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 id="2147483674" r:id="rId3"/>
  </p:sldMasterIdLst>
  <p:notesMasterIdLst>
    <p:notesMasterId r:id="rId84"/>
  </p:notesMasterIdLst>
  <p:sldIdLst>
    <p:sldId id="283" r:id="rId4"/>
    <p:sldId id="284" r:id="rId5"/>
    <p:sldId id="353" r:id="rId6"/>
    <p:sldId id="338" r:id="rId7"/>
    <p:sldId id="352" r:id="rId8"/>
    <p:sldId id="261" r:id="rId9"/>
    <p:sldId id="384" r:id="rId10"/>
    <p:sldId id="349" r:id="rId11"/>
    <p:sldId id="345" r:id="rId12"/>
    <p:sldId id="258" r:id="rId13"/>
    <p:sldId id="359" r:id="rId14"/>
    <p:sldId id="363" r:id="rId15"/>
    <p:sldId id="259" r:id="rId16"/>
    <p:sldId id="351" r:id="rId17"/>
    <p:sldId id="257" r:id="rId18"/>
    <p:sldId id="262" r:id="rId19"/>
    <p:sldId id="360" r:id="rId20"/>
    <p:sldId id="361" r:id="rId21"/>
    <p:sldId id="387" r:id="rId22"/>
    <p:sldId id="364" r:id="rId23"/>
    <p:sldId id="362" r:id="rId24"/>
    <p:sldId id="270" r:id="rId25"/>
    <p:sldId id="367" r:id="rId26"/>
    <p:sldId id="347" r:id="rId27"/>
    <p:sldId id="368" r:id="rId28"/>
    <p:sldId id="371" r:id="rId29"/>
    <p:sldId id="372" r:id="rId30"/>
    <p:sldId id="373" r:id="rId31"/>
    <p:sldId id="383" r:id="rId32"/>
    <p:sldId id="365" r:id="rId33"/>
    <p:sldId id="376" r:id="rId34"/>
    <p:sldId id="377" r:id="rId35"/>
    <p:sldId id="378" r:id="rId36"/>
    <p:sldId id="282" r:id="rId37"/>
    <p:sldId id="386" r:id="rId38"/>
    <p:sldId id="379" r:id="rId39"/>
    <p:sldId id="288" r:id="rId40"/>
    <p:sldId id="285" r:id="rId41"/>
    <p:sldId id="342" r:id="rId42"/>
    <p:sldId id="298" r:id="rId43"/>
    <p:sldId id="287" r:id="rId44"/>
    <p:sldId id="289" r:id="rId45"/>
    <p:sldId id="290" r:id="rId46"/>
    <p:sldId id="291" r:id="rId47"/>
    <p:sldId id="292" r:id="rId48"/>
    <p:sldId id="380" r:id="rId49"/>
    <p:sldId id="293" r:id="rId50"/>
    <p:sldId id="294" r:id="rId51"/>
    <p:sldId id="295" r:id="rId52"/>
    <p:sldId id="334" r:id="rId53"/>
    <p:sldId id="297" r:id="rId54"/>
    <p:sldId id="388" r:id="rId55"/>
    <p:sldId id="300" r:id="rId56"/>
    <p:sldId id="305" r:id="rId57"/>
    <p:sldId id="301" r:id="rId58"/>
    <p:sldId id="302" r:id="rId59"/>
    <p:sldId id="303" r:id="rId60"/>
    <p:sldId id="304" r:id="rId61"/>
    <p:sldId id="306" r:id="rId62"/>
    <p:sldId id="307" r:id="rId63"/>
    <p:sldId id="308" r:id="rId64"/>
    <p:sldId id="381" r:id="rId65"/>
    <p:sldId id="312" r:id="rId66"/>
    <p:sldId id="313" r:id="rId67"/>
    <p:sldId id="314" r:id="rId68"/>
    <p:sldId id="317" r:id="rId69"/>
    <p:sldId id="318" r:id="rId70"/>
    <p:sldId id="319" r:id="rId71"/>
    <p:sldId id="320" r:id="rId72"/>
    <p:sldId id="389" r:id="rId73"/>
    <p:sldId id="321" r:id="rId74"/>
    <p:sldId id="390" r:id="rId75"/>
    <p:sldId id="322" r:id="rId76"/>
    <p:sldId id="323" r:id="rId77"/>
    <p:sldId id="324" r:id="rId78"/>
    <p:sldId id="325" r:id="rId79"/>
    <p:sldId id="326" r:id="rId80"/>
    <p:sldId id="327" r:id="rId81"/>
    <p:sldId id="328" r:id="rId82"/>
    <p:sldId id="329" r:id="rId83"/>
  </p:sldIdLst>
  <p:sldSz cx="9144000" cy="5143500" type="screen16x9"/>
  <p:notesSz cx="6858000" cy="9144000"/>
  <p:embeddedFontLst>
    <p:embeddedFont>
      <p:font typeface="Arial Narrow" panose="020B0606020202030204" pitchFamily="34" charset="0"/>
      <p:regular r:id="rId85"/>
      <p:bold r:id="rId86"/>
      <p:italic r:id="rId87"/>
      <p:boldItalic r:id="rId88"/>
    </p:embeddedFont>
    <p:embeddedFont>
      <p:font typeface="Book Antiqua" panose="02040602050305030304" pitchFamily="18" charset="0"/>
      <p:regular r:id="rId89"/>
      <p:bold r:id="rId90"/>
      <p:italic r:id="rId91"/>
      <p:boldItalic r:id="rId92"/>
    </p:embeddedFont>
    <p:embeddedFont>
      <p:font typeface="Calibri" panose="020F0502020204030204" pitchFamily="34" charset="0"/>
      <p:regular r:id="rId93"/>
      <p:bold r:id="rId94"/>
      <p:italic r:id="rId95"/>
      <p:boldItalic r:id="rId96"/>
    </p:embeddedFont>
    <p:embeddedFont>
      <p:font typeface="Frank Ruhl Libre" panose="020B0604020202020204" charset="-79"/>
      <p:regular r:id="rId97"/>
      <p:bold r:id="rId98"/>
    </p:embeddedFont>
    <p:embeddedFont>
      <p:font typeface="Frank Ruhl Libre Medium" panose="020B0604020202020204" charset="-79"/>
      <p:regular r:id="rId99"/>
      <p:bold r:id="rId100"/>
    </p:embeddedFont>
    <p:embeddedFont>
      <p:font typeface="FrankRuehl" panose="020E0503060101010101" pitchFamily="34" charset="-79"/>
      <p:regular r:id="rId101"/>
    </p:embeddedFont>
    <p:embeddedFont>
      <p:font typeface="Palatino Linotype" panose="02040502050505030304" pitchFamily="18" charset="0"/>
      <p:regular r:id="rId102"/>
      <p:bold r:id="rId103"/>
      <p:italic r:id="rId104"/>
      <p:boldItalic r:id="rId105"/>
    </p:embeddedFont>
    <p:embeddedFont>
      <p:font typeface="Sakkal Majalla" panose="02000000000000000000" pitchFamily="2" charset="-78"/>
      <p:regular r:id="rId106"/>
      <p:bold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D94EAD2-D726-4101-971D-4FDC11B496A2}">
          <p14:sldIdLst>
            <p14:sldId id="283"/>
            <p14:sldId id="284"/>
            <p14:sldId id="353"/>
            <p14:sldId id="338"/>
            <p14:sldId id="352"/>
            <p14:sldId id="261"/>
            <p14:sldId id="384"/>
            <p14:sldId id="349"/>
            <p14:sldId id="345"/>
            <p14:sldId id="258"/>
            <p14:sldId id="359"/>
            <p14:sldId id="363"/>
            <p14:sldId id="259"/>
            <p14:sldId id="351"/>
            <p14:sldId id="257"/>
            <p14:sldId id="262"/>
            <p14:sldId id="360"/>
            <p14:sldId id="361"/>
            <p14:sldId id="387"/>
            <p14:sldId id="364"/>
            <p14:sldId id="362"/>
            <p14:sldId id="270"/>
            <p14:sldId id="367"/>
            <p14:sldId id="347"/>
            <p14:sldId id="368"/>
            <p14:sldId id="371"/>
            <p14:sldId id="372"/>
            <p14:sldId id="373"/>
            <p14:sldId id="383"/>
          </p14:sldIdLst>
        </p14:section>
        <p14:section name="Untitled Section" id="{C86CCA8B-C55D-48EE-B908-3F9CA04388F2}">
          <p14:sldIdLst>
            <p14:sldId id="365"/>
            <p14:sldId id="376"/>
            <p14:sldId id="377"/>
            <p14:sldId id="378"/>
            <p14:sldId id="282"/>
            <p14:sldId id="386"/>
            <p14:sldId id="379"/>
            <p14:sldId id="288"/>
            <p14:sldId id="285"/>
            <p14:sldId id="342"/>
            <p14:sldId id="298"/>
            <p14:sldId id="287"/>
            <p14:sldId id="289"/>
            <p14:sldId id="290"/>
            <p14:sldId id="291"/>
            <p14:sldId id="292"/>
            <p14:sldId id="380"/>
            <p14:sldId id="293"/>
            <p14:sldId id="294"/>
            <p14:sldId id="295"/>
            <p14:sldId id="334"/>
            <p14:sldId id="297"/>
            <p14:sldId id="388"/>
            <p14:sldId id="300"/>
            <p14:sldId id="305"/>
            <p14:sldId id="301"/>
            <p14:sldId id="302"/>
            <p14:sldId id="303"/>
            <p14:sldId id="304"/>
            <p14:sldId id="306"/>
            <p14:sldId id="307"/>
            <p14:sldId id="308"/>
            <p14:sldId id="381"/>
            <p14:sldId id="312"/>
            <p14:sldId id="313"/>
            <p14:sldId id="314"/>
            <p14:sldId id="317"/>
            <p14:sldId id="318"/>
            <p14:sldId id="319"/>
            <p14:sldId id="320"/>
            <p14:sldId id="389"/>
            <p14:sldId id="321"/>
            <p14:sldId id="390"/>
            <p14:sldId id="322"/>
            <p14:sldId id="323"/>
            <p14:sldId id="324"/>
            <p14:sldId id="325"/>
            <p14:sldId id="326"/>
            <p14:sldId id="327"/>
            <p14:sldId id="328"/>
            <p14:sldId id="3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Leroy" initials="LL" lastIdx="0" clrIdx="0">
    <p:extLst>
      <p:ext uri="{19B8F6BF-5375-455C-9EA6-DF929625EA0E}">
        <p15:presenceInfo xmlns:p15="http://schemas.microsoft.com/office/powerpoint/2012/main" userId="S-1-5-21-225313802-465398798-1240796037-5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DB1DB3-C9CD-42F7-92DC-69A8244BB5F0}">
  <a:tblStyle styleId="{DBDB1DB3-C9CD-42F7-92DC-69A8244BB5F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font" Target="fonts/font5.fntdata"/><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font" Target="fonts/font2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3.fntdata"/><Relationship Id="rId102" Type="http://schemas.openxmlformats.org/officeDocument/2006/relationships/font" Target="fonts/font18.fntdata"/><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6.fntdata"/><Relationship Id="rId95"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6.fntdata"/><Relationship Id="rId105"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19.fntdata"/><Relationship Id="rId108"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2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font" Target="fonts/font15.fntdata"/><Relationship Id="rId10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3.fntdata"/><Relationship Id="rId104"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91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61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15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77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55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25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962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45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75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625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461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715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95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37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21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6757C-270B-4BCC-8EC9-F2DF502D61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37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200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6757C-270B-4BCC-8EC9-F2DF502D61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03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38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Does this resonate? Why or Why Not?</a:t>
            </a:r>
            <a:endParaRPr dirty="0"/>
          </a:p>
        </p:txBody>
      </p:sp>
    </p:spTree>
    <p:extLst>
      <p:ext uri="{BB962C8B-B14F-4D97-AF65-F5344CB8AC3E}">
        <p14:creationId xmlns:p14="http://schemas.microsoft.com/office/powerpoint/2010/main" val="213325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68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80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244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316267" y="304925"/>
            <a:ext cx="4511142" cy="4526109"/>
            <a:chOff x="2316267" y="304925"/>
            <a:chExt cx="4511142" cy="4526109"/>
          </a:xfrm>
        </p:grpSpPr>
        <p:sp>
          <p:nvSpPr>
            <p:cNvPr id="11" name="Google Shape;11;p2"/>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3" name="Google Shape;13;p2"/>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 name="Google Shape;14;p2"/>
            <p:cNvPicPr preferRelativeResize="0"/>
            <p:nvPr/>
          </p:nvPicPr>
          <p:blipFill>
            <a:blip r:embed="rId2">
              <a:alphaModFix/>
            </a:blip>
            <a:stretch>
              <a:fillRect/>
            </a:stretch>
          </p:blipFill>
          <p:spPr>
            <a:xfrm rot="-2700000">
              <a:off x="2700667" y="3795246"/>
              <a:ext cx="152400" cy="1150374"/>
            </a:xfrm>
            <a:prstGeom prst="rect">
              <a:avLst/>
            </a:prstGeom>
            <a:noFill/>
            <a:ln>
              <a:noFill/>
            </a:ln>
          </p:spPr>
        </p:pic>
        <p:pic>
          <p:nvPicPr>
            <p:cNvPr id="15" name="Google Shape;15;p2"/>
            <p:cNvPicPr preferRelativeResize="0"/>
            <p:nvPr/>
          </p:nvPicPr>
          <p:blipFill>
            <a:blip r:embed="rId2">
              <a:alphaModFix/>
            </a:blip>
            <a:stretch>
              <a:fillRect/>
            </a:stretch>
          </p:blipFill>
          <p:spPr>
            <a:xfrm rot="8100000">
              <a:off x="6290608" y="190338"/>
              <a:ext cx="152400" cy="1150374"/>
            </a:xfrm>
            <a:prstGeom prst="rect">
              <a:avLst/>
            </a:prstGeom>
            <a:noFill/>
            <a:ln>
              <a:noFill/>
            </a:ln>
          </p:spPr>
        </p:pic>
      </p:grpSp>
      <p:sp>
        <p:nvSpPr>
          <p:cNvPr id="16" name="Google Shape;16;p2"/>
          <p:cNvSpPr txBox="1">
            <a:spLocks noGrp="1"/>
          </p:cNvSpPr>
          <p:nvPr>
            <p:ph type="ctrTitle"/>
          </p:nvPr>
        </p:nvSpPr>
        <p:spPr>
          <a:xfrm>
            <a:off x="2787625" y="1991825"/>
            <a:ext cx="3572100" cy="11598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7" name="Google Shape;17;p2"/>
          <p:cNvGrpSpPr/>
          <p:nvPr/>
        </p:nvGrpSpPr>
        <p:grpSpPr>
          <a:xfrm>
            <a:off x="4357664" y="3735189"/>
            <a:ext cx="428350" cy="428530"/>
            <a:chOff x="1191725" y="238125"/>
            <a:chExt cx="5236550" cy="5238750"/>
          </a:xfrm>
        </p:grpSpPr>
        <p:sp>
          <p:nvSpPr>
            <p:cNvPr id="18" name="Google Shape;18;p2"/>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9" name="Google Shape;19;p2"/>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0" name="Google Shape;20;p2"/>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1" name="Google Shape;21;p2"/>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2" name="Google Shape;22;p2"/>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5"/>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grpSp>
        <p:nvGrpSpPr>
          <p:cNvPr id="51" name="Google Shape;51;p5"/>
          <p:cNvGrpSpPr/>
          <p:nvPr/>
        </p:nvGrpSpPr>
        <p:grpSpPr>
          <a:xfrm>
            <a:off x="312476" y="304925"/>
            <a:ext cx="8519109" cy="4526109"/>
            <a:chOff x="312475" y="304925"/>
            <a:chExt cx="8519109" cy="4526109"/>
          </a:xfrm>
        </p:grpSpPr>
        <p:sp>
          <p:nvSpPr>
            <p:cNvPr id="52" name="Google Shape;52;p5"/>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3" name="Google Shape;53;p5"/>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54" name="Google Shape;54;p5"/>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55" name="Google Shape;55;p5"/>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56" name="Google Shape;56;p5"/>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57" name="Google Shape;57;p5"/>
          <p:cNvGrpSpPr/>
          <p:nvPr/>
        </p:nvGrpSpPr>
        <p:grpSpPr>
          <a:xfrm>
            <a:off x="4433232" y="1195444"/>
            <a:ext cx="277537" cy="277654"/>
            <a:chOff x="1191725" y="238125"/>
            <a:chExt cx="5236550" cy="5238750"/>
          </a:xfrm>
        </p:grpSpPr>
        <p:sp>
          <p:nvSpPr>
            <p:cNvPr id="58" name="Google Shape;58;p5"/>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59" name="Google Shape;59;p5"/>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60" name="Google Shape;60;p5"/>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61" name="Google Shape;61;p5"/>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62" name="Google Shape;62;p5"/>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
        <p:nvSpPr>
          <p:cNvPr id="63" name="Google Shape;63;p5"/>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4" name="Google Shape;64;p5"/>
          <p:cNvSpPr txBox="1">
            <a:spLocks noGrp="1"/>
          </p:cNvSpPr>
          <p:nvPr>
            <p:ph type="body" idx="1"/>
          </p:nvPr>
        </p:nvSpPr>
        <p:spPr>
          <a:xfrm>
            <a:off x="1003200" y="1563725"/>
            <a:ext cx="7137600" cy="2760300"/>
          </a:xfrm>
          <a:prstGeom prst="rect">
            <a:avLst/>
          </a:prstGeom>
        </p:spPr>
        <p:txBody>
          <a:bodyPr spcFirstLastPara="1" wrap="square" lIns="0" tIns="0" rIns="0" bIns="0" anchor="t" anchorCtr="0"/>
          <a:lstStyle>
            <a:lvl1pPr marL="332832" lvl="0" indent="-277360">
              <a:spcBef>
                <a:spcPts val="437"/>
              </a:spcBef>
              <a:spcAft>
                <a:spcPts val="0"/>
              </a:spcAft>
              <a:buSzPts val="2400"/>
              <a:buChar char="➢"/>
              <a:defRPr/>
            </a:lvl1pPr>
            <a:lvl2pPr marL="665665" lvl="1" indent="-277360">
              <a:spcBef>
                <a:spcPts val="0"/>
              </a:spcBef>
              <a:spcAft>
                <a:spcPts val="0"/>
              </a:spcAft>
              <a:buSzPts val="2400"/>
              <a:buChar char="￫"/>
              <a:defRPr/>
            </a:lvl2pPr>
            <a:lvl3pPr marL="998497" lvl="2" indent="-277360">
              <a:spcBef>
                <a:spcPts val="0"/>
              </a:spcBef>
              <a:spcAft>
                <a:spcPts val="0"/>
              </a:spcAft>
              <a:buSzPts val="2400"/>
              <a:buChar char="￫"/>
              <a:defRPr/>
            </a:lvl3pPr>
            <a:lvl4pPr marL="1331330" lvl="3" indent="-277360">
              <a:spcBef>
                <a:spcPts val="0"/>
              </a:spcBef>
              <a:spcAft>
                <a:spcPts val="0"/>
              </a:spcAft>
              <a:buSzPts val="2400"/>
              <a:buChar char="￫"/>
              <a:defRPr/>
            </a:lvl4pPr>
            <a:lvl5pPr marL="1664162" lvl="4" indent="-277360">
              <a:spcBef>
                <a:spcPts val="0"/>
              </a:spcBef>
              <a:spcAft>
                <a:spcPts val="0"/>
              </a:spcAft>
              <a:buSzPts val="2400"/>
              <a:buChar char="￫"/>
              <a:defRPr/>
            </a:lvl5pPr>
            <a:lvl6pPr marL="1996995" lvl="5" indent="-277360">
              <a:spcBef>
                <a:spcPts val="0"/>
              </a:spcBef>
              <a:spcAft>
                <a:spcPts val="0"/>
              </a:spcAft>
              <a:buSzPts val="2400"/>
              <a:buChar char="￫"/>
              <a:defRPr/>
            </a:lvl6pPr>
            <a:lvl7pPr marL="2329827" lvl="6" indent="-277360">
              <a:spcBef>
                <a:spcPts val="0"/>
              </a:spcBef>
              <a:spcAft>
                <a:spcPts val="0"/>
              </a:spcAft>
              <a:buSzPts val="2400"/>
              <a:buChar char="￫"/>
              <a:defRPr/>
            </a:lvl7pPr>
            <a:lvl8pPr marL="2662660" lvl="7" indent="-277360">
              <a:spcBef>
                <a:spcPts val="0"/>
              </a:spcBef>
              <a:spcAft>
                <a:spcPts val="0"/>
              </a:spcAft>
              <a:buSzPts val="2400"/>
              <a:buChar char="￫"/>
              <a:defRPr/>
            </a:lvl8pPr>
            <a:lvl9pPr marL="2995492" lvl="8" indent="-277360">
              <a:spcBef>
                <a:spcPts val="0"/>
              </a:spcBef>
              <a:spcAft>
                <a:spcPts val="0"/>
              </a:spcAft>
              <a:buSzPts val="2400"/>
              <a:buChar char="￫"/>
              <a:defRPr/>
            </a:lvl9pPr>
          </a:lstStyle>
          <a:p>
            <a:endParaRPr/>
          </a:p>
        </p:txBody>
      </p:sp>
      <p:sp>
        <p:nvSpPr>
          <p:cNvPr id="65" name="Google Shape;65;p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637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background">
  <p:cSld name="Title + 1 column + Image background">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325492" y="304925"/>
            <a:ext cx="4511142" cy="4526109"/>
            <a:chOff x="2316267" y="304925"/>
            <a:chExt cx="4511142" cy="4526109"/>
          </a:xfrm>
        </p:grpSpPr>
        <p:sp>
          <p:nvSpPr>
            <p:cNvPr id="68" name="Google Shape;68;p6"/>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9" name="Google Shape;69;p6"/>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70" name="Google Shape;70;p6"/>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71" name="Google Shape;71;p6"/>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72" name="Google Shape;72;p6"/>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grpSp>
        <p:nvGrpSpPr>
          <p:cNvPr id="73" name="Google Shape;73;p6"/>
          <p:cNvGrpSpPr/>
          <p:nvPr/>
        </p:nvGrpSpPr>
        <p:grpSpPr>
          <a:xfrm>
            <a:off x="796445" y="1424044"/>
            <a:ext cx="277537" cy="277654"/>
            <a:chOff x="1191725" y="238125"/>
            <a:chExt cx="5236550" cy="5238750"/>
          </a:xfrm>
        </p:grpSpPr>
        <p:sp>
          <p:nvSpPr>
            <p:cNvPr id="74" name="Google Shape;74;p6"/>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75" name="Google Shape;75;p6"/>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76" name="Google Shape;76;p6"/>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77" name="Google Shape;77;p6"/>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78" name="Google Shape;78;p6"/>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
        <p:nvSpPr>
          <p:cNvPr id="79" name="Google Shape;79;p6"/>
          <p:cNvSpPr txBox="1">
            <a:spLocks noGrp="1"/>
          </p:cNvSpPr>
          <p:nvPr>
            <p:ph type="title"/>
          </p:nvPr>
        </p:nvSpPr>
        <p:spPr>
          <a:xfrm>
            <a:off x="796450" y="845975"/>
            <a:ext cx="3553500" cy="548700"/>
          </a:xfrm>
          <a:prstGeom prst="rect">
            <a:avLst/>
          </a:prstGeom>
        </p:spPr>
        <p:txBody>
          <a:bodyPr spcFirstLastPara="1" wrap="square" lIns="0" tIns="0" rIns="0" bIns="0"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80" name="Google Shape;80;p6"/>
          <p:cNvSpPr txBox="1">
            <a:spLocks noGrp="1"/>
          </p:cNvSpPr>
          <p:nvPr>
            <p:ph type="body" idx="1"/>
          </p:nvPr>
        </p:nvSpPr>
        <p:spPr>
          <a:xfrm>
            <a:off x="796450" y="1792325"/>
            <a:ext cx="3553500" cy="2404500"/>
          </a:xfrm>
          <a:prstGeom prst="rect">
            <a:avLst/>
          </a:prstGeom>
        </p:spPr>
        <p:txBody>
          <a:bodyPr spcFirstLastPara="1" wrap="square" lIns="0" tIns="0" rIns="0" bIns="0" anchor="t" anchorCtr="0"/>
          <a:lstStyle>
            <a:lvl1pPr marL="332832" lvl="0" indent="-258870" rtl="0">
              <a:spcBef>
                <a:spcPts val="437"/>
              </a:spcBef>
              <a:spcAft>
                <a:spcPts val="0"/>
              </a:spcAft>
              <a:buSzPts val="2000"/>
              <a:buChar char="➢"/>
              <a:defRPr sz="1456"/>
            </a:lvl1pPr>
            <a:lvl2pPr marL="665665" lvl="1" indent="-258870" rtl="0">
              <a:spcBef>
                <a:spcPts val="0"/>
              </a:spcBef>
              <a:spcAft>
                <a:spcPts val="0"/>
              </a:spcAft>
              <a:buSzPts val="2000"/>
              <a:buChar char="￫"/>
              <a:defRPr sz="1456"/>
            </a:lvl2pPr>
            <a:lvl3pPr marL="998497" lvl="2" indent="-258870" rtl="0">
              <a:spcBef>
                <a:spcPts val="0"/>
              </a:spcBef>
              <a:spcAft>
                <a:spcPts val="0"/>
              </a:spcAft>
              <a:buSzPts val="2000"/>
              <a:buChar char="￫"/>
              <a:defRPr sz="1456"/>
            </a:lvl3pPr>
            <a:lvl4pPr marL="1331330" lvl="3" indent="-258870" rtl="0">
              <a:spcBef>
                <a:spcPts val="0"/>
              </a:spcBef>
              <a:spcAft>
                <a:spcPts val="0"/>
              </a:spcAft>
              <a:buSzPts val="2000"/>
              <a:buChar char="￫"/>
              <a:defRPr sz="1456"/>
            </a:lvl4pPr>
            <a:lvl5pPr marL="1664162" lvl="4" indent="-258870" rtl="0">
              <a:spcBef>
                <a:spcPts val="0"/>
              </a:spcBef>
              <a:spcAft>
                <a:spcPts val="0"/>
              </a:spcAft>
              <a:buSzPts val="2000"/>
              <a:buChar char="￫"/>
              <a:defRPr sz="1456"/>
            </a:lvl5pPr>
            <a:lvl6pPr marL="1996995" lvl="5" indent="-258870" rtl="0">
              <a:spcBef>
                <a:spcPts val="0"/>
              </a:spcBef>
              <a:spcAft>
                <a:spcPts val="0"/>
              </a:spcAft>
              <a:buSzPts val="2000"/>
              <a:buChar char="￫"/>
              <a:defRPr sz="1456"/>
            </a:lvl6pPr>
            <a:lvl7pPr marL="2329827" lvl="6" indent="-258870" rtl="0">
              <a:spcBef>
                <a:spcPts val="0"/>
              </a:spcBef>
              <a:spcAft>
                <a:spcPts val="0"/>
              </a:spcAft>
              <a:buSzPts val="2000"/>
              <a:buChar char="￫"/>
              <a:defRPr sz="1456"/>
            </a:lvl7pPr>
            <a:lvl8pPr marL="2662660" lvl="7" indent="-258870" rtl="0">
              <a:spcBef>
                <a:spcPts val="0"/>
              </a:spcBef>
              <a:spcAft>
                <a:spcPts val="0"/>
              </a:spcAft>
              <a:buSzPts val="2000"/>
              <a:buChar char="￫"/>
              <a:defRPr sz="1456"/>
            </a:lvl8pPr>
            <a:lvl9pPr marL="2995492" lvl="8" indent="-258870" rtl="0">
              <a:spcBef>
                <a:spcPts val="0"/>
              </a:spcBef>
              <a:spcAft>
                <a:spcPts val="0"/>
              </a:spcAft>
              <a:buSzPts val="2000"/>
              <a:buChar char="￫"/>
              <a:defRPr sz="1456"/>
            </a:lvl9pPr>
          </a:lstStyle>
          <a:p>
            <a:endParaRPr/>
          </a:p>
        </p:txBody>
      </p:sp>
      <p:sp>
        <p:nvSpPr>
          <p:cNvPr id="81" name="Google Shape;81;p6"/>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021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7"/>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grpSp>
        <p:nvGrpSpPr>
          <p:cNvPr id="84" name="Google Shape;84;p7"/>
          <p:cNvGrpSpPr/>
          <p:nvPr/>
        </p:nvGrpSpPr>
        <p:grpSpPr>
          <a:xfrm>
            <a:off x="312476" y="304925"/>
            <a:ext cx="8519109" cy="4526109"/>
            <a:chOff x="312475" y="304925"/>
            <a:chExt cx="8519109" cy="4526109"/>
          </a:xfrm>
        </p:grpSpPr>
        <p:sp>
          <p:nvSpPr>
            <p:cNvPr id="85" name="Google Shape;85;p7"/>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86" name="Google Shape;86;p7"/>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87" name="Google Shape;87;p7"/>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88" name="Google Shape;88;p7"/>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89" name="Google Shape;89;p7"/>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90" name="Google Shape;90;p7"/>
          <p:cNvGrpSpPr/>
          <p:nvPr/>
        </p:nvGrpSpPr>
        <p:grpSpPr>
          <a:xfrm>
            <a:off x="4433232" y="1195444"/>
            <a:ext cx="277537" cy="277654"/>
            <a:chOff x="1191725" y="238125"/>
            <a:chExt cx="5236550" cy="5238750"/>
          </a:xfrm>
        </p:grpSpPr>
        <p:sp>
          <p:nvSpPr>
            <p:cNvPr id="91" name="Google Shape;91;p7"/>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92" name="Google Shape;92;p7"/>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93" name="Google Shape;93;p7"/>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94" name="Google Shape;94;p7"/>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95" name="Google Shape;95;p7"/>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
        <p:nvSpPr>
          <p:cNvPr id="96" name="Google Shape;96;p7"/>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7"/>
          <p:cNvSpPr txBox="1">
            <a:spLocks noGrp="1"/>
          </p:cNvSpPr>
          <p:nvPr>
            <p:ph type="body" idx="1"/>
          </p:nvPr>
        </p:nvSpPr>
        <p:spPr>
          <a:xfrm>
            <a:off x="1003200" y="1563725"/>
            <a:ext cx="3356700" cy="2801700"/>
          </a:xfrm>
          <a:prstGeom prst="rect">
            <a:avLst/>
          </a:prstGeom>
        </p:spPr>
        <p:txBody>
          <a:bodyPr spcFirstLastPara="1" wrap="square" lIns="0" tIns="0" rIns="0" bIns="0" anchor="t" anchorCtr="0"/>
          <a:lstStyle>
            <a:lvl1pPr marL="332832" lvl="0" indent="-258870">
              <a:spcBef>
                <a:spcPts val="437"/>
              </a:spcBef>
              <a:spcAft>
                <a:spcPts val="0"/>
              </a:spcAft>
              <a:buSzPts val="2000"/>
              <a:buChar char="➢"/>
              <a:defRPr sz="1456"/>
            </a:lvl1pPr>
            <a:lvl2pPr marL="665665" lvl="1" indent="-258870">
              <a:spcBef>
                <a:spcPts val="0"/>
              </a:spcBef>
              <a:spcAft>
                <a:spcPts val="0"/>
              </a:spcAft>
              <a:buSzPts val="2000"/>
              <a:buChar char="￫"/>
              <a:defRPr sz="1456"/>
            </a:lvl2pPr>
            <a:lvl3pPr marL="998497" lvl="2" indent="-258870">
              <a:spcBef>
                <a:spcPts val="0"/>
              </a:spcBef>
              <a:spcAft>
                <a:spcPts val="0"/>
              </a:spcAft>
              <a:buSzPts val="2000"/>
              <a:buChar char="￫"/>
              <a:defRPr sz="1456"/>
            </a:lvl3pPr>
            <a:lvl4pPr marL="1331330" lvl="3" indent="-258870">
              <a:spcBef>
                <a:spcPts val="0"/>
              </a:spcBef>
              <a:spcAft>
                <a:spcPts val="0"/>
              </a:spcAft>
              <a:buSzPts val="2000"/>
              <a:buChar char="￫"/>
              <a:defRPr sz="1456"/>
            </a:lvl4pPr>
            <a:lvl5pPr marL="1664162" lvl="4" indent="-258870">
              <a:spcBef>
                <a:spcPts val="0"/>
              </a:spcBef>
              <a:spcAft>
                <a:spcPts val="0"/>
              </a:spcAft>
              <a:buSzPts val="2000"/>
              <a:buChar char="￫"/>
              <a:defRPr sz="1456"/>
            </a:lvl5pPr>
            <a:lvl6pPr marL="1996995" lvl="5" indent="-258870">
              <a:spcBef>
                <a:spcPts val="0"/>
              </a:spcBef>
              <a:spcAft>
                <a:spcPts val="0"/>
              </a:spcAft>
              <a:buSzPts val="2000"/>
              <a:buChar char="￫"/>
              <a:defRPr sz="1456"/>
            </a:lvl6pPr>
            <a:lvl7pPr marL="2329827" lvl="6" indent="-258870">
              <a:spcBef>
                <a:spcPts val="0"/>
              </a:spcBef>
              <a:spcAft>
                <a:spcPts val="0"/>
              </a:spcAft>
              <a:buSzPts val="2000"/>
              <a:buChar char="￫"/>
              <a:defRPr sz="1456"/>
            </a:lvl7pPr>
            <a:lvl8pPr marL="2662660" lvl="7" indent="-258870">
              <a:spcBef>
                <a:spcPts val="0"/>
              </a:spcBef>
              <a:spcAft>
                <a:spcPts val="0"/>
              </a:spcAft>
              <a:buSzPts val="2000"/>
              <a:buChar char="￫"/>
              <a:defRPr sz="1456"/>
            </a:lvl8pPr>
            <a:lvl9pPr marL="2995492" lvl="8" indent="-258870">
              <a:spcBef>
                <a:spcPts val="0"/>
              </a:spcBef>
              <a:spcAft>
                <a:spcPts val="0"/>
              </a:spcAft>
              <a:buSzPts val="2000"/>
              <a:buChar char="￫"/>
              <a:defRPr sz="1456"/>
            </a:lvl9pPr>
          </a:lstStyle>
          <a:p>
            <a:endParaRPr/>
          </a:p>
        </p:txBody>
      </p:sp>
      <p:sp>
        <p:nvSpPr>
          <p:cNvPr id="98" name="Google Shape;98;p7"/>
          <p:cNvSpPr txBox="1">
            <a:spLocks noGrp="1"/>
          </p:cNvSpPr>
          <p:nvPr>
            <p:ph type="body" idx="2"/>
          </p:nvPr>
        </p:nvSpPr>
        <p:spPr>
          <a:xfrm>
            <a:off x="4784110" y="1563725"/>
            <a:ext cx="3356700" cy="2801700"/>
          </a:xfrm>
          <a:prstGeom prst="rect">
            <a:avLst/>
          </a:prstGeom>
        </p:spPr>
        <p:txBody>
          <a:bodyPr spcFirstLastPara="1" wrap="square" lIns="0" tIns="0" rIns="0" bIns="0" anchor="t" anchorCtr="0"/>
          <a:lstStyle>
            <a:lvl1pPr marL="332832" lvl="0" indent="-258870">
              <a:spcBef>
                <a:spcPts val="437"/>
              </a:spcBef>
              <a:spcAft>
                <a:spcPts val="0"/>
              </a:spcAft>
              <a:buSzPts val="2000"/>
              <a:buChar char="➢"/>
              <a:defRPr sz="1456"/>
            </a:lvl1pPr>
            <a:lvl2pPr marL="665665" lvl="1" indent="-258870">
              <a:spcBef>
                <a:spcPts val="0"/>
              </a:spcBef>
              <a:spcAft>
                <a:spcPts val="0"/>
              </a:spcAft>
              <a:buSzPts val="2000"/>
              <a:buChar char="￫"/>
              <a:defRPr sz="1456"/>
            </a:lvl2pPr>
            <a:lvl3pPr marL="998497" lvl="2" indent="-258870">
              <a:spcBef>
                <a:spcPts val="0"/>
              </a:spcBef>
              <a:spcAft>
                <a:spcPts val="0"/>
              </a:spcAft>
              <a:buSzPts val="2000"/>
              <a:buChar char="￫"/>
              <a:defRPr sz="1456"/>
            </a:lvl3pPr>
            <a:lvl4pPr marL="1331330" lvl="3" indent="-258870">
              <a:spcBef>
                <a:spcPts val="0"/>
              </a:spcBef>
              <a:spcAft>
                <a:spcPts val="0"/>
              </a:spcAft>
              <a:buSzPts val="2000"/>
              <a:buChar char="￫"/>
              <a:defRPr sz="1456"/>
            </a:lvl4pPr>
            <a:lvl5pPr marL="1664162" lvl="4" indent="-258870">
              <a:spcBef>
                <a:spcPts val="0"/>
              </a:spcBef>
              <a:spcAft>
                <a:spcPts val="0"/>
              </a:spcAft>
              <a:buSzPts val="2000"/>
              <a:buChar char="￫"/>
              <a:defRPr sz="1456"/>
            </a:lvl5pPr>
            <a:lvl6pPr marL="1996995" lvl="5" indent="-258870">
              <a:spcBef>
                <a:spcPts val="0"/>
              </a:spcBef>
              <a:spcAft>
                <a:spcPts val="0"/>
              </a:spcAft>
              <a:buSzPts val="2000"/>
              <a:buChar char="￫"/>
              <a:defRPr sz="1456"/>
            </a:lvl6pPr>
            <a:lvl7pPr marL="2329827" lvl="6" indent="-258870">
              <a:spcBef>
                <a:spcPts val="0"/>
              </a:spcBef>
              <a:spcAft>
                <a:spcPts val="0"/>
              </a:spcAft>
              <a:buSzPts val="2000"/>
              <a:buChar char="￫"/>
              <a:defRPr sz="1456"/>
            </a:lvl7pPr>
            <a:lvl8pPr marL="2662660" lvl="7" indent="-258870">
              <a:spcBef>
                <a:spcPts val="0"/>
              </a:spcBef>
              <a:spcAft>
                <a:spcPts val="0"/>
              </a:spcAft>
              <a:buSzPts val="2000"/>
              <a:buChar char="￫"/>
              <a:defRPr sz="1456"/>
            </a:lvl8pPr>
            <a:lvl9pPr marL="2995492" lvl="8" indent="-258870">
              <a:spcBef>
                <a:spcPts val="0"/>
              </a:spcBef>
              <a:spcAft>
                <a:spcPts val="0"/>
              </a:spcAft>
              <a:buSzPts val="2000"/>
              <a:buChar char="￫"/>
              <a:defRPr sz="1456"/>
            </a:lvl9pPr>
          </a:lstStyle>
          <a:p>
            <a:endParaRPr/>
          </a:p>
        </p:txBody>
      </p:sp>
      <p:sp>
        <p:nvSpPr>
          <p:cNvPr id="99" name="Google Shape;99;p7"/>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353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8"/>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grpSp>
        <p:nvGrpSpPr>
          <p:cNvPr id="102" name="Google Shape;102;p8"/>
          <p:cNvGrpSpPr/>
          <p:nvPr/>
        </p:nvGrpSpPr>
        <p:grpSpPr>
          <a:xfrm>
            <a:off x="312476" y="304925"/>
            <a:ext cx="8519109" cy="4526109"/>
            <a:chOff x="312475" y="304925"/>
            <a:chExt cx="8519109" cy="4526109"/>
          </a:xfrm>
        </p:grpSpPr>
        <p:sp>
          <p:nvSpPr>
            <p:cNvPr id="103" name="Google Shape;103;p8"/>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04" name="Google Shape;104;p8"/>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05" name="Google Shape;105;p8"/>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06" name="Google Shape;106;p8"/>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07" name="Google Shape;107;p8"/>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08" name="Google Shape;108;p8"/>
          <p:cNvGrpSpPr/>
          <p:nvPr/>
        </p:nvGrpSpPr>
        <p:grpSpPr>
          <a:xfrm>
            <a:off x="4433232" y="1195444"/>
            <a:ext cx="277537" cy="277654"/>
            <a:chOff x="1191725" y="238125"/>
            <a:chExt cx="5236550" cy="5238750"/>
          </a:xfrm>
        </p:grpSpPr>
        <p:sp>
          <p:nvSpPr>
            <p:cNvPr id="109" name="Google Shape;109;p8"/>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10" name="Google Shape;110;p8"/>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11" name="Google Shape;111;p8"/>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12" name="Google Shape;112;p8"/>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13" name="Google Shape;113;p8"/>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
        <p:nvSpPr>
          <p:cNvPr id="114" name="Google Shape;114;p8"/>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5" name="Google Shape;115;p8"/>
          <p:cNvSpPr txBox="1">
            <a:spLocks noGrp="1"/>
          </p:cNvSpPr>
          <p:nvPr>
            <p:ph type="body" idx="1"/>
          </p:nvPr>
        </p:nvSpPr>
        <p:spPr>
          <a:xfrm>
            <a:off x="1003200" y="1563725"/>
            <a:ext cx="2233800" cy="2747700"/>
          </a:xfrm>
          <a:prstGeom prst="rect">
            <a:avLst/>
          </a:prstGeom>
        </p:spPr>
        <p:txBody>
          <a:bodyPr spcFirstLastPara="1" wrap="square" lIns="0" tIns="0" rIns="0" bIns="0" anchor="t" anchorCtr="0"/>
          <a:lstStyle>
            <a:lvl1pPr marL="332832" lvl="0" indent="-240379" rtl="0">
              <a:spcBef>
                <a:spcPts val="437"/>
              </a:spcBef>
              <a:spcAft>
                <a:spcPts val="0"/>
              </a:spcAft>
              <a:buSzPts val="1600"/>
              <a:buChar char="➢"/>
              <a:defRPr sz="1165"/>
            </a:lvl1pPr>
            <a:lvl2pPr marL="665665" lvl="1" indent="-240379" rtl="0">
              <a:spcBef>
                <a:spcPts val="0"/>
              </a:spcBef>
              <a:spcAft>
                <a:spcPts val="0"/>
              </a:spcAft>
              <a:buSzPts val="1600"/>
              <a:buChar char="￫"/>
              <a:defRPr sz="1165"/>
            </a:lvl2pPr>
            <a:lvl3pPr marL="998497" lvl="2" indent="-240379" rtl="0">
              <a:spcBef>
                <a:spcPts val="0"/>
              </a:spcBef>
              <a:spcAft>
                <a:spcPts val="0"/>
              </a:spcAft>
              <a:buSzPts val="1600"/>
              <a:buChar char="￫"/>
              <a:defRPr sz="1165"/>
            </a:lvl3pPr>
            <a:lvl4pPr marL="1331330" lvl="3" indent="-240379" rtl="0">
              <a:spcBef>
                <a:spcPts val="0"/>
              </a:spcBef>
              <a:spcAft>
                <a:spcPts val="0"/>
              </a:spcAft>
              <a:buSzPts val="1600"/>
              <a:buChar char="￫"/>
              <a:defRPr sz="1165"/>
            </a:lvl4pPr>
            <a:lvl5pPr marL="1664162" lvl="4" indent="-240379" rtl="0">
              <a:spcBef>
                <a:spcPts val="0"/>
              </a:spcBef>
              <a:spcAft>
                <a:spcPts val="0"/>
              </a:spcAft>
              <a:buSzPts val="1600"/>
              <a:buChar char="￫"/>
              <a:defRPr sz="1165"/>
            </a:lvl5pPr>
            <a:lvl6pPr marL="1996995" lvl="5" indent="-240379" rtl="0">
              <a:spcBef>
                <a:spcPts val="0"/>
              </a:spcBef>
              <a:spcAft>
                <a:spcPts val="0"/>
              </a:spcAft>
              <a:buSzPts val="1600"/>
              <a:buChar char="￫"/>
              <a:defRPr sz="1165"/>
            </a:lvl6pPr>
            <a:lvl7pPr marL="2329827" lvl="6" indent="-240379" rtl="0">
              <a:spcBef>
                <a:spcPts val="0"/>
              </a:spcBef>
              <a:spcAft>
                <a:spcPts val="0"/>
              </a:spcAft>
              <a:buSzPts val="1600"/>
              <a:buChar char="￫"/>
              <a:defRPr sz="1165"/>
            </a:lvl7pPr>
            <a:lvl8pPr marL="2662660" lvl="7" indent="-240379" rtl="0">
              <a:spcBef>
                <a:spcPts val="0"/>
              </a:spcBef>
              <a:spcAft>
                <a:spcPts val="0"/>
              </a:spcAft>
              <a:buSzPts val="1600"/>
              <a:buChar char="￫"/>
              <a:defRPr sz="1165"/>
            </a:lvl8pPr>
            <a:lvl9pPr marL="2995492" lvl="8" indent="-240379" rtl="0">
              <a:spcBef>
                <a:spcPts val="0"/>
              </a:spcBef>
              <a:spcAft>
                <a:spcPts val="0"/>
              </a:spcAft>
              <a:buSzPts val="1600"/>
              <a:buChar char="￫"/>
              <a:defRPr sz="1165"/>
            </a:lvl9pPr>
          </a:lstStyle>
          <a:p>
            <a:endParaRPr/>
          </a:p>
        </p:txBody>
      </p:sp>
      <p:sp>
        <p:nvSpPr>
          <p:cNvPr id="116" name="Google Shape;116;p8"/>
          <p:cNvSpPr txBox="1">
            <a:spLocks noGrp="1"/>
          </p:cNvSpPr>
          <p:nvPr>
            <p:ph type="body" idx="2"/>
          </p:nvPr>
        </p:nvSpPr>
        <p:spPr>
          <a:xfrm>
            <a:off x="3455100" y="1563725"/>
            <a:ext cx="2233800" cy="2747700"/>
          </a:xfrm>
          <a:prstGeom prst="rect">
            <a:avLst/>
          </a:prstGeom>
        </p:spPr>
        <p:txBody>
          <a:bodyPr spcFirstLastPara="1" wrap="square" lIns="0" tIns="0" rIns="0" bIns="0" anchor="t" anchorCtr="0"/>
          <a:lstStyle>
            <a:lvl1pPr marL="332832" lvl="0" indent="-240379" rtl="0">
              <a:spcBef>
                <a:spcPts val="437"/>
              </a:spcBef>
              <a:spcAft>
                <a:spcPts val="0"/>
              </a:spcAft>
              <a:buSzPts val="1600"/>
              <a:buChar char="➢"/>
              <a:defRPr sz="1165"/>
            </a:lvl1pPr>
            <a:lvl2pPr marL="665665" lvl="1" indent="-240379" rtl="0">
              <a:spcBef>
                <a:spcPts val="0"/>
              </a:spcBef>
              <a:spcAft>
                <a:spcPts val="0"/>
              </a:spcAft>
              <a:buSzPts val="1600"/>
              <a:buChar char="￫"/>
              <a:defRPr sz="1165"/>
            </a:lvl2pPr>
            <a:lvl3pPr marL="998497" lvl="2" indent="-240379" rtl="0">
              <a:spcBef>
                <a:spcPts val="0"/>
              </a:spcBef>
              <a:spcAft>
                <a:spcPts val="0"/>
              </a:spcAft>
              <a:buSzPts val="1600"/>
              <a:buChar char="￫"/>
              <a:defRPr sz="1165"/>
            </a:lvl3pPr>
            <a:lvl4pPr marL="1331330" lvl="3" indent="-240379" rtl="0">
              <a:spcBef>
                <a:spcPts val="0"/>
              </a:spcBef>
              <a:spcAft>
                <a:spcPts val="0"/>
              </a:spcAft>
              <a:buSzPts val="1600"/>
              <a:buChar char="￫"/>
              <a:defRPr sz="1165"/>
            </a:lvl4pPr>
            <a:lvl5pPr marL="1664162" lvl="4" indent="-240379" rtl="0">
              <a:spcBef>
                <a:spcPts val="0"/>
              </a:spcBef>
              <a:spcAft>
                <a:spcPts val="0"/>
              </a:spcAft>
              <a:buSzPts val="1600"/>
              <a:buChar char="￫"/>
              <a:defRPr sz="1165"/>
            </a:lvl5pPr>
            <a:lvl6pPr marL="1996995" lvl="5" indent="-240379" rtl="0">
              <a:spcBef>
                <a:spcPts val="0"/>
              </a:spcBef>
              <a:spcAft>
                <a:spcPts val="0"/>
              </a:spcAft>
              <a:buSzPts val="1600"/>
              <a:buChar char="￫"/>
              <a:defRPr sz="1165"/>
            </a:lvl6pPr>
            <a:lvl7pPr marL="2329827" lvl="6" indent="-240379" rtl="0">
              <a:spcBef>
                <a:spcPts val="0"/>
              </a:spcBef>
              <a:spcAft>
                <a:spcPts val="0"/>
              </a:spcAft>
              <a:buSzPts val="1600"/>
              <a:buChar char="￫"/>
              <a:defRPr sz="1165"/>
            </a:lvl7pPr>
            <a:lvl8pPr marL="2662660" lvl="7" indent="-240379" rtl="0">
              <a:spcBef>
                <a:spcPts val="0"/>
              </a:spcBef>
              <a:spcAft>
                <a:spcPts val="0"/>
              </a:spcAft>
              <a:buSzPts val="1600"/>
              <a:buChar char="￫"/>
              <a:defRPr sz="1165"/>
            </a:lvl8pPr>
            <a:lvl9pPr marL="2995492" lvl="8" indent="-240379" rtl="0">
              <a:spcBef>
                <a:spcPts val="0"/>
              </a:spcBef>
              <a:spcAft>
                <a:spcPts val="0"/>
              </a:spcAft>
              <a:buSzPts val="1600"/>
              <a:buChar char="￫"/>
              <a:defRPr sz="1165"/>
            </a:lvl9pPr>
          </a:lstStyle>
          <a:p>
            <a:endParaRPr/>
          </a:p>
        </p:txBody>
      </p:sp>
      <p:sp>
        <p:nvSpPr>
          <p:cNvPr id="117" name="Google Shape;117;p8"/>
          <p:cNvSpPr txBox="1">
            <a:spLocks noGrp="1"/>
          </p:cNvSpPr>
          <p:nvPr>
            <p:ph type="body" idx="3"/>
          </p:nvPr>
        </p:nvSpPr>
        <p:spPr>
          <a:xfrm>
            <a:off x="5907003" y="1563725"/>
            <a:ext cx="2233800" cy="2747700"/>
          </a:xfrm>
          <a:prstGeom prst="rect">
            <a:avLst/>
          </a:prstGeom>
        </p:spPr>
        <p:txBody>
          <a:bodyPr spcFirstLastPara="1" wrap="square" lIns="0" tIns="0" rIns="0" bIns="0" anchor="t" anchorCtr="0"/>
          <a:lstStyle>
            <a:lvl1pPr marL="332832" lvl="0" indent="-240379" rtl="0">
              <a:spcBef>
                <a:spcPts val="437"/>
              </a:spcBef>
              <a:spcAft>
                <a:spcPts val="0"/>
              </a:spcAft>
              <a:buSzPts val="1600"/>
              <a:buChar char="➢"/>
              <a:defRPr sz="1165"/>
            </a:lvl1pPr>
            <a:lvl2pPr marL="665665" lvl="1" indent="-240379" rtl="0">
              <a:spcBef>
                <a:spcPts val="0"/>
              </a:spcBef>
              <a:spcAft>
                <a:spcPts val="0"/>
              </a:spcAft>
              <a:buSzPts val="1600"/>
              <a:buChar char="￫"/>
              <a:defRPr sz="1165"/>
            </a:lvl2pPr>
            <a:lvl3pPr marL="998497" lvl="2" indent="-240379" rtl="0">
              <a:spcBef>
                <a:spcPts val="0"/>
              </a:spcBef>
              <a:spcAft>
                <a:spcPts val="0"/>
              </a:spcAft>
              <a:buSzPts val="1600"/>
              <a:buChar char="￫"/>
              <a:defRPr sz="1165"/>
            </a:lvl3pPr>
            <a:lvl4pPr marL="1331330" lvl="3" indent="-240379" rtl="0">
              <a:spcBef>
                <a:spcPts val="0"/>
              </a:spcBef>
              <a:spcAft>
                <a:spcPts val="0"/>
              </a:spcAft>
              <a:buSzPts val="1600"/>
              <a:buChar char="￫"/>
              <a:defRPr sz="1165"/>
            </a:lvl4pPr>
            <a:lvl5pPr marL="1664162" lvl="4" indent="-240379" rtl="0">
              <a:spcBef>
                <a:spcPts val="0"/>
              </a:spcBef>
              <a:spcAft>
                <a:spcPts val="0"/>
              </a:spcAft>
              <a:buSzPts val="1600"/>
              <a:buChar char="￫"/>
              <a:defRPr sz="1165"/>
            </a:lvl5pPr>
            <a:lvl6pPr marL="1996995" lvl="5" indent="-240379" rtl="0">
              <a:spcBef>
                <a:spcPts val="0"/>
              </a:spcBef>
              <a:spcAft>
                <a:spcPts val="0"/>
              </a:spcAft>
              <a:buSzPts val="1600"/>
              <a:buChar char="￫"/>
              <a:defRPr sz="1165"/>
            </a:lvl6pPr>
            <a:lvl7pPr marL="2329827" lvl="6" indent="-240379" rtl="0">
              <a:spcBef>
                <a:spcPts val="0"/>
              </a:spcBef>
              <a:spcAft>
                <a:spcPts val="0"/>
              </a:spcAft>
              <a:buSzPts val="1600"/>
              <a:buChar char="￫"/>
              <a:defRPr sz="1165"/>
            </a:lvl7pPr>
            <a:lvl8pPr marL="2662660" lvl="7" indent="-240379" rtl="0">
              <a:spcBef>
                <a:spcPts val="0"/>
              </a:spcBef>
              <a:spcAft>
                <a:spcPts val="0"/>
              </a:spcAft>
              <a:buSzPts val="1600"/>
              <a:buChar char="￫"/>
              <a:defRPr sz="1165"/>
            </a:lvl8pPr>
            <a:lvl9pPr marL="2995492" lvl="8" indent="-240379" rtl="0">
              <a:spcBef>
                <a:spcPts val="0"/>
              </a:spcBef>
              <a:spcAft>
                <a:spcPts val="0"/>
              </a:spcAft>
              <a:buSzPts val="1600"/>
              <a:buChar char="￫"/>
              <a:defRPr sz="1165"/>
            </a:lvl9pPr>
          </a:lstStyle>
          <a:p>
            <a:endParaRPr/>
          </a:p>
        </p:txBody>
      </p:sp>
      <p:sp>
        <p:nvSpPr>
          <p:cNvPr id="118" name="Google Shape;118;p8"/>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833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9"/>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grpSp>
        <p:nvGrpSpPr>
          <p:cNvPr id="121" name="Google Shape;121;p9"/>
          <p:cNvGrpSpPr/>
          <p:nvPr/>
        </p:nvGrpSpPr>
        <p:grpSpPr>
          <a:xfrm>
            <a:off x="312476" y="304925"/>
            <a:ext cx="8519109" cy="4526109"/>
            <a:chOff x="312475" y="304925"/>
            <a:chExt cx="8519109" cy="4526109"/>
          </a:xfrm>
        </p:grpSpPr>
        <p:sp>
          <p:nvSpPr>
            <p:cNvPr id="122" name="Google Shape;122;p9"/>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23" name="Google Shape;123;p9"/>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24" name="Google Shape;124;p9"/>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25" name="Google Shape;125;p9"/>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26" name="Google Shape;126;p9"/>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27" name="Google Shape;127;p9"/>
          <p:cNvGrpSpPr/>
          <p:nvPr/>
        </p:nvGrpSpPr>
        <p:grpSpPr>
          <a:xfrm>
            <a:off x="4433232" y="1195444"/>
            <a:ext cx="277537" cy="277654"/>
            <a:chOff x="1191725" y="238125"/>
            <a:chExt cx="5236550" cy="5238750"/>
          </a:xfrm>
        </p:grpSpPr>
        <p:sp>
          <p:nvSpPr>
            <p:cNvPr id="128" name="Google Shape;128;p9"/>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29" name="Google Shape;129;p9"/>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30" name="Google Shape;130;p9"/>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31" name="Google Shape;131;p9"/>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32" name="Google Shape;132;p9"/>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
        <p:nvSpPr>
          <p:cNvPr id="133" name="Google Shape;133;p9"/>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34" name="Google Shape;134;p9"/>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850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0"/>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grpSp>
        <p:nvGrpSpPr>
          <p:cNvPr id="137" name="Google Shape;137;p10"/>
          <p:cNvGrpSpPr/>
          <p:nvPr/>
        </p:nvGrpSpPr>
        <p:grpSpPr>
          <a:xfrm>
            <a:off x="312476" y="304925"/>
            <a:ext cx="8519109" cy="4526109"/>
            <a:chOff x="312475" y="304925"/>
            <a:chExt cx="8519109" cy="4526109"/>
          </a:xfrm>
        </p:grpSpPr>
        <p:sp>
          <p:nvSpPr>
            <p:cNvPr id="138" name="Google Shape;138;p10"/>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39" name="Google Shape;139;p10"/>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40" name="Google Shape;140;p10"/>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1" name="Google Shape;141;p10"/>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42" name="Google Shape;142;p10"/>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43" name="Google Shape;143;p10"/>
          <p:cNvGrpSpPr/>
          <p:nvPr/>
        </p:nvGrpSpPr>
        <p:grpSpPr>
          <a:xfrm>
            <a:off x="4433232" y="3823844"/>
            <a:ext cx="277537" cy="277654"/>
            <a:chOff x="1191725" y="238125"/>
            <a:chExt cx="5236550" cy="5238750"/>
          </a:xfrm>
        </p:grpSpPr>
        <p:sp>
          <p:nvSpPr>
            <p:cNvPr id="144" name="Google Shape;144;p10"/>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45" name="Google Shape;145;p10"/>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46" name="Google Shape;146;p10"/>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47" name="Google Shape;147;p10"/>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48" name="Google Shape;148;p10"/>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
        <p:nvSpPr>
          <p:cNvPr id="149" name="Google Shape;149;p10"/>
          <p:cNvSpPr txBox="1">
            <a:spLocks noGrp="1"/>
          </p:cNvSpPr>
          <p:nvPr>
            <p:ph type="body" idx="1"/>
          </p:nvPr>
        </p:nvSpPr>
        <p:spPr>
          <a:xfrm>
            <a:off x="735200" y="4101500"/>
            <a:ext cx="7673700" cy="277500"/>
          </a:xfrm>
          <a:prstGeom prst="rect">
            <a:avLst/>
          </a:prstGeom>
        </p:spPr>
        <p:txBody>
          <a:bodyPr spcFirstLastPara="1" wrap="square" lIns="0" tIns="0" rIns="0" bIns="0" anchor="t" anchorCtr="0"/>
          <a:lstStyle>
            <a:lvl1pPr marL="332832" lvl="0" indent="-166416" algn="ctr">
              <a:spcBef>
                <a:spcPts val="262"/>
              </a:spcBef>
              <a:spcAft>
                <a:spcPts val="0"/>
              </a:spcAft>
              <a:buClr>
                <a:srgbClr val="8A9BA6"/>
              </a:buClr>
              <a:buSzPts val="1400"/>
              <a:buNone/>
              <a:defRPr sz="1019" i="1">
                <a:solidFill>
                  <a:srgbClr val="8A9BA6"/>
                </a:solidFill>
              </a:defRPr>
            </a:lvl1pPr>
          </a:lstStyle>
          <a:p>
            <a:endParaRPr/>
          </a:p>
        </p:txBody>
      </p:sp>
      <p:sp>
        <p:nvSpPr>
          <p:cNvPr id="150" name="Google Shape;150;p10"/>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971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11"/>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grpSp>
        <p:nvGrpSpPr>
          <p:cNvPr id="153" name="Google Shape;153;p11"/>
          <p:cNvGrpSpPr/>
          <p:nvPr/>
        </p:nvGrpSpPr>
        <p:grpSpPr>
          <a:xfrm>
            <a:off x="312476" y="304925"/>
            <a:ext cx="8519109" cy="4526109"/>
            <a:chOff x="312475" y="304925"/>
            <a:chExt cx="8519109" cy="4526109"/>
          </a:xfrm>
        </p:grpSpPr>
        <p:sp>
          <p:nvSpPr>
            <p:cNvPr id="154" name="Google Shape;154;p11"/>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5" name="Google Shape;155;p11"/>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56" name="Google Shape;156;p11"/>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57" name="Google Shape;157;p11"/>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58" name="Google Shape;158;p11"/>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sp>
        <p:nvSpPr>
          <p:cNvPr id="159" name="Google Shape;159;p11"/>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90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tally blank">
  <p:cSld name="Totally blank">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3"/>
          <p:cNvSpPr/>
          <p:nvPr/>
        </p:nvSpPr>
        <p:spPr>
          <a:xfrm>
            <a:off x="25" y="-7525"/>
            <a:ext cx="9144000" cy="5151000"/>
          </a:xfrm>
          <a:prstGeom prst="rect">
            <a:avLst/>
          </a:prstGeom>
          <a:solidFill>
            <a:srgbClr val="040E11">
              <a:alpha val="21150"/>
            </a:srgbClr>
          </a:solidFill>
          <a:ln>
            <a:noFill/>
          </a:ln>
        </p:spPr>
        <p:txBody>
          <a:bodyPr spcFirstLastPara="1" wrap="square" lIns="66552" tIns="66552" rIns="66552" bIns="66552" anchor="ctr" anchorCtr="0">
            <a:noAutofit/>
          </a:bodyPr>
          <a:lstStyle/>
          <a:p>
            <a:pPr marL="0" lvl="0" indent="0" algn="l" rtl="0">
              <a:spcBef>
                <a:spcPts val="0"/>
              </a:spcBef>
              <a:spcAft>
                <a:spcPts val="0"/>
              </a:spcAft>
              <a:buNone/>
            </a:pPr>
            <a:endParaRPr sz="1310"/>
          </a:p>
        </p:txBody>
      </p:sp>
      <p:sp>
        <p:nvSpPr>
          <p:cNvPr id="173" name="Google Shape;173;p13"/>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9352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80" b="0" i="0">
                <a:solidFill>
                  <a:schemeClr val="bg1"/>
                </a:solidFill>
                <a:latin typeface="Oswald"/>
                <a:cs typeface="Oswald"/>
              </a:defRPr>
            </a:lvl1pPr>
          </a:lstStyle>
          <a:p>
            <a:endParaRPr/>
          </a:p>
        </p:txBody>
      </p:sp>
      <p:sp>
        <p:nvSpPr>
          <p:cNvPr id="3" name="Holder 3"/>
          <p:cNvSpPr>
            <a:spLocks noGrp="1"/>
          </p:cNvSpPr>
          <p:nvPr>
            <p:ph type="body" idx="1"/>
          </p:nvPr>
        </p:nvSpPr>
        <p:spPr/>
        <p:txBody>
          <a:bodyPr lIns="0" tIns="0" rIns="0" bIns="0"/>
          <a:lstStyle>
            <a:lvl1pPr>
              <a:defRPr sz="723" b="0" i="1">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4298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7702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308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155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2316267" y="304925"/>
            <a:ext cx="4511142" cy="4526109"/>
            <a:chOff x="2316267" y="304925"/>
            <a:chExt cx="4511142" cy="4526109"/>
          </a:xfrm>
        </p:grpSpPr>
        <p:sp>
          <p:nvSpPr>
            <p:cNvPr id="25" name="Google Shape;25;p3"/>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27" name="Google Shape;27;p3"/>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28" name="Google Shape;28;p3"/>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29" name="Google Shape;29;p3"/>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sp>
        <p:nvSpPr>
          <p:cNvPr id="30" name="Google Shape;30;p3"/>
          <p:cNvSpPr txBox="1">
            <a:spLocks noGrp="1"/>
          </p:cNvSpPr>
          <p:nvPr>
            <p:ph type="ctrTitle"/>
          </p:nvPr>
        </p:nvSpPr>
        <p:spPr>
          <a:xfrm>
            <a:off x="2795175" y="1668850"/>
            <a:ext cx="3553500" cy="1159800"/>
          </a:xfrm>
          <a:prstGeom prst="rect">
            <a:avLst/>
          </a:prstGeom>
        </p:spPr>
        <p:txBody>
          <a:bodyPr spcFirstLastPara="1" wrap="square" lIns="0" tIns="0" rIns="0" bIns="0" anchor="b" anchorCtr="0"/>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 name="Google Shape;31;p3"/>
          <p:cNvSpPr txBox="1">
            <a:spLocks noGrp="1"/>
          </p:cNvSpPr>
          <p:nvPr>
            <p:ph type="subTitle" idx="1"/>
          </p:nvPr>
        </p:nvSpPr>
        <p:spPr>
          <a:xfrm>
            <a:off x="2795175" y="2948146"/>
            <a:ext cx="3553500" cy="297900"/>
          </a:xfrm>
          <a:prstGeom prst="rect">
            <a:avLst/>
          </a:prstGeom>
        </p:spPr>
        <p:txBody>
          <a:bodyPr spcFirstLastPara="1" wrap="square" lIns="0" tIns="0" rIns="0" bIns="0" anchor="t" anchorCtr="0"/>
          <a:lstStyle>
            <a:lvl1pPr lvl="0" algn="ctr" rtl="0">
              <a:spcBef>
                <a:spcPts val="0"/>
              </a:spcBef>
              <a:spcAft>
                <a:spcPts val="0"/>
              </a:spcAft>
              <a:buSzPts val="1600"/>
              <a:buNone/>
              <a:defRPr sz="1600">
                <a:solidFill>
                  <a:srgbClr val="B0C6D3"/>
                </a:solidFill>
              </a:defRPr>
            </a:lvl1pPr>
            <a:lvl2pPr lvl="1" algn="ctr" rtl="0">
              <a:spcBef>
                <a:spcPts val="0"/>
              </a:spcBef>
              <a:spcAft>
                <a:spcPts val="0"/>
              </a:spcAft>
              <a:buSzPts val="1600"/>
              <a:buNone/>
              <a:defRPr sz="1600">
                <a:solidFill>
                  <a:srgbClr val="B0C6D3"/>
                </a:solidFill>
              </a:defRPr>
            </a:lvl2pPr>
            <a:lvl3pPr lvl="2" algn="ctr" rtl="0">
              <a:spcBef>
                <a:spcPts val="0"/>
              </a:spcBef>
              <a:spcAft>
                <a:spcPts val="0"/>
              </a:spcAft>
              <a:buSzPts val="1600"/>
              <a:buNone/>
              <a:defRPr sz="1600">
                <a:solidFill>
                  <a:srgbClr val="B0C6D3"/>
                </a:solidFill>
              </a:defRPr>
            </a:lvl3pPr>
            <a:lvl4pPr lvl="3" algn="ctr" rtl="0">
              <a:spcBef>
                <a:spcPts val="0"/>
              </a:spcBef>
              <a:spcAft>
                <a:spcPts val="0"/>
              </a:spcAft>
              <a:buSzPts val="1600"/>
              <a:buNone/>
              <a:defRPr sz="1600">
                <a:solidFill>
                  <a:srgbClr val="B0C6D3"/>
                </a:solidFill>
              </a:defRPr>
            </a:lvl4pPr>
            <a:lvl5pPr lvl="4" algn="ctr" rtl="0">
              <a:spcBef>
                <a:spcPts val="0"/>
              </a:spcBef>
              <a:spcAft>
                <a:spcPts val="0"/>
              </a:spcAft>
              <a:buSzPts val="1600"/>
              <a:buNone/>
              <a:defRPr sz="1600">
                <a:solidFill>
                  <a:srgbClr val="B0C6D3"/>
                </a:solidFill>
              </a:defRPr>
            </a:lvl5pPr>
            <a:lvl6pPr lvl="5" algn="ctr" rtl="0">
              <a:spcBef>
                <a:spcPts val="0"/>
              </a:spcBef>
              <a:spcAft>
                <a:spcPts val="0"/>
              </a:spcAft>
              <a:buSzPts val="1600"/>
              <a:buNone/>
              <a:defRPr sz="1600">
                <a:solidFill>
                  <a:srgbClr val="B0C6D3"/>
                </a:solidFill>
              </a:defRPr>
            </a:lvl6pPr>
            <a:lvl7pPr lvl="6" algn="ctr" rtl="0">
              <a:spcBef>
                <a:spcPts val="0"/>
              </a:spcBef>
              <a:spcAft>
                <a:spcPts val="0"/>
              </a:spcAft>
              <a:buSzPts val="1600"/>
              <a:buNone/>
              <a:defRPr sz="1600">
                <a:solidFill>
                  <a:srgbClr val="B0C6D3"/>
                </a:solidFill>
              </a:defRPr>
            </a:lvl7pPr>
            <a:lvl8pPr lvl="7" algn="ctr" rtl="0">
              <a:spcBef>
                <a:spcPts val="0"/>
              </a:spcBef>
              <a:spcAft>
                <a:spcPts val="0"/>
              </a:spcAft>
              <a:buSzPts val="1600"/>
              <a:buNone/>
              <a:defRPr sz="1600">
                <a:solidFill>
                  <a:srgbClr val="B0C6D3"/>
                </a:solidFill>
              </a:defRPr>
            </a:lvl8pPr>
            <a:lvl9pPr lvl="8" algn="ctr" rtl="0">
              <a:spcBef>
                <a:spcPts val="0"/>
              </a:spcBef>
              <a:spcAft>
                <a:spcPts val="0"/>
              </a:spcAft>
              <a:buSzPts val="1600"/>
              <a:buNone/>
              <a:defRPr sz="1600">
                <a:solidFill>
                  <a:srgbClr val="B0C6D3"/>
                </a:solidFill>
              </a:defRPr>
            </a:lvl9pPr>
          </a:lstStyle>
          <a:p>
            <a:endParaRPr/>
          </a:p>
        </p:txBody>
      </p:sp>
      <p:grpSp>
        <p:nvGrpSpPr>
          <p:cNvPr id="32" name="Google Shape;32;p3"/>
          <p:cNvGrpSpPr/>
          <p:nvPr/>
        </p:nvGrpSpPr>
        <p:grpSpPr>
          <a:xfrm>
            <a:off x="4357664" y="3735189"/>
            <a:ext cx="428350" cy="428530"/>
            <a:chOff x="1191725" y="238125"/>
            <a:chExt cx="5236550" cy="5238750"/>
          </a:xfrm>
        </p:grpSpPr>
        <p:sp>
          <p:nvSpPr>
            <p:cNvPr id="33" name="Google Shape;33;p3"/>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4" name="Google Shape;34;p3"/>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5" name="Google Shape;35;p3"/>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6" name="Google Shape;36;p3"/>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7" name="Google Shape;37;p3"/>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65031" y="1014267"/>
            <a:ext cx="3359727" cy="249427"/>
          </a:xfrm>
        </p:spPr>
        <p:txBody>
          <a:bodyPr lIns="0" tIns="0" rIns="0" bIns="0"/>
          <a:lstStyle>
            <a:lvl1pPr>
              <a:defRPr sz="1621" b="0" i="0">
                <a:solidFill>
                  <a:schemeClr val="bg1"/>
                </a:solidFill>
                <a:latin typeface="Oswald"/>
                <a:cs typeface="Oswald"/>
              </a:defRPr>
            </a:lvl1pPr>
          </a:lstStyle>
          <a:p>
            <a:endParaRPr/>
          </a:p>
        </p:txBody>
      </p:sp>
      <p:sp>
        <p:nvSpPr>
          <p:cNvPr id="3" name="Holder 3"/>
          <p:cNvSpPr>
            <a:spLocks noGrp="1"/>
          </p:cNvSpPr>
          <p:nvPr>
            <p:ph type="body" idx="1"/>
          </p:nvPr>
        </p:nvSpPr>
        <p:spPr>
          <a:xfrm>
            <a:off x="3417455" y="1045952"/>
            <a:ext cx="4898159" cy="152799"/>
          </a:xfrm>
        </p:spPr>
        <p:txBody>
          <a:bodyPr lIns="0" tIns="0" rIns="0" bIns="0"/>
          <a:lstStyle>
            <a:lvl1pPr>
              <a:defRPr sz="993" b="0" i="1">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80995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65031" y="1014267"/>
            <a:ext cx="3359727" cy="249427"/>
          </a:xfrm>
        </p:spPr>
        <p:txBody>
          <a:bodyPr lIns="0" tIns="0" rIns="0" bIns="0"/>
          <a:lstStyle>
            <a:lvl1pPr>
              <a:defRPr sz="1621" b="0" i="0">
                <a:solidFill>
                  <a:schemeClr val="bg1"/>
                </a:solidFill>
                <a:latin typeface="Oswald"/>
                <a:cs typeface="Oswald"/>
              </a:defRPr>
            </a:lvl1pPr>
          </a:lstStyle>
          <a:p>
            <a:endParaRPr/>
          </a:p>
        </p:txBody>
      </p:sp>
      <p:sp>
        <p:nvSpPr>
          <p:cNvPr id="3" name="Holder 3"/>
          <p:cNvSpPr>
            <a:spLocks noGrp="1"/>
          </p:cNvSpPr>
          <p:nvPr>
            <p:ph sz="half" idx="2"/>
          </p:nvPr>
        </p:nvSpPr>
        <p:spPr>
          <a:xfrm>
            <a:off x="715818" y="1250512"/>
            <a:ext cx="3610264" cy="106952"/>
          </a:xfrm>
          <a:prstGeom prst="rect">
            <a:avLst/>
          </a:prstGeom>
        </p:spPr>
        <p:txBody>
          <a:bodyPr wrap="square" lIns="0" tIns="0" rIns="0" bIns="0">
            <a:spAutoFit/>
          </a:bodyPr>
          <a:lstStyle>
            <a:lvl1pPr>
              <a:defRPr sz="695" b="0" i="0">
                <a:solidFill>
                  <a:schemeClr val="tx1"/>
                </a:solidFill>
                <a:latin typeface="Calibri"/>
                <a:cs typeface="Calibri"/>
              </a:defRPr>
            </a:lvl1pPr>
          </a:lstStyle>
          <a:p>
            <a:endParaRPr/>
          </a:p>
        </p:txBody>
      </p:sp>
      <p:sp>
        <p:nvSpPr>
          <p:cNvPr id="4" name="Holder 4"/>
          <p:cNvSpPr>
            <a:spLocks noGrp="1"/>
          </p:cNvSpPr>
          <p:nvPr>
            <p:ph sz="half" idx="3"/>
          </p:nvPr>
        </p:nvSpPr>
        <p:spPr>
          <a:xfrm>
            <a:off x="4664364" y="1250511"/>
            <a:ext cx="3659332" cy="106952"/>
          </a:xfrm>
          <a:prstGeom prst="rect">
            <a:avLst/>
          </a:prstGeom>
        </p:spPr>
        <p:txBody>
          <a:bodyPr wrap="square" lIns="0" tIns="0" rIns="0" bIns="0">
            <a:spAutoFit/>
          </a:bodyPr>
          <a:lstStyle>
            <a:lvl1pPr>
              <a:defRPr sz="695"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67562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865904"/>
            <a:ext cx="9144000" cy="2277596"/>
          </a:xfrm>
          <a:prstGeom prst="rect">
            <a:avLst/>
          </a:prstGeom>
          <a:blipFill>
            <a:blip r:embed="rId2" cstate="print"/>
            <a:stretch>
              <a:fillRect/>
            </a:stretch>
          </a:blipFill>
        </p:spPr>
        <p:txBody>
          <a:bodyPr wrap="square" lIns="0" tIns="0" rIns="0" bIns="0" rtlCol="0"/>
          <a:lstStyle/>
          <a:p>
            <a:endParaRPr sz="927"/>
          </a:p>
        </p:txBody>
      </p:sp>
      <p:sp>
        <p:nvSpPr>
          <p:cNvPr id="2" name="Holder 2"/>
          <p:cNvSpPr>
            <a:spLocks noGrp="1"/>
          </p:cNvSpPr>
          <p:nvPr>
            <p:ph type="title"/>
          </p:nvPr>
        </p:nvSpPr>
        <p:spPr>
          <a:xfrm>
            <a:off x="2865031" y="1014267"/>
            <a:ext cx="3359727" cy="249427"/>
          </a:xfrm>
        </p:spPr>
        <p:txBody>
          <a:bodyPr lIns="0" tIns="0" rIns="0" bIns="0"/>
          <a:lstStyle>
            <a:lvl1pPr>
              <a:defRPr sz="1621" b="0" i="0">
                <a:solidFill>
                  <a:schemeClr val="bg1"/>
                </a:solidFill>
                <a:latin typeface="Oswald"/>
                <a:cs typeface="Oswa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2076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38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312475" y="304925"/>
            <a:ext cx="8519109" cy="4526109"/>
            <a:chOff x="312475" y="304925"/>
            <a:chExt cx="8519109" cy="4526109"/>
          </a:xfrm>
        </p:grpSpPr>
        <p:sp>
          <p:nvSpPr>
            <p:cNvPr id="52" name="Google Shape;52;p5"/>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54" name="Google Shape;54;p5"/>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55" name="Google Shape;55;p5"/>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56" name="Google Shape;56;p5"/>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57" name="Google Shape;57;p5"/>
          <p:cNvGrpSpPr/>
          <p:nvPr/>
        </p:nvGrpSpPr>
        <p:grpSpPr>
          <a:xfrm>
            <a:off x="4433231" y="1195444"/>
            <a:ext cx="277537" cy="277654"/>
            <a:chOff x="1191725" y="238125"/>
            <a:chExt cx="5236550" cy="5238750"/>
          </a:xfrm>
        </p:grpSpPr>
        <p:sp>
          <p:nvSpPr>
            <p:cNvPr id="58" name="Google Shape;58;p5"/>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59" name="Google Shape;59;p5"/>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0" name="Google Shape;60;p5"/>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1" name="Google Shape;61;p5"/>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2" name="Google Shape;62;p5"/>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63" name="Google Shape;63;p5"/>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4" name="Google Shape;64;p5"/>
          <p:cNvSpPr txBox="1">
            <a:spLocks noGrp="1"/>
          </p:cNvSpPr>
          <p:nvPr>
            <p:ph type="body" idx="1"/>
          </p:nvPr>
        </p:nvSpPr>
        <p:spPr>
          <a:xfrm>
            <a:off x="1003200" y="1563725"/>
            <a:ext cx="7137600" cy="27603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65" name="Google Shape;65;p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325492" y="304925"/>
            <a:ext cx="4511142" cy="4526109"/>
            <a:chOff x="2316267" y="304925"/>
            <a:chExt cx="4511142" cy="4526109"/>
          </a:xfrm>
        </p:grpSpPr>
        <p:sp>
          <p:nvSpPr>
            <p:cNvPr id="68" name="Google Shape;68;p6"/>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70" name="Google Shape;70;p6"/>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71" name="Google Shape;71;p6"/>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72" name="Google Shape;72;p6"/>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grpSp>
        <p:nvGrpSpPr>
          <p:cNvPr id="73" name="Google Shape;73;p6"/>
          <p:cNvGrpSpPr/>
          <p:nvPr/>
        </p:nvGrpSpPr>
        <p:grpSpPr>
          <a:xfrm>
            <a:off x="796444" y="1424044"/>
            <a:ext cx="277537" cy="277654"/>
            <a:chOff x="1191725" y="238125"/>
            <a:chExt cx="5236550" cy="5238750"/>
          </a:xfrm>
        </p:grpSpPr>
        <p:sp>
          <p:nvSpPr>
            <p:cNvPr id="74" name="Google Shape;74;p6"/>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5" name="Google Shape;75;p6"/>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6" name="Google Shape;76;p6"/>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7" name="Google Shape;77;p6"/>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8" name="Google Shape;78;p6"/>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79" name="Google Shape;79;p6"/>
          <p:cNvSpPr txBox="1">
            <a:spLocks noGrp="1"/>
          </p:cNvSpPr>
          <p:nvPr>
            <p:ph type="title"/>
          </p:nvPr>
        </p:nvSpPr>
        <p:spPr>
          <a:xfrm>
            <a:off x="796450" y="845975"/>
            <a:ext cx="3553500" cy="548700"/>
          </a:xfrm>
          <a:prstGeom prst="rect">
            <a:avLst/>
          </a:prstGeom>
        </p:spPr>
        <p:txBody>
          <a:bodyPr spcFirstLastPara="1" wrap="square" lIns="0" tIns="0" rIns="0" bIns="0"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80" name="Google Shape;80;p6"/>
          <p:cNvSpPr txBox="1">
            <a:spLocks noGrp="1"/>
          </p:cNvSpPr>
          <p:nvPr>
            <p:ph type="body" idx="1"/>
          </p:nvPr>
        </p:nvSpPr>
        <p:spPr>
          <a:xfrm>
            <a:off x="796450" y="1792325"/>
            <a:ext cx="3553500" cy="2404500"/>
          </a:xfrm>
          <a:prstGeom prst="rect">
            <a:avLst/>
          </a:prstGeom>
        </p:spPr>
        <p:txBody>
          <a:bodyPr spcFirstLastPara="1" wrap="square" lIns="0" tIns="0" rIns="0" bIns="0"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1" name="Google Shape;81;p6"/>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7"/>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7"/>
          <p:cNvGrpSpPr/>
          <p:nvPr/>
        </p:nvGrpSpPr>
        <p:grpSpPr>
          <a:xfrm>
            <a:off x="312475" y="304925"/>
            <a:ext cx="8519109" cy="4526109"/>
            <a:chOff x="312475" y="304925"/>
            <a:chExt cx="8519109" cy="4526109"/>
          </a:xfrm>
        </p:grpSpPr>
        <p:sp>
          <p:nvSpPr>
            <p:cNvPr id="85" name="Google Shape;85;p7"/>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87" name="Google Shape;87;p7"/>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88" name="Google Shape;88;p7"/>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89" name="Google Shape;89;p7"/>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90" name="Google Shape;90;p7"/>
          <p:cNvGrpSpPr/>
          <p:nvPr/>
        </p:nvGrpSpPr>
        <p:grpSpPr>
          <a:xfrm>
            <a:off x="4433231" y="1195444"/>
            <a:ext cx="277537" cy="277654"/>
            <a:chOff x="1191725" y="238125"/>
            <a:chExt cx="5236550" cy="5238750"/>
          </a:xfrm>
        </p:grpSpPr>
        <p:sp>
          <p:nvSpPr>
            <p:cNvPr id="91" name="Google Shape;91;p7"/>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2" name="Google Shape;92;p7"/>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3" name="Google Shape;93;p7"/>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4" name="Google Shape;94;p7"/>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5" name="Google Shape;95;p7"/>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96" name="Google Shape;96;p7"/>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7"/>
          <p:cNvSpPr txBox="1">
            <a:spLocks noGrp="1"/>
          </p:cNvSpPr>
          <p:nvPr>
            <p:ph type="body" idx="1"/>
          </p:nvPr>
        </p:nvSpPr>
        <p:spPr>
          <a:xfrm>
            <a:off x="1003200" y="1563725"/>
            <a:ext cx="3356700" cy="2801700"/>
          </a:xfrm>
          <a:prstGeom prst="rect">
            <a:avLst/>
          </a:prstGeom>
        </p:spPr>
        <p:txBody>
          <a:bodyPr spcFirstLastPara="1" wrap="square" lIns="0" tIns="0" rIns="0" bIns="0"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8" name="Google Shape;98;p7"/>
          <p:cNvSpPr txBox="1">
            <a:spLocks noGrp="1"/>
          </p:cNvSpPr>
          <p:nvPr>
            <p:ph type="body" idx="2"/>
          </p:nvPr>
        </p:nvSpPr>
        <p:spPr>
          <a:xfrm>
            <a:off x="4784110" y="1563725"/>
            <a:ext cx="3356700" cy="2801700"/>
          </a:xfrm>
          <a:prstGeom prst="rect">
            <a:avLst/>
          </a:prstGeom>
        </p:spPr>
        <p:txBody>
          <a:bodyPr spcFirstLastPara="1" wrap="square" lIns="0" tIns="0" rIns="0" bIns="0"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9" name="Google Shape;99;p7"/>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9"/>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312475" y="304925"/>
            <a:ext cx="8519109" cy="4526109"/>
            <a:chOff x="312475" y="304925"/>
            <a:chExt cx="8519109" cy="4526109"/>
          </a:xfrm>
        </p:grpSpPr>
        <p:sp>
          <p:nvSpPr>
            <p:cNvPr id="122" name="Google Shape;122;p9"/>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24" name="Google Shape;124;p9"/>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25" name="Google Shape;125;p9"/>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26" name="Google Shape;126;p9"/>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27" name="Google Shape;127;p9"/>
          <p:cNvGrpSpPr/>
          <p:nvPr/>
        </p:nvGrpSpPr>
        <p:grpSpPr>
          <a:xfrm>
            <a:off x="4433231" y="1195444"/>
            <a:ext cx="277537" cy="277654"/>
            <a:chOff x="1191725" y="238125"/>
            <a:chExt cx="5236550" cy="5238750"/>
          </a:xfrm>
        </p:grpSpPr>
        <p:sp>
          <p:nvSpPr>
            <p:cNvPr id="128" name="Google Shape;128;p9"/>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29" name="Google Shape;129;p9"/>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30" name="Google Shape;130;p9"/>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31" name="Google Shape;131;p9"/>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32" name="Google Shape;132;p9"/>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133" name="Google Shape;133;p9"/>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34" name="Google Shape;134;p9"/>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tally blank">
  <p:cSld name="BLANK_1">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3"/>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316267" y="304925"/>
            <a:ext cx="4511142" cy="4526109"/>
            <a:chOff x="2316267" y="304925"/>
            <a:chExt cx="4511142" cy="4526109"/>
          </a:xfrm>
        </p:grpSpPr>
        <p:sp>
          <p:nvSpPr>
            <p:cNvPr id="11" name="Google Shape;11;p2"/>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2" name="Google Shape;12;p2"/>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3" name="Google Shape;13;p2"/>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 name="Google Shape;14;p2"/>
            <p:cNvPicPr preferRelativeResize="0"/>
            <p:nvPr/>
          </p:nvPicPr>
          <p:blipFill>
            <a:blip r:embed="rId2">
              <a:alphaModFix/>
            </a:blip>
            <a:stretch>
              <a:fillRect/>
            </a:stretch>
          </p:blipFill>
          <p:spPr>
            <a:xfrm rot="-2700000">
              <a:off x="2700667" y="3795246"/>
              <a:ext cx="152400" cy="1150374"/>
            </a:xfrm>
            <a:prstGeom prst="rect">
              <a:avLst/>
            </a:prstGeom>
            <a:noFill/>
            <a:ln>
              <a:noFill/>
            </a:ln>
          </p:spPr>
        </p:pic>
        <p:pic>
          <p:nvPicPr>
            <p:cNvPr id="15" name="Google Shape;15;p2"/>
            <p:cNvPicPr preferRelativeResize="0"/>
            <p:nvPr/>
          </p:nvPicPr>
          <p:blipFill>
            <a:blip r:embed="rId2">
              <a:alphaModFix/>
            </a:blip>
            <a:stretch>
              <a:fillRect/>
            </a:stretch>
          </p:blipFill>
          <p:spPr>
            <a:xfrm rot="8100000">
              <a:off x="6290608" y="190338"/>
              <a:ext cx="152400" cy="1150374"/>
            </a:xfrm>
            <a:prstGeom prst="rect">
              <a:avLst/>
            </a:prstGeom>
            <a:noFill/>
            <a:ln>
              <a:noFill/>
            </a:ln>
          </p:spPr>
        </p:pic>
      </p:grpSp>
      <p:sp>
        <p:nvSpPr>
          <p:cNvPr id="16" name="Google Shape;16;p2"/>
          <p:cNvSpPr txBox="1">
            <a:spLocks noGrp="1"/>
          </p:cNvSpPr>
          <p:nvPr>
            <p:ph type="ctrTitle"/>
          </p:nvPr>
        </p:nvSpPr>
        <p:spPr>
          <a:xfrm>
            <a:off x="2787625" y="1991826"/>
            <a:ext cx="3572100" cy="1159800"/>
          </a:xfrm>
          <a:prstGeom prst="rect">
            <a:avLst/>
          </a:prstGeom>
        </p:spPr>
        <p:txBody>
          <a:bodyPr spcFirstLastPara="1" wrap="square" lIns="0" tIns="0" rIns="0" bIns="0" anchor="ctr" anchorCtr="0"/>
          <a:lstStyle>
            <a:lvl1pPr lvl="0" algn="ctr">
              <a:spcBef>
                <a:spcPts val="0"/>
              </a:spcBef>
              <a:spcAft>
                <a:spcPts val="0"/>
              </a:spcAft>
              <a:buSzPts val="3600"/>
              <a:buNone/>
              <a:defRPr sz="2621"/>
            </a:lvl1pPr>
            <a:lvl2pPr lvl="1" algn="ctr">
              <a:spcBef>
                <a:spcPts val="0"/>
              </a:spcBef>
              <a:spcAft>
                <a:spcPts val="0"/>
              </a:spcAft>
              <a:buSzPts val="3600"/>
              <a:buNone/>
              <a:defRPr sz="2621"/>
            </a:lvl2pPr>
            <a:lvl3pPr lvl="2" algn="ctr">
              <a:spcBef>
                <a:spcPts val="0"/>
              </a:spcBef>
              <a:spcAft>
                <a:spcPts val="0"/>
              </a:spcAft>
              <a:buSzPts val="3600"/>
              <a:buNone/>
              <a:defRPr sz="2621"/>
            </a:lvl3pPr>
            <a:lvl4pPr lvl="3" algn="ctr">
              <a:spcBef>
                <a:spcPts val="0"/>
              </a:spcBef>
              <a:spcAft>
                <a:spcPts val="0"/>
              </a:spcAft>
              <a:buSzPts val="3600"/>
              <a:buNone/>
              <a:defRPr sz="2621"/>
            </a:lvl4pPr>
            <a:lvl5pPr lvl="4" algn="ctr">
              <a:spcBef>
                <a:spcPts val="0"/>
              </a:spcBef>
              <a:spcAft>
                <a:spcPts val="0"/>
              </a:spcAft>
              <a:buSzPts val="3600"/>
              <a:buNone/>
              <a:defRPr sz="2621"/>
            </a:lvl5pPr>
            <a:lvl6pPr lvl="5" algn="ctr">
              <a:spcBef>
                <a:spcPts val="0"/>
              </a:spcBef>
              <a:spcAft>
                <a:spcPts val="0"/>
              </a:spcAft>
              <a:buSzPts val="3600"/>
              <a:buNone/>
              <a:defRPr sz="2621"/>
            </a:lvl6pPr>
            <a:lvl7pPr lvl="6" algn="ctr">
              <a:spcBef>
                <a:spcPts val="0"/>
              </a:spcBef>
              <a:spcAft>
                <a:spcPts val="0"/>
              </a:spcAft>
              <a:buSzPts val="3600"/>
              <a:buNone/>
              <a:defRPr sz="2621"/>
            </a:lvl7pPr>
            <a:lvl8pPr lvl="7" algn="ctr">
              <a:spcBef>
                <a:spcPts val="0"/>
              </a:spcBef>
              <a:spcAft>
                <a:spcPts val="0"/>
              </a:spcAft>
              <a:buSzPts val="3600"/>
              <a:buNone/>
              <a:defRPr sz="2621"/>
            </a:lvl8pPr>
            <a:lvl9pPr lvl="8" algn="ctr">
              <a:spcBef>
                <a:spcPts val="0"/>
              </a:spcBef>
              <a:spcAft>
                <a:spcPts val="0"/>
              </a:spcAft>
              <a:buSzPts val="3600"/>
              <a:buNone/>
              <a:defRPr sz="2621"/>
            </a:lvl9pPr>
          </a:lstStyle>
          <a:p>
            <a:endParaRPr/>
          </a:p>
        </p:txBody>
      </p:sp>
      <p:grpSp>
        <p:nvGrpSpPr>
          <p:cNvPr id="17" name="Google Shape;17;p2"/>
          <p:cNvGrpSpPr/>
          <p:nvPr/>
        </p:nvGrpSpPr>
        <p:grpSpPr>
          <a:xfrm>
            <a:off x="4357664" y="3735189"/>
            <a:ext cx="428350" cy="428530"/>
            <a:chOff x="1191725" y="238125"/>
            <a:chExt cx="5236550" cy="5238750"/>
          </a:xfrm>
        </p:grpSpPr>
        <p:sp>
          <p:nvSpPr>
            <p:cNvPr id="18" name="Google Shape;18;p2"/>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19" name="Google Shape;19;p2"/>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20" name="Google Shape;20;p2"/>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21" name="Google Shape;21;p2"/>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22" name="Google Shape;22;p2"/>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Tree>
    <p:extLst>
      <p:ext uri="{BB962C8B-B14F-4D97-AF65-F5344CB8AC3E}">
        <p14:creationId xmlns:p14="http://schemas.microsoft.com/office/powerpoint/2010/main" val="124268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2316267" y="304925"/>
            <a:ext cx="4511142" cy="4526109"/>
            <a:chOff x="2316267" y="304925"/>
            <a:chExt cx="4511142" cy="4526109"/>
          </a:xfrm>
        </p:grpSpPr>
        <p:sp>
          <p:nvSpPr>
            <p:cNvPr id="25" name="Google Shape;25;p3"/>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26" name="Google Shape;26;p3"/>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27" name="Google Shape;27;p3"/>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28" name="Google Shape;28;p3"/>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29" name="Google Shape;29;p3"/>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sp>
        <p:nvSpPr>
          <p:cNvPr id="30" name="Google Shape;30;p3"/>
          <p:cNvSpPr txBox="1">
            <a:spLocks noGrp="1"/>
          </p:cNvSpPr>
          <p:nvPr>
            <p:ph type="ctrTitle"/>
          </p:nvPr>
        </p:nvSpPr>
        <p:spPr>
          <a:xfrm>
            <a:off x="2795175" y="1668851"/>
            <a:ext cx="3553500" cy="1159800"/>
          </a:xfrm>
          <a:prstGeom prst="rect">
            <a:avLst/>
          </a:prstGeom>
        </p:spPr>
        <p:txBody>
          <a:bodyPr spcFirstLastPara="1" wrap="square" lIns="0" tIns="0" rIns="0" bIns="0" anchor="b" anchorCtr="0"/>
          <a:lstStyle>
            <a:lvl1pPr lvl="0" algn="ctr" rtl="0">
              <a:spcBef>
                <a:spcPts val="0"/>
              </a:spcBef>
              <a:spcAft>
                <a:spcPts val="0"/>
              </a:spcAft>
              <a:buSzPts val="3000"/>
              <a:buNone/>
              <a:defRPr sz="2184"/>
            </a:lvl1pPr>
            <a:lvl2pPr lvl="1" algn="ctr" rtl="0">
              <a:spcBef>
                <a:spcPts val="0"/>
              </a:spcBef>
              <a:spcAft>
                <a:spcPts val="0"/>
              </a:spcAft>
              <a:buSzPts val="3000"/>
              <a:buNone/>
              <a:defRPr sz="2184"/>
            </a:lvl2pPr>
            <a:lvl3pPr lvl="2" algn="ctr" rtl="0">
              <a:spcBef>
                <a:spcPts val="0"/>
              </a:spcBef>
              <a:spcAft>
                <a:spcPts val="0"/>
              </a:spcAft>
              <a:buSzPts val="3000"/>
              <a:buNone/>
              <a:defRPr sz="2184"/>
            </a:lvl3pPr>
            <a:lvl4pPr lvl="3" algn="ctr" rtl="0">
              <a:spcBef>
                <a:spcPts val="0"/>
              </a:spcBef>
              <a:spcAft>
                <a:spcPts val="0"/>
              </a:spcAft>
              <a:buSzPts val="3000"/>
              <a:buNone/>
              <a:defRPr sz="2184"/>
            </a:lvl4pPr>
            <a:lvl5pPr lvl="4" algn="ctr" rtl="0">
              <a:spcBef>
                <a:spcPts val="0"/>
              </a:spcBef>
              <a:spcAft>
                <a:spcPts val="0"/>
              </a:spcAft>
              <a:buSzPts val="3000"/>
              <a:buNone/>
              <a:defRPr sz="2184"/>
            </a:lvl5pPr>
            <a:lvl6pPr lvl="5" algn="ctr" rtl="0">
              <a:spcBef>
                <a:spcPts val="0"/>
              </a:spcBef>
              <a:spcAft>
                <a:spcPts val="0"/>
              </a:spcAft>
              <a:buSzPts val="3000"/>
              <a:buNone/>
              <a:defRPr sz="2184"/>
            </a:lvl6pPr>
            <a:lvl7pPr lvl="6" algn="ctr" rtl="0">
              <a:spcBef>
                <a:spcPts val="0"/>
              </a:spcBef>
              <a:spcAft>
                <a:spcPts val="0"/>
              </a:spcAft>
              <a:buSzPts val="3000"/>
              <a:buNone/>
              <a:defRPr sz="2184"/>
            </a:lvl7pPr>
            <a:lvl8pPr lvl="7" algn="ctr" rtl="0">
              <a:spcBef>
                <a:spcPts val="0"/>
              </a:spcBef>
              <a:spcAft>
                <a:spcPts val="0"/>
              </a:spcAft>
              <a:buSzPts val="3000"/>
              <a:buNone/>
              <a:defRPr sz="2184"/>
            </a:lvl8pPr>
            <a:lvl9pPr lvl="8" algn="ctr" rtl="0">
              <a:spcBef>
                <a:spcPts val="0"/>
              </a:spcBef>
              <a:spcAft>
                <a:spcPts val="0"/>
              </a:spcAft>
              <a:buSzPts val="3000"/>
              <a:buNone/>
              <a:defRPr sz="2184"/>
            </a:lvl9pPr>
          </a:lstStyle>
          <a:p>
            <a:endParaRPr/>
          </a:p>
        </p:txBody>
      </p:sp>
      <p:sp>
        <p:nvSpPr>
          <p:cNvPr id="31" name="Google Shape;31;p3"/>
          <p:cNvSpPr txBox="1">
            <a:spLocks noGrp="1"/>
          </p:cNvSpPr>
          <p:nvPr>
            <p:ph type="subTitle" idx="1"/>
          </p:nvPr>
        </p:nvSpPr>
        <p:spPr>
          <a:xfrm>
            <a:off x="2795175" y="2948146"/>
            <a:ext cx="3553500" cy="297900"/>
          </a:xfrm>
          <a:prstGeom prst="rect">
            <a:avLst/>
          </a:prstGeom>
        </p:spPr>
        <p:txBody>
          <a:bodyPr spcFirstLastPara="1" wrap="square" lIns="0" tIns="0" rIns="0" bIns="0" anchor="t" anchorCtr="0"/>
          <a:lstStyle>
            <a:lvl1pPr lvl="0" algn="ctr" rtl="0">
              <a:spcBef>
                <a:spcPts val="0"/>
              </a:spcBef>
              <a:spcAft>
                <a:spcPts val="0"/>
              </a:spcAft>
              <a:buSzPts val="1600"/>
              <a:buNone/>
              <a:defRPr sz="1165">
                <a:solidFill>
                  <a:srgbClr val="B0C6D3"/>
                </a:solidFill>
              </a:defRPr>
            </a:lvl1pPr>
            <a:lvl2pPr lvl="1" algn="ctr" rtl="0">
              <a:spcBef>
                <a:spcPts val="0"/>
              </a:spcBef>
              <a:spcAft>
                <a:spcPts val="0"/>
              </a:spcAft>
              <a:buSzPts val="1600"/>
              <a:buNone/>
              <a:defRPr sz="1165">
                <a:solidFill>
                  <a:srgbClr val="B0C6D3"/>
                </a:solidFill>
              </a:defRPr>
            </a:lvl2pPr>
            <a:lvl3pPr lvl="2" algn="ctr" rtl="0">
              <a:spcBef>
                <a:spcPts val="0"/>
              </a:spcBef>
              <a:spcAft>
                <a:spcPts val="0"/>
              </a:spcAft>
              <a:buSzPts val="1600"/>
              <a:buNone/>
              <a:defRPr sz="1165">
                <a:solidFill>
                  <a:srgbClr val="B0C6D3"/>
                </a:solidFill>
              </a:defRPr>
            </a:lvl3pPr>
            <a:lvl4pPr lvl="3" algn="ctr" rtl="0">
              <a:spcBef>
                <a:spcPts val="0"/>
              </a:spcBef>
              <a:spcAft>
                <a:spcPts val="0"/>
              </a:spcAft>
              <a:buSzPts val="1600"/>
              <a:buNone/>
              <a:defRPr sz="1165">
                <a:solidFill>
                  <a:srgbClr val="B0C6D3"/>
                </a:solidFill>
              </a:defRPr>
            </a:lvl4pPr>
            <a:lvl5pPr lvl="4" algn="ctr" rtl="0">
              <a:spcBef>
                <a:spcPts val="0"/>
              </a:spcBef>
              <a:spcAft>
                <a:spcPts val="0"/>
              </a:spcAft>
              <a:buSzPts val="1600"/>
              <a:buNone/>
              <a:defRPr sz="1165">
                <a:solidFill>
                  <a:srgbClr val="B0C6D3"/>
                </a:solidFill>
              </a:defRPr>
            </a:lvl5pPr>
            <a:lvl6pPr lvl="5" algn="ctr" rtl="0">
              <a:spcBef>
                <a:spcPts val="0"/>
              </a:spcBef>
              <a:spcAft>
                <a:spcPts val="0"/>
              </a:spcAft>
              <a:buSzPts val="1600"/>
              <a:buNone/>
              <a:defRPr sz="1165">
                <a:solidFill>
                  <a:srgbClr val="B0C6D3"/>
                </a:solidFill>
              </a:defRPr>
            </a:lvl6pPr>
            <a:lvl7pPr lvl="6" algn="ctr" rtl="0">
              <a:spcBef>
                <a:spcPts val="0"/>
              </a:spcBef>
              <a:spcAft>
                <a:spcPts val="0"/>
              </a:spcAft>
              <a:buSzPts val="1600"/>
              <a:buNone/>
              <a:defRPr sz="1165">
                <a:solidFill>
                  <a:srgbClr val="B0C6D3"/>
                </a:solidFill>
              </a:defRPr>
            </a:lvl7pPr>
            <a:lvl8pPr lvl="7" algn="ctr" rtl="0">
              <a:spcBef>
                <a:spcPts val="0"/>
              </a:spcBef>
              <a:spcAft>
                <a:spcPts val="0"/>
              </a:spcAft>
              <a:buSzPts val="1600"/>
              <a:buNone/>
              <a:defRPr sz="1165">
                <a:solidFill>
                  <a:srgbClr val="B0C6D3"/>
                </a:solidFill>
              </a:defRPr>
            </a:lvl8pPr>
            <a:lvl9pPr lvl="8" algn="ctr" rtl="0">
              <a:spcBef>
                <a:spcPts val="0"/>
              </a:spcBef>
              <a:spcAft>
                <a:spcPts val="0"/>
              </a:spcAft>
              <a:buSzPts val="1600"/>
              <a:buNone/>
              <a:defRPr sz="1165">
                <a:solidFill>
                  <a:srgbClr val="B0C6D3"/>
                </a:solidFill>
              </a:defRPr>
            </a:lvl9pPr>
          </a:lstStyle>
          <a:p>
            <a:endParaRPr/>
          </a:p>
        </p:txBody>
      </p:sp>
      <p:grpSp>
        <p:nvGrpSpPr>
          <p:cNvPr id="32" name="Google Shape;32;p3"/>
          <p:cNvGrpSpPr/>
          <p:nvPr/>
        </p:nvGrpSpPr>
        <p:grpSpPr>
          <a:xfrm>
            <a:off x="4357664" y="3735189"/>
            <a:ext cx="428350" cy="428530"/>
            <a:chOff x="1191725" y="238125"/>
            <a:chExt cx="5236550" cy="5238750"/>
          </a:xfrm>
        </p:grpSpPr>
        <p:sp>
          <p:nvSpPr>
            <p:cNvPr id="33" name="Google Shape;33;p3"/>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34" name="Google Shape;34;p3"/>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35" name="Google Shape;35;p3"/>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36" name="Google Shape;36;p3"/>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sp>
          <p:nvSpPr>
            <p:cNvPr id="37" name="Google Shape;37;p3"/>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solidFill>
                  <a:srgbClr val="B0C6D3"/>
                </a:solidFill>
              </a:endParaRPr>
            </a:p>
          </p:txBody>
        </p:sp>
      </p:grpSp>
    </p:spTree>
    <p:extLst>
      <p:ext uri="{BB962C8B-B14F-4D97-AF65-F5344CB8AC3E}">
        <p14:creationId xmlns:p14="http://schemas.microsoft.com/office/powerpoint/2010/main" val="45573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lstStyle>
            <a:lvl1pPr lvl="0"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1pPr>
            <a:lvl2pPr lvl="1"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2pPr>
            <a:lvl3pPr lvl="2"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3pPr>
            <a:lvl4pPr lvl="3"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4pPr>
            <a:lvl5pPr lvl="4"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5pPr>
            <a:lvl6pPr lvl="5"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6pPr>
            <a:lvl7pPr lvl="6"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7pPr>
            <a:lvl8pPr lvl="7"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8pPr>
            <a:lvl9pPr lvl="8"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9pPr>
          </a:lstStyle>
          <a:p>
            <a:endParaRPr/>
          </a:p>
        </p:txBody>
      </p:sp>
      <p:sp>
        <p:nvSpPr>
          <p:cNvPr id="7" name="Google Shape;7;p1"/>
          <p:cNvSpPr txBox="1">
            <a:spLocks noGrp="1"/>
          </p:cNvSpPr>
          <p:nvPr>
            <p:ph type="body" idx="1"/>
          </p:nvPr>
        </p:nvSpPr>
        <p:spPr>
          <a:xfrm>
            <a:off x="1003200" y="1563725"/>
            <a:ext cx="7137600" cy="2760300"/>
          </a:xfrm>
          <a:prstGeom prst="rect">
            <a:avLst/>
          </a:prstGeom>
          <a:noFill/>
          <a:ln>
            <a:noFill/>
          </a:ln>
        </p:spPr>
        <p:txBody>
          <a:bodyPr spcFirstLastPara="1" wrap="square" lIns="0" tIns="0" rIns="0" bIns="0" anchor="t" anchorCtr="0"/>
          <a:lstStyle>
            <a:lvl1pPr marL="457200" lvl="0" indent="-381000">
              <a:spcBef>
                <a:spcPts val="60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1pPr>
            <a:lvl2pPr marL="914400" lvl="1"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2pPr>
            <a:lvl3pPr marL="1371600" lvl="2"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3pPr>
            <a:lvl4pPr marL="1828800" lvl="3"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4pPr>
            <a:lvl5pPr marL="2286000" lvl="4"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5pPr>
            <a:lvl6pPr marL="2743200" lvl="5"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6pPr>
            <a:lvl7pPr marL="3200400" lvl="6"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7pPr>
            <a:lvl8pPr marL="3657600" lvl="7"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8pPr>
            <a:lvl9pPr marL="4114800" lvl="8"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9pPr>
          </a:lstStyle>
          <a:p>
            <a:endParaRPr/>
          </a:p>
        </p:txBody>
      </p:sp>
      <p:sp>
        <p:nvSpPr>
          <p:cNvPr id="8" name="Google Shape;8;p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lvl="0" algn="ctr">
              <a:buNone/>
              <a:defRPr sz="1200">
                <a:solidFill>
                  <a:srgbClr val="FFFFFF"/>
                </a:solidFill>
                <a:latin typeface="Frank Ruhl Libre Medium"/>
                <a:ea typeface="Frank Ruhl Libre Medium"/>
                <a:cs typeface="Frank Ruhl Libre Medium"/>
                <a:sym typeface="Frank Ruhl Libre Medium"/>
              </a:defRPr>
            </a:lvl1pPr>
            <a:lvl2pPr lvl="1" algn="ctr">
              <a:buNone/>
              <a:defRPr sz="1200">
                <a:solidFill>
                  <a:srgbClr val="FFFFFF"/>
                </a:solidFill>
                <a:latin typeface="Frank Ruhl Libre Medium"/>
                <a:ea typeface="Frank Ruhl Libre Medium"/>
                <a:cs typeface="Frank Ruhl Libre Medium"/>
                <a:sym typeface="Frank Ruhl Libre Medium"/>
              </a:defRPr>
            </a:lvl2pPr>
            <a:lvl3pPr lvl="2" algn="ctr">
              <a:buNone/>
              <a:defRPr sz="1200">
                <a:solidFill>
                  <a:srgbClr val="FFFFFF"/>
                </a:solidFill>
                <a:latin typeface="Frank Ruhl Libre Medium"/>
                <a:ea typeface="Frank Ruhl Libre Medium"/>
                <a:cs typeface="Frank Ruhl Libre Medium"/>
                <a:sym typeface="Frank Ruhl Libre Medium"/>
              </a:defRPr>
            </a:lvl3pPr>
            <a:lvl4pPr lvl="3" algn="ctr">
              <a:buNone/>
              <a:defRPr sz="1200">
                <a:solidFill>
                  <a:srgbClr val="FFFFFF"/>
                </a:solidFill>
                <a:latin typeface="Frank Ruhl Libre Medium"/>
                <a:ea typeface="Frank Ruhl Libre Medium"/>
                <a:cs typeface="Frank Ruhl Libre Medium"/>
                <a:sym typeface="Frank Ruhl Libre Medium"/>
              </a:defRPr>
            </a:lvl4pPr>
            <a:lvl5pPr lvl="4" algn="ctr">
              <a:buNone/>
              <a:defRPr sz="1200">
                <a:solidFill>
                  <a:srgbClr val="FFFFFF"/>
                </a:solidFill>
                <a:latin typeface="Frank Ruhl Libre Medium"/>
                <a:ea typeface="Frank Ruhl Libre Medium"/>
                <a:cs typeface="Frank Ruhl Libre Medium"/>
                <a:sym typeface="Frank Ruhl Libre Medium"/>
              </a:defRPr>
            </a:lvl5pPr>
            <a:lvl6pPr lvl="5" algn="ctr">
              <a:buNone/>
              <a:defRPr sz="1200">
                <a:solidFill>
                  <a:srgbClr val="FFFFFF"/>
                </a:solidFill>
                <a:latin typeface="Frank Ruhl Libre Medium"/>
                <a:ea typeface="Frank Ruhl Libre Medium"/>
                <a:cs typeface="Frank Ruhl Libre Medium"/>
                <a:sym typeface="Frank Ruhl Libre Medium"/>
              </a:defRPr>
            </a:lvl6pPr>
            <a:lvl7pPr lvl="6" algn="ctr">
              <a:buNone/>
              <a:defRPr sz="1200">
                <a:solidFill>
                  <a:srgbClr val="FFFFFF"/>
                </a:solidFill>
                <a:latin typeface="Frank Ruhl Libre Medium"/>
                <a:ea typeface="Frank Ruhl Libre Medium"/>
                <a:cs typeface="Frank Ruhl Libre Medium"/>
                <a:sym typeface="Frank Ruhl Libre Medium"/>
              </a:defRPr>
            </a:lvl7pPr>
            <a:lvl8pPr lvl="7" algn="ctr">
              <a:buNone/>
              <a:defRPr sz="1200">
                <a:solidFill>
                  <a:srgbClr val="FFFFFF"/>
                </a:solidFill>
                <a:latin typeface="Frank Ruhl Libre Medium"/>
                <a:ea typeface="Frank Ruhl Libre Medium"/>
                <a:cs typeface="Frank Ruhl Libre Medium"/>
                <a:sym typeface="Frank Ruhl Libre Medium"/>
              </a:defRPr>
            </a:lvl8pPr>
            <a:lvl9pPr lvl="8" algn="ctr">
              <a:buNone/>
              <a:defRPr sz="1200">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lstStyle>
            <a:lvl1pPr lvl="0"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1pPr>
            <a:lvl2pPr lvl="1"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2pPr>
            <a:lvl3pPr lvl="2"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3pPr>
            <a:lvl4pPr lvl="3"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4pPr>
            <a:lvl5pPr lvl="4"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5pPr>
            <a:lvl6pPr lvl="5"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6pPr>
            <a:lvl7pPr lvl="6"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7pPr>
            <a:lvl8pPr lvl="7"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8pPr>
            <a:lvl9pPr lvl="8"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9pPr>
          </a:lstStyle>
          <a:p>
            <a:endParaRPr/>
          </a:p>
        </p:txBody>
      </p:sp>
      <p:sp>
        <p:nvSpPr>
          <p:cNvPr id="7" name="Google Shape;7;p1"/>
          <p:cNvSpPr txBox="1">
            <a:spLocks noGrp="1"/>
          </p:cNvSpPr>
          <p:nvPr>
            <p:ph type="body" idx="1"/>
          </p:nvPr>
        </p:nvSpPr>
        <p:spPr>
          <a:xfrm>
            <a:off x="1003200" y="1563725"/>
            <a:ext cx="7137600" cy="2760300"/>
          </a:xfrm>
          <a:prstGeom prst="rect">
            <a:avLst/>
          </a:prstGeom>
          <a:noFill/>
          <a:ln>
            <a:noFill/>
          </a:ln>
        </p:spPr>
        <p:txBody>
          <a:bodyPr spcFirstLastPara="1" wrap="square" lIns="0" tIns="0" rIns="0" bIns="0" anchor="t" anchorCtr="0"/>
          <a:lstStyle>
            <a:lvl1pPr marL="457200" lvl="0" indent="-381000">
              <a:spcBef>
                <a:spcPts val="60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1pPr>
            <a:lvl2pPr marL="914400" lvl="1"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2pPr>
            <a:lvl3pPr marL="1371600" lvl="2"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3pPr>
            <a:lvl4pPr marL="1828800" lvl="3"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4pPr>
            <a:lvl5pPr marL="2286000" lvl="4"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5pPr>
            <a:lvl6pPr marL="2743200" lvl="5"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6pPr>
            <a:lvl7pPr marL="3200400" lvl="6"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7pPr>
            <a:lvl8pPr marL="3657600" lvl="7"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8pPr>
            <a:lvl9pPr marL="4114800" lvl="8"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9pPr>
          </a:lstStyle>
          <a:p>
            <a:endParaRPr/>
          </a:p>
        </p:txBody>
      </p:sp>
      <p:sp>
        <p:nvSpPr>
          <p:cNvPr id="8" name="Google Shape;8;p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lvl="0" algn="ctr">
              <a:buNone/>
              <a:defRPr sz="874">
                <a:solidFill>
                  <a:srgbClr val="FFFFFF"/>
                </a:solidFill>
                <a:latin typeface="Frank Ruhl Libre Medium"/>
                <a:ea typeface="Frank Ruhl Libre Medium"/>
                <a:cs typeface="Frank Ruhl Libre Medium"/>
                <a:sym typeface="Frank Ruhl Libre Medium"/>
              </a:defRPr>
            </a:lvl1pPr>
            <a:lvl2pPr lvl="1" algn="ctr">
              <a:buNone/>
              <a:defRPr sz="874">
                <a:solidFill>
                  <a:srgbClr val="FFFFFF"/>
                </a:solidFill>
                <a:latin typeface="Frank Ruhl Libre Medium"/>
                <a:ea typeface="Frank Ruhl Libre Medium"/>
                <a:cs typeface="Frank Ruhl Libre Medium"/>
                <a:sym typeface="Frank Ruhl Libre Medium"/>
              </a:defRPr>
            </a:lvl2pPr>
            <a:lvl3pPr lvl="2" algn="ctr">
              <a:buNone/>
              <a:defRPr sz="874">
                <a:solidFill>
                  <a:srgbClr val="FFFFFF"/>
                </a:solidFill>
                <a:latin typeface="Frank Ruhl Libre Medium"/>
                <a:ea typeface="Frank Ruhl Libre Medium"/>
                <a:cs typeface="Frank Ruhl Libre Medium"/>
                <a:sym typeface="Frank Ruhl Libre Medium"/>
              </a:defRPr>
            </a:lvl3pPr>
            <a:lvl4pPr lvl="3" algn="ctr">
              <a:buNone/>
              <a:defRPr sz="874">
                <a:solidFill>
                  <a:srgbClr val="FFFFFF"/>
                </a:solidFill>
                <a:latin typeface="Frank Ruhl Libre Medium"/>
                <a:ea typeface="Frank Ruhl Libre Medium"/>
                <a:cs typeface="Frank Ruhl Libre Medium"/>
                <a:sym typeface="Frank Ruhl Libre Medium"/>
              </a:defRPr>
            </a:lvl4pPr>
            <a:lvl5pPr lvl="4" algn="ctr">
              <a:buNone/>
              <a:defRPr sz="874">
                <a:solidFill>
                  <a:srgbClr val="FFFFFF"/>
                </a:solidFill>
                <a:latin typeface="Frank Ruhl Libre Medium"/>
                <a:ea typeface="Frank Ruhl Libre Medium"/>
                <a:cs typeface="Frank Ruhl Libre Medium"/>
                <a:sym typeface="Frank Ruhl Libre Medium"/>
              </a:defRPr>
            </a:lvl5pPr>
            <a:lvl6pPr lvl="5" algn="ctr">
              <a:buNone/>
              <a:defRPr sz="874">
                <a:solidFill>
                  <a:srgbClr val="FFFFFF"/>
                </a:solidFill>
                <a:latin typeface="Frank Ruhl Libre Medium"/>
                <a:ea typeface="Frank Ruhl Libre Medium"/>
                <a:cs typeface="Frank Ruhl Libre Medium"/>
                <a:sym typeface="Frank Ruhl Libre Medium"/>
              </a:defRPr>
            </a:lvl6pPr>
            <a:lvl7pPr lvl="6" algn="ctr">
              <a:buNone/>
              <a:defRPr sz="874">
                <a:solidFill>
                  <a:srgbClr val="FFFFFF"/>
                </a:solidFill>
                <a:latin typeface="Frank Ruhl Libre Medium"/>
                <a:ea typeface="Frank Ruhl Libre Medium"/>
                <a:cs typeface="Frank Ruhl Libre Medium"/>
                <a:sym typeface="Frank Ruhl Libre Medium"/>
              </a:defRPr>
            </a:lvl7pPr>
            <a:lvl8pPr lvl="7" algn="ctr">
              <a:buNone/>
              <a:defRPr sz="874">
                <a:solidFill>
                  <a:srgbClr val="FFFFFF"/>
                </a:solidFill>
                <a:latin typeface="Frank Ruhl Libre Medium"/>
                <a:ea typeface="Frank Ruhl Libre Medium"/>
                <a:cs typeface="Frank Ruhl Libre Medium"/>
                <a:sym typeface="Frank Ruhl Libre Medium"/>
              </a:defRPr>
            </a:lvl8pPr>
            <a:lvl9pPr lvl="8" algn="ctr">
              <a:buNone/>
              <a:defRPr sz="874">
                <a:solidFill>
                  <a:srgbClr val="FFFFFF"/>
                </a:solidFill>
                <a:latin typeface="Frank Ruhl Libre Medium"/>
                <a:ea typeface="Frank Ruhl Libre Medium"/>
                <a:cs typeface="Frank Ruhl Libre Medium"/>
                <a:sym typeface="Frank Ruhl Libre Medium"/>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833394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2" r:id="rId10"/>
    <p:sldLayoutId id="214748367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65031" y="1014267"/>
            <a:ext cx="3359727" cy="377026"/>
          </a:xfrm>
          <a:prstGeom prst="rect">
            <a:avLst/>
          </a:prstGeom>
        </p:spPr>
        <p:txBody>
          <a:bodyPr wrap="square" lIns="0" tIns="0" rIns="0" bIns="0">
            <a:spAutoFit/>
          </a:bodyPr>
          <a:lstStyle>
            <a:lvl1pPr>
              <a:defRPr sz="2450" b="0" i="0">
                <a:solidFill>
                  <a:schemeClr val="bg1"/>
                </a:solidFill>
                <a:latin typeface="Oswald"/>
                <a:cs typeface="Oswald"/>
              </a:defRPr>
            </a:lvl1pPr>
          </a:lstStyle>
          <a:p>
            <a:endParaRPr/>
          </a:p>
        </p:txBody>
      </p:sp>
      <p:sp>
        <p:nvSpPr>
          <p:cNvPr id="3" name="Holder 3"/>
          <p:cNvSpPr>
            <a:spLocks noGrp="1"/>
          </p:cNvSpPr>
          <p:nvPr>
            <p:ph type="body" idx="1"/>
          </p:nvPr>
        </p:nvSpPr>
        <p:spPr>
          <a:xfrm>
            <a:off x="3417455" y="1045952"/>
            <a:ext cx="4898159" cy="230832"/>
          </a:xfrm>
          <a:prstGeom prst="rect">
            <a:avLst/>
          </a:prstGeom>
        </p:spPr>
        <p:txBody>
          <a:bodyPr wrap="square" lIns="0" tIns="0" rIns="0" bIns="0">
            <a:spAutoFit/>
          </a:bodyPr>
          <a:lstStyle>
            <a:lvl1pPr>
              <a:defRPr sz="1500" b="0" i="1">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5/2/2019</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06347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bodyStyle>
    <p:other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3" Type="http://schemas.openxmlformats.org/officeDocument/2006/relationships/image" Target="../media/image18.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41" Type="http://schemas.openxmlformats.org/officeDocument/2006/relationships/image" Target="../media/image56.png"/><Relationship Id="rId1" Type="http://schemas.openxmlformats.org/officeDocument/2006/relationships/slideLayout" Target="../slideLayouts/slideLayout21.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0.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3.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0.xm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23.xml"/><Relationship Id="rId6" Type="http://schemas.openxmlformats.org/officeDocument/2006/relationships/image" Target="../media/image72.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3.png"/></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4.png"/><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23.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0.xml"/><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9.png"/><Relationship Id="rId7" Type="http://schemas.openxmlformats.org/officeDocument/2006/relationships/image" Target="../media/image122.png"/><Relationship Id="rId2" Type="http://schemas.openxmlformats.org/officeDocument/2006/relationships/image" Target="../media/image116.png"/><Relationship Id="rId1" Type="http://schemas.openxmlformats.org/officeDocument/2006/relationships/slideLayout" Target="../slideLayouts/slideLayout23.xml"/><Relationship Id="rId6" Type="http://schemas.openxmlformats.org/officeDocument/2006/relationships/image" Target="../media/image121.png"/><Relationship Id="rId5" Type="http://schemas.openxmlformats.org/officeDocument/2006/relationships/image" Target="../media/image7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0.xml"/><Relationship Id="rId5" Type="http://schemas.openxmlformats.org/officeDocument/2006/relationships/image" Target="../media/image127.png"/><Relationship Id="rId4" Type="http://schemas.openxmlformats.org/officeDocument/2006/relationships/image" Target="../media/image126.png"/></Relationships>
</file>

<file path=ppt/slides/_rels/slide6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0.xml"/><Relationship Id="rId5" Type="http://schemas.openxmlformats.org/officeDocument/2006/relationships/image" Target="../media/image132.png"/><Relationship Id="rId4" Type="http://schemas.openxmlformats.org/officeDocument/2006/relationships/image" Target="../media/image1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3103194" y="2208363"/>
            <a:ext cx="2937612" cy="983839"/>
          </a:xfrm>
          <a:prstGeom prst="rect">
            <a:avLst/>
          </a:prstGeom>
        </p:spPr>
        <p:txBody>
          <a:bodyPr spcFirstLastPara="1" wrap="square" lIns="0" tIns="0" rIns="0" bIns="0" anchor="ctr" anchorCtr="0">
            <a:noAutofit/>
          </a:bodyPr>
          <a:lstStyle/>
          <a:p>
            <a:r>
              <a:rPr lang="en-US" sz="1747" dirty="0">
                <a:solidFill>
                  <a:schemeClr val="accent1">
                    <a:lumMod val="50000"/>
                  </a:schemeClr>
                </a:solidFill>
              </a:rPr>
              <a:t>A Road-Map for </a:t>
            </a:r>
            <a:br>
              <a:rPr lang="en-US" sz="1747" dirty="0">
                <a:solidFill>
                  <a:schemeClr val="accent1">
                    <a:lumMod val="50000"/>
                  </a:schemeClr>
                </a:solidFill>
              </a:rPr>
            </a:br>
            <a:r>
              <a:rPr lang="en-US" sz="1747" dirty="0">
                <a:solidFill>
                  <a:schemeClr val="accent1">
                    <a:lumMod val="50000"/>
                  </a:schemeClr>
                </a:solidFill>
              </a:rPr>
              <a:t>Embracing and Advancing Equity As Funders</a:t>
            </a:r>
            <a:endParaRPr sz="1747" dirty="0">
              <a:solidFill>
                <a:schemeClr val="accent1">
                  <a:lumMod val="50000"/>
                </a:schemeClr>
              </a:solidFill>
            </a:endParaRPr>
          </a:p>
        </p:txBody>
      </p:sp>
      <p:sp>
        <p:nvSpPr>
          <p:cNvPr id="2" name="Rectangle 1"/>
          <p:cNvSpPr/>
          <p:nvPr/>
        </p:nvSpPr>
        <p:spPr>
          <a:xfrm>
            <a:off x="3161263" y="1654604"/>
            <a:ext cx="3328147" cy="450893"/>
          </a:xfrm>
          <a:prstGeom prst="rect">
            <a:avLst/>
          </a:prstGeom>
        </p:spPr>
        <p:txBody>
          <a:bodyPr>
            <a:spAutoFit/>
          </a:bodyPr>
          <a:lstStyle/>
          <a:p>
            <a:pPr defTabSz="665665"/>
            <a:endParaRPr lang="en-US" sz="1165" dirty="0">
              <a:latin typeface="Calibri" panose="020F0502020204030204" pitchFamily="34" charset="0"/>
            </a:endParaRPr>
          </a:p>
          <a:p>
            <a:pPr defTabSz="665665"/>
            <a:r>
              <a:rPr lang="en-US" sz="1165" dirty="0">
                <a:latin typeface="Calibri" panose="020F0502020204030204" pitchFamily="34" charset="0"/>
              </a:rPr>
              <a:t> </a:t>
            </a:r>
            <a:endParaRPr lang="en-US" sz="1019" dirty="0"/>
          </a:p>
        </p:txBody>
      </p:sp>
      <p:pic>
        <p:nvPicPr>
          <p:cNvPr id="7" name="Picture 6">
            <a:extLst>
              <a:ext uri="{FF2B5EF4-FFF2-40B4-BE49-F238E27FC236}">
                <a16:creationId xmlns:a16="http://schemas.microsoft.com/office/drawing/2014/main" id="{2A32FBB6-1603-4B0D-B806-DEE3F543B0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089077" y="891494"/>
            <a:ext cx="2689800" cy="763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3" name="Title 2">
            <a:extLst>
              <a:ext uri="{FF2B5EF4-FFF2-40B4-BE49-F238E27FC236}">
                <a16:creationId xmlns:a16="http://schemas.microsoft.com/office/drawing/2014/main" id="{F340620A-743F-44A6-BE18-044A45D3DCDA}"/>
              </a:ext>
            </a:extLst>
          </p:cNvPr>
          <p:cNvSpPr>
            <a:spLocks noGrp="1"/>
          </p:cNvSpPr>
          <p:nvPr>
            <p:ph type="title"/>
          </p:nvPr>
        </p:nvSpPr>
        <p:spPr>
          <a:xfrm>
            <a:off x="1277550" y="561072"/>
            <a:ext cx="7137600" cy="548700"/>
          </a:xfrm>
        </p:spPr>
        <p:txBody>
          <a:bodyPr/>
          <a:lstStyle/>
          <a:p>
            <a:r>
              <a:rPr lang="en-US" sz="2000" b="1" spc="180" dirty="0">
                <a:solidFill>
                  <a:schemeClr val="accent1">
                    <a:lumMod val="50000"/>
                  </a:schemeClr>
                </a:solidFill>
                <a:latin typeface="FrankRuehl" panose="020E0503060101010101" pitchFamily="34" charset="-79"/>
                <a:cs typeface="FrankRuehl" panose="020E0503060101010101" pitchFamily="34" charset="-79"/>
              </a:rPr>
              <a:t>WHY </a:t>
            </a:r>
            <a:r>
              <a:rPr lang="en-US" sz="2000" b="1" spc="220" dirty="0">
                <a:solidFill>
                  <a:schemeClr val="accent1">
                    <a:lumMod val="50000"/>
                  </a:schemeClr>
                </a:solidFill>
                <a:latin typeface="FrankRuehl" panose="020E0503060101010101" pitchFamily="34" charset="-79"/>
                <a:cs typeface="FrankRuehl" panose="020E0503060101010101" pitchFamily="34" charset="-79"/>
              </a:rPr>
              <a:t>FOCUS </a:t>
            </a:r>
            <a:r>
              <a:rPr lang="en-US" sz="2000" b="1" spc="185" dirty="0">
                <a:solidFill>
                  <a:schemeClr val="accent1">
                    <a:lumMod val="50000"/>
                  </a:schemeClr>
                </a:solidFill>
                <a:latin typeface="FrankRuehl" panose="020E0503060101010101" pitchFamily="34" charset="-79"/>
                <a:cs typeface="FrankRuehl" panose="020E0503060101010101" pitchFamily="34" charset="-79"/>
              </a:rPr>
              <a:t>ON</a:t>
            </a:r>
            <a:r>
              <a:rPr lang="en-US" sz="2000" b="1" spc="-275" dirty="0">
                <a:solidFill>
                  <a:schemeClr val="accent1">
                    <a:lumMod val="50000"/>
                  </a:schemeClr>
                </a:solidFill>
                <a:latin typeface="FrankRuehl" panose="020E0503060101010101" pitchFamily="34" charset="-79"/>
                <a:cs typeface="FrankRuehl" panose="020E0503060101010101" pitchFamily="34" charset="-79"/>
              </a:rPr>
              <a:t>  </a:t>
            </a:r>
            <a:r>
              <a:rPr lang="en-US" sz="2000" b="1" spc="200" dirty="0">
                <a:solidFill>
                  <a:schemeClr val="accent1">
                    <a:lumMod val="50000"/>
                  </a:schemeClr>
                </a:solidFill>
                <a:latin typeface="FrankRuehl" panose="020E0503060101010101" pitchFamily="34" charset="-79"/>
                <a:cs typeface="FrankRuehl" panose="020E0503060101010101" pitchFamily="34" charset="-79"/>
              </a:rPr>
              <a:t>POWER?</a:t>
            </a:r>
            <a:endParaRPr lang="en-US" sz="2000" b="1" dirty="0"/>
          </a:p>
        </p:txBody>
      </p:sp>
      <p:sp>
        <p:nvSpPr>
          <p:cNvPr id="4" name="Text Placeholder 3">
            <a:extLst>
              <a:ext uri="{FF2B5EF4-FFF2-40B4-BE49-F238E27FC236}">
                <a16:creationId xmlns:a16="http://schemas.microsoft.com/office/drawing/2014/main" id="{255414C5-C97F-48D0-8F25-7B8D5B26F662}"/>
              </a:ext>
            </a:extLst>
          </p:cNvPr>
          <p:cNvSpPr>
            <a:spLocks noGrp="1"/>
          </p:cNvSpPr>
          <p:nvPr>
            <p:ph type="body" idx="1"/>
          </p:nvPr>
        </p:nvSpPr>
        <p:spPr>
          <a:xfrm>
            <a:off x="724619" y="1232028"/>
            <a:ext cx="3867174" cy="2801700"/>
          </a:xfrm>
        </p:spPr>
        <p:txBody>
          <a:bodyPr/>
          <a:lstStyle/>
          <a:p>
            <a:r>
              <a:rPr lang="en-US" sz="1250" spc="45" dirty="0">
                <a:latin typeface="Calibri"/>
                <a:cs typeface="Calibri"/>
              </a:rPr>
              <a:t>When </a:t>
            </a:r>
            <a:r>
              <a:rPr lang="en-US" sz="1250" spc="10" dirty="0">
                <a:latin typeface="Calibri"/>
                <a:cs typeface="Calibri"/>
              </a:rPr>
              <a:t>rules </a:t>
            </a:r>
            <a:r>
              <a:rPr lang="en-US" sz="1250" dirty="0">
                <a:latin typeface="Calibri"/>
                <a:cs typeface="Calibri"/>
              </a:rPr>
              <a:t>are crafted </a:t>
            </a:r>
            <a:r>
              <a:rPr lang="en-US" sz="1250" spc="30" dirty="0">
                <a:latin typeface="Calibri"/>
                <a:cs typeface="Calibri"/>
              </a:rPr>
              <a:t>by </a:t>
            </a:r>
            <a:r>
              <a:rPr lang="en-US" sz="1250" spc="-10" dirty="0">
                <a:latin typeface="Calibri"/>
                <a:cs typeface="Calibri"/>
              </a:rPr>
              <a:t>the </a:t>
            </a:r>
            <a:r>
              <a:rPr lang="en-US" sz="1250" spc="30" dirty="0">
                <a:latin typeface="Calibri"/>
                <a:cs typeface="Calibri"/>
              </a:rPr>
              <a:t>rich </a:t>
            </a:r>
            <a:r>
              <a:rPr lang="en-US" sz="1250" spc="25" dirty="0">
                <a:latin typeface="Calibri"/>
                <a:cs typeface="Calibri"/>
              </a:rPr>
              <a:t>and </a:t>
            </a:r>
            <a:r>
              <a:rPr lang="en-US" sz="1250" spc="20" dirty="0">
                <a:latin typeface="Calibri"/>
                <a:cs typeface="Calibri"/>
              </a:rPr>
              <a:t>powerful, </a:t>
            </a:r>
            <a:r>
              <a:rPr lang="en-US" sz="1250" spc="5" dirty="0">
                <a:latin typeface="Calibri"/>
                <a:cs typeface="Calibri"/>
              </a:rPr>
              <a:t>they </a:t>
            </a:r>
            <a:r>
              <a:rPr lang="en-US" sz="1250" dirty="0">
                <a:latin typeface="Calibri"/>
                <a:cs typeface="Calibri"/>
              </a:rPr>
              <a:t>tend </a:t>
            </a:r>
            <a:r>
              <a:rPr lang="en-US" sz="1250" spc="-15" dirty="0">
                <a:latin typeface="Calibri"/>
                <a:cs typeface="Calibri"/>
              </a:rPr>
              <a:t>to </a:t>
            </a:r>
            <a:r>
              <a:rPr lang="en-US" sz="1250" dirty="0">
                <a:latin typeface="Calibri"/>
                <a:cs typeface="Calibri"/>
              </a:rPr>
              <a:t>favor </a:t>
            </a:r>
            <a:r>
              <a:rPr lang="en-US" sz="1250" spc="-10" dirty="0">
                <a:latin typeface="Calibri"/>
                <a:cs typeface="Calibri"/>
              </a:rPr>
              <a:t>the </a:t>
            </a:r>
            <a:r>
              <a:rPr lang="en-US" sz="1250" spc="30" dirty="0">
                <a:latin typeface="Calibri"/>
                <a:cs typeface="Calibri"/>
              </a:rPr>
              <a:t>rich </a:t>
            </a:r>
            <a:r>
              <a:rPr lang="en-US" sz="1250" spc="25" dirty="0">
                <a:latin typeface="Calibri"/>
                <a:cs typeface="Calibri"/>
              </a:rPr>
              <a:t>and </a:t>
            </a:r>
            <a:r>
              <a:rPr lang="en-US" sz="1250" spc="20" dirty="0">
                <a:latin typeface="Calibri"/>
                <a:cs typeface="Calibri"/>
              </a:rPr>
              <a:t>powerful.  </a:t>
            </a:r>
            <a:r>
              <a:rPr lang="en-US" sz="1250" spc="45" dirty="0">
                <a:latin typeface="Calibri"/>
                <a:cs typeface="Calibri"/>
              </a:rPr>
              <a:t>When </a:t>
            </a:r>
            <a:r>
              <a:rPr lang="en-US" sz="1250" spc="5" dirty="0">
                <a:latin typeface="Calibri"/>
                <a:cs typeface="Calibri"/>
              </a:rPr>
              <a:t>institutions </a:t>
            </a:r>
            <a:r>
              <a:rPr lang="en-US" sz="1250" dirty="0">
                <a:latin typeface="Calibri"/>
                <a:cs typeface="Calibri"/>
              </a:rPr>
              <a:t>are </a:t>
            </a:r>
            <a:r>
              <a:rPr lang="en-US" sz="1250" spc="15" dirty="0">
                <a:latin typeface="Calibri"/>
                <a:cs typeface="Calibri"/>
              </a:rPr>
              <a:t>run </a:t>
            </a:r>
            <a:r>
              <a:rPr lang="en-US" sz="1250" spc="20" dirty="0">
                <a:latin typeface="Calibri"/>
                <a:cs typeface="Calibri"/>
              </a:rPr>
              <a:t>predominantly </a:t>
            </a:r>
            <a:r>
              <a:rPr lang="en-US" sz="1250" spc="30" dirty="0">
                <a:latin typeface="Calibri"/>
                <a:cs typeface="Calibri"/>
              </a:rPr>
              <a:t>by </a:t>
            </a:r>
            <a:r>
              <a:rPr lang="en-US" sz="1250" spc="25" dirty="0">
                <a:latin typeface="Calibri"/>
                <a:cs typeface="Calibri"/>
              </a:rPr>
              <a:t>men, </a:t>
            </a:r>
            <a:r>
              <a:rPr lang="en-US" sz="1250" spc="5" dirty="0">
                <a:latin typeface="Calibri"/>
                <a:cs typeface="Calibri"/>
              </a:rPr>
              <a:t>they </a:t>
            </a:r>
            <a:r>
              <a:rPr lang="en-US" sz="1250" dirty="0">
                <a:latin typeface="Calibri"/>
                <a:cs typeface="Calibri"/>
              </a:rPr>
              <a:t>tend </a:t>
            </a:r>
            <a:r>
              <a:rPr lang="en-US" sz="1250" spc="-15" dirty="0">
                <a:latin typeface="Calibri"/>
                <a:cs typeface="Calibri"/>
              </a:rPr>
              <a:t>to </a:t>
            </a:r>
            <a:r>
              <a:rPr lang="en-US" sz="1250" dirty="0">
                <a:latin typeface="Calibri"/>
                <a:cs typeface="Calibri"/>
              </a:rPr>
              <a:t>stifle </a:t>
            </a:r>
            <a:r>
              <a:rPr lang="en-US" sz="1250" spc="10" dirty="0">
                <a:latin typeface="Calibri"/>
                <a:cs typeface="Calibri"/>
              </a:rPr>
              <a:t>opportunities </a:t>
            </a:r>
            <a:r>
              <a:rPr lang="en-US" sz="1250" spc="-5" dirty="0">
                <a:latin typeface="Calibri"/>
                <a:cs typeface="Calibri"/>
              </a:rPr>
              <a:t>for </a:t>
            </a:r>
            <a:r>
              <a:rPr lang="en-US" sz="1250" spc="25" dirty="0">
                <a:latin typeface="Calibri"/>
                <a:cs typeface="Calibri"/>
              </a:rPr>
              <a:t>women.  </a:t>
            </a:r>
            <a:r>
              <a:rPr lang="en-US" sz="1250" spc="45" dirty="0">
                <a:latin typeface="Calibri"/>
                <a:cs typeface="Calibri"/>
              </a:rPr>
              <a:t>When </a:t>
            </a:r>
            <a:r>
              <a:rPr lang="en-US" sz="1250" spc="15" dirty="0">
                <a:latin typeface="Calibri"/>
                <a:cs typeface="Calibri"/>
              </a:rPr>
              <a:t>elected </a:t>
            </a:r>
            <a:r>
              <a:rPr lang="en-US" sz="1250" spc="25" dirty="0">
                <a:latin typeface="Calibri"/>
                <a:cs typeface="Calibri"/>
              </a:rPr>
              <a:t>officials </a:t>
            </a:r>
            <a:r>
              <a:rPr lang="en-US" sz="1250" spc="20" dirty="0">
                <a:latin typeface="Calibri"/>
                <a:cs typeface="Calibri"/>
              </a:rPr>
              <a:t>remain </a:t>
            </a:r>
            <a:r>
              <a:rPr lang="en-US" sz="1250" spc="15" dirty="0">
                <a:latin typeface="Calibri"/>
                <a:cs typeface="Calibri"/>
              </a:rPr>
              <a:t>disproportionately white, </a:t>
            </a:r>
            <a:r>
              <a:rPr lang="en-US" sz="1250" spc="5" dirty="0">
                <a:latin typeface="Calibri"/>
                <a:cs typeface="Calibri"/>
              </a:rPr>
              <a:t>as </a:t>
            </a:r>
            <a:r>
              <a:rPr lang="en-US" sz="1250" spc="-10" dirty="0">
                <a:latin typeface="Calibri"/>
                <a:cs typeface="Calibri"/>
              </a:rPr>
              <a:t>the </a:t>
            </a:r>
            <a:r>
              <a:rPr lang="en-US" sz="1250" spc="15" dirty="0">
                <a:latin typeface="Calibri"/>
                <a:cs typeface="Calibri"/>
              </a:rPr>
              <a:t>Reflective </a:t>
            </a:r>
            <a:r>
              <a:rPr lang="en-US" sz="1250" spc="45" dirty="0">
                <a:latin typeface="Calibri"/>
                <a:cs typeface="Calibri"/>
              </a:rPr>
              <a:t>Democracy  Campaign</a:t>
            </a:r>
            <a:r>
              <a:rPr lang="en-US" sz="1250" spc="50" dirty="0">
                <a:latin typeface="Calibri"/>
                <a:cs typeface="Calibri"/>
              </a:rPr>
              <a:t> </a:t>
            </a:r>
            <a:r>
              <a:rPr lang="en-US" sz="1250" spc="5" dirty="0">
                <a:latin typeface="Calibri"/>
                <a:cs typeface="Calibri"/>
              </a:rPr>
              <a:t>they</a:t>
            </a:r>
            <a:r>
              <a:rPr lang="en-US" sz="1250" spc="50" dirty="0">
                <a:latin typeface="Calibri"/>
                <a:cs typeface="Calibri"/>
              </a:rPr>
              <a:t> </a:t>
            </a:r>
            <a:r>
              <a:rPr lang="en-US" sz="1250" dirty="0">
                <a:latin typeface="Calibri"/>
                <a:cs typeface="Calibri"/>
              </a:rPr>
              <a:t>tend</a:t>
            </a:r>
            <a:r>
              <a:rPr lang="en-US" sz="1250" spc="55" dirty="0">
                <a:latin typeface="Calibri"/>
                <a:cs typeface="Calibri"/>
              </a:rPr>
              <a:t> </a:t>
            </a:r>
            <a:r>
              <a:rPr lang="en-US" sz="1250" spc="-15" dirty="0">
                <a:latin typeface="Calibri"/>
                <a:cs typeface="Calibri"/>
              </a:rPr>
              <a:t>to</a:t>
            </a:r>
            <a:r>
              <a:rPr lang="en-US" sz="1250" spc="50" dirty="0">
                <a:latin typeface="Calibri"/>
                <a:cs typeface="Calibri"/>
              </a:rPr>
              <a:t> </a:t>
            </a:r>
            <a:r>
              <a:rPr lang="en-US" sz="1250" spc="15" dirty="0">
                <a:latin typeface="Calibri"/>
                <a:cs typeface="Calibri"/>
              </a:rPr>
              <a:t>leave</a:t>
            </a:r>
            <a:r>
              <a:rPr lang="en-US" sz="1250" spc="50" dirty="0">
                <a:latin typeface="Calibri"/>
                <a:cs typeface="Calibri"/>
              </a:rPr>
              <a:t> </a:t>
            </a:r>
            <a:r>
              <a:rPr lang="en-US" sz="1250" spc="25" dirty="0">
                <a:latin typeface="Calibri"/>
                <a:cs typeface="Calibri"/>
              </a:rPr>
              <a:t>communities</a:t>
            </a:r>
            <a:r>
              <a:rPr lang="en-US" sz="1250" spc="55" dirty="0">
                <a:latin typeface="Calibri"/>
                <a:cs typeface="Calibri"/>
              </a:rPr>
              <a:t> </a:t>
            </a:r>
            <a:r>
              <a:rPr lang="en-US" sz="1250" dirty="0">
                <a:latin typeface="Calibri"/>
                <a:cs typeface="Calibri"/>
              </a:rPr>
              <a:t>of</a:t>
            </a:r>
            <a:r>
              <a:rPr lang="en-US" sz="1250" spc="50" dirty="0">
                <a:latin typeface="Calibri"/>
                <a:cs typeface="Calibri"/>
              </a:rPr>
              <a:t> </a:t>
            </a:r>
            <a:r>
              <a:rPr lang="en-US" sz="1250" spc="35" dirty="0">
                <a:latin typeface="Calibri"/>
                <a:cs typeface="Calibri"/>
              </a:rPr>
              <a:t>color</a:t>
            </a:r>
            <a:r>
              <a:rPr lang="en-US" sz="1250" spc="50" dirty="0">
                <a:latin typeface="Calibri"/>
                <a:cs typeface="Calibri"/>
              </a:rPr>
              <a:t> </a:t>
            </a:r>
            <a:r>
              <a:rPr lang="en-US" sz="1250" spc="30" dirty="0">
                <a:latin typeface="Calibri"/>
                <a:cs typeface="Calibri"/>
              </a:rPr>
              <a:t>on</a:t>
            </a:r>
            <a:r>
              <a:rPr lang="en-US" sz="1250" spc="50" dirty="0">
                <a:latin typeface="Calibri"/>
                <a:cs typeface="Calibri"/>
              </a:rPr>
              <a:t> </a:t>
            </a:r>
            <a:r>
              <a:rPr lang="en-US" sz="1250" spc="-10" dirty="0">
                <a:latin typeface="Calibri"/>
                <a:cs typeface="Calibri"/>
              </a:rPr>
              <a:t>the</a:t>
            </a:r>
            <a:r>
              <a:rPr lang="en-US" sz="1250" spc="55" dirty="0">
                <a:latin typeface="Calibri"/>
                <a:cs typeface="Calibri"/>
              </a:rPr>
              <a:t> </a:t>
            </a:r>
            <a:r>
              <a:rPr lang="en-US" sz="1250" spc="20" dirty="0">
                <a:latin typeface="Calibri"/>
                <a:cs typeface="Calibri"/>
              </a:rPr>
              <a:t>margins.</a:t>
            </a:r>
          </a:p>
          <a:p>
            <a:r>
              <a:rPr lang="en-US" sz="1250" spc="15" dirty="0">
                <a:latin typeface="Calibri"/>
                <a:cs typeface="Calibri"/>
              </a:rPr>
              <a:t>The </a:t>
            </a:r>
            <a:r>
              <a:rPr lang="en-US" sz="1250" spc="10" dirty="0">
                <a:latin typeface="Calibri"/>
                <a:cs typeface="Calibri"/>
              </a:rPr>
              <a:t>same </a:t>
            </a:r>
            <a:r>
              <a:rPr lang="en-US" sz="1250" spc="25" dirty="0">
                <a:latin typeface="Calibri"/>
                <a:cs typeface="Calibri"/>
              </a:rPr>
              <a:t>holds </a:t>
            </a:r>
            <a:r>
              <a:rPr lang="en-US" sz="1250" spc="-15" dirty="0">
                <a:latin typeface="Calibri"/>
                <a:cs typeface="Calibri"/>
              </a:rPr>
              <a:t>true </a:t>
            </a:r>
            <a:r>
              <a:rPr lang="en-US" sz="1250" spc="40" dirty="0">
                <a:latin typeface="Calibri"/>
                <a:cs typeface="Calibri"/>
              </a:rPr>
              <a:t>in </a:t>
            </a:r>
            <a:r>
              <a:rPr lang="en-US" sz="1250" spc="15" dirty="0">
                <a:latin typeface="Calibri"/>
                <a:cs typeface="Calibri"/>
              </a:rPr>
              <a:t>philanthropy.  </a:t>
            </a:r>
            <a:r>
              <a:rPr lang="en-US" sz="1250" spc="45" dirty="0">
                <a:latin typeface="Calibri"/>
                <a:cs typeface="Calibri"/>
              </a:rPr>
              <a:t>Organized </a:t>
            </a:r>
            <a:r>
              <a:rPr lang="en-US" sz="1250" spc="20" dirty="0">
                <a:latin typeface="Calibri"/>
                <a:cs typeface="Calibri"/>
              </a:rPr>
              <a:t>philanthropy </a:t>
            </a:r>
            <a:r>
              <a:rPr lang="en-US" sz="1250" spc="-5" dirty="0">
                <a:latin typeface="Calibri"/>
                <a:cs typeface="Calibri"/>
              </a:rPr>
              <a:t>represents  </a:t>
            </a:r>
            <a:r>
              <a:rPr lang="en-US" sz="1250" spc="5" dirty="0">
                <a:latin typeface="Calibri"/>
                <a:cs typeface="Calibri"/>
              </a:rPr>
              <a:t>institutions </a:t>
            </a:r>
            <a:r>
              <a:rPr lang="en-US" sz="1250" dirty="0">
                <a:latin typeface="Calibri"/>
                <a:cs typeface="Calibri"/>
              </a:rPr>
              <a:t>of </a:t>
            </a:r>
            <a:r>
              <a:rPr lang="en-US" sz="1250" spc="-10" dirty="0">
                <a:latin typeface="Calibri"/>
                <a:cs typeface="Calibri"/>
              </a:rPr>
              <a:t>the </a:t>
            </a:r>
            <a:r>
              <a:rPr lang="en-US" sz="1250" spc="5" dirty="0">
                <a:latin typeface="Calibri"/>
                <a:cs typeface="Calibri"/>
              </a:rPr>
              <a:t>wealthy, </a:t>
            </a:r>
            <a:r>
              <a:rPr lang="en-US" sz="1250" spc="25" dirty="0">
                <a:latin typeface="Calibri"/>
                <a:cs typeface="Calibri"/>
              </a:rPr>
              <a:t>and </a:t>
            </a:r>
            <a:r>
              <a:rPr lang="en-US" sz="1250" spc="35" dirty="0">
                <a:latin typeface="Calibri"/>
                <a:cs typeface="Calibri"/>
              </a:rPr>
              <a:t>giving  </a:t>
            </a:r>
            <a:r>
              <a:rPr lang="en-US" sz="1250" spc="15" dirty="0">
                <a:latin typeface="Calibri"/>
                <a:cs typeface="Calibri"/>
              </a:rPr>
              <a:t>across </a:t>
            </a:r>
            <a:r>
              <a:rPr lang="en-US" sz="1250" spc="-10" dirty="0">
                <a:latin typeface="Calibri"/>
                <a:cs typeface="Calibri"/>
              </a:rPr>
              <a:t>the </a:t>
            </a:r>
            <a:r>
              <a:rPr lang="en-US" sz="1250" spc="20" dirty="0">
                <a:latin typeface="Calibri"/>
                <a:cs typeface="Calibri"/>
              </a:rPr>
              <a:t>board is </a:t>
            </a:r>
            <a:r>
              <a:rPr lang="en-US" sz="1250" spc="30" dirty="0">
                <a:latin typeface="Calibri"/>
                <a:cs typeface="Calibri"/>
              </a:rPr>
              <a:t>increasingly </a:t>
            </a:r>
            <a:r>
              <a:rPr lang="en-US" sz="1250" spc="20" dirty="0">
                <a:latin typeface="Calibri"/>
                <a:cs typeface="Calibri"/>
              </a:rPr>
              <a:t>skewed  </a:t>
            </a:r>
            <a:r>
              <a:rPr lang="en-US" sz="1250" spc="5" dirty="0">
                <a:latin typeface="Calibri"/>
                <a:cs typeface="Calibri"/>
              </a:rPr>
              <a:t>toward </a:t>
            </a:r>
            <a:r>
              <a:rPr lang="en-US" sz="1250" spc="-10" dirty="0">
                <a:latin typeface="Calibri"/>
                <a:cs typeface="Calibri"/>
              </a:rPr>
              <a:t>the </a:t>
            </a:r>
            <a:r>
              <a:rPr lang="en-US" sz="1250" spc="30" dirty="0">
                <a:latin typeface="Calibri"/>
                <a:cs typeface="Calibri"/>
              </a:rPr>
              <a:t>affluent.</a:t>
            </a:r>
          </a:p>
          <a:p>
            <a:r>
              <a:rPr lang="en-US" sz="1250" spc="5" dirty="0">
                <a:latin typeface="Calibri"/>
                <a:cs typeface="Calibri"/>
              </a:rPr>
              <a:t>Studies </a:t>
            </a:r>
            <a:r>
              <a:rPr lang="en-US" sz="1250" spc="10" dirty="0">
                <a:latin typeface="Calibri"/>
                <a:cs typeface="Calibri"/>
              </a:rPr>
              <a:t>have </a:t>
            </a:r>
            <a:r>
              <a:rPr lang="en-US" sz="1250" spc="25" dirty="0">
                <a:latin typeface="Calibri"/>
                <a:cs typeface="Calibri"/>
              </a:rPr>
              <a:t>also shown </a:t>
            </a:r>
            <a:r>
              <a:rPr lang="en-US" sz="1250" spc="-20" dirty="0">
                <a:latin typeface="Calibri"/>
                <a:cs typeface="Calibri"/>
              </a:rPr>
              <a:t>that </a:t>
            </a:r>
            <a:r>
              <a:rPr lang="en-US" sz="1250" spc="5" dirty="0">
                <a:latin typeface="Calibri"/>
                <a:cs typeface="Calibri"/>
              </a:rPr>
              <a:t>despite years  </a:t>
            </a:r>
            <a:r>
              <a:rPr lang="en-US" sz="1250" dirty="0">
                <a:latin typeface="Calibri"/>
                <a:cs typeface="Calibri"/>
              </a:rPr>
              <a:t>of </a:t>
            </a:r>
            <a:r>
              <a:rPr lang="en-US" sz="1250" spc="5" dirty="0">
                <a:latin typeface="Calibri"/>
                <a:cs typeface="Calibri"/>
              </a:rPr>
              <a:t>investment </a:t>
            </a:r>
            <a:r>
              <a:rPr lang="en-US" sz="1250" spc="40" dirty="0">
                <a:latin typeface="Calibri"/>
                <a:cs typeface="Calibri"/>
              </a:rPr>
              <a:t>in </a:t>
            </a:r>
            <a:r>
              <a:rPr lang="en-US" sz="1250" spc="5" dirty="0">
                <a:latin typeface="Calibri"/>
                <a:cs typeface="Calibri"/>
              </a:rPr>
              <a:t>diversity, </a:t>
            </a:r>
            <a:r>
              <a:rPr lang="en-US" sz="1250" spc="15" dirty="0">
                <a:latin typeface="Calibri"/>
                <a:cs typeface="Calibri"/>
              </a:rPr>
              <a:t>equity </a:t>
            </a:r>
            <a:r>
              <a:rPr lang="en-US" sz="1250" spc="25" dirty="0">
                <a:latin typeface="Calibri"/>
                <a:cs typeface="Calibri"/>
              </a:rPr>
              <a:t>and </a:t>
            </a:r>
            <a:r>
              <a:rPr lang="en-US" sz="1250" spc="35" dirty="0">
                <a:latin typeface="Calibri"/>
                <a:cs typeface="Calibri"/>
              </a:rPr>
              <a:t>inclusion, </a:t>
            </a:r>
            <a:r>
              <a:rPr lang="en-US" sz="1250" spc="15" dirty="0">
                <a:latin typeface="Calibri"/>
                <a:cs typeface="Calibri"/>
              </a:rPr>
              <a:t>foundation </a:t>
            </a:r>
            <a:r>
              <a:rPr lang="en-US" sz="1250" spc="-15" dirty="0">
                <a:latin typeface="Calibri"/>
                <a:cs typeface="Calibri"/>
              </a:rPr>
              <a:t>trustees </a:t>
            </a:r>
            <a:r>
              <a:rPr lang="en-US" sz="1250" spc="25" dirty="0">
                <a:latin typeface="Calibri"/>
                <a:cs typeface="Calibri"/>
              </a:rPr>
              <a:t>and </a:t>
            </a:r>
            <a:r>
              <a:rPr lang="en-US" sz="1250" spc="15" dirty="0">
                <a:latin typeface="Calibri"/>
                <a:cs typeface="Calibri"/>
              </a:rPr>
              <a:t>executives </a:t>
            </a:r>
            <a:r>
              <a:rPr lang="en-US" sz="1250" spc="20" dirty="0">
                <a:latin typeface="Calibri"/>
                <a:cs typeface="Calibri"/>
              </a:rPr>
              <a:t>remain  </a:t>
            </a:r>
            <a:r>
              <a:rPr lang="en-US" sz="1250" spc="30" dirty="0">
                <a:latin typeface="Calibri"/>
                <a:cs typeface="Calibri"/>
              </a:rPr>
              <a:t>overwhelmingly </a:t>
            </a:r>
            <a:r>
              <a:rPr lang="en-US" sz="1250" spc="10" dirty="0">
                <a:latin typeface="Calibri"/>
                <a:cs typeface="Calibri"/>
              </a:rPr>
              <a:t>white,</a:t>
            </a:r>
            <a:r>
              <a:rPr lang="en-US" sz="1250" spc="105" dirty="0">
                <a:latin typeface="Calibri"/>
                <a:cs typeface="Calibri"/>
              </a:rPr>
              <a:t> </a:t>
            </a:r>
            <a:r>
              <a:rPr lang="en-US" sz="1250" spc="25" dirty="0">
                <a:latin typeface="Calibri"/>
                <a:cs typeface="Calibri"/>
              </a:rPr>
              <a:t>male and heterosexual.</a:t>
            </a:r>
            <a:endParaRPr lang="en-US" sz="1250" baseline="32407" dirty="0">
              <a:latin typeface="Calibri"/>
              <a:cs typeface="Calibri"/>
            </a:endParaRPr>
          </a:p>
          <a:p>
            <a:endParaRPr lang="en-US" sz="1250" dirty="0">
              <a:latin typeface="Calibri"/>
              <a:cs typeface="Calibri"/>
            </a:endParaRPr>
          </a:p>
          <a:p>
            <a:endParaRPr lang="en-US" sz="1250" dirty="0">
              <a:latin typeface="Calibri"/>
              <a:cs typeface="Calibri"/>
            </a:endParaRPr>
          </a:p>
          <a:p>
            <a:endParaRPr lang="en-US" sz="1250" dirty="0"/>
          </a:p>
        </p:txBody>
      </p:sp>
      <p:sp>
        <p:nvSpPr>
          <p:cNvPr id="5" name="Text Placeholder 4">
            <a:extLst>
              <a:ext uri="{FF2B5EF4-FFF2-40B4-BE49-F238E27FC236}">
                <a16:creationId xmlns:a16="http://schemas.microsoft.com/office/drawing/2014/main" id="{2BAB2A84-6340-479C-AA2C-27305212158D}"/>
              </a:ext>
            </a:extLst>
          </p:cNvPr>
          <p:cNvSpPr>
            <a:spLocks noGrp="1"/>
          </p:cNvSpPr>
          <p:nvPr>
            <p:ph type="body" idx="2"/>
          </p:nvPr>
        </p:nvSpPr>
        <p:spPr>
          <a:xfrm>
            <a:off x="5089585" y="1430435"/>
            <a:ext cx="3385950" cy="2145600"/>
          </a:xfrm>
        </p:spPr>
        <p:txBody>
          <a:bodyPr/>
          <a:lstStyle/>
          <a:p>
            <a:pPr marL="0" marR="5080" indent="0">
              <a:lnSpc>
                <a:spcPts val="2450"/>
              </a:lnSpc>
              <a:spcBef>
                <a:spcPts val="439"/>
              </a:spcBef>
              <a:buNone/>
            </a:pPr>
            <a:endParaRPr lang="en-US" sz="2400" i="1" dirty="0">
              <a:solidFill>
                <a:schemeClr val="accent1">
                  <a:lumMod val="50000"/>
                </a:schemeClr>
              </a:solidFill>
              <a:latin typeface="Times New Roman"/>
              <a:cs typeface="Times New Roman"/>
            </a:endParaRPr>
          </a:p>
          <a:p>
            <a:pPr marL="0" marR="5080" indent="0">
              <a:lnSpc>
                <a:spcPts val="2450"/>
              </a:lnSpc>
              <a:spcBef>
                <a:spcPts val="439"/>
              </a:spcBef>
              <a:buNone/>
            </a:pPr>
            <a:r>
              <a:rPr lang="en-US" sz="2400" i="1" dirty="0">
                <a:solidFill>
                  <a:schemeClr val="accent1">
                    <a:lumMod val="50000"/>
                  </a:schemeClr>
                </a:solidFill>
                <a:latin typeface="Times New Roman"/>
                <a:cs typeface="Times New Roman"/>
              </a:rPr>
              <a:t>“Power </a:t>
            </a:r>
            <a:r>
              <a:rPr lang="en-US" sz="2400" i="1" spc="30" dirty="0">
                <a:solidFill>
                  <a:schemeClr val="accent1">
                    <a:lumMod val="50000"/>
                  </a:schemeClr>
                </a:solidFill>
                <a:latin typeface="Times New Roman"/>
                <a:cs typeface="Times New Roman"/>
              </a:rPr>
              <a:t>is </a:t>
            </a:r>
            <a:r>
              <a:rPr lang="en-US" sz="2400" i="1" spc="85" dirty="0">
                <a:solidFill>
                  <a:schemeClr val="accent1">
                    <a:lumMod val="50000"/>
                  </a:schemeClr>
                </a:solidFill>
                <a:latin typeface="Times New Roman"/>
                <a:cs typeface="Times New Roman"/>
              </a:rPr>
              <a:t>the </a:t>
            </a:r>
            <a:r>
              <a:rPr lang="en-US" sz="2400" i="1" spc="40" dirty="0">
                <a:solidFill>
                  <a:schemeClr val="accent1">
                    <a:lumMod val="50000"/>
                  </a:schemeClr>
                </a:solidFill>
                <a:latin typeface="Times New Roman"/>
                <a:cs typeface="Times New Roman"/>
              </a:rPr>
              <a:t>ability </a:t>
            </a:r>
            <a:r>
              <a:rPr lang="en-US" sz="2400" i="1" spc="75" dirty="0">
                <a:solidFill>
                  <a:schemeClr val="accent1">
                    <a:lumMod val="50000"/>
                  </a:schemeClr>
                </a:solidFill>
                <a:latin typeface="Times New Roman"/>
                <a:cs typeface="Times New Roman"/>
              </a:rPr>
              <a:t>to </a:t>
            </a:r>
            <a:r>
              <a:rPr lang="en-US" sz="2400" i="1" spc="40" dirty="0">
                <a:solidFill>
                  <a:schemeClr val="accent1">
                    <a:lumMod val="50000"/>
                  </a:schemeClr>
                </a:solidFill>
                <a:latin typeface="Times New Roman"/>
                <a:cs typeface="Times New Roman"/>
              </a:rPr>
              <a:t>change </a:t>
            </a:r>
            <a:r>
              <a:rPr lang="en-US" sz="2400" i="1" spc="85" dirty="0">
                <a:solidFill>
                  <a:schemeClr val="accent1">
                    <a:lumMod val="50000"/>
                  </a:schemeClr>
                </a:solidFill>
                <a:latin typeface="Times New Roman"/>
                <a:cs typeface="Times New Roman"/>
              </a:rPr>
              <a:t>the</a:t>
            </a:r>
            <a:r>
              <a:rPr lang="en-US" sz="2400" i="1" spc="-229" dirty="0">
                <a:solidFill>
                  <a:schemeClr val="accent1">
                    <a:lumMod val="50000"/>
                  </a:schemeClr>
                </a:solidFill>
                <a:latin typeface="Times New Roman"/>
                <a:cs typeface="Times New Roman"/>
              </a:rPr>
              <a:t> </a:t>
            </a:r>
            <a:r>
              <a:rPr lang="en-US" sz="2400" i="1" spc="-20" dirty="0">
                <a:solidFill>
                  <a:schemeClr val="accent1">
                    <a:lumMod val="50000"/>
                  </a:schemeClr>
                </a:solidFill>
                <a:latin typeface="Times New Roman"/>
                <a:cs typeface="Times New Roman"/>
              </a:rPr>
              <a:t>rules.”</a:t>
            </a:r>
            <a:endParaRPr lang="en-US" sz="2400" dirty="0">
              <a:solidFill>
                <a:schemeClr val="accent1">
                  <a:lumMod val="50000"/>
                </a:schemeClr>
              </a:solidFill>
              <a:latin typeface="Times New Roman"/>
              <a:cs typeface="Times New Roman"/>
            </a:endParaRPr>
          </a:p>
          <a:p>
            <a:pPr marL="101600" indent="0">
              <a:buNone/>
            </a:pPr>
            <a:r>
              <a:rPr lang="en-US" sz="1800" spc="-5" dirty="0">
                <a:solidFill>
                  <a:schemeClr val="accent1">
                    <a:lumMod val="50000"/>
                  </a:schemeClr>
                </a:solidFill>
                <a:latin typeface="Times New Roman" panose="02020603050405020304" pitchFamily="18" charset="0"/>
                <a:cs typeface="Times New Roman" panose="02020603050405020304" pitchFamily="18" charset="0"/>
              </a:rPr>
              <a:t>Rashad </a:t>
            </a:r>
            <a:r>
              <a:rPr lang="en-US" sz="1800" dirty="0">
                <a:solidFill>
                  <a:schemeClr val="accent1">
                    <a:lumMod val="50000"/>
                  </a:schemeClr>
                </a:solidFill>
                <a:latin typeface="Times New Roman" panose="02020603050405020304" pitchFamily="18" charset="0"/>
                <a:cs typeface="Times New Roman" panose="02020603050405020304" pitchFamily="18" charset="0"/>
              </a:rPr>
              <a:t>Robinson </a:t>
            </a:r>
            <a:r>
              <a:rPr lang="en-US" sz="1800" spc="-5" dirty="0">
                <a:solidFill>
                  <a:schemeClr val="accent1">
                    <a:lumMod val="50000"/>
                  </a:schemeClr>
                </a:solidFill>
                <a:latin typeface="Times New Roman" panose="02020603050405020304" pitchFamily="18" charset="0"/>
                <a:cs typeface="Times New Roman" panose="02020603050405020304" pitchFamily="18" charset="0"/>
              </a:rPr>
              <a:t>in </a:t>
            </a:r>
            <a:r>
              <a:rPr lang="en-US" sz="1800" spc="-25" dirty="0">
                <a:solidFill>
                  <a:schemeClr val="accent1">
                    <a:lumMod val="50000"/>
                  </a:schemeClr>
                </a:solidFill>
                <a:latin typeface="Times New Roman" panose="02020603050405020304" pitchFamily="18" charset="0"/>
                <a:cs typeface="Times New Roman" panose="02020603050405020304" pitchFamily="18" charset="0"/>
              </a:rPr>
              <a:t>Fast</a:t>
            </a:r>
            <a:r>
              <a:rPr lang="en-US" sz="1800" spc="-105"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a:solidFill>
                  <a:schemeClr val="accent1">
                    <a:lumMod val="50000"/>
                  </a:schemeClr>
                </a:solidFill>
                <a:latin typeface="Times New Roman" panose="02020603050405020304" pitchFamily="18" charset="0"/>
                <a:cs typeface="Times New Roman" panose="02020603050405020304" pitchFamily="18" charset="0"/>
              </a:rPr>
              <a:t>Company</a:t>
            </a:r>
            <a:endParaRPr lang="en-US" sz="1800" dirty="0">
              <a:latin typeface="Times New Roman" panose="02020603050405020304" pitchFamily="18" charset="0"/>
              <a:cs typeface="Times New Roman" panose="02020603050405020304" pitchFamily="18" charset="0"/>
            </a:endParaRPr>
          </a:p>
        </p:txBody>
      </p:sp>
      <p:sp>
        <p:nvSpPr>
          <p:cNvPr id="195" name="Google Shape;195;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51826" y="2796037"/>
            <a:ext cx="3640347" cy="1105260"/>
          </a:xfrm>
          <a:prstGeom prst="rect">
            <a:avLst/>
          </a:prstGeom>
        </p:spPr>
        <p:txBody>
          <a:bodyPr spcFirstLastPara="1" wrap="square" lIns="0" tIns="0" rIns="0" bIns="0" anchor="b" anchorCtr="0">
            <a:noAutofit/>
          </a:bodyPr>
          <a:lstStyle/>
          <a:p>
            <a:pPr lvl="0"/>
            <a:r>
              <a:rPr lang="en-US" sz="1600" b="1" dirty="0">
                <a:solidFill>
                  <a:schemeClr val="accent1">
                    <a:lumMod val="50000"/>
                  </a:schemeClr>
                </a:solidFill>
              </a:rPr>
              <a:t>What is my power? </a:t>
            </a:r>
            <a:br>
              <a:rPr lang="en-US" sz="1600" b="1" dirty="0">
                <a:solidFill>
                  <a:schemeClr val="accent1">
                    <a:lumMod val="50000"/>
                  </a:schemeClr>
                </a:solidFill>
              </a:rPr>
            </a:br>
            <a:r>
              <a:rPr lang="en-US" sz="1600" b="1" dirty="0">
                <a:solidFill>
                  <a:schemeClr val="accent1">
                    <a:lumMod val="50000"/>
                  </a:schemeClr>
                </a:solidFill>
              </a:rPr>
              <a:t>How do I use it AND abuse it?</a:t>
            </a:r>
            <a:br>
              <a:rPr lang="en-US" sz="1600" b="1" dirty="0">
                <a:solidFill>
                  <a:schemeClr val="accent1">
                    <a:lumMod val="50000"/>
                  </a:schemeClr>
                </a:solidFill>
              </a:rPr>
            </a:br>
            <a:br>
              <a:rPr lang="en-US" sz="1800" b="1" dirty="0">
                <a:solidFill>
                  <a:schemeClr val="accent1">
                    <a:lumMod val="50000"/>
                  </a:schemeClr>
                </a:solidFill>
              </a:rPr>
            </a:br>
            <a:r>
              <a:rPr lang="en-US" sz="1600" b="1" dirty="0">
                <a:solidFill>
                  <a:schemeClr val="accent1">
                    <a:lumMod val="50000"/>
                  </a:schemeClr>
                </a:solidFill>
              </a:rPr>
              <a:t>What is our organizational power?</a:t>
            </a:r>
            <a:br>
              <a:rPr lang="en-US" sz="1600" b="1" dirty="0">
                <a:solidFill>
                  <a:schemeClr val="accent1">
                    <a:lumMod val="50000"/>
                  </a:schemeClr>
                </a:solidFill>
              </a:rPr>
            </a:br>
            <a:r>
              <a:rPr lang="en-US" sz="1600" b="1" dirty="0">
                <a:solidFill>
                  <a:schemeClr val="accent1">
                    <a:lumMod val="50000"/>
                  </a:schemeClr>
                </a:solidFill>
              </a:rPr>
              <a:t>How do we use it AND abuse it?</a:t>
            </a:r>
            <a:br>
              <a:rPr lang="en-US" sz="1600" b="1" dirty="0">
                <a:solidFill>
                  <a:schemeClr val="accent1">
                    <a:lumMod val="50000"/>
                  </a:schemeClr>
                </a:solidFill>
              </a:rPr>
            </a:br>
            <a:br>
              <a:rPr lang="en-US" sz="1600" b="1" dirty="0">
                <a:solidFill>
                  <a:schemeClr val="accent1">
                    <a:lumMod val="50000"/>
                  </a:schemeClr>
                </a:solidFill>
              </a:rPr>
            </a:br>
            <a:r>
              <a:rPr lang="en-US" sz="1600" b="1" dirty="0">
                <a:solidFill>
                  <a:schemeClr val="accent1">
                    <a:lumMod val="50000"/>
                  </a:schemeClr>
                </a:solidFill>
              </a:rPr>
              <a:t>Are we leveraging our full power as funders to maximize impact for equity and justice? </a:t>
            </a:r>
            <a:br>
              <a:rPr lang="en-US" sz="1800" b="1" dirty="0">
                <a:solidFill>
                  <a:schemeClr val="accent1">
                    <a:lumMod val="50000"/>
                  </a:schemeClr>
                </a:solidFill>
              </a:rPr>
            </a:br>
            <a:endParaRPr sz="1800" dirty="0">
              <a:solidFill>
                <a:schemeClr val="accent1">
                  <a:lumMod val="50000"/>
                </a:schemeClr>
              </a:solidFill>
            </a:endParaRPr>
          </a:p>
        </p:txBody>
      </p:sp>
      <p:sp>
        <p:nvSpPr>
          <p:cNvPr id="3" name="TextBox 2">
            <a:extLst>
              <a:ext uri="{FF2B5EF4-FFF2-40B4-BE49-F238E27FC236}">
                <a16:creationId xmlns:a16="http://schemas.microsoft.com/office/drawing/2014/main" id="{C1CFF12E-4CA3-4E26-924B-BB79D3F1B95A}"/>
              </a:ext>
            </a:extLst>
          </p:cNvPr>
          <p:cNvSpPr txBox="1"/>
          <p:nvPr/>
        </p:nvSpPr>
        <p:spPr>
          <a:xfrm>
            <a:off x="3101195" y="713932"/>
            <a:ext cx="2941607" cy="400110"/>
          </a:xfrm>
          <a:prstGeom prst="rect">
            <a:avLst/>
          </a:prstGeom>
          <a:no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en-US" sz="2000" b="1" dirty="0">
                <a:solidFill>
                  <a:schemeClr val="accent4">
                    <a:lumMod val="50000"/>
                  </a:schemeClr>
                </a:solidFill>
                <a:latin typeface="FrankRuehl" panose="020E0503060101010101" pitchFamily="34" charset="-79"/>
                <a:cs typeface="FrankRuehl" panose="020E0503060101010101" pitchFamily="34" charset="-79"/>
              </a:rPr>
              <a:t>Power of Reflection</a:t>
            </a:r>
            <a:endParaRPr lang="en-US" sz="2000" b="1" dirty="0">
              <a:solidFill>
                <a:schemeClr val="tx2">
                  <a:lumMod val="25000"/>
                </a:schemeClr>
              </a:solidFill>
              <a:latin typeface="FrankRuehl" panose="020E0503060101010101" pitchFamily="34" charset="-79"/>
              <a:cs typeface="FrankRuehl" panose="020E0503060101010101" pitchFamily="34" charset="-79"/>
            </a:endParaRPr>
          </a:p>
        </p:txBody>
      </p:sp>
    </p:spTree>
    <p:extLst>
      <p:ext uri="{BB962C8B-B14F-4D97-AF65-F5344CB8AC3E}">
        <p14:creationId xmlns:p14="http://schemas.microsoft.com/office/powerpoint/2010/main" val="38434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933AAE6F-CB59-4D9A-A56F-DA379FD7D148}"/>
              </a:ext>
            </a:extLst>
          </p:cNvPr>
          <p:cNvSpPr>
            <a:spLocks noGrp="1"/>
          </p:cNvSpPr>
          <p:nvPr>
            <p:ph type="title"/>
          </p:nvPr>
        </p:nvSpPr>
        <p:spPr>
          <a:xfrm>
            <a:off x="940280" y="1015025"/>
            <a:ext cx="7539486" cy="548700"/>
          </a:xfrm>
        </p:spPr>
        <p:txBody>
          <a:bodyPr/>
          <a:lstStyle/>
          <a:p>
            <a:pPr marL="12700" algn="l">
              <a:spcBef>
                <a:spcPts val="325"/>
              </a:spcBef>
            </a:pPr>
            <a:br>
              <a:rPr lang="en-US" dirty="0">
                <a:solidFill>
                  <a:schemeClr val="accent1">
                    <a:lumMod val="50000"/>
                  </a:schemeClr>
                </a:solidFill>
                <a:latin typeface="FrankRuehl" panose="020E0503060101010101" pitchFamily="34" charset="-79"/>
                <a:cs typeface="FrankRuehl" panose="020E0503060101010101" pitchFamily="34" charset="-79"/>
              </a:rPr>
            </a:br>
            <a:endParaRPr lang="en-US" dirty="0"/>
          </a:p>
        </p:txBody>
      </p:sp>
      <p:sp>
        <p:nvSpPr>
          <p:cNvPr id="220" name="Google Shape;220;p20"/>
          <p:cNvSpPr txBox="1">
            <a:spLocks noGrp="1"/>
          </p:cNvSpPr>
          <p:nvPr>
            <p:ph type="body" idx="1"/>
          </p:nvPr>
        </p:nvSpPr>
        <p:spPr>
          <a:xfrm>
            <a:off x="1066120" y="1152200"/>
            <a:ext cx="7137600" cy="3225145"/>
          </a:xfrm>
          <a:prstGeom prst="rect">
            <a:avLst/>
          </a:prstGeom>
        </p:spPr>
        <p:txBody>
          <a:bodyPr spcFirstLastPara="1" wrap="square" lIns="0" tIns="0" rIns="0" bIns="0" anchor="t" anchorCtr="0">
            <a:noAutofit/>
          </a:bodyPr>
          <a:lstStyle/>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Proximity- We are “proximate” in a myriad of ways: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Knowledge of history of our location = foundation for understanding  root cause of inequities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Equity Dinners</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Courageous Conversations</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Social Justice Book Club</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Racial Equity Institute Workshops- Uncovering Bias</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Uncomfortable Programs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Seats and Voices at the table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Learning how to be a real ally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Programs with investees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Examining language, messaging, policies, partnership composition, vendors, hiring, </a:t>
            </a:r>
          </a:p>
          <a:p>
            <a:pPr marL="12700" marR="181610" indent="0">
              <a:lnSpc>
                <a:spcPct val="123000"/>
              </a:lnSpc>
              <a:spcBef>
                <a:spcPts val="100"/>
              </a:spcBef>
              <a:buNone/>
              <a:tabLst>
                <a:tab pos="184785" algn="l"/>
              </a:tabLst>
            </a:pPr>
            <a:r>
              <a:rPr lang="en-US" sz="1400" b="1" dirty="0">
                <a:solidFill>
                  <a:schemeClr val="accent3">
                    <a:lumMod val="50000"/>
                  </a:schemeClr>
                </a:solidFill>
                <a:latin typeface="Calibri"/>
                <a:cs typeface="Calibri"/>
              </a:rPr>
              <a:t>our organizational  affiliations( SMIRF)</a:t>
            </a:r>
          </a:p>
        </p:txBody>
      </p:sp>
      <p:sp>
        <p:nvSpPr>
          <p:cNvPr id="234" name="Google Shape;234;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4" name="TextBox 3">
            <a:extLst>
              <a:ext uri="{FF2B5EF4-FFF2-40B4-BE49-F238E27FC236}">
                <a16:creationId xmlns:a16="http://schemas.microsoft.com/office/drawing/2014/main" id="{15CEA8D3-F7FC-4B46-99C7-699F673954F0}"/>
              </a:ext>
            </a:extLst>
          </p:cNvPr>
          <p:cNvSpPr txBox="1"/>
          <p:nvPr/>
        </p:nvSpPr>
        <p:spPr>
          <a:xfrm>
            <a:off x="1967948" y="628980"/>
            <a:ext cx="5645426" cy="523220"/>
          </a:xfrm>
          <a:prstGeom prst="rect">
            <a:avLst/>
          </a:prstGeom>
          <a:noFill/>
        </p:spPr>
        <p:txBody>
          <a:bodyPr wrap="square" rtlCol="0">
            <a:spAutoFit/>
          </a:bodyPr>
          <a:lstStyle/>
          <a:p>
            <a:r>
              <a:rPr lang="en-US" sz="2800" dirty="0">
                <a:solidFill>
                  <a:schemeClr val="tx2">
                    <a:lumMod val="50000"/>
                  </a:schemeClr>
                </a:solidFill>
                <a:latin typeface="FrankRuehl" panose="020E0503060101010101" pitchFamily="34" charset="-79"/>
                <a:cs typeface="FrankRuehl" panose="020E0503060101010101" pitchFamily="34" charset="-79"/>
              </a:rPr>
              <a:t>SVP CHARLESTON </a:t>
            </a:r>
            <a:r>
              <a:rPr lang="en-US" sz="2800" dirty="0">
                <a:solidFill>
                  <a:schemeClr val="accent3">
                    <a:lumMod val="50000"/>
                  </a:schemeClr>
                </a:solidFill>
                <a:latin typeface="FrankRuehl" panose="020E0503060101010101" pitchFamily="34" charset="-79"/>
                <a:cs typeface="FrankRuehl" panose="020E0503060101010101" pitchFamily="34" charset="-79"/>
              </a:rPr>
              <a:t>JOURNEY</a:t>
            </a:r>
          </a:p>
        </p:txBody>
      </p:sp>
    </p:spTree>
    <p:extLst>
      <p:ext uri="{BB962C8B-B14F-4D97-AF65-F5344CB8AC3E}">
        <p14:creationId xmlns:p14="http://schemas.microsoft.com/office/powerpoint/2010/main" val="128723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95175" y="1411950"/>
            <a:ext cx="3553500" cy="1159800"/>
          </a:xfrm>
          <a:prstGeom prst="rect">
            <a:avLst/>
          </a:prstGeom>
        </p:spPr>
        <p:txBody>
          <a:bodyPr spcFirstLastPara="1" wrap="square" lIns="0" tIns="0" rIns="0" bIns="0" anchor="b" anchorCtr="0">
            <a:noAutofit/>
          </a:bodyPr>
          <a:lstStyle/>
          <a:p>
            <a:pPr lvl="0"/>
            <a:r>
              <a:rPr lang="en-US" b="1" dirty="0">
                <a:solidFill>
                  <a:schemeClr val="accent1">
                    <a:lumMod val="50000"/>
                  </a:schemeClr>
                </a:solidFill>
              </a:rPr>
              <a:t> What is Power Moves ?</a:t>
            </a:r>
            <a:endParaRPr dirty="0">
              <a:solidFill>
                <a:schemeClr val="accent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744150" y="795626"/>
            <a:ext cx="3655322" cy="548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br>
              <a:rPr lang="en-US" sz="3600" b="1" dirty="0">
                <a:solidFill>
                  <a:schemeClr val="accent1">
                    <a:lumMod val="50000"/>
                  </a:schemeClr>
                </a:solidFill>
              </a:rPr>
            </a:br>
            <a:r>
              <a:rPr lang="en-US" sz="3600" b="1" dirty="0">
                <a:solidFill>
                  <a:schemeClr val="accent1">
                    <a:lumMod val="50000"/>
                  </a:schemeClr>
                </a:solidFill>
              </a:rPr>
              <a:t>Power Moves </a:t>
            </a:r>
            <a:endParaRPr sz="3600" b="1" dirty="0">
              <a:solidFill>
                <a:schemeClr val="accent1">
                  <a:lumMod val="50000"/>
                </a:schemeClr>
              </a:solidFill>
            </a:endParaRPr>
          </a:p>
        </p:txBody>
      </p:sp>
      <p:sp>
        <p:nvSpPr>
          <p:cNvPr id="257" name="Google Shape;257;p23"/>
          <p:cNvSpPr txBox="1">
            <a:spLocks noGrp="1"/>
          </p:cNvSpPr>
          <p:nvPr>
            <p:ph type="body" idx="1"/>
          </p:nvPr>
        </p:nvSpPr>
        <p:spPr>
          <a:xfrm>
            <a:off x="744150" y="1259457"/>
            <a:ext cx="3735196" cy="2489369"/>
          </a:xfrm>
          <a:prstGeom prst="rect">
            <a:avLst/>
          </a:prstGeom>
        </p:spPr>
        <p:txBody>
          <a:bodyPr spcFirstLastPara="1" wrap="square" lIns="0" tIns="0" rIns="0" bIns="0" anchor="t" anchorCtr="0">
            <a:noAutofit/>
          </a:bodyPr>
          <a:lstStyle/>
          <a:p>
            <a:pPr marL="0" lvl="0" indent="0">
              <a:buNone/>
            </a:pPr>
            <a:endParaRPr lang="en-US" b="1" spc="105" dirty="0">
              <a:solidFill>
                <a:schemeClr val="accent1">
                  <a:lumMod val="50000"/>
                </a:schemeClr>
              </a:solidFill>
              <a:latin typeface="FrankRuehl" panose="020E0503060101010101" pitchFamily="34" charset="-79"/>
              <a:cs typeface="FrankRuehl" panose="020E0503060101010101" pitchFamily="34" charset="-79"/>
            </a:endParaRPr>
          </a:p>
          <a:p>
            <a:pPr marL="285750" lvl="0" indent="-285750">
              <a:buFont typeface="Arial" panose="020B0604020202020204" pitchFamily="34" charset="0"/>
              <a:buChar char="•"/>
            </a:pPr>
            <a:r>
              <a:rPr lang="en-US" sz="1800" b="1" spc="105" dirty="0">
                <a:solidFill>
                  <a:schemeClr val="accent1">
                    <a:lumMod val="50000"/>
                  </a:schemeClr>
                </a:solidFill>
                <a:latin typeface="FrankRuehl" panose="020E0503060101010101" pitchFamily="34" charset="-79"/>
                <a:cs typeface="FrankRuehl" panose="020E0503060101010101" pitchFamily="34" charset="-79"/>
              </a:rPr>
              <a:t>A philanthropy assessment guide focused on POWER </a:t>
            </a:r>
          </a:p>
          <a:p>
            <a:pPr marL="285750" lvl="0" indent="-285750">
              <a:buFont typeface="Arial" panose="020B0604020202020204" pitchFamily="34" charset="0"/>
              <a:buChar char="•"/>
            </a:pPr>
            <a:r>
              <a:rPr lang="en-US" sz="1800" b="1" spc="105" dirty="0">
                <a:solidFill>
                  <a:schemeClr val="accent1">
                    <a:lumMod val="50000"/>
                  </a:schemeClr>
                </a:solidFill>
                <a:latin typeface="FrankRuehl" panose="020E0503060101010101" pitchFamily="34" charset="-79"/>
                <a:cs typeface="FrankRuehl" panose="020E0503060101010101" pitchFamily="34" charset="-79"/>
              </a:rPr>
              <a:t>Power Moves Can Increase Effectiveness and Have a Greater Impact On The Issues and Communities You Care About</a:t>
            </a:r>
            <a:endParaRPr sz="1800" dirty="0"/>
          </a:p>
        </p:txBody>
      </p:sp>
      <p:sp>
        <p:nvSpPr>
          <p:cNvPr id="258" name="Google Shape;258;p23"/>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408621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6" name="Google Shape;186;p15"/>
          <p:cNvSpPr txBox="1">
            <a:spLocks noGrp="1"/>
          </p:cNvSpPr>
          <p:nvPr>
            <p:ph type="body" idx="2"/>
          </p:nvPr>
        </p:nvSpPr>
        <p:spPr>
          <a:xfrm>
            <a:off x="899683" y="3010215"/>
            <a:ext cx="7390302" cy="1458268"/>
          </a:xfrm>
          <a:prstGeom prst="rect">
            <a:avLst/>
          </a:prstGeom>
        </p:spPr>
        <p:txBody>
          <a:bodyPr spcFirstLastPara="1" wrap="square" lIns="0" tIns="0" rIns="0" bIns="0" anchor="t" anchorCtr="0">
            <a:noAutofit/>
          </a:bodyPr>
          <a:lstStyle/>
          <a:p>
            <a:pPr marL="0" marR="5080" indent="0">
              <a:lnSpc>
                <a:spcPct val="130900"/>
              </a:lnSpc>
              <a:spcBef>
                <a:spcPts val="100"/>
              </a:spcBef>
              <a:buNone/>
            </a:pPr>
            <a:r>
              <a:rPr lang="en-US" sz="1200" b="1" spc="15" dirty="0">
                <a:solidFill>
                  <a:schemeClr val="accent1">
                    <a:lumMod val="50000"/>
                  </a:schemeClr>
                </a:solidFill>
                <a:cs typeface="Calibri"/>
              </a:rPr>
              <a:t>HOW MUCH TIME DOES IT TAKE TO EFFECTIVELY ASSESS THE DIMENSIONS OF POWER?</a:t>
            </a:r>
          </a:p>
          <a:p>
            <a:pPr marL="0" marR="5080" indent="0">
              <a:lnSpc>
                <a:spcPct val="130900"/>
              </a:lnSpc>
              <a:spcBef>
                <a:spcPts val="100"/>
              </a:spcBef>
              <a:buNone/>
            </a:pPr>
            <a:r>
              <a:rPr lang="en-US" sz="1200" spc="15" dirty="0">
                <a:solidFill>
                  <a:schemeClr val="tx1"/>
                </a:solidFill>
                <a:latin typeface="Calibri" panose="020F0502020204030204" pitchFamily="34" charset="0"/>
                <a:cs typeface="Calibri" panose="020F0502020204030204" pitchFamily="34" charset="0"/>
              </a:rPr>
              <a:t>The amount </a:t>
            </a:r>
            <a:r>
              <a:rPr lang="en-US" sz="1200" dirty="0">
                <a:solidFill>
                  <a:schemeClr val="tx1"/>
                </a:solidFill>
                <a:latin typeface="Calibri" panose="020F0502020204030204" pitchFamily="34" charset="0"/>
                <a:cs typeface="Calibri" panose="020F0502020204030204" pitchFamily="34" charset="0"/>
              </a:rPr>
              <a:t>of </a:t>
            </a:r>
            <a:r>
              <a:rPr lang="en-US" sz="1200" spc="5" dirty="0">
                <a:solidFill>
                  <a:schemeClr val="tx1"/>
                </a:solidFill>
                <a:latin typeface="Calibri" panose="020F0502020204030204" pitchFamily="34" charset="0"/>
                <a:cs typeface="Calibri" panose="020F0502020204030204" pitchFamily="34" charset="0"/>
              </a:rPr>
              <a:t>time </a:t>
            </a:r>
            <a:r>
              <a:rPr lang="en-US" sz="1200" spc="30" dirty="0">
                <a:solidFill>
                  <a:schemeClr val="tx1"/>
                </a:solidFill>
                <a:latin typeface="Calibri" panose="020F0502020204030204" pitchFamily="34" charset="0"/>
                <a:cs typeface="Calibri" panose="020F0502020204030204" pitchFamily="34" charset="0"/>
              </a:rPr>
              <a:t>you </a:t>
            </a:r>
            <a:r>
              <a:rPr lang="en-US" sz="1200" spc="25" dirty="0">
                <a:solidFill>
                  <a:schemeClr val="tx1"/>
                </a:solidFill>
                <a:latin typeface="Calibri" panose="020F0502020204030204" pitchFamily="34" charset="0"/>
                <a:cs typeface="Calibri" panose="020F0502020204030204" pitchFamily="34" charset="0"/>
              </a:rPr>
              <a:t>allocate </a:t>
            </a:r>
            <a:r>
              <a:rPr lang="en-US" sz="1200" spc="-15" dirty="0">
                <a:solidFill>
                  <a:schemeClr val="tx1"/>
                </a:solidFill>
                <a:latin typeface="Calibri" panose="020F0502020204030204" pitchFamily="34" charset="0"/>
                <a:cs typeface="Calibri" panose="020F0502020204030204" pitchFamily="34" charset="0"/>
              </a:rPr>
              <a:t>to  </a:t>
            </a:r>
            <a:r>
              <a:rPr lang="en-US" sz="1200" spc="20" dirty="0">
                <a:solidFill>
                  <a:schemeClr val="tx1"/>
                </a:solidFill>
                <a:latin typeface="Calibri" panose="020F0502020204030204" pitchFamily="34" charset="0"/>
                <a:cs typeface="Calibri" panose="020F0502020204030204" pitchFamily="34" charset="0"/>
              </a:rPr>
              <a:t>complete </a:t>
            </a:r>
            <a:r>
              <a:rPr lang="en-US" sz="1200" spc="-10" dirty="0">
                <a:solidFill>
                  <a:schemeClr val="tx1"/>
                </a:solidFill>
                <a:latin typeface="Calibri" panose="020F0502020204030204" pitchFamily="34" charset="0"/>
                <a:cs typeface="Calibri" panose="020F0502020204030204" pitchFamily="34" charset="0"/>
              </a:rPr>
              <a:t>the </a:t>
            </a:r>
            <a:r>
              <a:rPr lang="en-US" sz="1200" dirty="0">
                <a:solidFill>
                  <a:schemeClr val="tx1"/>
                </a:solidFill>
                <a:latin typeface="Calibri" panose="020F0502020204030204" pitchFamily="34" charset="0"/>
                <a:cs typeface="Calibri" panose="020F0502020204030204" pitchFamily="34" charset="0"/>
              </a:rPr>
              <a:t>assessment </a:t>
            </a:r>
            <a:r>
              <a:rPr lang="en-US" sz="1200" spc="25" dirty="0">
                <a:solidFill>
                  <a:schemeClr val="tx1"/>
                </a:solidFill>
                <a:latin typeface="Calibri" panose="020F0502020204030204" pitchFamily="34" charset="0"/>
                <a:cs typeface="Calibri" panose="020F0502020204030204" pitchFamily="34" charset="0"/>
              </a:rPr>
              <a:t>and </a:t>
            </a:r>
            <a:r>
              <a:rPr lang="en-US" sz="1200" spc="10" dirty="0">
                <a:solidFill>
                  <a:schemeClr val="tx1"/>
                </a:solidFill>
                <a:latin typeface="Calibri" panose="020F0502020204030204" pitchFamily="34" charset="0"/>
                <a:cs typeface="Calibri" panose="020F0502020204030204" pitchFamily="34" charset="0"/>
              </a:rPr>
              <a:t>reflection  </a:t>
            </a:r>
            <a:r>
              <a:rPr lang="en-US" sz="1200" spc="15" dirty="0">
                <a:solidFill>
                  <a:schemeClr val="tx1"/>
                </a:solidFill>
                <a:latin typeface="Calibri" panose="020F0502020204030204" pitchFamily="34" charset="0"/>
                <a:cs typeface="Calibri" panose="020F0502020204030204" pitchFamily="34" charset="0"/>
              </a:rPr>
              <a:t>process </a:t>
            </a:r>
            <a:r>
              <a:rPr lang="en-US" sz="1200" spc="20" dirty="0">
                <a:solidFill>
                  <a:schemeClr val="tx1"/>
                </a:solidFill>
                <a:latin typeface="Calibri" panose="020F0502020204030204" pitchFamily="34" charset="0"/>
                <a:cs typeface="Calibri" panose="020F0502020204030204" pitchFamily="34" charset="0"/>
              </a:rPr>
              <a:t>may depend </a:t>
            </a:r>
            <a:r>
              <a:rPr lang="en-US" sz="1200" spc="30" dirty="0">
                <a:solidFill>
                  <a:schemeClr val="tx1"/>
                </a:solidFill>
                <a:latin typeface="Calibri" panose="020F0502020204030204" pitchFamily="34" charset="0"/>
                <a:cs typeface="Calibri" panose="020F0502020204030204" pitchFamily="34" charset="0"/>
              </a:rPr>
              <a:t>on </a:t>
            </a:r>
            <a:r>
              <a:rPr lang="en-US" sz="1200" spc="10" dirty="0">
                <a:solidFill>
                  <a:schemeClr val="tx1"/>
                </a:solidFill>
                <a:latin typeface="Calibri" panose="020F0502020204030204" pitchFamily="34" charset="0"/>
                <a:cs typeface="Calibri" panose="020F0502020204030204" pitchFamily="34" charset="0"/>
              </a:rPr>
              <a:t>several  </a:t>
            </a:r>
            <a:r>
              <a:rPr lang="en-US" sz="1200" dirty="0">
                <a:solidFill>
                  <a:schemeClr val="tx1"/>
                </a:solidFill>
                <a:latin typeface="Calibri" panose="020F0502020204030204" pitchFamily="34" charset="0"/>
                <a:cs typeface="Calibri" panose="020F0502020204030204" pitchFamily="34" charset="0"/>
              </a:rPr>
              <a:t>factors: </a:t>
            </a:r>
            <a:r>
              <a:rPr lang="en-US" sz="1200" spc="-10" dirty="0">
                <a:solidFill>
                  <a:schemeClr val="tx1"/>
                </a:solidFill>
                <a:latin typeface="Calibri" panose="020F0502020204030204" pitchFamily="34" charset="0"/>
                <a:cs typeface="Calibri" panose="020F0502020204030204" pitchFamily="34" charset="0"/>
              </a:rPr>
              <a:t>the </a:t>
            </a:r>
            <a:r>
              <a:rPr lang="en-US" sz="1200" spc="5" dirty="0">
                <a:solidFill>
                  <a:schemeClr val="tx1"/>
                </a:solidFill>
                <a:latin typeface="Calibri" panose="020F0502020204030204" pitchFamily="34" charset="0"/>
                <a:cs typeface="Calibri" panose="020F0502020204030204" pitchFamily="34" charset="0"/>
              </a:rPr>
              <a:t>number, </a:t>
            </a:r>
            <a:r>
              <a:rPr lang="en-US" sz="1200" spc="40" dirty="0">
                <a:solidFill>
                  <a:schemeClr val="tx1"/>
                </a:solidFill>
                <a:latin typeface="Calibri" panose="020F0502020204030204" pitchFamily="34" charset="0"/>
                <a:cs typeface="Calibri" panose="020F0502020204030204" pitchFamily="34" charset="0"/>
              </a:rPr>
              <a:t>size </a:t>
            </a:r>
            <a:r>
              <a:rPr lang="en-US" sz="1200" spc="25" dirty="0">
                <a:solidFill>
                  <a:schemeClr val="tx1"/>
                </a:solidFill>
                <a:latin typeface="Calibri" panose="020F0502020204030204" pitchFamily="34" charset="0"/>
                <a:cs typeface="Calibri" panose="020F0502020204030204" pitchFamily="34" charset="0"/>
              </a:rPr>
              <a:t>and </a:t>
            </a:r>
            <a:r>
              <a:rPr lang="en-US" sz="1200" spc="30" dirty="0">
                <a:solidFill>
                  <a:schemeClr val="tx1"/>
                </a:solidFill>
                <a:latin typeface="Calibri" panose="020F0502020204030204" pitchFamily="34" charset="0"/>
                <a:cs typeface="Calibri" panose="020F0502020204030204" pitchFamily="34" charset="0"/>
              </a:rPr>
              <a:t>scale </a:t>
            </a:r>
            <a:r>
              <a:rPr lang="en-US" sz="1200" dirty="0">
                <a:solidFill>
                  <a:schemeClr val="tx1"/>
                </a:solidFill>
                <a:latin typeface="Calibri" panose="020F0502020204030204" pitchFamily="34" charset="0"/>
                <a:cs typeface="Calibri" panose="020F0502020204030204" pitchFamily="34" charset="0"/>
              </a:rPr>
              <a:t>of  </a:t>
            </a:r>
            <a:r>
              <a:rPr lang="en-US" sz="1200" spc="15" dirty="0">
                <a:solidFill>
                  <a:schemeClr val="tx1"/>
                </a:solidFill>
                <a:latin typeface="Calibri" panose="020F0502020204030204" pitchFamily="34" charset="0"/>
                <a:cs typeface="Calibri" panose="020F0502020204030204" pitchFamily="34" charset="0"/>
              </a:rPr>
              <a:t>grantmaking </a:t>
            </a:r>
            <a:r>
              <a:rPr lang="en-US" sz="1200" dirty="0">
                <a:solidFill>
                  <a:schemeClr val="tx1"/>
                </a:solidFill>
                <a:latin typeface="Calibri" panose="020F0502020204030204" pitchFamily="34" charset="0"/>
                <a:cs typeface="Calibri" panose="020F0502020204030204" pitchFamily="34" charset="0"/>
              </a:rPr>
              <a:t>program(s) </a:t>
            </a:r>
            <a:r>
              <a:rPr lang="en-US" sz="1200" spc="35" dirty="0">
                <a:solidFill>
                  <a:schemeClr val="tx1"/>
                </a:solidFill>
                <a:latin typeface="Calibri" panose="020F0502020204030204" pitchFamily="34" charset="0"/>
                <a:cs typeface="Calibri" panose="020F0502020204030204" pitchFamily="34" charset="0"/>
              </a:rPr>
              <a:t>included </a:t>
            </a:r>
            <a:r>
              <a:rPr lang="en-US" sz="1200" spc="40" dirty="0">
                <a:solidFill>
                  <a:schemeClr val="tx1"/>
                </a:solidFill>
                <a:latin typeface="Calibri" panose="020F0502020204030204" pitchFamily="34" charset="0"/>
                <a:cs typeface="Calibri" panose="020F0502020204030204" pitchFamily="34" charset="0"/>
              </a:rPr>
              <a:t>in  </a:t>
            </a:r>
            <a:r>
              <a:rPr lang="en-US" sz="1200" spc="15" dirty="0">
                <a:solidFill>
                  <a:schemeClr val="tx1"/>
                </a:solidFill>
                <a:latin typeface="Calibri" panose="020F0502020204030204" pitchFamily="34" charset="0"/>
                <a:cs typeface="Calibri" panose="020F0502020204030204" pitchFamily="34" charset="0"/>
              </a:rPr>
              <a:t>your </a:t>
            </a:r>
            <a:r>
              <a:rPr lang="en-US" sz="1200" dirty="0">
                <a:solidFill>
                  <a:schemeClr val="tx1"/>
                </a:solidFill>
                <a:latin typeface="Calibri" panose="020F0502020204030204" pitchFamily="34" charset="0"/>
                <a:cs typeface="Calibri" panose="020F0502020204030204" pitchFamily="34" charset="0"/>
              </a:rPr>
              <a:t>assessment; </a:t>
            </a:r>
            <a:r>
              <a:rPr lang="en-US" sz="1200" spc="-10" dirty="0">
                <a:solidFill>
                  <a:schemeClr val="tx1"/>
                </a:solidFill>
                <a:latin typeface="Calibri" panose="020F0502020204030204" pitchFamily="34" charset="0"/>
                <a:cs typeface="Calibri" panose="020F0502020204030204" pitchFamily="34" charset="0"/>
              </a:rPr>
              <a:t>the </a:t>
            </a:r>
            <a:r>
              <a:rPr lang="en-US" sz="1200" spc="15" dirty="0">
                <a:solidFill>
                  <a:schemeClr val="tx1"/>
                </a:solidFill>
                <a:latin typeface="Calibri" panose="020F0502020204030204" pitchFamily="34" charset="0"/>
                <a:cs typeface="Calibri" panose="020F0502020204030204" pitchFamily="34" charset="0"/>
              </a:rPr>
              <a:t>number </a:t>
            </a:r>
            <a:r>
              <a:rPr lang="en-US" sz="1200" dirty="0">
                <a:solidFill>
                  <a:schemeClr val="tx1"/>
                </a:solidFill>
                <a:latin typeface="Calibri" panose="020F0502020204030204" pitchFamily="34" charset="0"/>
                <a:cs typeface="Calibri" panose="020F0502020204030204" pitchFamily="34" charset="0"/>
              </a:rPr>
              <a:t>of </a:t>
            </a:r>
            <a:r>
              <a:rPr lang="en-US" sz="1200" spc="15" dirty="0">
                <a:solidFill>
                  <a:schemeClr val="tx1"/>
                </a:solidFill>
                <a:latin typeface="Calibri" panose="020F0502020204030204" pitchFamily="34" charset="0"/>
                <a:cs typeface="Calibri" panose="020F0502020204030204" pitchFamily="34" charset="0"/>
              </a:rPr>
              <a:t>power  </a:t>
            </a:r>
            <a:r>
              <a:rPr lang="en-US" sz="1200" spc="25" dirty="0">
                <a:solidFill>
                  <a:schemeClr val="tx1"/>
                </a:solidFill>
                <a:latin typeface="Calibri" panose="020F0502020204030204" pitchFamily="34" charset="0"/>
                <a:cs typeface="Calibri" panose="020F0502020204030204" pitchFamily="34" charset="0"/>
              </a:rPr>
              <a:t>dimensions </a:t>
            </a:r>
            <a:r>
              <a:rPr lang="en-US" sz="1200" spc="30" dirty="0">
                <a:solidFill>
                  <a:schemeClr val="tx1"/>
                </a:solidFill>
                <a:latin typeface="Calibri" panose="020F0502020204030204" pitchFamily="34" charset="0"/>
                <a:cs typeface="Calibri" panose="020F0502020204030204" pitchFamily="34" charset="0"/>
              </a:rPr>
              <a:t>you decide </a:t>
            </a:r>
            <a:r>
              <a:rPr lang="en-US" sz="1200" spc="-15" dirty="0">
                <a:solidFill>
                  <a:schemeClr val="tx1"/>
                </a:solidFill>
                <a:latin typeface="Calibri" panose="020F0502020204030204" pitchFamily="34" charset="0"/>
                <a:cs typeface="Calibri" panose="020F0502020204030204" pitchFamily="34" charset="0"/>
              </a:rPr>
              <a:t>to </a:t>
            </a:r>
            <a:r>
              <a:rPr lang="en-US" sz="1200" spc="20" dirty="0">
                <a:solidFill>
                  <a:schemeClr val="tx1"/>
                </a:solidFill>
                <a:latin typeface="Calibri" panose="020F0502020204030204" pitchFamily="34" charset="0"/>
                <a:cs typeface="Calibri" panose="020F0502020204030204" pitchFamily="34" charset="0"/>
              </a:rPr>
              <a:t>explore; </a:t>
            </a:r>
            <a:r>
              <a:rPr lang="en-US" sz="1200" spc="25" dirty="0">
                <a:solidFill>
                  <a:schemeClr val="tx1"/>
                </a:solidFill>
                <a:latin typeface="Calibri" panose="020F0502020204030204" pitchFamily="34" charset="0"/>
                <a:cs typeface="Calibri" panose="020F0502020204030204" pitchFamily="34" charset="0"/>
              </a:rPr>
              <a:t>and  </a:t>
            </a:r>
            <a:r>
              <a:rPr lang="en-US" sz="1200" spc="-10" dirty="0">
                <a:solidFill>
                  <a:schemeClr val="tx1"/>
                </a:solidFill>
                <a:latin typeface="Calibri" panose="020F0502020204030204" pitchFamily="34" charset="0"/>
                <a:cs typeface="Calibri" panose="020F0502020204030204" pitchFamily="34" charset="0"/>
              </a:rPr>
              <a:t>the </a:t>
            </a:r>
            <a:r>
              <a:rPr lang="en-US" sz="1200" spc="30" dirty="0">
                <a:solidFill>
                  <a:schemeClr val="tx1"/>
                </a:solidFill>
                <a:latin typeface="Calibri" panose="020F0502020204030204" pitchFamily="34" charset="0"/>
                <a:cs typeface="Calibri" panose="020F0502020204030204" pitchFamily="34" charset="0"/>
              </a:rPr>
              <a:t>human </a:t>
            </a:r>
            <a:r>
              <a:rPr lang="en-US" sz="1200" spc="10" dirty="0">
                <a:solidFill>
                  <a:schemeClr val="tx1"/>
                </a:solidFill>
                <a:latin typeface="Calibri" panose="020F0502020204030204" pitchFamily="34" charset="0"/>
                <a:cs typeface="Calibri" panose="020F0502020204030204" pitchFamily="34" charset="0"/>
              </a:rPr>
              <a:t>resources </a:t>
            </a:r>
            <a:r>
              <a:rPr lang="en-US" sz="1200" spc="30" dirty="0">
                <a:solidFill>
                  <a:schemeClr val="tx1"/>
                </a:solidFill>
                <a:latin typeface="Calibri" panose="020F0502020204030204" pitchFamily="34" charset="0"/>
                <a:cs typeface="Calibri" panose="020F0502020204030204" pitchFamily="34" charset="0"/>
              </a:rPr>
              <a:t>you </a:t>
            </a:r>
            <a:r>
              <a:rPr lang="en-US" sz="1200" dirty="0">
                <a:solidFill>
                  <a:schemeClr val="tx1"/>
                </a:solidFill>
                <a:latin typeface="Calibri" panose="020F0502020204030204" pitchFamily="34" charset="0"/>
                <a:cs typeface="Calibri" panose="020F0502020204030204" pitchFamily="34" charset="0"/>
              </a:rPr>
              <a:t>are </a:t>
            </a:r>
            <a:r>
              <a:rPr lang="en-US" sz="1200" spc="25" dirty="0">
                <a:solidFill>
                  <a:schemeClr val="tx1"/>
                </a:solidFill>
                <a:latin typeface="Calibri" panose="020F0502020204030204" pitchFamily="34" charset="0"/>
                <a:cs typeface="Calibri" panose="020F0502020204030204" pitchFamily="34" charset="0"/>
              </a:rPr>
              <a:t>able </a:t>
            </a:r>
            <a:r>
              <a:rPr lang="en-US" sz="1200" spc="-15" dirty="0">
                <a:solidFill>
                  <a:schemeClr val="tx1"/>
                </a:solidFill>
                <a:latin typeface="Calibri" panose="020F0502020204030204" pitchFamily="34" charset="0"/>
                <a:cs typeface="Calibri" panose="020F0502020204030204" pitchFamily="34" charset="0"/>
              </a:rPr>
              <a:t>to  </a:t>
            </a:r>
            <a:r>
              <a:rPr lang="en-US" sz="1200" spc="25" dirty="0">
                <a:solidFill>
                  <a:schemeClr val="tx1"/>
                </a:solidFill>
                <a:latin typeface="Calibri" panose="020F0502020204030204" pitchFamily="34" charset="0"/>
                <a:cs typeface="Calibri" panose="020F0502020204030204" pitchFamily="34" charset="0"/>
              </a:rPr>
              <a:t>allocate </a:t>
            </a:r>
            <a:r>
              <a:rPr lang="en-US" sz="1200" spc="-15" dirty="0">
                <a:solidFill>
                  <a:schemeClr val="tx1"/>
                </a:solidFill>
                <a:latin typeface="Calibri" panose="020F0502020204030204" pitchFamily="34" charset="0"/>
                <a:cs typeface="Calibri" panose="020F0502020204030204" pitchFamily="34" charset="0"/>
              </a:rPr>
              <a:t>to </a:t>
            </a:r>
            <a:r>
              <a:rPr lang="en-US" sz="1200" spc="5" dirty="0">
                <a:solidFill>
                  <a:schemeClr val="tx1"/>
                </a:solidFill>
                <a:latin typeface="Calibri" panose="020F0502020204030204" pitchFamily="34" charset="0"/>
                <a:cs typeface="Calibri" panose="020F0502020204030204" pitchFamily="34" charset="0"/>
              </a:rPr>
              <a:t>this </a:t>
            </a:r>
            <a:r>
              <a:rPr lang="en-US" sz="1200" spc="15" dirty="0">
                <a:solidFill>
                  <a:schemeClr val="tx1"/>
                </a:solidFill>
                <a:latin typeface="Calibri" panose="020F0502020204030204" pitchFamily="34" charset="0"/>
                <a:cs typeface="Calibri" panose="020F0502020204030204" pitchFamily="34" charset="0"/>
              </a:rPr>
              <a:t>process. </a:t>
            </a:r>
            <a:r>
              <a:rPr lang="en-US" sz="1200" spc="60" dirty="0">
                <a:solidFill>
                  <a:schemeClr val="tx1"/>
                </a:solidFill>
                <a:latin typeface="Calibri" panose="020F0502020204030204" pitchFamily="34" charset="0"/>
                <a:cs typeface="Calibri" panose="020F0502020204030204" pitchFamily="34" charset="0"/>
              </a:rPr>
              <a:t>An </a:t>
            </a:r>
            <a:r>
              <a:rPr lang="en-US" sz="1200" dirty="0">
                <a:solidFill>
                  <a:schemeClr val="tx1"/>
                </a:solidFill>
                <a:latin typeface="Calibri" panose="020F0502020204030204" pitchFamily="34" charset="0"/>
                <a:cs typeface="Calibri" panose="020F0502020204030204" pitchFamily="34" charset="0"/>
              </a:rPr>
              <a:t>assessment  </a:t>
            </a:r>
            <a:r>
              <a:rPr lang="en-US" sz="1200" spc="15" dirty="0">
                <a:solidFill>
                  <a:schemeClr val="tx1"/>
                </a:solidFill>
                <a:latin typeface="Calibri" panose="020F0502020204030204" pitchFamily="34" charset="0"/>
                <a:cs typeface="Calibri" panose="020F0502020204030204" pitchFamily="34" charset="0"/>
              </a:rPr>
              <a:t>across </a:t>
            </a:r>
            <a:r>
              <a:rPr lang="en-US" sz="1200" spc="40" dirty="0">
                <a:solidFill>
                  <a:schemeClr val="tx1"/>
                </a:solidFill>
                <a:latin typeface="Calibri" panose="020F0502020204030204" pitchFamily="34" charset="0"/>
                <a:cs typeface="Calibri" panose="020F0502020204030204" pitchFamily="34" charset="0"/>
              </a:rPr>
              <a:t>all </a:t>
            </a:r>
            <a:r>
              <a:rPr lang="en-US" sz="1200" spc="25" dirty="0">
                <a:solidFill>
                  <a:schemeClr val="tx1"/>
                </a:solidFill>
                <a:latin typeface="Calibri" panose="020F0502020204030204" pitchFamily="34" charset="0"/>
                <a:cs typeface="Calibri" panose="020F0502020204030204" pitchFamily="34" charset="0"/>
              </a:rPr>
              <a:t>dimensions </a:t>
            </a:r>
            <a:r>
              <a:rPr lang="en-US" sz="1200" dirty="0">
                <a:solidFill>
                  <a:schemeClr val="tx1"/>
                </a:solidFill>
                <a:latin typeface="Calibri" panose="020F0502020204030204" pitchFamily="34" charset="0"/>
                <a:cs typeface="Calibri" panose="020F0502020204030204" pitchFamily="34" charset="0"/>
              </a:rPr>
              <a:t>of </a:t>
            </a:r>
            <a:r>
              <a:rPr lang="en-US" sz="1200" spc="15" dirty="0">
                <a:solidFill>
                  <a:schemeClr val="tx1"/>
                </a:solidFill>
                <a:latin typeface="Calibri" panose="020F0502020204030204" pitchFamily="34" charset="0"/>
                <a:cs typeface="Calibri" panose="020F0502020204030204" pitchFamily="34" charset="0"/>
              </a:rPr>
              <a:t>power </a:t>
            </a:r>
            <a:r>
              <a:rPr lang="en-US" sz="1200" spc="50" dirty="0">
                <a:solidFill>
                  <a:schemeClr val="tx1"/>
                </a:solidFill>
                <a:latin typeface="Calibri" panose="020F0502020204030204" pitchFamily="34" charset="0"/>
                <a:cs typeface="Calibri" panose="020F0502020204030204" pitchFamily="34" charset="0"/>
              </a:rPr>
              <a:t>will </a:t>
            </a:r>
            <a:r>
              <a:rPr lang="en-US" sz="1200" spc="40" dirty="0">
                <a:solidFill>
                  <a:schemeClr val="tx1"/>
                </a:solidFill>
                <a:latin typeface="Calibri" panose="020F0502020204030204" pitchFamily="34" charset="0"/>
                <a:cs typeface="Calibri" panose="020F0502020204030204" pitchFamily="34" charset="0"/>
              </a:rPr>
              <a:t>likely </a:t>
            </a:r>
            <a:r>
              <a:rPr lang="en-US" sz="1200" dirty="0">
                <a:solidFill>
                  <a:schemeClr val="tx1"/>
                </a:solidFill>
                <a:latin typeface="Calibri" panose="020F0502020204030204" pitchFamily="34" charset="0"/>
                <a:cs typeface="Calibri" panose="020F0502020204030204" pitchFamily="34" charset="0"/>
              </a:rPr>
              <a:t>take </a:t>
            </a:r>
            <a:r>
              <a:rPr lang="en-US" sz="1200" spc="-20" dirty="0">
                <a:solidFill>
                  <a:schemeClr val="tx1"/>
                </a:solidFill>
                <a:latin typeface="Calibri" panose="020F0502020204030204" pitchFamily="34" charset="0"/>
                <a:cs typeface="Calibri" panose="020F0502020204030204" pitchFamily="34" charset="0"/>
              </a:rPr>
              <a:t>at </a:t>
            </a:r>
            <a:r>
              <a:rPr lang="en-US" sz="1200" dirty="0">
                <a:solidFill>
                  <a:schemeClr val="tx1"/>
                </a:solidFill>
                <a:latin typeface="Calibri" panose="020F0502020204030204" pitchFamily="34" charset="0"/>
                <a:cs typeface="Calibri" panose="020F0502020204030204" pitchFamily="34" charset="0"/>
              </a:rPr>
              <a:t>least </a:t>
            </a:r>
            <a:r>
              <a:rPr lang="en-US" sz="1200" spc="35" dirty="0">
                <a:solidFill>
                  <a:schemeClr val="tx1"/>
                </a:solidFill>
                <a:latin typeface="Calibri" panose="020F0502020204030204" pitchFamily="34" charset="0"/>
                <a:cs typeface="Calibri" panose="020F0502020204030204" pitchFamily="34" charset="0"/>
              </a:rPr>
              <a:t>six</a:t>
            </a:r>
            <a:r>
              <a:rPr lang="en-US" sz="1200" spc="5" dirty="0">
                <a:solidFill>
                  <a:schemeClr val="tx1"/>
                </a:solidFill>
                <a:latin typeface="Calibri" panose="020F0502020204030204" pitchFamily="34" charset="0"/>
                <a:cs typeface="Calibri" panose="020F0502020204030204" pitchFamily="34" charset="0"/>
              </a:rPr>
              <a:t> </a:t>
            </a:r>
            <a:r>
              <a:rPr lang="en-US" sz="1200" spc="10" dirty="0">
                <a:solidFill>
                  <a:schemeClr val="tx1"/>
                </a:solidFill>
                <a:latin typeface="Calibri" panose="020F0502020204030204" pitchFamily="34" charset="0"/>
                <a:cs typeface="Calibri" panose="020F0502020204030204" pitchFamily="34" charset="0"/>
              </a:rPr>
              <a:t>months.</a:t>
            </a:r>
            <a:endParaRPr lang="en-US" sz="1200" dirty="0">
              <a:solidFill>
                <a:schemeClr val="tx1"/>
              </a:solidFill>
              <a:latin typeface="Calibri" panose="020F0502020204030204" pitchFamily="34" charset="0"/>
              <a:cs typeface="Calibri" panose="020F0502020204030204" pitchFamily="34" charset="0"/>
            </a:endParaRPr>
          </a:p>
          <a:p>
            <a:pPr marL="0" lvl="0" indent="0" algn="l" rtl="0">
              <a:spcBef>
                <a:spcPts val="1000"/>
              </a:spcBef>
              <a:spcAft>
                <a:spcPts val="1000"/>
              </a:spcAft>
              <a:buNone/>
            </a:pPr>
            <a:endParaRPr sz="1200" dirty="0">
              <a:solidFill>
                <a:srgbClr val="8A9BA6"/>
              </a:solidFill>
            </a:endParaRPr>
          </a:p>
        </p:txBody>
      </p:sp>
      <p:sp>
        <p:nvSpPr>
          <p:cNvPr id="187" name="Google Shape;187;p1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3" name="Rectangle 2">
            <a:extLst>
              <a:ext uri="{FF2B5EF4-FFF2-40B4-BE49-F238E27FC236}">
                <a16:creationId xmlns:a16="http://schemas.microsoft.com/office/drawing/2014/main" id="{68FA56EA-86A1-42C7-91A8-12B89D8F4D7D}"/>
              </a:ext>
            </a:extLst>
          </p:cNvPr>
          <p:cNvSpPr/>
          <p:nvPr/>
        </p:nvSpPr>
        <p:spPr>
          <a:xfrm>
            <a:off x="751766" y="1398555"/>
            <a:ext cx="6898596" cy="1542089"/>
          </a:xfrm>
          <a:prstGeom prst="rect">
            <a:avLst/>
          </a:prstGeom>
        </p:spPr>
        <p:txBody>
          <a:bodyPr wrap="square">
            <a:spAutoFit/>
          </a:bodyPr>
          <a:lstStyle/>
          <a:p>
            <a:pPr marL="12700" marR="448945">
              <a:lnSpc>
                <a:spcPct val="113100"/>
              </a:lnSpc>
              <a:spcBef>
                <a:spcPts val="100"/>
              </a:spcBef>
            </a:pPr>
            <a:r>
              <a:rPr lang="en-US" sz="1200" b="1" spc="90" dirty="0">
                <a:solidFill>
                  <a:schemeClr val="accent1">
                    <a:lumMod val="50000"/>
                  </a:schemeClr>
                </a:solidFill>
                <a:latin typeface="Frank Ruhl Libre"/>
                <a:cs typeface="Oswald"/>
              </a:rPr>
              <a:t>HOW</a:t>
            </a:r>
            <a:r>
              <a:rPr lang="en-US" sz="1200" b="1" spc="10" dirty="0">
                <a:solidFill>
                  <a:schemeClr val="accent1">
                    <a:lumMod val="50000"/>
                  </a:schemeClr>
                </a:solidFill>
                <a:latin typeface="Frank Ruhl Libre"/>
                <a:cs typeface="Oswald"/>
              </a:rPr>
              <a:t> </a:t>
            </a:r>
            <a:r>
              <a:rPr lang="en-US" sz="1200" b="1" spc="100" dirty="0">
                <a:solidFill>
                  <a:schemeClr val="accent1">
                    <a:lumMod val="50000"/>
                  </a:schemeClr>
                </a:solidFill>
                <a:latin typeface="Frank Ruhl Libre"/>
                <a:cs typeface="Oswald"/>
              </a:rPr>
              <a:t>SHOULD YOU USE POWER MOVES?</a:t>
            </a:r>
            <a:endParaRPr lang="en-US" sz="1200" b="1" dirty="0">
              <a:solidFill>
                <a:schemeClr val="accent1">
                  <a:lumMod val="50000"/>
                </a:schemeClr>
              </a:solidFill>
              <a:latin typeface="Frank Ruhl Libre"/>
              <a:cs typeface="Oswald"/>
            </a:endParaRPr>
          </a:p>
          <a:p>
            <a:pPr marL="12700" marR="5080">
              <a:lnSpc>
                <a:spcPct val="130900"/>
              </a:lnSpc>
              <a:spcBef>
                <a:spcPts val="380"/>
              </a:spcBef>
            </a:pPr>
            <a:r>
              <a:rPr lang="en-US" sz="1200" i="1" spc="20" dirty="0">
                <a:latin typeface="Book Antiqua"/>
                <a:cs typeface="Book Antiqua"/>
              </a:rPr>
              <a:t>Power </a:t>
            </a:r>
            <a:r>
              <a:rPr lang="en-US" sz="1200" i="1" spc="25" dirty="0">
                <a:latin typeface="Book Antiqua"/>
                <a:cs typeface="Book Antiqua"/>
              </a:rPr>
              <a:t>Moves </a:t>
            </a:r>
            <a:r>
              <a:rPr lang="en-US" sz="1200" spc="45" dirty="0">
                <a:latin typeface="Calibri"/>
                <a:cs typeface="Calibri"/>
              </a:rPr>
              <a:t>can </a:t>
            </a:r>
            <a:r>
              <a:rPr lang="en-US" sz="1200" spc="15" dirty="0">
                <a:latin typeface="Calibri"/>
                <a:cs typeface="Calibri"/>
              </a:rPr>
              <a:t>be </a:t>
            </a:r>
            <a:r>
              <a:rPr lang="en-US" sz="1200" spc="30" dirty="0">
                <a:latin typeface="Calibri"/>
                <a:cs typeface="Calibri"/>
              </a:rPr>
              <a:t>applied flexibly  </a:t>
            </a:r>
            <a:r>
              <a:rPr lang="en-US" sz="1200" spc="15" dirty="0">
                <a:latin typeface="Calibri"/>
                <a:cs typeface="Calibri"/>
              </a:rPr>
              <a:t>based </a:t>
            </a:r>
            <a:r>
              <a:rPr lang="en-US" sz="1200" spc="30" dirty="0">
                <a:latin typeface="Calibri"/>
                <a:cs typeface="Calibri"/>
              </a:rPr>
              <a:t>on </a:t>
            </a:r>
            <a:r>
              <a:rPr lang="en-US" sz="1200" spc="15" dirty="0">
                <a:latin typeface="Calibri"/>
                <a:cs typeface="Calibri"/>
              </a:rPr>
              <a:t>your needs, </a:t>
            </a:r>
            <a:r>
              <a:rPr lang="en-US" sz="1200" spc="25" dirty="0">
                <a:latin typeface="Calibri"/>
                <a:cs typeface="Calibri"/>
              </a:rPr>
              <a:t>and available  </a:t>
            </a:r>
            <a:r>
              <a:rPr lang="en-US" sz="1200" spc="5" dirty="0">
                <a:latin typeface="Calibri"/>
                <a:cs typeface="Calibri"/>
              </a:rPr>
              <a:t>time </a:t>
            </a:r>
            <a:r>
              <a:rPr lang="en-US" sz="1200" spc="25" dirty="0">
                <a:latin typeface="Calibri"/>
                <a:cs typeface="Calibri"/>
              </a:rPr>
              <a:t>and </a:t>
            </a:r>
            <a:r>
              <a:rPr lang="en-US" sz="1200" spc="10" dirty="0">
                <a:latin typeface="Calibri"/>
                <a:cs typeface="Calibri"/>
              </a:rPr>
              <a:t>resources. </a:t>
            </a:r>
            <a:r>
              <a:rPr lang="en-US" sz="1200" spc="15" dirty="0">
                <a:latin typeface="Calibri"/>
                <a:cs typeface="Calibri"/>
              </a:rPr>
              <a:t>You </a:t>
            </a:r>
            <a:r>
              <a:rPr lang="en-US" sz="1200" spc="45" dirty="0">
                <a:latin typeface="Calibri"/>
                <a:cs typeface="Calibri"/>
              </a:rPr>
              <a:t>can </a:t>
            </a:r>
            <a:r>
              <a:rPr lang="en-US" sz="1200" spc="25" dirty="0">
                <a:latin typeface="Calibri"/>
                <a:cs typeface="Calibri"/>
              </a:rPr>
              <a:t>choose </a:t>
            </a:r>
            <a:r>
              <a:rPr lang="en-US" sz="1200" spc="-15" dirty="0">
                <a:latin typeface="Calibri"/>
                <a:cs typeface="Calibri"/>
              </a:rPr>
              <a:t>to  </a:t>
            </a:r>
            <a:r>
              <a:rPr lang="en-US" sz="1200" spc="25" dirty="0">
                <a:latin typeface="Calibri"/>
                <a:cs typeface="Calibri"/>
              </a:rPr>
              <a:t>work </a:t>
            </a:r>
            <a:r>
              <a:rPr lang="en-US" sz="1200" spc="30" dirty="0">
                <a:latin typeface="Calibri"/>
                <a:cs typeface="Calibri"/>
              </a:rPr>
              <a:t>on </a:t>
            </a:r>
            <a:r>
              <a:rPr lang="en-US" sz="1200" spc="40" dirty="0">
                <a:latin typeface="Calibri"/>
                <a:cs typeface="Calibri"/>
              </a:rPr>
              <a:t>all </a:t>
            </a:r>
            <a:r>
              <a:rPr lang="en-US" sz="1200" spc="-10" dirty="0">
                <a:latin typeface="Calibri"/>
                <a:cs typeface="Calibri"/>
              </a:rPr>
              <a:t>three </a:t>
            </a:r>
            <a:r>
              <a:rPr lang="en-US" sz="1200" spc="25" dirty="0">
                <a:latin typeface="Calibri"/>
                <a:cs typeface="Calibri"/>
              </a:rPr>
              <a:t>dimensions </a:t>
            </a:r>
            <a:r>
              <a:rPr lang="en-US" sz="1200" dirty="0">
                <a:latin typeface="Calibri"/>
                <a:cs typeface="Calibri"/>
              </a:rPr>
              <a:t>of </a:t>
            </a:r>
            <a:r>
              <a:rPr lang="en-US" sz="1200" spc="15" dirty="0">
                <a:latin typeface="Calibri"/>
                <a:cs typeface="Calibri"/>
              </a:rPr>
              <a:t>power </a:t>
            </a:r>
            <a:r>
              <a:rPr lang="en-US" sz="1200" spc="5" dirty="0">
                <a:latin typeface="Calibri"/>
                <a:cs typeface="Calibri"/>
              </a:rPr>
              <a:t>or </a:t>
            </a:r>
            <a:r>
              <a:rPr lang="en-US" sz="1200" spc="-25" dirty="0">
                <a:latin typeface="Calibri"/>
                <a:cs typeface="Calibri"/>
              </a:rPr>
              <a:t>start </a:t>
            </a:r>
            <a:r>
              <a:rPr lang="en-US" sz="1200" spc="20" dirty="0">
                <a:latin typeface="Calibri"/>
                <a:cs typeface="Calibri"/>
              </a:rPr>
              <a:t>with </a:t>
            </a:r>
            <a:r>
              <a:rPr lang="en-US" sz="1200" spc="15" dirty="0">
                <a:latin typeface="Calibri"/>
                <a:cs typeface="Calibri"/>
              </a:rPr>
              <a:t>one; </a:t>
            </a:r>
            <a:r>
              <a:rPr lang="en-US" sz="1200" spc="5" dirty="0">
                <a:latin typeface="Calibri"/>
                <a:cs typeface="Calibri"/>
              </a:rPr>
              <a:t>they </a:t>
            </a:r>
            <a:r>
              <a:rPr lang="en-US" sz="1200" spc="45" dirty="0">
                <a:latin typeface="Calibri"/>
                <a:cs typeface="Calibri"/>
              </a:rPr>
              <a:t>can </a:t>
            </a:r>
            <a:r>
              <a:rPr lang="en-US" sz="1200" spc="15" dirty="0">
                <a:latin typeface="Calibri"/>
                <a:cs typeface="Calibri"/>
              </a:rPr>
              <a:t>be </a:t>
            </a:r>
            <a:r>
              <a:rPr lang="en-US" sz="1200" spc="25" dirty="0">
                <a:latin typeface="Calibri"/>
                <a:cs typeface="Calibri"/>
              </a:rPr>
              <a:t>explored  </a:t>
            </a:r>
            <a:r>
              <a:rPr lang="en-US" sz="1200" spc="40" dirty="0">
                <a:latin typeface="Calibri"/>
                <a:cs typeface="Calibri"/>
              </a:rPr>
              <a:t>individually </a:t>
            </a:r>
            <a:r>
              <a:rPr lang="en-US" sz="1200" spc="25" dirty="0">
                <a:latin typeface="Calibri"/>
                <a:cs typeface="Calibri"/>
              </a:rPr>
              <a:t>and </a:t>
            </a:r>
            <a:r>
              <a:rPr lang="en-US" sz="1200" spc="40" dirty="0">
                <a:latin typeface="Calibri"/>
                <a:cs typeface="Calibri"/>
              </a:rPr>
              <a:t>in </a:t>
            </a:r>
            <a:r>
              <a:rPr lang="en-US" sz="1200" spc="25" dirty="0">
                <a:latin typeface="Calibri"/>
                <a:cs typeface="Calibri"/>
              </a:rPr>
              <a:t>any </a:t>
            </a:r>
            <a:r>
              <a:rPr lang="en-US" sz="1200" spc="-5" dirty="0">
                <a:latin typeface="Calibri"/>
                <a:cs typeface="Calibri"/>
              </a:rPr>
              <a:t>order. </a:t>
            </a:r>
            <a:r>
              <a:rPr lang="en-US" sz="1200" spc="15" dirty="0">
                <a:latin typeface="Calibri"/>
                <a:cs typeface="Calibri"/>
              </a:rPr>
              <a:t>You </a:t>
            </a:r>
            <a:r>
              <a:rPr lang="en-US" sz="1200" spc="45" dirty="0">
                <a:latin typeface="Calibri"/>
                <a:cs typeface="Calibri"/>
              </a:rPr>
              <a:t>can  </a:t>
            </a:r>
            <a:r>
              <a:rPr lang="en-US" sz="1200" spc="25" dirty="0">
                <a:latin typeface="Calibri"/>
                <a:cs typeface="Calibri"/>
              </a:rPr>
              <a:t>also choose </a:t>
            </a:r>
            <a:r>
              <a:rPr lang="en-US" sz="1200" spc="-15" dirty="0">
                <a:latin typeface="Calibri"/>
                <a:cs typeface="Calibri"/>
              </a:rPr>
              <a:t>to </a:t>
            </a:r>
            <a:r>
              <a:rPr lang="en-US" sz="1200" spc="35" dirty="0">
                <a:latin typeface="Calibri"/>
                <a:cs typeface="Calibri"/>
              </a:rPr>
              <a:t>apply </a:t>
            </a:r>
            <a:r>
              <a:rPr lang="en-US" sz="1200" spc="5" dirty="0">
                <a:latin typeface="Calibri"/>
                <a:cs typeface="Calibri"/>
              </a:rPr>
              <a:t>this  “road map” </a:t>
            </a:r>
            <a:r>
              <a:rPr lang="en-US" sz="1200" spc="-15" dirty="0">
                <a:latin typeface="Calibri"/>
                <a:cs typeface="Calibri"/>
              </a:rPr>
              <a:t>to </a:t>
            </a:r>
            <a:r>
              <a:rPr lang="en-US" sz="1200" spc="20" dirty="0">
                <a:latin typeface="Calibri"/>
                <a:cs typeface="Calibri"/>
              </a:rPr>
              <a:t>one aspect of your “grantmaking” programs, </a:t>
            </a:r>
            <a:r>
              <a:rPr lang="en-US" sz="1200" spc="10" dirty="0">
                <a:latin typeface="Calibri"/>
                <a:cs typeface="Calibri"/>
              </a:rPr>
              <a:t>several </a:t>
            </a:r>
            <a:r>
              <a:rPr lang="en-US" sz="1200" spc="5" dirty="0">
                <a:latin typeface="Calibri"/>
                <a:cs typeface="Calibri"/>
              </a:rPr>
              <a:t>or </a:t>
            </a:r>
            <a:r>
              <a:rPr lang="en-US" sz="1200" spc="15" dirty="0">
                <a:latin typeface="Calibri"/>
                <a:cs typeface="Calibri"/>
              </a:rPr>
              <a:t>your  </a:t>
            </a:r>
            <a:r>
              <a:rPr lang="en-US" sz="1200" dirty="0">
                <a:latin typeface="Calibri"/>
                <a:cs typeface="Calibri"/>
              </a:rPr>
              <a:t>entire</a:t>
            </a:r>
            <a:r>
              <a:rPr lang="en-US" sz="1200" spc="45" dirty="0">
                <a:latin typeface="Calibri"/>
                <a:cs typeface="Calibri"/>
              </a:rPr>
              <a:t> </a:t>
            </a:r>
            <a:r>
              <a:rPr lang="en-US" sz="1200" spc="10" dirty="0">
                <a:latin typeface="Calibri"/>
                <a:cs typeface="Calibri"/>
              </a:rPr>
              <a:t>portfolio. Power Moves is applicable to all facets of your organizations operations. </a:t>
            </a:r>
            <a:endParaRPr lang="en-US" sz="1200" dirty="0">
              <a:latin typeface="Calibri"/>
              <a:cs typeface="Calibri"/>
            </a:endParaRPr>
          </a:p>
        </p:txBody>
      </p:sp>
      <p:sp>
        <p:nvSpPr>
          <p:cNvPr id="5" name="TextBox 4">
            <a:extLst>
              <a:ext uri="{FF2B5EF4-FFF2-40B4-BE49-F238E27FC236}">
                <a16:creationId xmlns:a16="http://schemas.microsoft.com/office/drawing/2014/main" id="{552B48FF-9A87-4C7C-AF0C-B9FE2B0D0317}"/>
              </a:ext>
            </a:extLst>
          </p:cNvPr>
          <p:cNvSpPr txBox="1"/>
          <p:nvPr/>
        </p:nvSpPr>
        <p:spPr>
          <a:xfrm>
            <a:off x="1233577" y="675017"/>
            <a:ext cx="6754484" cy="523220"/>
          </a:xfrm>
          <a:prstGeom prst="rect">
            <a:avLst/>
          </a:prstGeom>
          <a:noFill/>
        </p:spPr>
        <p:txBody>
          <a:bodyPr wrap="square" rtlCol="0">
            <a:spAutoFit/>
          </a:bodyPr>
          <a:lstStyle/>
          <a:p>
            <a:pPr algn="ctr"/>
            <a:r>
              <a:rPr lang="en-US" sz="2800" dirty="0">
                <a:solidFill>
                  <a:schemeClr val="accent1">
                    <a:lumMod val="50000"/>
                  </a:schemeClr>
                </a:solidFill>
                <a:latin typeface="FrankRuehl" panose="020E0503060101010101" pitchFamily="34" charset="-79"/>
                <a:cs typeface="FrankRuehl" panose="020E0503060101010101" pitchFamily="34" charset="-79"/>
              </a:rPr>
              <a:t>Navigational Questions </a:t>
            </a:r>
          </a:p>
        </p:txBody>
      </p:sp>
    </p:spTree>
    <p:extLst>
      <p:ext uri="{BB962C8B-B14F-4D97-AF65-F5344CB8AC3E}">
        <p14:creationId xmlns:p14="http://schemas.microsoft.com/office/powerpoint/2010/main" val="72745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933AAE6F-CB59-4D9A-A56F-DA379FD7D148}"/>
              </a:ext>
            </a:extLst>
          </p:cNvPr>
          <p:cNvSpPr>
            <a:spLocks noGrp="1"/>
          </p:cNvSpPr>
          <p:nvPr>
            <p:ph type="title"/>
          </p:nvPr>
        </p:nvSpPr>
        <p:spPr>
          <a:xfrm>
            <a:off x="940280" y="1015025"/>
            <a:ext cx="7539486" cy="548700"/>
          </a:xfrm>
        </p:spPr>
        <p:txBody>
          <a:bodyPr/>
          <a:lstStyle/>
          <a:p>
            <a:pPr marL="12700" algn="l">
              <a:spcBef>
                <a:spcPts val="325"/>
              </a:spcBef>
            </a:pPr>
            <a:br>
              <a:rPr lang="en-US" dirty="0">
                <a:solidFill>
                  <a:schemeClr val="accent1">
                    <a:lumMod val="50000"/>
                  </a:schemeClr>
                </a:solidFill>
                <a:latin typeface="FrankRuehl" panose="020E0503060101010101" pitchFamily="34" charset="-79"/>
                <a:cs typeface="FrankRuehl" panose="020E0503060101010101" pitchFamily="34" charset="-79"/>
              </a:rPr>
            </a:br>
            <a:endParaRPr lang="en-US" dirty="0"/>
          </a:p>
        </p:txBody>
      </p:sp>
      <p:sp>
        <p:nvSpPr>
          <p:cNvPr id="220" name="Google Shape;220;p20"/>
          <p:cNvSpPr txBox="1">
            <a:spLocks noGrp="1"/>
          </p:cNvSpPr>
          <p:nvPr>
            <p:ph type="body" idx="1"/>
          </p:nvPr>
        </p:nvSpPr>
        <p:spPr>
          <a:xfrm>
            <a:off x="1066120" y="1289375"/>
            <a:ext cx="7137600" cy="2760300"/>
          </a:xfrm>
          <a:prstGeom prst="rect">
            <a:avLst/>
          </a:prstGeom>
        </p:spPr>
        <p:txBody>
          <a:bodyPr spcFirstLastPara="1" wrap="square" lIns="0" tIns="0" rIns="0" bIns="0" anchor="t" anchorCtr="0">
            <a:noAutofit/>
          </a:bodyPr>
          <a:lstStyle/>
          <a:p>
            <a:pPr marL="12700" marR="181610" indent="0">
              <a:lnSpc>
                <a:spcPct val="123000"/>
              </a:lnSpc>
              <a:spcBef>
                <a:spcPts val="100"/>
              </a:spcBef>
              <a:buNone/>
              <a:tabLst>
                <a:tab pos="184785" algn="l"/>
              </a:tabLst>
            </a:pPr>
            <a:endParaRPr lang="en-US" sz="1400" b="1" dirty="0">
              <a:latin typeface="Calibri"/>
              <a:cs typeface="Calibri"/>
            </a:endParaRPr>
          </a:p>
          <a:p>
            <a:pPr marL="184150" marR="31115" indent="-171450">
              <a:lnSpc>
                <a:spcPct val="123000"/>
              </a:lnSpc>
              <a:spcBef>
                <a:spcPts val="450"/>
              </a:spcBef>
              <a:buFont typeface="Frank Ruhl Libre"/>
              <a:buChar char="•"/>
              <a:tabLst>
                <a:tab pos="184785" algn="l"/>
              </a:tabLst>
            </a:pPr>
            <a:r>
              <a:rPr lang="en-US" sz="1400" b="1" spc="20" dirty="0">
                <a:latin typeface="Calibri"/>
                <a:cs typeface="Calibri"/>
              </a:rPr>
              <a:t>Examine </a:t>
            </a:r>
            <a:r>
              <a:rPr lang="en-US" sz="1400" b="1" spc="30" dirty="0">
                <a:latin typeface="Calibri"/>
                <a:cs typeface="Calibri"/>
              </a:rPr>
              <a:t>how </a:t>
            </a:r>
            <a:r>
              <a:rPr lang="en-US" sz="1400" b="1" spc="25" dirty="0">
                <a:latin typeface="Calibri"/>
                <a:cs typeface="Calibri"/>
              </a:rPr>
              <a:t>you </a:t>
            </a:r>
            <a:r>
              <a:rPr lang="en-US" sz="1400" b="1" spc="-5" dirty="0">
                <a:latin typeface="Calibri"/>
                <a:cs typeface="Calibri"/>
              </a:rPr>
              <a:t>are </a:t>
            </a:r>
            <a:r>
              <a:rPr lang="en-US" sz="1400" b="1" spc="15" dirty="0">
                <a:latin typeface="Calibri"/>
                <a:cs typeface="Calibri"/>
              </a:rPr>
              <a:t>using  </a:t>
            </a:r>
            <a:r>
              <a:rPr lang="en-US" sz="1400" b="1" spc="10" dirty="0">
                <a:latin typeface="Calibri"/>
                <a:cs typeface="Calibri"/>
              </a:rPr>
              <a:t>power </a:t>
            </a:r>
            <a:r>
              <a:rPr lang="en-US" sz="1400" b="1" spc="35" dirty="0">
                <a:latin typeface="Calibri"/>
                <a:cs typeface="Calibri"/>
              </a:rPr>
              <a:t>in </a:t>
            </a:r>
            <a:r>
              <a:rPr lang="en-US" sz="1400" b="1" spc="10" dirty="0">
                <a:latin typeface="Calibri"/>
                <a:cs typeface="Calibri"/>
              </a:rPr>
              <a:t>your </a:t>
            </a:r>
            <a:r>
              <a:rPr lang="en-US" sz="1400" b="1" spc="5" dirty="0">
                <a:latin typeface="Calibri"/>
                <a:cs typeface="Calibri"/>
              </a:rPr>
              <a:t>internal relationships and </a:t>
            </a:r>
            <a:r>
              <a:rPr lang="en-US" sz="1400" b="1" dirty="0">
                <a:latin typeface="Calibri"/>
                <a:cs typeface="Calibri"/>
              </a:rPr>
              <a:t>operations, investing/ grant making </a:t>
            </a:r>
            <a:r>
              <a:rPr lang="en-US" sz="1400" b="1" spc="10" dirty="0">
                <a:latin typeface="Calibri"/>
                <a:cs typeface="Calibri"/>
              </a:rPr>
              <a:t> </a:t>
            </a:r>
            <a:r>
              <a:rPr lang="en-US" sz="1400" b="1" spc="20" dirty="0">
                <a:latin typeface="Calibri"/>
                <a:cs typeface="Calibri"/>
              </a:rPr>
              <a:t>and </a:t>
            </a:r>
            <a:r>
              <a:rPr lang="en-US" sz="1400" b="1" dirty="0">
                <a:latin typeface="Calibri"/>
                <a:cs typeface="Calibri"/>
              </a:rPr>
              <a:t>external  </a:t>
            </a:r>
            <a:r>
              <a:rPr lang="en-US" sz="1400" b="1" spc="5" dirty="0">
                <a:latin typeface="Calibri"/>
                <a:cs typeface="Calibri"/>
              </a:rPr>
              <a:t>relationships.</a:t>
            </a:r>
            <a:endParaRPr lang="en-US" sz="1400" b="1" dirty="0">
              <a:latin typeface="Calibri"/>
              <a:cs typeface="Calibri"/>
            </a:endParaRPr>
          </a:p>
          <a:p>
            <a:pPr marL="184150" marR="31115" indent="-171450">
              <a:lnSpc>
                <a:spcPct val="123000"/>
              </a:lnSpc>
              <a:spcBef>
                <a:spcPts val="450"/>
              </a:spcBef>
              <a:buChar char="•"/>
              <a:tabLst>
                <a:tab pos="184785" algn="l"/>
              </a:tabLst>
            </a:pPr>
            <a:r>
              <a:rPr lang="en-US" sz="1400" b="1" spc="5" dirty="0">
                <a:latin typeface="Calibri"/>
                <a:cs typeface="Calibri"/>
              </a:rPr>
              <a:t>Incorporate </a:t>
            </a:r>
            <a:r>
              <a:rPr lang="en-US" sz="1400" b="1" spc="10" dirty="0">
                <a:latin typeface="Calibri"/>
                <a:cs typeface="Calibri"/>
              </a:rPr>
              <a:t>timely input, tapping  </a:t>
            </a:r>
            <a:r>
              <a:rPr lang="en-US" sz="1400" b="1" spc="-15" dirty="0">
                <a:latin typeface="Calibri"/>
                <a:cs typeface="Calibri"/>
              </a:rPr>
              <a:t>the </a:t>
            </a:r>
            <a:r>
              <a:rPr lang="en-US" sz="1400" b="1" spc="20" dirty="0">
                <a:latin typeface="Calibri"/>
                <a:cs typeface="Calibri"/>
              </a:rPr>
              <a:t>knowledge and </a:t>
            </a:r>
            <a:r>
              <a:rPr lang="en-US" sz="1400" b="1" spc="15" dirty="0">
                <a:latin typeface="Calibri"/>
                <a:cs typeface="Calibri"/>
              </a:rPr>
              <a:t>experience </a:t>
            </a:r>
            <a:r>
              <a:rPr lang="en-US" sz="1400" b="1" spc="-10" dirty="0">
                <a:latin typeface="Calibri"/>
                <a:cs typeface="Calibri"/>
              </a:rPr>
              <a:t>of  </a:t>
            </a:r>
            <a:r>
              <a:rPr lang="en-US" sz="1400" b="1" spc="10" dirty="0">
                <a:latin typeface="Calibri"/>
                <a:cs typeface="Calibri"/>
              </a:rPr>
              <a:t>your </a:t>
            </a:r>
            <a:r>
              <a:rPr lang="en-US" sz="1400" b="1" spc="5" dirty="0">
                <a:latin typeface="Calibri"/>
                <a:cs typeface="Calibri"/>
              </a:rPr>
              <a:t>priority </a:t>
            </a:r>
            <a:r>
              <a:rPr lang="en-US" sz="1400" b="1" spc="15" dirty="0">
                <a:latin typeface="Calibri"/>
                <a:cs typeface="Calibri"/>
              </a:rPr>
              <a:t>communities </a:t>
            </a:r>
            <a:r>
              <a:rPr lang="en-US" sz="1400" b="1" spc="20" dirty="0">
                <a:latin typeface="Calibri"/>
                <a:cs typeface="Calibri"/>
              </a:rPr>
              <a:t>and </a:t>
            </a:r>
            <a:r>
              <a:rPr lang="en-US" sz="1400" b="1" spc="-5" dirty="0">
                <a:latin typeface="Calibri"/>
                <a:cs typeface="Calibri"/>
              </a:rPr>
              <a:t>of </a:t>
            </a:r>
            <a:r>
              <a:rPr lang="en-US" sz="1400" b="1" spc="-20" dirty="0">
                <a:latin typeface="Calibri"/>
                <a:cs typeface="Calibri"/>
              </a:rPr>
              <a:t>the  </a:t>
            </a:r>
            <a:r>
              <a:rPr lang="en-US" sz="1400" b="1" dirty="0">
                <a:latin typeface="Calibri"/>
                <a:cs typeface="Calibri"/>
              </a:rPr>
              <a:t>nonprofits </a:t>
            </a:r>
            <a:r>
              <a:rPr lang="en-US" sz="1400" b="1" spc="-25" dirty="0">
                <a:latin typeface="Calibri"/>
                <a:cs typeface="Calibri"/>
              </a:rPr>
              <a:t>that </a:t>
            </a:r>
            <a:r>
              <a:rPr lang="en-US" sz="1400" b="1" spc="20" dirty="0">
                <a:latin typeface="Calibri"/>
                <a:cs typeface="Calibri"/>
              </a:rPr>
              <a:t>work </a:t>
            </a:r>
            <a:r>
              <a:rPr lang="en-US" sz="1400" b="1" spc="10" dirty="0">
                <a:latin typeface="Calibri"/>
                <a:cs typeface="Calibri"/>
              </a:rPr>
              <a:t>with</a:t>
            </a:r>
            <a:r>
              <a:rPr lang="en-US" sz="1400" b="1" spc="150" dirty="0">
                <a:latin typeface="Calibri"/>
                <a:cs typeface="Calibri"/>
              </a:rPr>
              <a:t> </a:t>
            </a:r>
            <a:r>
              <a:rPr lang="en-US" sz="1400" b="1" spc="-5" dirty="0">
                <a:latin typeface="Calibri"/>
                <a:cs typeface="Calibri"/>
              </a:rPr>
              <a:t>them.</a:t>
            </a:r>
            <a:endParaRPr lang="en-US" sz="1400" b="1" dirty="0">
              <a:latin typeface="Calibri"/>
              <a:cs typeface="Calibri"/>
            </a:endParaRPr>
          </a:p>
          <a:p>
            <a:pPr marL="184150" marR="58419" indent="-171450">
              <a:lnSpc>
                <a:spcPct val="123000"/>
              </a:lnSpc>
              <a:spcBef>
                <a:spcPts val="450"/>
              </a:spcBef>
              <a:buChar char="•"/>
              <a:tabLst>
                <a:tab pos="184785" algn="l"/>
              </a:tabLst>
            </a:pPr>
            <a:r>
              <a:rPr lang="en-US" sz="1400" b="1" spc="30" dirty="0">
                <a:latin typeface="Calibri"/>
                <a:cs typeface="Calibri"/>
              </a:rPr>
              <a:t>Collect </a:t>
            </a:r>
            <a:r>
              <a:rPr lang="en-US" sz="1400" b="1" spc="-15" dirty="0">
                <a:latin typeface="Calibri"/>
                <a:cs typeface="Calibri"/>
              </a:rPr>
              <a:t>the </a:t>
            </a:r>
            <a:r>
              <a:rPr lang="en-US" sz="1400" b="1" spc="5" dirty="0">
                <a:latin typeface="Calibri"/>
                <a:cs typeface="Calibri"/>
              </a:rPr>
              <a:t>information </a:t>
            </a:r>
            <a:r>
              <a:rPr lang="en-US" sz="1400" b="1" spc="25" dirty="0">
                <a:latin typeface="Calibri"/>
                <a:cs typeface="Calibri"/>
              </a:rPr>
              <a:t>you </a:t>
            </a:r>
            <a:r>
              <a:rPr lang="en-US" sz="1400" b="1" spc="5" dirty="0">
                <a:latin typeface="Calibri"/>
                <a:cs typeface="Calibri"/>
              </a:rPr>
              <a:t>need </a:t>
            </a:r>
            <a:r>
              <a:rPr lang="en-US" sz="1400" b="1" spc="-25" dirty="0">
                <a:latin typeface="Calibri"/>
                <a:cs typeface="Calibri"/>
              </a:rPr>
              <a:t>to  </a:t>
            </a:r>
            <a:r>
              <a:rPr lang="en-US" sz="1400" b="1" spc="10" dirty="0">
                <a:latin typeface="Calibri"/>
                <a:cs typeface="Calibri"/>
              </a:rPr>
              <a:t>think </a:t>
            </a:r>
            <a:r>
              <a:rPr lang="en-US" sz="1400" b="1" spc="20" dirty="0">
                <a:latin typeface="Calibri"/>
                <a:cs typeface="Calibri"/>
              </a:rPr>
              <a:t>expansively and </a:t>
            </a:r>
            <a:r>
              <a:rPr lang="en-US" sz="1400" b="1" spc="5" dirty="0">
                <a:latin typeface="Calibri"/>
                <a:cs typeface="Calibri"/>
              </a:rPr>
              <a:t>strategically  </a:t>
            </a:r>
            <a:r>
              <a:rPr lang="en-US" sz="1400" b="1" dirty="0">
                <a:latin typeface="Calibri"/>
                <a:cs typeface="Calibri"/>
              </a:rPr>
              <a:t>about </a:t>
            </a:r>
            <a:r>
              <a:rPr lang="en-US" sz="1400" b="1" spc="30" dirty="0">
                <a:latin typeface="Calibri"/>
                <a:cs typeface="Calibri"/>
              </a:rPr>
              <a:t>how </a:t>
            </a:r>
            <a:r>
              <a:rPr lang="en-US" sz="1400" b="1" spc="-20" dirty="0">
                <a:latin typeface="Calibri"/>
                <a:cs typeface="Calibri"/>
              </a:rPr>
              <a:t>to </a:t>
            </a:r>
            <a:r>
              <a:rPr lang="en-US" sz="1400" b="1" spc="15" dirty="0">
                <a:latin typeface="Calibri"/>
                <a:cs typeface="Calibri"/>
              </a:rPr>
              <a:t>solve </a:t>
            </a:r>
            <a:r>
              <a:rPr lang="en-US" sz="1400" b="1" spc="30" dirty="0">
                <a:latin typeface="Calibri"/>
                <a:cs typeface="Calibri"/>
              </a:rPr>
              <a:t>complex  </a:t>
            </a:r>
            <a:r>
              <a:rPr lang="en-US" sz="1400" b="1" spc="10" dirty="0">
                <a:latin typeface="Calibri"/>
                <a:cs typeface="Calibri"/>
              </a:rPr>
              <a:t>problems </a:t>
            </a:r>
            <a:r>
              <a:rPr lang="en-US" sz="1400" b="1" spc="35" dirty="0">
                <a:latin typeface="Calibri"/>
                <a:cs typeface="Calibri"/>
              </a:rPr>
              <a:t>in </a:t>
            </a:r>
            <a:r>
              <a:rPr lang="en-US" sz="1400" b="1" dirty="0">
                <a:latin typeface="Calibri"/>
                <a:cs typeface="Calibri"/>
              </a:rPr>
              <a:t>partnership </a:t>
            </a:r>
            <a:r>
              <a:rPr lang="en-US" sz="1400" b="1" spc="10" dirty="0">
                <a:latin typeface="Calibri"/>
                <a:cs typeface="Calibri"/>
              </a:rPr>
              <a:t>with</a:t>
            </a:r>
            <a:r>
              <a:rPr lang="en-US" sz="1400" b="1" spc="80" dirty="0">
                <a:latin typeface="Calibri"/>
                <a:cs typeface="Calibri"/>
              </a:rPr>
              <a:t> </a:t>
            </a:r>
            <a:r>
              <a:rPr lang="en-US" sz="1400" b="1" spc="-10" dirty="0">
                <a:latin typeface="Calibri"/>
                <a:cs typeface="Calibri"/>
              </a:rPr>
              <a:t>others.</a:t>
            </a:r>
            <a:endParaRPr lang="en-US" sz="1400" b="1" dirty="0">
              <a:latin typeface="Calibri"/>
              <a:cs typeface="Calibri"/>
            </a:endParaRPr>
          </a:p>
          <a:p>
            <a:pPr marL="184150" marR="5080" indent="-171450">
              <a:lnSpc>
                <a:spcPct val="123000"/>
              </a:lnSpc>
              <a:spcBef>
                <a:spcPts val="450"/>
              </a:spcBef>
              <a:buChar char="•"/>
              <a:tabLst>
                <a:tab pos="184785" algn="l"/>
              </a:tabLst>
            </a:pPr>
            <a:r>
              <a:rPr lang="en-US" sz="1400" b="1" spc="15" dirty="0">
                <a:latin typeface="Calibri"/>
                <a:cs typeface="Calibri"/>
              </a:rPr>
              <a:t>Make </a:t>
            </a:r>
            <a:r>
              <a:rPr lang="en-US" sz="1400" b="1" spc="5" dirty="0">
                <a:latin typeface="Calibri"/>
                <a:cs typeface="Calibri"/>
              </a:rPr>
              <a:t>intentional </a:t>
            </a:r>
            <a:r>
              <a:rPr lang="en-US" sz="1400" b="1" spc="25" dirty="0">
                <a:latin typeface="Calibri"/>
                <a:cs typeface="Calibri"/>
              </a:rPr>
              <a:t>choices </a:t>
            </a:r>
            <a:r>
              <a:rPr lang="en-US" sz="1400" b="1" dirty="0">
                <a:latin typeface="Calibri"/>
                <a:cs typeface="Calibri"/>
              </a:rPr>
              <a:t>about </a:t>
            </a:r>
            <a:r>
              <a:rPr lang="en-US" sz="1400" b="1" spc="30" dirty="0">
                <a:latin typeface="Calibri"/>
                <a:cs typeface="Calibri"/>
              </a:rPr>
              <a:t>how  </a:t>
            </a:r>
            <a:r>
              <a:rPr lang="en-US" sz="1400" b="1" spc="-20" dirty="0">
                <a:latin typeface="Calibri"/>
                <a:cs typeface="Calibri"/>
              </a:rPr>
              <a:t>to </a:t>
            </a:r>
            <a:r>
              <a:rPr lang="en-US" sz="1400" b="1" spc="5" dirty="0">
                <a:latin typeface="Calibri"/>
                <a:cs typeface="Calibri"/>
              </a:rPr>
              <a:t>leverage </a:t>
            </a:r>
            <a:r>
              <a:rPr lang="en-US" sz="1400" b="1" spc="10" dirty="0">
                <a:latin typeface="Calibri"/>
                <a:cs typeface="Calibri"/>
              </a:rPr>
              <a:t>your </a:t>
            </a:r>
            <a:r>
              <a:rPr lang="en-US" sz="1400" b="1" dirty="0">
                <a:latin typeface="Calibri"/>
                <a:cs typeface="Calibri"/>
              </a:rPr>
              <a:t>power, </a:t>
            </a:r>
            <a:r>
              <a:rPr lang="en-US" sz="1400" b="1" spc="15" dirty="0">
                <a:latin typeface="Calibri"/>
                <a:cs typeface="Calibri"/>
              </a:rPr>
              <a:t>privilege and  </a:t>
            </a:r>
            <a:r>
              <a:rPr lang="en-US" sz="1400" b="1" dirty="0">
                <a:latin typeface="Calibri"/>
                <a:cs typeface="Calibri"/>
              </a:rPr>
              <a:t>resources </a:t>
            </a:r>
            <a:r>
              <a:rPr lang="en-US" sz="1400" b="1" spc="10" dirty="0">
                <a:latin typeface="Calibri"/>
                <a:cs typeface="Calibri"/>
              </a:rPr>
              <a:t>with </a:t>
            </a:r>
            <a:r>
              <a:rPr lang="en-US" sz="1400" b="1" spc="20" dirty="0">
                <a:latin typeface="Calibri"/>
                <a:cs typeface="Calibri"/>
              </a:rPr>
              <a:t>humility </a:t>
            </a:r>
            <a:r>
              <a:rPr lang="en-US" sz="1400" b="1" spc="-20" dirty="0">
                <a:latin typeface="Calibri"/>
                <a:cs typeface="Calibri"/>
              </a:rPr>
              <a:t>to </a:t>
            </a:r>
            <a:r>
              <a:rPr lang="en-US" sz="1400" b="1" spc="15" dirty="0">
                <a:latin typeface="Calibri"/>
                <a:cs typeface="Calibri"/>
              </a:rPr>
              <a:t>make </a:t>
            </a:r>
            <a:r>
              <a:rPr lang="en-US" sz="1400" b="1" spc="-20" dirty="0">
                <a:latin typeface="Calibri"/>
                <a:cs typeface="Calibri"/>
              </a:rPr>
              <a:t>the  </a:t>
            </a:r>
            <a:r>
              <a:rPr lang="en-US" sz="1400" b="1" spc="20" dirty="0">
                <a:latin typeface="Calibri"/>
                <a:cs typeface="Calibri"/>
              </a:rPr>
              <a:t>world a </a:t>
            </a:r>
            <a:r>
              <a:rPr lang="en-US" sz="1400" b="1" spc="-25" dirty="0">
                <a:latin typeface="Calibri"/>
                <a:cs typeface="Calibri"/>
              </a:rPr>
              <a:t>better</a:t>
            </a:r>
            <a:r>
              <a:rPr lang="en-US" sz="1400" b="1" spc="70" dirty="0">
                <a:latin typeface="Calibri"/>
                <a:cs typeface="Calibri"/>
              </a:rPr>
              <a:t> </a:t>
            </a:r>
            <a:r>
              <a:rPr lang="en-US" sz="1400" b="1" spc="25" dirty="0">
                <a:latin typeface="Calibri"/>
                <a:cs typeface="Calibri"/>
              </a:rPr>
              <a:t>place</a:t>
            </a:r>
            <a:endParaRPr lang="en-US" sz="1400" dirty="0">
              <a:solidFill>
                <a:schemeClr val="accent1">
                  <a:lumMod val="50000"/>
                </a:schemeClr>
              </a:solidFill>
              <a:latin typeface="FrankRuehl" panose="020E0503060101010101" pitchFamily="34" charset="-79"/>
              <a:cs typeface="FrankRuehl" panose="020E0503060101010101" pitchFamily="34" charset="-79"/>
            </a:endParaRPr>
          </a:p>
        </p:txBody>
      </p:sp>
      <p:sp>
        <p:nvSpPr>
          <p:cNvPr id="234" name="Google Shape;234;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4" name="TextBox 3">
            <a:extLst>
              <a:ext uri="{FF2B5EF4-FFF2-40B4-BE49-F238E27FC236}">
                <a16:creationId xmlns:a16="http://schemas.microsoft.com/office/drawing/2014/main" id="{15CEA8D3-F7FC-4B46-99C7-699F673954F0}"/>
              </a:ext>
            </a:extLst>
          </p:cNvPr>
          <p:cNvSpPr txBox="1"/>
          <p:nvPr/>
        </p:nvSpPr>
        <p:spPr>
          <a:xfrm>
            <a:off x="2553418" y="628980"/>
            <a:ext cx="4037163" cy="523220"/>
          </a:xfrm>
          <a:prstGeom prst="rect">
            <a:avLst/>
          </a:prstGeom>
          <a:noFill/>
        </p:spPr>
        <p:txBody>
          <a:bodyPr wrap="square" rtlCol="0">
            <a:spAutoFit/>
          </a:bodyPr>
          <a:lstStyle/>
          <a:p>
            <a:r>
              <a:rPr lang="en-US" sz="2800" dirty="0">
                <a:solidFill>
                  <a:schemeClr val="tx2">
                    <a:lumMod val="50000"/>
                  </a:schemeClr>
                </a:solidFill>
                <a:latin typeface="FrankRuehl" panose="020E0503060101010101" pitchFamily="34" charset="-79"/>
                <a:cs typeface="FrankRuehl" panose="020E0503060101010101" pitchFamily="34" charset="-79"/>
              </a:rPr>
              <a:t>The Power Moves  Route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p:nvPr/>
        </p:nvSpPr>
        <p:spPr>
          <a:xfrm>
            <a:off x="7237560" y="296418"/>
            <a:ext cx="65975" cy="115438"/>
          </a:xfrm>
          <a:prstGeom prst="rect">
            <a:avLst/>
          </a:prstGeom>
        </p:spPr>
        <p:txBody>
          <a:bodyPr vert="horz" wrap="square" lIns="0" tIns="8404" rIns="0" bIns="0" rtlCol="0">
            <a:spAutoFit/>
          </a:bodyPr>
          <a:lstStyle/>
          <a:p>
            <a:pPr marL="8405" defTabSz="605150">
              <a:spcBef>
                <a:spcPts val="66"/>
              </a:spcBef>
              <a:buClrTx/>
            </a:pPr>
            <a:r>
              <a:rPr sz="695" kern="1200" spc="33" dirty="0">
                <a:solidFill>
                  <a:prstClr val="black"/>
                </a:solidFill>
                <a:latin typeface="Calibri"/>
                <a:ea typeface="+mn-ea"/>
                <a:cs typeface="Calibri"/>
              </a:rPr>
              <a:t>6</a:t>
            </a:r>
            <a:endParaRPr sz="695" kern="1200">
              <a:solidFill>
                <a:prstClr val="black"/>
              </a:solidFill>
              <a:latin typeface="Calibri"/>
              <a:ea typeface="+mn-ea"/>
              <a:cs typeface="Calibri"/>
            </a:endParaRPr>
          </a:p>
        </p:txBody>
      </p:sp>
      <p:sp>
        <p:nvSpPr>
          <p:cNvPr id="3" name="object 3"/>
          <p:cNvSpPr/>
          <p:nvPr/>
        </p:nvSpPr>
        <p:spPr>
          <a:xfrm>
            <a:off x="3404728" y="527377"/>
            <a:ext cx="3890402" cy="0"/>
          </a:xfrm>
          <a:custGeom>
            <a:avLst/>
            <a:gdLst/>
            <a:ahLst/>
            <a:cxnLst/>
            <a:rect l="l" t="t" r="r" b="b"/>
            <a:pathLst>
              <a:path w="5878830">
                <a:moveTo>
                  <a:pt x="0" y="0"/>
                </a:moveTo>
                <a:lnTo>
                  <a:pt x="5878678"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3059979" y="527377"/>
            <a:ext cx="22272" cy="0"/>
          </a:xfrm>
          <a:custGeom>
            <a:avLst/>
            <a:gdLst/>
            <a:ahLst/>
            <a:cxnLst/>
            <a:rect l="l" t="t" r="r" b="b"/>
            <a:pathLst>
              <a:path w="33655">
                <a:moveTo>
                  <a:pt x="0" y="0"/>
                </a:moveTo>
                <a:lnTo>
                  <a:pt x="33578"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2719533" y="527377"/>
            <a:ext cx="18069" cy="0"/>
          </a:xfrm>
          <a:custGeom>
            <a:avLst/>
            <a:gdLst/>
            <a:ahLst/>
            <a:cxnLst/>
            <a:rect l="l" t="t" r="r" b="b"/>
            <a:pathLst>
              <a:path w="27305">
                <a:moveTo>
                  <a:pt x="0" y="0"/>
                </a:moveTo>
                <a:lnTo>
                  <a:pt x="27063"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2374784" y="527377"/>
            <a:ext cx="22272" cy="0"/>
          </a:xfrm>
          <a:custGeom>
            <a:avLst/>
            <a:gdLst/>
            <a:ahLst/>
            <a:cxnLst/>
            <a:rect l="l" t="t" r="r" b="b"/>
            <a:pathLst>
              <a:path w="33655">
                <a:moveTo>
                  <a:pt x="0" y="0"/>
                </a:moveTo>
                <a:lnTo>
                  <a:pt x="33578"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2031321" y="527377"/>
            <a:ext cx="21011" cy="0"/>
          </a:xfrm>
          <a:custGeom>
            <a:avLst/>
            <a:gdLst/>
            <a:ahLst/>
            <a:cxnLst/>
            <a:rect l="l" t="t" r="r" b="b"/>
            <a:pathLst>
              <a:path w="31750">
                <a:moveTo>
                  <a:pt x="0" y="0"/>
                </a:moveTo>
                <a:lnTo>
                  <a:pt x="31635"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p:nvPr/>
        </p:nvSpPr>
        <p:spPr>
          <a:xfrm>
            <a:off x="6351498" y="296901"/>
            <a:ext cx="483254" cy="115438"/>
          </a:xfrm>
          <a:prstGeom prst="rect">
            <a:avLst/>
          </a:prstGeom>
        </p:spPr>
        <p:txBody>
          <a:bodyPr vert="horz" wrap="square" lIns="0" tIns="8404" rIns="0" bIns="0" rtlCol="0">
            <a:spAutoFit/>
          </a:bodyPr>
          <a:lstStyle/>
          <a:p>
            <a:pPr marL="8405" defTabSz="605150">
              <a:spcBef>
                <a:spcPts val="66"/>
              </a:spcBef>
              <a:buClrTx/>
            </a:pPr>
            <a:r>
              <a:rPr sz="695" kern="1200" spc="10" dirty="0">
                <a:solidFill>
                  <a:prstClr val="black"/>
                </a:solidFill>
                <a:latin typeface="Calibri"/>
                <a:ea typeface="+mn-ea"/>
                <a:cs typeface="Calibri"/>
              </a:rPr>
              <a:t>Introduction</a:t>
            </a:r>
            <a:endParaRPr sz="695" kern="1200">
              <a:solidFill>
                <a:prstClr val="black"/>
              </a:solidFill>
              <a:latin typeface="Calibri"/>
              <a:ea typeface="+mn-ea"/>
              <a:cs typeface="Calibri"/>
            </a:endParaRPr>
          </a:p>
        </p:txBody>
      </p:sp>
      <p:sp>
        <p:nvSpPr>
          <p:cNvPr id="9" name="object 9"/>
          <p:cNvSpPr/>
          <p:nvPr/>
        </p:nvSpPr>
        <p:spPr>
          <a:xfrm>
            <a:off x="6871972" y="227953"/>
            <a:ext cx="292818" cy="239802"/>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3913503" y="0"/>
            <a:ext cx="2445684" cy="5143500"/>
          </a:xfrm>
          <a:custGeom>
            <a:avLst/>
            <a:gdLst/>
            <a:ahLst/>
            <a:cxnLst/>
            <a:rect l="l" t="t" r="r" b="b"/>
            <a:pathLst>
              <a:path w="3695700" h="7772400">
                <a:moveTo>
                  <a:pt x="2576537" y="0"/>
                </a:moveTo>
                <a:lnTo>
                  <a:pt x="0" y="0"/>
                </a:lnTo>
                <a:lnTo>
                  <a:pt x="1118539" y="3901821"/>
                </a:lnTo>
                <a:lnTo>
                  <a:pt x="215" y="7772400"/>
                </a:lnTo>
                <a:lnTo>
                  <a:pt x="2576753" y="7772400"/>
                </a:lnTo>
                <a:lnTo>
                  <a:pt x="3695090" y="3901821"/>
                </a:lnTo>
                <a:lnTo>
                  <a:pt x="2576537"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3990078" y="3369522"/>
            <a:ext cx="2346091" cy="1774171"/>
          </a:xfrm>
          <a:custGeom>
            <a:avLst/>
            <a:gdLst/>
            <a:ahLst/>
            <a:cxnLst/>
            <a:rect l="l" t="t" r="r" b="b"/>
            <a:pathLst>
              <a:path w="3545204" h="2680970">
                <a:moveTo>
                  <a:pt x="0" y="2680677"/>
                </a:moveTo>
                <a:lnTo>
                  <a:pt x="3544722" y="2680677"/>
                </a:lnTo>
                <a:lnTo>
                  <a:pt x="3544722" y="0"/>
                </a:lnTo>
                <a:lnTo>
                  <a:pt x="0" y="0"/>
                </a:lnTo>
                <a:lnTo>
                  <a:pt x="0" y="2680677"/>
                </a:lnTo>
                <a:close/>
              </a:path>
            </a:pathLst>
          </a:custGeom>
          <a:solidFill>
            <a:srgbClr val="F3F3F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3908646" y="3431441"/>
            <a:ext cx="2003612" cy="1712399"/>
          </a:xfrm>
          <a:custGeom>
            <a:avLst/>
            <a:gdLst/>
            <a:ahLst/>
            <a:cxnLst/>
            <a:rect l="l" t="t" r="r" b="b"/>
            <a:pathLst>
              <a:path w="3027679" h="2587625">
                <a:moveTo>
                  <a:pt x="2680627" y="0"/>
                </a:moveTo>
                <a:lnTo>
                  <a:pt x="1569935" y="0"/>
                </a:lnTo>
                <a:lnTo>
                  <a:pt x="167424" y="1789531"/>
                </a:lnTo>
                <a:lnTo>
                  <a:pt x="0" y="2587117"/>
                </a:lnTo>
                <a:lnTo>
                  <a:pt x="2592565" y="2587117"/>
                </a:lnTo>
                <a:lnTo>
                  <a:pt x="3027159" y="1434960"/>
                </a:lnTo>
                <a:lnTo>
                  <a:pt x="2680627" y="0"/>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5833209" y="3034536"/>
            <a:ext cx="652182" cy="323570"/>
          </a:xfrm>
          <a:custGeom>
            <a:avLst/>
            <a:gdLst/>
            <a:ahLst/>
            <a:cxnLst/>
            <a:rect l="l" t="t" r="r" b="b"/>
            <a:pathLst>
              <a:path w="985520" h="488950">
                <a:moveTo>
                  <a:pt x="0" y="0"/>
                </a:moveTo>
                <a:lnTo>
                  <a:pt x="167716" y="123824"/>
                </a:lnTo>
                <a:lnTo>
                  <a:pt x="230187" y="209549"/>
                </a:lnTo>
                <a:lnTo>
                  <a:pt x="382333" y="398017"/>
                </a:lnTo>
                <a:lnTo>
                  <a:pt x="985291" y="488467"/>
                </a:lnTo>
                <a:lnTo>
                  <a:pt x="856018" y="382155"/>
                </a:lnTo>
                <a:lnTo>
                  <a:pt x="639229" y="322592"/>
                </a:lnTo>
                <a:lnTo>
                  <a:pt x="511733" y="195046"/>
                </a:lnTo>
                <a:lnTo>
                  <a:pt x="264668" y="124536"/>
                </a:lnTo>
                <a:lnTo>
                  <a:pt x="97104" y="35090"/>
                </a:lnTo>
                <a:lnTo>
                  <a:pt x="0" y="0"/>
                </a:lnTo>
                <a:close/>
              </a:path>
            </a:pathLst>
          </a:custGeom>
          <a:solidFill>
            <a:srgbClr val="EBEBE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5414857" y="2167600"/>
            <a:ext cx="1040466" cy="413497"/>
          </a:xfrm>
          <a:custGeom>
            <a:avLst/>
            <a:gdLst/>
            <a:ahLst/>
            <a:cxnLst/>
            <a:rect l="l" t="t" r="r" b="b"/>
            <a:pathLst>
              <a:path w="1572259" h="624839">
                <a:moveTo>
                  <a:pt x="304901" y="355955"/>
                </a:moveTo>
                <a:lnTo>
                  <a:pt x="302742" y="355955"/>
                </a:lnTo>
                <a:lnTo>
                  <a:pt x="251854" y="360183"/>
                </a:lnTo>
                <a:lnTo>
                  <a:pt x="203684" y="372409"/>
                </a:lnTo>
                <a:lnTo>
                  <a:pt x="158916" y="391948"/>
                </a:lnTo>
                <a:lnTo>
                  <a:pt x="118232" y="418115"/>
                </a:lnTo>
                <a:lnTo>
                  <a:pt x="82317" y="450224"/>
                </a:lnTo>
                <a:lnTo>
                  <a:pt x="51852" y="487589"/>
                </a:lnTo>
                <a:lnTo>
                  <a:pt x="27522" y="529526"/>
                </a:lnTo>
                <a:lnTo>
                  <a:pt x="10010" y="575348"/>
                </a:lnTo>
                <a:lnTo>
                  <a:pt x="0" y="624370"/>
                </a:lnTo>
                <a:lnTo>
                  <a:pt x="1569542" y="624370"/>
                </a:lnTo>
                <a:lnTo>
                  <a:pt x="1570489" y="614799"/>
                </a:lnTo>
                <a:lnTo>
                  <a:pt x="1571186" y="605158"/>
                </a:lnTo>
                <a:lnTo>
                  <a:pt x="1571617" y="595445"/>
                </a:lnTo>
                <a:lnTo>
                  <a:pt x="1571764" y="585660"/>
                </a:lnTo>
                <a:lnTo>
                  <a:pt x="1568627" y="539020"/>
                </a:lnTo>
                <a:lnTo>
                  <a:pt x="1559487" y="494288"/>
                </a:lnTo>
                <a:lnTo>
                  <a:pt x="1544755" y="451872"/>
                </a:lnTo>
                <a:lnTo>
                  <a:pt x="1524840" y="412182"/>
                </a:lnTo>
                <a:lnTo>
                  <a:pt x="1500151" y="375628"/>
                </a:lnTo>
                <a:lnTo>
                  <a:pt x="309181" y="356120"/>
                </a:lnTo>
                <a:lnTo>
                  <a:pt x="307035" y="356082"/>
                </a:lnTo>
                <a:lnTo>
                  <a:pt x="304901" y="355955"/>
                </a:lnTo>
                <a:close/>
              </a:path>
              <a:path w="1572259" h="624839">
                <a:moveTo>
                  <a:pt x="752767" y="0"/>
                </a:moveTo>
                <a:lnTo>
                  <a:pt x="703327" y="2659"/>
                </a:lnTo>
                <a:lnTo>
                  <a:pt x="655431" y="10455"/>
                </a:lnTo>
                <a:lnTo>
                  <a:pt x="609352" y="23110"/>
                </a:lnTo>
                <a:lnTo>
                  <a:pt x="565368" y="40348"/>
                </a:lnTo>
                <a:lnTo>
                  <a:pt x="523753" y="61892"/>
                </a:lnTo>
                <a:lnTo>
                  <a:pt x="484783" y="87467"/>
                </a:lnTo>
                <a:lnTo>
                  <a:pt x="448732" y="116795"/>
                </a:lnTo>
                <a:lnTo>
                  <a:pt x="415878" y="149601"/>
                </a:lnTo>
                <a:lnTo>
                  <a:pt x="386494" y="185608"/>
                </a:lnTo>
                <a:lnTo>
                  <a:pt x="360858" y="224540"/>
                </a:lnTo>
                <a:lnTo>
                  <a:pt x="339243" y="266120"/>
                </a:lnTo>
                <a:lnTo>
                  <a:pt x="321925" y="310072"/>
                </a:lnTo>
                <a:lnTo>
                  <a:pt x="309181" y="356120"/>
                </a:lnTo>
                <a:lnTo>
                  <a:pt x="1482981" y="356120"/>
                </a:lnTo>
                <a:lnTo>
                  <a:pt x="1438089" y="313564"/>
                </a:lnTo>
                <a:lnTo>
                  <a:pt x="1401535" y="288874"/>
                </a:lnTo>
                <a:lnTo>
                  <a:pt x="1361845" y="268958"/>
                </a:lnTo>
                <a:lnTo>
                  <a:pt x="1319428" y="254225"/>
                </a:lnTo>
                <a:lnTo>
                  <a:pt x="1158087" y="249085"/>
                </a:lnTo>
                <a:lnTo>
                  <a:pt x="1133295" y="206203"/>
                </a:lnTo>
                <a:lnTo>
                  <a:pt x="1104133" y="166438"/>
                </a:lnTo>
                <a:lnTo>
                  <a:pt x="1070928" y="130118"/>
                </a:lnTo>
                <a:lnTo>
                  <a:pt x="1034008" y="97572"/>
                </a:lnTo>
                <a:lnTo>
                  <a:pt x="993698" y="69130"/>
                </a:lnTo>
                <a:lnTo>
                  <a:pt x="950327" y="45121"/>
                </a:lnTo>
                <a:lnTo>
                  <a:pt x="904221" y="25874"/>
                </a:lnTo>
                <a:lnTo>
                  <a:pt x="855708" y="11719"/>
                </a:lnTo>
                <a:lnTo>
                  <a:pt x="805114" y="2984"/>
                </a:lnTo>
                <a:lnTo>
                  <a:pt x="752767" y="0"/>
                </a:lnTo>
                <a:close/>
              </a:path>
              <a:path w="1572259" h="624839">
                <a:moveTo>
                  <a:pt x="1228051" y="241947"/>
                </a:moveTo>
                <a:lnTo>
                  <a:pt x="1210181" y="242405"/>
                </a:lnTo>
                <a:lnTo>
                  <a:pt x="1192550" y="243763"/>
                </a:lnTo>
                <a:lnTo>
                  <a:pt x="1175179" y="245998"/>
                </a:lnTo>
                <a:lnTo>
                  <a:pt x="1158087" y="249085"/>
                </a:lnTo>
                <a:lnTo>
                  <a:pt x="1294270" y="249085"/>
                </a:lnTo>
                <a:lnTo>
                  <a:pt x="1274694" y="245085"/>
                </a:lnTo>
                <a:lnTo>
                  <a:pt x="1228051" y="241947"/>
                </a:lnTo>
                <a:close/>
              </a:path>
            </a:pathLst>
          </a:custGeom>
          <a:solidFill>
            <a:srgbClr val="FFFFFF">
              <a:alpha val="22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4301058" y="1116660"/>
            <a:ext cx="1469932" cy="584107"/>
          </a:xfrm>
          <a:custGeom>
            <a:avLst/>
            <a:gdLst/>
            <a:ahLst/>
            <a:cxnLst/>
            <a:rect l="l" t="t" r="r" b="b"/>
            <a:pathLst>
              <a:path w="2221229" h="882650">
                <a:moveTo>
                  <a:pt x="485698" y="341896"/>
                </a:moveTo>
                <a:lnTo>
                  <a:pt x="438921" y="344120"/>
                </a:lnTo>
                <a:lnTo>
                  <a:pt x="393403" y="350654"/>
                </a:lnTo>
                <a:lnTo>
                  <a:pt x="349346" y="361297"/>
                </a:lnTo>
                <a:lnTo>
                  <a:pt x="306954" y="375843"/>
                </a:lnTo>
                <a:lnTo>
                  <a:pt x="266431" y="394090"/>
                </a:lnTo>
                <a:lnTo>
                  <a:pt x="227980" y="415834"/>
                </a:lnTo>
                <a:lnTo>
                  <a:pt x="191805" y="440872"/>
                </a:lnTo>
                <a:lnTo>
                  <a:pt x="158110" y="469000"/>
                </a:lnTo>
                <a:lnTo>
                  <a:pt x="127097" y="500013"/>
                </a:lnTo>
                <a:lnTo>
                  <a:pt x="98971" y="533710"/>
                </a:lnTo>
                <a:lnTo>
                  <a:pt x="73934" y="569886"/>
                </a:lnTo>
                <a:lnTo>
                  <a:pt x="52191" y="608338"/>
                </a:lnTo>
                <a:lnTo>
                  <a:pt x="33945" y="648862"/>
                </a:lnTo>
                <a:lnTo>
                  <a:pt x="19399" y="691254"/>
                </a:lnTo>
                <a:lnTo>
                  <a:pt x="8757" y="735312"/>
                </a:lnTo>
                <a:lnTo>
                  <a:pt x="2223" y="780831"/>
                </a:lnTo>
                <a:lnTo>
                  <a:pt x="0" y="827608"/>
                </a:lnTo>
                <a:lnTo>
                  <a:pt x="208" y="841435"/>
                </a:lnTo>
                <a:lnTo>
                  <a:pt x="817" y="855162"/>
                </a:lnTo>
                <a:lnTo>
                  <a:pt x="1805" y="868786"/>
                </a:lnTo>
                <a:lnTo>
                  <a:pt x="3149" y="882307"/>
                </a:lnTo>
                <a:lnTo>
                  <a:pt x="2221064" y="882307"/>
                </a:lnTo>
                <a:lnTo>
                  <a:pt x="2212446" y="833913"/>
                </a:lnTo>
                <a:lnTo>
                  <a:pt x="2198604" y="787544"/>
                </a:lnTo>
                <a:lnTo>
                  <a:pt x="2179859" y="743521"/>
                </a:lnTo>
                <a:lnTo>
                  <a:pt x="2156532" y="702165"/>
                </a:lnTo>
                <a:lnTo>
                  <a:pt x="2128942" y="663798"/>
                </a:lnTo>
                <a:lnTo>
                  <a:pt x="2097411" y="628741"/>
                </a:lnTo>
                <a:lnTo>
                  <a:pt x="2062259" y="597315"/>
                </a:lnTo>
                <a:lnTo>
                  <a:pt x="2023806" y="569842"/>
                </a:lnTo>
                <a:lnTo>
                  <a:pt x="1982373" y="546644"/>
                </a:lnTo>
                <a:lnTo>
                  <a:pt x="1938281" y="528041"/>
                </a:lnTo>
                <a:lnTo>
                  <a:pt x="1891850" y="514355"/>
                </a:lnTo>
                <a:lnTo>
                  <a:pt x="1843400" y="505908"/>
                </a:lnTo>
                <a:lnTo>
                  <a:pt x="1797223" y="503250"/>
                </a:lnTo>
                <a:lnTo>
                  <a:pt x="1784146" y="503250"/>
                </a:lnTo>
                <a:lnTo>
                  <a:pt x="1771807" y="455971"/>
                </a:lnTo>
                <a:lnTo>
                  <a:pt x="1756040" y="410180"/>
                </a:lnTo>
                <a:lnTo>
                  <a:pt x="1736993" y="366026"/>
                </a:lnTo>
                <a:lnTo>
                  <a:pt x="1729647" y="351993"/>
                </a:lnTo>
                <a:lnTo>
                  <a:pt x="584568" y="351993"/>
                </a:lnTo>
                <a:lnTo>
                  <a:pt x="560420" y="347634"/>
                </a:lnTo>
                <a:lnTo>
                  <a:pt x="535871" y="344473"/>
                </a:lnTo>
                <a:lnTo>
                  <a:pt x="510953" y="342547"/>
                </a:lnTo>
                <a:lnTo>
                  <a:pt x="485698" y="341896"/>
                </a:lnTo>
                <a:close/>
              </a:path>
              <a:path w="2221229" h="882650">
                <a:moveTo>
                  <a:pt x="1793252" y="503021"/>
                </a:moveTo>
                <a:lnTo>
                  <a:pt x="1790204" y="503021"/>
                </a:lnTo>
                <a:lnTo>
                  <a:pt x="1787194" y="503186"/>
                </a:lnTo>
                <a:lnTo>
                  <a:pt x="1784146" y="503250"/>
                </a:lnTo>
                <a:lnTo>
                  <a:pt x="1797223" y="503250"/>
                </a:lnTo>
                <a:lnTo>
                  <a:pt x="1793252" y="503021"/>
                </a:lnTo>
                <a:close/>
              </a:path>
              <a:path w="2221229" h="882650">
                <a:moveTo>
                  <a:pt x="1157325" y="0"/>
                </a:moveTo>
                <a:lnTo>
                  <a:pt x="1107760" y="1886"/>
                </a:lnTo>
                <a:lnTo>
                  <a:pt x="1059227" y="7453"/>
                </a:lnTo>
                <a:lnTo>
                  <a:pt x="1011863" y="16563"/>
                </a:lnTo>
                <a:lnTo>
                  <a:pt x="965806" y="29078"/>
                </a:lnTo>
                <a:lnTo>
                  <a:pt x="921191" y="44860"/>
                </a:lnTo>
                <a:lnTo>
                  <a:pt x="878157" y="63770"/>
                </a:lnTo>
                <a:lnTo>
                  <a:pt x="836840" y="85671"/>
                </a:lnTo>
                <a:lnTo>
                  <a:pt x="797377" y="110426"/>
                </a:lnTo>
                <a:lnTo>
                  <a:pt x="759906" y="137895"/>
                </a:lnTo>
                <a:lnTo>
                  <a:pt x="724563" y="167941"/>
                </a:lnTo>
                <a:lnTo>
                  <a:pt x="691485" y="200425"/>
                </a:lnTo>
                <a:lnTo>
                  <a:pt x="660810" y="235211"/>
                </a:lnTo>
                <a:lnTo>
                  <a:pt x="632674" y="272159"/>
                </a:lnTo>
                <a:lnTo>
                  <a:pt x="607214" y="311133"/>
                </a:lnTo>
                <a:lnTo>
                  <a:pt x="584568" y="351993"/>
                </a:lnTo>
                <a:lnTo>
                  <a:pt x="1729647" y="351993"/>
                </a:lnTo>
                <a:lnTo>
                  <a:pt x="1689643" y="283211"/>
                </a:lnTo>
                <a:lnTo>
                  <a:pt x="1661634" y="244846"/>
                </a:lnTo>
                <a:lnTo>
                  <a:pt x="1630930" y="208705"/>
                </a:lnTo>
                <a:lnTo>
                  <a:pt x="1597680" y="174935"/>
                </a:lnTo>
                <a:lnTo>
                  <a:pt x="1562028" y="143683"/>
                </a:lnTo>
                <a:lnTo>
                  <a:pt x="1524122" y="115096"/>
                </a:lnTo>
                <a:lnTo>
                  <a:pt x="1484109" y="89321"/>
                </a:lnTo>
                <a:lnTo>
                  <a:pt x="1442135" y="66506"/>
                </a:lnTo>
                <a:lnTo>
                  <a:pt x="1398347" y="46797"/>
                </a:lnTo>
                <a:lnTo>
                  <a:pt x="1352891" y="30342"/>
                </a:lnTo>
                <a:lnTo>
                  <a:pt x="1305915" y="17288"/>
                </a:lnTo>
                <a:lnTo>
                  <a:pt x="1257564" y="7781"/>
                </a:lnTo>
                <a:lnTo>
                  <a:pt x="1207985" y="1969"/>
                </a:lnTo>
                <a:lnTo>
                  <a:pt x="1157325" y="0"/>
                </a:lnTo>
                <a:close/>
              </a:path>
            </a:pathLst>
          </a:custGeom>
          <a:solidFill>
            <a:srgbClr val="FFFFFF">
              <a:alpha val="22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5290601" y="1112568"/>
            <a:ext cx="771945" cy="310123"/>
          </a:xfrm>
          <a:custGeom>
            <a:avLst/>
            <a:gdLst/>
            <a:ahLst/>
            <a:cxnLst/>
            <a:rect l="l" t="t" r="r" b="b"/>
            <a:pathLst>
              <a:path w="1166495" h="468630">
                <a:moveTo>
                  <a:pt x="275374" y="193281"/>
                </a:moveTo>
                <a:lnTo>
                  <a:pt x="225921" y="197709"/>
                </a:lnTo>
                <a:lnTo>
                  <a:pt x="179373" y="210475"/>
                </a:lnTo>
                <a:lnTo>
                  <a:pt x="136507" y="230805"/>
                </a:lnTo>
                <a:lnTo>
                  <a:pt x="98096" y="257922"/>
                </a:lnTo>
                <a:lnTo>
                  <a:pt x="64915" y="291053"/>
                </a:lnTo>
                <a:lnTo>
                  <a:pt x="37741" y="329421"/>
                </a:lnTo>
                <a:lnTo>
                  <a:pt x="17346" y="372251"/>
                </a:lnTo>
                <a:lnTo>
                  <a:pt x="4508" y="418769"/>
                </a:lnTo>
                <a:lnTo>
                  <a:pt x="0" y="468198"/>
                </a:lnTo>
                <a:lnTo>
                  <a:pt x="1158087" y="468198"/>
                </a:lnTo>
                <a:lnTo>
                  <a:pt x="1161639" y="448711"/>
                </a:lnTo>
                <a:lnTo>
                  <a:pt x="1164216" y="428902"/>
                </a:lnTo>
                <a:lnTo>
                  <a:pt x="1165786" y="408796"/>
                </a:lnTo>
                <a:lnTo>
                  <a:pt x="1166317" y="388416"/>
                </a:lnTo>
                <a:lnTo>
                  <a:pt x="1163291" y="339692"/>
                </a:lnTo>
                <a:lnTo>
                  <a:pt x="1154455" y="292774"/>
                </a:lnTo>
                <a:lnTo>
                  <a:pt x="1140173" y="248027"/>
                </a:lnTo>
                <a:lnTo>
                  <a:pt x="1134186" y="234975"/>
                </a:lnTo>
                <a:lnTo>
                  <a:pt x="421030" y="234975"/>
                </a:lnTo>
                <a:lnTo>
                  <a:pt x="387970" y="217327"/>
                </a:lnTo>
                <a:lnTo>
                  <a:pt x="352421" y="204231"/>
                </a:lnTo>
                <a:lnTo>
                  <a:pt x="314763" y="196084"/>
                </a:lnTo>
                <a:lnTo>
                  <a:pt x="275374" y="193281"/>
                </a:lnTo>
                <a:close/>
              </a:path>
              <a:path w="1166495" h="468630">
                <a:moveTo>
                  <a:pt x="777900" y="0"/>
                </a:moveTo>
                <a:lnTo>
                  <a:pt x="725482" y="3508"/>
                </a:lnTo>
                <a:lnTo>
                  <a:pt x="675194" y="13729"/>
                </a:lnTo>
                <a:lnTo>
                  <a:pt x="627491" y="30208"/>
                </a:lnTo>
                <a:lnTo>
                  <a:pt x="582829" y="52488"/>
                </a:lnTo>
                <a:lnTo>
                  <a:pt x="541660" y="80115"/>
                </a:lnTo>
                <a:lnTo>
                  <a:pt x="504442" y="112633"/>
                </a:lnTo>
                <a:lnTo>
                  <a:pt x="471627" y="149585"/>
                </a:lnTo>
                <a:lnTo>
                  <a:pt x="443672" y="190518"/>
                </a:lnTo>
                <a:lnTo>
                  <a:pt x="421030" y="234975"/>
                </a:lnTo>
                <a:lnTo>
                  <a:pt x="1134186" y="234975"/>
                </a:lnTo>
                <a:lnTo>
                  <a:pt x="1096729" y="166500"/>
                </a:lnTo>
                <a:lnTo>
                  <a:pt x="1068293" y="130449"/>
                </a:lnTo>
                <a:lnTo>
                  <a:pt x="1035868" y="98023"/>
                </a:lnTo>
                <a:lnTo>
                  <a:pt x="999816" y="69588"/>
                </a:lnTo>
                <a:lnTo>
                  <a:pt x="960502" y="45506"/>
                </a:lnTo>
                <a:lnTo>
                  <a:pt x="918289" y="26143"/>
                </a:lnTo>
                <a:lnTo>
                  <a:pt x="873542" y="11861"/>
                </a:lnTo>
                <a:lnTo>
                  <a:pt x="826624" y="3026"/>
                </a:lnTo>
                <a:lnTo>
                  <a:pt x="777900" y="0"/>
                </a:lnTo>
                <a:close/>
              </a:path>
            </a:pathLst>
          </a:custGeom>
          <a:solidFill>
            <a:srgbClr val="FFFFFF">
              <a:alpha val="22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5516996" y="-15180"/>
            <a:ext cx="2493372" cy="5143500"/>
          </a:xfrm>
          <a:custGeom>
            <a:avLst/>
            <a:gdLst/>
            <a:ahLst/>
            <a:cxnLst/>
            <a:rect l="l" t="t" r="r" b="b"/>
            <a:pathLst>
              <a:path w="3448050" h="7772400">
                <a:moveTo>
                  <a:pt x="3447719" y="0"/>
                </a:moveTo>
                <a:lnTo>
                  <a:pt x="0" y="0"/>
                </a:lnTo>
                <a:lnTo>
                  <a:pt x="1118552" y="3901821"/>
                </a:lnTo>
                <a:lnTo>
                  <a:pt x="215" y="7772400"/>
                </a:lnTo>
                <a:lnTo>
                  <a:pt x="3447719" y="7772400"/>
                </a:lnTo>
                <a:lnTo>
                  <a:pt x="3447719" y="0"/>
                </a:lnTo>
                <a:close/>
              </a:path>
            </a:pathLst>
          </a:custGeom>
          <a:solidFill>
            <a:srgbClr val="231F20"/>
          </a:solidFill>
          <a:ln w="12700">
            <a:solidFill>
              <a:schemeClr val="tx1">
                <a:lumMod val="50000"/>
                <a:lumOff val="50000"/>
              </a:schemeClr>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1243853" y="0"/>
            <a:ext cx="1930493" cy="5143500"/>
          </a:xfrm>
          <a:custGeom>
            <a:avLst/>
            <a:gdLst/>
            <a:ahLst/>
            <a:cxnLst/>
            <a:rect l="l" t="t" r="r" b="b"/>
            <a:pathLst>
              <a:path w="2917190" h="7772400">
                <a:moveTo>
                  <a:pt x="1798548" y="0"/>
                </a:moveTo>
                <a:lnTo>
                  <a:pt x="0" y="0"/>
                </a:lnTo>
                <a:lnTo>
                  <a:pt x="0" y="7772400"/>
                </a:lnTo>
                <a:lnTo>
                  <a:pt x="1798764" y="7772400"/>
                </a:lnTo>
                <a:lnTo>
                  <a:pt x="2917088" y="3901821"/>
                </a:lnTo>
                <a:lnTo>
                  <a:pt x="1798548"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1243853" y="405429"/>
            <a:ext cx="160944" cy="185317"/>
          </a:xfrm>
          <a:custGeom>
            <a:avLst/>
            <a:gdLst/>
            <a:ahLst/>
            <a:cxnLst/>
            <a:rect l="l" t="t" r="r" b="b"/>
            <a:pathLst>
              <a:path w="243204" h="280034">
                <a:moveTo>
                  <a:pt x="0" y="279526"/>
                </a:moveTo>
                <a:lnTo>
                  <a:pt x="242760" y="279526"/>
                </a:lnTo>
                <a:lnTo>
                  <a:pt x="242760" y="0"/>
                </a:lnTo>
                <a:lnTo>
                  <a:pt x="0" y="0"/>
                </a:lnTo>
                <a:lnTo>
                  <a:pt x="0" y="2795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1243853" y="807614"/>
            <a:ext cx="142034" cy="171449"/>
          </a:xfrm>
          <a:custGeom>
            <a:avLst/>
            <a:gdLst/>
            <a:ahLst/>
            <a:cxnLst/>
            <a:rect l="l" t="t" r="r" b="b"/>
            <a:pathLst>
              <a:path w="214629" h="259080">
                <a:moveTo>
                  <a:pt x="0" y="258483"/>
                </a:moveTo>
                <a:lnTo>
                  <a:pt x="214185" y="258483"/>
                </a:lnTo>
                <a:lnTo>
                  <a:pt x="214185" y="0"/>
                </a:lnTo>
                <a:lnTo>
                  <a:pt x="0" y="0"/>
                </a:lnTo>
                <a:lnTo>
                  <a:pt x="0" y="25848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 name="object 21"/>
          <p:cNvSpPr/>
          <p:nvPr/>
        </p:nvSpPr>
        <p:spPr>
          <a:xfrm>
            <a:off x="1247617" y="614287"/>
            <a:ext cx="300038" cy="169348"/>
          </a:xfrm>
          <a:custGeom>
            <a:avLst/>
            <a:gdLst/>
            <a:ahLst/>
            <a:cxnLst/>
            <a:rect l="l" t="t" r="r" b="b"/>
            <a:pathLst>
              <a:path w="453390" h="255905">
                <a:moveTo>
                  <a:pt x="0" y="255625"/>
                </a:moveTo>
                <a:lnTo>
                  <a:pt x="453377" y="255625"/>
                </a:lnTo>
                <a:lnTo>
                  <a:pt x="453377" y="0"/>
                </a:lnTo>
                <a:lnTo>
                  <a:pt x="0" y="0"/>
                </a:lnTo>
                <a:lnTo>
                  <a:pt x="0" y="2556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 name="object 22"/>
          <p:cNvSpPr/>
          <p:nvPr/>
        </p:nvSpPr>
        <p:spPr>
          <a:xfrm>
            <a:off x="1404503"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1255115" y="207732"/>
            <a:ext cx="300038" cy="171449"/>
          </a:xfrm>
          <a:custGeom>
            <a:avLst/>
            <a:gdLst/>
            <a:ahLst/>
            <a:cxnLst/>
            <a:rect l="l" t="t" r="r" b="b"/>
            <a:pathLst>
              <a:path w="453390" h="259079">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1584223" y="207732"/>
            <a:ext cx="292473" cy="171449"/>
          </a:xfrm>
          <a:custGeom>
            <a:avLst/>
            <a:gdLst/>
            <a:ahLst/>
            <a:cxnLst/>
            <a:rect l="l" t="t" r="r" b="b"/>
            <a:pathLst>
              <a:path w="441959" h="259079">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a:off x="1243853" y="14430"/>
            <a:ext cx="138673" cy="169348"/>
          </a:xfrm>
          <a:custGeom>
            <a:avLst/>
            <a:gdLst/>
            <a:ahLst/>
            <a:cxnLst/>
            <a:rect l="l" t="t" r="r" b="b"/>
            <a:pathLst>
              <a:path w="209550" h="255904">
                <a:moveTo>
                  <a:pt x="0" y="255612"/>
                </a:moveTo>
                <a:lnTo>
                  <a:pt x="209181" y="255612"/>
                </a:lnTo>
                <a:lnTo>
                  <a:pt x="209181" y="0"/>
                </a:lnTo>
                <a:lnTo>
                  <a:pt x="0" y="0"/>
                </a:lnTo>
                <a:lnTo>
                  <a:pt x="0" y="255612"/>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1411361" y="10766"/>
            <a:ext cx="300038" cy="173131"/>
          </a:xfrm>
          <a:custGeom>
            <a:avLst/>
            <a:gdLst/>
            <a:ahLst/>
            <a:cxnLst/>
            <a:rect l="l" t="t" r="r" b="b"/>
            <a:pathLst>
              <a:path w="453390" h="261620">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1738477" y="14430"/>
            <a:ext cx="300038" cy="169348"/>
          </a:xfrm>
          <a:custGeom>
            <a:avLst/>
            <a:gdLst/>
            <a:ahLst/>
            <a:cxnLst/>
            <a:rect l="l" t="t" r="r" b="b"/>
            <a:pathLst>
              <a:path w="453390" h="255904">
                <a:moveTo>
                  <a:pt x="453390" y="0"/>
                </a:moveTo>
                <a:lnTo>
                  <a:pt x="0" y="0"/>
                </a:lnTo>
                <a:lnTo>
                  <a:pt x="0" y="255612"/>
                </a:lnTo>
                <a:lnTo>
                  <a:pt x="453390" y="255612"/>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2397005"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2224765" y="207732"/>
            <a:ext cx="323150" cy="171449"/>
          </a:xfrm>
          <a:custGeom>
            <a:avLst/>
            <a:gdLst/>
            <a:ahLst/>
            <a:cxnLst/>
            <a:rect l="l" t="t" r="r" b="b"/>
            <a:pathLst>
              <a:path w="488314" h="259079">
                <a:moveTo>
                  <a:pt x="487908" y="0"/>
                </a:moveTo>
                <a:lnTo>
                  <a:pt x="0" y="0"/>
                </a:lnTo>
                <a:lnTo>
                  <a:pt x="0" y="258495"/>
                </a:lnTo>
                <a:lnTo>
                  <a:pt x="487908" y="258495"/>
                </a:lnTo>
                <a:lnTo>
                  <a:pt x="487908"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2052256"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3082200" y="405437"/>
            <a:ext cx="322729" cy="185317"/>
          </a:xfrm>
          <a:custGeom>
            <a:avLst/>
            <a:gdLst/>
            <a:ahLst/>
            <a:cxnLst/>
            <a:rect l="l" t="t" r="r" b="b"/>
            <a:pathLst>
              <a:path w="487679"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2737443" y="405437"/>
            <a:ext cx="322729" cy="185317"/>
          </a:xfrm>
          <a:custGeom>
            <a:avLst/>
            <a:gdLst/>
            <a:ahLst/>
            <a:cxnLst/>
            <a:rect l="l" t="t" r="r" b="b"/>
            <a:pathLst>
              <a:path w="487680" h="280034">
                <a:moveTo>
                  <a:pt x="487387" y="0"/>
                </a:moveTo>
                <a:lnTo>
                  <a:pt x="0" y="0"/>
                </a:lnTo>
                <a:lnTo>
                  <a:pt x="0" y="279514"/>
                </a:lnTo>
                <a:lnTo>
                  <a:pt x="487387" y="279514"/>
                </a:lnTo>
                <a:lnTo>
                  <a:pt x="48738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1745663" y="405437"/>
            <a:ext cx="285750" cy="185317"/>
          </a:xfrm>
          <a:custGeom>
            <a:avLst/>
            <a:gdLst/>
            <a:ahLst/>
            <a:cxnLst/>
            <a:rect l="l" t="t" r="r" b="b"/>
            <a:pathLst>
              <a:path w="431800" h="280034">
                <a:moveTo>
                  <a:pt x="431660" y="0"/>
                </a:moveTo>
                <a:lnTo>
                  <a:pt x="0" y="0"/>
                </a:lnTo>
                <a:lnTo>
                  <a:pt x="0" y="279514"/>
                </a:lnTo>
                <a:lnTo>
                  <a:pt x="431660" y="279514"/>
                </a:lnTo>
                <a:lnTo>
                  <a:pt x="43166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1902859" y="207732"/>
            <a:ext cx="300038" cy="171449"/>
          </a:xfrm>
          <a:custGeom>
            <a:avLst/>
            <a:gdLst/>
            <a:ahLst/>
            <a:cxnLst/>
            <a:rect l="l" t="t" r="r" b="b"/>
            <a:pathLst>
              <a:path w="453390" h="259079">
                <a:moveTo>
                  <a:pt x="453390" y="0"/>
                </a:moveTo>
                <a:lnTo>
                  <a:pt x="0" y="0"/>
                </a:lnTo>
                <a:lnTo>
                  <a:pt x="0" y="258495"/>
                </a:lnTo>
                <a:lnTo>
                  <a:pt x="453390" y="258495"/>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2576717" y="207732"/>
            <a:ext cx="292473" cy="171449"/>
          </a:xfrm>
          <a:custGeom>
            <a:avLst/>
            <a:gdLst/>
            <a:ahLst/>
            <a:cxnLst/>
            <a:rect l="l" t="t" r="r" b="b"/>
            <a:pathLst>
              <a:path w="441960" h="259079">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6" name="object 36"/>
          <p:cNvSpPr/>
          <p:nvPr/>
        </p:nvSpPr>
        <p:spPr>
          <a:xfrm>
            <a:off x="2066048" y="14430"/>
            <a:ext cx="308862" cy="169348"/>
          </a:xfrm>
          <a:custGeom>
            <a:avLst/>
            <a:gdLst/>
            <a:ahLst/>
            <a:cxnLst/>
            <a:rect l="l" t="t" r="r" b="b"/>
            <a:pathLst>
              <a:path w="466725" h="255904">
                <a:moveTo>
                  <a:pt x="466534" y="0"/>
                </a:moveTo>
                <a:lnTo>
                  <a:pt x="0" y="0"/>
                </a:lnTo>
                <a:lnTo>
                  <a:pt x="0" y="255612"/>
                </a:lnTo>
                <a:lnTo>
                  <a:pt x="466534" y="255612"/>
                </a:lnTo>
                <a:lnTo>
                  <a:pt x="46653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7" name="object 37"/>
          <p:cNvSpPr/>
          <p:nvPr/>
        </p:nvSpPr>
        <p:spPr>
          <a:xfrm>
            <a:off x="2403863" y="10766"/>
            <a:ext cx="300038" cy="173131"/>
          </a:xfrm>
          <a:custGeom>
            <a:avLst/>
            <a:gdLst/>
            <a:ahLst/>
            <a:cxnLst/>
            <a:rect l="l" t="t" r="r" b="b"/>
            <a:pathLst>
              <a:path w="453389" h="261620">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2730980" y="14430"/>
            <a:ext cx="300038" cy="169348"/>
          </a:xfrm>
          <a:custGeom>
            <a:avLst/>
            <a:gdLst/>
            <a:ahLst/>
            <a:cxnLst/>
            <a:rect l="l" t="t" r="r" b="b"/>
            <a:pathLst>
              <a:path w="453389" h="255904">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1749487" y="807606"/>
            <a:ext cx="300038" cy="171449"/>
          </a:xfrm>
          <a:custGeom>
            <a:avLst/>
            <a:gdLst/>
            <a:ahLst/>
            <a:cxnLst/>
            <a:rect l="l" t="t" r="r" b="b"/>
            <a:pathLst>
              <a:path w="453390" h="259080">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0" name="object 40"/>
          <p:cNvSpPr/>
          <p:nvPr/>
        </p:nvSpPr>
        <p:spPr>
          <a:xfrm>
            <a:off x="2078587" y="807606"/>
            <a:ext cx="292473" cy="171449"/>
          </a:xfrm>
          <a:custGeom>
            <a:avLst/>
            <a:gdLst/>
            <a:ahLst/>
            <a:cxnLst/>
            <a:rect l="l" t="t" r="r" b="b"/>
            <a:pathLst>
              <a:path w="441960" h="259080">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1" name="object 41"/>
          <p:cNvSpPr/>
          <p:nvPr/>
        </p:nvSpPr>
        <p:spPr>
          <a:xfrm>
            <a:off x="1576616" y="614304"/>
            <a:ext cx="300038" cy="169348"/>
          </a:xfrm>
          <a:custGeom>
            <a:avLst/>
            <a:gdLst/>
            <a:ahLst/>
            <a:cxnLst/>
            <a:rect l="l" t="t" r="r" b="b"/>
            <a:pathLst>
              <a:path w="453390" h="255905">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2" name="object 42"/>
          <p:cNvSpPr/>
          <p:nvPr/>
        </p:nvSpPr>
        <p:spPr>
          <a:xfrm>
            <a:off x="1905725" y="610639"/>
            <a:ext cx="300038" cy="173131"/>
          </a:xfrm>
          <a:custGeom>
            <a:avLst/>
            <a:gdLst/>
            <a:ahLst/>
            <a:cxnLst/>
            <a:rect l="l" t="t" r="r" b="b"/>
            <a:pathLst>
              <a:path w="453390" h="261619">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3" name="object 43"/>
          <p:cNvSpPr/>
          <p:nvPr/>
        </p:nvSpPr>
        <p:spPr>
          <a:xfrm>
            <a:off x="2232850" y="614304"/>
            <a:ext cx="300038" cy="169348"/>
          </a:xfrm>
          <a:custGeom>
            <a:avLst/>
            <a:gdLst/>
            <a:ahLst/>
            <a:cxnLst/>
            <a:rect l="l" t="t" r="r" b="b"/>
            <a:pathLst>
              <a:path w="453389" h="255905">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4" name="object 44"/>
          <p:cNvSpPr/>
          <p:nvPr/>
        </p:nvSpPr>
        <p:spPr>
          <a:xfrm>
            <a:off x="2891369" y="100531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5" name="object 45"/>
          <p:cNvSpPr/>
          <p:nvPr/>
        </p:nvSpPr>
        <p:spPr>
          <a:xfrm>
            <a:off x="2719130" y="807606"/>
            <a:ext cx="323150" cy="171449"/>
          </a:xfrm>
          <a:custGeom>
            <a:avLst/>
            <a:gdLst/>
            <a:ahLst/>
            <a:cxnLst/>
            <a:rect l="l" t="t" r="r" b="b"/>
            <a:pathLst>
              <a:path w="488314" h="259080">
                <a:moveTo>
                  <a:pt x="487908" y="0"/>
                </a:moveTo>
                <a:lnTo>
                  <a:pt x="0" y="0"/>
                </a:lnTo>
                <a:lnTo>
                  <a:pt x="0" y="258495"/>
                </a:lnTo>
                <a:lnTo>
                  <a:pt x="487908" y="258495"/>
                </a:lnTo>
                <a:lnTo>
                  <a:pt x="487908"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6" name="object 46"/>
          <p:cNvSpPr/>
          <p:nvPr/>
        </p:nvSpPr>
        <p:spPr>
          <a:xfrm>
            <a:off x="2546620" y="100531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7" name="object 47"/>
          <p:cNvSpPr/>
          <p:nvPr/>
        </p:nvSpPr>
        <p:spPr>
          <a:xfrm>
            <a:off x="1255426" y="1005310"/>
            <a:ext cx="316426" cy="185317"/>
          </a:xfrm>
          <a:custGeom>
            <a:avLst/>
            <a:gdLst/>
            <a:ahLst/>
            <a:cxnLst/>
            <a:rect l="l" t="t" r="r" b="b"/>
            <a:pathLst>
              <a:path w="478155" h="280035">
                <a:moveTo>
                  <a:pt x="478053" y="0"/>
                </a:moveTo>
                <a:lnTo>
                  <a:pt x="0" y="0"/>
                </a:lnTo>
                <a:lnTo>
                  <a:pt x="0" y="279514"/>
                </a:lnTo>
                <a:lnTo>
                  <a:pt x="478053" y="279514"/>
                </a:lnTo>
                <a:lnTo>
                  <a:pt x="478053"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8" name="object 48"/>
          <p:cNvSpPr/>
          <p:nvPr/>
        </p:nvSpPr>
        <p:spPr>
          <a:xfrm>
            <a:off x="1406243" y="807606"/>
            <a:ext cx="319787" cy="171449"/>
          </a:xfrm>
          <a:custGeom>
            <a:avLst/>
            <a:gdLst/>
            <a:ahLst/>
            <a:cxnLst/>
            <a:rect l="l" t="t" r="r" b="b"/>
            <a:pathLst>
              <a:path w="483234" h="259080">
                <a:moveTo>
                  <a:pt x="482892" y="0"/>
                </a:moveTo>
                <a:lnTo>
                  <a:pt x="0" y="0"/>
                </a:lnTo>
                <a:lnTo>
                  <a:pt x="0" y="258495"/>
                </a:lnTo>
                <a:lnTo>
                  <a:pt x="482892" y="258495"/>
                </a:lnTo>
                <a:lnTo>
                  <a:pt x="482892"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9" name="object 49"/>
          <p:cNvSpPr/>
          <p:nvPr/>
        </p:nvSpPr>
        <p:spPr>
          <a:xfrm>
            <a:off x="1590409" y="1005310"/>
            <a:ext cx="285750" cy="185317"/>
          </a:xfrm>
          <a:custGeom>
            <a:avLst/>
            <a:gdLst/>
            <a:ahLst/>
            <a:cxnLst/>
            <a:rect l="l" t="t" r="r" b="b"/>
            <a:pathLst>
              <a:path w="431800" h="280035">
                <a:moveTo>
                  <a:pt x="431673" y="0"/>
                </a:moveTo>
                <a:lnTo>
                  <a:pt x="0" y="0"/>
                </a:lnTo>
                <a:lnTo>
                  <a:pt x="0" y="279514"/>
                </a:lnTo>
                <a:lnTo>
                  <a:pt x="431673" y="279514"/>
                </a:lnTo>
                <a:lnTo>
                  <a:pt x="431673"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0" name="object 50"/>
          <p:cNvSpPr/>
          <p:nvPr/>
        </p:nvSpPr>
        <p:spPr>
          <a:xfrm>
            <a:off x="2397232" y="807606"/>
            <a:ext cx="300038" cy="171449"/>
          </a:xfrm>
          <a:custGeom>
            <a:avLst/>
            <a:gdLst/>
            <a:ahLst/>
            <a:cxnLst/>
            <a:rect l="l" t="t" r="r" b="b"/>
            <a:pathLst>
              <a:path w="453389" h="259080">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1" name="object 51"/>
          <p:cNvSpPr/>
          <p:nvPr/>
        </p:nvSpPr>
        <p:spPr>
          <a:xfrm>
            <a:off x="2397232" y="1209908"/>
            <a:ext cx="300038" cy="171449"/>
          </a:xfrm>
          <a:custGeom>
            <a:avLst/>
            <a:gdLst/>
            <a:ahLst/>
            <a:cxnLst/>
            <a:rect l="l" t="t" r="r" b="b"/>
            <a:pathLst>
              <a:path w="453389" h="259080">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2" name="object 52"/>
          <p:cNvSpPr/>
          <p:nvPr/>
        </p:nvSpPr>
        <p:spPr>
          <a:xfrm>
            <a:off x="3071089" y="807606"/>
            <a:ext cx="292473" cy="171449"/>
          </a:xfrm>
          <a:custGeom>
            <a:avLst/>
            <a:gdLst/>
            <a:ahLst/>
            <a:cxnLst/>
            <a:rect l="l" t="t" r="r" b="b"/>
            <a:pathLst>
              <a:path w="441960" h="259080">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3" name="object 53"/>
          <p:cNvSpPr/>
          <p:nvPr/>
        </p:nvSpPr>
        <p:spPr>
          <a:xfrm>
            <a:off x="2560412" y="614304"/>
            <a:ext cx="308862" cy="169348"/>
          </a:xfrm>
          <a:custGeom>
            <a:avLst/>
            <a:gdLst/>
            <a:ahLst/>
            <a:cxnLst/>
            <a:rect l="l" t="t" r="r" b="b"/>
            <a:pathLst>
              <a:path w="466725" h="255905">
                <a:moveTo>
                  <a:pt x="466534" y="0"/>
                </a:moveTo>
                <a:lnTo>
                  <a:pt x="0" y="0"/>
                </a:lnTo>
                <a:lnTo>
                  <a:pt x="0" y="255612"/>
                </a:lnTo>
                <a:lnTo>
                  <a:pt x="466534" y="255612"/>
                </a:lnTo>
                <a:lnTo>
                  <a:pt x="46653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4" name="object 54"/>
          <p:cNvSpPr/>
          <p:nvPr/>
        </p:nvSpPr>
        <p:spPr>
          <a:xfrm>
            <a:off x="2898227" y="610639"/>
            <a:ext cx="300038" cy="173131"/>
          </a:xfrm>
          <a:custGeom>
            <a:avLst/>
            <a:gdLst/>
            <a:ahLst/>
            <a:cxnLst/>
            <a:rect l="l" t="t" r="r" b="b"/>
            <a:pathLst>
              <a:path w="453389" h="261619">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5" name="object 55"/>
          <p:cNvSpPr/>
          <p:nvPr/>
        </p:nvSpPr>
        <p:spPr>
          <a:xfrm>
            <a:off x="3225344" y="614304"/>
            <a:ext cx="300038" cy="169348"/>
          </a:xfrm>
          <a:custGeom>
            <a:avLst/>
            <a:gdLst/>
            <a:ahLst/>
            <a:cxnLst/>
            <a:rect l="l" t="t" r="r" b="b"/>
            <a:pathLst>
              <a:path w="453389" h="255905">
                <a:moveTo>
                  <a:pt x="453389" y="0"/>
                </a:moveTo>
                <a:lnTo>
                  <a:pt x="0" y="0"/>
                </a:lnTo>
                <a:lnTo>
                  <a:pt x="0" y="255612"/>
                </a:lnTo>
                <a:lnTo>
                  <a:pt x="453389" y="255612"/>
                </a:lnTo>
                <a:lnTo>
                  <a:pt x="453389"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6" name="object 56"/>
          <p:cNvSpPr/>
          <p:nvPr/>
        </p:nvSpPr>
        <p:spPr>
          <a:xfrm>
            <a:off x="1243853" y="1603697"/>
            <a:ext cx="146657" cy="185317"/>
          </a:xfrm>
          <a:custGeom>
            <a:avLst/>
            <a:gdLst/>
            <a:ahLst/>
            <a:cxnLst/>
            <a:rect l="l" t="t" r="r" b="b"/>
            <a:pathLst>
              <a:path w="221615" h="280035">
                <a:moveTo>
                  <a:pt x="0" y="279514"/>
                </a:moveTo>
                <a:lnTo>
                  <a:pt x="221145" y="279514"/>
                </a:lnTo>
                <a:lnTo>
                  <a:pt x="221145" y="0"/>
                </a:lnTo>
                <a:lnTo>
                  <a:pt x="0" y="0"/>
                </a:lnTo>
                <a:lnTo>
                  <a:pt x="0" y="279514"/>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7" name="object 57"/>
          <p:cNvSpPr/>
          <p:nvPr/>
        </p:nvSpPr>
        <p:spPr>
          <a:xfrm>
            <a:off x="1247382" y="1405991"/>
            <a:ext cx="292473" cy="171449"/>
          </a:xfrm>
          <a:custGeom>
            <a:avLst/>
            <a:gdLst/>
            <a:ahLst/>
            <a:cxnLst/>
            <a:rect l="l" t="t" r="r" b="b"/>
            <a:pathLst>
              <a:path w="441959" h="259080">
                <a:moveTo>
                  <a:pt x="0" y="258495"/>
                </a:moveTo>
                <a:lnTo>
                  <a:pt x="441591" y="258495"/>
                </a:lnTo>
                <a:lnTo>
                  <a:pt x="441591" y="0"/>
                </a:lnTo>
                <a:lnTo>
                  <a:pt x="0" y="0"/>
                </a:lnTo>
                <a:lnTo>
                  <a:pt x="0" y="25849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8" name="object 58"/>
          <p:cNvSpPr/>
          <p:nvPr/>
        </p:nvSpPr>
        <p:spPr>
          <a:xfrm>
            <a:off x="1243853" y="1209033"/>
            <a:ext cx="131109" cy="173131"/>
          </a:xfrm>
          <a:custGeom>
            <a:avLst/>
            <a:gdLst/>
            <a:ahLst/>
            <a:cxnLst/>
            <a:rect l="l" t="t" r="r" b="b"/>
            <a:pathLst>
              <a:path w="198120" h="261619">
                <a:moveTo>
                  <a:pt x="0" y="261137"/>
                </a:moveTo>
                <a:lnTo>
                  <a:pt x="197497" y="261137"/>
                </a:lnTo>
                <a:lnTo>
                  <a:pt x="197497" y="0"/>
                </a:lnTo>
                <a:lnTo>
                  <a:pt x="0" y="0"/>
                </a:lnTo>
                <a:lnTo>
                  <a:pt x="0" y="261137"/>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9" name="object 59"/>
          <p:cNvSpPr/>
          <p:nvPr/>
        </p:nvSpPr>
        <p:spPr>
          <a:xfrm>
            <a:off x="1401645" y="1212689"/>
            <a:ext cx="300038" cy="169348"/>
          </a:xfrm>
          <a:custGeom>
            <a:avLst/>
            <a:gdLst/>
            <a:ahLst/>
            <a:cxnLst/>
            <a:rect l="l" t="t" r="r" b="b"/>
            <a:pathLst>
              <a:path w="453390" h="255905">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0" name="object 60"/>
          <p:cNvSpPr/>
          <p:nvPr/>
        </p:nvSpPr>
        <p:spPr>
          <a:xfrm>
            <a:off x="2060165" y="1603697"/>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1" name="object 61"/>
          <p:cNvSpPr/>
          <p:nvPr/>
        </p:nvSpPr>
        <p:spPr>
          <a:xfrm>
            <a:off x="1561859" y="1405991"/>
            <a:ext cx="323150" cy="171449"/>
          </a:xfrm>
          <a:custGeom>
            <a:avLst/>
            <a:gdLst/>
            <a:ahLst/>
            <a:cxnLst/>
            <a:rect l="l" t="t" r="r" b="b"/>
            <a:pathLst>
              <a:path w="488315" h="259080">
                <a:moveTo>
                  <a:pt x="487908" y="0"/>
                </a:moveTo>
                <a:lnTo>
                  <a:pt x="0" y="0"/>
                </a:lnTo>
                <a:lnTo>
                  <a:pt x="0" y="258495"/>
                </a:lnTo>
                <a:lnTo>
                  <a:pt x="487908" y="258495"/>
                </a:lnTo>
                <a:lnTo>
                  <a:pt x="487908"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2" name="object 62"/>
          <p:cNvSpPr/>
          <p:nvPr/>
        </p:nvSpPr>
        <p:spPr>
          <a:xfrm>
            <a:off x="1905583" y="1405991"/>
            <a:ext cx="323150" cy="171449"/>
          </a:xfrm>
          <a:custGeom>
            <a:avLst/>
            <a:gdLst/>
            <a:ahLst/>
            <a:cxnLst/>
            <a:rect l="l" t="t" r="r" b="b"/>
            <a:pathLst>
              <a:path w="488315" h="259080">
                <a:moveTo>
                  <a:pt x="487908" y="0"/>
                </a:moveTo>
                <a:lnTo>
                  <a:pt x="0" y="0"/>
                </a:lnTo>
                <a:lnTo>
                  <a:pt x="0" y="258495"/>
                </a:lnTo>
                <a:lnTo>
                  <a:pt x="487908" y="258495"/>
                </a:lnTo>
                <a:lnTo>
                  <a:pt x="487908"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3" name="object 63"/>
          <p:cNvSpPr/>
          <p:nvPr/>
        </p:nvSpPr>
        <p:spPr>
          <a:xfrm>
            <a:off x="1715416" y="1603697"/>
            <a:ext cx="322729" cy="185317"/>
          </a:xfrm>
          <a:custGeom>
            <a:avLst/>
            <a:gdLst/>
            <a:ahLst/>
            <a:cxnLst/>
            <a:rect l="l" t="t" r="r" b="b"/>
            <a:pathLst>
              <a:path w="487680" h="280035">
                <a:moveTo>
                  <a:pt x="487387" y="0"/>
                </a:moveTo>
                <a:lnTo>
                  <a:pt x="0" y="0"/>
                </a:lnTo>
                <a:lnTo>
                  <a:pt x="0" y="279514"/>
                </a:lnTo>
                <a:lnTo>
                  <a:pt x="487387" y="279514"/>
                </a:lnTo>
                <a:lnTo>
                  <a:pt x="48738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4" name="object 64"/>
          <p:cNvSpPr/>
          <p:nvPr/>
        </p:nvSpPr>
        <p:spPr>
          <a:xfrm>
            <a:off x="2745352" y="1603697"/>
            <a:ext cx="322729" cy="185317"/>
          </a:xfrm>
          <a:custGeom>
            <a:avLst/>
            <a:gdLst/>
            <a:ahLst/>
            <a:cxnLst/>
            <a:rect l="l" t="t" r="r" b="b"/>
            <a:pathLst>
              <a:path w="487680" h="280035">
                <a:moveTo>
                  <a:pt x="487387" y="0"/>
                </a:moveTo>
                <a:lnTo>
                  <a:pt x="0" y="0"/>
                </a:lnTo>
                <a:lnTo>
                  <a:pt x="0" y="279514"/>
                </a:lnTo>
                <a:lnTo>
                  <a:pt x="487387" y="279514"/>
                </a:lnTo>
                <a:lnTo>
                  <a:pt x="48738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5" name="object 65"/>
          <p:cNvSpPr/>
          <p:nvPr/>
        </p:nvSpPr>
        <p:spPr>
          <a:xfrm>
            <a:off x="2400611" y="1603697"/>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6" name="object 66"/>
          <p:cNvSpPr/>
          <p:nvPr/>
        </p:nvSpPr>
        <p:spPr>
          <a:xfrm>
            <a:off x="1408823" y="1603697"/>
            <a:ext cx="285750" cy="185317"/>
          </a:xfrm>
          <a:custGeom>
            <a:avLst/>
            <a:gdLst/>
            <a:ahLst/>
            <a:cxnLst/>
            <a:rect l="l" t="t" r="r" b="b"/>
            <a:pathLst>
              <a:path w="431800" h="280035">
                <a:moveTo>
                  <a:pt x="431673" y="0"/>
                </a:moveTo>
                <a:lnTo>
                  <a:pt x="0" y="0"/>
                </a:lnTo>
                <a:lnTo>
                  <a:pt x="0" y="279514"/>
                </a:lnTo>
                <a:lnTo>
                  <a:pt x="431673" y="279514"/>
                </a:lnTo>
                <a:lnTo>
                  <a:pt x="431673"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7" name="object 67"/>
          <p:cNvSpPr/>
          <p:nvPr/>
        </p:nvSpPr>
        <p:spPr>
          <a:xfrm>
            <a:off x="2239885" y="1405991"/>
            <a:ext cx="292473" cy="171449"/>
          </a:xfrm>
          <a:custGeom>
            <a:avLst/>
            <a:gdLst/>
            <a:ahLst/>
            <a:cxnLst/>
            <a:rect l="l" t="t" r="r" b="b"/>
            <a:pathLst>
              <a:path w="441960" h="259080">
                <a:moveTo>
                  <a:pt x="441591" y="0"/>
                </a:moveTo>
                <a:lnTo>
                  <a:pt x="0" y="0"/>
                </a:lnTo>
                <a:lnTo>
                  <a:pt x="0" y="258495"/>
                </a:lnTo>
                <a:lnTo>
                  <a:pt x="441591" y="258495"/>
                </a:lnTo>
                <a:lnTo>
                  <a:pt x="441591"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8" name="object 68"/>
          <p:cNvSpPr/>
          <p:nvPr/>
        </p:nvSpPr>
        <p:spPr>
          <a:xfrm>
            <a:off x="1729208" y="1212689"/>
            <a:ext cx="308862" cy="169348"/>
          </a:xfrm>
          <a:custGeom>
            <a:avLst/>
            <a:gdLst/>
            <a:ahLst/>
            <a:cxnLst/>
            <a:rect l="l" t="t" r="r" b="b"/>
            <a:pathLst>
              <a:path w="466725" h="255905">
                <a:moveTo>
                  <a:pt x="466547" y="0"/>
                </a:moveTo>
                <a:lnTo>
                  <a:pt x="0" y="0"/>
                </a:lnTo>
                <a:lnTo>
                  <a:pt x="0" y="255612"/>
                </a:lnTo>
                <a:lnTo>
                  <a:pt x="466547" y="255612"/>
                </a:lnTo>
                <a:lnTo>
                  <a:pt x="46654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9" name="object 69"/>
          <p:cNvSpPr/>
          <p:nvPr/>
        </p:nvSpPr>
        <p:spPr>
          <a:xfrm>
            <a:off x="1562036" y="2203570"/>
            <a:ext cx="322729" cy="185317"/>
          </a:xfrm>
          <a:custGeom>
            <a:avLst/>
            <a:gdLst/>
            <a:ahLst/>
            <a:cxnLst/>
            <a:rect l="l" t="t" r="r" b="b"/>
            <a:pathLst>
              <a:path w="487680" h="280035">
                <a:moveTo>
                  <a:pt x="487387" y="0"/>
                </a:moveTo>
                <a:lnTo>
                  <a:pt x="0" y="0"/>
                </a:lnTo>
                <a:lnTo>
                  <a:pt x="0" y="279514"/>
                </a:lnTo>
                <a:lnTo>
                  <a:pt x="487387" y="279514"/>
                </a:lnTo>
                <a:lnTo>
                  <a:pt x="48738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0" name="object 70"/>
          <p:cNvSpPr/>
          <p:nvPr/>
        </p:nvSpPr>
        <p:spPr>
          <a:xfrm>
            <a:off x="1412638" y="2005864"/>
            <a:ext cx="300038" cy="171449"/>
          </a:xfrm>
          <a:custGeom>
            <a:avLst/>
            <a:gdLst/>
            <a:ahLst/>
            <a:cxnLst/>
            <a:rect l="l" t="t" r="r" b="b"/>
            <a:pathLst>
              <a:path w="453390" h="259079">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1" name="object 71"/>
          <p:cNvSpPr/>
          <p:nvPr/>
        </p:nvSpPr>
        <p:spPr>
          <a:xfrm>
            <a:off x="1741756" y="2005864"/>
            <a:ext cx="292473" cy="171449"/>
          </a:xfrm>
          <a:custGeom>
            <a:avLst/>
            <a:gdLst/>
            <a:ahLst/>
            <a:cxnLst/>
            <a:rect l="l" t="t" r="r" b="b"/>
            <a:pathLst>
              <a:path w="441959" h="259079">
                <a:moveTo>
                  <a:pt x="441591" y="0"/>
                </a:moveTo>
                <a:lnTo>
                  <a:pt x="0" y="0"/>
                </a:lnTo>
                <a:lnTo>
                  <a:pt x="0" y="258495"/>
                </a:lnTo>
                <a:lnTo>
                  <a:pt x="441591" y="258495"/>
                </a:lnTo>
                <a:lnTo>
                  <a:pt x="441591"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2" name="object 72"/>
          <p:cNvSpPr/>
          <p:nvPr/>
        </p:nvSpPr>
        <p:spPr>
          <a:xfrm>
            <a:off x="1243853" y="1812562"/>
            <a:ext cx="296256" cy="169348"/>
          </a:xfrm>
          <a:custGeom>
            <a:avLst/>
            <a:gdLst/>
            <a:ahLst/>
            <a:cxnLst/>
            <a:rect l="l" t="t" r="r" b="b"/>
            <a:pathLst>
              <a:path w="447675" h="255905">
                <a:moveTo>
                  <a:pt x="0" y="255625"/>
                </a:moveTo>
                <a:lnTo>
                  <a:pt x="447230" y="255625"/>
                </a:lnTo>
                <a:lnTo>
                  <a:pt x="447230" y="0"/>
                </a:lnTo>
                <a:lnTo>
                  <a:pt x="0" y="0"/>
                </a:lnTo>
                <a:lnTo>
                  <a:pt x="0" y="2556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3" name="object 73"/>
          <p:cNvSpPr/>
          <p:nvPr/>
        </p:nvSpPr>
        <p:spPr>
          <a:xfrm>
            <a:off x="1568884" y="1808898"/>
            <a:ext cx="300038" cy="173131"/>
          </a:xfrm>
          <a:custGeom>
            <a:avLst/>
            <a:gdLst/>
            <a:ahLst/>
            <a:cxnLst/>
            <a:rect l="l" t="t" r="r" b="b"/>
            <a:pathLst>
              <a:path w="453390" h="261619">
                <a:moveTo>
                  <a:pt x="453390" y="0"/>
                </a:moveTo>
                <a:lnTo>
                  <a:pt x="0" y="0"/>
                </a:lnTo>
                <a:lnTo>
                  <a:pt x="0" y="261137"/>
                </a:lnTo>
                <a:lnTo>
                  <a:pt x="453390" y="261137"/>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4" name="object 74"/>
          <p:cNvSpPr/>
          <p:nvPr/>
        </p:nvSpPr>
        <p:spPr>
          <a:xfrm>
            <a:off x="1896009" y="1812562"/>
            <a:ext cx="300038" cy="169348"/>
          </a:xfrm>
          <a:custGeom>
            <a:avLst/>
            <a:gdLst/>
            <a:ahLst/>
            <a:cxnLst/>
            <a:rect l="l" t="t" r="r" b="b"/>
            <a:pathLst>
              <a:path w="453390" h="255905">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5" name="object 75"/>
          <p:cNvSpPr/>
          <p:nvPr/>
        </p:nvSpPr>
        <p:spPr>
          <a:xfrm>
            <a:off x="2554529" y="2203570"/>
            <a:ext cx="322729" cy="185317"/>
          </a:xfrm>
          <a:custGeom>
            <a:avLst/>
            <a:gdLst/>
            <a:ahLst/>
            <a:cxnLst/>
            <a:rect l="l" t="t" r="r" b="b"/>
            <a:pathLst>
              <a:path w="487680" h="280035">
                <a:moveTo>
                  <a:pt x="487387" y="0"/>
                </a:moveTo>
                <a:lnTo>
                  <a:pt x="0" y="0"/>
                </a:lnTo>
                <a:lnTo>
                  <a:pt x="0" y="279514"/>
                </a:lnTo>
                <a:lnTo>
                  <a:pt x="487387" y="279514"/>
                </a:lnTo>
                <a:lnTo>
                  <a:pt x="48738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6" name="object 76"/>
          <p:cNvSpPr/>
          <p:nvPr/>
        </p:nvSpPr>
        <p:spPr>
          <a:xfrm>
            <a:off x="2382298" y="2005864"/>
            <a:ext cx="323150" cy="171449"/>
          </a:xfrm>
          <a:custGeom>
            <a:avLst/>
            <a:gdLst/>
            <a:ahLst/>
            <a:cxnLst/>
            <a:rect l="l" t="t" r="r" b="b"/>
            <a:pathLst>
              <a:path w="488314" h="259079">
                <a:moveTo>
                  <a:pt x="487895" y="0"/>
                </a:moveTo>
                <a:lnTo>
                  <a:pt x="0" y="0"/>
                </a:lnTo>
                <a:lnTo>
                  <a:pt x="0" y="258495"/>
                </a:lnTo>
                <a:lnTo>
                  <a:pt x="487895" y="258495"/>
                </a:lnTo>
                <a:lnTo>
                  <a:pt x="48789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7" name="object 77"/>
          <p:cNvSpPr/>
          <p:nvPr/>
        </p:nvSpPr>
        <p:spPr>
          <a:xfrm>
            <a:off x="2209780" y="2203570"/>
            <a:ext cx="322729" cy="185317"/>
          </a:xfrm>
          <a:custGeom>
            <a:avLst/>
            <a:gdLst/>
            <a:ahLst/>
            <a:cxnLst/>
            <a:rect l="l" t="t" r="r" b="b"/>
            <a:pathLst>
              <a:path w="487680" h="280035">
                <a:moveTo>
                  <a:pt x="487387" y="0"/>
                </a:moveTo>
                <a:lnTo>
                  <a:pt x="0" y="0"/>
                </a:lnTo>
                <a:lnTo>
                  <a:pt x="0" y="279514"/>
                </a:lnTo>
                <a:lnTo>
                  <a:pt x="487387" y="279514"/>
                </a:lnTo>
                <a:lnTo>
                  <a:pt x="48738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8" name="object 78"/>
          <p:cNvSpPr/>
          <p:nvPr/>
        </p:nvSpPr>
        <p:spPr>
          <a:xfrm>
            <a:off x="1903196" y="2203570"/>
            <a:ext cx="285750" cy="185317"/>
          </a:xfrm>
          <a:custGeom>
            <a:avLst/>
            <a:gdLst/>
            <a:ahLst/>
            <a:cxnLst/>
            <a:rect l="l" t="t" r="r" b="b"/>
            <a:pathLst>
              <a:path w="431800" h="280035">
                <a:moveTo>
                  <a:pt x="431672" y="0"/>
                </a:moveTo>
                <a:lnTo>
                  <a:pt x="0" y="0"/>
                </a:lnTo>
                <a:lnTo>
                  <a:pt x="0" y="279514"/>
                </a:lnTo>
                <a:lnTo>
                  <a:pt x="431672" y="279514"/>
                </a:lnTo>
                <a:lnTo>
                  <a:pt x="431672"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9" name="object 79"/>
          <p:cNvSpPr/>
          <p:nvPr/>
        </p:nvSpPr>
        <p:spPr>
          <a:xfrm>
            <a:off x="2060392" y="2005864"/>
            <a:ext cx="300038" cy="171449"/>
          </a:xfrm>
          <a:custGeom>
            <a:avLst/>
            <a:gdLst/>
            <a:ahLst/>
            <a:cxnLst/>
            <a:rect l="l" t="t" r="r" b="b"/>
            <a:pathLst>
              <a:path w="453389" h="259079">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0" name="object 80"/>
          <p:cNvSpPr/>
          <p:nvPr/>
        </p:nvSpPr>
        <p:spPr>
          <a:xfrm>
            <a:off x="2734258" y="2005864"/>
            <a:ext cx="292473" cy="171449"/>
          </a:xfrm>
          <a:custGeom>
            <a:avLst/>
            <a:gdLst/>
            <a:ahLst/>
            <a:cxnLst/>
            <a:rect l="l" t="t" r="r" b="b"/>
            <a:pathLst>
              <a:path w="441960" h="259079">
                <a:moveTo>
                  <a:pt x="441591" y="0"/>
                </a:moveTo>
                <a:lnTo>
                  <a:pt x="0" y="0"/>
                </a:lnTo>
                <a:lnTo>
                  <a:pt x="0" y="258495"/>
                </a:lnTo>
                <a:lnTo>
                  <a:pt x="441591" y="258495"/>
                </a:lnTo>
                <a:lnTo>
                  <a:pt x="441591"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1" name="object 81"/>
          <p:cNvSpPr/>
          <p:nvPr/>
        </p:nvSpPr>
        <p:spPr>
          <a:xfrm>
            <a:off x="2223572" y="1812562"/>
            <a:ext cx="308862" cy="169348"/>
          </a:xfrm>
          <a:custGeom>
            <a:avLst/>
            <a:gdLst/>
            <a:ahLst/>
            <a:cxnLst/>
            <a:rect l="l" t="t" r="r" b="b"/>
            <a:pathLst>
              <a:path w="466725" h="255905">
                <a:moveTo>
                  <a:pt x="466547" y="0"/>
                </a:moveTo>
                <a:lnTo>
                  <a:pt x="0" y="0"/>
                </a:lnTo>
                <a:lnTo>
                  <a:pt x="0" y="255612"/>
                </a:lnTo>
                <a:lnTo>
                  <a:pt x="466547" y="255612"/>
                </a:lnTo>
                <a:lnTo>
                  <a:pt x="46654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2" name="object 82"/>
          <p:cNvSpPr/>
          <p:nvPr/>
        </p:nvSpPr>
        <p:spPr>
          <a:xfrm>
            <a:off x="2561387" y="1808898"/>
            <a:ext cx="300038" cy="173131"/>
          </a:xfrm>
          <a:custGeom>
            <a:avLst/>
            <a:gdLst/>
            <a:ahLst/>
            <a:cxnLst/>
            <a:rect l="l" t="t" r="r" b="b"/>
            <a:pathLst>
              <a:path w="453389" h="261619">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3" name="object 83"/>
          <p:cNvSpPr/>
          <p:nvPr/>
        </p:nvSpPr>
        <p:spPr>
          <a:xfrm>
            <a:off x="2888512" y="1812562"/>
            <a:ext cx="300038" cy="169348"/>
          </a:xfrm>
          <a:custGeom>
            <a:avLst/>
            <a:gdLst/>
            <a:ahLst/>
            <a:cxnLst/>
            <a:rect l="l" t="t" r="r" b="b"/>
            <a:pathLst>
              <a:path w="453389" h="255905">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4" name="object 84"/>
          <p:cNvSpPr/>
          <p:nvPr/>
        </p:nvSpPr>
        <p:spPr>
          <a:xfrm>
            <a:off x="1828709" y="2539721"/>
            <a:ext cx="334075" cy="212632"/>
          </a:xfrm>
          <a:custGeom>
            <a:avLst/>
            <a:gdLst/>
            <a:ahLst/>
            <a:cxnLst/>
            <a:rect l="l" t="t" r="r" b="b"/>
            <a:pathLst>
              <a:path w="504825" h="321310">
                <a:moveTo>
                  <a:pt x="466369" y="0"/>
                </a:moveTo>
                <a:lnTo>
                  <a:pt x="0" y="62115"/>
                </a:lnTo>
                <a:lnTo>
                  <a:pt x="38303" y="320954"/>
                </a:lnTo>
                <a:lnTo>
                  <a:pt x="504659" y="258838"/>
                </a:lnTo>
                <a:lnTo>
                  <a:pt x="466369" y="0"/>
                </a:lnTo>
                <a:close/>
              </a:path>
            </a:pathLst>
          </a:custGeom>
          <a:solidFill>
            <a:srgbClr val="F26B6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5" name="object 85"/>
          <p:cNvSpPr/>
          <p:nvPr/>
        </p:nvSpPr>
        <p:spPr>
          <a:xfrm>
            <a:off x="1480450" y="1918502"/>
            <a:ext cx="281128" cy="324831"/>
          </a:xfrm>
          <a:custGeom>
            <a:avLst/>
            <a:gdLst/>
            <a:ahLst/>
            <a:cxnLst/>
            <a:rect l="l" t="t" r="r" b="b"/>
            <a:pathLst>
              <a:path w="424815" h="490854">
                <a:moveTo>
                  <a:pt x="207511" y="0"/>
                </a:moveTo>
                <a:lnTo>
                  <a:pt x="150549" y="5513"/>
                </a:lnTo>
                <a:lnTo>
                  <a:pt x="82054" y="30697"/>
                </a:lnTo>
                <a:lnTo>
                  <a:pt x="40478" y="60240"/>
                </a:lnTo>
                <a:lnTo>
                  <a:pt x="14362" y="96500"/>
                </a:lnTo>
                <a:lnTo>
                  <a:pt x="1579" y="137083"/>
                </a:lnTo>
                <a:lnTo>
                  <a:pt x="0" y="179596"/>
                </a:lnTo>
                <a:lnTo>
                  <a:pt x="7495" y="221644"/>
                </a:lnTo>
                <a:lnTo>
                  <a:pt x="21936" y="260835"/>
                </a:lnTo>
                <a:lnTo>
                  <a:pt x="41195" y="294774"/>
                </a:lnTo>
                <a:lnTo>
                  <a:pt x="85648" y="337326"/>
                </a:lnTo>
                <a:lnTo>
                  <a:pt x="124616" y="355702"/>
                </a:lnTo>
                <a:lnTo>
                  <a:pt x="168960" y="375462"/>
                </a:lnTo>
                <a:lnTo>
                  <a:pt x="194805" y="385967"/>
                </a:lnTo>
                <a:lnTo>
                  <a:pt x="190245" y="453924"/>
                </a:lnTo>
                <a:lnTo>
                  <a:pt x="217792" y="483058"/>
                </a:lnTo>
                <a:lnTo>
                  <a:pt x="244861" y="484279"/>
                </a:lnTo>
                <a:lnTo>
                  <a:pt x="302134" y="489432"/>
                </a:lnTo>
                <a:lnTo>
                  <a:pt x="341396" y="487679"/>
                </a:lnTo>
                <a:lnTo>
                  <a:pt x="356717" y="459461"/>
                </a:lnTo>
                <a:lnTo>
                  <a:pt x="338785" y="368695"/>
                </a:lnTo>
                <a:lnTo>
                  <a:pt x="408660" y="335751"/>
                </a:lnTo>
                <a:lnTo>
                  <a:pt x="416864" y="329894"/>
                </a:lnTo>
                <a:lnTo>
                  <a:pt x="422268" y="321857"/>
                </a:lnTo>
                <a:lnTo>
                  <a:pt x="424491" y="312505"/>
                </a:lnTo>
                <a:lnTo>
                  <a:pt x="423151" y="302705"/>
                </a:lnTo>
                <a:lnTo>
                  <a:pt x="406031" y="247625"/>
                </a:lnTo>
                <a:lnTo>
                  <a:pt x="404163" y="240826"/>
                </a:lnTo>
                <a:lnTo>
                  <a:pt x="402189" y="231330"/>
                </a:lnTo>
                <a:lnTo>
                  <a:pt x="401045" y="221860"/>
                </a:lnTo>
                <a:lnTo>
                  <a:pt x="401662" y="215139"/>
                </a:lnTo>
                <a:lnTo>
                  <a:pt x="419138" y="198565"/>
                </a:lnTo>
                <a:lnTo>
                  <a:pt x="421167" y="190043"/>
                </a:lnTo>
                <a:lnTo>
                  <a:pt x="419873" y="182754"/>
                </a:lnTo>
                <a:lnTo>
                  <a:pt x="415471" y="176455"/>
                </a:lnTo>
                <a:lnTo>
                  <a:pt x="408177" y="170905"/>
                </a:lnTo>
                <a:lnTo>
                  <a:pt x="402883" y="168656"/>
                </a:lnTo>
                <a:lnTo>
                  <a:pt x="389685" y="161767"/>
                </a:lnTo>
                <a:lnTo>
                  <a:pt x="355676" y="133198"/>
                </a:lnTo>
                <a:lnTo>
                  <a:pt x="332104" y="97169"/>
                </a:lnTo>
                <a:lnTo>
                  <a:pt x="330916" y="91460"/>
                </a:lnTo>
                <a:lnTo>
                  <a:pt x="328976" y="82337"/>
                </a:lnTo>
                <a:lnTo>
                  <a:pt x="294474" y="28970"/>
                </a:lnTo>
                <a:lnTo>
                  <a:pt x="251469" y="6906"/>
                </a:lnTo>
                <a:lnTo>
                  <a:pt x="207511"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6" name="object 86"/>
          <p:cNvSpPr/>
          <p:nvPr/>
        </p:nvSpPr>
        <p:spPr>
          <a:xfrm>
            <a:off x="1627618" y="1910558"/>
            <a:ext cx="333655" cy="460562"/>
          </a:xfrm>
          <a:custGeom>
            <a:avLst/>
            <a:gdLst/>
            <a:ahLst/>
            <a:cxnLst/>
            <a:rect l="l" t="t" r="r" b="b"/>
            <a:pathLst>
              <a:path w="504190" h="695960">
                <a:moveTo>
                  <a:pt x="427634" y="0"/>
                </a:moveTo>
                <a:lnTo>
                  <a:pt x="302298" y="350494"/>
                </a:lnTo>
                <a:lnTo>
                  <a:pt x="0" y="604037"/>
                </a:lnTo>
                <a:lnTo>
                  <a:pt x="152298" y="695401"/>
                </a:lnTo>
                <a:lnTo>
                  <a:pt x="428688" y="404545"/>
                </a:lnTo>
                <a:lnTo>
                  <a:pt x="503923" y="40843"/>
                </a:lnTo>
                <a:lnTo>
                  <a:pt x="427634"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7" name="object 87"/>
          <p:cNvSpPr/>
          <p:nvPr/>
        </p:nvSpPr>
        <p:spPr>
          <a:xfrm>
            <a:off x="1445920" y="3223221"/>
            <a:ext cx="154641" cy="232802"/>
          </a:xfrm>
          <a:custGeom>
            <a:avLst/>
            <a:gdLst/>
            <a:ahLst/>
            <a:cxnLst/>
            <a:rect l="l" t="t" r="r" b="b"/>
            <a:pathLst>
              <a:path w="233679" h="351789">
                <a:moveTo>
                  <a:pt x="76161" y="0"/>
                </a:moveTo>
                <a:lnTo>
                  <a:pt x="0" y="280835"/>
                </a:lnTo>
                <a:lnTo>
                  <a:pt x="170192" y="351332"/>
                </a:lnTo>
                <a:lnTo>
                  <a:pt x="233324" y="313563"/>
                </a:lnTo>
                <a:lnTo>
                  <a:pt x="105054" y="258445"/>
                </a:lnTo>
                <a:lnTo>
                  <a:pt x="207594" y="35039"/>
                </a:lnTo>
                <a:lnTo>
                  <a:pt x="76161"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8" name="object 88"/>
          <p:cNvSpPr/>
          <p:nvPr/>
        </p:nvSpPr>
        <p:spPr>
          <a:xfrm>
            <a:off x="1430415" y="3405814"/>
            <a:ext cx="227760" cy="78161"/>
          </a:xfrm>
          <a:custGeom>
            <a:avLst/>
            <a:gdLst/>
            <a:ahLst/>
            <a:cxnLst/>
            <a:rect l="l" t="t" r="r" b="b"/>
            <a:pathLst>
              <a:path w="344170" h="118110">
                <a:moveTo>
                  <a:pt x="10544" y="0"/>
                </a:moveTo>
                <a:lnTo>
                  <a:pt x="7440" y="12054"/>
                </a:lnTo>
                <a:lnTo>
                  <a:pt x="1993" y="39782"/>
                </a:lnTo>
                <a:lnTo>
                  <a:pt x="0" y="70530"/>
                </a:lnTo>
                <a:lnTo>
                  <a:pt x="7254" y="91643"/>
                </a:lnTo>
                <a:lnTo>
                  <a:pt x="84337" y="105877"/>
                </a:lnTo>
                <a:lnTo>
                  <a:pt x="150140" y="112074"/>
                </a:lnTo>
                <a:lnTo>
                  <a:pt x="217192" y="116292"/>
                </a:lnTo>
                <a:lnTo>
                  <a:pt x="272796" y="117507"/>
                </a:lnTo>
                <a:lnTo>
                  <a:pt x="304257" y="114693"/>
                </a:lnTo>
                <a:lnTo>
                  <a:pt x="330390" y="102830"/>
                </a:lnTo>
                <a:lnTo>
                  <a:pt x="343409" y="89844"/>
                </a:lnTo>
                <a:lnTo>
                  <a:pt x="343738" y="76065"/>
                </a:lnTo>
                <a:lnTo>
                  <a:pt x="331803" y="61823"/>
                </a:lnTo>
                <a:lnTo>
                  <a:pt x="309033" y="44455"/>
                </a:lnTo>
                <a:lnTo>
                  <a:pt x="303378" y="41590"/>
                </a:lnTo>
                <a:lnTo>
                  <a:pt x="197721" y="41590"/>
                </a:lnTo>
                <a:lnTo>
                  <a:pt x="179298" y="40308"/>
                </a:lnTo>
                <a:lnTo>
                  <a:pt x="139173" y="33946"/>
                </a:lnTo>
                <a:lnTo>
                  <a:pt x="69637" y="19049"/>
                </a:lnTo>
                <a:lnTo>
                  <a:pt x="31561" y="9477"/>
                </a:lnTo>
                <a:lnTo>
                  <a:pt x="21690" y="5619"/>
                </a:lnTo>
                <a:lnTo>
                  <a:pt x="10544" y="0"/>
                </a:lnTo>
                <a:close/>
              </a:path>
              <a:path w="344170" h="118110">
                <a:moveTo>
                  <a:pt x="204536" y="16001"/>
                </a:moveTo>
                <a:lnTo>
                  <a:pt x="229100" y="26058"/>
                </a:lnTo>
                <a:lnTo>
                  <a:pt x="237149" y="30134"/>
                </a:lnTo>
                <a:lnTo>
                  <a:pt x="238928" y="33210"/>
                </a:lnTo>
                <a:lnTo>
                  <a:pt x="235246" y="36815"/>
                </a:lnTo>
                <a:lnTo>
                  <a:pt x="230187" y="38854"/>
                </a:lnTo>
                <a:lnTo>
                  <a:pt x="220304" y="40081"/>
                </a:lnTo>
                <a:lnTo>
                  <a:pt x="202149" y="41249"/>
                </a:lnTo>
                <a:lnTo>
                  <a:pt x="197721" y="41590"/>
                </a:lnTo>
                <a:lnTo>
                  <a:pt x="303378" y="41590"/>
                </a:lnTo>
                <a:lnTo>
                  <a:pt x="288186" y="33893"/>
                </a:lnTo>
                <a:lnTo>
                  <a:pt x="257331" y="25840"/>
                </a:lnTo>
                <a:lnTo>
                  <a:pt x="204536" y="16001"/>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9" name="object 89"/>
          <p:cNvSpPr/>
          <p:nvPr/>
        </p:nvSpPr>
        <p:spPr>
          <a:xfrm>
            <a:off x="1468340" y="2772851"/>
            <a:ext cx="236584" cy="507626"/>
          </a:xfrm>
          <a:custGeom>
            <a:avLst/>
            <a:gdLst/>
            <a:ahLst/>
            <a:cxnLst/>
            <a:rect l="l" t="t" r="r" b="b"/>
            <a:pathLst>
              <a:path w="357505" h="767079">
                <a:moveTo>
                  <a:pt x="133896" y="0"/>
                </a:moveTo>
                <a:lnTo>
                  <a:pt x="133172" y="5702"/>
                </a:lnTo>
                <a:lnTo>
                  <a:pt x="86982" y="492620"/>
                </a:lnTo>
                <a:lnTo>
                  <a:pt x="0" y="748042"/>
                </a:lnTo>
                <a:lnTo>
                  <a:pt x="177584" y="766508"/>
                </a:lnTo>
                <a:lnTo>
                  <a:pt x="297370" y="547408"/>
                </a:lnTo>
                <a:lnTo>
                  <a:pt x="357378" y="322948"/>
                </a:lnTo>
                <a:lnTo>
                  <a:pt x="326605" y="279297"/>
                </a:lnTo>
                <a:lnTo>
                  <a:pt x="261660" y="186041"/>
                </a:lnTo>
                <a:lnTo>
                  <a:pt x="150829" y="24810"/>
                </a:lnTo>
                <a:lnTo>
                  <a:pt x="133896" y="0"/>
                </a:lnTo>
                <a:close/>
              </a:path>
            </a:pathLst>
          </a:custGeom>
          <a:solidFill>
            <a:srgbClr val="26252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0" name="object 90"/>
          <p:cNvSpPr/>
          <p:nvPr/>
        </p:nvSpPr>
        <p:spPr>
          <a:xfrm>
            <a:off x="1543102" y="2620211"/>
            <a:ext cx="376938" cy="609320"/>
          </a:xfrm>
          <a:custGeom>
            <a:avLst/>
            <a:gdLst/>
            <a:ahLst/>
            <a:cxnLst/>
            <a:rect l="l" t="t" r="r" b="b"/>
            <a:pathLst>
              <a:path w="569594" h="920750">
                <a:moveTo>
                  <a:pt x="34102" y="0"/>
                </a:moveTo>
                <a:lnTo>
                  <a:pt x="15116" y="89408"/>
                </a:lnTo>
                <a:lnTo>
                  <a:pt x="9834" y="104996"/>
                </a:lnTo>
                <a:lnTo>
                  <a:pt x="1714" y="136755"/>
                </a:lnTo>
                <a:lnTo>
                  <a:pt x="0" y="177574"/>
                </a:lnTo>
                <a:lnTo>
                  <a:pt x="13935" y="220345"/>
                </a:lnTo>
                <a:lnTo>
                  <a:pt x="15700" y="223278"/>
                </a:lnTo>
                <a:lnTo>
                  <a:pt x="18202" y="226631"/>
                </a:lnTo>
                <a:lnTo>
                  <a:pt x="20920" y="230657"/>
                </a:lnTo>
                <a:lnTo>
                  <a:pt x="148684" y="416695"/>
                </a:lnTo>
                <a:lnTo>
                  <a:pt x="213629" y="509954"/>
                </a:lnTo>
                <a:lnTo>
                  <a:pt x="244401" y="553605"/>
                </a:lnTo>
                <a:lnTo>
                  <a:pt x="279269" y="602389"/>
                </a:lnTo>
                <a:lnTo>
                  <a:pt x="307479" y="640713"/>
                </a:lnTo>
                <a:lnTo>
                  <a:pt x="334533" y="671728"/>
                </a:lnTo>
                <a:lnTo>
                  <a:pt x="338545" y="683480"/>
                </a:lnTo>
                <a:lnTo>
                  <a:pt x="346403" y="724866"/>
                </a:lnTo>
                <a:lnTo>
                  <a:pt x="357674" y="792020"/>
                </a:lnTo>
                <a:lnTo>
                  <a:pt x="371922" y="881075"/>
                </a:lnTo>
                <a:lnTo>
                  <a:pt x="378056" y="920610"/>
                </a:lnTo>
                <a:lnTo>
                  <a:pt x="569318" y="895527"/>
                </a:lnTo>
                <a:lnTo>
                  <a:pt x="536527" y="518934"/>
                </a:lnTo>
                <a:lnTo>
                  <a:pt x="535663" y="515721"/>
                </a:lnTo>
                <a:lnTo>
                  <a:pt x="369027" y="167449"/>
                </a:lnTo>
                <a:lnTo>
                  <a:pt x="368125" y="162674"/>
                </a:lnTo>
                <a:lnTo>
                  <a:pt x="378584" y="22715"/>
                </a:lnTo>
                <a:lnTo>
                  <a:pt x="263188" y="22715"/>
                </a:lnTo>
                <a:lnTo>
                  <a:pt x="178925" y="16317"/>
                </a:lnTo>
                <a:lnTo>
                  <a:pt x="34102" y="0"/>
                </a:lnTo>
                <a:close/>
              </a:path>
              <a:path w="569594" h="920750">
                <a:moveTo>
                  <a:pt x="379593" y="9207"/>
                </a:moveTo>
                <a:lnTo>
                  <a:pt x="319281" y="20057"/>
                </a:lnTo>
                <a:lnTo>
                  <a:pt x="263188" y="22715"/>
                </a:lnTo>
                <a:lnTo>
                  <a:pt x="378584" y="22715"/>
                </a:lnTo>
                <a:lnTo>
                  <a:pt x="379593" y="9207"/>
                </a:lnTo>
                <a:close/>
              </a:path>
            </a:pathLst>
          </a:custGeom>
          <a:solidFill>
            <a:srgbClr val="30303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1" name="object 91"/>
          <p:cNvSpPr/>
          <p:nvPr/>
        </p:nvSpPr>
        <p:spPr>
          <a:xfrm>
            <a:off x="1551069" y="2217143"/>
            <a:ext cx="276925" cy="482833"/>
          </a:xfrm>
          <a:custGeom>
            <a:avLst/>
            <a:gdLst/>
            <a:ahLst/>
            <a:cxnLst/>
            <a:rect l="l" t="t" r="r" b="b"/>
            <a:pathLst>
              <a:path w="418465" h="729614">
                <a:moveTo>
                  <a:pt x="113768" y="0"/>
                </a:moveTo>
                <a:lnTo>
                  <a:pt x="69799" y="24938"/>
                </a:lnTo>
                <a:lnTo>
                  <a:pt x="31699" y="83587"/>
                </a:lnTo>
                <a:lnTo>
                  <a:pt x="20566" y="131804"/>
                </a:lnTo>
                <a:lnTo>
                  <a:pt x="16606" y="183741"/>
                </a:lnTo>
                <a:lnTo>
                  <a:pt x="22567" y="246820"/>
                </a:lnTo>
                <a:lnTo>
                  <a:pt x="36250" y="318721"/>
                </a:lnTo>
                <a:lnTo>
                  <a:pt x="42919" y="368735"/>
                </a:lnTo>
                <a:lnTo>
                  <a:pt x="44474" y="420304"/>
                </a:lnTo>
                <a:lnTo>
                  <a:pt x="42811" y="496870"/>
                </a:lnTo>
                <a:lnTo>
                  <a:pt x="43827" y="500591"/>
                </a:lnTo>
                <a:lnTo>
                  <a:pt x="44068" y="504465"/>
                </a:lnTo>
                <a:lnTo>
                  <a:pt x="43484" y="508262"/>
                </a:lnTo>
                <a:lnTo>
                  <a:pt x="0" y="687535"/>
                </a:lnTo>
                <a:lnTo>
                  <a:pt x="377609" y="729077"/>
                </a:lnTo>
                <a:lnTo>
                  <a:pt x="375297" y="514777"/>
                </a:lnTo>
                <a:lnTo>
                  <a:pt x="374449" y="500591"/>
                </a:lnTo>
                <a:lnTo>
                  <a:pt x="368769" y="411958"/>
                </a:lnTo>
                <a:lnTo>
                  <a:pt x="378195" y="407837"/>
                </a:lnTo>
                <a:lnTo>
                  <a:pt x="397997" y="395508"/>
                </a:lnTo>
                <a:lnTo>
                  <a:pt x="415463" y="375021"/>
                </a:lnTo>
                <a:lnTo>
                  <a:pt x="417880" y="346426"/>
                </a:lnTo>
                <a:lnTo>
                  <a:pt x="403443" y="297229"/>
                </a:lnTo>
                <a:lnTo>
                  <a:pt x="391961" y="265697"/>
                </a:lnTo>
                <a:lnTo>
                  <a:pt x="377434" y="238211"/>
                </a:lnTo>
                <a:lnTo>
                  <a:pt x="353860" y="201151"/>
                </a:lnTo>
                <a:lnTo>
                  <a:pt x="331482" y="155961"/>
                </a:lnTo>
                <a:lnTo>
                  <a:pt x="313621" y="123716"/>
                </a:lnTo>
                <a:lnTo>
                  <a:pt x="290914" y="88951"/>
                </a:lnTo>
                <a:lnTo>
                  <a:pt x="253999" y="36203"/>
                </a:lnTo>
                <a:lnTo>
                  <a:pt x="253745" y="35924"/>
                </a:lnTo>
                <a:lnTo>
                  <a:pt x="253898" y="35670"/>
                </a:lnTo>
                <a:lnTo>
                  <a:pt x="131495" y="1977"/>
                </a:lnTo>
                <a:lnTo>
                  <a:pt x="113768" y="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2" name="object 92"/>
          <p:cNvSpPr/>
          <p:nvPr/>
        </p:nvSpPr>
        <p:spPr>
          <a:xfrm>
            <a:off x="1895585" y="1804192"/>
            <a:ext cx="114057" cy="140047"/>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3" name="object 93"/>
          <p:cNvSpPr/>
          <p:nvPr/>
        </p:nvSpPr>
        <p:spPr>
          <a:xfrm>
            <a:off x="1808331" y="3215762"/>
            <a:ext cx="178174" cy="224398"/>
          </a:xfrm>
          <a:custGeom>
            <a:avLst/>
            <a:gdLst/>
            <a:ahLst/>
            <a:cxnLst/>
            <a:rect l="l" t="t" r="r" b="b"/>
            <a:pathLst>
              <a:path w="269240" h="339089">
                <a:moveTo>
                  <a:pt x="134848" y="0"/>
                </a:moveTo>
                <a:lnTo>
                  <a:pt x="0" y="17691"/>
                </a:lnTo>
                <a:lnTo>
                  <a:pt x="36563" y="306349"/>
                </a:lnTo>
                <a:lnTo>
                  <a:pt x="253872" y="338632"/>
                </a:lnTo>
                <a:lnTo>
                  <a:pt x="269062" y="322224"/>
                </a:lnTo>
                <a:lnTo>
                  <a:pt x="235623" y="303733"/>
                </a:lnTo>
                <a:lnTo>
                  <a:pt x="129374" y="262864"/>
                </a:lnTo>
                <a:lnTo>
                  <a:pt x="134848"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4" name="object 94"/>
          <p:cNvSpPr/>
          <p:nvPr/>
        </p:nvSpPr>
        <p:spPr>
          <a:xfrm>
            <a:off x="1823138" y="3411283"/>
            <a:ext cx="227760" cy="68076"/>
          </a:xfrm>
          <a:custGeom>
            <a:avLst/>
            <a:gdLst/>
            <a:ahLst/>
            <a:cxnLst/>
            <a:rect l="l" t="t" r="r" b="b"/>
            <a:pathLst>
              <a:path w="344169" h="102870">
                <a:moveTo>
                  <a:pt x="5954" y="0"/>
                </a:moveTo>
                <a:lnTo>
                  <a:pt x="3638" y="12231"/>
                </a:lnTo>
                <a:lnTo>
                  <a:pt x="0" y="40255"/>
                </a:lnTo>
                <a:lnTo>
                  <a:pt x="2" y="71066"/>
                </a:lnTo>
                <a:lnTo>
                  <a:pt x="8609" y="91655"/>
                </a:lnTo>
                <a:lnTo>
                  <a:pt x="34237" y="97097"/>
                </a:lnTo>
                <a:lnTo>
                  <a:pt x="86452" y="100880"/>
                </a:lnTo>
                <a:lnTo>
                  <a:pt x="152519" y="102806"/>
                </a:lnTo>
                <a:lnTo>
                  <a:pt x="219703" y="102674"/>
                </a:lnTo>
                <a:lnTo>
                  <a:pt x="275271" y="100286"/>
                </a:lnTo>
                <a:lnTo>
                  <a:pt x="306487" y="95440"/>
                </a:lnTo>
                <a:lnTo>
                  <a:pt x="331798" y="81913"/>
                </a:lnTo>
                <a:lnTo>
                  <a:pt x="343947" y="68110"/>
                </a:lnTo>
                <a:lnTo>
                  <a:pt x="343383" y="54335"/>
                </a:lnTo>
                <a:lnTo>
                  <a:pt x="330554" y="40894"/>
                </a:lnTo>
                <a:lnTo>
                  <a:pt x="319125" y="33299"/>
                </a:lnTo>
                <a:lnTo>
                  <a:pt x="229119" y="33299"/>
                </a:lnTo>
                <a:lnTo>
                  <a:pt x="216269" y="31748"/>
                </a:lnTo>
                <a:lnTo>
                  <a:pt x="207983" y="31748"/>
                </a:lnTo>
                <a:lnTo>
                  <a:pt x="184402" y="30699"/>
                </a:lnTo>
                <a:lnTo>
                  <a:pt x="138837" y="25987"/>
                </a:lnTo>
                <a:lnTo>
                  <a:pt x="66165" y="15189"/>
                </a:lnTo>
                <a:lnTo>
                  <a:pt x="27539" y="8099"/>
                </a:lnTo>
                <a:lnTo>
                  <a:pt x="17439" y="4887"/>
                </a:lnTo>
                <a:lnTo>
                  <a:pt x="5954" y="0"/>
                </a:lnTo>
                <a:close/>
              </a:path>
              <a:path w="344169" h="102870">
                <a:moveTo>
                  <a:pt x="200582" y="3416"/>
                </a:moveTo>
                <a:lnTo>
                  <a:pt x="213447" y="9147"/>
                </a:lnTo>
                <a:lnTo>
                  <a:pt x="224853" y="16075"/>
                </a:lnTo>
                <a:lnTo>
                  <a:pt x="232537" y="22511"/>
                </a:lnTo>
                <a:lnTo>
                  <a:pt x="234237" y="26771"/>
                </a:lnTo>
                <a:lnTo>
                  <a:pt x="229119" y="33299"/>
                </a:lnTo>
                <a:lnTo>
                  <a:pt x="319125" y="33299"/>
                </a:lnTo>
                <a:lnTo>
                  <a:pt x="306699" y="25042"/>
                </a:lnTo>
                <a:lnTo>
                  <a:pt x="285208" y="15854"/>
                </a:lnTo>
                <a:lnTo>
                  <a:pt x="253898" y="9816"/>
                </a:lnTo>
                <a:lnTo>
                  <a:pt x="200582" y="3416"/>
                </a:lnTo>
                <a:close/>
              </a:path>
              <a:path w="344169" h="102870">
                <a:moveTo>
                  <a:pt x="214704" y="31559"/>
                </a:moveTo>
                <a:lnTo>
                  <a:pt x="207983" y="31748"/>
                </a:lnTo>
                <a:lnTo>
                  <a:pt x="216269" y="31748"/>
                </a:lnTo>
                <a:lnTo>
                  <a:pt x="214704" y="31559"/>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5" name="object 95"/>
          <p:cNvSpPr/>
          <p:nvPr/>
        </p:nvSpPr>
        <p:spPr>
          <a:xfrm>
            <a:off x="1410175" y="1906006"/>
            <a:ext cx="307181" cy="410976"/>
          </a:xfrm>
          <a:custGeom>
            <a:avLst/>
            <a:gdLst/>
            <a:ahLst/>
            <a:cxnLst/>
            <a:rect l="l" t="t" r="r" b="b"/>
            <a:pathLst>
              <a:path w="464184" h="621029">
                <a:moveTo>
                  <a:pt x="236969" y="25434"/>
                </a:moveTo>
                <a:lnTo>
                  <a:pt x="185267" y="38169"/>
                </a:lnTo>
                <a:lnTo>
                  <a:pt x="148254" y="66878"/>
                </a:lnTo>
                <a:lnTo>
                  <a:pt x="119671" y="104159"/>
                </a:lnTo>
                <a:lnTo>
                  <a:pt x="99372" y="145997"/>
                </a:lnTo>
                <a:lnTo>
                  <a:pt x="85216" y="190074"/>
                </a:lnTo>
                <a:lnTo>
                  <a:pt x="83603" y="196843"/>
                </a:lnTo>
                <a:lnTo>
                  <a:pt x="81965" y="196932"/>
                </a:lnTo>
                <a:lnTo>
                  <a:pt x="62902" y="214420"/>
                </a:lnTo>
                <a:lnTo>
                  <a:pt x="62915" y="216173"/>
                </a:lnTo>
                <a:lnTo>
                  <a:pt x="51304" y="221621"/>
                </a:lnTo>
                <a:lnTo>
                  <a:pt x="11455" y="259295"/>
                </a:lnTo>
                <a:lnTo>
                  <a:pt x="0" y="309670"/>
                </a:lnTo>
                <a:lnTo>
                  <a:pt x="52" y="314222"/>
                </a:lnTo>
                <a:lnTo>
                  <a:pt x="8584" y="362477"/>
                </a:lnTo>
                <a:lnTo>
                  <a:pt x="22995" y="399010"/>
                </a:lnTo>
                <a:lnTo>
                  <a:pt x="51477" y="452221"/>
                </a:lnTo>
                <a:lnTo>
                  <a:pt x="80695" y="488778"/>
                </a:lnTo>
                <a:lnTo>
                  <a:pt x="126672" y="523027"/>
                </a:lnTo>
                <a:lnTo>
                  <a:pt x="148839" y="540652"/>
                </a:lnTo>
                <a:lnTo>
                  <a:pt x="172751" y="574962"/>
                </a:lnTo>
                <a:lnTo>
                  <a:pt x="175195" y="588981"/>
                </a:lnTo>
                <a:lnTo>
                  <a:pt x="174509" y="596255"/>
                </a:lnTo>
                <a:lnTo>
                  <a:pt x="172371" y="603329"/>
                </a:lnTo>
                <a:lnTo>
                  <a:pt x="168779" y="609798"/>
                </a:lnTo>
                <a:lnTo>
                  <a:pt x="163727" y="615257"/>
                </a:lnTo>
                <a:lnTo>
                  <a:pt x="182503" y="620911"/>
                </a:lnTo>
                <a:lnTo>
                  <a:pt x="221836" y="609612"/>
                </a:lnTo>
                <a:lnTo>
                  <a:pt x="248491" y="577694"/>
                </a:lnTo>
                <a:lnTo>
                  <a:pt x="258170" y="537715"/>
                </a:lnTo>
                <a:lnTo>
                  <a:pt x="258190" y="517188"/>
                </a:lnTo>
                <a:lnTo>
                  <a:pt x="256874" y="504144"/>
                </a:lnTo>
                <a:lnTo>
                  <a:pt x="246074" y="466909"/>
                </a:lnTo>
                <a:lnTo>
                  <a:pt x="223407" y="436233"/>
                </a:lnTo>
                <a:lnTo>
                  <a:pt x="194769" y="416215"/>
                </a:lnTo>
                <a:lnTo>
                  <a:pt x="185700" y="409948"/>
                </a:lnTo>
                <a:lnTo>
                  <a:pt x="177596" y="402596"/>
                </a:lnTo>
                <a:lnTo>
                  <a:pt x="167373" y="387228"/>
                </a:lnTo>
                <a:lnTo>
                  <a:pt x="160276" y="369806"/>
                </a:lnTo>
                <a:lnTo>
                  <a:pt x="153775" y="351920"/>
                </a:lnTo>
                <a:lnTo>
                  <a:pt x="145338" y="335159"/>
                </a:lnTo>
                <a:lnTo>
                  <a:pt x="114172" y="309670"/>
                </a:lnTo>
                <a:lnTo>
                  <a:pt x="92404" y="302455"/>
                </a:lnTo>
                <a:lnTo>
                  <a:pt x="82286" y="297863"/>
                </a:lnTo>
                <a:lnTo>
                  <a:pt x="73951" y="290925"/>
                </a:lnTo>
                <a:lnTo>
                  <a:pt x="69016" y="281462"/>
                </a:lnTo>
                <a:lnTo>
                  <a:pt x="68004" y="270641"/>
                </a:lnTo>
                <a:lnTo>
                  <a:pt x="70522" y="259608"/>
                </a:lnTo>
                <a:lnTo>
                  <a:pt x="76174" y="249510"/>
                </a:lnTo>
                <a:lnTo>
                  <a:pt x="103524" y="249510"/>
                </a:lnTo>
                <a:lnTo>
                  <a:pt x="107136" y="246881"/>
                </a:lnTo>
                <a:lnTo>
                  <a:pt x="240176" y="246881"/>
                </a:lnTo>
                <a:lnTo>
                  <a:pt x="252102" y="241180"/>
                </a:lnTo>
                <a:lnTo>
                  <a:pt x="295807" y="241180"/>
                </a:lnTo>
                <a:lnTo>
                  <a:pt x="294385" y="212820"/>
                </a:lnTo>
                <a:lnTo>
                  <a:pt x="320880" y="195925"/>
                </a:lnTo>
                <a:lnTo>
                  <a:pt x="379159" y="158176"/>
                </a:lnTo>
                <a:lnTo>
                  <a:pt x="437412" y="118978"/>
                </a:lnTo>
                <a:lnTo>
                  <a:pt x="463828" y="97732"/>
                </a:lnTo>
                <a:lnTo>
                  <a:pt x="462708" y="88785"/>
                </a:lnTo>
                <a:lnTo>
                  <a:pt x="429560" y="41315"/>
                </a:lnTo>
                <a:lnTo>
                  <a:pt x="413196" y="29952"/>
                </a:lnTo>
                <a:lnTo>
                  <a:pt x="253440" y="29952"/>
                </a:lnTo>
                <a:lnTo>
                  <a:pt x="236969" y="25434"/>
                </a:lnTo>
                <a:close/>
              </a:path>
              <a:path w="464184" h="621029">
                <a:moveTo>
                  <a:pt x="240176" y="246881"/>
                </a:moveTo>
                <a:lnTo>
                  <a:pt x="107136" y="246881"/>
                </a:lnTo>
                <a:lnTo>
                  <a:pt x="109752" y="252583"/>
                </a:lnTo>
                <a:lnTo>
                  <a:pt x="110908" y="258959"/>
                </a:lnTo>
                <a:lnTo>
                  <a:pt x="139035" y="319090"/>
                </a:lnTo>
                <a:lnTo>
                  <a:pt x="185470" y="357231"/>
                </a:lnTo>
                <a:lnTo>
                  <a:pt x="220898" y="374230"/>
                </a:lnTo>
                <a:lnTo>
                  <a:pt x="265442" y="393134"/>
                </a:lnTo>
                <a:lnTo>
                  <a:pt x="277415" y="400103"/>
                </a:lnTo>
                <a:lnTo>
                  <a:pt x="285865" y="406606"/>
                </a:lnTo>
                <a:lnTo>
                  <a:pt x="292422" y="413551"/>
                </a:lnTo>
                <a:lnTo>
                  <a:pt x="298716" y="421849"/>
                </a:lnTo>
                <a:lnTo>
                  <a:pt x="302586" y="408705"/>
                </a:lnTo>
                <a:lnTo>
                  <a:pt x="307803" y="379015"/>
                </a:lnTo>
                <a:lnTo>
                  <a:pt x="304770" y="347397"/>
                </a:lnTo>
                <a:lnTo>
                  <a:pt x="283895" y="328466"/>
                </a:lnTo>
                <a:lnTo>
                  <a:pt x="254874" y="313349"/>
                </a:lnTo>
                <a:lnTo>
                  <a:pt x="235667" y="289147"/>
                </a:lnTo>
                <a:lnTo>
                  <a:pt x="229099" y="264469"/>
                </a:lnTo>
                <a:lnTo>
                  <a:pt x="237997" y="247923"/>
                </a:lnTo>
                <a:lnTo>
                  <a:pt x="240176" y="246881"/>
                </a:lnTo>
                <a:close/>
              </a:path>
              <a:path w="464184" h="621029">
                <a:moveTo>
                  <a:pt x="295807" y="241180"/>
                </a:moveTo>
                <a:lnTo>
                  <a:pt x="252102" y="241180"/>
                </a:lnTo>
                <a:lnTo>
                  <a:pt x="263019" y="242084"/>
                </a:lnTo>
                <a:lnTo>
                  <a:pt x="276341" y="253470"/>
                </a:lnTo>
                <a:lnTo>
                  <a:pt x="297662" y="278174"/>
                </a:lnTo>
                <a:lnTo>
                  <a:pt x="295807" y="241180"/>
                </a:lnTo>
                <a:close/>
              </a:path>
              <a:path w="464184" h="621029">
                <a:moveTo>
                  <a:pt x="103524" y="249510"/>
                </a:moveTo>
                <a:lnTo>
                  <a:pt x="76174" y="249510"/>
                </a:lnTo>
                <a:lnTo>
                  <a:pt x="77024" y="250437"/>
                </a:lnTo>
                <a:lnTo>
                  <a:pt x="77939" y="251275"/>
                </a:lnTo>
                <a:lnTo>
                  <a:pt x="80961" y="252939"/>
                </a:lnTo>
                <a:lnTo>
                  <a:pt x="83197" y="253320"/>
                </a:lnTo>
                <a:lnTo>
                  <a:pt x="92988" y="253942"/>
                </a:lnTo>
                <a:lnTo>
                  <a:pt x="100837" y="251466"/>
                </a:lnTo>
                <a:lnTo>
                  <a:pt x="103524" y="249510"/>
                </a:lnTo>
                <a:close/>
              </a:path>
              <a:path w="464184" h="621029">
                <a:moveTo>
                  <a:pt x="317902" y="0"/>
                </a:moveTo>
                <a:lnTo>
                  <a:pt x="270882" y="12547"/>
                </a:lnTo>
                <a:lnTo>
                  <a:pt x="253440" y="29952"/>
                </a:lnTo>
                <a:lnTo>
                  <a:pt x="413196" y="29952"/>
                </a:lnTo>
                <a:lnTo>
                  <a:pt x="373748" y="10112"/>
                </a:lnTo>
                <a:lnTo>
                  <a:pt x="330034" y="646"/>
                </a:lnTo>
                <a:lnTo>
                  <a:pt x="317902" y="0"/>
                </a:lnTo>
                <a:close/>
              </a:path>
            </a:pathLst>
          </a:custGeom>
          <a:solidFill>
            <a:srgbClr val="62554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6" name="object 96"/>
          <p:cNvSpPr/>
          <p:nvPr/>
        </p:nvSpPr>
        <p:spPr>
          <a:xfrm>
            <a:off x="1605380" y="2265498"/>
            <a:ext cx="379459" cy="468126"/>
          </a:xfrm>
          <a:custGeom>
            <a:avLst/>
            <a:gdLst/>
            <a:ahLst/>
            <a:cxnLst/>
            <a:rect l="l" t="t" r="r" b="b"/>
            <a:pathLst>
              <a:path w="573405" h="707389">
                <a:moveTo>
                  <a:pt x="75861" y="0"/>
                </a:moveTo>
                <a:lnTo>
                  <a:pt x="22349" y="12144"/>
                </a:lnTo>
                <a:lnTo>
                  <a:pt x="0" y="34291"/>
                </a:lnTo>
                <a:lnTo>
                  <a:pt x="4751" y="82729"/>
                </a:lnTo>
                <a:lnTo>
                  <a:pt x="32542" y="173748"/>
                </a:lnTo>
                <a:lnTo>
                  <a:pt x="133430" y="492137"/>
                </a:lnTo>
                <a:lnTo>
                  <a:pt x="499749" y="707212"/>
                </a:lnTo>
                <a:lnTo>
                  <a:pt x="573143" y="664527"/>
                </a:lnTo>
                <a:lnTo>
                  <a:pt x="242993" y="414286"/>
                </a:lnTo>
                <a:lnTo>
                  <a:pt x="235649" y="375510"/>
                </a:lnTo>
                <a:lnTo>
                  <a:pt x="218336" y="284705"/>
                </a:lnTo>
                <a:lnTo>
                  <a:pt x="198138" y="180161"/>
                </a:lnTo>
                <a:lnTo>
                  <a:pt x="182135" y="100164"/>
                </a:lnTo>
                <a:lnTo>
                  <a:pt x="178735" y="82156"/>
                </a:lnTo>
                <a:lnTo>
                  <a:pt x="164212" y="43795"/>
                </a:lnTo>
                <a:lnTo>
                  <a:pt x="132082" y="8578"/>
                </a:lnTo>
                <a:lnTo>
                  <a:pt x="75861"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7" name="object 97"/>
          <p:cNvSpPr/>
          <p:nvPr/>
        </p:nvSpPr>
        <p:spPr>
          <a:xfrm>
            <a:off x="1911145" y="2666674"/>
            <a:ext cx="140051" cy="114885"/>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8" name="object 98"/>
          <p:cNvSpPr/>
          <p:nvPr/>
        </p:nvSpPr>
        <p:spPr>
          <a:xfrm>
            <a:off x="3426117" y="4310202"/>
            <a:ext cx="329453" cy="195823"/>
          </a:xfrm>
          <a:custGeom>
            <a:avLst/>
            <a:gdLst/>
            <a:ahLst/>
            <a:cxnLst/>
            <a:rect l="l" t="t" r="r" b="b"/>
            <a:pathLst>
              <a:path w="497839" h="295909">
                <a:moveTo>
                  <a:pt x="0" y="295325"/>
                </a:moveTo>
                <a:lnTo>
                  <a:pt x="497293" y="295325"/>
                </a:lnTo>
                <a:lnTo>
                  <a:pt x="497293"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9" name="object 99"/>
          <p:cNvSpPr/>
          <p:nvPr/>
        </p:nvSpPr>
        <p:spPr>
          <a:xfrm>
            <a:off x="3601509" y="4533785"/>
            <a:ext cx="306341" cy="181115"/>
          </a:xfrm>
          <a:custGeom>
            <a:avLst/>
            <a:gdLst/>
            <a:ahLst/>
            <a:cxnLst/>
            <a:rect l="l" t="t" r="r" b="b"/>
            <a:pathLst>
              <a:path w="462914"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0" name="object 100"/>
          <p:cNvSpPr/>
          <p:nvPr/>
        </p:nvSpPr>
        <p:spPr>
          <a:xfrm>
            <a:off x="3273653" y="4533785"/>
            <a:ext cx="298357" cy="181115"/>
          </a:xfrm>
          <a:custGeom>
            <a:avLst/>
            <a:gdLst/>
            <a:ahLst/>
            <a:cxnLst/>
            <a:rect l="l" t="t" r="r" b="b"/>
            <a:pathLst>
              <a:path w="450850" h="273684">
                <a:moveTo>
                  <a:pt x="0" y="273126"/>
                </a:moveTo>
                <a:lnTo>
                  <a:pt x="450595" y="273126"/>
                </a:lnTo>
                <a:lnTo>
                  <a:pt x="450595"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1" name="object 101"/>
          <p:cNvSpPr/>
          <p:nvPr/>
        </p:nvSpPr>
        <p:spPr>
          <a:xfrm>
            <a:off x="3777884" y="4740046"/>
            <a:ext cx="306341" cy="179014"/>
          </a:xfrm>
          <a:custGeom>
            <a:avLst/>
            <a:gdLst/>
            <a:ahLst/>
            <a:cxnLst/>
            <a:rect l="l" t="t" r="r" b="b"/>
            <a:pathLst>
              <a:path w="462914" h="270509">
                <a:moveTo>
                  <a:pt x="0" y="270078"/>
                </a:moveTo>
                <a:lnTo>
                  <a:pt x="462622" y="270078"/>
                </a:lnTo>
                <a:lnTo>
                  <a:pt x="462622"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2" name="object 102"/>
          <p:cNvSpPr/>
          <p:nvPr/>
        </p:nvSpPr>
        <p:spPr>
          <a:xfrm>
            <a:off x="3442085" y="4740046"/>
            <a:ext cx="306341" cy="182796"/>
          </a:xfrm>
          <a:custGeom>
            <a:avLst/>
            <a:gdLst/>
            <a:ahLst/>
            <a:cxnLst/>
            <a:rect l="l" t="t" r="r" b="b"/>
            <a:pathLst>
              <a:path w="462914"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3" name="object 103"/>
          <p:cNvSpPr/>
          <p:nvPr/>
        </p:nvSpPr>
        <p:spPr>
          <a:xfrm>
            <a:off x="3108304" y="4740046"/>
            <a:ext cx="306341" cy="179014"/>
          </a:xfrm>
          <a:custGeom>
            <a:avLst/>
            <a:gdLst/>
            <a:ahLst/>
            <a:cxnLst/>
            <a:rect l="l" t="t" r="r" b="b"/>
            <a:pathLst>
              <a:path w="462914"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4" name="object 104"/>
          <p:cNvSpPr/>
          <p:nvPr/>
        </p:nvSpPr>
        <p:spPr>
          <a:xfrm>
            <a:off x="2413419" y="4310202"/>
            <a:ext cx="329453" cy="195823"/>
          </a:xfrm>
          <a:custGeom>
            <a:avLst/>
            <a:gdLst/>
            <a:ahLst/>
            <a:cxnLst/>
            <a:rect l="l" t="t" r="r" b="b"/>
            <a:pathLst>
              <a:path w="497839" h="295909">
                <a:moveTo>
                  <a:pt x="0" y="295325"/>
                </a:moveTo>
                <a:lnTo>
                  <a:pt x="497293" y="295325"/>
                </a:lnTo>
                <a:lnTo>
                  <a:pt x="497293"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5" name="object 105"/>
          <p:cNvSpPr/>
          <p:nvPr/>
        </p:nvSpPr>
        <p:spPr>
          <a:xfrm>
            <a:off x="2588802" y="4533785"/>
            <a:ext cx="329453" cy="181115"/>
          </a:xfrm>
          <a:custGeom>
            <a:avLst/>
            <a:gdLst/>
            <a:ahLst/>
            <a:cxnLst/>
            <a:rect l="l" t="t" r="r" b="b"/>
            <a:pathLst>
              <a:path w="497839" h="273684">
                <a:moveTo>
                  <a:pt x="0" y="273126"/>
                </a:moveTo>
                <a:lnTo>
                  <a:pt x="497839" y="273126"/>
                </a:lnTo>
                <a:lnTo>
                  <a:pt x="497839"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6" name="object 106"/>
          <p:cNvSpPr/>
          <p:nvPr/>
        </p:nvSpPr>
        <p:spPr>
          <a:xfrm>
            <a:off x="2765186" y="4310202"/>
            <a:ext cx="329453" cy="195823"/>
          </a:xfrm>
          <a:custGeom>
            <a:avLst/>
            <a:gdLst/>
            <a:ahLst/>
            <a:cxnLst/>
            <a:rect l="l" t="t" r="r" b="b"/>
            <a:pathLst>
              <a:path w="497839" h="295909">
                <a:moveTo>
                  <a:pt x="0" y="295325"/>
                </a:moveTo>
                <a:lnTo>
                  <a:pt x="497306" y="295325"/>
                </a:lnTo>
                <a:lnTo>
                  <a:pt x="497306"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7" name="object 107"/>
          <p:cNvSpPr/>
          <p:nvPr/>
        </p:nvSpPr>
        <p:spPr>
          <a:xfrm>
            <a:off x="1744243" y="4310202"/>
            <a:ext cx="299197" cy="195823"/>
          </a:xfrm>
          <a:custGeom>
            <a:avLst/>
            <a:gdLst/>
            <a:ahLst/>
            <a:cxnLst/>
            <a:rect l="l" t="t" r="r" b="b"/>
            <a:pathLst>
              <a:path w="452119" h="295909">
                <a:moveTo>
                  <a:pt x="0" y="295325"/>
                </a:moveTo>
                <a:lnTo>
                  <a:pt x="452018" y="295325"/>
                </a:lnTo>
                <a:lnTo>
                  <a:pt x="45201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8" name="object 108"/>
          <p:cNvSpPr/>
          <p:nvPr/>
        </p:nvSpPr>
        <p:spPr>
          <a:xfrm>
            <a:off x="2066048" y="4310202"/>
            <a:ext cx="329453" cy="195823"/>
          </a:xfrm>
          <a:custGeom>
            <a:avLst/>
            <a:gdLst/>
            <a:ahLst/>
            <a:cxnLst/>
            <a:rect l="l" t="t" r="r" b="b"/>
            <a:pathLst>
              <a:path w="497839" h="295909">
                <a:moveTo>
                  <a:pt x="0" y="295325"/>
                </a:moveTo>
                <a:lnTo>
                  <a:pt x="497293" y="295325"/>
                </a:lnTo>
                <a:lnTo>
                  <a:pt x="497293"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9" name="object 109"/>
          <p:cNvSpPr/>
          <p:nvPr/>
        </p:nvSpPr>
        <p:spPr>
          <a:xfrm>
            <a:off x="3115633" y="4310202"/>
            <a:ext cx="291633" cy="195823"/>
          </a:xfrm>
          <a:custGeom>
            <a:avLst/>
            <a:gdLst/>
            <a:ahLst/>
            <a:cxnLst/>
            <a:rect l="l" t="t" r="r" b="b"/>
            <a:pathLst>
              <a:path w="440689" h="295909">
                <a:moveTo>
                  <a:pt x="0" y="295325"/>
                </a:moveTo>
                <a:lnTo>
                  <a:pt x="440461" y="295325"/>
                </a:lnTo>
                <a:lnTo>
                  <a:pt x="440461"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0" name="object 110"/>
          <p:cNvSpPr/>
          <p:nvPr/>
        </p:nvSpPr>
        <p:spPr>
          <a:xfrm>
            <a:off x="2940578" y="4533785"/>
            <a:ext cx="306341" cy="181115"/>
          </a:xfrm>
          <a:custGeom>
            <a:avLst/>
            <a:gdLst/>
            <a:ahLst/>
            <a:cxnLst/>
            <a:rect l="l" t="t" r="r" b="b"/>
            <a:pathLst>
              <a:path w="462914"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1" name="object 111"/>
          <p:cNvSpPr/>
          <p:nvPr/>
        </p:nvSpPr>
        <p:spPr>
          <a:xfrm>
            <a:off x="2260954" y="4533785"/>
            <a:ext cx="298357" cy="181115"/>
          </a:xfrm>
          <a:custGeom>
            <a:avLst/>
            <a:gdLst/>
            <a:ahLst/>
            <a:cxnLst/>
            <a:rect l="l" t="t" r="r" b="b"/>
            <a:pathLst>
              <a:path w="450850" h="273684">
                <a:moveTo>
                  <a:pt x="0" y="273126"/>
                </a:moveTo>
                <a:lnTo>
                  <a:pt x="450596" y="273126"/>
                </a:lnTo>
                <a:lnTo>
                  <a:pt x="450596"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2" name="object 112"/>
          <p:cNvSpPr/>
          <p:nvPr/>
        </p:nvSpPr>
        <p:spPr>
          <a:xfrm>
            <a:off x="2765186" y="4740046"/>
            <a:ext cx="315165" cy="179014"/>
          </a:xfrm>
          <a:custGeom>
            <a:avLst/>
            <a:gdLst/>
            <a:ahLst/>
            <a:cxnLst/>
            <a:rect l="l" t="t" r="r" b="b"/>
            <a:pathLst>
              <a:path w="476250" h="270509">
                <a:moveTo>
                  <a:pt x="0" y="270078"/>
                </a:moveTo>
                <a:lnTo>
                  <a:pt x="476034" y="270078"/>
                </a:lnTo>
                <a:lnTo>
                  <a:pt x="476034"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3" name="object 113"/>
          <p:cNvSpPr/>
          <p:nvPr/>
        </p:nvSpPr>
        <p:spPr>
          <a:xfrm>
            <a:off x="2429387" y="4740046"/>
            <a:ext cx="306341" cy="182796"/>
          </a:xfrm>
          <a:custGeom>
            <a:avLst/>
            <a:gdLst/>
            <a:ahLst/>
            <a:cxnLst/>
            <a:rect l="l" t="t" r="r" b="b"/>
            <a:pathLst>
              <a:path w="462914"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4" name="object 114"/>
          <p:cNvSpPr/>
          <p:nvPr/>
        </p:nvSpPr>
        <p:spPr>
          <a:xfrm>
            <a:off x="2095607" y="4740046"/>
            <a:ext cx="306341" cy="179014"/>
          </a:xfrm>
          <a:custGeom>
            <a:avLst/>
            <a:gdLst/>
            <a:ahLst/>
            <a:cxnLst/>
            <a:rect l="l" t="t" r="r" b="b"/>
            <a:pathLst>
              <a:path w="462914"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5" name="object 115"/>
          <p:cNvSpPr/>
          <p:nvPr/>
        </p:nvSpPr>
        <p:spPr>
          <a:xfrm>
            <a:off x="3097076" y="3899966"/>
            <a:ext cx="306341" cy="181115"/>
          </a:xfrm>
          <a:custGeom>
            <a:avLst/>
            <a:gdLst/>
            <a:ahLst/>
            <a:cxnLst/>
            <a:rect l="l" t="t" r="r" b="b"/>
            <a:pathLst>
              <a:path w="462914" h="273685">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6" name="object 116"/>
          <p:cNvSpPr/>
          <p:nvPr/>
        </p:nvSpPr>
        <p:spPr>
          <a:xfrm>
            <a:off x="2769220" y="3899966"/>
            <a:ext cx="298357" cy="181115"/>
          </a:xfrm>
          <a:custGeom>
            <a:avLst/>
            <a:gdLst/>
            <a:ahLst/>
            <a:cxnLst/>
            <a:rect l="l" t="t" r="r" b="b"/>
            <a:pathLst>
              <a:path w="450850" h="273685">
                <a:moveTo>
                  <a:pt x="0" y="273126"/>
                </a:moveTo>
                <a:lnTo>
                  <a:pt x="450595" y="273126"/>
                </a:lnTo>
                <a:lnTo>
                  <a:pt x="450595"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7" name="object 117"/>
          <p:cNvSpPr/>
          <p:nvPr/>
        </p:nvSpPr>
        <p:spPr>
          <a:xfrm>
            <a:off x="3273451" y="4106227"/>
            <a:ext cx="306341" cy="179014"/>
          </a:xfrm>
          <a:custGeom>
            <a:avLst/>
            <a:gdLst/>
            <a:ahLst/>
            <a:cxnLst/>
            <a:rect l="l" t="t" r="r" b="b"/>
            <a:pathLst>
              <a:path w="462914" h="270510">
                <a:moveTo>
                  <a:pt x="0" y="270078"/>
                </a:moveTo>
                <a:lnTo>
                  <a:pt x="462622" y="270078"/>
                </a:lnTo>
                <a:lnTo>
                  <a:pt x="462622"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8" name="object 118"/>
          <p:cNvSpPr/>
          <p:nvPr/>
        </p:nvSpPr>
        <p:spPr>
          <a:xfrm>
            <a:off x="2937653" y="4106227"/>
            <a:ext cx="306341" cy="182796"/>
          </a:xfrm>
          <a:custGeom>
            <a:avLst/>
            <a:gdLst/>
            <a:ahLst/>
            <a:cxnLst/>
            <a:rect l="l" t="t" r="r" b="b"/>
            <a:pathLst>
              <a:path w="462914"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9" name="object 119"/>
          <p:cNvSpPr/>
          <p:nvPr/>
        </p:nvSpPr>
        <p:spPr>
          <a:xfrm>
            <a:off x="2603872" y="4106227"/>
            <a:ext cx="306341" cy="179014"/>
          </a:xfrm>
          <a:custGeom>
            <a:avLst/>
            <a:gdLst/>
            <a:ahLst/>
            <a:cxnLst/>
            <a:rect l="l" t="t" r="r" b="b"/>
            <a:pathLst>
              <a:path w="462914" h="270510">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0" name="object 120"/>
          <p:cNvSpPr/>
          <p:nvPr/>
        </p:nvSpPr>
        <p:spPr>
          <a:xfrm>
            <a:off x="2084378" y="3899966"/>
            <a:ext cx="329453" cy="181115"/>
          </a:xfrm>
          <a:custGeom>
            <a:avLst/>
            <a:gdLst/>
            <a:ahLst/>
            <a:cxnLst/>
            <a:rect l="l" t="t" r="r" b="b"/>
            <a:pathLst>
              <a:path w="497839" h="273685">
                <a:moveTo>
                  <a:pt x="0" y="273126"/>
                </a:moveTo>
                <a:lnTo>
                  <a:pt x="497827" y="273126"/>
                </a:lnTo>
                <a:lnTo>
                  <a:pt x="497827"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1" name="object 121"/>
          <p:cNvSpPr/>
          <p:nvPr/>
        </p:nvSpPr>
        <p:spPr>
          <a:xfrm>
            <a:off x="2436145" y="3899966"/>
            <a:ext cx="306341" cy="181115"/>
          </a:xfrm>
          <a:custGeom>
            <a:avLst/>
            <a:gdLst/>
            <a:ahLst/>
            <a:cxnLst/>
            <a:rect l="l" t="t" r="r" b="b"/>
            <a:pathLst>
              <a:path w="462914" h="273685">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2" name="object 122"/>
          <p:cNvSpPr/>
          <p:nvPr/>
        </p:nvSpPr>
        <p:spPr>
          <a:xfrm>
            <a:off x="1756522" y="3899966"/>
            <a:ext cx="298357" cy="181115"/>
          </a:xfrm>
          <a:custGeom>
            <a:avLst/>
            <a:gdLst/>
            <a:ahLst/>
            <a:cxnLst/>
            <a:rect l="l" t="t" r="r" b="b"/>
            <a:pathLst>
              <a:path w="450850" h="273685">
                <a:moveTo>
                  <a:pt x="0" y="273126"/>
                </a:moveTo>
                <a:lnTo>
                  <a:pt x="450595" y="273126"/>
                </a:lnTo>
                <a:lnTo>
                  <a:pt x="450595"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3" name="object 123"/>
          <p:cNvSpPr/>
          <p:nvPr/>
        </p:nvSpPr>
        <p:spPr>
          <a:xfrm>
            <a:off x="2260753" y="4106227"/>
            <a:ext cx="315165" cy="179014"/>
          </a:xfrm>
          <a:custGeom>
            <a:avLst/>
            <a:gdLst/>
            <a:ahLst/>
            <a:cxnLst/>
            <a:rect l="l" t="t" r="r" b="b"/>
            <a:pathLst>
              <a:path w="476250" h="270510">
                <a:moveTo>
                  <a:pt x="0" y="270078"/>
                </a:moveTo>
                <a:lnTo>
                  <a:pt x="476034" y="270078"/>
                </a:lnTo>
                <a:lnTo>
                  <a:pt x="476034"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4" name="object 124"/>
          <p:cNvSpPr/>
          <p:nvPr/>
        </p:nvSpPr>
        <p:spPr>
          <a:xfrm>
            <a:off x="1924947" y="4106227"/>
            <a:ext cx="306341" cy="182796"/>
          </a:xfrm>
          <a:custGeom>
            <a:avLst/>
            <a:gdLst/>
            <a:ahLst/>
            <a:cxnLst/>
            <a:rect l="l" t="t" r="r" b="b"/>
            <a:pathLst>
              <a:path w="462915" h="276225">
                <a:moveTo>
                  <a:pt x="0" y="275920"/>
                </a:moveTo>
                <a:lnTo>
                  <a:pt x="462622" y="275920"/>
                </a:lnTo>
                <a:lnTo>
                  <a:pt x="462622"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5" name="object 125"/>
          <p:cNvSpPr/>
          <p:nvPr/>
        </p:nvSpPr>
        <p:spPr>
          <a:xfrm>
            <a:off x="1591174" y="4106227"/>
            <a:ext cx="306341" cy="179014"/>
          </a:xfrm>
          <a:custGeom>
            <a:avLst/>
            <a:gdLst/>
            <a:ahLst/>
            <a:cxnLst/>
            <a:rect l="l" t="t" r="r" b="b"/>
            <a:pathLst>
              <a:path w="462915" h="270510">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6" name="object 126"/>
          <p:cNvSpPr/>
          <p:nvPr/>
        </p:nvSpPr>
        <p:spPr>
          <a:xfrm>
            <a:off x="1408142" y="4310202"/>
            <a:ext cx="312644" cy="195823"/>
          </a:xfrm>
          <a:custGeom>
            <a:avLst/>
            <a:gdLst/>
            <a:ahLst/>
            <a:cxnLst/>
            <a:rect l="l" t="t" r="r" b="b"/>
            <a:pathLst>
              <a:path w="472440" h="295909">
                <a:moveTo>
                  <a:pt x="0" y="295325"/>
                </a:moveTo>
                <a:lnTo>
                  <a:pt x="471868" y="295325"/>
                </a:lnTo>
                <a:lnTo>
                  <a:pt x="47186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7" name="object 127"/>
          <p:cNvSpPr/>
          <p:nvPr/>
        </p:nvSpPr>
        <p:spPr>
          <a:xfrm>
            <a:off x="1583526" y="4533785"/>
            <a:ext cx="306341" cy="181115"/>
          </a:xfrm>
          <a:custGeom>
            <a:avLst/>
            <a:gdLst/>
            <a:ahLst/>
            <a:cxnLst/>
            <a:rect l="l" t="t" r="r" b="b"/>
            <a:pathLst>
              <a:path w="462915" h="273684">
                <a:moveTo>
                  <a:pt x="0" y="273126"/>
                </a:moveTo>
                <a:lnTo>
                  <a:pt x="462622" y="273126"/>
                </a:lnTo>
                <a:lnTo>
                  <a:pt x="462622"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8" name="object 128"/>
          <p:cNvSpPr/>
          <p:nvPr/>
        </p:nvSpPr>
        <p:spPr>
          <a:xfrm>
            <a:off x="1920870" y="4533785"/>
            <a:ext cx="306341" cy="181115"/>
          </a:xfrm>
          <a:custGeom>
            <a:avLst/>
            <a:gdLst/>
            <a:ahLst/>
            <a:cxnLst/>
            <a:rect l="l" t="t" r="r" b="b"/>
            <a:pathLst>
              <a:path w="462915"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9" name="object 129"/>
          <p:cNvSpPr/>
          <p:nvPr/>
        </p:nvSpPr>
        <p:spPr>
          <a:xfrm>
            <a:off x="1255669" y="4533785"/>
            <a:ext cx="298357" cy="181115"/>
          </a:xfrm>
          <a:custGeom>
            <a:avLst/>
            <a:gdLst/>
            <a:ahLst/>
            <a:cxnLst/>
            <a:rect l="l" t="t" r="r" b="b"/>
            <a:pathLst>
              <a:path w="450850" h="273684">
                <a:moveTo>
                  <a:pt x="0" y="273126"/>
                </a:moveTo>
                <a:lnTo>
                  <a:pt x="450595" y="273126"/>
                </a:lnTo>
                <a:lnTo>
                  <a:pt x="450595"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0" name="object 130"/>
          <p:cNvSpPr/>
          <p:nvPr/>
        </p:nvSpPr>
        <p:spPr>
          <a:xfrm>
            <a:off x="1759917" y="4740046"/>
            <a:ext cx="306341" cy="179014"/>
          </a:xfrm>
          <a:custGeom>
            <a:avLst/>
            <a:gdLst/>
            <a:ahLst/>
            <a:cxnLst/>
            <a:rect l="l" t="t" r="r" b="b"/>
            <a:pathLst>
              <a:path w="462915"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1" name="object 131"/>
          <p:cNvSpPr/>
          <p:nvPr/>
        </p:nvSpPr>
        <p:spPr>
          <a:xfrm>
            <a:off x="1424102" y="4740046"/>
            <a:ext cx="306341" cy="182796"/>
          </a:xfrm>
          <a:custGeom>
            <a:avLst/>
            <a:gdLst/>
            <a:ahLst/>
            <a:cxnLst/>
            <a:rect l="l" t="t" r="r" b="b"/>
            <a:pathLst>
              <a:path w="462915"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2" name="object 132"/>
          <p:cNvSpPr/>
          <p:nvPr/>
        </p:nvSpPr>
        <p:spPr>
          <a:xfrm>
            <a:off x="1243853" y="4740046"/>
            <a:ext cx="152960" cy="179014"/>
          </a:xfrm>
          <a:custGeom>
            <a:avLst/>
            <a:gdLst/>
            <a:ahLst/>
            <a:cxnLst/>
            <a:rect l="l" t="t" r="r" b="b"/>
            <a:pathLst>
              <a:path w="231140" h="270509">
                <a:moveTo>
                  <a:pt x="0" y="270078"/>
                </a:moveTo>
                <a:lnTo>
                  <a:pt x="230619" y="270078"/>
                </a:lnTo>
                <a:lnTo>
                  <a:pt x="230619"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3" name="object 133"/>
          <p:cNvSpPr/>
          <p:nvPr/>
        </p:nvSpPr>
        <p:spPr>
          <a:xfrm>
            <a:off x="1243853" y="4310202"/>
            <a:ext cx="145396" cy="195823"/>
          </a:xfrm>
          <a:custGeom>
            <a:avLst/>
            <a:gdLst/>
            <a:ahLst/>
            <a:cxnLst/>
            <a:rect l="l" t="t" r="r" b="b"/>
            <a:pathLst>
              <a:path w="219710" h="295909">
                <a:moveTo>
                  <a:pt x="0" y="295325"/>
                </a:moveTo>
                <a:lnTo>
                  <a:pt x="219544" y="295325"/>
                </a:lnTo>
                <a:lnTo>
                  <a:pt x="219544"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4" name="object 134"/>
          <p:cNvSpPr/>
          <p:nvPr/>
        </p:nvSpPr>
        <p:spPr>
          <a:xfrm>
            <a:off x="2260954" y="4948038"/>
            <a:ext cx="298357" cy="181115"/>
          </a:xfrm>
          <a:custGeom>
            <a:avLst/>
            <a:gdLst/>
            <a:ahLst/>
            <a:cxnLst/>
            <a:rect l="l" t="t" r="r" b="b"/>
            <a:pathLst>
              <a:path w="450850" h="273684">
                <a:moveTo>
                  <a:pt x="0" y="273126"/>
                </a:moveTo>
                <a:lnTo>
                  <a:pt x="450596" y="273126"/>
                </a:lnTo>
                <a:lnTo>
                  <a:pt x="450596"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5" name="object 135"/>
          <p:cNvSpPr/>
          <p:nvPr/>
        </p:nvSpPr>
        <p:spPr>
          <a:xfrm>
            <a:off x="1583526" y="4948038"/>
            <a:ext cx="306341" cy="181115"/>
          </a:xfrm>
          <a:custGeom>
            <a:avLst/>
            <a:gdLst/>
            <a:ahLst/>
            <a:cxnLst/>
            <a:rect l="l" t="t" r="r" b="b"/>
            <a:pathLst>
              <a:path w="462915" h="273684">
                <a:moveTo>
                  <a:pt x="0" y="273126"/>
                </a:moveTo>
                <a:lnTo>
                  <a:pt x="462622" y="273126"/>
                </a:lnTo>
                <a:lnTo>
                  <a:pt x="462622"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6" name="object 136"/>
          <p:cNvSpPr/>
          <p:nvPr/>
        </p:nvSpPr>
        <p:spPr>
          <a:xfrm>
            <a:off x="1920870" y="4948038"/>
            <a:ext cx="306341" cy="181115"/>
          </a:xfrm>
          <a:custGeom>
            <a:avLst/>
            <a:gdLst/>
            <a:ahLst/>
            <a:cxnLst/>
            <a:rect l="l" t="t" r="r" b="b"/>
            <a:pathLst>
              <a:path w="462915"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7" name="object 137"/>
          <p:cNvSpPr/>
          <p:nvPr/>
        </p:nvSpPr>
        <p:spPr>
          <a:xfrm>
            <a:off x="1255669" y="4948038"/>
            <a:ext cx="298357" cy="181115"/>
          </a:xfrm>
          <a:custGeom>
            <a:avLst/>
            <a:gdLst/>
            <a:ahLst/>
            <a:cxnLst/>
            <a:rect l="l" t="t" r="r" b="b"/>
            <a:pathLst>
              <a:path w="450850" h="273684">
                <a:moveTo>
                  <a:pt x="0" y="273126"/>
                </a:moveTo>
                <a:lnTo>
                  <a:pt x="450595" y="273126"/>
                </a:lnTo>
                <a:lnTo>
                  <a:pt x="450595"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8" name="object 138"/>
          <p:cNvSpPr/>
          <p:nvPr/>
        </p:nvSpPr>
        <p:spPr>
          <a:xfrm>
            <a:off x="1243853" y="3899966"/>
            <a:ext cx="141614" cy="181115"/>
          </a:xfrm>
          <a:custGeom>
            <a:avLst/>
            <a:gdLst/>
            <a:ahLst/>
            <a:cxnLst/>
            <a:rect l="l" t="t" r="r" b="b"/>
            <a:pathLst>
              <a:path w="213995" h="273685">
                <a:moveTo>
                  <a:pt x="0" y="273126"/>
                </a:moveTo>
                <a:lnTo>
                  <a:pt x="213664" y="273126"/>
                </a:lnTo>
                <a:lnTo>
                  <a:pt x="213664"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9" name="object 139"/>
          <p:cNvSpPr/>
          <p:nvPr/>
        </p:nvSpPr>
        <p:spPr>
          <a:xfrm>
            <a:off x="1255476" y="4106227"/>
            <a:ext cx="306341" cy="179014"/>
          </a:xfrm>
          <a:custGeom>
            <a:avLst/>
            <a:gdLst/>
            <a:ahLst/>
            <a:cxnLst/>
            <a:rect l="l" t="t" r="r" b="b"/>
            <a:pathLst>
              <a:path w="462915" h="270510">
                <a:moveTo>
                  <a:pt x="0" y="270078"/>
                </a:moveTo>
                <a:lnTo>
                  <a:pt x="462622" y="270078"/>
                </a:lnTo>
                <a:lnTo>
                  <a:pt x="462622"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0" name="object 140"/>
          <p:cNvSpPr/>
          <p:nvPr/>
        </p:nvSpPr>
        <p:spPr>
          <a:xfrm>
            <a:off x="1566557" y="3676375"/>
            <a:ext cx="323150" cy="195823"/>
          </a:xfrm>
          <a:custGeom>
            <a:avLst/>
            <a:gdLst/>
            <a:ahLst/>
            <a:cxnLst/>
            <a:rect l="l" t="t" r="r" b="b"/>
            <a:pathLst>
              <a:path w="488315" h="295910">
                <a:moveTo>
                  <a:pt x="0" y="295325"/>
                </a:moveTo>
                <a:lnTo>
                  <a:pt x="487781" y="295325"/>
                </a:lnTo>
                <a:lnTo>
                  <a:pt x="487781"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1" name="object 141"/>
          <p:cNvSpPr/>
          <p:nvPr/>
        </p:nvSpPr>
        <p:spPr>
          <a:xfrm>
            <a:off x="1409394" y="3899966"/>
            <a:ext cx="326091" cy="181115"/>
          </a:xfrm>
          <a:custGeom>
            <a:avLst/>
            <a:gdLst/>
            <a:ahLst/>
            <a:cxnLst/>
            <a:rect l="l" t="t" r="r" b="b"/>
            <a:pathLst>
              <a:path w="492759" h="273685">
                <a:moveTo>
                  <a:pt x="0" y="273126"/>
                </a:moveTo>
                <a:lnTo>
                  <a:pt x="492721" y="273126"/>
                </a:lnTo>
                <a:lnTo>
                  <a:pt x="492721"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2" name="object 142"/>
          <p:cNvSpPr/>
          <p:nvPr/>
        </p:nvSpPr>
        <p:spPr>
          <a:xfrm>
            <a:off x="1256072" y="3676375"/>
            <a:ext cx="291633" cy="195823"/>
          </a:xfrm>
          <a:custGeom>
            <a:avLst/>
            <a:gdLst/>
            <a:ahLst/>
            <a:cxnLst/>
            <a:rect l="l" t="t" r="r" b="b"/>
            <a:pathLst>
              <a:path w="440690" h="295910">
                <a:moveTo>
                  <a:pt x="0" y="295325"/>
                </a:moveTo>
                <a:lnTo>
                  <a:pt x="440448" y="295325"/>
                </a:lnTo>
                <a:lnTo>
                  <a:pt x="44044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3" name="object 143"/>
          <p:cNvSpPr/>
          <p:nvPr/>
        </p:nvSpPr>
        <p:spPr>
          <a:xfrm>
            <a:off x="1434019" y="3473972"/>
            <a:ext cx="306341" cy="179014"/>
          </a:xfrm>
          <a:custGeom>
            <a:avLst/>
            <a:gdLst/>
            <a:ahLst/>
            <a:cxnLst/>
            <a:rect l="l" t="t" r="r" b="b"/>
            <a:pathLst>
              <a:path w="462915" h="270510">
                <a:moveTo>
                  <a:pt x="0" y="270090"/>
                </a:moveTo>
                <a:lnTo>
                  <a:pt x="462610" y="270090"/>
                </a:lnTo>
                <a:lnTo>
                  <a:pt x="462610" y="0"/>
                </a:lnTo>
                <a:lnTo>
                  <a:pt x="0" y="0"/>
                </a:lnTo>
                <a:lnTo>
                  <a:pt x="0" y="27009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4" name="object 144"/>
          <p:cNvSpPr/>
          <p:nvPr/>
        </p:nvSpPr>
        <p:spPr>
          <a:xfrm>
            <a:off x="1911331" y="3676375"/>
            <a:ext cx="323150" cy="195823"/>
          </a:xfrm>
          <a:custGeom>
            <a:avLst/>
            <a:gdLst/>
            <a:ahLst/>
            <a:cxnLst/>
            <a:rect l="l" t="t" r="r" b="b"/>
            <a:pathLst>
              <a:path w="488315" h="295910">
                <a:moveTo>
                  <a:pt x="0" y="295325"/>
                </a:moveTo>
                <a:lnTo>
                  <a:pt x="487768" y="295325"/>
                </a:lnTo>
                <a:lnTo>
                  <a:pt x="48776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5" name="object 145"/>
          <p:cNvSpPr/>
          <p:nvPr/>
        </p:nvSpPr>
        <p:spPr>
          <a:xfrm>
            <a:off x="1761977" y="3473972"/>
            <a:ext cx="306341" cy="179014"/>
          </a:xfrm>
          <a:custGeom>
            <a:avLst/>
            <a:gdLst/>
            <a:ahLst/>
            <a:cxnLst/>
            <a:rect l="l" t="t" r="r" b="b"/>
            <a:pathLst>
              <a:path w="462915" h="270510">
                <a:moveTo>
                  <a:pt x="0" y="270090"/>
                </a:moveTo>
                <a:lnTo>
                  <a:pt x="462610" y="270090"/>
                </a:lnTo>
                <a:lnTo>
                  <a:pt x="462610" y="0"/>
                </a:lnTo>
                <a:lnTo>
                  <a:pt x="0" y="0"/>
                </a:lnTo>
                <a:lnTo>
                  <a:pt x="0" y="27009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6" name="object 146"/>
          <p:cNvSpPr/>
          <p:nvPr/>
        </p:nvSpPr>
        <p:spPr>
          <a:xfrm>
            <a:off x="1243853" y="3473972"/>
            <a:ext cx="162205" cy="179014"/>
          </a:xfrm>
          <a:custGeom>
            <a:avLst/>
            <a:gdLst/>
            <a:ahLst/>
            <a:cxnLst/>
            <a:rect l="l" t="t" r="r" b="b"/>
            <a:pathLst>
              <a:path w="245110" h="270510">
                <a:moveTo>
                  <a:pt x="0" y="270090"/>
                </a:moveTo>
                <a:lnTo>
                  <a:pt x="244906" y="270090"/>
                </a:lnTo>
                <a:lnTo>
                  <a:pt x="244906" y="0"/>
                </a:lnTo>
                <a:lnTo>
                  <a:pt x="0" y="0"/>
                </a:lnTo>
                <a:lnTo>
                  <a:pt x="0" y="27009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7" name="object 147"/>
          <p:cNvSpPr/>
          <p:nvPr/>
        </p:nvSpPr>
        <p:spPr>
          <a:xfrm>
            <a:off x="1889534" y="1638641"/>
            <a:ext cx="347943" cy="246249"/>
          </a:xfrm>
          <a:custGeom>
            <a:avLst/>
            <a:gdLst/>
            <a:ahLst/>
            <a:cxnLst/>
            <a:rect l="l" t="t" r="r" b="b"/>
            <a:pathLst>
              <a:path w="525780" h="372110">
                <a:moveTo>
                  <a:pt x="455053" y="0"/>
                </a:moveTo>
                <a:lnTo>
                  <a:pt x="0" y="119468"/>
                </a:lnTo>
                <a:lnTo>
                  <a:pt x="70104" y="371563"/>
                </a:lnTo>
                <a:lnTo>
                  <a:pt x="525157" y="252082"/>
                </a:lnTo>
                <a:lnTo>
                  <a:pt x="455053" y="0"/>
                </a:lnTo>
                <a:close/>
              </a:path>
            </a:pathLst>
          </a:custGeom>
          <a:solidFill>
            <a:srgbClr val="F26B6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8" name="object 148"/>
          <p:cNvSpPr/>
          <p:nvPr/>
        </p:nvSpPr>
        <p:spPr>
          <a:xfrm>
            <a:off x="2434068" y="0"/>
            <a:ext cx="2304069" cy="5143500"/>
          </a:xfrm>
          <a:custGeom>
            <a:avLst/>
            <a:gdLst/>
            <a:ahLst/>
            <a:cxnLst/>
            <a:rect l="l" t="t" r="r" b="b"/>
            <a:pathLst>
              <a:path w="3481704" h="7772400">
                <a:moveTo>
                  <a:pt x="2362695" y="0"/>
                </a:moveTo>
                <a:lnTo>
                  <a:pt x="0" y="0"/>
                </a:lnTo>
                <a:lnTo>
                  <a:pt x="1118539" y="3901821"/>
                </a:lnTo>
                <a:lnTo>
                  <a:pt x="215" y="7772400"/>
                </a:lnTo>
                <a:lnTo>
                  <a:pt x="2362911" y="7772400"/>
                </a:lnTo>
                <a:lnTo>
                  <a:pt x="3481235" y="3901821"/>
                </a:lnTo>
                <a:lnTo>
                  <a:pt x="2362695" y="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9" name="object 149"/>
          <p:cNvSpPr/>
          <p:nvPr/>
        </p:nvSpPr>
        <p:spPr>
          <a:xfrm>
            <a:off x="2499695" y="1254480"/>
            <a:ext cx="278606" cy="324831"/>
          </a:xfrm>
          <a:custGeom>
            <a:avLst/>
            <a:gdLst/>
            <a:ahLst/>
            <a:cxnLst/>
            <a:rect l="l" t="t" r="r" b="b"/>
            <a:pathLst>
              <a:path w="421005" h="490855">
                <a:moveTo>
                  <a:pt x="219387" y="0"/>
                </a:moveTo>
                <a:lnTo>
                  <a:pt x="176678" y="6904"/>
                </a:lnTo>
                <a:lnTo>
                  <a:pt x="134894" y="28958"/>
                </a:lnTo>
                <a:lnTo>
                  <a:pt x="103182" y="71096"/>
                </a:lnTo>
                <a:lnTo>
                  <a:pt x="90546" y="122785"/>
                </a:lnTo>
                <a:lnTo>
                  <a:pt x="90215" y="124373"/>
                </a:lnTo>
                <a:lnTo>
                  <a:pt x="24709" y="165241"/>
                </a:lnTo>
                <a:lnTo>
                  <a:pt x="17574" y="171670"/>
                </a:lnTo>
                <a:lnTo>
                  <a:pt x="13191" y="179913"/>
                </a:lnTo>
                <a:lnTo>
                  <a:pt x="11830" y="189151"/>
                </a:lnTo>
                <a:lnTo>
                  <a:pt x="13761" y="198566"/>
                </a:lnTo>
                <a:lnTo>
                  <a:pt x="30729" y="215140"/>
                </a:lnTo>
                <a:lnTo>
                  <a:pt x="31327" y="221860"/>
                </a:lnTo>
                <a:lnTo>
                  <a:pt x="30217" y="231329"/>
                </a:lnTo>
                <a:lnTo>
                  <a:pt x="28303" y="240821"/>
                </a:lnTo>
                <a:lnTo>
                  <a:pt x="26487" y="247614"/>
                </a:lnTo>
                <a:lnTo>
                  <a:pt x="1290" y="325604"/>
                </a:lnTo>
                <a:lnTo>
                  <a:pt x="0" y="335404"/>
                </a:lnTo>
                <a:lnTo>
                  <a:pt x="2168" y="344754"/>
                </a:lnTo>
                <a:lnTo>
                  <a:pt x="7425" y="352788"/>
                </a:lnTo>
                <a:lnTo>
                  <a:pt x="15400" y="358637"/>
                </a:lnTo>
                <a:lnTo>
                  <a:pt x="83294" y="391581"/>
                </a:lnTo>
                <a:lnTo>
                  <a:pt x="74404" y="459450"/>
                </a:lnTo>
                <a:lnTo>
                  <a:pt x="75327" y="470977"/>
                </a:lnTo>
                <a:lnTo>
                  <a:pt x="80606" y="480800"/>
                </a:lnTo>
                <a:lnTo>
                  <a:pt x="89293" y="487673"/>
                </a:lnTo>
                <a:lnTo>
                  <a:pt x="100439" y="490349"/>
                </a:lnTo>
                <a:lnTo>
                  <a:pt x="127437" y="489427"/>
                </a:lnTo>
                <a:lnTo>
                  <a:pt x="183081" y="484275"/>
                </a:lnTo>
                <a:lnTo>
                  <a:pt x="209379" y="483046"/>
                </a:lnTo>
                <a:lnTo>
                  <a:pt x="220290" y="480680"/>
                </a:lnTo>
                <a:lnTo>
                  <a:pt x="229001" y="474318"/>
                </a:lnTo>
                <a:lnTo>
                  <a:pt x="234597" y="465037"/>
                </a:lnTo>
                <a:lnTo>
                  <a:pt x="236164" y="453912"/>
                </a:lnTo>
                <a:lnTo>
                  <a:pt x="231719" y="385967"/>
                </a:lnTo>
                <a:lnTo>
                  <a:pt x="256836" y="375463"/>
                </a:lnTo>
                <a:lnTo>
                  <a:pt x="299927" y="355703"/>
                </a:lnTo>
                <a:lnTo>
                  <a:pt x="337789" y="337326"/>
                </a:lnTo>
                <a:lnTo>
                  <a:pt x="380982" y="294770"/>
                </a:lnTo>
                <a:lnTo>
                  <a:pt x="399694" y="260830"/>
                </a:lnTo>
                <a:lnTo>
                  <a:pt x="413726" y="221640"/>
                </a:lnTo>
                <a:lnTo>
                  <a:pt x="421009" y="179592"/>
                </a:lnTo>
                <a:lnTo>
                  <a:pt x="419475" y="137081"/>
                </a:lnTo>
                <a:lnTo>
                  <a:pt x="407054" y="96500"/>
                </a:lnTo>
                <a:lnTo>
                  <a:pt x="381679" y="60241"/>
                </a:lnTo>
                <a:lnTo>
                  <a:pt x="341282" y="30698"/>
                </a:lnTo>
                <a:lnTo>
                  <a:pt x="274733" y="5513"/>
                </a:lnTo>
                <a:lnTo>
                  <a:pt x="219387" y="0"/>
                </a:lnTo>
                <a:close/>
              </a:path>
            </a:pathLst>
          </a:custGeom>
          <a:solidFill>
            <a:srgbClr val="6A533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0" name="object 150"/>
          <p:cNvSpPr/>
          <p:nvPr/>
        </p:nvSpPr>
        <p:spPr>
          <a:xfrm>
            <a:off x="2652984" y="1391689"/>
            <a:ext cx="51301" cy="62711"/>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1" name="object 151"/>
          <p:cNvSpPr/>
          <p:nvPr/>
        </p:nvSpPr>
        <p:spPr>
          <a:xfrm>
            <a:off x="2328992" y="1248695"/>
            <a:ext cx="306341" cy="458040"/>
          </a:xfrm>
          <a:custGeom>
            <a:avLst/>
            <a:gdLst/>
            <a:ahLst/>
            <a:cxnLst/>
            <a:rect l="l" t="t" r="r" b="b"/>
            <a:pathLst>
              <a:path w="462914" h="692150">
                <a:moveTo>
                  <a:pt x="74129" y="0"/>
                </a:moveTo>
                <a:lnTo>
                  <a:pt x="0" y="40830"/>
                </a:lnTo>
                <a:lnTo>
                  <a:pt x="46342" y="401281"/>
                </a:lnTo>
                <a:lnTo>
                  <a:pt x="314896" y="692124"/>
                </a:lnTo>
                <a:lnTo>
                  <a:pt x="462876" y="600773"/>
                </a:lnTo>
                <a:lnTo>
                  <a:pt x="169151" y="347218"/>
                </a:lnTo>
                <a:lnTo>
                  <a:pt x="74129" y="0"/>
                </a:lnTo>
                <a:close/>
              </a:path>
            </a:pathLst>
          </a:custGeom>
          <a:solidFill>
            <a:srgbClr val="6A533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2" name="object 152"/>
          <p:cNvSpPr/>
          <p:nvPr/>
        </p:nvSpPr>
        <p:spPr>
          <a:xfrm>
            <a:off x="2560281" y="2108820"/>
            <a:ext cx="275664" cy="499642"/>
          </a:xfrm>
          <a:custGeom>
            <a:avLst/>
            <a:gdLst/>
            <a:ahLst/>
            <a:cxnLst/>
            <a:rect l="l" t="t" r="r" b="b"/>
            <a:pathLst>
              <a:path w="416560" h="755014">
                <a:moveTo>
                  <a:pt x="217131" y="0"/>
                </a:moveTo>
                <a:lnTo>
                  <a:pt x="200682" y="24815"/>
                </a:lnTo>
                <a:lnTo>
                  <a:pt x="93004" y="186050"/>
                </a:lnTo>
                <a:lnTo>
                  <a:pt x="29901" y="279301"/>
                </a:lnTo>
                <a:lnTo>
                  <a:pt x="0" y="322948"/>
                </a:lnTo>
                <a:lnTo>
                  <a:pt x="58292" y="547420"/>
                </a:lnTo>
                <a:lnTo>
                  <a:pt x="186016" y="743216"/>
                </a:lnTo>
                <a:lnTo>
                  <a:pt x="416559" y="755015"/>
                </a:lnTo>
                <a:lnTo>
                  <a:pt x="262712" y="492620"/>
                </a:lnTo>
                <a:lnTo>
                  <a:pt x="217830" y="5702"/>
                </a:lnTo>
                <a:lnTo>
                  <a:pt x="217131" y="0"/>
                </a:lnTo>
                <a:close/>
              </a:path>
            </a:pathLst>
          </a:custGeom>
          <a:solidFill>
            <a:srgbClr val="26252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3" name="object 153"/>
          <p:cNvSpPr/>
          <p:nvPr/>
        </p:nvSpPr>
        <p:spPr>
          <a:xfrm>
            <a:off x="2664648" y="2600657"/>
            <a:ext cx="251712" cy="245829"/>
          </a:xfrm>
          <a:custGeom>
            <a:avLst/>
            <a:gdLst/>
            <a:ahLst/>
            <a:cxnLst/>
            <a:rect l="l" t="t" r="r" b="b"/>
            <a:pathLst>
              <a:path w="380364" h="371475">
                <a:moveTo>
                  <a:pt x="28308" y="0"/>
                </a:moveTo>
                <a:lnTo>
                  <a:pt x="147675" y="235445"/>
                </a:lnTo>
                <a:lnTo>
                  <a:pt x="34785" y="276174"/>
                </a:lnTo>
                <a:lnTo>
                  <a:pt x="0" y="370967"/>
                </a:lnTo>
                <a:lnTo>
                  <a:pt x="379806" y="327177"/>
                </a:lnTo>
                <a:lnTo>
                  <a:pt x="258851" y="11798"/>
                </a:lnTo>
                <a:lnTo>
                  <a:pt x="28308" y="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4" name="object 154"/>
          <p:cNvSpPr/>
          <p:nvPr/>
        </p:nvSpPr>
        <p:spPr>
          <a:xfrm>
            <a:off x="2351347" y="1956181"/>
            <a:ext cx="366432" cy="614783"/>
          </a:xfrm>
          <a:custGeom>
            <a:avLst/>
            <a:gdLst/>
            <a:ahLst/>
            <a:cxnLst/>
            <a:rect l="l" t="t" r="r" b="b"/>
            <a:pathLst>
              <a:path w="553719" h="929004">
                <a:moveTo>
                  <a:pt x="184719" y="928230"/>
                </a:moveTo>
                <a:lnTo>
                  <a:pt x="184632" y="928382"/>
                </a:lnTo>
                <a:lnTo>
                  <a:pt x="184719" y="928230"/>
                </a:lnTo>
                <a:close/>
              </a:path>
              <a:path w="553719" h="929004">
                <a:moveTo>
                  <a:pt x="185851" y="920610"/>
                </a:moveTo>
                <a:lnTo>
                  <a:pt x="184656" y="928230"/>
                </a:lnTo>
                <a:lnTo>
                  <a:pt x="185851" y="920610"/>
                </a:lnTo>
                <a:close/>
              </a:path>
              <a:path w="553719" h="929004">
                <a:moveTo>
                  <a:pt x="184353" y="9220"/>
                </a:moveTo>
                <a:lnTo>
                  <a:pt x="195503" y="162674"/>
                </a:lnTo>
                <a:lnTo>
                  <a:pt x="194627" y="167462"/>
                </a:lnTo>
                <a:lnTo>
                  <a:pt x="32715" y="515734"/>
                </a:lnTo>
                <a:lnTo>
                  <a:pt x="31864" y="518934"/>
                </a:lnTo>
                <a:lnTo>
                  <a:pt x="0" y="895540"/>
                </a:lnTo>
                <a:lnTo>
                  <a:pt x="185851" y="920610"/>
                </a:lnTo>
                <a:lnTo>
                  <a:pt x="184696" y="928230"/>
                </a:lnTo>
                <a:lnTo>
                  <a:pt x="188347" y="904263"/>
                </a:lnTo>
                <a:lnTo>
                  <a:pt x="191808" y="881087"/>
                </a:lnTo>
                <a:lnTo>
                  <a:pt x="205654" y="792032"/>
                </a:lnTo>
                <a:lnTo>
                  <a:pt x="216603" y="724879"/>
                </a:lnTo>
                <a:lnTo>
                  <a:pt x="224235" y="683493"/>
                </a:lnTo>
                <a:lnTo>
                  <a:pt x="228130" y="671741"/>
                </a:lnTo>
                <a:lnTo>
                  <a:pt x="235763" y="665026"/>
                </a:lnTo>
                <a:lnTo>
                  <a:pt x="254423" y="640724"/>
                </a:lnTo>
                <a:lnTo>
                  <a:pt x="281835" y="602396"/>
                </a:lnTo>
                <a:lnTo>
                  <a:pt x="315721" y="553605"/>
                </a:lnTo>
                <a:lnTo>
                  <a:pt x="345623" y="509958"/>
                </a:lnTo>
                <a:lnTo>
                  <a:pt x="408726" y="416704"/>
                </a:lnTo>
                <a:lnTo>
                  <a:pt x="516404" y="255468"/>
                </a:lnTo>
                <a:lnTo>
                  <a:pt x="535495" y="226644"/>
                </a:lnTo>
                <a:lnTo>
                  <a:pt x="537946" y="223278"/>
                </a:lnTo>
                <a:lnTo>
                  <a:pt x="539648" y="220357"/>
                </a:lnTo>
                <a:lnTo>
                  <a:pt x="553194" y="177581"/>
                </a:lnTo>
                <a:lnTo>
                  <a:pt x="551530" y="136761"/>
                </a:lnTo>
                <a:lnTo>
                  <a:pt x="543639" y="105002"/>
                </a:lnTo>
                <a:lnTo>
                  <a:pt x="538505" y="89407"/>
                </a:lnTo>
                <a:lnTo>
                  <a:pt x="524740" y="22717"/>
                </a:lnTo>
                <a:lnTo>
                  <a:pt x="297457" y="22717"/>
                </a:lnTo>
                <a:lnTo>
                  <a:pt x="242955" y="20063"/>
                </a:lnTo>
                <a:lnTo>
                  <a:pt x="184353" y="9220"/>
                </a:lnTo>
                <a:close/>
              </a:path>
              <a:path w="553719" h="929004">
                <a:moveTo>
                  <a:pt x="520052" y="0"/>
                </a:moveTo>
                <a:lnTo>
                  <a:pt x="379332" y="16317"/>
                </a:lnTo>
                <a:lnTo>
                  <a:pt x="297457" y="22717"/>
                </a:lnTo>
                <a:lnTo>
                  <a:pt x="524740" y="22717"/>
                </a:lnTo>
                <a:lnTo>
                  <a:pt x="520052" y="0"/>
                </a:lnTo>
                <a:close/>
              </a:path>
            </a:pathLst>
          </a:custGeom>
          <a:solidFill>
            <a:srgbClr val="30303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5" name="object 155"/>
          <p:cNvSpPr/>
          <p:nvPr/>
        </p:nvSpPr>
        <p:spPr>
          <a:xfrm>
            <a:off x="2461249" y="1553116"/>
            <a:ext cx="267260" cy="482833"/>
          </a:xfrm>
          <a:custGeom>
            <a:avLst/>
            <a:gdLst/>
            <a:ahLst/>
            <a:cxnLst/>
            <a:rect l="l" t="t" r="r" b="b"/>
            <a:pathLst>
              <a:path w="403860" h="729614">
                <a:moveTo>
                  <a:pt x="41097" y="414253"/>
                </a:moveTo>
                <a:lnTo>
                  <a:pt x="11346" y="504472"/>
                </a:lnTo>
                <a:lnTo>
                  <a:pt x="8508" y="729072"/>
                </a:lnTo>
                <a:lnTo>
                  <a:pt x="375424" y="687543"/>
                </a:lnTo>
                <a:lnTo>
                  <a:pt x="333171" y="508269"/>
                </a:lnTo>
                <a:lnTo>
                  <a:pt x="332600" y="504472"/>
                </a:lnTo>
                <a:lnTo>
                  <a:pt x="332828" y="500586"/>
                </a:lnTo>
                <a:lnTo>
                  <a:pt x="333819" y="496877"/>
                </a:lnTo>
                <a:lnTo>
                  <a:pt x="358746" y="416537"/>
                </a:lnTo>
                <a:lnTo>
                  <a:pt x="54609" y="416537"/>
                </a:lnTo>
                <a:lnTo>
                  <a:pt x="41097" y="414253"/>
                </a:lnTo>
                <a:close/>
              </a:path>
              <a:path w="403860" h="729614">
                <a:moveTo>
                  <a:pt x="264878" y="0"/>
                </a:moveTo>
                <a:lnTo>
                  <a:pt x="247649" y="1984"/>
                </a:lnTo>
                <a:lnTo>
                  <a:pt x="128714" y="35677"/>
                </a:lnTo>
                <a:lnTo>
                  <a:pt x="128866" y="35931"/>
                </a:lnTo>
                <a:lnTo>
                  <a:pt x="74487" y="102042"/>
                </a:lnTo>
                <a:lnTo>
                  <a:pt x="43043" y="143527"/>
                </a:lnTo>
                <a:lnTo>
                  <a:pt x="22233" y="178251"/>
                </a:lnTo>
                <a:lnTo>
                  <a:pt x="0" y="223802"/>
                </a:lnTo>
                <a:lnTo>
                  <a:pt x="17805" y="400446"/>
                </a:lnTo>
                <a:lnTo>
                  <a:pt x="54609" y="416537"/>
                </a:lnTo>
                <a:lnTo>
                  <a:pt x="358746" y="416537"/>
                </a:lnTo>
                <a:lnTo>
                  <a:pt x="376713" y="358629"/>
                </a:lnTo>
                <a:lnTo>
                  <a:pt x="397840" y="281189"/>
                </a:lnTo>
                <a:lnTo>
                  <a:pt x="403346" y="236336"/>
                </a:lnTo>
                <a:lnTo>
                  <a:pt x="399376" y="195849"/>
                </a:lnTo>
                <a:lnTo>
                  <a:pt x="388055" y="153022"/>
                </a:lnTo>
                <a:lnTo>
                  <a:pt x="371803" y="120826"/>
                </a:lnTo>
                <a:lnTo>
                  <a:pt x="357216" y="100557"/>
                </a:lnTo>
                <a:lnTo>
                  <a:pt x="350888" y="93513"/>
                </a:lnTo>
                <a:lnTo>
                  <a:pt x="346875" y="87163"/>
                </a:lnTo>
                <a:lnTo>
                  <a:pt x="340486" y="82692"/>
                </a:lnTo>
                <a:lnTo>
                  <a:pt x="333146" y="81079"/>
                </a:lnTo>
                <a:lnTo>
                  <a:pt x="343039" y="81079"/>
                </a:lnTo>
                <a:lnTo>
                  <a:pt x="307606" y="24945"/>
                </a:lnTo>
                <a:lnTo>
                  <a:pt x="296100" y="11957"/>
                </a:lnTo>
                <a:lnTo>
                  <a:pt x="281443" y="3482"/>
                </a:lnTo>
                <a:lnTo>
                  <a:pt x="264878" y="0"/>
                </a:lnTo>
                <a:close/>
              </a:path>
              <a:path w="403860" h="729614">
                <a:moveTo>
                  <a:pt x="343039" y="81079"/>
                </a:moveTo>
                <a:lnTo>
                  <a:pt x="333146" y="81079"/>
                </a:lnTo>
                <a:lnTo>
                  <a:pt x="344627" y="83594"/>
                </a:lnTo>
                <a:lnTo>
                  <a:pt x="343039" y="81079"/>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6" name="object 156"/>
          <p:cNvSpPr/>
          <p:nvPr/>
        </p:nvSpPr>
        <p:spPr>
          <a:xfrm>
            <a:off x="2198549" y="2546998"/>
            <a:ext cx="277346" cy="260957"/>
          </a:xfrm>
          <a:custGeom>
            <a:avLst/>
            <a:gdLst/>
            <a:ahLst/>
            <a:cxnLst/>
            <a:rect l="l" t="t" r="r" b="b"/>
            <a:pathLst>
              <a:path w="419100" h="394335">
                <a:moveTo>
                  <a:pt x="232473" y="0"/>
                </a:moveTo>
                <a:lnTo>
                  <a:pt x="230898" y="17868"/>
                </a:lnTo>
                <a:lnTo>
                  <a:pt x="211112" y="251650"/>
                </a:lnTo>
                <a:lnTo>
                  <a:pt x="31864" y="317830"/>
                </a:lnTo>
                <a:lnTo>
                  <a:pt x="0" y="394284"/>
                </a:lnTo>
                <a:lnTo>
                  <a:pt x="364540" y="394284"/>
                </a:lnTo>
                <a:lnTo>
                  <a:pt x="376509" y="311813"/>
                </a:lnTo>
                <a:lnTo>
                  <a:pt x="384851" y="254869"/>
                </a:lnTo>
                <a:lnTo>
                  <a:pt x="393483" y="196945"/>
                </a:lnTo>
                <a:lnTo>
                  <a:pt x="406323" y="111531"/>
                </a:lnTo>
                <a:lnTo>
                  <a:pt x="410970" y="81002"/>
                </a:lnTo>
                <a:lnTo>
                  <a:pt x="415531" y="50711"/>
                </a:lnTo>
                <a:lnTo>
                  <a:pt x="416750" y="42951"/>
                </a:lnTo>
                <a:lnTo>
                  <a:pt x="419036" y="27558"/>
                </a:lnTo>
                <a:lnTo>
                  <a:pt x="232473" y="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7" name="object 157"/>
          <p:cNvSpPr/>
          <p:nvPr/>
        </p:nvSpPr>
        <p:spPr>
          <a:xfrm>
            <a:off x="2257403" y="1131699"/>
            <a:ext cx="124230" cy="156986"/>
          </a:xfrm>
          <a:prstGeom prst="rect">
            <a:avLst/>
          </a:prstGeom>
          <a:blipFill>
            <a:blip r:embed="rId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8" name="object 158"/>
          <p:cNvSpPr/>
          <p:nvPr/>
        </p:nvSpPr>
        <p:spPr>
          <a:xfrm>
            <a:off x="2141130" y="1667759"/>
            <a:ext cx="479892" cy="219355"/>
          </a:xfrm>
          <a:custGeom>
            <a:avLst/>
            <a:gdLst/>
            <a:ahLst/>
            <a:cxnLst/>
            <a:rect l="l" t="t" r="r" b="b"/>
            <a:pathLst>
              <a:path w="725169" h="331469">
                <a:moveTo>
                  <a:pt x="0" y="179743"/>
                </a:moveTo>
                <a:lnTo>
                  <a:pt x="27825" y="259676"/>
                </a:lnTo>
                <a:lnTo>
                  <a:pt x="393268" y="331177"/>
                </a:lnTo>
                <a:lnTo>
                  <a:pt x="593183" y="201053"/>
                </a:lnTo>
                <a:lnTo>
                  <a:pt x="360578" y="201053"/>
                </a:lnTo>
                <a:lnTo>
                  <a:pt x="0" y="179743"/>
                </a:lnTo>
                <a:close/>
              </a:path>
              <a:path w="725169" h="331469">
                <a:moveTo>
                  <a:pt x="602437" y="0"/>
                </a:moveTo>
                <a:lnTo>
                  <a:pt x="540466" y="50879"/>
                </a:lnTo>
                <a:lnTo>
                  <a:pt x="360578" y="201053"/>
                </a:lnTo>
                <a:lnTo>
                  <a:pt x="593183" y="201053"/>
                </a:lnTo>
                <a:lnTo>
                  <a:pt x="725081" y="115201"/>
                </a:lnTo>
                <a:lnTo>
                  <a:pt x="602437" y="0"/>
                </a:lnTo>
                <a:close/>
              </a:path>
            </a:pathLst>
          </a:custGeom>
          <a:solidFill>
            <a:srgbClr val="6A533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9" name="object 159"/>
          <p:cNvSpPr/>
          <p:nvPr/>
        </p:nvSpPr>
        <p:spPr>
          <a:xfrm>
            <a:off x="2035535" y="1754589"/>
            <a:ext cx="141899" cy="113430"/>
          </a:xfrm>
          <a:prstGeom prst="rect">
            <a:avLst/>
          </a:prstGeom>
          <a:blipFill>
            <a:blip r:embed="rId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0" name="object 160"/>
          <p:cNvSpPr/>
          <p:nvPr/>
        </p:nvSpPr>
        <p:spPr>
          <a:xfrm>
            <a:off x="2007628" y="992879"/>
            <a:ext cx="337857" cy="246249"/>
          </a:xfrm>
          <a:custGeom>
            <a:avLst/>
            <a:gdLst/>
            <a:ahLst/>
            <a:cxnLst/>
            <a:rect l="l" t="t" r="r" b="b"/>
            <a:pathLst>
              <a:path w="510539" h="372110">
                <a:moveTo>
                  <a:pt x="68122" y="0"/>
                </a:moveTo>
                <a:lnTo>
                  <a:pt x="0" y="252094"/>
                </a:lnTo>
                <a:lnTo>
                  <a:pt x="442175" y="371576"/>
                </a:lnTo>
                <a:lnTo>
                  <a:pt x="510286" y="119468"/>
                </a:lnTo>
                <a:lnTo>
                  <a:pt x="68122"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1" name="object 161"/>
          <p:cNvSpPr/>
          <p:nvPr/>
        </p:nvSpPr>
        <p:spPr>
          <a:xfrm>
            <a:off x="1654392" y="2811047"/>
            <a:ext cx="1470772" cy="57570"/>
          </a:xfrm>
          <a:custGeom>
            <a:avLst/>
            <a:gdLst/>
            <a:ahLst/>
            <a:cxnLst/>
            <a:rect l="l" t="t" r="r" b="b"/>
            <a:pathLst>
              <a:path w="2222500" h="86995">
                <a:moveTo>
                  <a:pt x="2222169" y="0"/>
                </a:moveTo>
                <a:lnTo>
                  <a:pt x="30098" y="0"/>
                </a:lnTo>
                <a:lnTo>
                  <a:pt x="18382" y="2365"/>
                </a:lnTo>
                <a:lnTo>
                  <a:pt x="8815" y="8815"/>
                </a:lnTo>
                <a:lnTo>
                  <a:pt x="2365" y="18382"/>
                </a:lnTo>
                <a:lnTo>
                  <a:pt x="0" y="30099"/>
                </a:lnTo>
                <a:lnTo>
                  <a:pt x="0" y="56603"/>
                </a:lnTo>
                <a:lnTo>
                  <a:pt x="3613" y="68325"/>
                </a:lnTo>
                <a:lnTo>
                  <a:pt x="12811" y="77892"/>
                </a:lnTo>
                <a:lnTo>
                  <a:pt x="25128" y="84339"/>
                </a:lnTo>
                <a:lnTo>
                  <a:pt x="38099" y="86702"/>
                </a:lnTo>
                <a:lnTo>
                  <a:pt x="2197125" y="86702"/>
                </a:lnTo>
                <a:lnTo>
                  <a:pt x="2222169" y="0"/>
                </a:lnTo>
                <a:close/>
              </a:path>
            </a:pathLst>
          </a:custGeom>
          <a:solidFill>
            <a:srgbClr val="CECDC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2" name="object 162"/>
          <p:cNvSpPr txBox="1"/>
          <p:nvPr/>
        </p:nvSpPr>
        <p:spPr>
          <a:xfrm>
            <a:off x="1726320" y="1376288"/>
            <a:ext cx="2549898" cy="2242830"/>
          </a:xfrm>
          <a:prstGeom prst="rect">
            <a:avLst/>
          </a:prstGeom>
        </p:spPr>
        <p:txBody>
          <a:bodyPr vert="horz" wrap="square" lIns="0" tIns="60932" rIns="0" bIns="0" rtlCol="0">
            <a:spAutoFit/>
          </a:bodyPr>
          <a:lstStyle/>
          <a:p>
            <a:pPr marL="1522540" marR="3362" indent="-125232" defTabSz="605150">
              <a:lnSpc>
                <a:spcPts val="2462"/>
              </a:lnSpc>
              <a:spcBef>
                <a:spcPts val="480"/>
              </a:spcBef>
              <a:buClrTx/>
            </a:pPr>
            <a:r>
              <a:rPr sz="2382" b="1" kern="1200" spc="3" dirty="0">
                <a:solidFill>
                  <a:srgbClr val="F3F3F3"/>
                </a:solidFill>
                <a:latin typeface="Arial Narrow"/>
                <a:ea typeface="+mn-ea"/>
                <a:cs typeface="Arial Narrow"/>
              </a:rPr>
              <a:t>SHARING  </a:t>
            </a:r>
            <a:r>
              <a:rPr sz="2382" b="1" kern="1200" spc="-73" dirty="0">
                <a:solidFill>
                  <a:srgbClr val="F3F3F3"/>
                </a:solidFill>
                <a:latin typeface="Arial Narrow"/>
                <a:ea typeface="+mn-ea"/>
                <a:cs typeface="Arial Narrow"/>
              </a:rPr>
              <a:t>POWER</a:t>
            </a:r>
            <a:endParaRPr sz="2382" kern="1200">
              <a:solidFill>
                <a:prstClr val="black"/>
              </a:solidFill>
              <a:latin typeface="Arial Narrow"/>
              <a:ea typeface="+mn-ea"/>
              <a:cs typeface="Arial Narrow"/>
            </a:endParaRPr>
          </a:p>
          <a:p>
            <a:pPr defTabSz="605150">
              <a:buClrTx/>
            </a:pPr>
            <a:endParaRPr sz="3508" kern="1200">
              <a:solidFill>
                <a:prstClr val="black"/>
              </a:solidFill>
              <a:latin typeface="Times New Roman"/>
              <a:ea typeface="+mn-ea"/>
              <a:cs typeface="Times New Roman"/>
            </a:endParaRPr>
          </a:p>
          <a:p>
            <a:pPr marL="170198" marR="1318723" indent="-162214" defTabSz="605150">
              <a:lnSpc>
                <a:spcPts val="2462"/>
              </a:lnSpc>
              <a:spcBef>
                <a:spcPts val="2842"/>
              </a:spcBef>
              <a:buClrTx/>
            </a:pPr>
            <a:r>
              <a:rPr sz="2382" b="1" kern="1200" spc="20" dirty="0">
                <a:solidFill>
                  <a:srgbClr val="F3F3F3"/>
                </a:solidFill>
                <a:latin typeface="Arial Narrow"/>
                <a:ea typeface="+mn-ea"/>
                <a:cs typeface="Arial Narrow"/>
              </a:rPr>
              <a:t>BUILDING  </a:t>
            </a:r>
            <a:r>
              <a:rPr sz="2382" b="1" kern="1200" spc="-73" dirty="0">
                <a:solidFill>
                  <a:srgbClr val="F3F3F3"/>
                </a:solidFill>
                <a:latin typeface="Arial Narrow"/>
                <a:ea typeface="+mn-ea"/>
                <a:cs typeface="Arial Narrow"/>
              </a:rPr>
              <a:t>POWER</a:t>
            </a:r>
            <a:endParaRPr sz="2382" kern="1200">
              <a:solidFill>
                <a:prstClr val="black"/>
              </a:solidFill>
              <a:latin typeface="Arial Narrow"/>
              <a:ea typeface="+mn-ea"/>
              <a:cs typeface="Arial Narrow"/>
            </a:endParaRPr>
          </a:p>
        </p:txBody>
      </p:sp>
      <p:sp>
        <p:nvSpPr>
          <p:cNvPr id="163" name="object 163"/>
          <p:cNvSpPr txBox="1">
            <a:spLocks noGrp="1"/>
          </p:cNvSpPr>
          <p:nvPr>
            <p:ph type="title"/>
          </p:nvPr>
        </p:nvSpPr>
        <p:spPr>
          <a:xfrm>
            <a:off x="4376224" y="408402"/>
            <a:ext cx="1231246" cy="375061"/>
          </a:xfrm>
          <a:prstGeom prst="rect">
            <a:avLst/>
          </a:prstGeom>
        </p:spPr>
        <p:txBody>
          <a:bodyPr vert="horz" wrap="square" lIns="0" tIns="8404" rIns="0" bIns="0" rtlCol="0">
            <a:spAutoFit/>
          </a:bodyPr>
          <a:lstStyle/>
          <a:p>
            <a:pPr marL="8405">
              <a:spcBef>
                <a:spcPts val="66"/>
              </a:spcBef>
            </a:pPr>
            <a:r>
              <a:rPr sz="2382" b="1" spc="-30" dirty="0">
                <a:solidFill>
                  <a:srgbClr val="F3F3F3"/>
                </a:solidFill>
                <a:latin typeface="Arial Narrow"/>
                <a:cs typeface="Arial Narrow"/>
              </a:rPr>
              <a:t>WIELDING</a:t>
            </a:r>
            <a:endParaRPr sz="2382">
              <a:latin typeface="Arial Narrow"/>
              <a:cs typeface="Arial Narrow"/>
            </a:endParaRPr>
          </a:p>
        </p:txBody>
      </p:sp>
      <p:sp>
        <p:nvSpPr>
          <p:cNvPr id="164" name="object 164"/>
          <p:cNvSpPr txBox="1"/>
          <p:nvPr/>
        </p:nvSpPr>
        <p:spPr>
          <a:xfrm>
            <a:off x="4536581" y="720643"/>
            <a:ext cx="910618" cy="375061"/>
          </a:xfrm>
          <a:prstGeom prst="rect">
            <a:avLst/>
          </a:prstGeom>
        </p:spPr>
        <p:txBody>
          <a:bodyPr vert="horz" wrap="square" lIns="0" tIns="8404" rIns="0" bIns="0" rtlCol="0">
            <a:spAutoFit/>
          </a:bodyPr>
          <a:lstStyle/>
          <a:p>
            <a:pPr marL="8405" defTabSz="605150">
              <a:spcBef>
                <a:spcPts val="66"/>
              </a:spcBef>
              <a:buClrTx/>
            </a:pPr>
            <a:r>
              <a:rPr sz="2382" b="1" kern="1200" spc="-73" dirty="0">
                <a:solidFill>
                  <a:srgbClr val="F3F3F3"/>
                </a:solidFill>
                <a:latin typeface="Arial Narrow"/>
                <a:ea typeface="+mn-ea"/>
                <a:cs typeface="Arial Narrow"/>
              </a:rPr>
              <a:t>POWER</a:t>
            </a:r>
            <a:endParaRPr sz="2382" kern="1200">
              <a:solidFill>
                <a:prstClr val="black"/>
              </a:solidFill>
              <a:latin typeface="Arial Narrow"/>
              <a:ea typeface="+mn-ea"/>
              <a:cs typeface="Arial Narrow"/>
            </a:endParaRPr>
          </a:p>
        </p:txBody>
      </p:sp>
      <p:sp>
        <p:nvSpPr>
          <p:cNvPr id="165" name="object 165"/>
          <p:cNvSpPr/>
          <p:nvPr/>
        </p:nvSpPr>
        <p:spPr>
          <a:xfrm>
            <a:off x="7405438" y="214131"/>
            <a:ext cx="302978" cy="263058"/>
          </a:xfrm>
          <a:custGeom>
            <a:avLst/>
            <a:gdLst/>
            <a:ahLst/>
            <a:cxnLst/>
            <a:rect l="l" t="t" r="r" b="b"/>
            <a:pathLst>
              <a:path w="457834" h="397509">
                <a:moveTo>
                  <a:pt x="229984" y="0"/>
                </a:moveTo>
                <a:lnTo>
                  <a:pt x="0" y="395846"/>
                </a:lnTo>
                <a:lnTo>
                  <a:pt x="457809" y="397103"/>
                </a:lnTo>
                <a:lnTo>
                  <a:pt x="229984"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6" name="object 166"/>
          <p:cNvSpPr/>
          <p:nvPr/>
        </p:nvSpPr>
        <p:spPr>
          <a:xfrm>
            <a:off x="7386054" y="384497"/>
            <a:ext cx="341639" cy="342060"/>
          </a:xfrm>
          <a:custGeom>
            <a:avLst/>
            <a:gdLst/>
            <a:ahLst/>
            <a:cxnLst/>
            <a:rect l="l" t="t" r="r" b="b"/>
            <a:pathLst>
              <a:path w="516254" h="516890">
                <a:moveTo>
                  <a:pt x="258838" y="0"/>
                </a:moveTo>
                <a:lnTo>
                  <a:pt x="212425" y="4034"/>
                </a:lnTo>
                <a:lnTo>
                  <a:pt x="168721" y="15906"/>
                </a:lnTo>
                <a:lnTo>
                  <a:pt x="128455" y="34889"/>
                </a:lnTo>
                <a:lnTo>
                  <a:pt x="92359" y="60256"/>
                </a:lnTo>
                <a:lnTo>
                  <a:pt x="61163" y="91282"/>
                </a:lnTo>
                <a:lnTo>
                  <a:pt x="35599" y="127238"/>
                </a:lnTo>
                <a:lnTo>
                  <a:pt x="16396" y="167400"/>
                </a:lnTo>
                <a:lnTo>
                  <a:pt x="4286" y="211038"/>
                </a:lnTo>
                <a:lnTo>
                  <a:pt x="0" y="257428"/>
                </a:lnTo>
                <a:lnTo>
                  <a:pt x="4034" y="303842"/>
                </a:lnTo>
                <a:lnTo>
                  <a:pt x="15906" y="347548"/>
                </a:lnTo>
                <a:lnTo>
                  <a:pt x="34889" y="387815"/>
                </a:lnTo>
                <a:lnTo>
                  <a:pt x="60256" y="423912"/>
                </a:lnTo>
                <a:lnTo>
                  <a:pt x="91282" y="455109"/>
                </a:lnTo>
                <a:lnTo>
                  <a:pt x="127238" y="480674"/>
                </a:lnTo>
                <a:lnTo>
                  <a:pt x="167400" y="499876"/>
                </a:lnTo>
                <a:lnTo>
                  <a:pt x="211038" y="511984"/>
                </a:lnTo>
                <a:lnTo>
                  <a:pt x="257429" y="516267"/>
                </a:lnTo>
                <a:lnTo>
                  <a:pt x="303838" y="512236"/>
                </a:lnTo>
                <a:lnTo>
                  <a:pt x="347539" y="500366"/>
                </a:lnTo>
                <a:lnTo>
                  <a:pt x="387803" y="481384"/>
                </a:lnTo>
                <a:lnTo>
                  <a:pt x="423897" y="456016"/>
                </a:lnTo>
                <a:lnTo>
                  <a:pt x="455092" y="424989"/>
                </a:lnTo>
                <a:lnTo>
                  <a:pt x="480656" y="389031"/>
                </a:lnTo>
                <a:lnTo>
                  <a:pt x="499858" y="348869"/>
                </a:lnTo>
                <a:lnTo>
                  <a:pt x="511968" y="305229"/>
                </a:lnTo>
                <a:lnTo>
                  <a:pt x="516255" y="258838"/>
                </a:lnTo>
                <a:lnTo>
                  <a:pt x="512224" y="212432"/>
                </a:lnTo>
                <a:lnTo>
                  <a:pt x="500354" y="168732"/>
                </a:lnTo>
                <a:lnTo>
                  <a:pt x="481371" y="128469"/>
                </a:lnTo>
                <a:lnTo>
                  <a:pt x="456004" y="92373"/>
                </a:lnTo>
                <a:lnTo>
                  <a:pt x="424979" y="61177"/>
                </a:lnTo>
                <a:lnTo>
                  <a:pt x="389022" y="35610"/>
                </a:lnTo>
                <a:lnTo>
                  <a:pt x="348862" y="16404"/>
                </a:lnTo>
                <a:lnTo>
                  <a:pt x="305225" y="4290"/>
                </a:lnTo>
                <a:lnTo>
                  <a:pt x="258838"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7" name="object 167"/>
          <p:cNvSpPr/>
          <p:nvPr/>
        </p:nvSpPr>
        <p:spPr>
          <a:xfrm>
            <a:off x="7453665" y="380843"/>
            <a:ext cx="206749" cy="179434"/>
          </a:xfrm>
          <a:custGeom>
            <a:avLst/>
            <a:gdLst/>
            <a:ahLst/>
            <a:cxnLst/>
            <a:rect l="l" t="t" r="r" b="b"/>
            <a:pathLst>
              <a:path w="312420" h="271144">
                <a:moveTo>
                  <a:pt x="156756" y="0"/>
                </a:moveTo>
                <a:lnTo>
                  <a:pt x="0" y="269786"/>
                </a:lnTo>
                <a:lnTo>
                  <a:pt x="312013" y="270637"/>
                </a:lnTo>
                <a:lnTo>
                  <a:pt x="156756"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8" name="object 168"/>
          <p:cNvSpPr/>
          <p:nvPr/>
        </p:nvSpPr>
        <p:spPr>
          <a:xfrm>
            <a:off x="7440452" y="496964"/>
            <a:ext cx="233222" cy="233222"/>
          </a:xfrm>
          <a:custGeom>
            <a:avLst/>
            <a:gdLst/>
            <a:ahLst/>
            <a:cxnLst/>
            <a:rect l="l" t="t" r="r" b="b"/>
            <a:pathLst>
              <a:path w="352425" h="352425">
                <a:moveTo>
                  <a:pt x="176415" y="0"/>
                </a:moveTo>
                <a:lnTo>
                  <a:pt x="129627" y="6155"/>
                </a:lnTo>
                <a:lnTo>
                  <a:pt x="87551" y="23775"/>
                </a:lnTo>
                <a:lnTo>
                  <a:pt x="51869" y="51185"/>
                </a:lnTo>
                <a:lnTo>
                  <a:pt x="24263" y="86714"/>
                </a:lnTo>
                <a:lnTo>
                  <a:pt x="6412" y="128689"/>
                </a:lnTo>
                <a:lnTo>
                  <a:pt x="0" y="175437"/>
                </a:lnTo>
                <a:lnTo>
                  <a:pt x="6155" y="222220"/>
                </a:lnTo>
                <a:lnTo>
                  <a:pt x="23775" y="264293"/>
                </a:lnTo>
                <a:lnTo>
                  <a:pt x="51185" y="299973"/>
                </a:lnTo>
                <a:lnTo>
                  <a:pt x="86714" y="327581"/>
                </a:lnTo>
                <a:lnTo>
                  <a:pt x="128689" y="345435"/>
                </a:lnTo>
                <a:lnTo>
                  <a:pt x="175437" y="351853"/>
                </a:lnTo>
                <a:lnTo>
                  <a:pt x="222225" y="345693"/>
                </a:lnTo>
                <a:lnTo>
                  <a:pt x="264301" y="328072"/>
                </a:lnTo>
                <a:lnTo>
                  <a:pt x="299983" y="300661"/>
                </a:lnTo>
                <a:lnTo>
                  <a:pt x="327590" y="265132"/>
                </a:lnTo>
                <a:lnTo>
                  <a:pt x="345440" y="223155"/>
                </a:lnTo>
                <a:lnTo>
                  <a:pt x="351853" y="176402"/>
                </a:lnTo>
                <a:lnTo>
                  <a:pt x="345697" y="129620"/>
                </a:lnTo>
                <a:lnTo>
                  <a:pt x="328078" y="87548"/>
                </a:lnTo>
                <a:lnTo>
                  <a:pt x="300667" y="51868"/>
                </a:lnTo>
                <a:lnTo>
                  <a:pt x="265138" y="24262"/>
                </a:lnTo>
                <a:lnTo>
                  <a:pt x="223163" y="6412"/>
                </a:lnTo>
                <a:lnTo>
                  <a:pt x="176415"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9" name="object 169"/>
          <p:cNvSpPr/>
          <p:nvPr/>
        </p:nvSpPr>
        <p:spPr>
          <a:xfrm>
            <a:off x="7488466" y="526871"/>
            <a:ext cx="135403" cy="202931"/>
          </a:xfrm>
          <a:prstGeom prst="rect">
            <a:avLst/>
          </a:prstGeom>
          <a:blipFill>
            <a:blip r:embed="rId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0" name="object 170"/>
          <p:cNvSpPr/>
          <p:nvPr/>
        </p:nvSpPr>
        <p:spPr>
          <a:xfrm>
            <a:off x="7403264" y="757743"/>
            <a:ext cx="313905" cy="148337"/>
          </a:xfrm>
          <a:custGeom>
            <a:avLst/>
            <a:gdLst/>
            <a:ahLst/>
            <a:cxnLst/>
            <a:rect l="l" t="t" r="r" b="b"/>
            <a:pathLst>
              <a:path w="474345" h="224155">
                <a:moveTo>
                  <a:pt x="474129" y="0"/>
                </a:moveTo>
                <a:lnTo>
                  <a:pt x="0" y="0"/>
                </a:lnTo>
                <a:lnTo>
                  <a:pt x="7037" y="45440"/>
                </a:lnTo>
                <a:lnTo>
                  <a:pt x="22244" y="87607"/>
                </a:lnTo>
                <a:lnTo>
                  <a:pt x="44763" y="125641"/>
                </a:lnTo>
                <a:lnTo>
                  <a:pt x="73739" y="158684"/>
                </a:lnTo>
                <a:lnTo>
                  <a:pt x="108314" y="185879"/>
                </a:lnTo>
                <a:lnTo>
                  <a:pt x="147632" y="206366"/>
                </a:lnTo>
                <a:lnTo>
                  <a:pt x="190837" y="219288"/>
                </a:lnTo>
                <a:lnTo>
                  <a:pt x="237070" y="223786"/>
                </a:lnTo>
                <a:lnTo>
                  <a:pt x="283301" y="219288"/>
                </a:lnTo>
                <a:lnTo>
                  <a:pt x="326503" y="206366"/>
                </a:lnTo>
                <a:lnTo>
                  <a:pt x="365820" y="185879"/>
                </a:lnTo>
                <a:lnTo>
                  <a:pt x="400396" y="158684"/>
                </a:lnTo>
                <a:lnTo>
                  <a:pt x="429371" y="125641"/>
                </a:lnTo>
                <a:lnTo>
                  <a:pt x="451890" y="87607"/>
                </a:lnTo>
                <a:lnTo>
                  <a:pt x="467095" y="45440"/>
                </a:lnTo>
                <a:lnTo>
                  <a:pt x="474129" y="0"/>
                </a:lnTo>
                <a:close/>
              </a:path>
            </a:pathLst>
          </a:custGeom>
          <a:solidFill>
            <a:srgbClr val="96949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1" name="object 171"/>
          <p:cNvSpPr/>
          <p:nvPr/>
        </p:nvSpPr>
        <p:spPr>
          <a:xfrm>
            <a:off x="7486104" y="886233"/>
            <a:ext cx="148337" cy="388284"/>
          </a:xfrm>
          <a:custGeom>
            <a:avLst/>
            <a:gdLst/>
            <a:ahLst/>
            <a:cxnLst/>
            <a:rect l="l" t="t" r="r" b="b"/>
            <a:pathLst>
              <a:path w="224154" h="586739">
                <a:moveTo>
                  <a:pt x="223786" y="0"/>
                </a:moveTo>
                <a:lnTo>
                  <a:pt x="0" y="0"/>
                </a:lnTo>
                <a:lnTo>
                  <a:pt x="93230" y="586663"/>
                </a:lnTo>
                <a:lnTo>
                  <a:pt x="130543" y="586663"/>
                </a:lnTo>
                <a:lnTo>
                  <a:pt x="223786" y="0"/>
                </a:lnTo>
                <a:close/>
              </a:path>
            </a:pathLst>
          </a:custGeom>
          <a:solidFill>
            <a:srgbClr val="96949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2" name="object 172"/>
          <p:cNvSpPr txBox="1"/>
          <p:nvPr/>
        </p:nvSpPr>
        <p:spPr>
          <a:xfrm>
            <a:off x="5922442" y="3722487"/>
            <a:ext cx="1965486" cy="1022866"/>
          </a:xfrm>
          <a:prstGeom prst="rect">
            <a:avLst/>
          </a:prstGeom>
        </p:spPr>
        <p:txBody>
          <a:bodyPr vert="horz" wrap="square" lIns="0" tIns="8404" rIns="0" bIns="0" rtlCol="0">
            <a:spAutoFit/>
          </a:bodyPr>
          <a:lstStyle/>
          <a:p>
            <a:pPr marL="8405" marR="3362" indent="550098" algn="r" defTabSz="605150">
              <a:lnSpc>
                <a:spcPct val="110700"/>
              </a:lnSpc>
              <a:spcBef>
                <a:spcPts val="66"/>
              </a:spcBef>
              <a:buClrTx/>
            </a:pPr>
            <a:r>
              <a:rPr lang="en-US" sz="927" kern="1200" spc="-3" dirty="0">
                <a:solidFill>
                  <a:srgbClr val="F3F3F3"/>
                </a:solidFill>
                <a:latin typeface="Oswald"/>
                <a:ea typeface="+mn-ea"/>
                <a:cs typeface="Oswald"/>
              </a:rPr>
              <a:t>T</a:t>
            </a:r>
            <a:r>
              <a:rPr sz="1200" kern="1200" spc="-3" dirty="0">
                <a:solidFill>
                  <a:srgbClr val="F3F3F3"/>
                </a:solidFill>
                <a:latin typeface="+mn-lt"/>
                <a:ea typeface="+mn-ea"/>
                <a:cs typeface="Oswald"/>
              </a:rPr>
              <a:t>ogether,</a:t>
            </a:r>
            <a:r>
              <a:rPr sz="1200" kern="1200" spc="-30" dirty="0">
                <a:solidFill>
                  <a:srgbClr val="F3F3F3"/>
                </a:solidFill>
                <a:latin typeface="+mn-lt"/>
                <a:ea typeface="+mn-ea"/>
                <a:cs typeface="Oswald"/>
              </a:rPr>
              <a:t> </a:t>
            </a:r>
            <a:r>
              <a:rPr sz="1200" kern="1200" spc="3" dirty="0">
                <a:solidFill>
                  <a:srgbClr val="F3F3F3"/>
                </a:solidFill>
                <a:latin typeface="+mn-lt"/>
                <a:ea typeface="+mn-ea"/>
                <a:cs typeface="Oswald"/>
              </a:rPr>
              <a:t>these</a:t>
            </a:r>
            <a:r>
              <a:rPr sz="1200" kern="1200" spc="-26" dirty="0">
                <a:solidFill>
                  <a:srgbClr val="F3F3F3"/>
                </a:solidFill>
                <a:latin typeface="+mn-lt"/>
                <a:ea typeface="+mn-ea"/>
                <a:cs typeface="Oswald"/>
              </a:rPr>
              <a:t> </a:t>
            </a:r>
            <a:r>
              <a:rPr sz="1200" kern="1200" spc="-7" dirty="0">
                <a:solidFill>
                  <a:srgbClr val="F3F3F3"/>
                </a:solidFill>
                <a:latin typeface="+mn-lt"/>
                <a:ea typeface="+mn-ea"/>
                <a:cs typeface="Oswald"/>
              </a:rPr>
              <a:t>three </a:t>
            </a:r>
            <a:r>
              <a:rPr sz="1200" kern="1200" spc="-3" dirty="0">
                <a:solidFill>
                  <a:srgbClr val="F3F3F3"/>
                </a:solidFill>
                <a:latin typeface="+mn-lt"/>
                <a:ea typeface="+mn-ea"/>
                <a:cs typeface="Oswald"/>
              </a:rPr>
              <a:t> </a:t>
            </a:r>
            <a:r>
              <a:rPr sz="1200" kern="1200" spc="3" dirty="0">
                <a:solidFill>
                  <a:srgbClr val="F3F3F3"/>
                </a:solidFill>
                <a:latin typeface="+mn-lt"/>
                <a:ea typeface="+mn-ea"/>
                <a:cs typeface="Oswald"/>
              </a:rPr>
              <a:t>dimensions </a:t>
            </a:r>
            <a:r>
              <a:rPr sz="1200" kern="1200" spc="-7" dirty="0">
                <a:solidFill>
                  <a:srgbClr val="F3F3F3"/>
                </a:solidFill>
                <a:latin typeface="+mn-lt"/>
                <a:ea typeface="+mn-ea"/>
                <a:cs typeface="Oswald"/>
              </a:rPr>
              <a:t>represent</a:t>
            </a:r>
            <a:r>
              <a:rPr sz="1200" kern="1200" spc="-17" dirty="0">
                <a:solidFill>
                  <a:srgbClr val="F3F3F3"/>
                </a:solidFill>
                <a:latin typeface="+mn-lt"/>
                <a:ea typeface="+mn-ea"/>
                <a:cs typeface="Oswald"/>
              </a:rPr>
              <a:t> </a:t>
            </a:r>
            <a:r>
              <a:rPr sz="1200" kern="1200" dirty="0">
                <a:solidFill>
                  <a:srgbClr val="F3F3F3"/>
                </a:solidFill>
                <a:latin typeface="+mn-lt"/>
                <a:ea typeface="+mn-ea"/>
                <a:cs typeface="Oswald"/>
              </a:rPr>
              <a:t>the</a:t>
            </a:r>
            <a:r>
              <a:rPr sz="1200" kern="1200" spc="-7" dirty="0">
                <a:solidFill>
                  <a:srgbClr val="F3F3F3"/>
                </a:solidFill>
                <a:latin typeface="+mn-lt"/>
                <a:ea typeface="+mn-ea"/>
                <a:cs typeface="Oswald"/>
              </a:rPr>
              <a:t> </a:t>
            </a:r>
            <a:r>
              <a:rPr sz="1200" kern="1200" dirty="0">
                <a:solidFill>
                  <a:srgbClr val="F3F3F3"/>
                </a:solidFill>
                <a:latin typeface="+mn-lt"/>
                <a:ea typeface="+mn-ea"/>
                <a:cs typeface="Oswald"/>
              </a:rPr>
              <a:t>highest  </a:t>
            </a:r>
            <a:r>
              <a:rPr sz="1200" kern="1200" spc="-3" dirty="0">
                <a:solidFill>
                  <a:srgbClr val="F3F3F3"/>
                </a:solidFill>
                <a:latin typeface="+mn-lt"/>
                <a:ea typeface="+mn-ea"/>
                <a:cs typeface="Oswald"/>
              </a:rPr>
              <a:t>aspiration </a:t>
            </a:r>
            <a:r>
              <a:rPr sz="1200" kern="1200" spc="-13" dirty="0">
                <a:solidFill>
                  <a:srgbClr val="F3F3F3"/>
                </a:solidFill>
                <a:latin typeface="+mn-lt"/>
                <a:ea typeface="+mn-ea"/>
                <a:cs typeface="Oswald"/>
              </a:rPr>
              <a:t>for</a:t>
            </a:r>
            <a:r>
              <a:rPr sz="1200" kern="1200" spc="-36" dirty="0">
                <a:solidFill>
                  <a:srgbClr val="F3F3F3"/>
                </a:solidFill>
                <a:latin typeface="+mn-lt"/>
                <a:ea typeface="+mn-ea"/>
                <a:cs typeface="Oswald"/>
              </a:rPr>
              <a:t> </a:t>
            </a:r>
            <a:r>
              <a:rPr sz="1200" kern="1200" spc="-7" dirty="0">
                <a:solidFill>
                  <a:srgbClr val="F3F3F3"/>
                </a:solidFill>
                <a:latin typeface="+mn-lt"/>
                <a:ea typeface="+mn-ea"/>
                <a:cs typeface="Oswald"/>
              </a:rPr>
              <a:t>grantmaking</a:t>
            </a:r>
            <a:r>
              <a:rPr sz="1200" kern="1200" spc="-23" dirty="0">
                <a:solidFill>
                  <a:srgbClr val="F3F3F3"/>
                </a:solidFill>
                <a:latin typeface="+mn-lt"/>
                <a:ea typeface="+mn-ea"/>
                <a:cs typeface="Oswald"/>
              </a:rPr>
              <a:t> </a:t>
            </a:r>
            <a:r>
              <a:rPr sz="1200" kern="1200" spc="-7" dirty="0">
                <a:solidFill>
                  <a:srgbClr val="F3F3F3"/>
                </a:solidFill>
                <a:latin typeface="+mn-lt"/>
                <a:ea typeface="+mn-ea"/>
                <a:cs typeface="Oswald"/>
              </a:rPr>
              <a:t>that </a:t>
            </a:r>
            <a:r>
              <a:rPr sz="1200" kern="1200" spc="-3" dirty="0">
                <a:solidFill>
                  <a:srgbClr val="F3F3F3"/>
                </a:solidFill>
                <a:latin typeface="+mn-lt"/>
                <a:ea typeface="+mn-ea"/>
                <a:cs typeface="Oswald"/>
              </a:rPr>
              <a:t> </a:t>
            </a:r>
            <a:r>
              <a:rPr sz="1200" kern="1200" spc="3" dirty="0">
                <a:solidFill>
                  <a:srgbClr val="F3F3F3"/>
                </a:solidFill>
                <a:latin typeface="+mn-lt"/>
                <a:ea typeface="+mn-ea"/>
                <a:cs typeface="Oswald"/>
              </a:rPr>
              <a:t>advances equity </a:t>
            </a:r>
            <a:r>
              <a:rPr sz="1200" kern="1200" spc="-63" dirty="0">
                <a:solidFill>
                  <a:srgbClr val="F3F3F3"/>
                </a:solidFill>
                <a:latin typeface="+mn-lt"/>
                <a:ea typeface="+mn-ea"/>
                <a:cs typeface="Oswald"/>
              </a:rPr>
              <a:t>&amp;</a:t>
            </a:r>
            <a:r>
              <a:rPr sz="1200" kern="1200" spc="-73" dirty="0">
                <a:solidFill>
                  <a:srgbClr val="F3F3F3"/>
                </a:solidFill>
                <a:latin typeface="+mn-lt"/>
                <a:ea typeface="+mn-ea"/>
                <a:cs typeface="Oswald"/>
              </a:rPr>
              <a:t> </a:t>
            </a:r>
            <a:r>
              <a:rPr sz="1200" kern="1200" spc="3" dirty="0">
                <a:solidFill>
                  <a:srgbClr val="F3F3F3"/>
                </a:solidFill>
                <a:latin typeface="+mn-lt"/>
                <a:ea typeface="+mn-ea"/>
                <a:cs typeface="Oswald"/>
              </a:rPr>
              <a:t>justice</a:t>
            </a:r>
            <a:endParaRPr sz="1200" kern="1200" dirty="0">
              <a:solidFill>
                <a:prstClr val="black"/>
              </a:solidFill>
              <a:latin typeface="+mn-lt"/>
              <a:ea typeface="+mn-ea"/>
              <a:cs typeface="Oswald"/>
            </a:endParaRPr>
          </a:p>
        </p:txBody>
      </p:sp>
      <p:sp>
        <p:nvSpPr>
          <p:cNvPr id="173" name="object 173"/>
          <p:cNvSpPr/>
          <p:nvPr/>
        </p:nvSpPr>
        <p:spPr>
          <a:xfrm>
            <a:off x="2014810" y="111584"/>
            <a:ext cx="2444029" cy="5004813"/>
          </a:xfrm>
          <a:prstGeom prst="rect">
            <a:avLst/>
          </a:prstGeom>
          <a:blipFill>
            <a:blip r:embed="rId9" cstate="print"/>
            <a:stretch>
              <a:fillRect/>
            </a:stretch>
          </a:blip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174" name="object 174"/>
          <p:cNvSpPr/>
          <p:nvPr/>
        </p:nvSpPr>
        <p:spPr>
          <a:xfrm>
            <a:off x="6057182" y="768755"/>
            <a:ext cx="829936" cy="123125"/>
          </a:xfrm>
          <a:custGeom>
            <a:avLst/>
            <a:gdLst/>
            <a:ahLst/>
            <a:cxnLst/>
            <a:rect l="l" t="t" r="r" b="b"/>
            <a:pathLst>
              <a:path w="1254125" h="186055">
                <a:moveTo>
                  <a:pt x="1161402" y="125310"/>
                </a:moveTo>
                <a:lnTo>
                  <a:pt x="1133678" y="131800"/>
                </a:lnTo>
                <a:lnTo>
                  <a:pt x="1132194" y="153620"/>
                </a:lnTo>
                <a:lnTo>
                  <a:pt x="1137610" y="170632"/>
                </a:lnTo>
                <a:lnTo>
                  <a:pt x="1150582" y="181683"/>
                </a:lnTo>
                <a:lnTo>
                  <a:pt x="1171765" y="185623"/>
                </a:lnTo>
                <a:lnTo>
                  <a:pt x="1191141" y="182774"/>
                </a:lnTo>
                <a:lnTo>
                  <a:pt x="1207662" y="174480"/>
                </a:lnTo>
                <a:lnTo>
                  <a:pt x="1217356" y="164299"/>
                </a:lnTo>
                <a:lnTo>
                  <a:pt x="1177302" y="164299"/>
                </a:lnTo>
                <a:lnTo>
                  <a:pt x="1165938" y="160849"/>
                </a:lnTo>
                <a:lnTo>
                  <a:pt x="1160465" y="151849"/>
                </a:lnTo>
                <a:lnTo>
                  <a:pt x="1159436" y="139327"/>
                </a:lnTo>
                <a:lnTo>
                  <a:pt x="1161402" y="125310"/>
                </a:lnTo>
                <a:close/>
              </a:path>
              <a:path w="1254125" h="186055">
                <a:moveTo>
                  <a:pt x="982827" y="1828"/>
                </a:moveTo>
                <a:lnTo>
                  <a:pt x="956716" y="1828"/>
                </a:lnTo>
                <a:lnTo>
                  <a:pt x="949693" y="183794"/>
                </a:lnTo>
                <a:lnTo>
                  <a:pt x="975690" y="183794"/>
                </a:lnTo>
                <a:lnTo>
                  <a:pt x="994011" y="144805"/>
                </a:lnTo>
                <a:lnTo>
                  <a:pt x="972502" y="144805"/>
                </a:lnTo>
                <a:lnTo>
                  <a:pt x="977353" y="99313"/>
                </a:lnTo>
                <a:lnTo>
                  <a:pt x="982827" y="1828"/>
                </a:lnTo>
                <a:close/>
              </a:path>
              <a:path w="1254125" h="186055">
                <a:moveTo>
                  <a:pt x="1151585" y="1828"/>
                </a:moveTo>
                <a:lnTo>
                  <a:pt x="1079753" y="1828"/>
                </a:lnTo>
                <a:lnTo>
                  <a:pt x="1033144" y="183794"/>
                </a:lnTo>
                <a:lnTo>
                  <a:pt x="1104633" y="183794"/>
                </a:lnTo>
                <a:lnTo>
                  <a:pt x="1109675" y="164299"/>
                </a:lnTo>
                <a:lnTo>
                  <a:pt x="1064158" y="164299"/>
                </a:lnTo>
                <a:lnTo>
                  <a:pt x="1080846" y="99313"/>
                </a:lnTo>
                <a:lnTo>
                  <a:pt x="1113421" y="99313"/>
                </a:lnTo>
                <a:lnTo>
                  <a:pt x="1118438" y="79806"/>
                </a:lnTo>
                <a:lnTo>
                  <a:pt x="1085849" y="79806"/>
                </a:lnTo>
                <a:lnTo>
                  <a:pt x="1100861" y="21323"/>
                </a:lnTo>
                <a:lnTo>
                  <a:pt x="1146555" y="21323"/>
                </a:lnTo>
                <a:lnTo>
                  <a:pt x="1151585" y="1828"/>
                </a:lnTo>
                <a:close/>
              </a:path>
              <a:path w="1254125" h="186055">
                <a:moveTo>
                  <a:pt x="1213459" y="0"/>
                </a:moveTo>
                <a:lnTo>
                  <a:pt x="1177191" y="11803"/>
                </a:lnTo>
                <a:lnTo>
                  <a:pt x="1156296" y="43865"/>
                </a:lnTo>
                <a:lnTo>
                  <a:pt x="1154291" y="57409"/>
                </a:lnTo>
                <a:lnTo>
                  <a:pt x="1155415" y="69049"/>
                </a:lnTo>
                <a:lnTo>
                  <a:pt x="1159152" y="78709"/>
                </a:lnTo>
                <a:lnTo>
                  <a:pt x="1164983" y="86309"/>
                </a:lnTo>
                <a:lnTo>
                  <a:pt x="1190802" y="112306"/>
                </a:lnTo>
                <a:lnTo>
                  <a:pt x="1196287" y="118300"/>
                </a:lnTo>
                <a:lnTo>
                  <a:pt x="1200747" y="125310"/>
                </a:lnTo>
                <a:lnTo>
                  <a:pt x="1202993" y="133903"/>
                </a:lnTo>
                <a:lnTo>
                  <a:pt x="1201877" y="144805"/>
                </a:lnTo>
                <a:lnTo>
                  <a:pt x="1198441" y="153332"/>
                </a:lnTo>
                <a:lnTo>
                  <a:pt x="1193199" y="159424"/>
                </a:lnTo>
                <a:lnTo>
                  <a:pt x="1186153" y="163080"/>
                </a:lnTo>
                <a:lnTo>
                  <a:pt x="1177302" y="164299"/>
                </a:lnTo>
                <a:lnTo>
                  <a:pt x="1217356" y="164299"/>
                </a:lnTo>
                <a:lnTo>
                  <a:pt x="1220382" y="161121"/>
                </a:lnTo>
                <a:lnTo>
                  <a:pt x="1228356" y="143078"/>
                </a:lnTo>
                <a:lnTo>
                  <a:pt x="1230376" y="126928"/>
                </a:lnTo>
                <a:lnTo>
                  <a:pt x="1228112" y="113263"/>
                </a:lnTo>
                <a:lnTo>
                  <a:pt x="1222738" y="101939"/>
                </a:lnTo>
                <a:lnTo>
                  <a:pt x="1215428" y="92811"/>
                </a:lnTo>
                <a:lnTo>
                  <a:pt x="1189596" y="66814"/>
                </a:lnTo>
                <a:lnTo>
                  <a:pt x="1185792" y="61989"/>
                </a:lnTo>
                <a:lnTo>
                  <a:pt x="1183178" y="56065"/>
                </a:lnTo>
                <a:lnTo>
                  <a:pt x="1182175" y="49096"/>
                </a:lnTo>
                <a:lnTo>
                  <a:pt x="1183208" y="41135"/>
                </a:lnTo>
                <a:lnTo>
                  <a:pt x="1186646" y="32810"/>
                </a:lnTo>
                <a:lnTo>
                  <a:pt x="1192026" y="26581"/>
                </a:lnTo>
                <a:lnTo>
                  <a:pt x="1199176" y="22675"/>
                </a:lnTo>
                <a:lnTo>
                  <a:pt x="1207922" y="21323"/>
                </a:lnTo>
                <a:lnTo>
                  <a:pt x="1251292" y="21323"/>
                </a:lnTo>
                <a:lnTo>
                  <a:pt x="1247540" y="12577"/>
                </a:lnTo>
                <a:lnTo>
                  <a:pt x="1234087" y="3237"/>
                </a:lnTo>
                <a:lnTo>
                  <a:pt x="1213459" y="0"/>
                </a:lnTo>
                <a:close/>
              </a:path>
              <a:path w="1254125" h="186055">
                <a:moveTo>
                  <a:pt x="1061199" y="1828"/>
                </a:moveTo>
                <a:lnTo>
                  <a:pt x="1035075" y="1828"/>
                </a:lnTo>
                <a:lnTo>
                  <a:pt x="990993" y="99313"/>
                </a:lnTo>
                <a:lnTo>
                  <a:pt x="972502" y="144805"/>
                </a:lnTo>
                <a:lnTo>
                  <a:pt x="994011" y="144805"/>
                </a:lnTo>
                <a:lnTo>
                  <a:pt x="1061199" y="1828"/>
                </a:lnTo>
                <a:close/>
              </a:path>
              <a:path w="1254125" h="186055">
                <a:moveTo>
                  <a:pt x="1251292" y="21323"/>
                </a:moveTo>
                <a:lnTo>
                  <a:pt x="1207922" y="21323"/>
                </a:lnTo>
                <a:lnTo>
                  <a:pt x="1218931" y="23972"/>
                </a:lnTo>
                <a:lnTo>
                  <a:pt x="1224921" y="31095"/>
                </a:lnTo>
                <a:lnTo>
                  <a:pt x="1226824" y="41457"/>
                </a:lnTo>
                <a:lnTo>
                  <a:pt x="1225575" y="53822"/>
                </a:lnTo>
                <a:lnTo>
                  <a:pt x="1253350" y="47320"/>
                </a:lnTo>
                <a:lnTo>
                  <a:pt x="1253925" y="27458"/>
                </a:lnTo>
                <a:lnTo>
                  <a:pt x="1251292" y="21323"/>
                </a:lnTo>
                <a:close/>
              </a:path>
              <a:path w="1254125" h="186055">
                <a:moveTo>
                  <a:pt x="891489" y="0"/>
                </a:moveTo>
                <a:lnTo>
                  <a:pt x="848302" y="15751"/>
                </a:lnTo>
                <a:lnTo>
                  <a:pt x="826261" y="59296"/>
                </a:lnTo>
                <a:lnTo>
                  <a:pt x="809764" y="125310"/>
                </a:lnTo>
                <a:lnTo>
                  <a:pt x="806109" y="150363"/>
                </a:lnTo>
                <a:lnTo>
                  <a:pt x="809877" y="169359"/>
                </a:lnTo>
                <a:lnTo>
                  <a:pt x="822368" y="181408"/>
                </a:lnTo>
                <a:lnTo>
                  <a:pt x="844880" y="185623"/>
                </a:lnTo>
                <a:lnTo>
                  <a:pt x="869388" y="181339"/>
                </a:lnTo>
                <a:lnTo>
                  <a:pt x="887966" y="169173"/>
                </a:lnTo>
                <a:lnTo>
                  <a:pt x="891395" y="164299"/>
                </a:lnTo>
                <a:lnTo>
                  <a:pt x="850226" y="164299"/>
                </a:lnTo>
                <a:lnTo>
                  <a:pt x="838805" y="161963"/>
                </a:lnTo>
                <a:lnTo>
                  <a:pt x="833061" y="155360"/>
                </a:lnTo>
                <a:lnTo>
                  <a:pt x="831887" y="145102"/>
                </a:lnTo>
                <a:lnTo>
                  <a:pt x="834174" y="131800"/>
                </a:lnTo>
                <a:lnTo>
                  <a:pt x="853973" y="52806"/>
                </a:lnTo>
                <a:lnTo>
                  <a:pt x="886129" y="21323"/>
                </a:lnTo>
                <a:lnTo>
                  <a:pt x="927720" y="21323"/>
                </a:lnTo>
                <a:lnTo>
                  <a:pt x="926593" y="15941"/>
                </a:lnTo>
                <a:lnTo>
                  <a:pt x="913990" y="4125"/>
                </a:lnTo>
                <a:lnTo>
                  <a:pt x="891489" y="0"/>
                </a:lnTo>
                <a:close/>
              </a:path>
              <a:path w="1254125" h="186055">
                <a:moveTo>
                  <a:pt x="725500" y="1828"/>
                </a:moveTo>
                <a:lnTo>
                  <a:pt x="689381" y="1828"/>
                </a:lnTo>
                <a:lnTo>
                  <a:pt x="644651" y="183794"/>
                </a:lnTo>
                <a:lnTo>
                  <a:pt x="670648" y="183794"/>
                </a:lnTo>
                <a:lnTo>
                  <a:pt x="706031" y="40208"/>
                </a:lnTo>
                <a:lnTo>
                  <a:pt x="723145" y="40208"/>
                </a:lnTo>
                <a:lnTo>
                  <a:pt x="725500" y="1828"/>
                </a:lnTo>
                <a:close/>
              </a:path>
              <a:path w="1254125" h="186055">
                <a:moveTo>
                  <a:pt x="723145" y="40208"/>
                </a:moveTo>
                <a:lnTo>
                  <a:pt x="706031" y="40208"/>
                </a:lnTo>
                <a:lnTo>
                  <a:pt x="696645" y="183794"/>
                </a:lnTo>
                <a:lnTo>
                  <a:pt x="716140" y="183794"/>
                </a:lnTo>
                <a:lnTo>
                  <a:pt x="734453" y="141147"/>
                </a:lnTo>
                <a:lnTo>
                  <a:pt x="716953" y="141147"/>
                </a:lnTo>
                <a:lnTo>
                  <a:pt x="723145" y="40208"/>
                </a:lnTo>
                <a:close/>
              </a:path>
              <a:path w="1254125" h="186055">
                <a:moveTo>
                  <a:pt x="803890" y="40208"/>
                </a:moveTo>
                <a:lnTo>
                  <a:pt x="777798" y="40208"/>
                </a:lnTo>
                <a:lnTo>
                  <a:pt x="742137" y="183794"/>
                </a:lnTo>
                <a:lnTo>
                  <a:pt x="768134" y="183794"/>
                </a:lnTo>
                <a:lnTo>
                  <a:pt x="803890" y="40208"/>
                </a:lnTo>
                <a:close/>
              </a:path>
              <a:path w="1254125" h="186055">
                <a:moveTo>
                  <a:pt x="927720" y="21323"/>
                </a:moveTo>
                <a:lnTo>
                  <a:pt x="886129" y="21323"/>
                </a:lnTo>
                <a:lnTo>
                  <a:pt x="897634" y="23499"/>
                </a:lnTo>
                <a:lnTo>
                  <a:pt x="903484" y="29749"/>
                </a:lnTo>
                <a:lnTo>
                  <a:pt x="882586" y="131800"/>
                </a:lnTo>
                <a:lnTo>
                  <a:pt x="850226" y="164299"/>
                </a:lnTo>
                <a:lnTo>
                  <a:pt x="891395" y="164299"/>
                </a:lnTo>
                <a:lnTo>
                  <a:pt x="901346" y="150154"/>
                </a:lnTo>
                <a:lnTo>
                  <a:pt x="910259" y="125310"/>
                </a:lnTo>
                <a:lnTo>
                  <a:pt x="926922" y="59296"/>
                </a:lnTo>
                <a:lnTo>
                  <a:pt x="930503" y="34611"/>
                </a:lnTo>
                <a:lnTo>
                  <a:pt x="927720" y="21323"/>
                </a:lnTo>
                <a:close/>
              </a:path>
              <a:path w="1254125" h="186055">
                <a:moveTo>
                  <a:pt x="813447" y="1828"/>
                </a:moveTo>
                <a:lnTo>
                  <a:pt x="777341" y="1828"/>
                </a:lnTo>
                <a:lnTo>
                  <a:pt x="716953" y="141147"/>
                </a:lnTo>
                <a:lnTo>
                  <a:pt x="734453" y="141147"/>
                </a:lnTo>
                <a:lnTo>
                  <a:pt x="777798" y="40208"/>
                </a:lnTo>
                <a:lnTo>
                  <a:pt x="803890" y="40208"/>
                </a:lnTo>
                <a:lnTo>
                  <a:pt x="813447" y="1828"/>
                </a:lnTo>
                <a:close/>
              </a:path>
              <a:path w="1254125" h="186055">
                <a:moveTo>
                  <a:pt x="290944" y="1828"/>
                </a:moveTo>
                <a:lnTo>
                  <a:pt x="264820" y="1828"/>
                </a:lnTo>
                <a:lnTo>
                  <a:pt x="254634" y="183794"/>
                </a:lnTo>
                <a:lnTo>
                  <a:pt x="280631" y="183794"/>
                </a:lnTo>
                <a:lnTo>
                  <a:pt x="298392" y="138302"/>
                </a:lnTo>
                <a:lnTo>
                  <a:pt x="278460" y="138302"/>
                </a:lnTo>
                <a:lnTo>
                  <a:pt x="284111" y="86309"/>
                </a:lnTo>
                <a:lnTo>
                  <a:pt x="290944" y="1828"/>
                </a:lnTo>
                <a:close/>
              </a:path>
              <a:path w="1254125" h="186055">
                <a:moveTo>
                  <a:pt x="352493" y="47320"/>
                </a:moveTo>
                <a:lnTo>
                  <a:pt x="332422" y="47320"/>
                </a:lnTo>
                <a:lnTo>
                  <a:pt x="326631" y="99313"/>
                </a:lnTo>
                <a:lnTo>
                  <a:pt x="319633" y="183794"/>
                </a:lnTo>
                <a:lnTo>
                  <a:pt x="345643" y="183794"/>
                </a:lnTo>
                <a:lnTo>
                  <a:pt x="364623" y="138302"/>
                </a:lnTo>
                <a:lnTo>
                  <a:pt x="343331" y="138302"/>
                </a:lnTo>
                <a:lnTo>
                  <a:pt x="349275" y="86309"/>
                </a:lnTo>
                <a:lnTo>
                  <a:pt x="352493" y="47320"/>
                </a:lnTo>
                <a:close/>
              </a:path>
              <a:path w="1254125" h="186055">
                <a:moveTo>
                  <a:pt x="511860" y="1828"/>
                </a:moveTo>
                <a:lnTo>
                  <a:pt x="440029" y="1828"/>
                </a:lnTo>
                <a:lnTo>
                  <a:pt x="396506" y="183794"/>
                </a:lnTo>
                <a:lnTo>
                  <a:pt x="467994" y="183794"/>
                </a:lnTo>
                <a:lnTo>
                  <a:pt x="472693" y="164299"/>
                </a:lnTo>
                <a:lnTo>
                  <a:pt x="427177" y="164299"/>
                </a:lnTo>
                <a:lnTo>
                  <a:pt x="442772" y="99313"/>
                </a:lnTo>
                <a:lnTo>
                  <a:pt x="475335" y="99313"/>
                </a:lnTo>
                <a:lnTo>
                  <a:pt x="480034" y="79806"/>
                </a:lnTo>
                <a:lnTo>
                  <a:pt x="447446" y="79806"/>
                </a:lnTo>
                <a:lnTo>
                  <a:pt x="461479" y="21323"/>
                </a:lnTo>
                <a:lnTo>
                  <a:pt x="507161" y="21323"/>
                </a:lnTo>
                <a:lnTo>
                  <a:pt x="511860" y="1828"/>
                </a:lnTo>
                <a:close/>
              </a:path>
              <a:path w="1254125" h="186055">
                <a:moveTo>
                  <a:pt x="564781" y="1828"/>
                </a:moveTo>
                <a:lnTo>
                  <a:pt x="532129" y="1828"/>
                </a:lnTo>
                <a:lnTo>
                  <a:pt x="488162" y="183794"/>
                </a:lnTo>
                <a:lnTo>
                  <a:pt x="514159" y="183794"/>
                </a:lnTo>
                <a:lnTo>
                  <a:pt x="534631" y="99313"/>
                </a:lnTo>
                <a:lnTo>
                  <a:pt x="579055" y="99313"/>
                </a:lnTo>
                <a:lnTo>
                  <a:pt x="578548" y="92811"/>
                </a:lnTo>
                <a:lnTo>
                  <a:pt x="589953" y="86909"/>
                </a:lnTo>
                <a:lnTo>
                  <a:pt x="597166" y="79806"/>
                </a:lnTo>
                <a:lnTo>
                  <a:pt x="539356" y="79806"/>
                </a:lnTo>
                <a:lnTo>
                  <a:pt x="553529" y="21323"/>
                </a:lnTo>
                <a:lnTo>
                  <a:pt x="609993" y="21323"/>
                </a:lnTo>
                <a:lnTo>
                  <a:pt x="605494" y="12641"/>
                </a:lnTo>
                <a:lnTo>
                  <a:pt x="589056" y="4360"/>
                </a:lnTo>
                <a:lnTo>
                  <a:pt x="564781" y="1828"/>
                </a:lnTo>
                <a:close/>
              </a:path>
              <a:path w="1254125" h="186055">
                <a:moveTo>
                  <a:pt x="579055" y="99313"/>
                </a:moveTo>
                <a:lnTo>
                  <a:pt x="554164" y="99313"/>
                </a:lnTo>
                <a:lnTo>
                  <a:pt x="559854" y="183794"/>
                </a:lnTo>
                <a:lnTo>
                  <a:pt x="585647" y="183794"/>
                </a:lnTo>
                <a:lnTo>
                  <a:pt x="579055" y="99313"/>
                </a:lnTo>
                <a:close/>
              </a:path>
              <a:path w="1254125" h="186055">
                <a:moveTo>
                  <a:pt x="356247" y="1828"/>
                </a:moveTo>
                <a:lnTo>
                  <a:pt x="330136" y="1828"/>
                </a:lnTo>
                <a:lnTo>
                  <a:pt x="297141" y="86309"/>
                </a:lnTo>
                <a:lnTo>
                  <a:pt x="278460" y="138302"/>
                </a:lnTo>
                <a:lnTo>
                  <a:pt x="298392" y="138302"/>
                </a:lnTo>
                <a:lnTo>
                  <a:pt x="313613" y="99313"/>
                </a:lnTo>
                <a:lnTo>
                  <a:pt x="332422" y="47320"/>
                </a:lnTo>
                <a:lnTo>
                  <a:pt x="352493" y="47320"/>
                </a:lnTo>
                <a:lnTo>
                  <a:pt x="356247" y="1828"/>
                </a:lnTo>
                <a:close/>
              </a:path>
              <a:path w="1254125" h="186055">
                <a:moveTo>
                  <a:pt x="421563" y="1828"/>
                </a:moveTo>
                <a:lnTo>
                  <a:pt x="395427" y="1828"/>
                </a:lnTo>
                <a:lnTo>
                  <a:pt x="362292" y="86309"/>
                </a:lnTo>
                <a:lnTo>
                  <a:pt x="343331" y="138302"/>
                </a:lnTo>
                <a:lnTo>
                  <a:pt x="364623" y="138302"/>
                </a:lnTo>
                <a:lnTo>
                  <a:pt x="421563" y="1828"/>
                </a:lnTo>
                <a:close/>
              </a:path>
              <a:path w="1254125" h="186055">
                <a:moveTo>
                  <a:pt x="609993" y="21323"/>
                </a:moveTo>
                <a:lnTo>
                  <a:pt x="560057" y="21323"/>
                </a:lnTo>
                <a:lnTo>
                  <a:pt x="573675" y="22909"/>
                </a:lnTo>
                <a:lnTo>
                  <a:pt x="582668" y="27989"/>
                </a:lnTo>
                <a:lnTo>
                  <a:pt x="586733" y="37048"/>
                </a:lnTo>
                <a:lnTo>
                  <a:pt x="585571" y="50571"/>
                </a:lnTo>
                <a:lnTo>
                  <a:pt x="580157" y="64092"/>
                </a:lnTo>
                <a:lnTo>
                  <a:pt x="571693" y="73147"/>
                </a:lnTo>
                <a:lnTo>
                  <a:pt x="560243" y="78223"/>
                </a:lnTo>
                <a:lnTo>
                  <a:pt x="545871" y="79806"/>
                </a:lnTo>
                <a:lnTo>
                  <a:pt x="597166" y="79806"/>
                </a:lnTo>
                <a:lnTo>
                  <a:pt x="599338" y="77668"/>
                </a:lnTo>
                <a:lnTo>
                  <a:pt x="606609" y="65438"/>
                </a:lnTo>
                <a:lnTo>
                  <a:pt x="611670" y="50571"/>
                </a:lnTo>
                <a:lnTo>
                  <a:pt x="613298" y="27701"/>
                </a:lnTo>
                <a:lnTo>
                  <a:pt x="609993" y="21323"/>
                </a:lnTo>
                <a:close/>
              </a:path>
              <a:path w="1254125" h="186055">
                <a:moveTo>
                  <a:pt x="199656" y="0"/>
                </a:moveTo>
                <a:lnTo>
                  <a:pt x="156759" y="15751"/>
                </a:lnTo>
                <a:lnTo>
                  <a:pt x="135521" y="59296"/>
                </a:lnTo>
                <a:lnTo>
                  <a:pt x="120230" y="125310"/>
                </a:lnTo>
                <a:lnTo>
                  <a:pt x="117037" y="150363"/>
                </a:lnTo>
                <a:lnTo>
                  <a:pt x="121153" y="169359"/>
                </a:lnTo>
                <a:lnTo>
                  <a:pt x="133862" y="181408"/>
                </a:lnTo>
                <a:lnTo>
                  <a:pt x="156451" y="185623"/>
                </a:lnTo>
                <a:lnTo>
                  <a:pt x="180881" y="181339"/>
                </a:lnTo>
                <a:lnTo>
                  <a:pt x="199237" y="169173"/>
                </a:lnTo>
                <a:lnTo>
                  <a:pt x="202576" y="164299"/>
                </a:lnTo>
                <a:lnTo>
                  <a:pt x="161416" y="164299"/>
                </a:lnTo>
                <a:lnTo>
                  <a:pt x="149950" y="161963"/>
                </a:lnTo>
                <a:lnTo>
                  <a:pt x="144081" y="155360"/>
                </a:lnTo>
                <a:lnTo>
                  <a:pt x="142718" y="145102"/>
                </a:lnTo>
                <a:lnTo>
                  <a:pt x="144767" y="131800"/>
                </a:lnTo>
                <a:lnTo>
                  <a:pt x="163106" y="52806"/>
                </a:lnTo>
                <a:lnTo>
                  <a:pt x="194690" y="21323"/>
                </a:lnTo>
                <a:lnTo>
                  <a:pt x="236273" y="21323"/>
                </a:lnTo>
                <a:lnTo>
                  <a:pt x="235048" y="15941"/>
                </a:lnTo>
                <a:lnTo>
                  <a:pt x="222231" y="4125"/>
                </a:lnTo>
                <a:lnTo>
                  <a:pt x="199656" y="0"/>
                </a:lnTo>
                <a:close/>
              </a:path>
              <a:path w="1254125" h="186055">
                <a:moveTo>
                  <a:pt x="87312" y="1828"/>
                </a:moveTo>
                <a:lnTo>
                  <a:pt x="41592" y="1828"/>
                </a:lnTo>
                <a:lnTo>
                  <a:pt x="0" y="183794"/>
                </a:lnTo>
                <a:lnTo>
                  <a:pt x="25996" y="183794"/>
                </a:lnTo>
                <a:lnTo>
                  <a:pt x="45364" y="99313"/>
                </a:lnTo>
                <a:lnTo>
                  <a:pt x="64909" y="99313"/>
                </a:lnTo>
                <a:lnTo>
                  <a:pt x="85113" y="96388"/>
                </a:lnTo>
                <a:lnTo>
                  <a:pt x="101412" y="87722"/>
                </a:lnTo>
                <a:lnTo>
                  <a:pt x="108122" y="79806"/>
                </a:lnTo>
                <a:lnTo>
                  <a:pt x="49834" y="79806"/>
                </a:lnTo>
                <a:lnTo>
                  <a:pt x="63245" y="21323"/>
                </a:lnTo>
                <a:lnTo>
                  <a:pt x="120714" y="21323"/>
                </a:lnTo>
                <a:lnTo>
                  <a:pt x="119224" y="15638"/>
                </a:lnTo>
                <a:lnTo>
                  <a:pt x="107409" y="5382"/>
                </a:lnTo>
                <a:lnTo>
                  <a:pt x="87312" y="1828"/>
                </a:lnTo>
                <a:close/>
              </a:path>
              <a:path w="1254125" h="186055">
                <a:moveTo>
                  <a:pt x="236273" y="21323"/>
                </a:moveTo>
                <a:lnTo>
                  <a:pt x="194690" y="21323"/>
                </a:lnTo>
                <a:lnTo>
                  <a:pt x="206235" y="23499"/>
                </a:lnTo>
                <a:lnTo>
                  <a:pt x="212197" y="29749"/>
                </a:lnTo>
                <a:lnTo>
                  <a:pt x="193166" y="131800"/>
                </a:lnTo>
                <a:lnTo>
                  <a:pt x="161416" y="164299"/>
                </a:lnTo>
                <a:lnTo>
                  <a:pt x="202576" y="164299"/>
                </a:lnTo>
                <a:lnTo>
                  <a:pt x="212268" y="150154"/>
                </a:lnTo>
                <a:lnTo>
                  <a:pt x="220725" y="125310"/>
                </a:lnTo>
                <a:lnTo>
                  <a:pt x="236169" y="59296"/>
                </a:lnTo>
                <a:lnTo>
                  <a:pt x="239297" y="34611"/>
                </a:lnTo>
                <a:lnTo>
                  <a:pt x="236273" y="21323"/>
                </a:lnTo>
                <a:close/>
              </a:path>
              <a:path w="1254125" h="186055">
                <a:moveTo>
                  <a:pt x="120714" y="21323"/>
                </a:moveTo>
                <a:lnTo>
                  <a:pt x="69786" y="21323"/>
                </a:lnTo>
                <a:lnTo>
                  <a:pt x="85463" y="22843"/>
                </a:lnTo>
                <a:lnTo>
                  <a:pt x="94254" y="28086"/>
                </a:lnTo>
                <a:lnTo>
                  <a:pt x="97095" y="38071"/>
                </a:lnTo>
                <a:lnTo>
                  <a:pt x="94919" y="53822"/>
                </a:lnTo>
                <a:lnTo>
                  <a:pt x="89880" y="67049"/>
                </a:lnTo>
                <a:lnTo>
                  <a:pt x="82011" y="74963"/>
                </a:lnTo>
                <a:lnTo>
                  <a:pt x="70954" y="78802"/>
                </a:lnTo>
                <a:lnTo>
                  <a:pt x="56349" y="79806"/>
                </a:lnTo>
                <a:lnTo>
                  <a:pt x="108122" y="79806"/>
                </a:lnTo>
                <a:lnTo>
                  <a:pt x="113487" y="73478"/>
                </a:lnTo>
                <a:lnTo>
                  <a:pt x="121018" y="53822"/>
                </a:lnTo>
                <a:lnTo>
                  <a:pt x="123509" y="31987"/>
                </a:lnTo>
                <a:lnTo>
                  <a:pt x="120714" y="21323"/>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5" name="object 175"/>
          <p:cNvSpPr/>
          <p:nvPr/>
        </p:nvSpPr>
        <p:spPr>
          <a:xfrm>
            <a:off x="6939014" y="769962"/>
            <a:ext cx="0" cy="120603"/>
          </a:xfrm>
          <a:custGeom>
            <a:avLst/>
            <a:gdLst/>
            <a:ahLst/>
            <a:cxnLst/>
            <a:rect l="l" t="t" r="r" b="b"/>
            <a:pathLst>
              <a:path h="182244">
                <a:moveTo>
                  <a:pt x="0" y="0"/>
                </a:moveTo>
                <a:lnTo>
                  <a:pt x="0" y="181965"/>
                </a:lnTo>
              </a:path>
            </a:pathLst>
          </a:custGeom>
          <a:ln w="25996">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6" name="object 176"/>
          <p:cNvSpPr/>
          <p:nvPr/>
        </p:nvSpPr>
        <p:spPr>
          <a:xfrm>
            <a:off x="6968811" y="769963"/>
            <a:ext cx="141236" cy="120420"/>
          </a:xfrm>
          <a:prstGeom prst="rect">
            <a:avLst/>
          </a:prstGeom>
          <a:blipFill>
            <a:blip r:embed="rId10"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7" name="object 177"/>
          <p:cNvSpPr/>
          <p:nvPr/>
        </p:nvSpPr>
        <p:spPr>
          <a:xfrm>
            <a:off x="7123058" y="768755"/>
            <a:ext cx="222879" cy="122839"/>
          </a:xfrm>
          <a:prstGeom prst="rect">
            <a:avLst/>
          </a:prstGeom>
          <a:blipFill>
            <a:blip r:embed="rId11"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8" name="object 178"/>
          <p:cNvSpPr/>
          <p:nvPr/>
        </p:nvSpPr>
        <p:spPr>
          <a:xfrm>
            <a:off x="6114872" y="952334"/>
            <a:ext cx="140127" cy="122830"/>
          </a:xfrm>
          <a:prstGeom prst="rect">
            <a:avLst/>
          </a:prstGeom>
          <a:blipFill>
            <a:blip r:embed="rId1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9" name="object 179"/>
          <p:cNvSpPr/>
          <p:nvPr/>
        </p:nvSpPr>
        <p:spPr>
          <a:xfrm>
            <a:off x="6271777" y="953543"/>
            <a:ext cx="68815" cy="121696"/>
          </a:xfrm>
          <a:prstGeom prst="rect">
            <a:avLst/>
          </a:prstGeom>
          <a:blipFill>
            <a:blip r:embed="rId1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0" name="object 180"/>
          <p:cNvSpPr/>
          <p:nvPr/>
        </p:nvSpPr>
        <p:spPr>
          <a:xfrm>
            <a:off x="6376950" y="952334"/>
            <a:ext cx="130764" cy="122830"/>
          </a:xfrm>
          <a:prstGeom prst="rect">
            <a:avLst/>
          </a:prstGeom>
          <a:blipFill>
            <a:blip r:embed="rId1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1" name="object 181"/>
          <p:cNvSpPr/>
          <p:nvPr/>
        </p:nvSpPr>
        <p:spPr>
          <a:xfrm>
            <a:off x="6551726" y="953538"/>
            <a:ext cx="122275" cy="120421"/>
          </a:xfrm>
          <a:prstGeom prst="rect">
            <a:avLst/>
          </a:prstGeom>
          <a:blipFill>
            <a:blip r:embed="rId1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2" name="object 182"/>
          <p:cNvSpPr/>
          <p:nvPr/>
        </p:nvSpPr>
        <p:spPr>
          <a:xfrm>
            <a:off x="6686809" y="952334"/>
            <a:ext cx="194967" cy="122830"/>
          </a:xfrm>
          <a:prstGeom prst="rect">
            <a:avLst/>
          </a:prstGeom>
          <a:blipFill>
            <a:blip r:embed="rId1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3" name="object 183"/>
          <p:cNvSpPr/>
          <p:nvPr/>
        </p:nvSpPr>
        <p:spPr>
          <a:xfrm>
            <a:off x="6899497" y="953541"/>
            <a:ext cx="64512" cy="120418"/>
          </a:xfrm>
          <a:prstGeom prst="rect">
            <a:avLst/>
          </a:prstGeom>
          <a:blipFill>
            <a:blip r:embed="rId1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4" name="object 184"/>
          <p:cNvSpPr/>
          <p:nvPr/>
        </p:nvSpPr>
        <p:spPr>
          <a:xfrm>
            <a:off x="6976624" y="953538"/>
            <a:ext cx="47308" cy="120418"/>
          </a:xfrm>
          <a:prstGeom prst="rect">
            <a:avLst/>
          </a:prstGeom>
          <a:blipFill>
            <a:blip r:embed="rId1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5" name="object 185"/>
          <p:cNvSpPr/>
          <p:nvPr/>
        </p:nvSpPr>
        <p:spPr>
          <a:xfrm>
            <a:off x="7084660" y="968863"/>
            <a:ext cx="0" cy="105475"/>
          </a:xfrm>
          <a:custGeom>
            <a:avLst/>
            <a:gdLst/>
            <a:ahLst/>
            <a:cxnLst/>
            <a:rect l="l" t="t" r="r" b="b"/>
            <a:pathLst>
              <a:path h="159384">
                <a:moveTo>
                  <a:pt x="0" y="0"/>
                </a:moveTo>
                <a:lnTo>
                  <a:pt x="0" y="158813"/>
                </a:lnTo>
              </a:path>
            </a:pathLst>
          </a:custGeom>
          <a:ln w="25984">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6" name="object 186"/>
          <p:cNvSpPr/>
          <p:nvPr/>
        </p:nvSpPr>
        <p:spPr>
          <a:xfrm>
            <a:off x="7054555" y="961202"/>
            <a:ext cx="60512" cy="0"/>
          </a:xfrm>
          <a:custGeom>
            <a:avLst/>
            <a:gdLst/>
            <a:ahLst/>
            <a:cxnLst/>
            <a:rect l="l" t="t" r="r" b="b"/>
            <a:pathLst>
              <a:path w="91440">
                <a:moveTo>
                  <a:pt x="0" y="0"/>
                </a:moveTo>
                <a:lnTo>
                  <a:pt x="90982" y="0"/>
                </a:lnTo>
              </a:path>
            </a:pathLst>
          </a:custGeom>
          <a:ln w="2315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7" name="object 187"/>
          <p:cNvSpPr/>
          <p:nvPr/>
        </p:nvSpPr>
        <p:spPr>
          <a:xfrm>
            <a:off x="7125901" y="1018049"/>
            <a:ext cx="17228" cy="56310"/>
          </a:xfrm>
          <a:custGeom>
            <a:avLst/>
            <a:gdLst/>
            <a:ahLst/>
            <a:cxnLst/>
            <a:rect l="l" t="t" r="r" b="b"/>
            <a:pathLst>
              <a:path w="26034" h="85090">
                <a:moveTo>
                  <a:pt x="0" y="85090"/>
                </a:moveTo>
                <a:lnTo>
                  <a:pt x="25996" y="85090"/>
                </a:lnTo>
                <a:lnTo>
                  <a:pt x="25996" y="0"/>
                </a:lnTo>
                <a:lnTo>
                  <a:pt x="0" y="0"/>
                </a:lnTo>
                <a:lnTo>
                  <a:pt x="0" y="8509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8" name="object 188"/>
          <p:cNvSpPr/>
          <p:nvPr/>
        </p:nvSpPr>
        <p:spPr>
          <a:xfrm>
            <a:off x="7125901" y="1011746"/>
            <a:ext cx="64714" cy="0"/>
          </a:xfrm>
          <a:custGeom>
            <a:avLst/>
            <a:gdLst/>
            <a:ahLst/>
            <a:cxnLst/>
            <a:rect l="l" t="t" r="r" b="b"/>
            <a:pathLst>
              <a:path w="97790">
                <a:moveTo>
                  <a:pt x="0" y="0"/>
                </a:moveTo>
                <a:lnTo>
                  <a:pt x="97485" y="0"/>
                </a:lnTo>
              </a:path>
            </a:pathLst>
          </a:custGeom>
          <a:ln w="19050">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9" name="object 189"/>
          <p:cNvSpPr/>
          <p:nvPr/>
        </p:nvSpPr>
        <p:spPr>
          <a:xfrm>
            <a:off x="7125901" y="953336"/>
            <a:ext cx="17228" cy="52107"/>
          </a:xfrm>
          <a:custGeom>
            <a:avLst/>
            <a:gdLst/>
            <a:ahLst/>
            <a:cxnLst/>
            <a:rect l="l" t="t" r="r" b="b"/>
            <a:pathLst>
              <a:path w="26034" h="78740">
                <a:moveTo>
                  <a:pt x="0" y="78739"/>
                </a:moveTo>
                <a:lnTo>
                  <a:pt x="25996" y="78739"/>
                </a:lnTo>
                <a:lnTo>
                  <a:pt x="25996" y="0"/>
                </a:lnTo>
                <a:lnTo>
                  <a:pt x="0" y="0"/>
                </a:lnTo>
                <a:lnTo>
                  <a:pt x="0" y="7873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0" name="object 190"/>
          <p:cNvSpPr/>
          <p:nvPr/>
        </p:nvSpPr>
        <p:spPr>
          <a:xfrm>
            <a:off x="7173209" y="1018049"/>
            <a:ext cx="17228" cy="56310"/>
          </a:xfrm>
          <a:custGeom>
            <a:avLst/>
            <a:gdLst/>
            <a:ahLst/>
            <a:cxnLst/>
            <a:rect l="l" t="t" r="r" b="b"/>
            <a:pathLst>
              <a:path w="26034" h="85090">
                <a:moveTo>
                  <a:pt x="25996" y="0"/>
                </a:moveTo>
                <a:lnTo>
                  <a:pt x="0" y="0"/>
                </a:lnTo>
                <a:lnTo>
                  <a:pt x="0" y="84480"/>
                </a:lnTo>
                <a:lnTo>
                  <a:pt x="25996" y="84480"/>
                </a:lnTo>
                <a:lnTo>
                  <a:pt x="25996"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1" name="object 191"/>
          <p:cNvSpPr/>
          <p:nvPr/>
        </p:nvSpPr>
        <p:spPr>
          <a:xfrm>
            <a:off x="7173209" y="953538"/>
            <a:ext cx="17228" cy="51687"/>
          </a:xfrm>
          <a:custGeom>
            <a:avLst/>
            <a:gdLst/>
            <a:ahLst/>
            <a:cxnLst/>
            <a:rect l="l" t="t" r="r" b="b"/>
            <a:pathLst>
              <a:path w="26034" h="78105">
                <a:moveTo>
                  <a:pt x="25996" y="0"/>
                </a:moveTo>
                <a:lnTo>
                  <a:pt x="0" y="0"/>
                </a:lnTo>
                <a:lnTo>
                  <a:pt x="0" y="77990"/>
                </a:lnTo>
                <a:lnTo>
                  <a:pt x="25996" y="77990"/>
                </a:lnTo>
                <a:lnTo>
                  <a:pt x="25996"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2" name="object 192"/>
          <p:cNvSpPr/>
          <p:nvPr/>
        </p:nvSpPr>
        <p:spPr>
          <a:xfrm>
            <a:off x="7210419" y="953541"/>
            <a:ext cx="64512" cy="120418"/>
          </a:xfrm>
          <a:prstGeom prst="rect">
            <a:avLst/>
          </a:prstGeom>
          <a:blipFill>
            <a:blip r:embed="rId1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3" name="object 193"/>
          <p:cNvSpPr/>
          <p:nvPr/>
        </p:nvSpPr>
        <p:spPr>
          <a:xfrm>
            <a:off x="7287546" y="953538"/>
            <a:ext cx="47308" cy="120418"/>
          </a:xfrm>
          <a:prstGeom prst="rect">
            <a:avLst/>
          </a:prstGeom>
          <a:blipFill>
            <a:blip r:embed="rId1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4" name="object 194"/>
          <p:cNvSpPr/>
          <p:nvPr/>
        </p:nvSpPr>
        <p:spPr>
          <a:xfrm>
            <a:off x="7348068" y="953538"/>
            <a:ext cx="47308" cy="120418"/>
          </a:xfrm>
          <a:prstGeom prst="rect">
            <a:avLst/>
          </a:prstGeom>
          <a:blipFill>
            <a:blip r:embed="rId1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5" name="object 195"/>
          <p:cNvSpPr/>
          <p:nvPr/>
        </p:nvSpPr>
        <p:spPr>
          <a:xfrm>
            <a:off x="6144775" y="1137125"/>
            <a:ext cx="61083" cy="120418"/>
          </a:xfrm>
          <a:prstGeom prst="rect">
            <a:avLst/>
          </a:prstGeom>
          <a:blipFill>
            <a:blip r:embed="rId20"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6" name="object 196"/>
          <p:cNvSpPr/>
          <p:nvPr/>
        </p:nvSpPr>
        <p:spPr>
          <a:xfrm>
            <a:off x="6232984" y="1137125"/>
            <a:ext cx="0" cy="120603"/>
          </a:xfrm>
          <a:custGeom>
            <a:avLst/>
            <a:gdLst/>
            <a:ahLst/>
            <a:cxnLst/>
            <a:rect l="l" t="t" r="r" b="b"/>
            <a:pathLst>
              <a:path h="182244">
                <a:moveTo>
                  <a:pt x="0" y="0"/>
                </a:moveTo>
                <a:lnTo>
                  <a:pt x="0" y="181965"/>
                </a:lnTo>
              </a:path>
            </a:pathLst>
          </a:custGeom>
          <a:ln w="25996">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7" name="object 197"/>
          <p:cNvSpPr/>
          <p:nvPr/>
        </p:nvSpPr>
        <p:spPr>
          <a:xfrm>
            <a:off x="6262782" y="1137127"/>
            <a:ext cx="81716" cy="120418"/>
          </a:xfrm>
          <a:prstGeom prst="rect">
            <a:avLst/>
          </a:prstGeom>
          <a:blipFill>
            <a:blip r:embed="rId21"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8" name="object 198"/>
          <p:cNvSpPr/>
          <p:nvPr/>
        </p:nvSpPr>
        <p:spPr>
          <a:xfrm>
            <a:off x="6364522" y="1137122"/>
            <a:ext cx="47308" cy="120418"/>
          </a:xfrm>
          <a:prstGeom prst="rect">
            <a:avLst/>
          </a:prstGeom>
          <a:blipFill>
            <a:blip r:embed="rId1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9" name="object 199"/>
          <p:cNvSpPr/>
          <p:nvPr/>
        </p:nvSpPr>
        <p:spPr>
          <a:xfrm>
            <a:off x="6425043" y="1137122"/>
            <a:ext cx="60209" cy="120418"/>
          </a:xfrm>
          <a:prstGeom prst="rect">
            <a:avLst/>
          </a:prstGeom>
          <a:blipFill>
            <a:blip r:embed="rId2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0" name="object 200"/>
          <p:cNvSpPr/>
          <p:nvPr/>
        </p:nvSpPr>
        <p:spPr>
          <a:xfrm>
            <a:off x="6502168" y="1135914"/>
            <a:ext cx="64588" cy="122839"/>
          </a:xfrm>
          <a:prstGeom prst="rect">
            <a:avLst/>
          </a:prstGeom>
          <a:blipFill>
            <a:blip r:embed="rId2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1" name="object 201"/>
          <p:cNvSpPr/>
          <p:nvPr/>
        </p:nvSpPr>
        <p:spPr>
          <a:xfrm>
            <a:off x="6591391" y="1137125"/>
            <a:ext cx="0" cy="120603"/>
          </a:xfrm>
          <a:custGeom>
            <a:avLst/>
            <a:gdLst/>
            <a:ahLst/>
            <a:cxnLst/>
            <a:rect l="l" t="t" r="r" b="b"/>
            <a:pathLst>
              <a:path h="182244">
                <a:moveTo>
                  <a:pt x="0" y="0"/>
                </a:moveTo>
                <a:lnTo>
                  <a:pt x="0" y="181965"/>
                </a:lnTo>
              </a:path>
            </a:pathLst>
          </a:custGeom>
          <a:ln w="25996">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2" name="object 202"/>
          <p:cNvSpPr/>
          <p:nvPr/>
        </p:nvSpPr>
        <p:spPr>
          <a:xfrm>
            <a:off x="6619035" y="1135919"/>
            <a:ext cx="66394" cy="122830"/>
          </a:xfrm>
          <a:prstGeom prst="rect">
            <a:avLst/>
          </a:prstGeom>
          <a:blipFill>
            <a:blip r:embed="rId2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3" name="object 203"/>
          <p:cNvSpPr/>
          <p:nvPr/>
        </p:nvSpPr>
        <p:spPr>
          <a:xfrm>
            <a:off x="6703152" y="1137122"/>
            <a:ext cx="60209" cy="120418"/>
          </a:xfrm>
          <a:prstGeom prst="rect">
            <a:avLst/>
          </a:prstGeom>
          <a:blipFill>
            <a:blip r:embed="rId2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4" name="object 204"/>
          <p:cNvSpPr/>
          <p:nvPr/>
        </p:nvSpPr>
        <p:spPr>
          <a:xfrm>
            <a:off x="6780277" y="1135914"/>
            <a:ext cx="64588" cy="122839"/>
          </a:xfrm>
          <a:prstGeom prst="rect">
            <a:avLst/>
          </a:prstGeom>
          <a:blipFill>
            <a:blip r:embed="rId2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5" name="object 205"/>
          <p:cNvSpPr/>
          <p:nvPr/>
        </p:nvSpPr>
        <p:spPr>
          <a:xfrm>
            <a:off x="6884241" y="1135919"/>
            <a:ext cx="66394" cy="122830"/>
          </a:xfrm>
          <a:prstGeom prst="rect">
            <a:avLst/>
          </a:prstGeom>
          <a:blipFill>
            <a:blip r:embed="rId2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6" name="object 206"/>
          <p:cNvSpPr/>
          <p:nvPr/>
        </p:nvSpPr>
        <p:spPr>
          <a:xfrm>
            <a:off x="6968359" y="1137125"/>
            <a:ext cx="47308" cy="120418"/>
          </a:xfrm>
          <a:prstGeom prst="rect">
            <a:avLst/>
          </a:prstGeom>
          <a:blipFill>
            <a:blip r:embed="rId2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7" name="object 207"/>
          <p:cNvSpPr/>
          <p:nvPr/>
        </p:nvSpPr>
        <p:spPr>
          <a:xfrm>
            <a:off x="7052606" y="1135919"/>
            <a:ext cx="308323" cy="122830"/>
          </a:xfrm>
          <a:prstGeom prst="rect">
            <a:avLst/>
          </a:prstGeom>
          <a:blipFill>
            <a:blip r:embed="rId2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8" name="object 208"/>
          <p:cNvSpPr/>
          <p:nvPr/>
        </p:nvSpPr>
        <p:spPr>
          <a:xfrm>
            <a:off x="7374133" y="1137125"/>
            <a:ext cx="64512" cy="120418"/>
          </a:xfrm>
          <a:prstGeom prst="rect">
            <a:avLst/>
          </a:prstGeom>
          <a:blipFill>
            <a:blip r:embed="rId1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9" name="object 209"/>
          <p:cNvSpPr txBox="1"/>
          <p:nvPr/>
        </p:nvSpPr>
        <p:spPr>
          <a:xfrm>
            <a:off x="6323763" y="1657810"/>
            <a:ext cx="1221581" cy="1597832"/>
          </a:xfrm>
          <a:prstGeom prst="rect">
            <a:avLst/>
          </a:prstGeom>
        </p:spPr>
        <p:txBody>
          <a:bodyPr vert="horz" wrap="square" lIns="0" tIns="8404" rIns="0" bIns="0" rtlCol="0">
            <a:spAutoFit/>
          </a:bodyPr>
          <a:lstStyle/>
          <a:p>
            <a:pPr marL="351743" defTabSz="605150">
              <a:spcBef>
                <a:spcPts val="66"/>
              </a:spcBef>
              <a:buClrTx/>
            </a:pPr>
            <a:r>
              <a:rPr sz="1200" kern="1200" spc="43" dirty="0">
                <a:solidFill>
                  <a:srgbClr val="EC2227"/>
                </a:solidFill>
                <a:latin typeface="Calibri" panose="020F0502020204030204" pitchFamily="34" charset="0"/>
                <a:ea typeface="+mn-ea"/>
                <a:cs typeface="Calibri" panose="020F0502020204030204" pitchFamily="34" charset="0"/>
              </a:rPr>
              <a:t>BUILDING</a:t>
            </a:r>
            <a:r>
              <a:rPr sz="1200" kern="1200" spc="-103" dirty="0">
                <a:solidFill>
                  <a:srgbClr val="EC2227"/>
                </a:solidFill>
                <a:latin typeface="Calibri" panose="020F0502020204030204" pitchFamily="34" charset="0"/>
                <a:ea typeface="+mn-ea"/>
                <a:cs typeface="Calibri" panose="020F0502020204030204" pitchFamily="34" charset="0"/>
              </a:rPr>
              <a:t> </a:t>
            </a:r>
            <a:r>
              <a:rPr sz="1200" kern="1200" spc="33" dirty="0">
                <a:solidFill>
                  <a:srgbClr val="EC2227"/>
                </a:solidFill>
                <a:latin typeface="Calibri" panose="020F0502020204030204" pitchFamily="34" charset="0"/>
                <a:ea typeface="+mn-ea"/>
                <a:cs typeface="Calibri" panose="020F0502020204030204" pitchFamily="34" charset="0"/>
              </a:rPr>
              <a:t>POWER</a:t>
            </a:r>
            <a:endParaRPr sz="1200" kern="1200" dirty="0">
              <a:solidFill>
                <a:prstClr val="black"/>
              </a:solidFill>
              <a:latin typeface="Calibri" panose="020F0502020204030204" pitchFamily="34" charset="0"/>
              <a:ea typeface="+mn-ea"/>
              <a:cs typeface="Calibri" panose="020F0502020204030204" pitchFamily="34" charset="0"/>
            </a:endParaRPr>
          </a:p>
          <a:p>
            <a:pPr defTabSz="605150">
              <a:spcBef>
                <a:spcPts val="23"/>
              </a:spcBef>
              <a:buClrTx/>
            </a:pPr>
            <a:endParaRPr sz="1200" kern="1200" dirty="0">
              <a:solidFill>
                <a:prstClr val="black"/>
              </a:solidFill>
              <a:latin typeface="Calibri" panose="020F0502020204030204" pitchFamily="34" charset="0"/>
              <a:ea typeface="+mn-ea"/>
              <a:cs typeface="Calibri" panose="020F0502020204030204" pitchFamily="34" charset="0"/>
            </a:endParaRPr>
          </a:p>
          <a:p>
            <a:pPr marL="376958" defTabSz="605150">
              <a:spcBef>
                <a:spcPts val="3"/>
              </a:spcBef>
              <a:buClrTx/>
            </a:pPr>
            <a:r>
              <a:rPr sz="1200" kern="1200" spc="43" dirty="0">
                <a:solidFill>
                  <a:srgbClr val="835D9B"/>
                </a:solidFill>
                <a:latin typeface="Calibri" panose="020F0502020204030204" pitchFamily="34" charset="0"/>
                <a:ea typeface="+mn-ea"/>
                <a:cs typeface="Calibri" panose="020F0502020204030204" pitchFamily="34" charset="0"/>
              </a:rPr>
              <a:t>SHARING</a:t>
            </a:r>
            <a:r>
              <a:rPr sz="1200" kern="1200" spc="-79" dirty="0">
                <a:solidFill>
                  <a:srgbClr val="835D9B"/>
                </a:solidFill>
                <a:latin typeface="Calibri" panose="020F0502020204030204" pitchFamily="34" charset="0"/>
                <a:ea typeface="+mn-ea"/>
                <a:cs typeface="Calibri" panose="020F0502020204030204" pitchFamily="34" charset="0"/>
              </a:rPr>
              <a:t> </a:t>
            </a:r>
            <a:r>
              <a:rPr sz="1200" kern="1200" spc="30" dirty="0">
                <a:solidFill>
                  <a:srgbClr val="835D9B"/>
                </a:solidFill>
                <a:latin typeface="Calibri" panose="020F0502020204030204" pitchFamily="34" charset="0"/>
                <a:ea typeface="+mn-ea"/>
                <a:cs typeface="Calibri" panose="020F0502020204030204" pitchFamily="34" charset="0"/>
              </a:rPr>
              <a:t>POWER</a:t>
            </a:r>
            <a:endParaRPr sz="1200" kern="1200" dirty="0">
              <a:solidFill>
                <a:prstClr val="black"/>
              </a:solidFill>
              <a:latin typeface="Calibri" panose="020F0502020204030204" pitchFamily="34" charset="0"/>
              <a:ea typeface="+mn-ea"/>
              <a:cs typeface="Calibri" panose="020F0502020204030204" pitchFamily="34" charset="0"/>
            </a:endParaRPr>
          </a:p>
          <a:p>
            <a:pPr marL="8405" defTabSz="605150">
              <a:buClrTx/>
            </a:pPr>
            <a:r>
              <a:rPr lang="en-US" sz="1200" kern="1200" spc="17" dirty="0">
                <a:solidFill>
                  <a:srgbClr val="FFFFFF"/>
                </a:solidFill>
                <a:latin typeface="Calibri" panose="020F0502020204030204" pitchFamily="34" charset="0"/>
                <a:ea typeface="+mn-ea"/>
                <a:cs typeface="Calibri" panose="020F0502020204030204" pitchFamily="34" charset="0"/>
              </a:rPr>
              <a:t>   </a:t>
            </a:r>
            <a:endParaRPr sz="1200" kern="1200" dirty="0">
              <a:solidFill>
                <a:prstClr val="black"/>
              </a:solidFill>
              <a:latin typeface="Calibri" panose="020F0502020204030204" pitchFamily="34" charset="0"/>
              <a:ea typeface="+mn-ea"/>
              <a:cs typeface="Calibri" panose="020F0502020204030204" pitchFamily="34" charset="0"/>
            </a:endParaRPr>
          </a:p>
          <a:p>
            <a:pPr marL="349222" defTabSz="605150">
              <a:buClrTx/>
            </a:pPr>
            <a:r>
              <a:rPr sz="1200" kern="1200" spc="36" dirty="0">
                <a:solidFill>
                  <a:srgbClr val="F69320"/>
                </a:solidFill>
                <a:latin typeface="Calibri" panose="020F0502020204030204" pitchFamily="34" charset="0"/>
                <a:ea typeface="+mn-ea"/>
                <a:cs typeface="Calibri" panose="020F0502020204030204" pitchFamily="34" charset="0"/>
              </a:rPr>
              <a:t>WIELDING</a:t>
            </a:r>
            <a:r>
              <a:rPr sz="1200" kern="1200" spc="-73" dirty="0">
                <a:solidFill>
                  <a:srgbClr val="F69320"/>
                </a:solidFill>
                <a:latin typeface="Calibri" panose="020F0502020204030204" pitchFamily="34" charset="0"/>
                <a:ea typeface="+mn-ea"/>
                <a:cs typeface="Calibri" panose="020F0502020204030204" pitchFamily="34" charset="0"/>
              </a:rPr>
              <a:t> </a:t>
            </a:r>
            <a:r>
              <a:rPr sz="1200" kern="1200" spc="30" dirty="0">
                <a:solidFill>
                  <a:srgbClr val="F69320"/>
                </a:solidFill>
                <a:latin typeface="Calibri" panose="020F0502020204030204" pitchFamily="34" charset="0"/>
                <a:ea typeface="+mn-ea"/>
                <a:cs typeface="Calibri" panose="020F0502020204030204" pitchFamily="34" charset="0"/>
              </a:rPr>
              <a:t>POWER</a:t>
            </a:r>
            <a:endParaRPr sz="1200" kern="1200" dirty="0">
              <a:solidFill>
                <a:prstClr val="black"/>
              </a:solidFill>
              <a:latin typeface="Calibri" panose="020F0502020204030204" pitchFamily="34" charset="0"/>
              <a:ea typeface="+mn-ea"/>
              <a:cs typeface="Calibri" panose="020F0502020204030204" pitchFamily="34" charset="0"/>
            </a:endParaRPr>
          </a:p>
          <a:p>
            <a:pPr marL="90352" defTabSz="605150">
              <a:buClrTx/>
            </a:pPr>
            <a:r>
              <a:rPr lang="en-US" sz="728" kern="1200" spc="20" dirty="0">
                <a:solidFill>
                  <a:srgbClr val="FFFFFF"/>
                </a:solidFill>
                <a:latin typeface="Calibri"/>
                <a:ea typeface="+mn-ea"/>
                <a:cs typeface="Calibri"/>
              </a:rPr>
              <a:t> </a:t>
            </a:r>
            <a:endParaRPr sz="728" kern="1200" dirty="0">
              <a:solidFill>
                <a:prstClr val="black"/>
              </a:solidFill>
              <a:latin typeface="Calibri"/>
              <a:ea typeface="+mn-ea"/>
              <a:cs typeface="Calibri"/>
            </a:endParaRPr>
          </a:p>
        </p:txBody>
      </p:sp>
      <p:sp>
        <p:nvSpPr>
          <p:cNvPr id="211" name="object 211"/>
          <p:cNvSpPr/>
          <p:nvPr/>
        </p:nvSpPr>
        <p:spPr>
          <a:xfrm>
            <a:off x="4497044" y="2178280"/>
            <a:ext cx="1861997" cy="1238390"/>
          </a:xfrm>
          <a:custGeom>
            <a:avLst/>
            <a:gdLst/>
            <a:ahLst/>
            <a:cxnLst/>
            <a:rect l="l" t="t" r="r" b="b"/>
            <a:pathLst>
              <a:path w="2813684" h="1871345">
                <a:moveTo>
                  <a:pt x="2638374" y="0"/>
                </a:moveTo>
                <a:lnTo>
                  <a:pt x="188925" y="0"/>
                </a:lnTo>
                <a:lnTo>
                  <a:pt x="363854" y="610196"/>
                </a:lnTo>
                <a:lnTo>
                  <a:pt x="0" y="1871332"/>
                </a:lnTo>
                <a:lnTo>
                  <a:pt x="2448915" y="1871332"/>
                </a:lnTo>
                <a:lnTo>
                  <a:pt x="2813304" y="610196"/>
                </a:lnTo>
                <a:lnTo>
                  <a:pt x="2638374" y="0"/>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2" name="object 212"/>
          <p:cNvSpPr/>
          <p:nvPr/>
        </p:nvSpPr>
        <p:spPr>
          <a:xfrm>
            <a:off x="4612042" y="2143304"/>
            <a:ext cx="1641802" cy="72278"/>
          </a:xfrm>
          <a:custGeom>
            <a:avLst/>
            <a:gdLst/>
            <a:ahLst/>
            <a:cxnLst/>
            <a:rect l="l" t="t" r="r" b="b"/>
            <a:pathLst>
              <a:path w="2480945" h="109220">
                <a:moveTo>
                  <a:pt x="2449449" y="0"/>
                </a:moveTo>
                <a:lnTo>
                  <a:pt x="0" y="0"/>
                </a:lnTo>
                <a:lnTo>
                  <a:pt x="31178" y="108750"/>
                </a:lnTo>
                <a:lnTo>
                  <a:pt x="2480627" y="108750"/>
                </a:lnTo>
                <a:lnTo>
                  <a:pt x="2449449"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3" name="object 213"/>
          <p:cNvSpPr/>
          <p:nvPr/>
        </p:nvSpPr>
        <p:spPr>
          <a:xfrm>
            <a:off x="5623215" y="2365691"/>
            <a:ext cx="140354" cy="936672"/>
          </a:xfrm>
          <a:custGeom>
            <a:avLst/>
            <a:gdLst/>
            <a:ahLst/>
            <a:cxnLst/>
            <a:rect l="l" t="t" r="r" b="b"/>
            <a:pathLst>
              <a:path w="212090" h="1415414">
                <a:moveTo>
                  <a:pt x="0" y="1415262"/>
                </a:moveTo>
                <a:lnTo>
                  <a:pt x="211950" y="1415262"/>
                </a:lnTo>
                <a:lnTo>
                  <a:pt x="211950" y="0"/>
                </a:lnTo>
                <a:lnTo>
                  <a:pt x="0" y="0"/>
                </a:lnTo>
                <a:lnTo>
                  <a:pt x="0" y="141526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4" name="object 214"/>
          <p:cNvSpPr/>
          <p:nvPr/>
        </p:nvSpPr>
        <p:spPr>
          <a:xfrm>
            <a:off x="5372243" y="2365691"/>
            <a:ext cx="140354" cy="936672"/>
          </a:xfrm>
          <a:custGeom>
            <a:avLst/>
            <a:gdLst/>
            <a:ahLst/>
            <a:cxnLst/>
            <a:rect l="l" t="t" r="r" b="b"/>
            <a:pathLst>
              <a:path w="212089" h="1415414">
                <a:moveTo>
                  <a:pt x="0" y="1415262"/>
                </a:moveTo>
                <a:lnTo>
                  <a:pt x="211924" y="1415262"/>
                </a:lnTo>
                <a:lnTo>
                  <a:pt x="211924" y="0"/>
                </a:lnTo>
                <a:lnTo>
                  <a:pt x="0" y="0"/>
                </a:lnTo>
                <a:lnTo>
                  <a:pt x="0" y="141526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5" name="object 215"/>
          <p:cNvSpPr/>
          <p:nvPr/>
        </p:nvSpPr>
        <p:spPr>
          <a:xfrm>
            <a:off x="5121261" y="2365691"/>
            <a:ext cx="140354" cy="936672"/>
          </a:xfrm>
          <a:custGeom>
            <a:avLst/>
            <a:gdLst/>
            <a:ahLst/>
            <a:cxnLst/>
            <a:rect l="l" t="t" r="r" b="b"/>
            <a:pathLst>
              <a:path w="212089" h="1415414">
                <a:moveTo>
                  <a:pt x="0" y="1415262"/>
                </a:moveTo>
                <a:lnTo>
                  <a:pt x="211937" y="1415262"/>
                </a:lnTo>
                <a:lnTo>
                  <a:pt x="211937" y="0"/>
                </a:lnTo>
                <a:lnTo>
                  <a:pt x="0" y="0"/>
                </a:lnTo>
                <a:lnTo>
                  <a:pt x="0" y="141526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6" name="object 216"/>
          <p:cNvSpPr/>
          <p:nvPr/>
        </p:nvSpPr>
        <p:spPr>
          <a:xfrm>
            <a:off x="4870272" y="2365691"/>
            <a:ext cx="140354" cy="936672"/>
          </a:xfrm>
          <a:custGeom>
            <a:avLst/>
            <a:gdLst/>
            <a:ahLst/>
            <a:cxnLst/>
            <a:rect l="l" t="t" r="r" b="b"/>
            <a:pathLst>
              <a:path w="212089" h="1415414">
                <a:moveTo>
                  <a:pt x="0" y="1415262"/>
                </a:moveTo>
                <a:lnTo>
                  <a:pt x="211950" y="1415262"/>
                </a:lnTo>
                <a:lnTo>
                  <a:pt x="211950" y="0"/>
                </a:lnTo>
                <a:lnTo>
                  <a:pt x="0" y="0"/>
                </a:lnTo>
                <a:lnTo>
                  <a:pt x="0" y="141526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7" name="object 217"/>
          <p:cNvSpPr/>
          <p:nvPr/>
        </p:nvSpPr>
        <p:spPr>
          <a:xfrm>
            <a:off x="4711564" y="3302261"/>
            <a:ext cx="605538" cy="129428"/>
          </a:xfrm>
          <a:custGeom>
            <a:avLst/>
            <a:gdLst/>
            <a:ahLst/>
            <a:cxnLst/>
            <a:rect l="l" t="t" r="r" b="b"/>
            <a:pathLst>
              <a:path w="915035" h="195579">
                <a:moveTo>
                  <a:pt x="0" y="195199"/>
                </a:moveTo>
                <a:lnTo>
                  <a:pt x="914704" y="195199"/>
                </a:lnTo>
                <a:lnTo>
                  <a:pt x="914704" y="0"/>
                </a:lnTo>
                <a:lnTo>
                  <a:pt x="0" y="0"/>
                </a:lnTo>
                <a:lnTo>
                  <a:pt x="0" y="195199"/>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8" name="object 218"/>
          <p:cNvSpPr/>
          <p:nvPr/>
        </p:nvSpPr>
        <p:spPr>
          <a:xfrm>
            <a:off x="4759544" y="2365699"/>
            <a:ext cx="110938" cy="993822"/>
          </a:xfrm>
          <a:custGeom>
            <a:avLst/>
            <a:gdLst/>
            <a:ahLst/>
            <a:cxnLst/>
            <a:rect l="l" t="t" r="r" b="b"/>
            <a:pathLst>
              <a:path w="167639" h="1501775">
                <a:moveTo>
                  <a:pt x="0" y="1501673"/>
                </a:moveTo>
                <a:lnTo>
                  <a:pt x="167322" y="1501673"/>
                </a:lnTo>
                <a:lnTo>
                  <a:pt x="167322" y="0"/>
                </a:lnTo>
                <a:lnTo>
                  <a:pt x="0" y="0"/>
                </a:lnTo>
                <a:lnTo>
                  <a:pt x="0" y="1501673"/>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9" name="object 219"/>
          <p:cNvSpPr/>
          <p:nvPr/>
        </p:nvSpPr>
        <p:spPr>
          <a:xfrm>
            <a:off x="5010534" y="2365699"/>
            <a:ext cx="110938" cy="993822"/>
          </a:xfrm>
          <a:custGeom>
            <a:avLst/>
            <a:gdLst/>
            <a:ahLst/>
            <a:cxnLst/>
            <a:rect l="l" t="t" r="r" b="b"/>
            <a:pathLst>
              <a:path w="167639" h="1501775">
                <a:moveTo>
                  <a:pt x="0" y="1501673"/>
                </a:moveTo>
                <a:lnTo>
                  <a:pt x="167322" y="1501673"/>
                </a:lnTo>
                <a:lnTo>
                  <a:pt x="167322" y="0"/>
                </a:lnTo>
                <a:lnTo>
                  <a:pt x="0" y="0"/>
                </a:lnTo>
                <a:lnTo>
                  <a:pt x="0" y="1501673"/>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0" name="object 220"/>
          <p:cNvSpPr/>
          <p:nvPr/>
        </p:nvSpPr>
        <p:spPr>
          <a:xfrm>
            <a:off x="5261515" y="2365699"/>
            <a:ext cx="110938" cy="993822"/>
          </a:xfrm>
          <a:custGeom>
            <a:avLst/>
            <a:gdLst/>
            <a:ahLst/>
            <a:cxnLst/>
            <a:rect l="l" t="t" r="r" b="b"/>
            <a:pathLst>
              <a:path w="167639" h="1501775">
                <a:moveTo>
                  <a:pt x="0" y="1501673"/>
                </a:moveTo>
                <a:lnTo>
                  <a:pt x="167322" y="1501673"/>
                </a:lnTo>
                <a:lnTo>
                  <a:pt x="167322" y="0"/>
                </a:lnTo>
                <a:lnTo>
                  <a:pt x="0" y="0"/>
                </a:lnTo>
                <a:lnTo>
                  <a:pt x="0" y="1501673"/>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1" name="object 221"/>
          <p:cNvSpPr/>
          <p:nvPr/>
        </p:nvSpPr>
        <p:spPr>
          <a:xfrm>
            <a:off x="5512487" y="2365699"/>
            <a:ext cx="110938" cy="936672"/>
          </a:xfrm>
          <a:custGeom>
            <a:avLst/>
            <a:gdLst/>
            <a:ahLst/>
            <a:cxnLst/>
            <a:rect l="l" t="t" r="r" b="b"/>
            <a:pathLst>
              <a:path w="167640" h="1415414">
                <a:moveTo>
                  <a:pt x="0" y="1415249"/>
                </a:moveTo>
                <a:lnTo>
                  <a:pt x="167322" y="1415249"/>
                </a:lnTo>
                <a:lnTo>
                  <a:pt x="167322" y="0"/>
                </a:lnTo>
                <a:lnTo>
                  <a:pt x="0" y="0"/>
                </a:lnTo>
                <a:lnTo>
                  <a:pt x="0" y="1415249"/>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2" name="object 222"/>
          <p:cNvSpPr/>
          <p:nvPr/>
        </p:nvSpPr>
        <p:spPr>
          <a:xfrm>
            <a:off x="5763476" y="2365699"/>
            <a:ext cx="110938" cy="936672"/>
          </a:xfrm>
          <a:custGeom>
            <a:avLst/>
            <a:gdLst/>
            <a:ahLst/>
            <a:cxnLst/>
            <a:rect l="l" t="t" r="r" b="b"/>
            <a:pathLst>
              <a:path w="167640" h="1415414">
                <a:moveTo>
                  <a:pt x="0" y="1415249"/>
                </a:moveTo>
                <a:lnTo>
                  <a:pt x="167322" y="1415249"/>
                </a:lnTo>
                <a:lnTo>
                  <a:pt x="167322" y="0"/>
                </a:lnTo>
                <a:lnTo>
                  <a:pt x="0" y="0"/>
                </a:lnTo>
                <a:lnTo>
                  <a:pt x="0" y="1415249"/>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3" name="object 223"/>
          <p:cNvSpPr/>
          <p:nvPr/>
        </p:nvSpPr>
        <p:spPr>
          <a:xfrm>
            <a:off x="5316883" y="3302261"/>
            <a:ext cx="609320" cy="129428"/>
          </a:xfrm>
          <a:custGeom>
            <a:avLst/>
            <a:gdLst/>
            <a:ahLst/>
            <a:cxnLst/>
            <a:rect l="l" t="t" r="r" b="b"/>
            <a:pathLst>
              <a:path w="920750" h="195579">
                <a:moveTo>
                  <a:pt x="0" y="195199"/>
                </a:moveTo>
                <a:lnTo>
                  <a:pt x="920280" y="195199"/>
                </a:lnTo>
                <a:lnTo>
                  <a:pt x="920280" y="0"/>
                </a:lnTo>
                <a:lnTo>
                  <a:pt x="0" y="0"/>
                </a:lnTo>
                <a:lnTo>
                  <a:pt x="0" y="195199"/>
                </a:lnTo>
                <a:close/>
              </a:path>
            </a:pathLst>
          </a:custGeom>
          <a:solidFill>
            <a:srgbClr val="E6E6E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4" name="object 224"/>
          <p:cNvSpPr/>
          <p:nvPr/>
        </p:nvSpPr>
        <p:spPr>
          <a:xfrm>
            <a:off x="4492784" y="3359454"/>
            <a:ext cx="1641802" cy="72278"/>
          </a:xfrm>
          <a:custGeom>
            <a:avLst/>
            <a:gdLst/>
            <a:ahLst/>
            <a:cxnLst/>
            <a:rect l="l" t="t" r="r" b="b"/>
            <a:pathLst>
              <a:path w="2480945" h="109220">
                <a:moveTo>
                  <a:pt x="2480322" y="0"/>
                </a:moveTo>
                <a:lnTo>
                  <a:pt x="31381" y="0"/>
                </a:lnTo>
                <a:lnTo>
                  <a:pt x="0" y="108775"/>
                </a:lnTo>
                <a:lnTo>
                  <a:pt x="2448902" y="108775"/>
                </a:lnTo>
                <a:lnTo>
                  <a:pt x="2480322"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5" name="object 225"/>
          <p:cNvSpPr/>
          <p:nvPr/>
        </p:nvSpPr>
        <p:spPr>
          <a:xfrm>
            <a:off x="4660580" y="2312615"/>
            <a:ext cx="51267" cy="178174"/>
          </a:xfrm>
          <a:custGeom>
            <a:avLst/>
            <a:gdLst/>
            <a:ahLst/>
            <a:cxnLst/>
            <a:rect l="l" t="t" r="r" b="b"/>
            <a:pathLst>
              <a:path w="77470" h="269239">
                <a:moveTo>
                  <a:pt x="77038" y="0"/>
                </a:moveTo>
                <a:lnTo>
                  <a:pt x="0" y="0"/>
                </a:lnTo>
                <a:lnTo>
                  <a:pt x="77038" y="268732"/>
                </a:lnTo>
                <a:lnTo>
                  <a:pt x="77038"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6" name="object 226"/>
          <p:cNvSpPr/>
          <p:nvPr/>
        </p:nvSpPr>
        <p:spPr>
          <a:xfrm>
            <a:off x="4648258" y="2673138"/>
            <a:ext cx="63453" cy="219775"/>
          </a:xfrm>
          <a:custGeom>
            <a:avLst/>
            <a:gdLst/>
            <a:ahLst/>
            <a:cxnLst/>
            <a:rect l="l" t="t" r="r" b="b"/>
            <a:pathLst>
              <a:path w="95885" h="332104">
                <a:moveTo>
                  <a:pt x="95656" y="0"/>
                </a:moveTo>
                <a:lnTo>
                  <a:pt x="0" y="331571"/>
                </a:lnTo>
                <a:lnTo>
                  <a:pt x="95656" y="331571"/>
                </a:lnTo>
                <a:lnTo>
                  <a:pt x="95656"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7" name="object 227"/>
          <p:cNvSpPr/>
          <p:nvPr/>
        </p:nvSpPr>
        <p:spPr>
          <a:xfrm>
            <a:off x="4546561" y="3184815"/>
            <a:ext cx="17649" cy="60512"/>
          </a:xfrm>
          <a:custGeom>
            <a:avLst/>
            <a:gdLst/>
            <a:ahLst/>
            <a:cxnLst/>
            <a:rect l="l" t="t" r="r" b="b"/>
            <a:pathLst>
              <a:path w="26670" h="91439">
                <a:moveTo>
                  <a:pt x="26250" y="0"/>
                </a:moveTo>
                <a:lnTo>
                  <a:pt x="0" y="91008"/>
                </a:lnTo>
                <a:lnTo>
                  <a:pt x="26250" y="91008"/>
                </a:lnTo>
                <a:lnTo>
                  <a:pt x="26250"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8" name="object 228"/>
          <p:cNvSpPr/>
          <p:nvPr/>
        </p:nvSpPr>
        <p:spPr>
          <a:xfrm>
            <a:off x="4606377" y="3017562"/>
            <a:ext cx="105475" cy="227760"/>
          </a:xfrm>
          <a:custGeom>
            <a:avLst/>
            <a:gdLst/>
            <a:ahLst/>
            <a:cxnLst/>
            <a:rect l="l" t="t" r="r" b="b"/>
            <a:pathLst>
              <a:path w="159385" h="344170">
                <a:moveTo>
                  <a:pt x="158953" y="0"/>
                </a:moveTo>
                <a:lnTo>
                  <a:pt x="8788" y="0"/>
                </a:lnTo>
                <a:lnTo>
                  <a:pt x="0" y="30454"/>
                </a:lnTo>
                <a:lnTo>
                  <a:pt x="0" y="343750"/>
                </a:lnTo>
                <a:lnTo>
                  <a:pt x="158953" y="343750"/>
                </a:lnTo>
                <a:lnTo>
                  <a:pt x="158953"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9" name="object 229"/>
          <p:cNvSpPr/>
          <p:nvPr/>
        </p:nvSpPr>
        <p:spPr>
          <a:xfrm>
            <a:off x="5925892" y="2312633"/>
            <a:ext cx="105475" cy="227760"/>
          </a:xfrm>
          <a:custGeom>
            <a:avLst/>
            <a:gdLst/>
            <a:ahLst/>
            <a:cxnLst/>
            <a:rect l="l" t="t" r="r" b="b"/>
            <a:pathLst>
              <a:path w="159384" h="344170">
                <a:moveTo>
                  <a:pt x="0" y="343687"/>
                </a:moveTo>
                <a:lnTo>
                  <a:pt x="158953" y="343687"/>
                </a:lnTo>
                <a:lnTo>
                  <a:pt x="158953" y="0"/>
                </a:lnTo>
                <a:lnTo>
                  <a:pt x="0" y="0"/>
                </a:lnTo>
                <a:lnTo>
                  <a:pt x="0" y="343687"/>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0" name="object 230"/>
          <p:cNvSpPr/>
          <p:nvPr/>
        </p:nvSpPr>
        <p:spPr>
          <a:xfrm>
            <a:off x="6073524" y="2312616"/>
            <a:ext cx="105475" cy="227760"/>
          </a:xfrm>
          <a:custGeom>
            <a:avLst/>
            <a:gdLst/>
            <a:ahLst/>
            <a:cxnLst/>
            <a:rect l="l" t="t" r="r" b="b"/>
            <a:pathLst>
              <a:path w="159384" h="344170">
                <a:moveTo>
                  <a:pt x="0" y="343712"/>
                </a:moveTo>
                <a:lnTo>
                  <a:pt x="158953" y="343712"/>
                </a:lnTo>
                <a:lnTo>
                  <a:pt x="158953" y="0"/>
                </a:lnTo>
                <a:lnTo>
                  <a:pt x="0" y="0"/>
                </a:lnTo>
                <a:lnTo>
                  <a:pt x="0"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1" name="object 231"/>
          <p:cNvSpPr/>
          <p:nvPr/>
        </p:nvSpPr>
        <p:spPr>
          <a:xfrm>
            <a:off x="6221135" y="2312615"/>
            <a:ext cx="105475" cy="227760"/>
          </a:xfrm>
          <a:custGeom>
            <a:avLst/>
            <a:gdLst/>
            <a:ahLst/>
            <a:cxnLst/>
            <a:rect l="l" t="t" r="r" b="b"/>
            <a:pathLst>
              <a:path w="159384" h="344170">
                <a:moveTo>
                  <a:pt x="91274" y="0"/>
                </a:moveTo>
                <a:lnTo>
                  <a:pt x="0" y="0"/>
                </a:lnTo>
                <a:lnTo>
                  <a:pt x="0" y="343712"/>
                </a:lnTo>
                <a:lnTo>
                  <a:pt x="158978" y="343712"/>
                </a:lnTo>
                <a:lnTo>
                  <a:pt x="158978" y="236169"/>
                </a:lnTo>
                <a:lnTo>
                  <a:pt x="91274"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2" name="object 232"/>
          <p:cNvSpPr/>
          <p:nvPr/>
        </p:nvSpPr>
        <p:spPr>
          <a:xfrm>
            <a:off x="5925892" y="2665106"/>
            <a:ext cx="105475" cy="227760"/>
          </a:xfrm>
          <a:custGeom>
            <a:avLst/>
            <a:gdLst/>
            <a:ahLst/>
            <a:cxnLst/>
            <a:rect l="l" t="t" r="r" b="b"/>
            <a:pathLst>
              <a:path w="159384" h="344170">
                <a:moveTo>
                  <a:pt x="0" y="343712"/>
                </a:moveTo>
                <a:lnTo>
                  <a:pt x="158953" y="343712"/>
                </a:lnTo>
                <a:lnTo>
                  <a:pt x="158953" y="0"/>
                </a:lnTo>
                <a:lnTo>
                  <a:pt x="0" y="0"/>
                </a:lnTo>
                <a:lnTo>
                  <a:pt x="0"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3" name="object 233"/>
          <p:cNvSpPr/>
          <p:nvPr/>
        </p:nvSpPr>
        <p:spPr>
          <a:xfrm>
            <a:off x="6073524" y="2665106"/>
            <a:ext cx="105475" cy="227760"/>
          </a:xfrm>
          <a:custGeom>
            <a:avLst/>
            <a:gdLst/>
            <a:ahLst/>
            <a:cxnLst/>
            <a:rect l="l" t="t" r="r" b="b"/>
            <a:pathLst>
              <a:path w="159384" h="344170">
                <a:moveTo>
                  <a:pt x="0" y="343712"/>
                </a:moveTo>
                <a:lnTo>
                  <a:pt x="158953" y="343712"/>
                </a:lnTo>
                <a:lnTo>
                  <a:pt x="158953" y="0"/>
                </a:lnTo>
                <a:lnTo>
                  <a:pt x="0" y="0"/>
                </a:lnTo>
                <a:lnTo>
                  <a:pt x="0"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4" name="object 234"/>
          <p:cNvSpPr/>
          <p:nvPr/>
        </p:nvSpPr>
        <p:spPr>
          <a:xfrm>
            <a:off x="6221135" y="2665104"/>
            <a:ext cx="105475" cy="227760"/>
          </a:xfrm>
          <a:custGeom>
            <a:avLst/>
            <a:gdLst/>
            <a:ahLst/>
            <a:cxnLst/>
            <a:rect l="l" t="t" r="r" b="b"/>
            <a:pathLst>
              <a:path w="159384" h="344170">
                <a:moveTo>
                  <a:pt x="158978" y="0"/>
                </a:moveTo>
                <a:lnTo>
                  <a:pt x="0" y="0"/>
                </a:lnTo>
                <a:lnTo>
                  <a:pt x="0" y="343712"/>
                </a:lnTo>
                <a:lnTo>
                  <a:pt x="72453" y="343712"/>
                </a:lnTo>
                <a:lnTo>
                  <a:pt x="158978" y="44259"/>
                </a:lnTo>
                <a:lnTo>
                  <a:pt x="158978"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5" name="object 235"/>
          <p:cNvSpPr/>
          <p:nvPr/>
        </p:nvSpPr>
        <p:spPr>
          <a:xfrm>
            <a:off x="5925892" y="3017587"/>
            <a:ext cx="105475" cy="227760"/>
          </a:xfrm>
          <a:custGeom>
            <a:avLst/>
            <a:gdLst/>
            <a:ahLst/>
            <a:cxnLst/>
            <a:rect l="l" t="t" r="r" b="b"/>
            <a:pathLst>
              <a:path w="159384" h="344170">
                <a:moveTo>
                  <a:pt x="0" y="343712"/>
                </a:moveTo>
                <a:lnTo>
                  <a:pt x="158953" y="343712"/>
                </a:lnTo>
                <a:lnTo>
                  <a:pt x="158953" y="0"/>
                </a:lnTo>
                <a:lnTo>
                  <a:pt x="0" y="0"/>
                </a:lnTo>
                <a:lnTo>
                  <a:pt x="0"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6" name="object 236"/>
          <p:cNvSpPr/>
          <p:nvPr/>
        </p:nvSpPr>
        <p:spPr>
          <a:xfrm>
            <a:off x="6073524" y="3017562"/>
            <a:ext cx="105475" cy="227760"/>
          </a:xfrm>
          <a:custGeom>
            <a:avLst/>
            <a:gdLst/>
            <a:ahLst/>
            <a:cxnLst/>
            <a:rect l="l" t="t" r="r" b="b"/>
            <a:pathLst>
              <a:path w="159384" h="344170">
                <a:moveTo>
                  <a:pt x="158953" y="0"/>
                </a:moveTo>
                <a:lnTo>
                  <a:pt x="0" y="0"/>
                </a:lnTo>
                <a:lnTo>
                  <a:pt x="0" y="343750"/>
                </a:lnTo>
                <a:lnTo>
                  <a:pt x="141605" y="343750"/>
                </a:lnTo>
                <a:lnTo>
                  <a:pt x="158953" y="283718"/>
                </a:lnTo>
                <a:lnTo>
                  <a:pt x="158953"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7" name="object 237"/>
          <p:cNvSpPr/>
          <p:nvPr/>
        </p:nvSpPr>
        <p:spPr>
          <a:xfrm>
            <a:off x="6221135" y="3017562"/>
            <a:ext cx="12186" cy="41182"/>
          </a:xfrm>
          <a:custGeom>
            <a:avLst/>
            <a:gdLst/>
            <a:ahLst/>
            <a:cxnLst/>
            <a:rect l="l" t="t" r="r" b="b"/>
            <a:pathLst>
              <a:path w="18415" h="62229">
                <a:moveTo>
                  <a:pt x="17881" y="0"/>
                </a:moveTo>
                <a:lnTo>
                  <a:pt x="0" y="0"/>
                </a:lnTo>
                <a:lnTo>
                  <a:pt x="0" y="61874"/>
                </a:lnTo>
                <a:lnTo>
                  <a:pt x="17881" y="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8" name="object 238"/>
          <p:cNvSpPr/>
          <p:nvPr/>
        </p:nvSpPr>
        <p:spPr>
          <a:xfrm>
            <a:off x="4677408" y="2259551"/>
            <a:ext cx="1264443" cy="106316"/>
          </a:xfrm>
          <a:custGeom>
            <a:avLst/>
            <a:gdLst/>
            <a:ahLst/>
            <a:cxnLst/>
            <a:rect l="l" t="t" r="r" b="b"/>
            <a:pathLst>
              <a:path w="1910715" h="160654">
                <a:moveTo>
                  <a:pt x="0" y="160388"/>
                </a:moveTo>
                <a:lnTo>
                  <a:pt x="1910257" y="160388"/>
                </a:lnTo>
                <a:lnTo>
                  <a:pt x="1910257" y="0"/>
                </a:lnTo>
                <a:lnTo>
                  <a:pt x="0" y="0"/>
                </a:lnTo>
                <a:lnTo>
                  <a:pt x="0" y="160388"/>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9" name="object 239"/>
          <p:cNvSpPr/>
          <p:nvPr/>
        </p:nvSpPr>
        <p:spPr>
          <a:xfrm>
            <a:off x="4645368" y="2259555"/>
            <a:ext cx="1333360" cy="42862"/>
          </a:xfrm>
          <a:custGeom>
            <a:avLst/>
            <a:gdLst/>
            <a:ahLst/>
            <a:cxnLst/>
            <a:rect l="l" t="t" r="r" b="b"/>
            <a:pathLst>
              <a:path w="2014854" h="64770">
                <a:moveTo>
                  <a:pt x="2014512" y="0"/>
                </a:moveTo>
                <a:lnTo>
                  <a:pt x="0" y="0"/>
                </a:lnTo>
                <a:lnTo>
                  <a:pt x="18389" y="64160"/>
                </a:lnTo>
                <a:lnTo>
                  <a:pt x="2014512" y="64160"/>
                </a:lnTo>
                <a:lnTo>
                  <a:pt x="2014512" y="0"/>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0" name="object 240"/>
          <p:cNvSpPr/>
          <p:nvPr/>
        </p:nvSpPr>
        <p:spPr>
          <a:xfrm>
            <a:off x="4644149" y="1812971"/>
            <a:ext cx="1337142" cy="446694"/>
          </a:xfrm>
          <a:custGeom>
            <a:avLst/>
            <a:gdLst/>
            <a:ahLst/>
            <a:cxnLst/>
            <a:rect l="l" t="t" r="r" b="b"/>
            <a:pathLst>
              <a:path w="2020570" h="675004">
                <a:moveTo>
                  <a:pt x="1005382" y="0"/>
                </a:moveTo>
                <a:lnTo>
                  <a:pt x="0" y="668413"/>
                </a:lnTo>
                <a:lnTo>
                  <a:pt x="1841" y="674839"/>
                </a:lnTo>
                <a:lnTo>
                  <a:pt x="2020468" y="674839"/>
                </a:lnTo>
                <a:lnTo>
                  <a:pt x="1005382" y="0"/>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1" name="object 241"/>
          <p:cNvSpPr/>
          <p:nvPr/>
        </p:nvSpPr>
        <p:spPr>
          <a:xfrm>
            <a:off x="5309479" y="1812967"/>
            <a:ext cx="671933" cy="553010"/>
          </a:xfrm>
          <a:custGeom>
            <a:avLst/>
            <a:gdLst/>
            <a:ahLst/>
            <a:cxnLst/>
            <a:rect l="l" t="t" r="r" b="b"/>
            <a:pathLst>
              <a:path w="1015365" h="835660">
                <a:moveTo>
                  <a:pt x="0" y="0"/>
                </a:moveTo>
                <a:lnTo>
                  <a:pt x="0" y="835228"/>
                </a:lnTo>
                <a:lnTo>
                  <a:pt x="955141" y="835228"/>
                </a:lnTo>
                <a:lnTo>
                  <a:pt x="955141" y="739000"/>
                </a:lnTo>
                <a:lnTo>
                  <a:pt x="1010958" y="739000"/>
                </a:lnTo>
                <a:lnTo>
                  <a:pt x="1010958" y="674839"/>
                </a:lnTo>
                <a:lnTo>
                  <a:pt x="1015072" y="674839"/>
                </a:lnTo>
                <a:lnTo>
                  <a:pt x="0" y="0"/>
                </a:lnTo>
                <a:close/>
              </a:path>
            </a:pathLst>
          </a:custGeom>
          <a:solidFill>
            <a:srgbClr val="E6E6E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2" name="object 242"/>
          <p:cNvSpPr/>
          <p:nvPr/>
        </p:nvSpPr>
        <p:spPr>
          <a:xfrm>
            <a:off x="4747704" y="1875003"/>
            <a:ext cx="1123669" cy="373576"/>
          </a:xfrm>
          <a:custGeom>
            <a:avLst/>
            <a:gdLst/>
            <a:ahLst/>
            <a:cxnLst/>
            <a:rect l="l" t="t" r="r" b="b"/>
            <a:pathLst>
              <a:path w="1697990" h="564514">
                <a:moveTo>
                  <a:pt x="848906" y="0"/>
                </a:moveTo>
                <a:lnTo>
                  <a:pt x="0" y="564400"/>
                </a:lnTo>
                <a:lnTo>
                  <a:pt x="1697824" y="564400"/>
                </a:lnTo>
                <a:lnTo>
                  <a:pt x="1647471" y="530923"/>
                </a:lnTo>
                <a:lnTo>
                  <a:pt x="110807" y="530923"/>
                </a:lnTo>
                <a:lnTo>
                  <a:pt x="848906" y="40195"/>
                </a:lnTo>
                <a:lnTo>
                  <a:pt x="909364" y="40195"/>
                </a:lnTo>
                <a:lnTo>
                  <a:pt x="848906" y="0"/>
                </a:lnTo>
                <a:close/>
              </a:path>
              <a:path w="1697990" h="564514">
                <a:moveTo>
                  <a:pt x="909364" y="40195"/>
                </a:moveTo>
                <a:lnTo>
                  <a:pt x="848906" y="40195"/>
                </a:lnTo>
                <a:lnTo>
                  <a:pt x="1587030" y="530923"/>
                </a:lnTo>
                <a:lnTo>
                  <a:pt x="1647471" y="530923"/>
                </a:lnTo>
                <a:lnTo>
                  <a:pt x="909364" y="40195"/>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3" name="object 243"/>
          <p:cNvSpPr/>
          <p:nvPr/>
        </p:nvSpPr>
        <p:spPr>
          <a:xfrm>
            <a:off x="4677396" y="2365648"/>
            <a:ext cx="1636759" cy="993822"/>
          </a:xfrm>
          <a:custGeom>
            <a:avLst/>
            <a:gdLst/>
            <a:ahLst/>
            <a:cxnLst/>
            <a:rect l="l" t="t" r="r" b="b"/>
            <a:pathLst>
              <a:path w="2473325" h="1501775">
                <a:moveTo>
                  <a:pt x="1910463" y="0"/>
                </a:moveTo>
                <a:lnTo>
                  <a:pt x="0" y="0"/>
                </a:lnTo>
                <a:lnTo>
                  <a:pt x="1414995" y="1415311"/>
                </a:lnTo>
                <a:lnTo>
                  <a:pt x="1886610" y="1415311"/>
                </a:lnTo>
                <a:lnTo>
                  <a:pt x="1886610" y="1501734"/>
                </a:lnTo>
                <a:lnTo>
                  <a:pt x="2201361" y="1501734"/>
                </a:lnTo>
                <a:lnTo>
                  <a:pt x="2472733" y="562562"/>
                </a:lnTo>
                <a:lnTo>
                  <a:pt x="1910463" y="0"/>
                </a:lnTo>
                <a:close/>
              </a:path>
            </a:pathLst>
          </a:custGeom>
          <a:solidFill>
            <a:srgbClr val="B5B5B5">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4" name="object 244"/>
          <p:cNvSpPr/>
          <p:nvPr/>
        </p:nvSpPr>
        <p:spPr>
          <a:xfrm>
            <a:off x="5826246" y="1348686"/>
            <a:ext cx="532840" cy="338278"/>
          </a:xfrm>
          <a:custGeom>
            <a:avLst/>
            <a:gdLst/>
            <a:ahLst/>
            <a:cxnLst/>
            <a:rect l="l" t="t" r="r" b="b"/>
            <a:pathLst>
              <a:path w="805179" h="511175">
                <a:moveTo>
                  <a:pt x="0" y="0"/>
                </a:moveTo>
                <a:lnTo>
                  <a:pt x="0" y="504952"/>
                </a:lnTo>
                <a:lnTo>
                  <a:pt x="40235" y="510778"/>
                </a:lnTo>
                <a:lnTo>
                  <a:pt x="80471" y="510879"/>
                </a:lnTo>
                <a:lnTo>
                  <a:pt x="120706" y="505889"/>
                </a:lnTo>
                <a:lnTo>
                  <a:pt x="160942" y="496446"/>
                </a:lnTo>
                <a:lnTo>
                  <a:pt x="201177" y="483185"/>
                </a:lnTo>
                <a:lnTo>
                  <a:pt x="241413" y="466743"/>
                </a:lnTo>
                <a:lnTo>
                  <a:pt x="281649" y="447756"/>
                </a:lnTo>
                <a:lnTo>
                  <a:pt x="321884" y="426860"/>
                </a:lnTo>
                <a:lnTo>
                  <a:pt x="362120" y="404692"/>
                </a:lnTo>
                <a:lnTo>
                  <a:pt x="442592" y="359082"/>
                </a:lnTo>
                <a:lnTo>
                  <a:pt x="482828" y="336913"/>
                </a:lnTo>
                <a:lnTo>
                  <a:pt x="523065" y="316017"/>
                </a:lnTo>
                <a:lnTo>
                  <a:pt x="563301" y="297029"/>
                </a:lnTo>
                <a:lnTo>
                  <a:pt x="603537" y="280586"/>
                </a:lnTo>
                <a:lnTo>
                  <a:pt x="643774" y="267324"/>
                </a:lnTo>
                <a:lnTo>
                  <a:pt x="684011" y="257880"/>
                </a:lnTo>
                <a:lnTo>
                  <a:pt x="724248" y="252889"/>
                </a:lnTo>
                <a:lnTo>
                  <a:pt x="797052" y="252889"/>
                </a:lnTo>
                <a:lnTo>
                  <a:pt x="764487" y="227739"/>
                </a:lnTo>
                <a:lnTo>
                  <a:pt x="724251" y="202391"/>
                </a:lnTo>
                <a:lnTo>
                  <a:pt x="684015" y="182134"/>
                </a:lnTo>
                <a:lnTo>
                  <a:pt x="643779" y="166330"/>
                </a:lnTo>
                <a:lnTo>
                  <a:pt x="603543" y="154344"/>
                </a:lnTo>
                <a:lnTo>
                  <a:pt x="563307" y="145539"/>
                </a:lnTo>
                <a:lnTo>
                  <a:pt x="523070" y="139279"/>
                </a:lnTo>
                <a:lnTo>
                  <a:pt x="482834" y="134927"/>
                </a:lnTo>
                <a:lnTo>
                  <a:pt x="442597" y="131849"/>
                </a:lnTo>
                <a:lnTo>
                  <a:pt x="362124" y="126964"/>
                </a:lnTo>
                <a:lnTo>
                  <a:pt x="321888" y="123885"/>
                </a:lnTo>
                <a:lnTo>
                  <a:pt x="281652" y="119534"/>
                </a:lnTo>
                <a:lnTo>
                  <a:pt x="241415" y="113274"/>
                </a:lnTo>
                <a:lnTo>
                  <a:pt x="201179" y="104469"/>
                </a:lnTo>
                <a:lnTo>
                  <a:pt x="160943" y="92482"/>
                </a:lnTo>
                <a:lnTo>
                  <a:pt x="120707" y="76678"/>
                </a:lnTo>
                <a:lnTo>
                  <a:pt x="80471" y="56421"/>
                </a:lnTo>
                <a:lnTo>
                  <a:pt x="40235" y="31073"/>
                </a:lnTo>
                <a:lnTo>
                  <a:pt x="0" y="0"/>
                </a:lnTo>
                <a:close/>
              </a:path>
              <a:path w="805179" h="511175">
                <a:moveTo>
                  <a:pt x="797052" y="252889"/>
                </a:moveTo>
                <a:lnTo>
                  <a:pt x="724248" y="252889"/>
                </a:lnTo>
                <a:lnTo>
                  <a:pt x="764485" y="252988"/>
                </a:lnTo>
                <a:lnTo>
                  <a:pt x="804722" y="258813"/>
                </a:lnTo>
                <a:lnTo>
                  <a:pt x="797052" y="252889"/>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5" name="object 245"/>
          <p:cNvSpPr/>
          <p:nvPr/>
        </p:nvSpPr>
        <p:spPr>
          <a:xfrm>
            <a:off x="5826247" y="1342531"/>
            <a:ext cx="0" cy="819850"/>
          </a:xfrm>
          <a:custGeom>
            <a:avLst/>
            <a:gdLst/>
            <a:ahLst/>
            <a:cxnLst/>
            <a:rect l="l" t="t" r="r" b="b"/>
            <a:pathLst>
              <a:path h="1238885">
                <a:moveTo>
                  <a:pt x="0" y="0"/>
                </a:moveTo>
                <a:lnTo>
                  <a:pt x="0" y="1238465"/>
                </a:lnTo>
              </a:path>
            </a:pathLst>
          </a:custGeom>
          <a:ln w="18630">
            <a:solidFill>
              <a:srgbClr val="434343"/>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6" name="object 246"/>
          <p:cNvSpPr/>
          <p:nvPr/>
        </p:nvSpPr>
        <p:spPr>
          <a:xfrm>
            <a:off x="4976191" y="2865147"/>
            <a:ext cx="385342" cy="566457"/>
          </a:xfrm>
          <a:custGeom>
            <a:avLst/>
            <a:gdLst/>
            <a:ahLst/>
            <a:cxnLst/>
            <a:rect l="l" t="t" r="r" b="b"/>
            <a:pathLst>
              <a:path w="582295" h="855979">
                <a:moveTo>
                  <a:pt x="326167" y="0"/>
                </a:moveTo>
                <a:lnTo>
                  <a:pt x="282946" y="1055"/>
                </a:lnTo>
                <a:lnTo>
                  <a:pt x="245494" y="9243"/>
                </a:lnTo>
                <a:lnTo>
                  <a:pt x="217067" y="22348"/>
                </a:lnTo>
                <a:lnTo>
                  <a:pt x="200924" y="38153"/>
                </a:lnTo>
                <a:lnTo>
                  <a:pt x="153981" y="45047"/>
                </a:lnTo>
                <a:lnTo>
                  <a:pt x="118449" y="64169"/>
                </a:lnTo>
                <a:lnTo>
                  <a:pt x="92429" y="93083"/>
                </a:lnTo>
                <a:lnTo>
                  <a:pt x="74019" y="129349"/>
                </a:lnTo>
                <a:lnTo>
                  <a:pt x="61318" y="170529"/>
                </a:lnTo>
                <a:lnTo>
                  <a:pt x="52424" y="214185"/>
                </a:lnTo>
                <a:lnTo>
                  <a:pt x="45438" y="257878"/>
                </a:lnTo>
                <a:lnTo>
                  <a:pt x="38459" y="299170"/>
                </a:lnTo>
                <a:lnTo>
                  <a:pt x="29584" y="335623"/>
                </a:lnTo>
                <a:lnTo>
                  <a:pt x="16914" y="364797"/>
                </a:lnTo>
                <a:lnTo>
                  <a:pt x="8223" y="385391"/>
                </a:lnTo>
                <a:lnTo>
                  <a:pt x="2530" y="413339"/>
                </a:lnTo>
                <a:lnTo>
                  <a:pt x="0" y="447342"/>
                </a:lnTo>
                <a:lnTo>
                  <a:pt x="797" y="486105"/>
                </a:lnTo>
                <a:lnTo>
                  <a:pt x="5088" y="528329"/>
                </a:lnTo>
                <a:lnTo>
                  <a:pt x="13036" y="572717"/>
                </a:lnTo>
                <a:lnTo>
                  <a:pt x="24808" y="617972"/>
                </a:lnTo>
                <a:lnTo>
                  <a:pt x="40568" y="662797"/>
                </a:lnTo>
                <a:lnTo>
                  <a:pt x="60481" y="705893"/>
                </a:lnTo>
                <a:lnTo>
                  <a:pt x="84713" y="745965"/>
                </a:lnTo>
                <a:lnTo>
                  <a:pt x="113428" y="781714"/>
                </a:lnTo>
                <a:lnTo>
                  <a:pt x="146792" y="811843"/>
                </a:lnTo>
                <a:lnTo>
                  <a:pt x="184969" y="835055"/>
                </a:lnTo>
                <a:lnTo>
                  <a:pt x="228125" y="850053"/>
                </a:lnTo>
                <a:lnTo>
                  <a:pt x="276425" y="855538"/>
                </a:lnTo>
                <a:lnTo>
                  <a:pt x="322237" y="850361"/>
                </a:lnTo>
                <a:lnTo>
                  <a:pt x="364368" y="835222"/>
                </a:lnTo>
                <a:lnTo>
                  <a:pt x="402809" y="811536"/>
                </a:lnTo>
                <a:lnTo>
                  <a:pt x="437551" y="780723"/>
                </a:lnTo>
                <a:lnTo>
                  <a:pt x="468582" y="744198"/>
                </a:lnTo>
                <a:lnTo>
                  <a:pt x="495892" y="703379"/>
                </a:lnTo>
                <a:lnTo>
                  <a:pt x="519472" y="659682"/>
                </a:lnTo>
                <a:lnTo>
                  <a:pt x="539312" y="614526"/>
                </a:lnTo>
                <a:lnTo>
                  <a:pt x="555401" y="569327"/>
                </a:lnTo>
                <a:lnTo>
                  <a:pt x="567729" y="525503"/>
                </a:lnTo>
                <a:lnTo>
                  <a:pt x="576286" y="484470"/>
                </a:lnTo>
                <a:lnTo>
                  <a:pt x="582047" y="416447"/>
                </a:lnTo>
                <a:lnTo>
                  <a:pt x="579230" y="392291"/>
                </a:lnTo>
                <a:lnTo>
                  <a:pt x="572602" y="376596"/>
                </a:lnTo>
                <a:lnTo>
                  <a:pt x="557163" y="348684"/>
                </a:lnTo>
                <a:lnTo>
                  <a:pt x="549829" y="318021"/>
                </a:lnTo>
                <a:lnTo>
                  <a:pt x="537481" y="237160"/>
                </a:lnTo>
                <a:lnTo>
                  <a:pt x="521472" y="181320"/>
                </a:lnTo>
                <a:lnTo>
                  <a:pt x="491576" y="111445"/>
                </a:lnTo>
                <a:lnTo>
                  <a:pt x="457860" y="61801"/>
                </a:lnTo>
                <a:lnTo>
                  <a:pt x="416881" y="28156"/>
                </a:lnTo>
                <a:lnTo>
                  <a:pt x="371898" y="8294"/>
                </a:lnTo>
                <a:lnTo>
                  <a:pt x="326167" y="0"/>
                </a:lnTo>
                <a:close/>
              </a:path>
            </a:pathLst>
          </a:custGeom>
          <a:solidFill>
            <a:srgbClr val="31252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7" name="object 247"/>
          <p:cNvSpPr/>
          <p:nvPr/>
        </p:nvSpPr>
        <p:spPr>
          <a:xfrm>
            <a:off x="4795955" y="3369545"/>
            <a:ext cx="734966" cy="954741"/>
          </a:xfrm>
          <a:custGeom>
            <a:avLst/>
            <a:gdLst/>
            <a:ahLst/>
            <a:cxnLst/>
            <a:rect l="l" t="t" r="r" b="b"/>
            <a:pathLst>
              <a:path w="1110614" h="1442720">
                <a:moveTo>
                  <a:pt x="660146" y="0"/>
                </a:moveTo>
                <a:lnTo>
                  <a:pt x="625715" y="2535"/>
                </a:lnTo>
                <a:lnTo>
                  <a:pt x="478041" y="7600"/>
                </a:lnTo>
                <a:lnTo>
                  <a:pt x="443496" y="10121"/>
                </a:lnTo>
                <a:lnTo>
                  <a:pt x="410525" y="46350"/>
                </a:lnTo>
                <a:lnTo>
                  <a:pt x="369954" y="74586"/>
                </a:lnTo>
                <a:lnTo>
                  <a:pt x="323650" y="96326"/>
                </a:lnTo>
                <a:lnTo>
                  <a:pt x="273482" y="113068"/>
                </a:lnTo>
                <a:lnTo>
                  <a:pt x="221318" y="126309"/>
                </a:lnTo>
                <a:lnTo>
                  <a:pt x="118478" y="148272"/>
                </a:lnTo>
                <a:lnTo>
                  <a:pt x="106268" y="151636"/>
                </a:lnTo>
                <a:lnTo>
                  <a:pt x="65799" y="180147"/>
                </a:lnTo>
                <a:lnTo>
                  <a:pt x="43337" y="224680"/>
                </a:lnTo>
                <a:lnTo>
                  <a:pt x="31596" y="269560"/>
                </a:lnTo>
                <a:lnTo>
                  <a:pt x="22236" y="328602"/>
                </a:lnTo>
                <a:lnTo>
                  <a:pt x="14934" y="404142"/>
                </a:lnTo>
                <a:lnTo>
                  <a:pt x="11974" y="448755"/>
                </a:lnTo>
                <a:lnTo>
                  <a:pt x="9434" y="498280"/>
                </a:lnTo>
                <a:lnTo>
                  <a:pt x="7281" y="552981"/>
                </a:lnTo>
                <a:lnTo>
                  <a:pt x="5483" y="613119"/>
                </a:lnTo>
                <a:lnTo>
                  <a:pt x="4008" y="678958"/>
                </a:lnTo>
                <a:lnTo>
                  <a:pt x="2824" y="750760"/>
                </a:lnTo>
                <a:lnTo>
                  <a:pt x="1899" y="828787"/>
                </a:lnTo>
                <a:lnTo>
                  <a:pt x="1202" y="913303"/>
                </a:lnTo>
                <a:lnTo>
                  <a:pt x="699" y="1004570"/>
                </a:lnTo>
                <a:lnTo>
                  <a:pt x="360" y="1102851"/>
                </a:lnTo>
                <a:lnTo>
                  <a:pt x="151" y="1208400"/>
                </a:lnTo>
                <a:lnTo>
                  <a:pt x="42" y="1321502"/>
                </a:lnTo>
                <a:lnTo>
                  <a:pt x="0" y="1442402"/>
                </a:lnTo>
                <a:lnTo>
                  <a:pt x="1110424" y="1442402"/>
                </a:lnTo>
                <a:lnTo>
                  <a:pt x="1110307" y="1208400"/>
                </a:lnTo>
                <a:lnTo>
                  <a:pt x="1110139" y="1102834"/>
                </a:lnTo>
                <a:lnTo>
                  <a:pt x="1109852" y="1004540"/>
                </a:lnTo>
                <a:lnTo>
                  <a:pt x="1109413" y="913259"/>
                </a:lnTo>
                <a:lnTo>
                  <a:pt x="1108786" y="828726"/>
                </a:lnTo>
                <a:lnTo>
                  <a:pt x="1107938" y="750680"/>
                </a:lnTo>
                <a:lnTo>
                  <a:pt x="1106835" y="678859"/>
                </a:lnTo>
                <a:lnTo>
                  <a:pt x="1105441" y="613001"/>
                </a:lnTo>
                <a:lnTo>
                  <a:pt x="1103724" y="552843"/>
                </a:lnTo>
                <a:lnTo>
                  <a:pt x="1101647" y="498123"/>
                </a:lnTo>
                <a:lnTo>
                  <a:pt x="1099178" y="448579"/>
                </a:lnTo>
                <a:lnTo>
                  <a:pt x="1096281" y="403949"/>
                </a:lnTo>
                <a:lnTo>
                  <a:pt x="1092922" y="363971"/>
                </a:lnTo>
                <a:lnTo>
                  <a:pt x="1084681" y="296921"/>
                </a:lnTo>
                <a:lnTo>
                  <a:pt x="1074247" y="245569"/>
                </a:lnTo>
                <a:lnTo>
                  <a:pt x="1061246" y="207334"/>
                </a:lnTo>
                <a:lnTo>
                  <a:pt x="1036412" y="170408"/>
                </a:lnTo>
                <a:lnTo>
                  <a:pt x="991908" y="148272"/>
                </a:lnTo>
                <a:lnTo>
                  <a:pt x="899938" y="128114"/>
                </a:lnTo>
                <a:lnTo>
                  <a:pt x="852538" y="116135"/>
                </a:lnTo>
                <a:lnTo>
                  <a:pt x="806153" y="101649"/>
                </a:lnTo>
                <a:lnTo>
                  <a:pt x="762252" y="83723"/>
                </a:lnTo>
                <a:lnTo>
                  <a:pt x="722304" y="61427"/>
                </a:lnTo>
                <a:lnTo>
                  <a:pt x="687779" y="33830"/>
                </a:lnTo>
                <a:lnTo>
                  <a:pt x="660146"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8" name="object 248"/>
          <p:cNvSpPr/>
          <p:nvPr/>
        </p:nvSpPr>
        <p:spPr>
          <a:xfrm>
            <a:off x="5089267" y="3369555"/>
            <a:ext cx="147918" cy="456780"/>
          </a:xfrm>
          <a:custGeom>
            <a:avLst/>
            <a:gdLst/>
            <a:ahLst/>
            <a:cxnLst/>
            <a:rect l="l" t="t" r="r" b="b"/>
            <a:pathLst>
              <a:path w="223520" h="690245">
                <a:moveTo>
                  <a:pt x="216916" y="0"/>
                </a:moveTo>
                <a:lnTo>
                  <a:pt x="182484" y="2528"/>
                </a:lnTo>
                <a:lnTo>
                  <a:pt x="34836" y="7599"/>
                </a:lnTo>
                <a:lnTo>
                  <a:pt x="304" y="10134"/>
                </a:lnTo>
                <a:lnTo>
                  <a:pt x="114" y="10426"/>
                </a:lnTo>
                <a:lnTo>
                  <a:pt x="0" y="65519"/>
                </a:lnTo>
                <a:lnTo>
                  <a:pt x="136944" y="689622"/>
                </a:lnTo>
                <a:lnTo>
                  <a:pt x="136944" y="675525"/>
                </a:lnTo>
                <a:lnTo>
                  <a:pt x="223367" y="61709"/>
                </a:lnTo>
                <a:lnTo>
                  <a:pt x="223367" y="9397"/>
                </a:lnTo>
                <a:lnTo>
                  <a:pt x="221068" y="6324"/>
                </a:lnTo>
                <a:lnTo>
                  <a:pt x="218960" y="3200"/>
                </a:lnTo>
                <a:lnTo>
                  <a:pt x="216916"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9" name="object 249"/>
          <p:cNvSpPr/>
          <p:nvPr/>
        </p:nvSpPr>
        <p:spPr>
          <a:xfrm>
            <a:off x="5089753" y="3146224"/>
            <a:ext cx="147497" cy="309703"/>
          </a:xfrm>
          <a:custGeom>
            <a:avLst/>
            <a:gdLst/>
            <a:ahLst/>
            <a:cxnLst/>
            <a:rect l="l" t="t" r="r" b="b"/>
            <a:pathLst>
              <a:path w="222885" h="467995">
                <a:moveTo>
                  <a:pt x="111252" y="0"/>
                </a:moveTo>
                <a:lnTo>
                  <a:pt x="48060" y="17660"/>
                </a:lnTo>
                <a:lnTo>
                  <a:pt x="6230" y="70640"/>
                </a:lnTo>
                <a:lnTo>
                  <a:pt x="0" y="110375"/>
                </a:lnTo>
                <a:lnTo>
                  <a:pt x="0" y="382943"/>
                </a:lnTo>
                <a:lnTo>
                  <a:pt x="26376" y="424988"/>
                </a:lnTo>
                <a:lnTo>
                  <a:pt x="56822" y="453277"/>
                </a:lnTo>
                <a:lnTo>
                  <a:pt x="89977" y="467654"/>
                </a:lnTo>
                <a:lnTo>
                  <a:pt x="124483" y="467964"/>
                </a:lnTo>
                <a:lnTo>
                  <a:pt x="158979" y="454053"/>
                </a:lnTo>
                <a:lnTo>
                  <a:pt x="192105" y="425764"/>
                </a:lnTo>
                <a:lnTo>
                  <a:pt x="222504" y="382943"/>
                </a:lnTo>
                <a:lnTo>
                  <a:pt x="222504" y="110375"/>
                </a:lnTo>
                <a:lnTo>
                  <a:pt x="216273" y="70640"/>
                </a:lnTo>
                <a:lnTo>
                  <a:pt x="174443" y="17660"/>
                </a:lnTo>
                <a:lnTo>
                  <a:pt x="111252" y="0"/>
                </a:lnTo>
                <a:close/>
              </a:path>
            </a:pathLst>
          </a:custGeom>
          <a:solidFill>
            <a:srgbClr val="AA8B5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0" name="object 250"/>
          <p:cNvSpPr/>
          <p:nvPr/>
        </p:nvSpPr>
        <p:spPr>
          <a:xfrm>
            <a:off x="5304987" y="3134170"/>
            <a:ext cx="65633" cy="98306"/>
          </a:xfrm>
          <a:prstGeom prst="rect">
            <a:avLst/>
          </a:prstGeom>
          <a:blipFill>
            <a:blip r:embed="rId2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1" name="object 251"/>
          <p:cNvSpPr/>
          <p:nvPr/>
        </p:nvSpPr>
        <p:spPr>
          <a:xfrm>
            <a:off x="4956266" y="3134168"/>
            <a:ext cx="65627" cy="98306"/>
          </a:xfrm>
          <a:prstGeom prst="rect">
            <a:avLst/>
          </a:prstGeom>
          <a:blipFill>
            <a:blip r:embed="rId2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2" name="object 252"/>
          <p:cNvSpPr/>
          <p:nvPr/>
        </p:nvSpPr>
        <p:spPr>
          <a:xfrm>
            <a:off x="5089753" y="3308982"/>
            <a:ext cx="147245" cy="51157"/>
          </a:xfrm>
          <a:prstGeom prst="rect">
            <a:avLst/>
          </a:prstGeom>
          <a:blipFill>
            <a:blip r:embed="rId30"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3" name="object 253"/>
          <p:cNvSpPr/>
          <p:nvPr/>
        </p:nvSpPr>
        <p:spPr>
          <a:xfrm>
            <a:off x="4983622" y="2895426"/>
            <a:ext cx="360129" cy="448796"/>
          </a:xfrm>
          <a:custGeom>
            <a:avLst/>
            <a:gdLst/>
            <a:ahLst/>
            <a:cxnLst/>
            <a:rect l="l" t="t" r="r" b="b"/>
            <a:pathLst>
              <a:path w="544195" h="678179">
                <a:moveTo>
                  <a:pt x="271847" y="0"/>
                </a:moveTo>
                <a:lnTo>
                  <a:pt x="223477" y="4053"/>
                </a:lnTo>
                <a:lnTo>
                  <a:pt x="179862" y="15653"/>
                </a:lnTo>
                <a:lnTo>
                  <a:pt x="140992" y="33958"/>
                </a:lnTo>
                <a:lnTo>
                  <a:pt x="106861" y="58130"/>
                </a:lnTo>
                <a:lnTo>
                  <a:pt x="77462" y="87326"/>
                </a:lnTo>
                <a:lnTo>
                  <a:pt x="52786" y="120706"/>
                </a:lnTo>
                <a:lnTo>
                  <a:pt x="32826" y="157430"/>
                </a:lnTo>
                <a:lnTo>
                  <a:pt x="17575" y="196658"/>
                </a:lnTo>
                <a:lnTo>
                  <a:pt x="7026" y="237548"/>
                </a:lnTo>
                <a:lnTo>
                  <a:pt x="1169" y="279260"/>
                </a:lnTo>
                <a:lnTo>
                  <a:pt x="0" y="320954"/>
                </a:lnTo>
                <a:lnTo>
                  <a:pt x="3508" y="361790"/>
                </a:lnTo>
                <a:lnTo>
                  <a:pt x="11688" y="400926"/>
                </a:lnTo>
                <a:lnTo>
                  <a:pt x="32984" y="459648"/>
                </a:lnTo>
                <a:lnTo>
                  <a:pt x="61653" y="513001"/>
                </a:lnTo>
                <a:lnTo>
                  <a:pt x="95611" y="560225"/>
                </a:lnTo>
                <a:lnTo>
                  <a:pt x="132776" y="600562"/>
                </a:lnTo>
                <a:lnTo>
                  <a:pt x="171065" y="633255"/>
                </a:lnTo>
                <a:lnTo>
                  <a:pt x="208394" y="657545"/>
                </a:lnTo>
                <a:lnTo>
                  <a:pt x="271847" y="677887"/>
                </a:lnTo>
                <a:lnTo>
                  <a:pt x="301003" y="672676"/>
                </a:lnTo>
                <a:lnTo>
                  <a:pt x="372607" y="633255"/>
                </a:lnTo>
                <a:lnTo>
                  <a:pt x="410892" y="600562"/>
                </a:lnTo>
                <a:lnTo>
                  <a:pt x="448054" y="560225"/>
                </a:lnTo>
                <a:lnTo>
                  <a:pt x="482011" y="513001"/>
                </a:lnTo>
                <a:lnTo>
                  <a:pt x="510681" y="459648"/>
                </a:lnTo>
                <a:lnTo>
                  <a:pt x="531981" y="400926"/>
                </a:lnTo>
                <a:lnTo>
                  <a:pt x="540166" y="361790"/>
                </a:lnTo>
                <a:lnTo>
                  <a:pt x="543679" y="320954"/>
                </a:lnTo>
                <a:lnTo>
                  <a:pt x="542512" y="279260"/>
                </a:lnTo>
                <a:lnTo>
                  <a:pt x="536658" y="237548"/>
                </a:lnTo>
                <a:lnTo>
                  <a:pt x="526110" y="196658"/>
                </a:lnTo>
                <a:lnTo>
                  <a:pt x="510860" y="157430"/>
                </a:lnTo>
                <a:lnTo>
                  <a:pt x="490901" y="120706"/>
                </a:lnTo>
                <a:lnTo>
                  <a:pt x="466226" y="87326"/>
                </a:lnTo>
                <a:lnTo>
                  <a:pt x="436827" y="58130"/>
                </a:lnTo>
                <a:lnTo>
                  <a:pt x="402697" y="33958"/>
                </a:lnTo>
                <a:lnTo>
                  <a:pt x="363829" y="15653"/>
                </a:lnTo>
                <a:lnTo>
                  <a:pt x="320215" y="4053"/>
                </a:lnTo>
                <a:lnTo>
                  <a:pt x="271847" y="0"/>
                </a:lnTo>
                <a:close/>
              </a:path>
            </a:pathLst>
          </a:custGeom>
          <a:solidFill>
            <a:srgbClr val="AA8B5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4" name="object 254"/>
          <p:cNvSpPr/>
          <p:nvPr/>
        </p:nvSpPr>
        <p:spPr>
          <a:xfrm>
            <a:off x="4968454" y="2885432"/>
            <a:ext cx="385763" cy="306761"/>
          </a:xfrm>
          <a:custGeom>
            <a:avLst/>
            <a:gdLst/>
            <a:ahLst/>
            <a:cxnLst/>
            <a:rect l="l" t="t" r="r" b="b"/>
            <a:pathLst>
              <a:path w="582929" h="463550">
                <a:moveTo>
                  <a:pt x="298460" y="0"/>
                </a:moveTo>
                <a:lnTo>
                  <a:pt x="256066" y="3602"/>
                </a:lnTo>
                <a:lnTo>
                  <a:pt x="209039" y="14578"/>
                </a:lnTo>
                <a:lnTo>
                  <a:pt x="158495" y="35088"/>
                </a:lnTo>
                <a:lnTo>
                  <a:pt x="105544" y="67287"/>
                </a:lnTo>
                <a:lnTo>
                  <a:pt x="64635" y="104982"/>
                </a:lnTo>
                <a:lnTo>
                  <a:pt x="34939" y="148931"/>
                </a:lnTo>
                <a:lnTo>
                  <a:pt x="15143" y="196948"/>
                </a:lnTo>
                <a:lnTo>
                  <a:pt x="3935" y="246848"/>
                </a:lnTo>
                <a:lnTo>
                  <a:pt x="0" y="296446"/>
                </a:lnTo>
                <a:lnTo>
                  <a:pt x="2024" y="343556"/>
                </a:lnTo>
                <a:lnTo>
                  <a:pt x="8696" y="385995"/>
                </a:lnTo>
                <a:lnTo>
                  <a:pt x="18700" y="421576"/>
                </a:lnTo>
                <a:lnTo>
                  <a:pt x="30724" y="448114"/>
                </a:lnTo>
                <a:lnTo>
                  <a:pt x="43454" y="463425"/>
                </a:lnTo>
                <a:lnTo>
                  <a:pt x="35258" y="401024"/>
                </a:lnTo>
                <a:lnTo>
                  <a:pt x="34481" y="352857"/>
                </a:lnTo>
                <a:lnTo>
                  <a:pt x="51058" y="288347"/>
                </a:lnTo>
                <a:lnTo>
                  <a:pt x="84938" y="248146"/>
                </a:lnTo>
                <a:lnTo>
                  <a:pt x="105788" y="230365"/>
                </a:lnTo>
                <a:lnTo>
                  <a:pt x="127871" y="210505"/>
                </a:lnTo>
                <a:lnTo>
                  <a:pt x="150155" y="185847"/>
                </a:lnTo>
                <a:lnTo>
                  <a:pt x="171610" y="153672"/>
                </a:lnTo>
                <a:lnTo>
                  <a:pt x="187842" y="131249"/>
                </a:lnTo>
                <a:lnTo>
                  <a:pt x="212170" y="119370"/>
                </a:lnTo>
                <a:lnTo>
                  <a:pt x="519102" y="119370"/>
                </a:lnTo>
                <a:lnTo>
                  <a:pt x="499791" y="94087"/>
                </a:lnTo>
                <a:lnTo>
                  <a:pt x="463153" y="57501"/>
                </a:lnTo>
                <a:lnTo>
                  <a:pt x="422393" y="27832"/>
                </a:lnTo>
                <a:lnTo>
                  <a:pt x="379162" y="8173"/>
                </a:lnTo>
                <a:lnTo>
                  <a:pt x="335110" y="1615"/>
                </a:lnTo>
                <a:lnTo>
                  <a:pt x="298460" y="0"/>
                </a:lnTo>
                <a:close/>
              </a:path>
              <a:path w="582929" h="463550">
                <a:moveTo>
                  <a:pt x="580127" y="332762"/>
                </a:moveTo>
                <a:lnTo>
                  <a:pt x="526215" y="332762"/>
                </a:lnTo>
                <a:lnTo>
                  <a:pt x="541404" y="359201"/>
                </a:lnTo>
                <a:lnTo>
                  <a:pt x="540697" y="402440"/>
                </a:lnTo>
                <a:lnTo>
                  <a:pt x="532150" y="449582"/>
                </a:lnTo>
                <a:lnTo>
                  <a:pt x="562222" y="401625"/>
                </a:lnTo>
                <a:lnTo>
                  <a:pt x="578072" y="354387"/>
                </a:lnTo>
                <a:lnTo>
                  <a:pt x="580127" y="332762"/>
                </a:lnTo>
                <a:close/>
              </a:path>
              <a:path w="582929" h="463550">
                <a:moveTo>
                  <a:pt x="519102" y="119370"/>
                </a:moveTo>
                <a:lnTo>
                  <a:pt x="212170" y="119370"/>
                </a:lnTo>
                <a:lnTo>
                  <a:pt x="242046" y="120138"/>
                </a:lnTo>
                <a:lnTo>
                  <a:pt x="274919" y="135654"/>
                </a:lnTo>
                <a:lnTo>
                  <a:pt x="308242" y="168022"/>
                </a:lnTo>
                <a:lnTo>
                  <a:pt x="339466" y="219344"/>
                </a:lnTo>
                <a:lnTo>
                  <a:pt x="368652" y="277787"/>
                </a:lnTo>
                <a:lnTo>
                  <a:pt x="394075" y="317885"/>
                </a:lnTo>
                <a:lnTo>
                  <a:pt x="419667" y="340430"/>
                </a:lnTo>
                <a:lnTo>
                  <a:pt x="449358" y="346211"/>
                </a:lnTo>
                <a:lnTo>
                  <a:pt x="487078" y="336019"/>
                </a:lnTo>
                <a:lnTo>
                  <a:pt x="526215" y="332762"/>
                </a:lnTo>
                <a:lnTo>
                  <a:pt x="580127" y="332762"/>
                </a:lnTo>
                <a:lnTo>
                  <a:pt x="582517" y="307612"/>
                </a:lnTo>
                <a:lnTo>
                  <a:pt x="578378" y="261045"/>
                </a:lnTo>
                <a:lnTo>
                  <a:pt x="568472" y="214429"/>
                </a:lnTo>
                <a:lnTo>
                  <a:pt x="554100" y="175643"/>
                </a:lnTo>
                <a:lnTo>
                  <a:pt x="530656" y="134498"/>
                </a:lnTo>
                <a:lnTo>
                  <a:pt x="519102" y="119370"/>
                </a:lnTo>
                <a:close/>
              </a:path>
            </a:pathLst>
          </a:custGeom>
          <a:solidFill>
            <a:srgbClr val="31252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5" name="object 255"/>
          <p:cNvSpPr/>
          <p:nvPr/>
        </p:nvSpPr>
        <p:spPr>
          <a:xfrm>
            <a:off x="4980500" y="3375213"/>
            <a:ext cx="199605" cy="441652"/>
          </a:xfrm>
          <a:custGeom>
            <a:avLst/>
            <a:gdLst/>
            <a:ahLst/>
            <a:cxnLst/>
            <a:rect l="l" t="t" r="r" b="b"/>
            <a:pathLst>
              <a:path w="301625" h="667385">
                <a:moveTo>
                  <a:pt x="242745" y="406120"/>
                </a:moveTo>
                <a:lnTo>
                  <a:pt x="125120" y="406120"/>
                </a:lnTo>
                <a:lnTo>
                  <a:pt x="301307" y="666978"/>
                </a:lnTo>
                <a:lnTo>
                  <a:pt x="242745" y="406120"/>
                </a:lnTo>
                <a:close/>
              </a:path>
              <a:path w="301625" h="667385">
                <a:moveTo>
                  <a:pt x="164363" y="0"/>
                </a:moveTo>
                <a:lnTo>
                  <a:pt x="110718" y="24066"/>
                </a:lnTo>
                <a:lnTo>
                  <a:pt x="0" y="195884"/>
                </a:lnTo>
                <a:lnTo>
                  <a:pt x="120421" y="252247"/>
                </a:lnTo>
                <a:lnTo>
                  <a:pt x="21882" y="317944"/>
                </a:lnTo>
                <a:lnTo>
                  <a:pt x="118668" y="406247"/>
                </a:lnTo>
                <a:lnTo>
                  <a:pt x="125120" y="406120"/>
                </a:lnTo>
                <a:lnTo>
                  <a:pt x="242745" y="406120"/>
                </a:lnTo>
                <a:lnTo>
                  <a:pt x="164363" y="56972"/>
                </a:lnTo>
                <a:lnTo>
                  <a:pt x="164363" y="0"/>
                </a:lnTo>
                <a:close/>
              </a:path>
            </a:pathLst>
          </a:custGeom>
          <a:solidFill>
            <a:srgbClr val="C0212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6" name="object 256"/>
          <p:cNvSpPr/>
          <p:nvPr/>
        </p:nvSpPr>
        <p:spPr>
          <a:xfrm>
            <a:off x="5179891" y="3372943"/>
            <a:ext cx="165987" cy="443753"/>
          </a:xfrm>
          <a:custGeom>
            <a:avLst/>
            <a:gdLst/>
            <a:ahLst/>
            <a:cxnLst/>
            <a:rect l="l" t="t" r="r" b="b"/>
            <a:pathLst>
              <a:path w="250825" h="670560">
                <a:moveTo>
                  <a:pt x="86423" y="0"/>
                </a:moveTo>
                <a:lnTo>
                  <a:pt x="86423" y="56591"/>
                </a:lnTo>
                <a:lnTo>
                  <a:pt x="32245" y="409676"/>
                </a:lnTo>
                <a:lnTo>
                  <a:pt x="31315" y="409676"/>
                </a:lnTo>
                <a:lnTo>
                  <a:pt x="0" y="670407"/>
                </a:lnTo>
                <a:lnTo>
                  <a:pt x="4991" y="634923"/>
                </a:lnTo>
                <a:lnTo>
                  <a:pt x="163542" y="409676"/>
                </a:lnTo>
                <a:lnTo>
                  <a:pt x="32245" y="409676"/>
                </a:lnTo>
                <a:lnTo>
                  <a:pt x="31330" y="409549"/>
                </a:lnTo>
                <a:lnTo>
                  <a:pt x="163631" y="409549"/>
                </a:lnTo>
                <a:lnTo>
                  <a:pt x="228371" y="317576"/>
                </a:lnTo>
                <a:lnTo>
                  <a:pt x="129882" y="251879"/>
                </a:lnTo>
                <a:lnTo>
                  <a:pt x="250253" y="195579"/>
                </a:lnTo>
                <a:lnTo>
                  <a:pt x="151879" y="29057"/>
                </a:lnTo>
                <a:lnTo>
                  <a:pt x="86423" y="0"/>
                </a:lnTo>
                <a:close/>
              </a:path>
            </a:pathLst>
          </a:custGeom>
          <a:solidFill>
            <a:srgbClr val="C0212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7" name="object 257"/>
          <p:cNvSpPr/>
          <p:nvPr/>
        </p:nvSpPr>
        <p:spPr>
          <a:xfrm>
            <a:off x="4682199" y="4954623"/>
            <a:ext cx="933310" cy="111779"/>
          </a:xfrm>
          <a:custGeom>
            <a:avLst/>
            <a:gdLst/>
            <a:ahLst/>
            <a:cxnLst/>
            <a:rect l="l" t="t" r="r" b="b"/>
            <a:pathLst>
              <a:path w="1410334" h="168909">
                <a:moveTo>
                  <a:pt x="139471" y="0"/>
                </a:moveTo>
                <a:lnTo>
                  <a:pt x="0" y="168579"/>
                </a:lnTo>
                <a:lnTo>
                  <a:pt x="1410030" y="168579"/>
                </a:lnTo>
                <a:lnTo>
                  <a:pt x="1257465" y="495"/>
                </a:lnTo>
                <a:lnTo>
                  <a:pt x="139471" y="0"/>
                </a:lnTo>
                <a:close/>
              </a:path>
            </a:pathLst>
          </a:custGeom>
          <a:solidFill>
            <a:srgbClr val="8E8C8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8" name="object 258"/>
          <p:cNvSpPr/>
          <p:nvPr/>
        </p:nvSpPr>
        <p:spPr>
          <a:xfrm>
            <a:off x="4537757" y="3788026"/>
            <a:ext cx="1222001" cy="129428"/>
          </a:xfrm>
          <a:custGeom>
            <a:avLst/>
            <a:gdLst/>
            <a:ahLst/>
            <a:cxnLst/>
            <a:rect l="l" t="t" r="r" b="b"/>
            <a:pathLst>
              <a:path w="1846579" h="195579">
                <a:moveTo>
                  <a:pt x="1846579" y="0"/>
                </a:moveTo>
                <a:lnTo>
                  <a:pt x="0" y="0"/>
                </a:lnTo>
                <a:lnTo>
                  <a:pt x="152450" y="195199"/>
                </a:lnTo>
                <a:lnTo>
                  <a:pt x="1694103" y="195199"/>
                </a:lnTo>
                <a:lnTo>
                  <a:pt x="1846579" y="0"/>
                </a:lnTo>
                <a:close/>
              </a:path>
            </a:pathLst>
          </a:custGeom>
          <a:solidFill>
            <a:srgbClr val="8E8C8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9" name="object 259"/>
          <p:cNvSpPr/>
          <p:nvPr/>
        </p:nvSpPr>
        <p:spPr>
          <a:xfrm>
            <a:off x="4638644" y="3788814"/>
            <a:ext cx="1020296" cy="1259401"/>
          </a:xfrm>
          <a:custGeom>
            <a:avLst/>
            <a:gdLst/>
            <a:ahLst/>
            <a:cxnLst/>
            <a:rect l="l" t="t" r="r" b="b"/>
            <a:pathLst>
              <a:path w="1541779" h="1903095">
                <a:moveTo>
                  <a:pt x="1541652" y="0"/>
                </a:moveTo>
                <a:lnTo>
                  <a:pt x="0" y="0"/>
                </a:lnTo>
                <a:lnTo>
                  <a:pt x="138442" y="1903006"/>
                </a:lnTo>
                <a:lnTo>
                  <a:pt x="1403222" y="1903006"/>
                </a:lnTo>
                <a:lnTo>
                  <a:pt x="1527555" y="194005"/>
                </a:lnTo>
                <a:lnTo>
                  <a:pt x="1537754" y="53378"/>
                </a:lnTo>
                <a:lnTo>
                  <a:pt x="1541652" y="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0" name="object 260"/>
          <p:cNvSpPr/>
          <p:nvPr/>
        </p:nvSpPr>
        <p:spPr>
          <a:xfrm>
            <a:off x="4537752" y="3694731"/>
            <a:ext cx="1222001" cy="94129"/>
          </a:xfrm>
          <a:custGeom>
            <a:avLst/>
            <a:gdLst/>
            <a:ahLst/>
            <a:cxnLst/>
            <a:rect l="l" t="t" r="r" b="b"/>
            <a:pathLst>
              <a:path w="1846579" h="142239">
                <a:moveTo>
                  <a:pt x="1846579" y="142176"/>
                </a:moveTo>
                <a:lnTo>
                  <a:pt x="0" y="142176"/>
                </a:lnTo>
                <a:lnTo>
                  <a:pt x="0" y="0"/>
                </a:lnTo>
                <a:lnTo>
                  <a:pt x="1846579" y="0"/>
                </a:lnTo>
                <a:lnTo>
                  <a:pt x="1846579" y="142176"/>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1" name="object 261"/>
          <p:cNvSpPr/>
          <p:nvPr/>
        </p:nvSpPr>
        <p:spPr>
          <a:xfrm>
            <a:off x="4638646" y="3806475"/>
            <a:ext cx="1020296" cy="0"/>
          </a:xfrm>
          <a:custGeom>
            <a:avLst/>
            <a:gdLst/>
            <a:ahLst/>
            <a:cxnLst/>
            <a:rect l="l" t="t" r="r" b="b"/>
            <a:pathLst>
              <a:path w="1541779">
                <a:moveTo>
                  <a:pt x="0" y="0"/>
                </a:moveTo>
                <a:lnTo>
                  <a:pt x="1541652" y="0"/>
                </a:lnTo>
              </a:path>
            </a:pathLst>
          </a:custGeom>
          <a:ln w="53416">
            <a:solidFill>
              <a:srgbClr val="8E8C8B"/>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2" name="object 262"/>
          <p:cNvSpPr/>
          <p:nvPr/>
        </p:nvSpPr>
        <p:spPr>
          <a:xfrm>
            <a:off x="5148753" y="5066179"/>
            <a:ext cx="466865" cy="77320"/>
          </a:xfrm>
          <a:custGeom>
            <a:avLst/>
            <a:gdLst/>
            <a:ahLst/>
            <a:cxnLst/>
            <a:rect l="l" t="t" r="r" b="b"/>
            <a:pathLst>
              <a:path w="705484" h="116840">
                <a:moveTo>
                  <a:pt x="0" y="116840"/>
                </a:moveTo>
                <a:lnTo>
                  <a:pt x="705015" y="116840"/>
                </a:lnTo>
                <a:lnTo>
                  <a:pt x="705015" y="0"/>
                </a:lnTo>
                <a:lnTo>
                  <a:pt x="0" y="0"/>
                </a:lnTo>
                <a:lnTo>
                  <a:pt x="0" y="11684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3" name="object 263"/>
          <p:cNvSpPr/>
          <p:nvPr/>
        </p:nvSpPr>
        <p:spPr>
          <a:xfrm>
            <a:off x="4645127" y="3672639"/>
            <a:ext cx="77741" cy="0"/>
          </a:xfrm>
          <a:custGeom>
            <a:avLst/>
            <a:gdLst/>
            <a:ahLst/>
            <a:cxnLst/>
            <a:rect l="l" t="t" r="r" b="b"/>
            <a:pathLst>
              <a:path w="117475">
                <a:moveTo>
                  <a:pt x="0" y="0"/>
                </a:moveTo>
                <a:lnTo>
                  <a:pt x="117157" y="0"/>
                </a:lnTo>
              </a:path>
            </a:pathLst>
          </a:custGeom>
          <a:ln w="71335">
            <a:solidFill>
              <a:srgbClr val="63616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4" name="object 264"/>
          <p:cNvSpPr/>
          <p:nvPr/>
        </p:nvSpPr>
        <p:spPr>
          <a:xfrm>
            <a:off x="4668826" y="3407084"/>
            <a:ext cx="309703" cy="276505"/>
          </a:xfrm>
          <a:custGeom>
            <a:avLst/>
            <a:gdLst/>
            <a:ahLst/>
            <a:cxnLst/>
            <a:rect l="l" t="t" r="r" b="b"/>
            <a:pathLst>
              <a:path w="467995" h="417829">
                <a:moveTo>
                  <a:pt x="443064" y="0"/>
                </a:moveTo>
                <a:lnTo>
                  <a:pt x="65201" y="242912"/>
                </a:lnTo>
                <a:lnTo>
                  <a:pt x="18889" y="293743"/>
                </a:lnTo>
                <a:lnTo>
                  <a:pt x="0" y="357479"/>
                </a:lnTo>
                <a:lnTo>
                  <a:pt x="0" y="417677"/>
                </a:lnTo>
                <a:lnTo>
                  <a:pt x="45554" y="417677"/>
                </a:lnTo>
                <a:lnTo>
                  <a:pt x="45554" y="357479"/>
                </a:lnTo>
                <a:lnTo>
                  <a:pt x="49157" y="336962"/>
                </a:lnTo>
                <a:lnTo>
                  <a:pt x="58853" y="315502"/>
                </a:lnTo>
                <a:lnTo>
                  <a:pt x="72970" y="295971"/>
                </a:lnTo>
                <a:lnTo>
                  <a:pt x="89839" y="281241"/>
                </a:lnTo>
                <a:lnTo>
                  <a:pt x="467702" y="38341"/>
                </a:lnTo>
                <a:lnTo>
                  <a:pt x="443064" y="0"/>
                </a:lnTo>
                <a:close/>
              </a:path>
            </a:pathLst>
          </a:custGeom>
          <a:solidFill>
            <a:srgbClr val="63616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5" name="object 265"/>
          <p:cNvSpPr/>
          <p:nvPr/>
        </p:nvSpPr>
        <p:spPr>
          <a:xfrm>
            <a:off x="4848002" y="3391552"/>
            <a:ext cx="153772" cy="115395"/>
          </a:xfrm>
          <a:prstGeom prst="rect">
            <a:avLst/>
          </a:prstGeom>
          <a:blipFill>
            <a:blip r:embed="rId31"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6" name="object 266"/>
          <p:cNvSpPr/>
          <p:nvPr/>
        </p:nvSpPr>
        <p:spPr>
          <a:xfrm>
            <a:off x="5566855" y="3672639"/>
            <a:ext cx="77741" cy="0"/>
          </a:xfrm>
          <a:custGeom>
            <a:avLst/>
            <a:gdLst/>
            <a:ahLst/>
            <a:cxnLst/>
            <a:rect l="l" t="t" r="r" b="b"/>
            <a:pathLst>
              <a:path w="117475">
                <a:moveTo>
                  <a:pt x="0" y="0"/>
                </a:moveTo>
                <a:lnTo>
                  <a:pt x="117157" y="0"/>
                </a:lnTo>
              </a:path>
            </a:pathLst>
          </a:custGeom>
          <a:ln w="71335">
            <a:solidFill>
              <a:srgbClr val="63616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7" name="object 267"/>
          <p:cNvSpPr/>
          <p:nvPr/>
        </p:nvSpPr>
        <p:spPr>
          <a:xfrm>
            <a:off x="5311182" y="3407084"/>
            <a:ext cx="309703" cy="276505"/>
          </a:xfrm>
          <a:custGeom>
            <a:avLst/>
            <a:gdLst/>
            <a:ahLst/>
            <a:cxnLst/>
            <a:rect l="l" t="t" r="r" b="b"/>
            <a:pathLst>
              <a:path w="467995" h="417829">
                <a:moveTo>
                  <a:pt x="24625" y="0"/>
                </a:moveTo>
                <a:lnTo>
                  <a:pt x="0" y="38341"/>
                </a:lnTo>
                <a:lnTo>
                  <a:pt x="377863" y="281241"/>
                </a:lnTo>
                <a:lnTo>
                  <a:pt x="394732" y="295971"/>
                </a:lnTo>
                <a:lnTo>
                  <a:pt x="408849" y="315502"/>
                </a:lnTo>
                <a:lnTo>
                  <a:pt x="418544" y="336962"/>
                </a:lnTo>
                <a:lnTo>
                  <a:pt x="422147" y="357479"/>
                </a:lnTo>
                <a:lnTo>
                  <a:pt x="422147" y="417677"/>
                </a:lnTo>
                <a:lnTo>
                  <a:pt x="467702" y="417677"/>
                </a:lnTo>
                <a:lnTo>
                  <a:pt x="467702" y="357479"/>
                </a:lnTo>
                <a:lnTo>
                  <a:pt x="462656" y="325701"/>
                </a:lnTo>
                <a:lnTo>
                  <a:pt x="448811" y="293738"/>
                </a:lnTo>
                <a:lnTo>
                  <a:pt x="428108" y="265003"/>
                </a:lnTo>
                <a:lnTo>
                  <a:pt x="402488" y="242912"/>
                </a:lnTo>
                <a:lnTo>
                  <a:pt x="24625" y="0"/>
                </a:lnTo>
                <a:close/>
              </a:path>
            </a:pathLst>
          </a:custGeom>
          <a:solidFill>
            <a:srgbClr val="63616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8" name="object 268"/>
          <p:cNvSpPr/>
          <p:nvPr/>
        </p:nvSpPr>
        <p:spPr>
          <a:xfrm>
            <a:off x="5287739" y="3391552"/>
            <a:ext cx="153776" cy="115395"/>
          </a:xfrm>
          <a:prstGeom prst="rect">
            <a:avLst/>
          </a:prstGeom>
          <a:blipFill>
            <a:blip r:embed="rId3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9" name="object 269"/>
          <p:cNvSpPr/>
          <p:nvPr/>
        </p:nvSpPr>
        <p:spPr>
          <a:xfrm>
            <a:off x="4682199" y="5066188"/>
            <a:ext cx="466865" cy="77320"/>
          </a:xfrm>
          <a:custGeom>
            <a:avLst/>
            <a:gdLst/>
            <a:ahLst/>
            <a:cxnLst/>
            <a:rect l="l" t="t" r="r" b="b"/>
            <a:pathLst>
              <a:path w="705485" h="116840">
                <a:moveTo>
                  <a:pt x="0" y="116827"/>
                </a:moveTo>
                <a:lnTo>
                  <a:pt x="705015" y="116827"/>
                </a:lnTo>
                <a:lnTo>
                  <a:pt x="705015" y="0"/>
                </a:lnTo>
                <a:lnTo>
                  <a:pt x="0" y="0"/>
                </a:lnTo>
                <a:lnTo>
                  <a:pt x="0" y="116827"/>
                </a:lnTo>
                <a:close/>
              </a:path>
            </a:pathLst>
          </a:custGeom>
          <a:solidFill>
            <a:srgbClr val="FFFFFF">
              <a:alpha val="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0" name="object 270"/>
          <p:cNvSpPr/>
          <p:nvPr/>
        </p:nvSpPr>
        <p:spPr>
          <a:xfrm>
            <a:off x="4334467" y="1823423"/>
            <a:ext cx="621086" cy="621086"/>
          </a:xfrm>
          <a:custGeom>
            <a:avLst/>
            <a:gdLst/>
            <a:ahLst/>
            <a:cxnLst/>
            <a:rect l="l" t="t" r="r" b="b"/>
            <a:pathLst>
              <a:path w="938529" h="938529">
                <a:moveTo>
                  <a:pt x="469252" y="0"/>
                </a:moveTo>
                <a:lnTo>
                  <a:pt x="421274" y="2422"/>
                </a:lnTo>
                <a:lnTo>
                  <a:pt x="374682" y="9533"/>
                </a:lnTo>
                <a:lnTo>
                  <a:pt x="329712" y="21097"/>
                </a:lnTo>
                <a:lnTo>
                  <a:pt x="286600" y="36876"/>
                </a:lnTo>
                <a:lnTo>
                  <a:pt x="245580" y="56637"/>
                </a:lnTo>
                <a:lnTo>
                  <a:pt x="206890" y="80142"/>
                </a:lnTo>
                <a:lnTo>
                  <a:pt x="170766" y="107155"/>
                </a:lnTo>
                <a:lnTo>
                  <a:pt x="137442" y="137442"/>
                </a:lnTo>
                <a:lnTo>
                  <a:pt x="107155" y="170766"/>
                </a:lnTo>
                <a:lnTo>
                  <a:pt x="80142" y="206890"/>
                </a:lnTo>
                <a:lnTo>
                  <a:pt x="56637" y="245580"/>
                </a:lnTo>
                <a:lnTo>
                  <a:pt x="36876" y="286600"/>
                </a:lnTo>
                <a:lnTo>
                  <a:pt x="21097" y="329712"/>
                </a:lnTo>
                <a:lnTo>
                  <a:pt x="9533" y="374682"/>
                </a:lnTo>
                <a:lnTo>
                  <a:pt x="2422" y="421274"/>
                </a:lnTo>
                <a:lnTo>
                  <a:pt x="0" y="469252"/>
                </a:lnTo>
                <a:lnTo>
                  <a:pt x="2422" y="517232"/>
                </a:lnTo>
                <a:lnTo>
                  <a:pt x="9533" y="563825"/>
                </a:lnTo>
                <a:lnTo>
                  <a:pt x="21097" y="608797"/>
                </a:lnTo>
                <a:lnTo>
                  <a:pt x="36876" y="651911"/>
                </a:lnTo>
                <a:lnTo>
                  <a:pt x="56637" y="692932"/>
                </a:lnTo>
                <a:lnTo>
                  <a:pt x="80142" y="731623"/>
                </a:lnTo>
                <a:lnTo>
                  <a:pt x="107155" y="767748"/>
                </a:lnTo>
                <a:lnTo>
                  <a:pt x="137442" y="801073"/>
                </a:lnTo>
                <a:lnTo>
                  <a:pt x="170766" y="831360"/>
                </a:lnTo>
                <a:lnTo>
                  <a:pt x="206890" y="858374"/>
                </a:lnTo>
                <a:lnTo>
                  <a:pt x="245580" y="881879"/>
                </a:lnTo>
                <a:lnTo>
                  <a:pt x="286600" y="901640"/>
                </a:lnTo>
                <a:lnTo>
                  <a:pt x="329712" y="917420"/>
                </a:lnTo>
                <a:lnTo>
                  <a:pt x="374682" y="928983"/>
                </a:lnTo>
                <a:lnTo>
                  <a:pt x="421274" y="936094"/>
                </a:lnTo>
                <a:lnTo>
                  <a:pt x="469252" y="938517"/>
                </a:lnTo>
                <a:lnTo>
                  <a:pt x="517232" y="936094"/>
                </a:lnTo>
                <a:lnTo>
                  <a:pt x="563825" y="928983"/>
                </a:lnTo>
                <a:lnTo>
                  <a:pt x="608797" y="917420"/>
                </a:lnTo>
                <a:lnTo>
                  <a:pt x="651911" y="901640"/>
                </a:lnTo>
                <a:lnTo>
                  <a:pt x="692932" y="881879"/>
                </a:lnTo>
                <a:lnTo>
                  <a:pt x="731623" y="858374"/>
                </a:lnTo>
                <a:lnTo>
                  <a:pt x="767748" y="831360"/>
                </a:lnTo>
                <a:lnTo>
                  <a:pt x="801073" y="801073"/>
                </a:lnTo>
                <a:lnTo>
                  <a:pt x="831360" y="767748"/>
                </a:lnTo>
                <a:lnTo>
                  <a:pt x="858374" y="731623"/>
                </a:lnTo>
                <a:lnTo>
                  <a:pt x="881879" y="692932"/>
                </a:lnTo>
                <a:lnTo>
                  <a:pt x="901640" y="651911"/>
                </a:lnTo>
                <a:lnTo>
                  <a:pt x="917420" y="608797"/>
                </a:lnTo>
                <a:lnTo>
                  <a:pt x="928983" y="563825"/>
                </a:lnTo>
                <a:lnTo>
                  <a:pt x="936094" y="517232"/>
                </a:lnTo>
                <a:lnTo>
                  <a:pt x="938517" y="469252"/>
                </a:lnTo>
                <a:lnTo>
                  <a:pt x="936094" y="421274"/>
                </a:lnTo>
                <a:lnTo>
                  <a:pt x="928983" y="374682"/>
                </a:lnTo>
                <a:lnTo>
                  <a:pt x="917420" y="329712"/>
                </a:lnTo>
                <a:lnTo>
                  <a:pt x="901640" y="286600"/>
                </a:lnTo>
                <a:lnTo>
                  <a:pt x="881879" y="245580"/>
                </a:lnTo>
                <a:lnTo>
                  <a:pt x="858374" y="206890"/>
                </a:lnTo>
                <a:lnTo>
                  <a:pt x="831360" y="170766"/>
                </a:lnTo>
                <a:lnTo>
                  <a:pt x="801073" y="137442"/>
                </a:lnTo>
                <a:lnTo>
                  <a:pt x="767748" y="107155"/>
                </a:lnTo>
                <a:lnTo>
                  <a:pt x="731623" y="80142"/>
                </a:lnTo>
                <a:lnTo>
                  <a:pt x="692932" y="56637"/>
                </a:lnTo>
                <a:lnTo>
                  <a:pt x="651911" y="36876"/>
                </a:lnTo>
                <a:lnTo>
                  <a:pt x="608797" y="21097"/>
                </a:lnTo>
                <a:lnTo>
                  <a:pt x="563825" y="9533"/>
                </a:lnTo>
                <a:lnTo>
                  <a:pt x="517232" y="2422"/>
                </a:lnTo>
                <a:lnTo>
                  <a:pt x="469252" y="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1" name="object 271"/>
          <p:cNvSpPr/>
          <p:nvPr/>
        </p:nvSpPr>
        <p:spPr>
          <a:xfrm>
            <a:off x="4444489" y="2220702"/>
            <a:ext cx="399210" cy="198764"/>
          </a:xfrm>
          <a:custGeom>
            <a:avLst/>
            <a:gdLst/>
            <a:ahLst/>
            <a:cxnLst/>
            <a:rect l="l" t="t" r="r" b="b"/>
            <a:pathLst>
              <a:path w="603250" h="300354">
                <a:moveTo>
                  <a:pt x="231531" y="0"/>
                </a:moveTo>
                <a:lnTo>
                  <a:pt x="156641" y="35075"/>
                </a:lnTo>
                <a:lnTo>
                  <a:pt x="104209" y="63504"/>
                </a:lnTo>
                <a:lnTo>
                  <a:pt x="69569" y="85802"/>
                </a:lnTo>
                <a:lnTo>
                  <a:pt x="34986" y="114084"/>
                </a:lnTo>
                <a:lnTo>
                  <a:pt x="0" y="180678"/>
                </a:lnTo>
                <a:lnTo>
                  <a:pt x="12954" y="193633"/>
                </a:lnTo>
                <a:lnTo>
                  <a:pt x="47334" y="221638"/>
                </a:lnTo>
                <a:lnTo>
                  <a:pt x="84506" y="246058"/>
                </a:lnTo>
                <a:lnTo>
                  <a:pt x="124205" y="266631"/>
                </a:lnTo>
                <a:lnTo>
                  <a:pt x="166167" y="283092"/>
                </a:lnTo>
                <a:lnTo>
                  <a:pt x="210129" y="295177"/>
                </a:lnTo>
                <a:lnTo>
                  <a:pt x="240734" y="300163"/>
                </a:lnTo>
                <a:lnTo>
                  <a:pt x="366244" y="300001"/>
                </a:lnTo>
                <a:lnTo>
                  <a:pt x="439820" y="283092"/>
                </a:lnTo>
                <a:lnTo>
                  <a:pt x="481783" y="266631"/>
                </a:lnTo>
                <a:lnTo>
                  <a:pt x="521482" y="246058"/>
                </a:lnTo>
                <a:lnTo>
                  <a:pt x="558653" y="221638"/>
                </a:lnTo>
                <a:lnTo>
                  <a:pt x="593033" y="193633"/>
                </a:lnTo>
                <a:lnTo>
                  <a:pt x="602994" y="183673"/>
                </a:lnTo>
                <a:lnTo>
                  <a:pt x="589355" y="141740"/>
                </a:lnTo>
                <a:lnTo>
                  <a:pt x="557285" y="101714"/>
                </a:lnTo>
                <a:lnTo>
                  <a:pt x="496078" y="63480"/>
                </a:lnTo>
                <a:lnTo>
                  <a:pt x="441316" y="35463"/>
                </a:lnTo>
                <a:lnTo>
                  <a:pt x="365389" y="698"/>
                </a:lnTo>
                <a:lnTo>
                  <a:pt x="231531" y="0"/>
                </a:lnTo>
                <a:close/>
              </a:path>
            </a:pathLst>
          </a:custGeom>
          <a:solidFill>
            <a:srgbClr val="FCDCC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2" name="object 272"/>
          <p:cNvSpPr/>
          <p:nvPr/>
        </p:nvSpPr>
        <p:spPr>
          <a:xfrm>
            <a:off x="4442199" y="2220702"/>
            <a:ext cx="410976" cy="202126"/>
          </a:xfrm>
          <a:custGeom>
            <a:avLst/>
            <a:gdLst/>
            <a:ahLst/>
            <a:cxnLst/>
            <a:rect l="l" t="t" r="r" b="b"/>
            <a:pathLst>
              <a:path w="621029" h="305435">
                <a:moveTo>
                  <a:pt x="234992" y="0"/>
                </a:moveTo>
                <a:lnTo>
                  <a:pt x="158988" y="35053"/>
                </a:lnTo>
                <a:lnTo>
                  <a:pt x="103813" y="63480"/>
                </a:lnTo>
                <a:lnTo>
                  <a:pt x="66092" y="85662"/>
                </a:lnTo>
                <a:lnTo>
                  <a:pt x="27741" y="113868"/>
                </a:lnTo>
                <a:lnTo>
                  <a:pt x="0" y="177217"/>
                </a:lnTo>
                <a:lnTo>
                  <a:pt x="16415" y="193633"/>
                </a:lnTo>
                <a:lnTo>
                  <a:pt x="50795" y="221638"/>
                </a:lnTo>
                <a:lnTo>
                  <a:pt x="87967" y="246058"/>
                </a:lnTo>
                <a:lnTo>
                  <a:pt x="127666" y="266631"/>
                </a:lnTo>
                <a:lnTo>
                  <a:pt x="169628" y="283092"/>
                </a:lnTo>
                <a:lnTo>
                  <a:pt x="213590" y="295177"/>
                </a:lnTo>
                <a:lnTo>
                  <a:pt x="259287" y="302621"/>
                </a:lnTo>
                <a:lnTo>
                  <a:pt x="306455" y="305161"/>
                </a:lnTo>
                <a:lnTo>
                  <a:pt x="353623" y="302621"/>
                </a:lnTo>
                <a:lnTo>
                  <a:pt x="399320" y="295177"/>
                </a:lnTo>
                <a:lnTo>
                  <a:pt x="443282" y="283092"/>
                </a:lnTo>
                <a:lnTo>
                  <a:pt x="485244" y="266631"/>
                </a:lnTo>
                <a:lnTo>
                  <a:pt x="524943" y="246058"/>
                </a:lnTo>
                <a:lnTo>
                  <a:pt x="562115" y="221638"/>
                </a:lnTo>
                <a:lnTo>
                  <a:pt x="596495" y="193633"/>
                </a:lnTo>
                <a:lnTo>
                  <a:pt x="620671" y="169456"/>
                </a:lnTo>
                <a:lnTo>
                  <a:pt x="613826" y="144660"/>
                </a:lnTo>
                <a:lnTo>
                  <a:pt x="579567" y="101714"/>
                </a:lnTo>
                <a:lnTo>
                  <a:pt x="506821" y="63428"/>
                </a:lnTo>
                <a:lnTo>
                  <a:pt x="446962" y="35463"/>
                </a:lnTo>
                <a:lnTo>
                  <a:pt x="368850" y="698"/>
                </a:lnTo>
                <a:lnTo>
                  <a:pt x="234992" y="0"/>
                </a:lnTo>
                <a:close/>
              </a:path>
            </a:pathLst>
          </a:custGeom>
          <a:solidFill>
            <a:srgbClr val="2020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3" name="object 273"/>
          <p:cNvSpPr/>
          <p:nvPr/>
        </p:nvSpPr>
        <p:spPr>
          <a:xfrm>
            <a:off x="4594385" y="2092656"/>
            <a:ext cx="94129" cy="174392"/>
          </a:xfrm>
          <a:custGeom>
            <a:avLst/>
            <a:gdLst/>
            <a:ahLst/>
            <a:cxnLst/>
            <a:rect l="l" t="t" r="r" b="b"/>
            <a:pathLst>
              <a:path w="142239" h="263525">
                <a:moveTo>
                  <a:pt x="70900" y="0"/>
                </a:moveTo>
                <a:lnTo>
                  <a:pt x="36731" y="7334"/>
                </a:lnTo>
                <a:lnTo>
                  <a:pt x="10468" y="29245"/>
                </a:lnTo>
                <a:lnTo>
                  <a:pt x="0" y="65722"/>
                </a:lnTo>
                <a:lnTo>
                  <a:pt x="215" y="227787"/>
                </a:lnTo>
                <a:lnTo>
                  <a:pt x="33407" y="253944"/>
                </a:lnTo>
                <a:lnTo>
                  <a:pt x="71239" y="262939"/>
                </a:lnTo>
                <a:lnTo>
                  <a:pt x="109049" y="254310"/>
                </a:lnTo>
                <a:lnTo>
                  <a:pt x="142176" y="227596"/>
                </a:lnTo>
                <a:lnTo>
                  <a:pt x="141973" y="65532"/>
                </a:lnTo>
                <a:lnTo>
                  <a:pt x="131409" y="29090"/>
                </a:lnTo>
                <a:lnTo>
                  <a:pt x="105089" y="7248"/>
                </a:lnTo>
                <a:lnTo>
                  <a:pt x="70900" y="0"/>
                </a:lnTo>
                <a:close/>
              </a:path>
            </a:pathLst>
          </a:custGeom>
          <a:solidFill>
            <a:srgbClr val="F4D8C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4" name="object 274"/>
          <p:cNvSpPr/>
          <p:nvPr/>
        </p:nvSpPr>
        <p:spPr>
          <a:xfrm>
            <a:off x="4534741" y="2068798"/>
            <a:ext cx="34457" cy="52107"/>
          </a:xfrm>
          <a:custGeom>
            <a:avLst/>
            <a:gdLst/>
            <a:ahLst/>
            <a:cxnLst/>
            <a:rect l="l" t="t" r="r" b="b"/>
            <a:pathLst>
              <a:path w="52070" h="78739">
                <a:moveTo>
                  <a:pt x="12949" y="0"/>
                </a:moveTo>
                <a:lnTo>
                  <a:pt x="5158" y="5984"/>
                </a:lnTo>
                <a:lnTo>
                  <a:pt x="737" y="16746"/>
                </a:lnTo>
                <a:lnTo>
                  <a:pt x="0" y="30787"/>
                </a:lnTo>
                <a:lnTo>
                  <a:pt x="3259" y="46609"/>
                </a:lnTo>
                <a:lnTo>
                  <a:pt x="10077" y="61253"/>
                </a:lnTo>
                <a:lnTo>
                  <a:pt x="19041" y="72086"/>
                </a:lnTo>
                <a:lnTo>
                  <a:pt x="29007" y="78093"/>
                </a:lnTo>
                <a:lnTo>
                  <a:pt x="38832" y="78257"/>
                </a:lnTo>
                <a:lnTo>
                  <a:pt x="46624" y="72271"/>
                </a:lnTo>
                <a:lnTo>
                  <a:pt x="51045" y="61504"/>
                </a:lnTo>
                <a:lnTo>
                  <a:pt x="51782" y="47458"/>
                </a:lnTo>
                <a:lnTo>
                  <a:pt x="48522" y="31635"/>
                </a:lnTo>
                <a:lnTo>
                  <a:pt x="41703" y="16996"/>
                </a:lnTo>
                <a:lnTo>
                  <a:pt x="32736" y="6164"/>
                </a:lnTo>
                <a:lnTo>
                  <a:pt x="22769" y="158"/>
                </a:lnTo>
                <a:lnTo>
                  <a:pt x="12949" y="0"/>
                </a:lnTo>
                <a:close/>
              </a:path>
            </a:pathLst>
          </a:custGeom>
          <a:solidFill>
            <a:srgbClr val="F4D8C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5" name="object 275"/>
          <p:cNvSpPr/>
          <p:nvPr/>
        </p:nvSpPr>
        <p:spPr>
          <a:xfrm>
            <a:off x="4713202" y="2068544"/>
            <a:ext cx="34457" cy="52107"/>
          </a:xfrm>
          <a:custGeom>
            <a:avLst/>
            <a:gdLst/>
            <a:ahLst/>
            <a:cxnLst/>
            <a:rect l="l" t="t" r="r" b="b"/>
            <a:pathLst>
              <a:path w="52070" h="78739">
                <a:moveTo>
                  <a:pt x="38724" y="0"/>
                </a:moveTo>
                <a:lnTo>
                  <a:pt x="3214" y="31737"/>
                </a:lnTo>
                <a:lnTo>
                  <a:pt x="0" y="47565"/>
                </a:lnTo>
                <a:lnTo>
                  <a:pt x="774" y="61607"/>
                </a:lnTo>
                <a:lnTo>
                  <a:pt x="5224" y="72363"/>
                </a:lnTo>
                <a:lnTo>
                  <a:pt x="13031" y="78333"/>
                </a:lnTo>
                <a:lnTo>
                  <a:pt x="22859" y="78141"/>
                </a:lnTo>
                <a:lnTo>
                  <a:pt x="32812" y="72107"/>
                </a:lnTo>
                <a:lnTo>
                  <a:pt x="41746" y="61249"/>
                </a:lnTo>
                <a:lnTo>
                  <a:pt x="48515" y="46583"/>
                </a:lnTo>
                <a:lnTo>
                  <a:pt x="51736" y="30757"/>
                </a:lnTo>
                <a:lnTo>
                  <a:pt x="50963" y="16719"/>
                </a:lnTo>
                <a:lnTo>
                  <a:pt x="46519" y="5967"/>
                </a:lnTo>
                <a:lnTo>
                  <a:pt x="38724" y="0"/>
                </a:lnTo>
                <a:close/>
              </a:path>
            </a:pathLst>
          </a:custGeom>
          <a:solidFill>
            <a:srgbClr val="F4D8C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6" name="object 276"/>
          <p:cNvSpPr/>
          <p:nvPr/>
        </p:nvSpPr>
        <p:spPr>
          <a:xfrm>
            <a:off x="4594451" y="2188077"/>
            <a:ext cx="94129" cy="33197"/>
          </a:xfrm>
          <a:custGeom>
            <a:avLst/>
            <a:gdLst/>
            <a:ahLst/>
            <a:cxnLst/>
            <a:rect l="l" t="t" r="r" b="b"/>
            <a:pathLst>
              <a:path w="142239" h="50164">
                <a:moveTo>
                  <a:pt x="141973" y="0"/>
                </a:moveTo>
                <a:lnTo>
                  <a:pt x="0" y="12"/>
                </a:lnTo>
                <a:lnTo>
                  <a:pt x="12" y="5130"/>
                </a:lnTo>
                <a:lnTo>
                  <a:pt x="21544" y="30014"/>
                </a:lnTo>
                <a:lnTo>
                  <a:pt x="36107" y="42945"/>
                </a:lnTo>
                <a:lnTo>
                  <a:pt x="50349" y="48093"/>
                </a:lnTo>
                <a:lnTo>
                  <a:pt x="70916" y="49631"/>
                </a:lnTo>
                <a:lnTo>
                  <a:pt x="96621" y="43744"/>
                </a:lnTo>
                <a:lnTo>
                  <a:pt x="119429" y="29319"/>
                </a:lnTo>
                <a:lnTo>
                  <a:pt x="135748" y="14611"/>
                </a:lnTo>
                <a:lnTo>
                  <a:pt x="141986" y="7873"/>
                </a:lnTo>
                <a:lnTo>
                  <a:pt x="141973" y="0"/>
                </a:lnTo>
                <a:close/>
              </a:path>
            </a:pathLst>
          </a:custGeom>
          <a:solidFill>
            <a:srgbClr val="010101">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7" name="object 277"/>
          <p:cNvSpPr/>
          <p:nvPr/>
        </p:nvSpPr>
        <p:spPr>
          <a:xfrm>
            <a:off x="4543384" y="1943544"/>
            <a:ext cx="196243" cy="266840"/>
          </a:xfrm>
          <a:custGeom>
            <a:avLst/>
            <a:gdLst/>
            <a:ahLst/>
            <a:cxnLst/>
            <a:rect l="l" t="t" r="r" b="b"/>
            <a:pathLst>
              <a:path w="296545" h="403225">
                <a:moveTo>
                  <a:pt x="147797" y="0"/>
                </a:moveTo>
                <a:lnTo>
                  <a:pt x="95456" y="7051"/>
                </a:lnTo>
                <a:lnTo>
                  <a:pt x="56436" y="26326"/>
                </a:lnTo>
                <a:lnTo>
                  <a:pt x="29058" y="55233"/>
                </a:lnTo>
                <a:lnTo>
                  <a:pt x="11645" y="91179"/>
                </a:lnTo>
                <a:lnTo>
                  <a:pt x="2518" y="131574"/>
                </a:lnTo>
                <a:lnTo>
                  <a:pt x="0" y="173825"/>
                </a:lnTo>
                <a:lnTo>
                  <a:pt x="2411" y="215342"/>
                </a:lnTo>
                <a:lnTo>
                  <a:pt x="8074" y="253532"/>
                </a:lnTo>
                <a:lnTo>
                  <a:pt x="22444" y="309564"/>
                </a:lnTo>
                <a:lnTo>
                  <a:pt x="48309" y="345511"/>
                </a:lnTo>
                <a:lnTo>
                  <a:pt x="80732" y="372122"/>
                </a:lnTo>
                <a:lnTo>
                  <a:pt x="116817" y="393990"/>
                </a:lnTo>
                <a:lnTo>
                  <a:pt x="148318" y="403047"/>
                </a:lnTo>
                <a:lnTo>
                  <a:pt x="179793" y="393912"/>
                </a:lnTo>
                <a:lnTo>
                  <a:pt x="215819" y="371956"/>
                </a:lnTo>
                <a:lnTo>
                  <a:pt x="248177" y="345263"/>
                </a:lnTo>
                <a:lnTo>
                  <a:pt x="273967" y="309245"/>
                </a:lnTo>
                <a:lnTo>
                  <a:pt x="288191" y="253175"/>
                </a:lnTo>
                <a:lnTo>
                  <a:pt x="293754" y="214971"/>
                </a:lnTo>
                <a:lnTo>
                  <a:pt x="296057" y="173448"/>
                </a:lnTo>
                <a:lnTo>
                  <a:pt x="293428" y="131203"/>
                </a:lnTo>
                <a:lnTo>
                  <a:pt x="284195" y="90831"/>
                </a:lnTo>
                <a:lnTo>
                  <a:pt x="266687" y="54929"/>
                </a:lnTo>
                <a:lnTo>
                  <a:pt x="239232" y="26092"/>
                </a:lnTo>
                <a:lnTo>
                  <a:pt x="200160" y="6917"/>
                </a:lnTo>
                <a:lnTo>
                  <a:pt x="147797" y="0"/>
                </a:lnTo>
                <a:close/>
              </a:path>
            </a:pathLst>
          </a:custGeom>
          <a:solidFill>
            <a:srgbClr val="F4D8C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8" name="object 278"/>
          <p:cNvSpPr/>
          <p:nvPr/>
        </p:nvSpPr>
        <p:spPr>
          <a:xfrm>
            <a:off x="4537841" y="1932978"/>
            <a:ext cx="208009" cy="181956"/>
          </a:xfrm>
          <a:custGeom>
            <a:avLst/>
            <a:gdLst/>
            <a:ahLst/>
            <a:cxnLst/>
            <a:rect l="l" t="t" r="r" b="b"/>
            <a:pathLst>
              <a:path w="314325" h="274955">
                <a:moveTo>
                  <a:pt x="24229" y="269243"/>
                </a:moveTo>
                <a:lnTo>
                  <a:pt x="17538" y="269243"/>
                </a:lnTo>
                <a:lnTo>
                  <a:pt x="17805" y="270653"/>
                </a:lnTo>
                <a:lnTo>
                  <a:pt x="18135" y="271948"/>
                </a:lnTo>
                <a:lnTo>
                  <a:pt x="19381" y="273561"/>
                </a:lnTo>
                <a:lnTo>
                  <a:pt x="19977" y="274628"/>
                </a:lnTo>
                <a:lnTo>
                  <a:pt x="22644" y="273917"/>
                </a:lnTo>
                <a:lnTo>
                  <a:pt x="23837" y="273345"/>
                </a:lnTo>
                <a:lnTo>
                  <a:pt x="23963" y="272990"/>
                </a:lnTo>
                <a:lnTo>
                  <a:pt x="24229" y="269243"/>
                </a:lnTo>
                <a:close/>
              </a:path>
              <a:path w="314325" h="274955">
                <a:moveTo>
                  <a:pt x="311799" y="115218"/>
                </a:moveTo>
                <a:lnTo>
                  <a:pt x="256438" y="115218"/>
                </a:lnTo>
                <a:lnTo>
                  <a:pt x="274252" y="147451"/>
                </a:lnTo>
                <a:lnTo>
                  <a:pt x="285100" y="176629"/>
                </a:lnTo>
                <a:lnTo>
                  <a:pt x="292012" y="204597"/>
                </a:lnTo>
                <a:lnTo>
                  <a:pt x="298018" y="233201"/>
                </a:lnTo>
                <a:lnTo>
                  <a:pt x="296837" y="240046"/>
                </a:lnTo>
                <a:lnTo>
                  <a:pt x="295567" y="246879"/>
                </a:lnTo>
                <a:lnTo>
                  <a:pt x="294982" y="253902"/>
                </a:lnTo>
                <a:lnTo>
                  <a:pt x="294890" y="256416"/>
                </a:lnTo>
                <a:lnTo>
                  <a:pt x="294687" y="263541"/>
                </a:lnTo>
                <a:lnTo>
                  <a:pt x="294638" y="266475"/>
                </a:lnTo>
                <a:lnTo>
                  <a:pt x="295046" y="272571"/>
                </a:lnTo>
                <a:lnTo>
                  <a:pt x="295198" y="272990"/>
                </a:lnTo>
                <a:lnTo>
                  <a:pt x="296392" y="273561"/>
                </a:lnTo>
                <a:lnTo>
                  <a:pt x="299072" y="274272"/>
                </a:lnTo>
                <a:lnTo>
                  <a:pt x="299669" y="273180"/>
                </a:lnTo>
                <a:lnTo>
                  <a:pt x="300901" y="271593"/>
                </a:lnTo>
                <a:lnTo>
                  <a:pt x="301701" y="268392"/>
                </a:lnTo>
                <a:lnTo>
                  <a:pt x="301843" y="266119"/>
                </a:lnTo>
                <a:lnTo>
                  <a:pt x="301967" y="263541"/>
                </a:lnTo>
                <a:lnTo>
                  <a:pt x="302412" y="260099"/>
                </a:lnTo>
                <a:lnTo>
                  <a:pt x="303022" y="256416"/>
                </a:lnTo>
                <a:lnTo>
                  <a:pt x="303466" y="252695"/>
                </a:lnTo>
                <a:lnTo>
                  <a:pt x="309408" y="222120"/>
                </a:lnTo>
                <a:lnTo>
                  <a:pt x="313894" y="178187"/>
                </a:lnTo>
                <a:lnTo>
                  <a:pt x="313904" y="128592"/>
                </a:lnTo>
                <a:lnTo>
                  <a:pt x="311799" y="115218"/>
                </a:lnTo>
                <a:close/>
              </a:path>
              <a:path w="314325" h="274955">
                <a:moveTo>
                  <a:pt x="164444" y="0"/>
                </a:moveTo>
                <a:lnTo>
                  <a:pt x="113074" y="13354"/>
                </a:lnTo>
                <a:lnTo>
                  <a:pt x="65120" y="36266"/>
                </a:lnTo>
                <a:lnTo>
                  <a:pt x="25717" y="63517"/>
                </a:lnTo>
                <a:lnTo>
                  <a:pt x="0" y="89894"/>
                </a:lnTo>
                <a:lnTo>
                  <a:pt x="7149" y="128592"/>
                </a:lnTo>
                <a:lnTo>
                  <a:pt x="7234" y="129548"/>
                </a:lnTo>
                <a:lnTo>
                  <a:pt x="10152" y="172053"/>
                </a:lnTo>
                <a:lnTo>
                  <a:pt x="12435" y="219181"/>
                </a:lnTo>
                <a:lnTo>
                  <a:pt x="17551" y="269548"/>
                </a:lnTo>
                <a:lnTo>
                  <a:pt x="17538" y="269243"/>
                </a:lnTo>
                <a:lnTo>
                  <a:pt x="24229" y="269243"/>
                </a:lnTo>
                <a:lnTo>
                  <a:pt x="24284" y="268392"/>
                </a:lnTo>
                <a:lnTo>
                  <a:pt x="24208" y="260099"/>
                </a:lnTo>
                <a:lnTo>
                  <a:pt x="24092" y="256416"/>
                </a:lnTo>
                <a:lnTo>
                  <a:pt x="23724" y="247110"/>
                </a:lnTo>
                <a:lnTo>
                  <a:pt x="23740" y="232835"/>
                </a:lnTo>
                <a:lnTo>
                  <a:pt x="29298" y="181362"/>
                </a:lnTo>
                <a:lnTo>
                  <a:pt x="48120" y="136935"/>
                </a:lnTo>
                <a:lnTo>
                  <a:pt x="90256" y="112643"/>
                </a:lnTo>
                <a:lnTo>
                  <a:pt x="311394" y="112643"/>
                </a:lnTo>
                <a:lnTo>
                  <a:pt x="306420" y="81035"/>
                </a:lnTo>
                <a:lnTo>
                  <a:pt x="306091" y="80343"/>
                </a:lnTo>
                <a:lnTo>
                  <a:pt x="146977" y="80343"/>
                </a:lnTo>
                <a:lnTo>
                  <a:pt x="145186" y="80013"/>
                </a:lnTo>
                <a:lnTo>
                  <a:pt x="141503" y="78921"/>
                </a:lnTo>
                <a:lnTo>
                  <a:pt x="305414" y="78921"/>
                </a:lnTo>
                <a:lnTo>
                  <a:pt x="288423" y="43214"/>
                </a:lnTo>
                <a:lnTo>
                  <a:pt x="256895" y="22825"/>
                </a:lnTo>
                <a:lnTo>
                  <a:pt x="214096" y="1418"/>
                </a:lnTo>
                <a:lnTo>
                  <a:pt x="164444" y="0"/>
                </a:lnTo>
                <a:close/>
              </a:path>
              <a:path w="314325" h="274955">
                <a:moveTo>
                  <a:pt x="311394" y="112643"/>
                </a:moveTo>
                <a:lnTo>
                  <a:pt x="90256" y="112643"/>
                </a:lnTo>
                <a:lnTo>
                  <a:pt x="110901" y="118299"/>
                </a:lnTo>
                <a:lnTo>
                  <a:pt x="131134" y="129548"/>
                </a:lnTo>
                <a:lnTo>
                  <a:pt x="167496" y="145340"/>
                </a:lnTo>
                <a:lnTo>
                  <a:pt x="207365" y="148085"/>
                </a:lnTo>
                <a:lnTo>
                  <a:pt x="225380" y="143741"/>
                </a:lnTo>
                <a:lnTo>
                  <a:pt x="240979" y="133780"/>
                </a:lnTo>
                <a:lnTo>
                  <a:pt x="252039" y="122755"/>
                </a:lnTo>
                <a:lnTo>
                  <a:pt x="256438" y="115218"/>
                </a:lnTo>
                <a:lnTo>
                  <a:pt x="311799" y="115218"/>
                </a:lnTo>
                <a:lnTo>
                  <a:pt x="311394" y="112643"/>
                </a:lnTo>
                <a:close/>
              </a:path>
              <a:path w="314325" h="274955">
                <a:moveTo>
                  <a:pt x="305414" y="78921"/>
                </a:moveTo>
                <a:lnTo>
                  <a:pt x="141503" y="78921"/>
                </a:lnTo>
                <a:lnTo>
                  <a:pt x="145148" y="79823"/>
                </a:lnTo>
                <a:lnTo>
                  <a:pt x="146977" y="80343"/>
                </a:lnTo>
                <a:lnTo>
                  <a:pt x="306091" y="80343"/>
                </a:lnTo>
                <a:lnTo>
                  <a:pt x="305414" y="78921"/>
                </a:lnTo>
                <a:close/>
              </a:path>
            </a:pathLst>
          </a:custGeom>
          <a:solidFill>
            <a:srgbClr val="BD953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9" name="object 279"/>
          <p:cNvSpPr/>
          <p:nvPr/>
        </p:nvSpPr>
        <p:spPr>
          <a:xfrm>
            <a:off x="4594475" y="2206426"/>
            <a:ext cx="93953" cy="60234"/>
          </a:xfrm>
          <a:prstGeom prst="rect">
            <a:avLst/>
          </a:prstGeom>
          <a:blipFill>
            <a:blip r:embed="rId3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0" name="object 280"/>
          <p:cNvSpPr/>
          <p:nvPr/>
        </p:nvSpPr>
        <p:spPr>
          <a:xfrm>
            <a:off x="2118866" y="143256"/>
            <a:ext cx="663949" cy="663949"/>
          </a:xfrm>
          <a:custGeom>
            <a:avLst/>
            <a:gdLst/>
            <a:ahLst/>
            <a:cxnLst/>
            <a:rect l="l" t="t" r="r" b="b"/>
            <a:pathLst>
              <a:path w="1003300" h="1003300">
                <a:moveTo>
                  <a:pt x="501370" y="0"/>
                </a:moveTo>
                <a:lnTo>
                  <a:pt x="453085" y="2295"/>
                </a:lnTo>
                <a:lnTo>
                  <a:pt x="406098" y="9040"/>
                </a:lnTo>
                <a:lnTo>
                  <a:pt x="360620" y="20026"/>
                </a:lnTo>
                <a:lnTo>
                  <a:pt x="316861" y="35041"/>
                </a:lnTo>
                <a:lnTo>
                  <a:pt x="275031" y="53877"/>
                </a:lnTo>
                <a:lnTo>
                  <a:pt x="235339" y="76322"/>
                </a:lnTo>
                <a:lnTo>
                  <a:pt x="197997" y="102167"/>
                </a:lnTo>
                <a:lnTo>
                  <a:pt x="163214" y="131202"/>
                </a:lnTo>
                <a:lnTo>
                  <a:pt x="131200" y="163216"/>
                </a:lnTo>
                <a:lnTo>
                  <a:pt x="102166" y="198000"/>
                </a:lnTo>
                <a:lnTo>
                  <a:pt x="76321" y="235343"/>
                </a:lnTo>
                <a:lnTo>
                  <a:pt x="53876" y="275035"/>
                </a:lnTo>
                <a:lnTo>
                  <a:pt x="35041" y="316867"/>
                </a:lnTo>
                <a:lnTo>
                  <a:pt x="20025" y="360627"/>
                </a:lnTo>
                <a:lnTo>
                  <a:pt x="9040" y="406107"/>
                </a:lnTo>
                <a:lnTo>
                  <a:pt x="2295" y="453096"/>
                </a:lnTo>
                <a:lnTo>
                  <a:pt x="0" y="501383"/>
                </a:lnTo>
                <a:lnTo>
                  <a:pt x="2295" y="549668"/>
                </a:lnTo>
                <a:lnTo>
                  <a:pt x="9040" y="596655"/>
                </a:lnTo>
                <a:lnTo>
                  <a:pt x="20025" y="642133"/>
                </a:lnTo>
                <a:lnTo>
                  <a:pt x="35041" y="685892"/>
                </a:lnTo>
                <a:lnTo>
                  <a:pt x="53876" y="727722"/>
                </a:lnTo>
                <a:lnTo>
                  <a:pt x="76321" y="767413"/>
                </a:lnTo>
                <a:lnTo>
                  <a:pt x="102166" y="804756"/>
                </a:lnTo>
                <a:lnTo>
                  <a:pt x="131200" y="839539"/>
                </a:lnTo>
                <a:lnTo>
                  <a:pt x="163214" y="871552"/>
                </a:lnTo>
                <a:lnTo>
                  <a:pt x="197997" y="900587"/>
                </a:lnTo>
                <a:lnTo>
                  <a:pt x="235339" y="926432"/>
                </a:lnTo>
                <a:lnTo>
                  <a:pt x="275031" y="948877"/>
                </a:lnTo>
                <a:lnTo>
                  <a:pt x="316861" y="967712"/>
                </a:lnTo>
                <a:lnTo>
                  <a:pt x="360620" y="982727"/>
                </a:lnTo>
                <a:lnTo>
                  <a:pt x="406098" y="993713"/>
                </a:lnTo>
                <a:lnTo>
                  <a:pt x="453085" y="1000458"/>
                </a:lnTo>
                <a:lnTo>
                  <a:pt x="501370" y="1002753"/>
                </a:lnTo>
                <a:lnTo>
                  <a:pt x="549655" y="1000458"/>
                </a:lnTo>
                <a:lnTo>
                  <a:pt x="596642" y="993713"/>
                </a:lnTo>
                <a:lnTo>
                  <a:pt x="642120" y="982727"/>
                </a:lnTo>
                <a:lnTo>
                  <a:pt x="685879" y="967712"/>
                </a:lnTo>
                <a:lnTo>
                  <a:pt x="727709" y="948877"/>
                </a:lnTo>
                <a:lnTo>
                  <a:pt x="767401" y="926432"/>
                </a:lnTo>
                <a:lnTo>
                  <a:pt x="804743" y="900587"/>
                </a:lnTo>
                <a:lnTo>
                  <a:pt x="839526" y="871552"/>
                </a:lnTo>
                <a:lnTo>
                  <a:pt x="871540" y="839539"/>
                </a:lnTo>
                <a:lnTo>
                  <a:pt x="900574" y="804756"/>
                </a:lnTo>
                <a:lnTo>
                  <a:pt x="926419" y="767413"/>
                </a:lnTo>
                <a:lnTo>
                  <a:pt x="948864" y="727722"/>
                </a:lnTo>
                <a:lnTo>
                  <a:pt x="967699" y="685892"/>
                </a:lnTo>
                <a:lnTo>
                  <a:pt x="982715" y="642133"/>
                </a:lnTo>
                <a:lnTo>
                  <a:pt x="993700" y="596655"/>
                </a:lnTo>
                <a:lnTo>
                  <a:pt x="1000446" y="549668"/>
                </a:lnTo>
                <a:lnTo>
                  <a:pt x="1002741" y="501383"/>
                </a:lnTo>
                <a:lnTo>
                  <a:pt x="1000446" y="453096"/>
                </a:lnTo>
                <a:lnTo>
                  <a:pt x="993700" y="406107"/>
                </a:lnTo>
                <a:lnTo>
                  <a:pt x="982715" y="360627"/>
                </a:lnTo>
                <a:lnTo>
                  <a:pt x="967699" y="316867"/>
                </a:lnTo>
                <a:lnTo>
                  <a:pt x="948864" y="275035"/>
                </a:lnTo>
                <a:lnTo>
                  <a:pt x="926419" y="235343"/>
                </a:lnTo>
                <a:lnTo>
                  <a:pt x="900574" y="198000"/>
                </a:lnTo>
                <a:lnTo>
                  <a:pt x="871540" y="163216"/>
                </a:lnTo>
                <a:lnTo>
                  <a:pt x="839526" y="131202"/>
                </a:lnTo>
                <a:lnTo>
                  <a:pt x="804743" y="102167"/>
                </a:lnTo>
                <a:lnTo>
                  <a:pt x="767401" y="76322"/>
                </a:lnTo>
                <a:lnTo>
                  <a:pt x="727709" y="53877"/>
                </a:lnTo>
                <a:lnTo>
                  <a:pt x="685879" y="35041"/>
                </a:lnTo>
                <a:lnTo>
                  <a:pt x="642120" y="20026"/>
                </a:lnTo>
                <a:lnTo>
                  <a:pt x="596642" y="9040"/>
                </a:lnTo>
                <a:lnTo>
                  <a:pt x="549655" y="2295"/>
                </a:lnTo>
                <a:lnTo>
                  <a:pt x="501370" y="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1" name="object 281"/>
          <p:cNvSpPr/>
          <p:nvPr/>
        </p:nvSpPr>
        <p:spPr>
          <a:xfrm>
            <a:off x="2297947" y="225797"/>
            <a:ext cx="305500" cy="415178"/>
          </a:xfrm>
          <a:custGeom>
            <a:avLst/>
            <a:gdLst/>
            <a:ahLst/>
            <a:cxnLst/>
            <a:rect l="l" t="t" r="r" b="b"/>
            <a:pathLst>
              <a:path w="461644" h="627380">
                <a:moveTo>
                  <a:pt x="256112" y="0"/>
                </a:moveTo>
                <a:lnTo>
                  <a:pt x="212229" y="2275"/>
                </a:lnTo>
                <a:lnTo>
                  <a:pt x="177807" y="12879"/>
                </a:lnTo>
                <a:lnTo>
                  <a:pt x="158846" y="27963"/>
                </a:lnTo>
                <a:lnTo>
                  <a:pt x="114717" y="35745"/>
                </a:lnTo>
                <a:lnTo>
                  <a:pt x="63393" y="87731"/>
                </a:lnTo>
                <a:lnTo>
                  <a:pt x="50429" y="124956"/>
                </a:lnTo>
                <a:lnTo>
                  <a:pt x="42086" y="165016"/>
                </a:lnTo>
                <a:lnTo>
                  <a:pt x="35480" y="204421"/>
                </a:lnTo>
                <a:lnTo>
                  <a:pt x="27728" y="239681"/>
                </a:lnTo>
                <a:lnTo>
                  <a:pt x="15945" y="267308"/>
                </a:lnTo>
                <a:lnTo>
                  <a:pt x="0" y="314045"/>
                </a:lnTo>
                <a:lnTo>
                  <a:pt x="4650" y="359462"/>
                </a:lnTo>
                <a:lnTo>
                  <a:pt x="20076" y="397263"/>
                </a:lnTo>
                <a:lnTo>
                  <a:pt x="36456" y="421155"/>
                </a:lnTo>
                <a:lnTo>
                  <a:pt x="45665" y="436282"/>
                </a:lnTo>
                <a:lnTo>
                  <a:pt x="47029" y="451146"/>
                </a:lnTo>
                <a:lnTo>
                  <a:pt x="41896" y="464496"/>
                </a:lnTo>
                <a:lnTo>
                  <a:pt x="31617" y="475080"/>
                </a:lnTo>
                <a:lnTo>
                  <a:pt x="16937" y="491848"/>
                </a:lnTo>
                <a:lnTo>
                  <a:pt x="11461" y="513769"/>
                </a:lnTo>
                <a:lnTo>
                  <a:pt x="16005" y="538580"/>
                </a:lnTo>
                <a:lnTo>
                  <a:pt x="31381" y="564022"/>
                </a:lnTo>
                <a:lnTo>
                  <a:pt x="58403" y="587835"/>
                </a:lnTo>
                <a:lnTo>
                  <a:pt x="97884" y="607759"/>
                </a:lnTo>
                <a:lnTo>
                  <a:pt x="150639" y="621532"/>
                </a:lnTo>
                <a:lnTo>
                  <a:pt x="217482" y="626895"/>
                </a:lnTo>
                <a:lnTo>
                  <a:pt x="281434" y="622871"/>
                </a:lnTo>
                <a:lnTo>
                  <a:pt x="334521" y="611130"/>
                </a:lnTo>
                <a:lnTo>
                  <a:pt x="376723" y="593314"/>
                </a:lnTo>
                <a:lnTo>
                  <a:pt x="408025" y="571061"/>
                </a:lnTo>
                <a:lnTo>
                  <a:pt x="437854" y="519812"/>
                </a:lnTo>
                <a:lnTo>
                  <a:pt x="436347" y="494097"/>
                </a:lnTo>
                <a:lnTo>
                  <a:pt x="423869" y="470508"/>
                </a:lnTo>
                <a:lnTo>
                  <a:pt x="416288" y="457449"/>
                </a:lnTo>
                <a:lnTo>
                  <a:pt x="412295" y="441499"/>
                </a:lnTo>
                <a:lnTo>
                  <a:pt x="414724" y="426604"/>
                </a:lnTo>
                <a:lnTo>
                  <a:pt x="426409" y="416710"/>
                </a:lnTo>
                <a:lnTo>
                  <a:pt x="444084" y="396971"/>
                </a:lnTo>
                <a:lnTo>
                  <a:pt x="458021" y="358400"/>
                </a:lnTo>
                <a:lnTo>
                  <a:pt x="461426" y="313792"/>
                </a:lnTo>
                <a:lnTo>
                  <a:pt x="447504" y="275944"/>
                </a:lnTo>
                <a:lnTo>
                  <a:pt x="434001" y="251229"/>
                </a:lnTo>
                <a:lnTo>
                  <a:pt x="428335" y="223016"/>
                </a:lnTo>
                <a:lnTo>
                  <a:pt x="410995" y="141803"/>
                </a:lnTo>
                <a:lnTo>
                  <a:pt x="384563" y="81659"/>
                </a:lnTo>
                <a:lnTo>
                  <a:pt x="348276" y="35841"/>
                </a:lnTo>
                <a:lnTo>
                  <a:pt x="303460" y="9905"/>
                </a:lnTo>
                <a:lnTo>
                  <a:pt x="256112" y="0"/>
                </a:lnTo>
                <a:close/>
              </a:path>
            </a:pathLst>
          </a:custGeom>
          <a:solidFill>
            <a:srgbClr val="BD7D3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2" name="object 282"/>
          <p:cNvSpPr/>
          <p:nvPr/>
        </p:nvSpPr>
        <p:spPr>
          <a:xfrm>
            <a:off x="2210287" y="555085"/>
            <a:ext cx="466865" cy="238685"/>
          </a:xfrm>
          <a:custGeom>
            <a:avLst/>
            <a:gdLst/>
            <a:ahLst/>
            <a:cxnLst/>
            <a:rect l="l" t="t" r="r" b="b"/>
            <a:pathLst>
              <a:path w="705485" h="360680">
                <a:moveTo>
                  <a:pt x="430835" y="0"/>
                </a:moveTo>
                <a:lnTo>
                  <a:pt x="407626" y="1712"/>
                </a:lnTo>
                <a:lnTo>
                  <a:pt x="308061" y="5122"/>
                </a:lnTo>
                <a:lnTo>
                  <a:pt x="284773" y="6819"/>
                </a:lnTo>
                <a:lnTo>
                  <a:pt x="252318" y="43250"/>
                </a:lnTo>
                <a:lnTo>
                  <a:pt x="210976" y="74356"/>
                </a:lnTo>
                <a:lnTo>
                  <a:pt x="163949" y="98186"/>
                </a:lnTo>
                <a:lnTo>
                  <a:pt x="114439" y="112790"/>
                </a:lnTo>
                <a:lnTo>
                  <a:pt x="65647" y="116217"/>
                </a:lnTo>
                <a:lnTo>
                  <a:pt x="40839" y="123291"/>
                </a:lnTo>
                <a:lnTo>
                  <a:pt x="20349" y="145851"/>
                </a:lnTo>
                <a:lnTo>
                  <a:pt x="3765" y="181098"/>
                </a:lnTo>
                <a:lnTo>
                  <a:pt x="0" y="194080"/>
                </a:lnTo>
                <a:lnTo>
                  <a:pt x="22957" y="219340"/>
                </a:lnTo>
                <a:lnTo>
                  <a:pt x="57130" y="250399"/>
                </a:lnTo>
                <a:lnTo>
                  <a:pt x="94175" y="278101"/>
                </a:lnTo>
                <a:lnTo>
                  <a:pt x="133851" y="302206"/>
                </a:lnTo>
                <a:lnTo>
                  <a:pt x="175917" y="322470"/>
                </a:lnTo>
                <a:lnTo>
                  <a:pt x="220129" y="338652"/>
                </a:lnTo>
                <a:lnTo>
                  <a:pt x="266246" y="350510"/>
                </a:lnTo>
                <a:lnTo>
                  <a:pt x="314027" y="357803"/>
                </a:lnTo>
                <a:lnTo>
                  <a:pt x="363230" y="360287"/>
                </a:lnTo>
                <a:lnTo>
                  <a:pt x="412432" y="357803"/>
                </a:lnTo>
                <a:lnTo>
                  <a:pt x="460213" y="350510"/>
                </a:lnTo>
                <a:lnTo>
                  <a:pt x="506330" y="338652"/>
                </a:lnTo>
                <a:lnTo>
                  <a:pt x="550542" y="322470"/>
                </a:lnTo>
                <a:lnTo>
                  <a:pt x="592608" y="302206"/>
                </a:lnTo>
                <a:lnTo>
                  <a:pt x="632284" y="278101"/>
                </a:lnTo>
                <a:lnTo>
                  <a:pt x="669329" y="250399"/>
                </a:lnTo>
                <a:lnTo>
                  <a:pt x="703502" y="219340"/>
                </a:lnTo>
                <a:lnTo>
                  <a:pt x="705281" y="217382"/>
                </a:lnTo>
                <a:lnTo>
                  <a:pt x="703001" y="205273"/>
                </a:lnTo>
                <a:lnTo>
                  <a:pt x="690087" y="161272"/>
                </a:lnTo>
                <a:lnTo>
                  <a:pt x="674041" y="130444"/>
                </a:lnTo>
                <a:lnTo>
                  <a:pt x="654520" y="116217"/>
                </a:lnTo>
                <a:lnTo>
                  <a:pt x="605263" y="103836"/>
                </a:lnTo>
                <a:lnTo>
                  <a:pt x="554209" y="87033"/>
                </a:lnTo>
                <a:lnTo>
                  <a:pt x="505416" y="64800"/>
                </a:lnTo>
                <a:lnTo>
                  <a:pt x="462939" y="36125"/>
                </a:lnTo>
                <a:lnTo>
                  <a:pt x="430835" y="0"/>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3" name="object 283"/>
          <p:cNvSpPr/>
          <p:nvPr/>
        </p:nvSpPr>
        <p:spPr>
          <a:xfrm>
            <a:off x="2398945" y="416288"/>
            <a:ext cx="99592" cy="207169"/>
          </a:xfrm>
          <a:custGeom>
            <a:avLst/>
            <a:gdLst/>
            <a:ahLst/>
            <a:cxnLst/>
            <a:rect l="l" t="t" r="r" b="b"/>
            <a:pathLst>
              <a:path w="150494" h="313055">
                <a:moveTo>
                  <a:pt x="90977" y="0"/>
                </a:moveTo>
                <a:lnTo>
                  <a:pt x="59047" y="0"/>
                </a:lnTo>
                <a:lnTo>
                  <a:pt x="29742" y="12148"/>
                </a:lnTo>
                <a:lnTo>
                  <a:pt x="8310" y="36445"/>
                </a:lnTo>
                <a:lnTo>
                  <a:pt x="0" y="72890"/>
                </a:lnTo>
                <a:lnTo>
                  <a:pt x="0" y="256659"/>
                </a:lnTo>
                <a:lnTo>
                  <a:pt x="25714" y="293751"/>
                </a:lnTo>
                <a:lnTo>
                  <a:pt x="56087" y="312586"/>
                </a:lnTo>
                <a:lnTo>
                  <a:pt x="88606" y="312875"/>
                </a:lnTo>
                <a:lnTo>
                  <a:pt x="120756" y="294329"/>
                </a:lnTo>
                <a:lnTo>
                  <a:pt x="150025" y="256659"/>
                </a:lnTo>
                <a:lnTo>
                  <a:pt x="150025" y="72890"/>
                </a:lnTo>
                <a:lnTo>
                  <a:pt x="141714" y="36445"/>
                </a:lnTo>
                <a:lnTo>
                  <a:pt x="120282" y="12148"/>
                </a:lnTo>
                <a:lnTo>
                  <a:pt x="90977" y="0"/>
                </a:lnTo>
                <a:close/>
              </a:path>
            </a:pathLst>
          </a:custGeom>
          <a:solidFill>
            <a:srgbClr val="F5D5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4" name="object 284"/>
          <p:cNvSpPr/>
          <p:nvPr/>
        </p:nvSpPr>
        <p:spPr>
          <a:xfrm>
            <a:off x="2544059" y="407157"/>
            <a:ext cx="44256" cy="66278"/>
          </a:xfrm>
          <a:prstGeom prst="rect">
            <a:avLst/>
          </a:prstGeom>
          <a:blipFill>
            <a:blip r:embed="rId3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5" name="object 285"/>
          <p:cNvSpPr/>
          <p:nvPr/>
        </p:nvSpPr>
        <p:spPr>
          <a:xfrm>
            <a:off x="2308949" y="407156"/>
            <a:ext cx="44250" cy="66279"/>
          </a:xfrm>
          <a:prstGeom prst="rect">
            <a:avLst/>
          </a:prstGeom>
          <a:blipFill>
            <a:blip r:embed="rId3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6" name="object 286"/>
          <p:cNvSpPr/>
          <p:nvPr/>
        </p:nvSpPr>
        <p:spPr>
          <a:xfrm>
            <a:off x="2398945" y="525014"/>
            <a:ext cx="99592" cy="34878"/>
          </a:xfrm>
          <a:custGeom>
            <a:avLst/>
            <a:gdLst/>
            <a:ahLst/>
            <a:cxnLst/>
            <a:rect l="l" t="t" r="r" b="b"/>
            <a:pathLst>
              <a:path w="150494" h="52705">
                <a:moveTo>
                  <a:pt x="150025" y="0"/>
                </a:moveTo>
                <a:lnTo>
                  <a:pt x="0" y="0"/>
                </a:lnTo>
                <a:lnTo>
                  <a:pt x="0" y="5118"/>
                </a:lnTo>
                <a:lnTo>
                  <a:pt x="27635" y="32291"/>
                </a:lnTo>
                <a:lnTo>
                  <a:pt x="44589" y="46245"/>
                </a:lnTo>
                <a:lnTo>
                  <a:pt x="57828" y="51386"/>
                </a:lnTo>
                <a:lnTo>
                  <a:pt x="74320" y="52120"/>
                </a:lnTo>
                <a:lnTo>
                  <a:pt x="97636" y="44693"/>
                </a:lnTo>
                <a:lnTo>
                  <a:pt x="122383" y="28352"/>
                </a:lnTo>
                <a:lnTo>
                  <a:pt x="142025" y="12012"/>
                </a:lnTo>
                <a:lnTo>
                  <a:pt x="150025" y="4584"/>
                </a:lnTo>
                <a:lnTo>
                  <a:pt x="150025" y="0"/>
                </a:lnTo>
                <a:close/>
              </a:path>
            </a:pathLst>
          </a:custGeom>
          <a:solidFill>
            <a:srgbClr val="010101">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7" name="object 287"/>
          <p:cNvSpPr/>
          <p:nvPr/>
        </p:nvSpPr>
        <p:spPr>
          <a:xfrm>
            <a:off x="2327755" y="246192"/>
            <a:ext cx="242047" cy="302559"/>
          </a:xfrm>
          <a:custGeom>
            <a:avLst/>
            <a:gdLst/>
            <a:ahLst/>
            <a:cxnLst/>
            <a:rect l="l" t="t" r="r" b="b"/>
            <a:pathLst>
              <a:path w="365760" h="457200">
                <a:moveTo>
                  <a:pt x="182733" y="0"/>
                </a:moveTo>
                <a:lnTo>
                  <a:pt x="136656" y="5613"/>
                </a:lnTo>
                <a:lnTo>
                  <a:pt x="97262" y="21317"/>
                </a:lnTo>
                <a:lnTo>
                  <a:pt x="64536" y="45402"/>
                </a:lnTo>
                <a:lnTo>
                  <a:pt x="38462" y="76161"/>
                </a:lnTo>
                <a:lnTo>
                  <a:pt x="19026" y="111887"/>
                </a:lnTo>
                <a:lnTo>
                  <a:pt x="6210" y="150872"/>
                </a:lnTo>
                <a:lnTo>
                  <a:pt x="0" y="191408"/>
                </a:lnTo>
                <a:lnTo>
                  <a:pt x="379" y="231789"/>
                </a:lnTo>
                <a:lnTo>
                  <a:pt x="7333" y="270306"/>
                </a:lnTo>
                <a:lnTo>
                  <a:pt x="27652" y="322313"/>
                </a:lnTo>
                <a:lnTo>
                  <a:pt x="55974" y="367581"/>
                </a:lnTo>
                <a:lnTo>
                  <a:pt x="88971" y="404899"/>
                </a:lnTo>
                <a:lnTo>
                  <a:pt x="123315" y="433055"/>
                </a:lnTo>
                <a:lnTo>
                  <a:pt x="182733" y="457034"/>
                </a:lnTo>
                <a:lnTo>
                  <a:pt x="209782" y="450838"/>
                </a:lnTo>
                <a:lnTo>
                  <a:pt x="276481" y="404899"/>
                </a:lnTo>
                <a:lnTo>
                  <a:pt x="309478" y="367581"/>
                </a:lnTo>
                <a:lnTo>
                  <a:pt x="337804" y="322313"/>
                </a:lnTo>
                <a:lnTo>
                  <a:pt x="358133" y="270306"/>
                </a:lnTo>
                <a:lnTo>
                  <a:pt x="365090" y="231789"/>
                </a:lnTo>
                <a:lnTo>
                  <a:pt x="365472" y="191408"/>
                </a:lnTo>
                <a:lnTo>
                  <a:pt x="359262" y="150872"/>
                </a:lnTo>
                <a:lnTo>
                  <a:pt x="346446" y="111887"/>
                </a:lnTo>
                <a:lnTo>
                  <a:pt x="327008" y="76161"/>
                </a:lnTo>
                <a:lnTo>
                  <a:pt x="300933" y="45402"/>
                </a:lnTo>
                <a:lnTo>
                  <a:pt x="268206" y="21317"/>
                </a:lnTo>
                <a:lnTo>
                  <a:pt x="228811" y="5613"/>
                </a:lnTo>
                <a:lnTo>
                  <a:pt x="182733" y="0"/>
                </a:lnTo>
                <a:close/>
              </a:path>
            </a:pathLst>
          </a:custGeom>
          <a:solidFill>
            <a:srgbClr val="F5D5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8" name="object 288"/>
          <p:cNvSpPr/>
          <p:nvPr/>
        </p:nvSpPr>
        <p:spPr>
          <a:xfrm>
            <a:off x="2363521" y="559255"/>
            <a:ext cx="170126" cy="191662"/>
          </a:xfrm>
          <a:prstGeom prst="rect">
            <a:avLst/>
          </a:prstGeom>
          <a:blipFill>
            <a:blip r:embed="rId3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9" name="object 289"/>
          <p:cNvSpPr/>
          <p:nvPr/>
        </p:nvSpPr>
        <p:spPr>
          <a:xfrm>
            <a:off x="2330193" y="387001"/>
            <a:ext cx="239526" cy="76480"/>
          </a:xfrm>
          <a:custGeom>
            <a:avLst/>
            <a:gdLst/>
            <a:ahLst/>
            <a:cxnLst/>
            <a:rect l="l" t="t" r="r" b="b"/>
            <a:pathLst>
              <a:path w="361950" h="115570">
                <a:moveTo>
                  <a:pt x="65336" y="436"/>
                </a:moveTo>
                <a:lnTo>
                  <a:pt x="22260" y="3102"/>
                </a:lnTo>
                <a:lnTo>
                  <a:pt x="0" y="22417"/>
                </a:lnTo>
                <a:lnTo>
                  <a:pt x="1015" y="28373"/>
                </a:lnTo>
                <a:lnTo>
                  <a:pt x="6515" y="30126"/>
                </a:lnTo>
                <a:lnTo>
                  <a:pt x="10903" y="33380"/>
                </a:lnTo>
                <a:lnTo>
                  <a:pt x="13512" y="40175"/>
                </a:lnTo>
                <a:lnTo>
                  <a:pt x="15484" y="51489"/>
                </a:lnTo>
                <a:lnTo>
                  <a:pt x="17957" y="68302"/>
                </a:lnTo>
                <a:lnTo>
                  <a:pt x="22492" y="85293"/>
                </a:lnTo>
                <a:lnTo>
                  <a:pt x="79908" y="114886"/>
                </a:lnTo>
                <a:lnTo>
                  <a:pt x="86994" y="115178"/>
                </a:lnTo>
                <a:lnTo>
                  <a:pt x="87147" y="108434"/>
                </a:lnTo>
                <a:lnTo>
                  <a:pt x="70495" y="107128"/>
                </a:lnTo>
                <a:lnTo>
                  <a:pt x="54729" y="103002"/>
                </a:lnTo>
                <a:lnTo>
                  <a:pt x="41500" y="96015"/>
                </a:lnTo>
                <a:lnTo>
                  <a:pt x="32588" y="86158"/>
                </a:lnTo>
                <a:lnTo>
                  <a:pt x="25925" y="67134"/>
                </a:lnTo>
                <a:lnTo>
                  <a:pt x="23704" y="45214"/>
                </a:lnTo>
                <a:lnTo>
                  <a:pt x="26655" y="25579"/>
                </a:lnTo>
                <a:lnTo>
                  <a:pt x="35509" y="13413"/>
                </a:lnTo>
                <a:lnTo>
                  <a:pt x="43474" y="10781"/>
                </a:lnTo>
                <a:lnTo>
                  <a:pt x="56032" y="8828"/>
                </a:lnTo>
                <a:lnTo>
                  <a:pt x="71753" y="7780"/>
                </a:lnTo>
                <a:lnTo>
                  <a:pt x="89206" y="7780"/>
                </a:lnTo>
                <a:lnTo>
                  <a:pt x="89331" y="700"/>
                </a:lnTo>
                <a:lnTo>
                  <a:pt x="65336" y="436"/>
                </a:lnTo>
                <a:close/>
              </a:path>
              <a:path w="361950" h="115570">
                <a:moveTo>
                  <a:pt x="89331" y="700"/>
                </a:moveTo>
                <a:lnTo>
                  <a:pt x="89204" y="7863"/>
                </a:lnTo>
                <a:lnTo>
                  <a:pt x="107874" y="9429"/>
                </a:lnTo>
                <a:lnTo>
                  <a:pt x="125195" y="12762"/>
                </a:lnTo>
                <a:lnTo>
                  <a:pt x="139484" y="18129"/>
                </a:lnTo>
                <a:lnTo>
                  <a:pt x="149059" y="25795"/>
                </a:lnTo>
                <a:lnTo>
                  <a:pt x="153029" y="44656"/>
                </a:lnTo>
                <a:lnTo>
                  <a:pt x="145770" y="67961"/>
                </a:lnTo>
                <a:lnTo>
                  <a:pt x="113791" y="103469"/>
                </a:lnTo>
                <a:lnTo>
                  <a:pt x="87147" y="108434"/>
                </a:lnTo>
                <a:lnTo>
                  <a:pt x="86994" y="115178"/>
                </a:lnTo>
                <a:lnTo>
                  <a:pt x="131584" y="100854"/>
                </a:lnTo>
                <a:lnTo>
                  <a:pt x="154537" y="66579"/>
                </a:lnTo>
                <a:lnTo>
                  <a:pt x="159297" y="53756"/>
                </a:lnTo>
                <a:lnTo>
                  <a:pt x="166709" y="44020"/>
                </a:lnTo>
                <a:lnTo>
                  <a:pt x="180263" y="40146"/>
                </a:lnTo>
                <a:lnTo>
                  <a:pt x="208415" y="40146"/>
                </a:lnTo>
                <a:lnTo>
                  <a:pt x="212445" y="25706"/>
                </a:lnTo>
                <a:lnTo>
                  <a:pt x="222399" y="18063"/>
                </a:lnTo>
                <a:lnTo>
                  <a:pt x="232233" y="14378"/>
                </a:lnTo>
                <a:lnTo>
                  <a:pt x="180784" y="14378"/>
                </a:lnTo>
                <a:lnTo>
                  <a:pt x="167413" y="12739"/>
                </a:lnTo>
                <a:lnTo>
                  <a:pt x="141077" y="7850"/>
                </a:lnTo>
                <a:lnTo>
                  <a:pt x="120825" y="4236"/>
                </a:lnTo>
                <a:lnTo>
                  <a:pt x="96088" y="1132"/>
                </a:lnTo>
                <a:lnTo>
                  <a:pt x="91655" y="814"/>
                </a:lnTo>
                <a:lnTo>
                  <a:pt x="89331" y="700"/>
                </a:lnTo>
                <a:close/>
              </a:path>
              <a:path w="361950" h="115570">
                <a:moveTo>
                  <a:pt x="208415" y="40146"/>
                </a:moveTo>
                <a:lnTo>
                  <a:pt x="180263" y="40146"/>
                </a:lnTo>
                <a:lnTo>
                  <a:pt x="193612" y="43914"/>
                </a:lnTo>
                <a:lnTo>
                  <a:pt x="200510" y="53477"/>
                </a:lnTo>
                <a:lnTo>
                  <a:pt x="225461" y="100822"/>
                </a:lnTo>
                <a:lnTo>
                  <a:pt x="270408" y="114797"/>
                </a:lnTo>
                <a:lnTo>
                  <a:pt x="270522" y="108079"/>
                </a:lnTo>
                <a:lnTo>
                  <a:pt x="262704" y="107860"/>
                </a:lnTo>
                <a:lnTo>
                  <a:pt x="255276" y="106977"/>
                </a:lnTo>
                <a:lnTo>
                  <a:pt x="212925" y="67961"/>
                </a:lnTo>
                <a:lnTo>
                  <a:pt x="207179" y="44575"/>
                </a:lnTo>
                <a:lnTo>
                  <a:pt x="208415" y="40146"/>
                </a:lnTo>
                <a:close/>
              </a:path>
              <a:path w="361950" h="115570">
                <a:moveTo>
                  <a:pt x="361169" y="7372"/>
                </a:moveTo>
                <a:lnTo>
                  <a:pt x="290330" y="7372"/>
                </a:lnTo>
                <a:lnTo>
                  <a:pt x="306271" y="8338"/>
                </a:lnTo>
                <a:lnTo>
                  <a:pt x="318943" y="10254"/>
                </a:lnTo>
                <a:lnTo>
                  <a:pt x="326872" y="12892"/>
                </a:lnTo>
                <a:lnTo>
                  <a:pt x="334873" y="25016"/>
                </a:lnTo>
                <a:lnTo>
                  <a:pt x="336425" y="43914"/>
                </a:lnTo>
                <a:lnTo>
                  <a:pt x="336388" y="45214"/>
                </a:lnTo>
                <a:lnTo>
                  <a:pt x="324827" y="85625"/>
                </a:lnTo>
                <a:lnTo>
                  <a:pt x="286796" y="106506"/>
                </a:lnTo>
                <a:lnTo>
                  <a:pt x="270522" y="108079"/>
                </a:lnTo>
                <a:lnTo>
                  <a:pt x="270408" y="114797"/>
                </a:lnTo>
                <a:lnTo>
                  <a:pt x="324072" y="98847"/>
                </a:lnTo>
                <a:lnTo>
                  <a:pt x="344286" y="50880"/>
                </a:lnTo>
                <a:lnTo>
                  <a:pt x="347022" y="39564"/>
                </a:lnTo>
                <a:lnTo>
                  <a:pt x="350094" y="32765"/>
                </a:lnTo>
                <a:lnTo>
                  <a:pt x="354710" y="29504"/>
                </a:lnTo>
                <a:lnTo>
                  <a:pt x="360362" y="27688"/>
                </a:lnTo>
                <a:lnTo>
                  <a:pt x="361734" y="21757"/>
                </a:lnTo>
                <a:lnTo>
                  <a:pt x="361537" y="13413"/>
                </a:lnTo>
                <a:lnTo>
                  <a:pt x="361412" y="9429"/>
                </a:lnTo>
                <a:lnTo>
                  <a:pt x="361307" y="7780"/>
                </a:lnTo>
                <a:lnTo>
                  <a:pt x="361169" y="7372"/>
                </a:lnTo>
                <a:close/>
              </a:path>
              <a:path w="361950" h="115570">
                <a:moveTo>
                  <a:pt x="272707" y="433"/>
                </a:moveTo>
                <a:lnTo>
                  <a:pt x="224708" y="7863"/>
                </a:lnTo>
                <a:lnTo>
                  <a:pt x="200894" y="12332"/>
                </a:lnTo>
                <a:lnTo>
                  <a:pt x="180784" y="14378"/>
                </a:lnTo>
                <a:lnTo>
                  <a:pt x="232233" y="14378"/>
                </a:lnTo>
                <a:lnTo>
                  <a:pt x="236808" y="12664"/>
                </a:lnTo>
                <a:lnTo>
                  <a:pt x="254074" y="9254"/>
                </a:lnTo>
                <a:lnTo>
                  <a:pt x="272592" y="7584"/>
                </a:lnTo>
                <a:lnTo>
                  <a:pt x="272707" y="433"/>
                </a:lnTo>
                <a:close/>
              </a:path>
              <a:path w="361950" h="115570">
                <a:moveTo>
                  <a:pt x="89206" y="7780"/>
                </a:moveTo>
                <a:lnTo>
                  <a:pt x="71753" y="7780"/>
                </a:lnTo>
                <a:lnTo>
                  <a:pt x="89204" y="7863"/>
                </a:lnTo>
                <a:close/>
              </a:path>
              <a:path w="361950" h="115570">
                <a:moveTo>
                  <a:pt x="296975" y="0"/>
                </a:moveTo>
                <a:lnTo>
                  <a:pt x="272707" y="433"/>
                </a:lnTo>
                <a:lnTo>
                  <a:pt x="272592" y="7584"/>
                </a:lnTo>
                <a:lnTo>
                  <a:pt x="290330" y="7372"/>
                </a:lnTo>
                <a:lnTo>
                  <a:pt x="361169" y="7372"/>
                </a:lnTo>
                <a:lnTo>
                  <a:pt x="361111" y="7203"/>
                </a:lnTo>
                <a:lnTo>
                  <a:pt x="351764" y="4320"/>
                </a:lnTo>
                <a:lnTo>
                  <a:pt x="340612" y="2503"/>
                </a:lnTo>
                <a:lnTo>
                  <a:pt x="320979" y="876"/>
                </a:lnTo>
                <a:lnTo>
                  <a:pt x="296975"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0" name="object 290"/>
          <p:cNvSpPr/>
          <p:nvPr/>
        </p:nvSpPr>
        <p:spPr>
          <a:xfrm>
            <a:off x="2319036" y="239596"/>
            <a:ext cx="258015" cy="217254"/>
          </a:xfrm>
          <a:custGeom>
            <a:avLst/>
            <a:gdLst/>
            <a:ahLst/>
            <a:cxnLst/>
            <a:rect l="l" t="t" r="r" b="b"/>
            <a:pathLst>
              <a:path w="389889" h="328295">
                <a:moveTo>
                  <a:pt x="195472" y="0"/>
                </a:moveTo>
                <a:lnTo>
                  <a:pt x="122457" y="9646"/>
                </a:lnTo>
                <a:lnTo>
                  <a:pt x="82929" y="34104"/>
                </a:lnTo>
                <a:lnTo>
                  <a:pt x="48412" y="68521"/>
                </a:lnTo>
                <a:lnTo>
                  <a:pt x="21960" y="107177"/>
                </a:lnTo>
                <a:lnTo>
                  <a:pt x="6627" y="144351"/>
                </a:lnTo>
                <a:lnTo>
                  <a:pt x="0" y="187559"/>
                </a:lnTo>
                <a:lnTo>
                  <a:pt x="1620" y="235506"/>
                </a:lnTo>
                <a:lnTo>
                  <a:pt x="13771" y="283804"/>
                </a:lnTo>
                <a:lnTo>
                  <a:pt x="38733" y="328069"/>
                </a:lnTo>
                <a:lnTo>
                  <a:pt x="36629" y="299458"/>
                </a:lnTo>
                <a:lnTo>
                  <a:pt x="41611" y="273488"/>
                </a:lnTo>
                <a:lnTo>
                  <a:pt x="50843" y="249370"/>
                </a:lnTo>
                <a:lnTo>
                  <a:pt x="61491" y="226317"/>
                </a:lnTo>
                <a:lnTo>
                  <a:pt x="81120" y="204646"/>
                </a:lnTo>
                <a:lnTo>
                  <a:pt x="105784" y="197721"/>
                </a:lnTo>
                <a:lnTo>
                  <a:pt x="133184" y="185432"/>
                </a:lnTo>
                <a:lnTo>
                  <a:pt x="161021" y="147666"/>
                </a:lnTo>
                <a:lnTo>
                  <a:pt x="193233" y="100642"/>
                </a:lnTo>
                <a:lnTo>
                  <a:pt x="226698" y="80777"/>
                </a:lnTo>
                <a:lnTo>
                  <a:pt x="353749" y="80777"/>
                </a:lnTo>
                <a:lnTo>
                  <a:pt x="318730" y="45152"/>
                </a:lnTo>
                <a:lnTo>
                  <a:pt x="274327" y="19301"/>
                </a:lnTo>
                <a:lnTo>
                  <a:pt x="232754" y="5197"/>
                </a:lnTo>
                <a:lnTo>
                  <a:pt x="195472" y="0"/>
                </a:lnTo>
                <a:close/>
              </a:path>
              <a:path w="389889" h="328295">
                <a:moveTo>
                  <a:pt x="353749" y="80777"/>
                </a:moveTo>
                <a:lnTo>
                  <a:pt x="226698" y="80777"/>
                </a:lnTo>
                <a:lnTo>
                  <a:pt x="255617" y="83288"/>
                </a:lnTo>
                <a:lnTo>
                  <a:pt x="274191" y="103394"/>
                </a:lnTo>
                <a:lnTo>
                  <a:pt x="295065" y="132720"/>
                </a:lnTo>
                <a:lnTo>
                  <a:pt x="316474" y="153309"/>
                </a:lnTo>
                <a:lnTo>
                  <a:pt x="336390" y="170504"/>
                </a:lnTo>
                <a:lnTo>
                  <a:pt x="352787" y="189649"/>
                </a:lnTo>
                <a:lnTo>
                  <a:pt x="363637" y="216087"/>
                </a:lnTo>
                <a:lnTo>
                  <a:pt x="366913" y="255163"/>
                </a:lnTo>
                <a:lnTo>
                  <a:pt x="360589" y="312220"/>
                </a:lnTo>
                <a:lnTo>
                  <a:pt x="372758" y="295071"/>
                </a:lnTo>
                <a:lnTo>
                  <a:pt x="383181" y="263762"/>
                </a:lnTo>
                <a:lnTo>
                  <a:pt x="389277" y="222589"/>
                </a:lnTo>
                <a:lnTo>
                  <a:pt x="388461" y="175846"/>
                </a:lnTo>
                <a:lnTo>
                  <a:pt x="378154" y="127829"/>
                </a:lnTo>
                <a:lnTo>
                  <a:pt x="355770" y="82833"/>
                </a:lnTo>
                <a:lnTo>
                  <a:pt x="353749" y="80777"/>
                </a:lnTo>
                <a:close/>
              </a:path>
            </a:pathLst>
          </a:custGeom>
          <a:solidFill>
            <a:srgbClr val="BD7D3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1" name="object 291"/>
          <p:cNvSpPr/>
          <p:nvPr/>
        </p:nvSpPr>
        <p:spPr>
          <a:xfrm>
            <a:off x="2398945" y="557879"/>
            <a:ext cx="99281" cy="67033"/>
          </a:xfrm>
          <a:prstGeom prst="rect">
            <a:avLst/>
          </a:prstGeom>
          <a:blipFill>
            <a:blip r:embed="rId3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2" name="object 292"/>
          <p:cNvSpPr/>
          <p:nvPr/>
        </p:nvSpPr>
        <p:spPr>
          <a:xfrm>
            <a:off x="7484069" y="2199810"/>
            <a:ext cx="177889" cy="169107"/>
          </a:xfrm>
          <a:prstGeom prst="rect">
            <a:avLst/>
          </a:prstGeom>
          <a:blipFill>
            <a:blip r:embed="rId3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3" name="object 293"/>
          <p:cNvSpPr/>
          <p:nvPr/>
        </p:nvSpPr>
        <p:spPr>
          <a:xfrm>
            <a:off x="2197503" y="4765416"/>
            <a:ext cx="555531" cy="289952"/>
          </a:xfrm>
          <a:custGeom>
            <a:avLst/>
            <a:gdLst/>
            <a:ahLst/>
            <a:cxnLst/>
            <a:rect l="l" t="t" r="r" b="b"/>
            <a:pathLst>
              <a:path w="839469" h="438150">
                <a:moveTo>
                  <a:pt x="353364" y="0"/>
                </a:moveTo>
                <a:lnTo>
                  <a:pt x="273721" y="36112"/>
                </a:lnTo>
                <a:lnTo>
                  <a:pt x="209842" y="67342"/>
                </a:lnTo>
                <a:lnTo>
                  <a:pt x="159861" y="93964"/>
                </a:lnTo>
                <a:lnTo>
                  <a:pt x="121912" y="116250"/>
                </a:lnTo>
                <a:lnTo>
                  <a:pt x="74563" y="148978"/>
                </a:lnTo>
                <a:lnTo>
                  <a:pt x="44115" y="183507"/>
                </a:lnTo>
                <a:lnTo>
                  <a:pt x="28933" y="219267"/>
                </a:lnTo>
                <a:lnTo>
                  <a:pt x="15543" y="264067"/>
                </a:lnTo>
                <a:lnTo>
                  <a:pt x="3438" y="314869"/>
                </a:lnTo>
                <a:lnTo>
                  <a:pt x="0" y="331192"/>
                </a:lnTo>
                <a:lnTo>
                  <a:pt x="9369" y="340561"/>
                </a:lnTo>
                <a:lnTo>
                  <a:pt x="43072" y="369688"/>
                </a:lnTo>
                <a:lnTo>
                  <a:pt x="78859" y="396324"/>
                </a:lnTo>
                <a:lnTo>
                  <a:pt x="116596" y="420333"/>
                </a:lnTo>
                <a:lnTo>
                  <a:pt x="120281" y="422313"/>
                </a:lnTo>
                <a:lnTo>
                  <a:pt x="446392" y="422313"/>
                </a:lnTo>
                <a:lnTo>
                  <a:pt x="699231" y="437585"/>
                </a:lnTo>
                <a:lnTo>
                  <a:pt x="731345" y="420333"/>
                </a:lnTo>
                <a:lnTo>
                  <a:pt x="769082" y="396324"/>
                </a:lnTo>
                <a:lnTo>
                  <a:pt x="787612" y="382533"/>
                </a:lnTo>
                <a:lnTo>
                  <a:pt x="793484" y="346606"/>
                </a:lnTo>
                <a:lnTo>
                  <a:pt x="807560" y="297797"/>
                </a:lnTo>
                <a:lnTo>
                  <a:pt x="823013" y="252078"/>
                </a:lnTo>
                <a:lnTo>
                  <a:pt x="835199" y="212086"/>
                </a:lnTo>
                <a:lnTo>
                  <a:pt x="839473" y="180457"/>
                </a:lnTo>
                <a:lnTo>
                  <a:pt x="831189" y="159829"/>
                </a:lnTo>
                <a:lnTo>
                  <a:pt x="799116" y="134718"/>
                </a:lnTo>
                <a:lnTo>
                  <a:pt x="734306" y="94711"/>
                </a:lnTo>
                <a:lnTo>
                  <a:pt x="684764" y="68330"/>
                </a:lnTo>
                <a:lnTo>
                  <a:pt x="621203" y="37275"/>
                </a:lnTo>
                <a:lnTo>
                  <a:pt x="541680" y="1231"/>
                </a:lnTo>
                <a:lnTo>
                  <a:pt x="353364" y="0"/>
                </a:lnTo>
                <a:close/>
              </a:path>
            </a:pathLst>
          </a:custGeom>
          <a:solidFill>
            <a:srgbClr val="FCDCC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4" name="object 294"/>
          <p:cNvSpPr/>
          <p:nvPr/>
        </p:nvSpPr>
        <p:spPr>
          <a:xfrm>
            <a:off x="2195249" y="4765416"/>
            <a:ext cx="577383" cy="333235"/>
          </a:xfrm>
          <a:custGeom>
            <a:avLst/>
            <a:gdLst/>
            <a:ahLst/>
            <a:cxnLst/>
            <a:rect l="l" t="t" r="r" b="b"/>
            <a:pathLst>
              <a:path w="872489" h="503554">
                <a:moveTo>
                  <a:pt x="356770" y="0"/>
                </a:moveTo>
                <a:lnTo>
                  <a:pt x="276423" y="36112"/>
                </a:lnTo>
                <a:lnTo>
                  <a:pt x="210728" y="67342"/>
                </a:lnTo>
                <a:lnTo>
                  <a:pt x="158264" y="93964"/>
                </a:lnTo>
                <a:lnTo>
                  <a:pt x="117609" y="116250"/>
                </a:lnTo>
                <a:lnTo>
                  <a:pt x="65957" y="148978"/>
                </a:lnTo>
                <a:lnTo>
                  <a:pt x="38603" y="180770"/>
                </a:lnTo>
                <a:lnTo>
                  <a:pt x="13624" y="262387"/>
                </a:lnTo>
                <a:lnTo>
                  <a:pt x="2274" y="315661"/>
                </a:lnTo>
                <a:lnTo>
                  <a:pt x="0" y="327785"/>
                </a:lnTo>
                <a:lnTo>
                  <a:pt x="12775" y="340561"/>
                </a:lnTo>
                <a:lnTo>
                  <a:pt x="46478" y="369688"/>
                </a:lnTo>
                <a:lnTo>
                  <a:pt x="82265" y="396324"/>
                </a:lnTo>
                <a:lnTo>
                  <a:pt x="120003" y="420333"/>
                </a:lnTo>
                <a:lnTo>
                  <a:pt x="159554" y="441581"/>
                </a:lnTo>
                <a:lnTo>
                  <a:pt x="200784" y="459931"/>
                </a:lnTo>
                <a:lnTo>
                  <a:pt x="243558" y="475248"/>
                </a:lnTo>
                <a:lnTo>
                  <a:pt x="287740" y="487397"/>
                </a:lnTo>
                <a:lnTo>
                  <a:pt x="333194" y="496243"/>
                </a:lnTo>
                <a:lnTo>
                  <a:pt x="379786" y="501650"/>
                </a:lnTo>
                <a:lnTo>
                  <a:pt x="427380" y="503482"/>
                </a:lnTo>
                <a:lnTo>
                  <a:pt x="474972" y="501650"/>
                </a:lnTo>
                <a:lnTo>
                  <a:pt x="521562" y="496243"/>
                </a:lnTo>
                <a:lnTo>
                  <a:pt x="567016" y="487397"/>
                </a:lnTo>
                <a:lnTo>
                  <a:pt x="611197" y="475248"/>
                </a:lnTo>
                <a:lnTo>
                  <a:pt x="653970" y="459931"/>
                </a:lnTo>
                <a:lnTo>
                  <a:pt x="695200" y="441581"/>
                </a:lnTo>
                <a:lnTo>
                  <a:pt x="734751" y="420333"/>
                </a:lnTo>
                <a:lnTo>
                  <a:pt x="772489" y="396324"/>
                </a:lnTo>
                <a:lnTo>
                  <a:pt x="808276" y="369688"/>
                </a:lnTo>
                <a:lnTo>
                  <a:pt x="841979" y="340561"/>
                </a:lnTo>
                <a:lnTo>
                  <a:pt x="872003" y="310537"/>
                </a:lnTo>
                <a:lnTo>
                  <a:pt x="863646" y="258068"/>
                </a:lnTo>
                <a:lnTo>
                  <a:pt x="854342" y="211610"/>
                </a:lnTo>
                <a:lnTo>
                  <a:pt x="834595" y="159829"/>
                </a:lnTo>
                <a:lnTo>
                  <a:pt x="802522" y="134718"/>
                </a:lnTo>
                <a:lnTo>
                  <a:pt x="737713" y="94711"/>
                </a:lnTo>
                <a:lnTo>
                  <a:pt x="688170" y="68330"/>
                </a:lnTo>
                <a:lnTo>
                  <a:pt x="624609" y="37275"/>
                </a:lnTo>
                <a:lnTo>
                  <a:pt x="545086" y="1231"/>
                </a:lnTo>
                <a:lnTo>
                  <a:pt x="356770"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5" name="object 295"/>
          <p:cNvSpPr/>
          <p:nvPr/>
        </p:nvSpPr>
        <p:spPr>
          <a:xfrm>
            <a:off x="2426834" y="4586123"/>
            <a:ext cx="132369" cy="346262"/>
          </a:xfrm>
          <a:custGeom>
            <a:avLst/>
            <a:gdLst/>
            <a:ahLst/>
            <a:cxnLst/>
            <a:rect l="l" t="t" r="r" b="b"/>
            <a:pathLst>
              <a:path w="200025" h="523240">
                <a:moveTo>
                  <a:pt x="116442" y="0"/>
                </a:moveTo>
                <a:lnTo>
                  <a:pt x="83290" y="0"/>
                </a:lnTo>
                <a:lnTo>
                  <a:pt x="51782" y="9118"/>
                </a:lnTo>
                <a:lnTo>
                  <a:pt x="25206" y="27355"/>
                </a:lnTo>
                <a:lnTo>
                  <a:pt x="6849" y="54711"/>
                </a:lnTo>
                <a:lnTo>
                  <a:pt x="0" y="91186"/>
                </a:lnTo>
                <a:lnTo>
                  <a:pt x="0" y="319176"/>
                </a:lnTo>
                <a:lnTo>
                  <a:pt x="17831" y="352624"/>
                </a:lnTo>
                <a:lnTo>
                  <a:pt x="38176" y="404622"/>
                </a:lnTo>
                <a:lnTo>
                  <a:pt x="60050" y="460299"/>
                </a:lnTo>
                <a:lnTo>
                  <a:pt x="82468" y="504786"/>
                </a:lnTo>
                <a:lnTo>
                  <a:pt x="104444" y="523214"/>
                </a:lnTo>
                <a:lnTo>
                  <a:pt x="125770" y="505557"/>
                </a:lnTo>
                <a:lnTo>
                  <a:pt x="145815" y="461541"/>
                </a:lnTo>
                <a:lnTo>
                  <a:pt x="164726" y="405950"/>
                </a:lnTo>
                <a:lnTo>
                  <a:pt x="182650" y="353567"/>
                </a:lnTo>
                <a:lnTo>
                  <a:pt x="199732" y="319176"/>
                </a:lnTo>
                <a:lnTo>
                  <a:pt x="199732" y="91186"/>
                </a:lnTo>
                <a:lnTo>
                  <a:pt x="192883" y="54711"/>
                </a:lnTo>
                <a:lnTo>
                  <a:pt x="174526" y="27355"/>
                </a:lnTo>
                <a:lnTo>
                  <a:pt x="147950" y="9118"/>
                </a:lnTo>
                <a:lnTo>
                  <a:pt x="116442" y="0"/>
                </a:lnTo>
                <a:close/>
              </a:path>
            </a:pathLst>
          </a:custGeom>
          <a:solidFill>
            <a:srgbClr val="F7C9A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6" name="object 296"/>
          <p:cNvSpPr/>
          <p:nvPr/>
        </p:nvSpPr>
        <p:spPr>
          <a:xfrm>
            <a:off x="2343003" y="4551622"/>
            <a:ext cx="48193" cy="72891"/>
          </a:xfrm>
          <a:prstGeom prst="rect">
            <a:avLst/>
          </a:prstGeom>
          <a:blipFill>
            <a:blip r:embed="rId3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7" name="object 297"/>
          <p:cNvSpPr/>
          <p:nvPr/>
        </p:nvSpPr>
        <p:spPr>
          <a:xfrm>
            <a:off x="2594046" y="4551622"/>
            <a:ext cx="48191" cy="72891"/>
          </a:xfrm>
          <a:prstGeom prst="rect">
            <a:avLst/>
          </a:prstGeom>
          <a:blipFill>
            <a:blip r:embed="rId40"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8" name="object 298"/>
          <p:cNvSpPr/>
          <p:nvPr/>
        </p:nvSpPr>
        <p:spPr>
          <a:xfrm>
            <a:off x="2426833" y="4719529"/>
            <a:ext cx="132176" cy="46291"/>
          </a:xfrm>
          <a:prstGeom prst="rect">
            <a:avLst/>
          </a:prstGeom>
          <a:blipFill>
            <a:blip r:embed="rId41"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9" name="object 299"/>
          <p:cNvSpPr/>
          <p:nvPr/>
        </p:nvSpPr>
        <p:spPr>
          <a:xfrm>
            <a:off x="2355238" y="4375588"/>
            <a:ext cx="275664" cy="375257"/>
          </a:xfrm>
          <a:custGeom>
            <a:avLst/>
            <a:gdLst/>
            <a:ahLst/>
            <a:cxnLst/>
            <a:rect l="l" t="t" r="r" b="b"/>
            <a:pathLst>
              <a:path w="416560" h="567054">
                <a:moveTo>
                  <a:pt x="208213" y="0"/>
                </a:moveTo>
                <a:lnTo>
                  <a:pt x="152277" y="5371"/>
                </a:lnTo>
                <a:lnTo>
                  <a:pt x="106745" y="20527"/>
                </a:lnTo>
                <a:lnTo>
                  <a:pt x="70688" y="44027"/>
                </a:lnTo>
                <a:lnTo>
                  <a:pt x="43176" y="74434"/>
                </a:lnTo>
                <a:lnTo>
                  <a:pt x="23280" y="110307"/>
                </a:lnTo>
                <a:lnTo>
                  <a:pt x="10072" y="150208"/>
                </a:lnTo>
                <a:lnTo>
                  <a:pt x="2621" y="192697"/>
                </a:lnTo>
                <a:lnTo>
                  <a:pt x="0" y="236336"/>
                </a:lnTo>
                <a:lnTo>
                  <a:pt x="1277" y="279685"/>
                </a:lnTo>
                <a:lnTo>
                  <a:pt x="5525" y="321306"/>
                </a:lnTo>
                <a:lnTo>
                  <a:pt x="11814" y="359758"/>
                </a:lnTo>
                <a:lnTo>
                  <a:pt x="26798" y="421404"/>
                </a:lnTo>
                <a:lnTo>
                  <a:pt x="67621" y="485906"/>
                </a:lnTo>
                <a:lnTo>
                  <a:pt x="113189" y="523400"/>
                </a:lnTo>
                <a:lnTo>
                  <a:pt x="163914" y="554228"/>
                </a:lnTo>
                <a:lnTo>
                  <a:pt x="208213" y="567029"/>
                </a:lnTo>
                <a:lnTo>
                  <a:pt x="252517" y="554228"/>
                </a:lnTo>
                <a:lnTo>
                  <a:pt x="303244" y="523400"/>
                </a:lnTo>
                <a:lnTo>
                  <a:pt x="348813" y="485906"/>
                </a:lnTo>
                <a:lnTo>
                  <a:pt x="377644" y="453110"/>
                </a:lnTo>
                <a:lnTo>
                  <a:pt x="397224" y="393604"/>
                </a:lnTo>
                <a:lnTo>
                  <a:pt x="410914" y="321306"/>
                </a:lnTo>
                <a:lnTo>
                  <a:pt x="415161" y="279685"/>
                </a:lnTo>
                <a:lnTo>
                  <a:pt x="416438" y="236336"/>
                </a:lnTo>
                <a:lnTo>
                  <a:pt x="413816" y="192697"/>
                </a:lnTo>
                <a:lnTo>
                  <a:pt x="406364" y="150208"/>
                </a:lnTo>
                <a:lnTo>
                  <a:pt x="393155" y="110307"/>
                </a:lnTo>
                <a:lnTo>
                  <a:pt x="373258" y="74434"/>
                </a:lnTo>
                <a:lnTo>
                  <a:pt x="345745" y="44027"/>
                </a:lnTo>
                <a:lnTo>
                  <a:pt x="309686" y="20527"/>
                </a:lnTo>
                <a:lnTo>
                  <a:pt x="264151" y="5371"/>
                </a:lnTo>
                <a:lnTo>
                  <a:pt x="208213" y="0"/>
                </a:lnTo>
                <a:close/>
              </a:path>
            </a:pathLst>
          </a:custGeom>
          <a:solidFill>
            <a:srgbClr val="F7C9A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0" name="object 300"/>
          <p:cNvSpPr/>
          <p:nvPr/>
        </p:nvSpPr>
        <p:spPr>
          <a:xfrm>
            <a:off x="2401034" y="4747486"/>
            <a:ext cx="182796" cy="351304"/>
          </a:xfrm>
          <a:custGeom>
            <a:avLst/>
            <a:gdLst/>
            <a:ahLst/>
            <a:cxnLst/>
            <a:rect l="l" t="t" r="r" b="b"/>
            <a:pathLst>
              <a:path w="276225" h="530859">
                <a:moveTo>
                  <a:pt x="38989" y="0"/>
                </a:moveTo>
                <a:lnTo>
                  <a:pt x="0" y="47574"/>
                </a:lnTo>
                <a:lnTo>
                  <a:pt x="0" y="166623"/>
                </a:lnTo>
                <a:lnTo>
                  <a:pt x="24630" y="258213"/>
                </a:lnTo>
                <a:lnTo>
                  <a:pt x="78816" y="451477"/>
                </a:lnTo>
                <a:lnTo>
                  <a:pt x="101009" y="529984"/>
                </a:lnTo>
                <a:lnTo>
                  <a:pt x="116417" y="530578"/>
                </a:lnTo>
                <a:lnTo>
                  <a:pt x="164009" y="528745"/>
                </a:lnTo>
                <a:lnTo>
                  <a:pt x="196398" y="524987"/>
                </a:lnTo>
                <a:lnTo>
                  <a:pt x="256215" y="208648"/>
                </a:lnTo>
                <a:lnTo>
                  <a:pt x="137363" y="208648"/>
                </a:lnTo>
                <a:lnTo>
                  <a:pt x="38989" y="0"/>
                </a:lnTo>
                <a:close/>
              </a:path>
              <a:path w="276225" h="530859">
                <a:moveTo>
                  <a:pt x="238709" y="0"/>
                </a:moveTo>
                <a:lnTo>
                  <a:pt x="137363" y="208648"/>
                </a:lnTo>
                <a:lnTo>
                  <a:pt x="256215" y="208648"/>
                </a:lnTo>
                <a:lnTo>
                  <a:pt x="263931" y="167843"/>
                </a:lnTo>
                <a:lnTo>
                  <a:pt x="275958" y="46977"/>
                </a:lnTo>
                <a:lnTo>
                  <a:pt x="238709" y="0"/>
                </a:lnTo>
                <a:close/>
              </a:path>
            </a:pathLst>
          </a:custGeom>
          <a:solidFill>
            <a:srgbClr val="ECECE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1" name="object 301"/>
          <p:cNvSpPr/>
          <p:nvPr/>
        </p:nvSpPr>
        <p:spPr>
          <a:xfrm>
            <a:off x="2480385" y="4885566"/>
            <a:ext cx="25213" cy="840"/>
          </a:xfrm>
          <a:custGeom>
            <a:avLst/>
            <a:gdLst/>
            <a:ahLst/>
            <a:cxnLst/>
            <a:rect l="l" t="t" r="r" b="b"/>
            <a:pathLst>
              <a:path w="38100" h="1270">
                <a:moveTo>
                  <a:pt x="177" y="0"/>
                </a:moveTo>
                <a:lnTo>
                  <a:pt x="37680" y="0"/>
                </a:lnTo>
                <a:lnTo>
                  <a:pt x="37871" y="1231"/>
                </a:lnTo>
                <a:lnTo>
                  <a:pt x="0" y="1231"/>
                </a:lnTo>
                <a:lnTo>
                  <a:pt x="177" y="0"/>
                </a:lnTo>
                <a:close/>
              </a:path>
            </a:pathLst>
          </a:custGeom>
          <a:solidFill>
            <a:srgbClr val="010101">
              <a:alpha val="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2" name="object 302"/>
          <p:cNvSpPr/>
          <p:nvPr/>
        </p:nvSpPr>
        <p:spPr>
          <a:xfrm>
            <a:off x="2343116" y="4337007"/>
            <a:ext cx="293314" cy="261797"/>
          </a:xfrm>
          <a:custGeom>
            <a:avLst/>
            <a:gdLst/>
            <a:ahLst/>
            <a:cxnLst/>
            <a:rect l="l" t="t" r="r" b="b"/>
            <a:pathLst>
              <a:path w="443230" h="395604">
                <a:moveTo>
                  <a:pt x="217846" y="0"/>
                </a:moveTo>
                <a:lnTo>
                  <a:pt x="171120" y="1178"/>
                </a:lnTo>
                <a:lnTo>
                  <a:pt x="125425" y="14292"/>
                </a:lnTo>
                <a:lnTo>
                  <a:pt x="82657" y="41523"/>
                </a:lnTo>
                <a:lnTo>
                  <a:pt x="46605" y="60357"/>
                </a:lnTo>
                <a:lnTo>
                  <a:pt x="22154" y="94496"/>
                </a:lnTo>
                <a:lnTo>
                  <a:pt x="7464" y="139373"/>
                </a:lnTo>
                <a:lnTo>
                  <a:pt x="693" y="190421"/>
                </a:lnTo>
                <a:lnTo>
                  <a:pt x="0" y="243073"/>
                </a:lnTo>
                <a:lnTo>
                  <a:pt x="3542" y="292762"/>
                </a:lnTo>
                <a:lnTo>
                  <a:pt x="9479" y="334920"/>
                </a:lnTo>
                <a:lnTo>
                  <a:pt x="15970" y="364980"/>
                </a:lnTo>
                <a:lnTo>
                  <a:pt x="16617" y="370212"/>
                </a:lnTo>
                <a:lnTo>
                  <a:pt x="17494" y="375406"/>
                </a:lnTo>
                <a:lnTo>
                  <a:pt x="18141" y="380258"/>
                </a:lnTo>
                <a:lnTo>
                  <a:pt x="18388" y="384823"/>
                </a:lnTo>
                <a:lnTo>
                  <a:pt x="18535" y="387078"/>
                </a:lnTo>
                <a:lnTo>
                  <a:pt x="19703" y="391561"/>
                </a:lnTo>
                <a:lnTo>
                  <a:pt x="21481" y="393809"/>
                </a:lnTo>
                <a:lnTo>
                  <a:pt x="22345" y="395333"/>
                </a:lnTo>
                <a:lnTo>
                  <a:pt x="26193" y="394342"/>
                </a:lnTo>
                <a:lnTo>
                  <a:pt x="27933" y="393516"/>
                </a:lnTo>
                <a:lnTo>
                  <a:pt x="28149" y="392932"/>
                </a:lnTo>
                <a:lnTo>
                  <a:pt x="28351" y="387078"/>
                </a:lnTo>
                <a:lnTo>
                  <a:pt x="28289" y="369580"/>
                </a:lnTo>
                <a:lnTo>
                  <a:pt x="23780" y="337548"/>
                </a:lnTo>
                <a:lnTo>
                  <a:pt x="32389" y="297300"/>
                </a:lnTo>
                <a:lnTo>
                  <a:pt x="42303" y="257942"/>
                </a:lnTo>
                <a:lnTo>
                  <a:pt x="57884" y="216877"/>
                </a:lnTo>
                <a:lnTo>
                  <a:pt x="83495" y="171508"/>
                </a:lnTo>
                <a:lnTo>
                  <a:pt x="308377" y="171508"/>
                </a:lnTo>
                <a:lnTo>
                  <a:pt x="323002" y="167577"/>
                </a:lnTo>
                <a:lnTo>
                  <a:pt x="432643" y="167577"/>
                </a:lnTo>
                <a:lnTo>
                  <a:pt x="424997" y="140443"/>
                </a:lnTo>
                <a:lnTo>
                  <a:pt x="414849" y="122244"/>
                </a:lnTo>
                <a:lnTo>
                  <a:pt x="241204" y="122244"/>
                </a:lnTo>
                <a:lnTo>
                  <a:pt x="243833" y="121508"/>
                </a:lnTo>
                <a:lnTo>
                  <a:pt x="249091" y="120225"/>
                </a:lnTo>
                <a:lnTo>
                  <a:pt x="413724" y="120225"/>
                </a:lnTo>
                <a:lnTo>
                  <a:pt x="400602" y="96692"/>
                </a:lnTo>
                <a:lnTo>
                  <a:pt x="377153" y="70954"/>
                </a:lnTo>
                <a:lnTo>
                  <a:pt x="345258" y="46233"/>
                </a:lnTo>
                <a:lnTo>
                  <a:pt x="306811" y="24710"/>
                </a:lnTo>
                <a:lnTo>
                  <a:pt x="263708" y="8571"/>
                </a:lnTo>
                <a:lnTo>
                  <a:pt x="217846" y="0"/>
                </a:lnTo>
                <a:close/>
              </a:path>
              <a:path w="443230" h="395604">
                <a:moveTo>
                  <a:pt x="432643" y="167577"/>
                </a:moveTo>
                <a:lnTo>
                  <a:pt x="323002" y="167577"/>
                </a:lnTo>
                <a:lnTo>
                  <a:pt x="360038" y="173743"/>
                </a:lnTo>
                <a:lnTo>
                  <a:pt x="364395" y="178178"/>
                </a:lnTo>
                <a:lnTo>
                  <a:pt x="402492" y="238408"/>
                </a:lnTo>
                <a:lnTo>
                  <a:pt x="414940" y="289901"/>
                </a:lnTo>
                <a:lnTo>
                  <a:pt x="419969" y="326664"/>
                </a:lnTo>
                <a:lnTo>
                  <a:pt x="419102" y="336549"/>
                </a:lnTo>
                <a:lnTo>
                  <a:pt x="419045" y="359315"/>
                </a:lnTo>
                <a:lnTo>
                  <a:pt x="418750" y="366681"/>
                </a:lnTo>
                <a:lnTo>
                  <a:pt x="418661" y="369580"/>
                </a:lnTo>
                <a:lnTo>
                  <a:pt x="418607" y="387078"/>
                </a:lnTo>
                <a:lnTo>
                  <a:pt x="418814" y="392932"/>
                </a:lnTo>
                <a:lnTo>
                  <a:pt x="419029" y="393516"/>
                </a:lnTo>
                <a:lnTo>
                  <a:pt x="420769" y="394342"/>
                </a:lnTo>
                <a:lnTo>
                  <a:pt x="424617" y="395333"/>
                </a:lnTo>
                <a:lnTo>
                  <a:pt x="425481" y="393809"/>
                </a:lnTo>
                <a:lnTo>
                  <a:pt x="427246" y="391561"/>
                </a:lnTo>
                <a:lnTo>
                  <a:pt x="427729" y="389745"/>
                </a:lnTo>
                <a:lnTo>
                  <a:pt x="428110" y="387763"/>
                </a:lnTo>
                <a:lnTo>
                  <a:pt x="435426" y="338645"/>
                </a:lnTo>
                <a:lnTo>
                  <a:pt x="441151" y="287934"/>
                </a:lnTo>
                <a:lnTo>
                  <a:pt x="442901" y="237224"/>
                </a:lnTo>
                <a:lnTo>
                  <a:pt x="438306" y="187673"/>
                </a:lnTo>
                <a:lnTo>
                  <a:pt x="432643" y="167577"/>
                </a:lnTo>
                <a:close/>
              </a:path>
              <a:path w="443230" h="395604">
                <a:moveTo>
                  <a:pt x="428161" y="387763"/>
                </a:moveTo>
                <a:lnTo>
                  <a:pt x="428097" y="388195"/>
                </a:lnTo>
                <a:lnTo>
                  <a:pt x="428161" y="387763"/>
                </a:lnTo>
                <a:close/>
              </a:path>
              <a:path w="443230" h="395604">
                <a:moveTo>
                  <a:pt x="308377" y="171508"/>
                </a:moveTo>
                <a:lnTo>
                  <a:pt x="83495" y="171508"/>
                </a:lnTo>
                <a:lnTo>
                  <a:pt x="89858" y="182100"/>
                </a:lnTo>
                <a:lnTo>
                  <a:pt x="105817" y="197589"/>
                </a:lnTo>
                <a:lnTo>
                  <a:pt x="128314" y="211575"/>
                </a:lnTo>
                <a:lnTo>
                  <a:pt x="154285" y="217660"/>
                </a:lnTo>
                <a:lnTo>
                  <a:pt x="172676" y="217445"/>
                </a:lnTo>
                <a:lnTo>
                  <a:pt x="211730" y="213722"/>
                </a:lnTo>
                <a:lnTo>
                  <a:pt x="264113" y="191434"/>
                </a:lnTo>
                <a:lnTo>
                  <a:pt x="293257" y="175572"/>
                </a:lnTo>
                <a:lnTo>
                  <a:pt x="308377" y="171508"/>
                </a:lnTo>
                <a:close/>
              </a:path>
              <a:path w="443230" h="395604">
                <a:moveTo>
                  <a:pt x="413724" y="120225"/>
                </a:moveTo>
                <a:lnTo>
                  <a:pt x="249091" y="120225"/>
                </a:lnTo>
                <a:lnTo>
                  <a:pt x="245560" y="121228"/>
                </a:lnTo>
                <a:lnTo>
                  <a:pt x="243782" y="121775"/>
                </a:lnTo>
                <a:lnTo>
                  <a:pt x="242055" y="122067"/>
                </a:lnTo>
                <a:lnTo>
                  <a:pt x="241204" y="122244"/>
                </a:lnTo>
                <a:lnTo>
                  <a:pt x="414849" y="122244"/>
                </a:lnTo>
                <a:lnTo>
                  <a:pt x="413724" y="120225"/>
                </a:lnTo>
                <a:close/>
              </a:path>
            </a:pathLst>
          </a:custGeom>
          <a:solidFill>
            <a:srgbClr val="62554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3" name="object 303"/>
          <p:cNvSpPr/>
          <p:nvPr/>
        </p:nvSpPr>
        <p:spPr>
          <a:xfrm>
            <a:off x="3389743" y="1061729"/>
            <a:ext cx="403596" cy="236987"/>
          </a:xfrm>
          <a:prstGeom prst="rect">
            <a:avLst/>
          </a:prstGeom>
          <a:blipFill>
            <a:blip r:embed="rId4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4" name="object 304"/>
          <p:cNvSpPr/>
          <p:nvPr/>
        </p:nvSpPr>
        <p:spPr>
          <a:xfrm>
            <a:off x="3494761" y="855854"/>
            <a:ext cx="194982" cy="124385"/>
          </a:xfrm>
          <a:custGeom>
            <a:avLst/>
            <a:gdLst/>
            <a:ahLst/>
            <a:cxnLst/>
            <a:rect l="l" t="t" r="r" b="b"/>
            <a:pathLst>
              <a:path w="294639" h="187959">
                <a:moveTo>
                  <a:pt x="178851" y="0"/>
                </a:moveTo>
                <a:lnTo>
                  <a:pt x="145876" y="798"/>
                </a:lnTo>
                <a:lnTo>
                  <a:pt x="125846" y="13284"/>
                </a:lnTo>
                <a:lnTo>
                  <a:pt x="70105" y="15442"/>
                </a:lnTo>
                <a:lnTo>
                  <a:pt x="40612" y="35394"/>
                </a:lnTo>
                <a:lnTo>
                  <a:pt x="24732" y="61186"/>
                </a:lnTo>
                <a:lnTo>
                  <a:pt x="9832" y="80860"/>
                </a:lnTo>
                <a:lnTo>
                  <a:pt x="0" y="93539"/>
                </a:lnTo>
                <a:lnTo>
                  <a:pt x="3420" y="105416"/>
                </a:lnTo>
                <a:lnTo>
                  <a:pt x="13634" y="115168"/>
                </a:lnTo>
                <a:lnTo>
                  <a:pt x="24183" y="121475"/>
                </a:lnTo>
                <a:lnTo>
                  <a:pt x="30063" y="125144"/>
                </a:lnTo>
                <a:lnTo>
                  <a:pt x="31073" y="128098"/>
                </a:lnTo>
                <a:lnTo>
                  <a:pt x="27987" y="130633"/>
                </a:lnTo>
                <a:lnTo>
                  <a:pt x="21579" y="133045"/>
                </a:lnTo>
                <a:lnTo>
                  <a:pt x="10594" y="144502"/>
                </a:lnTo>
                <a:lnTo>
                  <a:pt x="16551" y="162144"/>
                </a:lnTo>
                <a:lnTo>
                  <a:pt x="40260" y="178891"/>
                </a:lnTo>
                <a:lnTo>
                  <a:pt x="82530" y="187663"/>
                </a:lnTo>
                <a:lnTo>
                  <a:pt x="144172" y="181381"/>
                </a:lnTo>
                <a:lnTo>
                  <a:pt x="215170" y="166875"/>
                </a:lnTo>
                <a:lnTo>
                  <a:pt x="259660" y="158599"/>
                </a:lnTo>
                <a:lnTo>
                  <a:pt x="280975" y="151640"/>
                </a:lnTo>
                <a:lnTo>
                  <a:pt x="282450" y="141084"/>
                </a:lnTo>
                <a:lnTo>
                  <a:pt x="278704" y="133959"/>
                </a:lnTo>
                <a:lnTo>
                  <a:pt x="273484" y="123278"/>
                </a:lnTo>
                <a:lnTo>
                  <a:pt x="275935" y="122745"/>
                </a:lnTo>
                <a:lnTo>
                  <a:pt x="286321" y="114013"/>
                </a:lnTo>
                <a:lnTo>
                  <a:pt x="293599" y="97018"/>
                </a:lnTo>
                <a:lnTo>
                  <a:pt x="294264" y="78504"/>
                </a:lnTo>
                <a:lnTo>
                  <a:pt x="284812" y="65214"/>
                </a:lnTo>
                <a:lnTo>
                  <a:pt x="275816" y="59337"/>
                </a:lnTo>
                <a:lnTo>
                  <a:pt x="273551" y="54968"/>
                </a:lnTo>
                <a:lnTo>
                  <a:pt x="268099" y="46737"/>
                </a:lnTo>
                <a:lnTo>
                  <a:pt x="249544" y="29273"/>
                </a:lnTo>
                <a:lnTo>
                  <a:pt x="216249" y="9840"/>
                </a:lnTo>
                <a:lnTo>
                  <a:pt x="178851" y="0"/>
                </a:lnTo>
                <a:close/>
              </a:path>
            </a:pathLst>
          </a:custGeom>
          <a:solidFill>
            <a:srgbClr val="1A1A1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5" name="object 305"/>
          <p:cNvSpPr/>
          <p:nvPr/>
        </p:nvSpPr>
        <p:spPr>
          <a:xfrm>
            <a:off x="3449757" y="1112690"/>
            <a:ext cx="286590" cy="149599"/>
          </a:xfrm>
          <a:custGeom>
            <a:avLst/>
            <a:gdLst/>
            <a:ahLst/>
            <a:cxnLst/>
            <a:rect l="l" t="t" r="r" b="b"/>
            <a:pathLst>
              <a:path w="433070" h="226060">
                <a:moveTo>
                  <a:pt x="169407" y="0"/>
                </a:moveTo>
                <a:lnTo>
                  <a:pt x="100448" y="32082"/>
                </a:lnTo>
                <a:lnTo>
                  <a:pt x="55017" y="56500"/>
                </a:lnTo>
                <a:lnTo>
                  <a:pt x="13350" y="85483"/>
                </a:lnTo>
                <a:lnTo>
                  <a:pt x="3357" y="137414"/>
                </a:lnTo>
                <a:lnTo>
                  <a:pt x="3879" y="176234"/>
                </a:lnTo>
                <a:lnTo>
                  <a:pt x="0" y="213820"/>
                </a:lnTo>
                <a:lnTo>
                  <a:pt x="6899" y="218480"/>
                </a:lnTo>
                <a:lnTo>
                  <a:pt x="219166" y="225882"/>
                </a:lnTo>
                <a:lnTo>
                  <a:pt x="394703" y="225882"/>
                </a:lnTo>
                <a:lnTo>
                  <a:pt x="421673" y="207666"/>
                </a:lnTo>
                <a:lnTo>
                  <a:pt x="429620" y="200671"/>
                </a:lnTo>
                <a:lnTo>
                  <a:pt x="428292" y="182701"/>
                </a:lnTo>
                <a:lnTo>
                  <a:pt x="431324" y="141247"/>
                </a:lnTo>
                <a:lnTo>
                  <a:pt x="424982" y="85483"/>
                </a:lnTo>
                <a:lnTo>
                  <a:pt x="383928" y="56830"/>
                </a:lnTo>
                <a:lnTo>
                  <a:pt x="338909" y="32639"/>
                </a:lnTo>
                <a:lnTo>
                  <a:pt x="270131" y="660"/>
                </a:lnTo>
                <a:lnTo>
                  <a:pt x="169407" y="0"/>
                </a:lnTo>
                <a:close/>
              </a:path>
            </a:pathLst>
          </a:custGeom>
          <a:solidFill>
            <a:srgbClr val="FCDCC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6" name="object 306"/>
          <p:cNvSpPr/>
          <p:nvPr/>
        </p:nvSpPr>
        <p:spPr>
          <a:xfrm>
            <a:off x="3434180" y="1112690"/>
            <a:ext cx="318107" cy="186158"/>
          </a:xfrm>
          <a:custGeom>
            <a:avLst/>
            <a:gdLst/>
            <a:ahLst/>
            <a:cxnLst/>
            <a:rect l="l" t="t" r="r" b="b"/>
            <a:pathLst>
              <a:path w="480695" h="281305">
                <a:moveTo>
                  <a:pt x="192947" y="0"/>
                </a:moveTo>
                <a:lnTo>
                  <a:pt x="123988" y="32082"/>
                </a:lnTo>
                <a:lnTo>
                  <a:pt x="78556" y="56500"/>
                </a:lnTo>
                <a:lnTo>
                  <a:pt x="36889" y="85483"/>
                </a:lnTo>
                <a:lnTo>
                  <a:pt x="8192" y="161965"/>
                </a:lnTo>
                <a:lnTo>
                  <a:pt x="0" y="194966"/>
                </a:lnTo>
                <a:lnTo>
                  <a:pt x="14428" y="207666"/>
                </a:lnTo>
                <a:lnTo>
                  <a:pt x="51914" y="232985"/>
                </a:lnTo>
                <a:lnTo>
                  <a:pt x="92616" y="253409"/>
                </a:lnTo>
                <a:lnTo>
                  <a:pt x="136113" y="268517"/>
                </a:lnTo>
                <a:lnTo>
                  <a:pt x="181986" y="277889"/>
                </a:lnTo>
                <a:lnTo>
                  <a:pt x="229815" y="281107"/>
                </a:lnTo>
                <a:lnTo>
                  <a:pt x="277647" y="277889"/>
                </a:lnTo>
                <a:lnTo>
                  <a:pt x="323522" y="268517"/>
                </a:lnTo>
                <a:lnTo>
                  <a:pt x="367021" y="253409"/>
                </a:lnTo>
                <a:lnTo>
                  <a:pt x="407725" y="232985"/>
                </a:lnTo>
                <a:lnTo>
                  <a:pt x="445212" y="207666"/>
                </a:lnTo>
                <a:lnTo>
                  <a:pt x="479064" y="177871"/>
                </a:lnTo>
                <a:lnTo>
                  <a:pt x="480509" y="176229"/>
                </a:lnTo>
                <a:lnTo>
                  <a:pt x="473075" y="142698"/>
                </a:lnTo>
                <a:lnTo>
                  <a:pt x="460801" y="105473"/>
                </a:lnTo>
                <a:lnTo>
                  <a:pt x="434301" y="74142"/>
                </a:lnTo>
                <a:lnTo>
                  <a:pt x="362448" y="32639"/>
                </a:lnTo>
                <a:lnTo>
                  <a:pt x="293671" y="660"/>
                </a:lnTo>
                <a:lnTo>
                  <a:pt x="192947" y="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7" name="object 307"/>
          <p:cNvSpPr/>
          <p:nvPr/>
        </p:nvSpPr>
        <p:spPr>
          <a:xfrm>
            <a:off x="3559443" y="1017690"/>
            <a:ext cx="71017" cy="160104"/>
          </a:xfrm>
          <a:custGeom>
            <a:avLst/>
            <a:gdLst/>
            <a:ahLst/>
            <a:cxnLst/>
            <a:rect l="l" t="t" r="r" b="b"/>
            <a:pathLst>
              <a:path w="107314" h="241935">
                <a:moveTo>
                  <a:pt x="69227" y="0"/>
                </a:moveTo>
                <a:lnTo>
                  <a:pt x="37605" y="0"/>
                </a:lnTo>
                <a:lnTo>
                  <a:pt x="11110" y="15803"/>
                </a:lnTo>
                <a:lnTo>
                  <a:pt x="0" y="47411"/>
                </a:lnTo>
                <a:lnTo>
                  <a:pt x="0" y="169369"/>
                </a:lnTo>
                <a:lnTo>
                  <a:pt x="7464" y="190589"/>
                </a:lnTo>
                <a:lnTo>
                  <a:pt x="26423" y="214216"/>
                </a:lnTo>
                <a:lnTo>
                  <a:pt x="45871" y="233409"/>
                </a:lnTo>
                <a:lnTo>
                  <a:pt x="54800" y="241327"/>
                </a:lnTo>
                <a:lnTo>
                  <a:pt x="85745" y="216814"/>
                </a:lnTo>
                <a:lnTo>
                  <a:pt x="101480" y="201148"/>
                </a:lnTo>
                <a:lnTo>
                  <a:pt x="106883" y="187581"/>
                </a:lnTo>
                <a:lnTo>
                  <a:pt x="106832" y="47411"/>
                </a:lnTo>
                <a:lnTo>
                  <a:pt x="95721" y="15803"/>
                </a:lnTo>
                <a:lnTo>
                  <a:pt x="69227"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8" name="object 308"/>
          <p:cNvSpPr/>
          <p:nvPr/>
        </p:nvSpPr>
        <p:spPr>
          <a:xfrm>
            <a:off x="3514614" y="998336"/>
            <a:ext cx="26054" cy="39081"/>
          </a:xfrm>
          <a:custGeom>
            <a:avLst/>
            <a:gdLst/>
            <a:ahLst/>
            <a:cxnLst/>
            <a:rect l="l" t="t" r="r" b="b"/>
            <a:pathLst>
              <a:path w="39370" h="59055">
                <a:moveTo>
                  <a:pt x="9772" y="0"/>
                </a:moveTo>
                <a:lnTo>
                  <a:pt x="3902" y="4498"/>
                </a:lnTo>
                <a:lnTo>
                  <a:pt x="565" y="12593"/>
                </a:lnTo>
                <a:lnTo>
                  <a:pt x="0" y="23158"/>
                </a:lnTo>
                <a:lnTo>
                  <a:pt x="2444" y="35064"/>
                </a:lnTo>
                <a:lnTo>
                  <a:pt x="7553" y="46096"/>
                </a:lnTo>
                <a:lnTo>
                  <a:pt x="14285" y="54259"/>
                </a:lnTo>
                <a:lnTo>
                  <a:pt x="21777" y="58790"/>
                </a:lnTo>
                <a:lnTo>
                  <a:pt x="29165" y="58927"/>
                </a:lnTo>
                <a:lnTo>
                  <a:pt x="35041" y="54427"/>
                </a:lnTo>
                <a:lnTo>
                  <a:pt x="38377" y="46328"/>
                </a:lnTo>
                <a:lnTo>
                  <a:pt x="38939" y="35759"/>
                </a:lnTo>
                <a:lnTo>
                  <a:pt x="36493" y="23850"/>
                </a:lnTo>
                <a:lnTo>
                  <a:pt x="31384" y="12824"/>
                </a:lnTo>
                <a:lnTo>
                  <a:pt x="24652" y="4662"/>
                </a:lnTo>
                <a:lnTo>
                  <a:pt x="17160" y="131"/>
                </a:lnTo>
                <a:lnTo>
                  <a:pt x="9772"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9" name="object 309"/>
          <p:cNvSpPr/>
          <p:nvPr/>
        </p:nvSpPr>
        <p:spPr>
          <a:xfrm>
            <a:off x="3648890" y="998336"/>
            <a:ext cx="26054" cy="39081"/>
          </a:xfrm>
          <a:custGeom>
            <a:avLst/>
            <a:gdLst/>
            <a:ahLst/>
            <a:cxnLst/>
            <a:rect l="l" t="t" r="r" b="b"/>
            <a:pathLst>
              <a:path w="39370" h="59055">
                <a:moveTo>
                  <a:pt x="29178" y="0"/>
                </a:moveTo>
                <a:lnTo>
                  <a:pt x="0" y="35759"/>
                </a:lnTo>
                <a:lnTo>
                  <a:pt x="565" y="46328"/>
                </a:lnTo>
                <a:lnTo>
                  <a:pt x="3902" y="54427"/>
                </a:lnTo>
                <a:lnTo>
                  <a:pt x="9772" y="58927"/>
                </a:lnTo>
                <a:lnTo>
                  <a:pt x="17166" y="58790"/>
                </a:lnTo>
                <a:lnTo>
                  <a:pt x="24658" y="54259"/>
                </a:lnTo>
                <a:lnTo>
                  <a:pt x="31391" y="46096"/>
                </a:lnTo>
                <a:lnTo>
                  <a:pt x="36506" y="35064"/>
                </a:lnTo>
                <a:lnTo>
                  <a:pt x="38943" y="23158"/>
                </a:lnTo>
                <a:lnTo>
                  <a:pt x="38376" y="12593"/>
                </a:lnTo>
                <a:lnTo>
                  <a:pt x="35041" y="4498"/>
                </a:lnTo>
                <a:lnTo>
                  <a:pt x="29178"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0" name="object 310"/>
          <p:cNvSpPr/>
          <p:nvPr/>
        </p:nvSpPr>
        <p:spPr>
          <a:xfrm>
            <a:off x="3559443" y="1088149"/>
            <a:ext cx="71017" cy="24793"/>
          </a:xfrm>
          <a:custGeom>
            <a:avLst/>
            <a:gdLst/>
            <a:ahLst/>
            <a:cxnLst/>
            <a:rect l="l" t="t" r="r" b="b"/>
            <a:pathLst>
              <a:path w="107314" h="37464">
                <a:moveTo>
                  <a:pt x="0" y="0"/>
                </a:moveTo>
                <a:lnTo>
                  <a:pt x="0" y="3848"/>
                </a:lnTo>
                <a:lnTo>
                  <a:pt x="16184" y="22596"/>
                </a:lnTo>
                <a:lnTo>
                  <a:pt x="27133" y="32340"/>
                </a:lnTo>
                <a:lnTo>
                  <a:pt x="37844" y="36227"/>
                </a:lnTo>
                <a:lnTo>
                  <a:pt x="53314" y="37401"/>
                </a:lnTo>
                <a:lnTo>
                  <a:pt x="72660" y="33002"/>
                </a:lnTo>
                <a:lnTo>
                  <a:pt x="89836" y="22172"/>
                </a:lnTo>
                <a:lnTo>
                  <a:pt x="102131" y="11121"/>
                </a:lnTo>
                <a:lnTo>
                  <a:pt x="106832" y="6057"/>
                </a:lnTo>
                <a:lnTo>
                  <a:pt x="106832" y="127"/>
                </a:lnTo>
                <a:lnTo>
                  <a:pt x="0" y="0"/>
                </a:lnTo>
                <a:close/>
              </a:path>
            </a:pathLst>
          </a:custGeom>
          <a:solidFill>
            <a:srgbClr val="010101">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1" name="object 311"/>
          <p:cNvSpPr/>
          <p:nvPr/>
        </p:nvSpPr>
        <p:spPr>
          <a:xfrm>
            <a:off x="3521429" y="904189"/>
            <a:ext cx="147077" cy="200865"/>
          </a:xfrm>
          <a:custGeom>
            <a:avLst/>
            <a:gdLst/>
            <a:ahLst/>
            <a:cxnLst/>
            <a:rect l="l" t="t" r="r" b="b"/>
            <a:pathLst>
              <a:path w="222250" h="303530">
                <a:moveTo>
                  <a:pt x="110948" y="0"/>
                </a:moveTo>
                <a:lnTo>
                  <a:pt x="59436" y="9706"/>
                </a:lnTo>
                <a:lnTo>
                  <a:pt x="25958" y="35442"/>
                </a:lnTo>
                <a:lnTo>
                  <a:pt x="7238" y="72134"/>
                </a:lnTo>
                <a:lnTo>
                  <a:pt x="0" y="114707"/>
                </a:lnTo>
                <a:lnTo>
                  <a:pt x="966" y="158089"/>
                </a:lnTo>
                <a:lnTo>
                  <a:pt x="6862" y="197205"/>
                </a:lnTo>
                <a:lnTo>
                  <a:pt x="20334" y="242341"/>
                </a:lnTo>
                <a:lnTo>
                  <a:pt x="60126" y="279949"/>
                </a:lnTo>
                <a:lnTo>
                  <a:pt x="110948" y="303288"/>
                </a:lnTo>
                <a:lnTo>
                  <a:pt x="134646" y="296441"/>
                </a:lnTo>
                <a:lnTo>
                  <a:pt x="186151" y="259890"/>
                </a:lnTo>
                <a:lnTo>
                  <a:pt x="207503" y="226980"/>
                </a:lnTo>
                <a:lnTo>
                  <a:pt x="220948" y="158089"/>
                </a:lnTo>
                <a:lnTo>
                  <a:pt x="221913" y="114707"/>
                </a:lnTo>
                <a:lnTo>
                  <a:pt x="214672" y="72134"/>
                </a:lnTo>
                <a:lnTo>
                  <a:pt x="195948" y="35442"/>
                </a:lnTo>
                <a:lnTo>
                  <a:pt x="162466" y="9706"/>
                </a:lnTo>
                <a:lnTo>
                  <a:pt x="110948"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2" name="object 312"/>
          <p:cNvSpPr/>
          <p:nvPr/>
        </p:nvSpPr>
        <p:spPr>
          <a:xfrm>
            <a:off x="3518741" y="894005"/>
            <a:ext cx="153381" cy="201286"/>
          </a:xfrm>
          <a:custGeom>
            <a:avLst/>
            <a:gdLst/>
            <a:ahLst/>
            <a:cxnLst/>
            <a:rect l="l" t="t" r="r" b="b"/>
            <a:pathLst>
              <a:path w="231775" h="304164">
                <a:moveTo>
                  <a:pt x="228551" y="86683"/>
                </a:moveTo>
                <a:lnTo>
                  <a:pt x="44122" y="86683"/>
                </a:lnTo>
                <a:lnTo>
                  <a:pt x="55461" y="91083"/>
                </a:lnTo>
                <a:lnTo>
                  <a:pt x="82278" y="105360"/>
                </a:lnTo>
                <a:lnTo>
                  <a:pt x="116237" y="127908"/>
                </a:lnTo>
                <a:lnTo>
                  <a:pt x="148999" y="157118"/>
                </a:lnTo>
                <a:lnTo>
                  <a:pt x="173327" y="190576"/>
                </a:lnTo>
                <a:lnTo>
                  <a:pt x="188460" y="226531"/>
                </a:lnTo>
                <a:lnTo>
                  <a:pt x="195746" y="264393"/>
                </a:lnTo>
                <a:lnTo>
                  <a:pt x="196535" y="303574"/>
                </a:lnTo>
                <a:lnTo>
                  <a:pt x="204330" y="292504"/>
                </a:lnTo>
                <a:lnTo>
                  <a:pt x="210412" y="270614"/>
                </a:lnTo>
                <a:lnTo>
                  <a:pt x="214457" y="246795"/>
                </a:lnTo>
                <a:lnTo>
                  <a:pt x="216144" y="229939"/>
                </a:lnTo>
                <a:lnTo>
                  <a:pt x="222247" y="200461"/>
                </a:lnTo>
                <a:lnTo>
                  <a:pt x="223548" y="193643"/>
                </a:lnTo>
                <a:lnTo>
                  <a:pt x="230033" y="155019"/>
                </a:lnTo>
                <a:lnTo>
                  <a:pt x="231520" y="100280"/>
                </a:lnTo>
                <a:lnTo>
                  <a:pt x="228551" y="86683"/>
                </a:lnTo>
                <a:close/>
              </a:path>
              <a:path w="231775" h="304164">
                <a:moveTo>
                  <a:pt x="13417" y="205835"/>
                </a:moveTo>
                <a:lnTo>
                  <a:pt x="8385" y="205835"/>
                </a:lnTo>
                <a:lnTo>
                  <a:pt x="8575" y="206889"/>
                </a:lnTo>
                <a:lnTo>
                  <a:pt x="8829" y="207867"/>
                </a:lnTo>
                <a:lnTo>
                  <a:pt x="9756" y="209061"/>
                </a:lnTo>
                <a:lnTo>
                  <a:pt x="10201" y="209886"/>
                </a:lnTo>
                <a:lnTo>
                  <a:pt x="12220" y="209353"/>
                </a:lnTo>
                <a:lnTo>
                  <a:pt x="13122" y="208908"/>
                </a:lnTo>
                <a:lnTo>
                  <a:pt x="13236" y="208603"/>
                </a:lnTo>
                <a:lnTo>
                  <a:pt x="13417" y="205835"/>
                </a:lnTo>
                <a:close/>
              </a:path>
              <a:path w="231775" h="304164">
                <a:moveTo>
                  <a:pt x="94080" y="0"/>
                </a:moveTo>
                <a:lnTo>
                  <a:pt x="50870" y="14978"/>
                </a:lnTo>
                <a:lnTo>
                  <a:pt x="21656" y="39401"/>
                </a:lnTo>
                <a:lnTo>
                  <a:pt x="4838" y="77353"/>
                </a:lnTo>
                <a:lnTo>
                  <a:pt x="0" y="120327"/>
                </a:lnTo>
                <a:lnTo>
                  <a:pt x="2672" y="164504"/>
                </a:lnTo>
                <a:lnTo>
                  <a:pt x="8385" y="206063"/>
                </a:lnTo>
                <a:lnTo>
                  <a:pt x="8385" y="205835"/>
                </a:lnTo>
                <a:lnTo>
                  <a:pt x="13417" y="205835"/>
                </a:lnTo>
                <a:lnTo>
                  <a:pt x="13449" y="200461"/>
                </a:lnTo>
                <a:lnTo>
                  <a:pt x="13261" y="194557"/>
                </a:lnTo>
                <a:lnTo>
                  <a:pt x="12652" y="187407"/>
                </a:lnTo>
                <a:lnTo>
                  <a:pt x="11102" y="180524"/>
                </a:lnTo>
                <a:lnTo>
                  <a:pt x="10061" y="173526"/>
                </a:lnTo>
                <a:lnTo>
                  <a:pt x="15586" y="152898"/>
                </a:lnTo>
                <a:lnTo>
                  <a:pt x="23293" y="136486"/>
                </a:lnTo>
                <a:lnTo>
                  <a:pt x="31541" y="118808"/>
                </a:lnTo>
                <a:lnTo>
                  <a:pt x="228551" y="86683"/>
                </a:lnTo>
                <a:lnTo>
                  <a:pt x="220316" y="48973"/>
                </a:lnTo>
                <a:lnTo>
                  <a:pt x="188725" y="20643"/>
                </a:lnTo>
                <a:lnTo>
                  <a:pt x="142845" y="32"/>
                </a:lnTo>
                <a:lnTo>
                  <a:pt x="94080" y="0"/>
                </a:lnTo>
                <a:close/>
              </a:path>
              <a:path w="231775" h="304164">
                <a:moveTo>
                  <a:pt x="79759" y="128974"/>
                </a:moveTo>
                <a:lnTo>
                  <a:pt x="82527" y="129800"/>
                </a:lnTo>
                <a:lnTo>
                  <a:pt x="83886" y="130054"/>
                </a:lnTo>
                <a:lnTo>
                  <a:pt x="82515" y="129660"/>
                </a:lnTo>
                <a:lnTo>
                  <a:pt x="81143" y="129305"/>
                </a:lnTo>
                <a:lnTo>
                  <a:pt x="79759" y="128974"/>
                </a:lnTo>
                <a:close/>
              </a:path>
            </a:pathLst>
          </a:custGeom>
          <a:solidFill>
            <a:srgbClr val="1A1A1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3" name="object 313"/>
          <p:cNvSpPr/>
          <p:nvPr/>
        </p:nvSpPr>
        <p:spPr>
          <a:xfrm>
            <a:off x="3588094" y="1176953"/>
            <a:ext cx="13447" cy="840"/>
          </a:xfrm>
          <a:custGeom>
            <a:avLst/>
            <a:gdLst/>
            <a:ahLst/>
            <a:cxnLst/>
            <a:rect l="l" t="t" r="r" b="b"/>
            <a:pathLst>
              <a:path w="20320" h="1269">
                <a:moveTo>
                  <a:pt x="88" y="0"/>
                </a:moveTo>
                <a:lnTo>
                  <a:pt x="20154" y="0"/>
                </a:lnTo>
                <a:lnTo>
                  <a:pt x="20256" y="660"/>
                </a:lnTo>
                <a:lnTo>
                  <a:pt x="0" y="660"/>
                </a:lnTo>
                <a:lnTo>
                  <a:pt x="88" y="0"/>
                </a:lnTo>
                <a:close/>
              </a:path>
            </a:pathLst>
          </a:custGeom>
          <a:solidFill>
            <a:srgbClr val="010101">
              <a:alpha val="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4" name="object 314"/>
          <p:cNvSpPr/>
          <p:nvPr/>
        </p:nvSpPr>
        <p:spPr>
          <a:xfrm>
            <a:off x="3401177" y="2955060"/>
            <a:ext cx="1012061" cy="989618"/>
          </a:xfrm>
          <a:prstGeom prst="rect">
            <a:avLst/>
          </a:prstGeom>
          <a:blipFill>
            <a:blip r:embed="rId4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5" name="object 315"/>
          <p:cNvSpPr/>
          <p:nvPr/>
        </p:nvSpPr>
        <p:spPr>
          <a:xfrm>
            <a:off x="7408834" y="1730559"/>
            <a:ext cx="225608" cy="178496"/>
          </a:xfrm>
          <a:prstGeom prst="rect">
            <a:avLst/>
          </a:prstGeom>
          <a:blipFill>
            <a:blip r:embed="rId4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6" name="object 316"/>
          <p:cNvSpPr/>
          <p:nvPr/>
        </p:nvSpPr>
        <p:spPr>
          <a:xfrm>
            <a:off x="7517797" y="2740599"/>
            <a:ext cx="106072" cy="214461"/>
          </a:xfrm>
          <a:prstGeom prst="rect">
            <a:avLst/>
          </a:prstGeom>
          <a:blipFill>
            <a:blip r:embed="rId4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1974124" y="697434"/>
            <a:ext cx="5195753" cy="399421"/>
          </a:xfrm>
          <a:prstGeom prst="rect">
            <a:avLst/>
          </a:prstGeom>
        </p:spPr>
        <p:txBody>
          <a:bodyPr spcFirstLastPara="1" wrap="square" lIns="0" tIns="0" rIns="0" bIns="0" anchor="b" anchorCtr="0">
            <a:noAutofit/>
          </a:bodyPr>
          <a:lstStyle/>
          <a:p>
            <a:r>
              <a:rPr lang="en" sz="2118" b="1" dirty="0">
                <a:solidFill>
                  <a:schemeClr val="accent1">
                    <a:lumMod val="50000"/>
                  </a:schemeClr>
                </a:solidFill>
              </a:rPr>
              <a:t>3 DIMEN</a:t>
            </a:r>
            <a:r>
              <a:rPr lang="en-US" sz="2118" b="1" dirty="0">
                <a:solidFill>
                  <a:schemeClr val="accent1">
                    <a:lumMod val="50000"/>
                  </a:schemeClr>
                </a:solidFill>
              </a:rPr>
              <a:t>SIONS OF POWER</a:t>
            </a:r>
            <a:endParaRPr sz="2118" b="1" dirty="0">
              <a:solidFill>
                <a:schemeClr val="accent1">
                  <a:lumMod val="50000"/>
                </a:schemeClr>
              </a:solidFill>
            </a:endParaRPr>
          </a:p>
        </p:txBody>
      </p:sp>
      <p:sp>
        <p:nvSpPr>
          <p:cNvPr id="248" name="Google Shape;248;p22"/>
          <p:cNvSpPr txBox="1">
            <a:spLocks noGrp="1"/>
          </p:cNvSpPr>
          <p:nvPr>
            <p:ph type="body" idx="1"/>
          </p:nvPr>
        </p:nvSpPr>
        <p:spPr>
          <a:xfrm>
            <a:off x="1360195" y="1582893"/>
            <a:ext cx="1777354" cy="2000164"/>
          </a:xfrm>
          <a:prstGeom prst="rect">
            <a:avLst/>
          </a:prstGeom>
          <a:ln w="9525">
            <a:solidFill>
              <a:schemeClr val="accent1">
                <a:lumMod val="75000"/>
              </a:schemeClr>
            </a:solidFill>
          </a:ln>
        </p:spPr>
        <p:txBody>
          <a:bodyPr spcFirstLastPara="1" wrap="square" lIns="0" tIns="0" rIns="0" bIns="0" anchor="t" anchorCtr="0">
            <a:noAutofit/>
          </a:bodyPr>
          <a:lstStyle/>
          <a:p>
            <a:pPr marL="0" indent="0" algn="ctr">
              <a:buNone/>
            </a:pPr>
            <a:r>
              <a:rPr lang="en" sz="1588" b="1" dirty="0"/>
              <a:t>BUILDING </a:t>
            </a:r>
            <a:r>
              <a:rPr lang="en-US" sz="1588" b="1" dirty="0"/>
              <a:t>POWER</a:t>
            </a:r>
          </a:p>
          <a:p>
            <a:pPr marL="0" indent="0">
              <a:buNone/>
            </a:pPr>
            <a:r>
              <a:rPr lang="en-US" sz="1400" b="1" dirty="0">
                <a:latin typeface="Calibri" panose="020F0502020204030204" pitchFamily="34" charset="0"/>
                <a:cs typeface="Calibri" panose="020F0502020204030204" pitchFamily="34" charset="0"/>
              </a:rPr>
              <a:t>Supporting systemic change by funding civic engagement,  advocacy and community  organizing among under represented communities</a:t>
            </a:r>
          </a:p>
          <a:p>
            <a:pPr marL="0" indent="0" algn="ctr">
              <a:buNone/>
            </a:pPr>
            <a:endParaRPr lang="en-US" b="1" dirty="0"/>
          </a:p>
          <a:p>
            <a:pPr marL="0" indent="0">
              <a:buNone/>
            </a:pPr>
            <a:endParaRPr b="1" dirty="0"/>
          </a:p>
        </p:txBody>
      </p:sp>
      <p:sp>
        <p:nvSpPr>
          <p:cNvPr id="249" name="Google Shape;249;p22"/>
          <p:cNvSpPr txBox="1">
            <a:spLocks noGrp="1"/>
          </p:cNvSpPr>
          <p:nvPr>
            <p:ph type="body" idx="2"/>
          </p:nvPr>
        </p:nvSpPr>
        <p:spPr>
          <a:xfrm>
            <a:off x="3758963" y="1571668"/>
            <a:ext cx="1777354" cy="2000164"/>
          </a:xfrm>
          <a:prstGeom prst="rect">
            <a:avLst/>
          </a:prstGeom>
          <a:ln>
            <a:solidFill>
              <a:schemeClr val="accent1">
                <a:lumMod val="75000"/>
              </a:schemeClr>
            </a:solidFill>
          </a:ln>
        </p:spPr>
        <p:txBody>
          <a:bodyPr spcFirstLastPara="1" wrap="square" lIns="0" tIns="0" rIns="0" bIns="0" anchor="t" anchorCtr="0">
            <a:noAutofit/>
          </a:bodyPr>
          <a:lstStyle/>
          <a:p>
            <a:pPr marL="0" indent="0" algn="ctr">
              <a:buNone/>
            </a:pPr>
            <a:r>
              <a:rPr lang="en" sz="1588" b="1" dirty="0"/>
              <a:t>SHARING </a:t>
            </a:r>
            <a:r>
              <a:rPr lang="en-US" sz="1588" b="1" dirty="0"/>
              <a:t>POWER</a:t>
            </a:r>
            <a:endParaRPr lang="en" sz="1588" b="1" dirty="0"/>
          </a:p>
          <a:p>
            <a:pPr marL="0" indent="0">
              <a:buNone/>
            </a:pPr>
            <a:r>
              <a:rPr lang="en-US" sz="1400" b="1" dirty="0">
                <a:latin typeface="Calibri" panose="020F0502020204030204" pitchFamily="34" charset="0"/>
                <a:cs typeface="Calibri" panose="020F0502020204030204" pitchFamily="34" charset="0"/>
              </a:rPr>
              <a:t>Nurturing transparent, trusting relationships and co-creating  strategies with stakeholders</a:t>
            </a:r>
          </a:p>
          <a:p>
            <a:pPr marL="0" indent="0">
              <a:buNone/>
            </a:pPr>
            <a:endParaRPr lang="en-US" b="1" dirty="0"/>
          </a:p>
          <a:p>
            <a:pPr marL="0" indent="0">
              <a:buNone/>
            </a:pPr>
            <a:endParaRPr b="1" dirty="0"/>
          </a:p>
        </p:txBody>
      </p:sp>
      <p:sp>
        <p:nvSpPr>
          <p:cNvPr id="250" name="Google Shape;250;p22"/>
          <p:cNvSpPr txBox="1">
            <a:spLocks noGrp="1"/>
          </p:cNvSpPr>
          <p:nvPr>
            <p:ph type="body" idx="3"/>
          </p:nvPr>
        </p:nvSpPr>
        <p:spPr>
          <a:xfrm>
            <a:off x="6157730" y="1571263"/>
            <a:ext cx="1902905" cy="2000164"/>
          </a:xfrm>
          <a:prstGeom prst="rect">
            <a:avLst/>
          </a:prstGeom>
          <a:ln>
            <a:solidFill>
              <a:schemeClr val="accent1">
                <a:lumMod val="75000"/>
              </a:schemeClr>
            </a:solidFill>
          </a:ln>
        </p:spPr>
        <p:txBody>
          <a:bodyPr spcFirstLastPara="1" wrap="square" lIns="0" tIns="0" rIns="0" bIns="0" anchor="t" anchorCtr="0">
            <a:noAutofit/>
          </a:bodyPr>
          <a:lstStyle/>
          <a:p>
            <a:pPr marL="0" indent="0" algn="ctr">
              <a:buNone/>
            </a:pPr>
            <a:r>
              <a:rPr lang="en" sz="1588" b="1" dirty="0"/>
              <a:t>WI</a:t>
            </a:r>
            <a:r>
              <a:rPr lang="en-US" sz="1588" b="1" dirty="0"/>
              <a:t>ELDING POWER</a:t>
            </a:r>
            <a:endParaRPr sz="1588" b="1" dirty="0"/>
          </a:p>
          <a:p>
            <a:pPr marL="0" indent="0">
              <a:buNone/>
            </a:pPr>
            <a:r>
              <a:rPr lang="en-US" sz="1400" b="1" dirty="0">
                <a:latin typeface="Calibri" panose="020F0502020204030204" pitchFamily="34" charset="0"/>
                <a:cs typeface="Calibri" panose="020F0502020204030204" pitchFamily="34" charset="0"/>
              </a:rPr>
              <a:t>Exercising public leadership beyond grantmaking to create  equitable, catalytic change</a:t>
            </a:r>
          </a:p>
          <a:p>
            <a:pPr marL="0" indent="0">
              <a:buNone/>
            </a:pPr>
            <a:endParaRPr dirty="0"/>
          </a:p>
        </p:txBody>
      </p:sp>
      <p:sp>
        <p:nvSpPr>
          <p:cNvPr id="251" name="Google Shape;251;p22"/>
          <p:cNvSpPr txBox="1">
            <a:spLocks noGrp="1"/>
          </p:cNvSpPr>
          <p:nvPr>
            <p:ph type="sldNum" idx="12"/>
          </p:nvPr>
        </p:nvSpPr>
        <p:spPr>
          <a:xfrm>
            <a:off x="4372290" y="4044394"/>
            <a:ext cx="399421" cy="399421"/>
          </a:xfrm>
          <a:prstGeom prst="rect">
            <a:avLst/>
          </a:prstGeom>
        </p:spPr>
        <p:txBody>
          <a:bodyPr spcFirstLastPara="1" wrap="square" lIns="0" tIns="0" rIns="0" bIns="0" anchor="ctr" anchorCtr="0">
            <a:noAutofit/>
          </a:bodyPr>
          <a:lstStyle/>
          <a:p>
            <a:pPr defTabSz="665665"/>
            <a:fld id="{00000000-1234-1234-1234-123412341234}" type="slidenum">
              <a:rPr lang="en"/>
              <a:pPr defTabSz="665665"/>
              <a:t>18</a:t>
            </a:fld>
            <a:endParaRPr/>
          </a:p>
        </p:txBody>
      </p:sp>
      <p:sp>
        <p:nvSpPr>
          <p:cNvPr id="3" name="TextBox 2">
            <a:extLst>
              <a:ext uri="{FF2B5EF4-FFF2-40B4-BE49-F238E27FC236}">
                <a16:creationId xmlns:a16="http://schemas.microsoft.com/office/drawing/2014/main" id="{31AD1264-7E06-451B-A664-CA20748BA48A}"/>
              </a:ext>
            </a:extLst>
          </p:cNvPr>
          <p:cNvSpPr txBox="1"/>
          <p:nvPr/>
        </p:nvSpPr>
        <p:spPr>
          <a:xfrm>
            <a:off x="2366098" y="3782379"/>
            <a:ext cx="5018676" cy="523220"/>
          </a:xfrm>
          <a:prstGeom prst="rect">
            <a:avLst/>
          </a:prstGeom>
          <a:noFill/>
        </p:spPr>
        <p:txBody>
          <a:bodyPr wrap="square" rtlCol="0">
            <a:spAutoFit/>
          </a:bodyPr>
          <a:lstStyle/>
          <a:p>
            <a:pPr defTabSz="605150">
              <a:buClrTx/>
            </a:pPr>
            <a:r>
              <a:rPr lang="en-US" b="1" kern="1200" dirty="0">
                <a:solidFill>
                  <a:srgbClr val="002060"/>
                </a:solidFill>
                <a:ea typeface="+mn-ea"/>
                <a:cs typeface="+mn-cs"/>
              </a:rPr>
              <a:t>Together, these three  dimensions represent the highest  aspiration for grantmaking that advances equity &amp; justice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3161263" y="2054165"/>
            <a:ext cx="3043366" cy="983839"/>
          </a:xfrm>
          <a:prstGeom prst="rect">
            <a:avLst/>
          </a:prstGeom>
        </p:spPr>
        <p:txBody>
          <a:bodyPr spcFirstLastPara="1" wrap="square" lIns="0" tIns="0" rIns="0" bIns="0" anchor="ctr" anchorCtr="0">
            <a:noAutofit/>
          </a:bodyPr>
          <a:lstStyle/>
          <a:p>
            <a:r>
              <a:rPr lang="en-US" dirty="0">
                <a:solidFill>
                  <a:schemeClr val="accent1">
                    <a:lumMod val="50000"/>
                  </a:schemeClr>
                </a:solidFill>
              </a:rPr>
              <a:t>BUILDING</a:t>
            </a:r>
            <a:br>
              <a:rPr lang="en-US" dirty="0">
                <a:solidFill>
                  <a:schemeClr val="accent1">
                    <a:lumMod val="50000"/>
                  </a:schemeClr>
                </a:solidFill>
              </a:rPr>
            </a:br>
            <a:r>
              <a:rPr lang="en-US" dirty="0">
                <a:solidFill>
                  <a:schemeClr val="accent1">
                    <a:lumMod val="50000"/>
                  </a:schemeClr>
                </a:solidFill>
              </a:rPr>
              <a:t>POWER</a:t>
            </a:r>
            <a:br>
              <a:rPr lang="en-US" sz="1747" dirty="0">
                <a:solidFill>
                  <a:schemeClr val="accent1">
                    <a:lumMod val="50000"/>
                  </a:schemeClr>
                </a:solidFill>
              </a:rPr>
            </a:br>
            <a:br>
              <a:rPr lang="en-US" sz="1747" dirty="0">
                <a:solidFill>
                  <a:schemeClr val="accent1">
                    <a:lumMod val="50000"/>
                  </a:schemeClr>
                </a:solidFill>
              </a:rPr>
            </a:br>
            <a:endParaRPr sz="1747" dirty="0">
              <a:solidFill>
                <a:schemeClr val="accent1">
                  <a:lumMod val="50000"/>
                </a:schemeClr>
              </a:solidFill>
            </a:endParaRPr>
          </a:p>
        </p:txBody>
      </p:sp>
      <p:sp>
        <p:nvSpPr>
          <p:cNvPr id="2" name="Rectangle 1"/>
          <p:cNvSpPr/>
          <p:nvPr/>
        </p:nvSpPr>
        <p:spPr>
          <a:xfrm>
            <a:off x="3161263" y="1654604"/>
            <a:ext cx="3328147" cy="450893"/>
          </a:xfrm>
          <a:prstGeom prst="rect">
            <a:avLst/>
          </a:prstGeom>
        </p:spPr>
        <p:txBody>
          <a:bodyPr>
            <a:spAutoFit/>
          </a:bodyPr>
          <a:lstStyle/>
          <a:p>
            <a:pPr defTabSz="665665"/>
            <a:endParaRPr lang="en-US" sz="1165" dirty="0">
              <a:latin typeface="Calibri" panose="020F0502020204030204" pitchFamily="34" charset="0"/>
            </a:endParaRPr>
          </a:p>
          <a:p>
            <a:pPr defTabSz="665665"/>
            <a:r>
              <a:rPr lang="en-US" sz="1165" dirty="0">
                <a:latin typeface="Calibri" panose="020F0502020204030204" pitchFamily="34" charset="0"/>
              </a:rPr>
              <a:t> </a:t>
            </a:r>
            <a:endParaRPr lang="en-US" sz="1019" dirty="0"/>
          </a:p>
        </p:txBody>
      </p:sp>
    </p:spTree>
    <p:extLst>
      <p:ext uri="{BB962C8B-B14F-4D97-AF65-F5344CB8AC3E}">
        <p14:creationId xmlns:p14="http://schemas.microsoft.com/office/powerpoint/2010/main" val="420864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1840004" y="699685"/>
            <a:ext cx="5195753" cy="399421"/>
          </a:xfrm>
          <a:prstGeom prst="rect">
            <a:avLst/>
          </a:prstGeom>
        </p:spPr>
        <p:txBody>
          <a:bodyPr spcFirstLastPara="1" wrap="square" lIns="0" tIns="0" rIns="0" bIns="0" anchor="b" anchorCtr="0">
            <a:noAutofit/>
          </a:bodyPr>
          <a:lstStyle/>
          <a:p>
            <a:r>
              <a:rPr lang="en-US" sz="2118" dirty="0">
                <a:solidFill>
                  <a:schemeClr val="accent1">
                    <a:lumMod val="50000"/>
                  </a:schemeClr>
                </a:solidFill>
                <a:latin typeface="Frank Ruhl Libre"/>
              </a:rPr>
              <a:t>CONSIDERATIONS</a:t>
            </a:r>
            <a:r>
              <a:rPr lang="en-US" sz="2118" dirty="0">
                <a:solidFill>
                  <a:schemeClr val="accent1">
                    <a:lumMod val="50000"/>
                  </a:schemeClr>
                </a:solidFill>
              </a:rPr>
              <a:t> FOR THE JOURNEY</a:t>
            </a:r>
            <a:endParaRPr sz="2118" dirty="0">
              <a:solidFill>
                <a:schemeClr val="accent1">
                  <a:lumMod val="50000"/>
                </a:schemeClr>
              </a:solidFill>
            </a:endParaRPr>
          </a:p>
        </p:txBody>
      </p:sp>
      <p:sp>
        <p:nvSpPr>
          <p:cNvPr id="184" name="Google Shape;184;p15"/>
          <p:cNvSpPr txBox="1">
            <a:spLocks noGrp="1"/>
          </p:cNvSpPr>
          <p:nvPr>
            <p:ph type="body" idx="2"/>
          </p:nvPr>
        </p:nvSpPr>
        <p:spPr>
          <a:xfrm>
            <a:off x="4771711" y="1576683"/>
            <a:ext cx="2521879" cy="1449850"/>
          </a:xfrm>
          <a:prstGeom prst="rect">
            <a:avLst/>
          </a:prstGeom>
        </p:spPr>
        <p:txBody>
          <a:bodyPr spcFirstLastPara="1" wrap="square" lIns="0" tIns="0" rIns="0" bIns="0" anchor="t" anchorCtr="0">
            <a:noAutofit/>
          </a:bodyPr>
          <a:lstStyle/>
          <a:p>
            <a:pPr marL="208020" indent="-208020">
              <a:buClr>
                <a:schemeClr val="dk1"/>
              </a:buClr>
              <a:buSzPts val="1100"/>
              <a:buFont typeface="Wingdings" panose="05000000000000000000" pitchFamily="2" charset="2"/>
              <a:buChar char="v"/>
            </a:pPr>
            <a:r>
              <a:rPr lang="en-US" sz="1400" dirty="0">
                <a:solidFill>
                  <a:srgbClr val="002060"/>
                </a:solidFill>
              </a:rPr>
              <a:t>Have you allocated enough time to truly experience the journey and the destination?</a:t>
            </a:r>
          </a:p>
          <a:p>
            <a:pPr marL="208020" indent="-208020">
              <a:buClr>
                <a:schemeClr val="dk1"/>
              </a:buClr>
              <a:buSzPts val="1100"/>
              <a:buFont typeface="Wingdings" panose="05000000000000000000" pitchFamily="2" charset="2"/>
              <a:buChar char="v"/>
            </a:pPr>
            <a:r>
              <a:rPr lang="en-US" sz="1400" dirty="0">
                <a:solidFill>
                  <a:srgbClr val="002060"/>
                </a:solidFill>
              </a:rPr>
              <a:t>Do you expect the journey will be easy and problem free?</a:t>
            </a:r>
          </a:p>
          <a:p>
            <a:pPr marL="208020" indent="-208020">
              <a:buClr>
                <a:schemeClr val="dk1"/>
              </a:buClr>
              <a:buSzPts val="1100"/>
              <a:buFont typeface="Wingdings" panose="05000000000000000000" pitchFamily="2" charset="2"/>
              <a:buChar char="v"/>
            </a:pPr>
            <a:r>
              <a:rPr lang="en-US" sz="1400" dirty="0">
                <a:solidFill>
                  <a:srgbClr val="002060"/>
                </a:solidFill>
              </a:rPr>
              <a:t>Will your schedule and mindset allow for delays and obstacles</a:t>
            </a:r>
            <a:r>
              <a:rPr lang="en-US" sz="1400" dirty="0"/>
              <a:t>?</a:t>
            </a:r>
          </a:p>
        </p:txBody>
      </p:sp>
      <p:sp>
        <p:nvSpPr>
          <p:cNvPr id="185" name="Google Shape;185;p15"/>
          <p:cNvSpPr txBox="1">
            <a:spLocks noGrp="1"/>
          </p:cNvSpPr>
          <p:nvPr>
            <p:ph type="body" idx="1"/>
          </p:nvPr>
        </p:nvSpPr>
        <p:spPr>
          <a:xfrm>
            <a:off x="1555332" y="1688826"/>
            <a:ext cx="2731996" cy="1567269"/>
          </a:xfrm>
          <a:prstGeom prst="rect">
            <a:avLst/>
          </a:prstGeom>
        </p:spPr>
        <p:txBody>
          <a:bodyPr spcFirstLastPara="1" wrap="square" lIns="0" tIns="0" rIns="0" bIns="0" anchor="t" anchorCtr="0">
            <a:noAutofit/>
          </a:bodyPr>
          <a:lstStyle/>
          <a:p>
            <a:pPr marL="249624" indent="-249624">
              <a:buClr>
                <a:schemeClr val="dk1"/>
              </a:buClr>
              <a:buSzPts val="1100"/>
              <a:buFont typeface="Wingdings" panose="05000000000000000000" pitchFamily="2" charset="2"/>
              <a:buChar char="v"/>
            </a:pPr>
            <a:r>
              <a:rPr lang="en-US" sz="1400" dirty="0">
                <a:solidFill>
                  <a:srgbClr val="002060"/>
                </a:solidFill>
              </a:rPr>
              <a:t>How and why did you choose your destination? </a:t>
            </a:r>
          </a:p>
          <a:p>
            <a:pPr marL="249624" indent="-249624">
              <a:buClr>
                <a:schemeClr val="dk1"/>
              </a:buClr>
              <a:buSzPts val="1100"/>
              <a:buFont typeface="Wingdings" panose="05000000000000000000" pitchFamily="2" charset="2"/>
              <a:buChar char="v"/>
            </a:pPr>
            <a:r>
              <a:rPr lang="en-US" sz="1400" dirty="0">
                <a:solidFill>
                  <a:srgbClr val="002060"/>
                </a:solidFill>
              </a:rPr>
              <a:t>Who is going with you?</a:t>
            </a:r>
          </a:p>
          <a:p>
            <a:pPr marL="249624" indent="-249624">
              <a:buClr>
                <a:schemeClr val="dk1"/>
              </a:buClr>
              <a:buSzPts val="1100"/>
              <a:buFont typeface="Wingdings" panose="05000000000000000000" pitchFamily="2" charset="2"/>
              <a:buChar char="v"/>
            </a:pPr>
            <a:r>
              <a:rPr lang="en-US" sz="1400" dirty="0">
                <a:solidFill>
                  <a:srgbClr val="002060"/>
                </a:solidFill>
              </a:rPr>
              <a:t>Are they going by choice?</a:t>
            </a:r>
          </a:p>
          <a:p>
            <a:pPr marL="249624" indent="-249624">
              <a:buClr>
                <a:schemeClr val="dk1"/>
              </a:buClr>
              <a:buSzPts val="1100"/>
              <a:buFont typeface="Wingdings" panose="05000000000000000000" pitchFamily="2" charset="2"/>
              <a:buChar char="v"/>
            </a:pPr>
            <a:r>
              <a:rPr lang="en-US" sz="1400" dirty="0">
                <a:solidFill>
                  <a:srgbClr val="002060"/>
                </a:solidFill>
              </a:rPr>
              <a:t>Have you planned for this journey together?  </a:t>
            </a:r>
          </a:p>
          <a:p>
            <a:pPr marL="0" indent="0">
              <a:buClr>
                <a:schemeClr val="dk1"/>
              </a:buClr>
              <a:buSzPts val="1100"/>
              <a:buNone/>
            </a:pPr>
            <a:endParaRPr lang="en-US" dirty="0"/>
          </a:p>
          <a:p>
            <a:pPr marL="0" indent="0">
              <a:buClr>
                <a:schemeClr val="dk1"/>
              </a:buClr>
              <a:buSzPts val="1100"/>
              <a:buNone/>
            </a:pPr>
            <a:endParaRPr lang="en-US" dirty="0"/>
          </a:p>
          <a:p>
            <a:pPr marL="0" indent="0">
              <a:buClr>
                <a:schemeClr val="dk1"/>
              </a:buClr>
              <a:buSzPts val="1100"/>
              <a:buNone/>
            </a:pPr>
            <a:endParaRPr dirty="0"/>
          </a:p>
        </p:txBody>
      </p:sp>
      <p:sp>
        <p:nvSpPr>
          <p:cNvPr id="187" name="Google Shape;187;p15"/>
          <p:cNvSpPr txBox="1">
            <a:spLocks noGrp="1"/>
          </p:cNvSpPr>
          <p:nvPr>
            <p:ph type="sldNum" idx="12"/>
          </p:nvPr>
        </p:nvSpPr>
        <p:spPr>
          <a:xfrm>
            <a:off x="4372290" y="4044394"/>
            <a:ext cx="399421" cy="399421"/>
          </a:xfrm>
          <a:prstGeom prst="rect">
            <a:avLst/>
          </a:prstGeom>
        </p:spPr>
        <p:txBody>
          <a:bodyPr spcFirstLastPara="1" wrap="square" lIns="0" tIns="0" rIns="0" bIns="0" anchor="ctr" anchorCtr="0">
            <a:noAutofit/>
          </a:bodyPr>
          <a:lstStyle/>
          <a:p>
            <a:pPr defTabSz="665665"/>
            <a:fld id="{00000000-1234-1234-1234-123412341234}" type="slidenum">
              <a:rPr lang="en"/>
              <a:pPr defTabSz="665665"/>
              <a:t>2</a:t>
            </a:fld>
            <a:endParaRPr/>
          </a:p>
        </p:txBody>
      </p:sp>
      <p:sp>
        <p:nvSpPr>
          <p:cNvPr id="2" name="TextBox 1">
            <a:extLst>
              <a:ext uri="{FF2B5EF4-FFF2-40B4-BE49-F238E27FC236}">
                <a16:creationId xmlns:a16="http://schemas.microsoft.com/office/drawing/2014/main" id="{F9A31F5B-F720-46C4-9FBF-71EC352C6934}"/>
              </a:ext>
            </a:extLst>
          </p:cNvPr>
          <p:cNvSpPr txBox="1"/>
          <p:nvPr/>
        </p:nvSpPr>
        <p:spPr>
          <a:xfrm>
            <a:off x="2224561" y="4008543"/>
            <a:ext cx="4437529" cy="275588"/>
          </a:xfrm>
          <a:prstGeom prst="rect">
            <a:avLst/>
          </a:prstGeom>
          <a:noFill/>
        </p:spPr>
        <p:txBody>
          <a:bodyPr wrap="square" rtlCol="0">
            <a:spAutoFit/>
          </a:bodyPr>
          <a:lstStyle/>
          <a:p>
            <a:pPr defTabSz="605150">
              <a:buClrTx/>
            </a:pPr>
            <a:endParaRPr lang="en-US" sz="1191" kern="1200" dirty="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object 3"/>
          <p:cNvSpPr/>
          <p:nvPr/>
        </p:nvSpPr>
        <p:spPr>
          <a:xfrm>
            <a:off x="1243853" y="405429"/>
            <a:ext cx="160944" cy="185317"/>
          </a:xfrm>
          <a:custGeom>
            <a:avLst/>
            <a:gdLst/>
            <a:ahLst/>
            <a:cxnLst/>
            <a:rect l="l" t="t" r="r" b="b"/>
            <a:pathLst>
              <a:path w="243204" h="280034">
                <a:moveTo>
                  <a:pt x="0" y="279526"/>
                </a:moveTo>
                <a:lnTo>
                  <a:pt x="242773" y="279526"/>
                </a:lnTo>
                <a:lnTo>
                  <a:pt x="242773" y="0"/>
                </a:lnTo>
                <a:lnTo>
                  <a:pt x="0" y="0"/>
                </a:lnTo>
                <a:lnTo>
                  <a:pt x="0" y="2795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1243853" y="807614"/>
            <a:ext cx="142034" cy="171449"/>
          </a:xfrm>
          <a:custGeom>
            <a:avLst/>
            <a:gdLst/>
            <a:ahLst/>
            <a:cxnLst/>
            <a:rect l="l" t="t" r="r" b="b"/>
            <a:pathLst>
              <a:path w="214629" h="259080">
                <a:moveTo>
                  <a:pt x="0" y="258483"/>
                </a:moveTo>
                <a:lnTo>
                  <a:pt x="214198" y="258483"/>
                </a:lnTo>
                <a:lnTo>
                  <a:pt x="214198" y="0"/>
                </a:lnTo>
                <a:lnTo>
                  <a:pt x="0" y="0"/>
                </a:lnTo>
                <a:lnTo>
                  <a:pt x="0" y="25848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1247617" y="614287"/>
            <a:ext cx="300038" cy="169348"/>
          </a:xfrm>
          <a:custGeom>
            <a:avLst/>
            <a:gdLst/>
            <a:ahLst/>
            <a:cxnLst/>
            <a:rect l="l" t="t" r="r" b="b"/>
            <a:pathLst>
              <a:path w="453390" h="255905">
                <a:moveTo>
                  <a:pt x="0" y="255625"/>
                </a:moveTo>
                <a:lnTo>
                  <a:pt x="453377" y="255625"/>
                </a:lnTo>
                <a:lnTo>
                  <a:pt x="453377" y="0"/>
                </a:lnTo>
                <a:lnTo>
                  <a:pt x="0" y="0"/>
                </a:lnTo>
                <a:lnTo>
                  <a:pt x="0" y="2556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1404512"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1255106" y="207732"/>
            <a:ext cx="300038" cy="171449"/>
          </a:xfrm>
          <a:custGeom>
            <a:avLst/>
            <a:gdLst/>
            <a:ahLst/>
            <a:cxnLst/>
            <a:rect l="l" t="t" r="r" b="b"/>
            <a:pathLst>
              <a:path w="453390" h="259079">
                <a:moveTo>
                  <a:pt x="453390" y="0"/>
                </a:moveTo>
                <a:lnTo>
                  <a:pt x="0" y="0"/>
                </a:lnTo>
                <a:lnTo>
                  <a:pt x="0" y="258495"/>
                </a:lnTo>
                <a:lnTo>
                  <a:pt x="453390" y="258495"/>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1584223" y="207732"/>
            <a:ext cx="292473" cy="171449"/>
          </a:xfrm>
          <a:custGeom>
            <a:avLst/>
            <a:gdLst/>
            <a:ahLst/>
            <a:cxnLst/>
            <a:rect l="l" t="t" r="r" b="b"/>
            <a:pathLst>
              <a:path w="441959" h="259079">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1243853" y="14430"/>
            <a:ext cx="138673" cy="169348"/>
          </a:xfrm>
          <a:custGeom>
            <a:avLst/>
            <a:gdLst/>
            <a:ahLst/>
            <a:cxnLst/>
            <a:rect l="l" t="t" r="r" b="b"/>
            <a:pathLst>
              <a:path w="209550" h="255904">
                <a:moveTo>
                  <a:pt x="0" y="255612"/>
                </a:moveTo>
                <a:lnTo>
                  <a:pt x="209181" y="255612"/>
                </a:lnTo>
                <a:lnTo>
                  <a:pt x="209181" y="0"/>
                </a:lnTo>
                <a:lnTo>
                  <a:pt x="0" y="0"/>
                </a:lnTo>
                <a:lnTo>
                  <a:pt x="0" y="255612"/>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1411361" y="10766"/>
            <a:ext cx="300038" cy="173131"/>
          </a:xfrm>
          <a:custGeom>
            <a:avLst/>
            <a:gdLst/>
            <a:ahLst/>
            <a:cxnLst/>
            <a:rect l="l" t="t" r="r" b="b"/>
            <a:pathLst>
              <a:path w="453390" h="261620">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1738477" y="14430"/>
            <a:ext cx="300038" cy="169348"/>
          </a:xfrm>
          <a:custGeom>
            <a:avLst/>
            <a:gdLst/>
            <a:ahLst/>
            <a:cxnLst/>
            <a:rect l="l" t="t" r="r" b="b"/>
            <a:pathLst>
              <a:path w="453390" h="255904">
                <a:moveTo>
                  <a:pt x="453390" y="0"/>
                </a:moveTo>
                <a:lnTo>
                  <a:pt x="0" y="0"/>
                </a:lnTo>
                <a:lnTo>
                  <a:pt x="0" y="255612"/>
                </a:lnTo>
                <a:lnTo>
                  <a:pt x="453390" y="255612"/>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2397005"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2224765" y="207732"/>
            <a:ext cx="323150" cy="171449"/>
          </a:xfrm>
          <a:custGeom>
            <a:avLst/>
            <a:gdLst/>
            <a:ahLst/>
            <a:cxnLst/>
            <a:rect l="l" t="t" r="r" b="b"/>
            <a:pathLst>
              <a:path w="488314" h="259079">
                <a:moveTo>
                  <a:pt x="487908" y="0"/>
                </a:moveTo>
                <a:lnTo>
                  <a:pt x="0" y="0"/>
                </a:lnTo>
                <a:lnTo>
                  <a:pt x="0" y="258495"/>
                </a:lnTo>
                <a:lnTo>
                  <a:pt x="487908" y="258495"/>
                </a:lnTo>
                <a:lnTo>
                  <a:pt x="487908"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2052256"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3082200" y="405437"/>
            <a:ext cx="322729" cy="185317"/>
          </a:xfrm>
          <a:custGeom>
            <a:avLst/>
            <a:gdLst/>
            <a:ahLst/>
            <a:cxnLst/>
            <a:rect l="l" t="t" r="r" b="b"/>
            <a:pathLst>
              <a:path w="487679"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2737443" y="405437"/>
            <a:ext cx="322729" cy="185317"/>
          </a:xfrm>
          <a:custGeom>
            <a:avLst/>
            <a:gdLst/>
            <a:ahLst/>
            <a:cxnLst/>
            <a:rect l="l" t="t" r="r" b="b"/>
            <a:pathLst>
              <a:path w="487680" h="280034">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1745663" y="405437"/>
            <a:ext cx="285750" cy="185317"/>
          </a:xfrm>
          <a:custGeom>
            <a:avLst/>
            <a:gdLst/>
            <a:ahLst/>
            <a:cxnLst/>
            <a:rect l="l" t="t" r="r" b="b"/>
            <a:pathLst>
              <a:path w="431800" h="280034">
                <a:moveTo>
                  <a:pt x="431673" y="0"/>
                </a:moveTo>
                <a:lnTo>
                  <a:pt x="0" y="0"/>
                </a:lnTo>
                <a:lnTo>
                  <a:pt x="0" y="279514"/>
                </a:lnTo>
                <a:lnTo>
                  <a:pt x="431673" y="279514"/>
                </a:lnTo>
                <a:lnTo>
                  <a:pt x="431673"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1902851" y="207732"/>
            <a:ext cx="300038" cy="171449"/>
          </a:xfrm>
          <a:custGeom>
            <a:avLst/>
            <a:gdLst/>
            <a:ahLst/>
            <a:cxnLst/>
            <a:rect l="l" t="t" r="r" b="b"/>
            <a:pathLst>
              <a:path w="453390" h="259079">
                <a:moveTo>
                  <a:pt x="453390" y="0"/>
                </a:moveTo>
                <a:lnTo>
                  <a:pt x="0" y="0"/>
                </a:lnTo>
                <a:lnTo>
                  <a:pt x="0" y="258495"/>
                </a:lnTo>
                <a:lnTo>
                  <a:pt x="453390" y="258495"/>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2576717" y="207732"/>
            <a:ext cx="292473" cy="171449"/>
          </a:xfrm>
          <a:custGeom>
            <a:avLst/>
            <a:gdLst/>
            <a:ahLst/>
            <a:cxnLst/>
            <a:rect l="l" t="t" r="r" b="b"/>
            <a:pathLst>
              <a:path w="441960" h="259079">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2066040" y="14430"/>
            <a:ext cx="308862" cy="169348"/>
          </a:xfrm>
          <a:custGeom>
            <a:avLst/>
            <a:gdLst/>
            <a:ahLst/>
            <a:cxnLst/>
            <a:rect l="l" t="t" r="r" b="b"/>
            <a:pathLst>
              <a:path w="466725" h="255904">
                <a:moveTo>
                  <a:pt x="466547" y="0"/>
                </a:moveTo>
                <a:lnTo>
                  <a:pt x="0" y="0"/>
                </a:lnTo>
                <a:lnTo>
                  <a:pt x="0" y="255612"/>
                </a:lnTo>
                <a:lnTo>
                  <a:pt x="466547" y="255612"/>
                </a:lnTo>
                <a:lnTo>
                  <a:pt x="46654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 name="object 21"/>
          <p:cNvSpPr/>
          <p:nvPr/>
        </p:nvSpPr>
        <p:spPr>
          <a:xfrm>
            <a:off x="2403863" y="10766"/>
            <a:ext cx="300038" cy="173131"/>
          </a:xfrm>
          <a:custGeom>
            <a:avLst/>
            <a:gdLst/>
            <a:ahLst/>
            <a:cxnLst/>
            <a:rect l="l" t="t" r="r" b="b"/>
            <a:pathLst>
              <a:path w="453389" h="261620">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 name="object 22"/>
          <p:cNvSpPr/>
          <p:nvPr/>
        </p:nvSpPr>
        <p:spPr>
          <a:xfrm>
            <a:off x="2730980" y="14430"/>
            <a:ext cx="300038" cy="169348"/>
          </a:xfrm>
          <a:custGeom>
            <a:avLst/>
            <a:gdLst/>
            <a:ahLst/>
            <a:cxnLst/>
            <a:rect l="l" t="t" r="r" b="b"/>
            <a:pathLst>
              <a:path w="453389" h="255904">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1749479" y="807606"/>
            <a:ext cx="300038" cy="171449"/>
          </a:xfrm>
          <a:custGeom>
            <a:avLst/>
            <a:gdLst/>
            <a:ahLst/>
            <a:cxnLst/>
            <a:rect l="l" t="t" r="r" b="b"/>
            <a:pathLst>
              <a:path w="453390" h="259080">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2078587" y="807606"/>
            <a:ext cx="292473" cy="171449"/>
          </a:xfrm>
          <a:custGeom>
            <a:avLst/>
            <a:gdLst/>
            <a:ahLst/>
            <a:cxnLst/>
            <a:rect l="l" t="t" r="r" b="b"/>
            <a:pathLst>
              <a:path w="441960" h="259080">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a:off x="1576616" y="614304"/>
            <a:ext cx="300038" cy="169348"/>
          </a:xfrm>
          <a:custGeom>
            <a:avLst/>
            <a:gdLst/>
            <a:ahLst/>
            <a:cxnLst/>
            <a:rect l="l" t="t" r="r" b="b"/>
            <a:pathLst>
              <a:path w="453390" h="255905">
                <a:moveTo>
                  <a:pt x="453377" y="0"/>
                </a:moveTo>
                <a:lnTo>
                  <a:pt x="0" y="0"/>
                </a:lnTo>
                <a:lnTo>
                  <a:pt x="0" y="255612"/>
                </a:lnTo>
                <a:lnTo>
                  <a:pt x="453377" y="255612"/>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1905725" y="610639"/>
            <a:ext cx="300038" cy="173131"/>
          </a:xfrm>
          <a:custGeom>
            <a:avLst/>
            <a:gdLst/>
            <a:ahLst/>
            <a:cxnLst/>
            <a:rect l="l" t="t" r="r" b="b"/>
            <a:pathLst>
              <a:path w="453390" h="261619">
                <a:moveTo>
                  <a:pt x="453390" y="0"/>
                </a:moveTo>
                <a:lnTo>
                  <a:pt x="0" y="0"/>
                </a:lnTo>
                <a:lnTo>
                  <a:pt x="0" y="261137"/>
                </a:lnTo>
                <a:lnTo>
                  <a:pt x="453390" y="261137"/>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2232842" y="614304"/>
            <a:ext cx="300038" cy="169348"/>
          </a:xfrm>
          <a:custGeom>
            <a:avLst/>
            <a:gdLst/>
            <a:ahLst/>
            <a:cxnLst/>
            <a:rect l="l" t="t" r="r" b="b"/>
            <a:pathLst>
              <a:path w="453389" h="255905">
                <a:moveTo>
                  <a:pt x="453390" y="0"/>
                </a:moveTo>
                <a:lnTo>
                  <a:pt x="0" y="0"/>
                </a:lnTo>
                <a:lnTo>
                  <a:pt x="0" y="255612"/>
                </a:lnTo>
                <a:lnTo>
                  <a:pt x="453390" y="255612"/>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2891378" y="100531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2719138" y="807606"/>
            <a:ext cx="323150" cy="171449"/>
          </a:xfrm>
          <a:custGeom>
            <a:avLst/>
            <a:gdLst/>
            <a:ahLst/>
            <a:cxnLst/>
            <a:rect l="l" t="t" r="r" b="b"/>
            <a:pathLst>
              <a:path w="488314" h="259080">
                <a:moveTo>
                  <a:pt x="487895" y="0"/>
                </a:moveTo>
                <a:lnTo>
                  <a:pt x="0" y="0"/>
                </a:lnTo>
                <a:lnTo>
                  <a:pt x="0" y="258495"/>
                </a:lnTo>
                <a:lnTo>
                  <a:pt x="487895" y="258495"/>
                </a:lnTo>
                <a:lnTo>
                  <a:pt x="48789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2546620" y="100531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1255426" y="1005310"/>
            <a:ext cx="316426" cy="185317"/>
          </a:xfrm>
          <a:custGeom>
            <a:avLst/>
            <a:gdLst/>
            <a:ahLst/>
            <a:cxnLst/>
            <a:rect l="l" t="t" r="r" b="b"/>
            <a:pathLst>
              <a:path w="478155" h="280035">
                <a:moveTo>
                  <a:pt x="478040" y="0"/>
                </a:moveTo>
                <a:lnTo>
                  <a:pt x="0" y="0"/>
                </a:lnTo>
                <a:lnTo>
                  <a:pt x="0" y="279514"/>
                </a:lnTo>
                <a:lnTo>
                  <a:pt x="478040" y="279514"/>
                </a:lnTo>
                <a:lnTo>
                  <a:pt x="47804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1406243" y="807606"/>
            <a:ext cx="319787" cy="171449"/>
          </a:xfrm>
          <a:custGeom>
            <a:avLst/>
            <a:gdLst/>
            <a:ahLst/>
            <a:cxnLst/>
            <a:rect l="l" t="t" r="r" b="b"/>
            <a:pathLst>
              <a:path w="483234" h="259080">
                <a:moveTo>
                  <a:pt x="482892" y="0"/>
                </a:moveTo>
                <a:lnTo>
                  <a:pt x="0" y="0"/>
                </a:lnTo>
                <a:lnTo>
                  <a:pt x="0" y="258495"/>
                </a:lnTo>
                <a:lnTo>
                  <a:pt x="482892" y="258495"/>
                </a:lnTo>
                <a:lnTo>
                  <a:pt x="482892"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1590409" y="1005310"/>
            <a:ext cx="285750" cy="185317"/>
          </a:xfrm>
          <a:custGeom>
            <a:avLst/>
            <a:gdLst/>
            <a:ahLst/>
            <a:cxnLst/>
            <a:rect l="l" t="t" r="r" b="b"/>
            <a:pathLst>
              <a:path w="431800" h="280035">
                <a:moveTo>
                  <a:pt x="431660" y="0"/>
                </a:moveTo>
                <a:lnTo>
                  <a:pt x="0" y="0"/>
                </a:lnTo>
                <a:lnTo>
                  <a:pt x="0" y="279514"/>
                </a:lnTo>
                <a:lnTo>
                  <a:pt x="431660" y="279514"/>
                </a:lnTo>
                <a:lnTo>
                  <a:pt x="43166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2397232" y="807606"/>
            <a:ext cx="300038" cy="171449"/>
          </a:xfrm>
          <a:custGeom>
            <a:avLst/>
            <a:gdLst/>
            <a:ahLst/>
            <a:cxnLst/>
            <a:rect l="l" t="t" r="r" b="b"/>
            <a:pathLst>
              <a:path w="453389" h="259080">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2397232" y="1209908"/>
            <a:ext cx="300038" cy="171449"/>
          </a:xfrm>
          <a:custGeom>
            <a:avLst/>
            <a:gdLst/>
            <a:ahLst/>
            <a:cxnLst/>
            <a:rect l="l" t="t" r="r" b="b"/>
            <a:pathLst>
              <a:path w="453389" h="259080">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6" name="object 36"/>
          <p:cNvSpPr/>
          <p:nvPr/>
        </p:nvSpPr>
        <p:spPr>
          <a:xfrm>
            <a:off x="3071089" y="807606"/>
            <a:ext cx="292473" cy="171449"/>
          </a:xfrm>
          <a:custGeom>
            <a:avLst/>
            <a:gdLst/>
            <a:ahLst/>
            <a:cxnLst/>
            <a:rect l="l" t="t" r="r" b="b"/>
            <a:pathLst>
              <a:path w="441960" h="259080">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7" name="object 37"/>
          <p:cNvSpPr/>
          <p:nvPr/>
        </p:nvSpPr>
        <p:spPr>
          <a:xfrm>
            <a:off x="2560404" y="614304"/>
            <a:ext cx="308862" cy="169348"/>
          </a:xfrm>
          <a:custGeom>
            <a:avLst/>
            <a:gdLst/>
            <a:ahLst/>
            <a:cxnLst/>
            <a:rect l="l" t="t" r="r" b="b"/>
            <a:pathLst>
              <a:path w="466725" h="255905">
                <a:moveTo>
                  <a:pt x="466547" y="0"/>
                </a:moveTo>
                <a:lnTo>
                  <a:pt x="0" y="0"/>
                </a:lnTo>
                <a:lnTo>
                  <a:pt x="0" y="255612"/>
                </a:lnTo>
                <a:lnTo>
                  <a:pt x="466547" y="255612"/>
                </a:lnTo>
                <a:lnTo>
                  <a:pt x="46654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2898227" y="610639"/>
            <a:ext cx="300038" cy="173131"/>
          </a:xfrm>
          <a:custGeom>
            <a:avLst/>
            <a:gdLst/>
            <a:ahLst/>
            <a:cxnLst/>
            <a:rect l="l" t="t" r="r" b="b"/>
            <a:pathLst>
              <a:path w="453389" h="261619">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3225344" y="614304"/>
            <a:ext cx="300038" cy="169348"/>
          </a:xfrm>
          <a:custGeom>
            <a:avLst/>
            <a:gdLst/>
            <a:ahLst/>
            <a:cxnLst/>
            <a:rect l="l" t="t" r="r" b="b"/>
            <a:pathLst>
              <a:path w="453389" h="255905">
                <a:moveTo>
                  <a:pt x="453389" y="0"/>
                </a:moveTo>
                <a:lnTo>
                  <a:pt x="0" y="0"/>
                </a:lnTo>
                <a:lnTo>
                  <a:pt x="0" y="255612"/>
                </a:lnTo>
                <a:lnTo>
                  <a:pt x="453389" y="255612"/>
                </a:lnTo>
                <a:lnTo>
                  <a:pt x="453389"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0" name="object 40"/>
          <p:cNvSpPr/>
          <p:nvPr/>
        </p:nvSpPr>
        <p:spPr>
          <a:xfrm>
            <a:off x="1243853" y="1603697"/>
            <a:ext cx="146657" cy="185317"/>
          </a:xfrm>
          <a:custGeom>
            <a:avLst/>
            <a:gdLst/>
            <a:ahLst/>
            <a:cxnLst/>
            <a:rect l="l" t="t" r="r" b="b"/>
            <a:pathLst>
              <a:path w="221615" h="280035">
                <a:moveTo>
                  <a:pt x="0" y="279514"/>
                </a:moveTo>
                <a:lnTo>
                  <a:pt x="221145" y="279514"/>
                </a:lnTo>
                <a:lnTo>
                  <a:pt x="221145" y="0"/>
                </a:lnTo>
                <a:lnTo>
                  <a:pt x="0" y="0"/>
                </a:lnTo>
                <a:lnTo>
                  <a:pt x="0" y="279514"/>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1" name="object 41"/>
          <p:cNvSpPr/>
          <p:nvPr/>
        </p:nvSpPr>
        <p:spPr>
          <a:xfrm>
            <a:off x="1247382" y="1405991"/>
            <a:ext cx="292473" cy="171449"/>
          </a:xfrm>
          <a:custGeom>
            <a:avLst/>
            <a:gdLst/>
            <a:ahLst/>
            <a:cxnLst/>
            <a:rect l="l" t="t" r="r" b="b"/>
            <a:pathLst>
              <a:path w="441959" h="259080">
                <a:moveTo>
                  <a:pt x="0" y="258495"/>
                </a:moveTo>
                <a:lnTo>
                  <a:pt x="441591" y="258495"/>
                </a:lnTo>
                <a:lnTo>
                  <a:pt x="441591" y="0"/>
                </a:lnTo>
                <a:lnTo>
                  <a:pt x="0" y="0"/>
                </a:lnTo>
                <a:lnTo>
                  <a:pt x="0" y="25849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2" name="object 42"/>
          <p:cNvSpPr/>
          <p:nvPr/>
        </p:nvSpPr>
        <p:spPr>
          <a:xfrm>
            <a:off x="1243853" y="1209033"/>
            <a:ext cx="131109" cy="173131"/>
          </a:xfrm>
          <a:custGeom>
            <a:avLst/>
            <a:gdLst/>
            <a:ahLst/>
            <a:cxnLst/>
            <a:rect l="l" t="t" r="r" b="b"/>
            <a:pathLst>
              <a:path w="198120" h="261619">
                <a:moveTo>
                  <a:pt x="0" y="261137"/>
                </a:moveTo>
                <a:lnTo>
                  <a:pt x="197497" y="261137"/>
                </a:lnTo>
                <a:lnTo>
                  <a:pt x="197497" y="0"/>
                </a:lnTo>
                <a:lnTo>
                  <a:pt x="0" y="0"/>
                </a:lnTo>
                <a:lnTo>
                  <a:pt x="0" y="261137"/>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3" name="object 43"/>
          <p:cNvSpPr/>
          <p:nvPr/>
        </p:nvSpPr>
        <p:spPr>
          <a:xfrm>
            <a:off x="1401645" y="1212681"/>
            <a:ext cx="300038" cy="169348"/>
          </a:xfrm>
          <a:custGeom>
            <a:avLst/>
            <a:gdLst/>
            <a:ahLst/>
            <a:cxnLst/>
            <a:rect l="l" t="t" r="r" b="b"/>
            <a:pathLst>
              <a:path w="453390" h="255905">
                <a:moveTo>
                  <a:pt x="453377" y="0"/>
                </a:moveTo>
                <a:lnTo>
                  <a:pt x="0" y="0"/>
                </a:lnTo>
                <a:lnTo>
                  <a:pt x="0" y="255625"/>
                </a:lnTo>
                <a:lnTo>
                  <a:pt x="453377" y="25562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4" name="object 44"/>
          <p:cNvSpPr/>
          <p:nvPr/>
        </p:nvSpPr>
        <p:spPr>
          <a:xfrm>
            <a:off x="2060165" y="1603697"/>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5" name="object 45"/>
          <p:cNvSpPr/>
          <p:nvPr/>
        </p:nvSpPr>
        <p:spPr>
          <a:xfrm>
            <a:off x="1561867" y="1405991"/>
            <a:ext cx="323150" cy="171449"/>
          </a:xfrm>
          <a:custGeom>
            <a:avLst/>
            <a:gdLst/>
            <a:ahLst/>
            <a:cxnLst/>
            <a:rect l="l" t="t" r="r" b="b"/>
            <a:pathLst>
              <a:path w="488315" h="259080">
                <a:moveTo>
                  <a:pt x="487895" y="0"/>
                </a:moveTo>
                <a:lnTo>
                  <a:pt x="0" y="0"/>
                </a:lnTo>
                <a:lnTo>
                  <a:pt x="0" y="258495"/>
                </a:lnTo>
                <a:lnTo>
                  <a:pt x="487895" y="258495"/>
                </a:lnTo>
                <a:lnTo>
                  <a:pt x="48789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6" name="object 46"/>
          <p:cNvSpPr/>
          <p:nvPr/>
        </p:nvSpPr>
        <p:spPr>
          <a:xfrm>
            <a:off x="1905583" y="1405991"/>
            <a:ext cx="323150" cy="171449"/>
          </a:xfrm>
          <a:custGeom>
            <a:avLst/>
            <a:gdLst/>
            <a:ahLst/>
            <a:cxnLst/>
            <a:rect l="l" t="t" r="r" b="b"/>
            <a:pathLst>
              <a:path w="488315" h="259080">
                <a:moveTo>
                  <a:pt x="487895" y="0"/>
                </a:moveTo>
                <a:lnTo>
                  <a:pt x="0" y="0"/>
                </a:lnTo>
                <a:lnTo>
                  <a:pt x="0" y="258495"/>
                </a:lnTo>
                <a:lnTo>
                  <a:pt x="487895" y="258495"/>
                </a:lnTo>
                <a:lnTo>
                  <a:pt x="48789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7" name="object 47"/>
          <p:cNvSpPr/>
          <p:nvPr/>
        </p:nvSpPr>
        <p:spPr>
          <a:xfrm>
            <a:off x="1715416" y="1603697"/>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8" name="object 48"/>
          <p:cNvSpPr/>
          <p:nvPr/>
        </p:nvSpPr>
        <p:spPr>
          <a:xfrm>
            <a:off x="2745360" y="1603697"/>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9" name="object 49"/>
          <p:cNvSpPr/>
          <p:nvPr/>
        </p:nvSpPr>
        <p:spPr>
          <a:xfrm>
            <a:off x="2400611" y="1603697"/>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0" name="object 50"/>
          <p:cNvSpPr/>
          <p:nvPr/>
        </p:nvSpPr>
        <p:spPr>
          <a:xfrm>
            <a:off x="1408823" y="1603697"/>
            <a:ext cx="285750" cy="185317"/>
          </a:xfrm>
          <a:custGeom>
            <a:avLst/>
            <a:gdLst/>
            <a:ahLst/>
            <a:cxnLst/>
            <a:rect l="l" t="t" r="r" b="b"/>
            <a:pathLst>
              <a:path w="431800" h="280035">
                <a:moveTo>
                  <a:pt x="431673" y="0"/>
                </a:moveTo>
                <a:lnTo>
                  <a:pt x="0" y="0"/>
                </a:lnTo>
                <a:lnTo>
                  <a:pt x="0" y="279514"/>
                </a:lnTo>
                <a:lnTo>
                  <a:pt x="431673" y="279514"/>
                </a:lnTo>
                <a:lnTo>
                  <a:pt x="431673"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1" name="object 51"/>
          <p:cNvSpPr/>
          <p:nvPr/>
        </p:nvSpPr>
        <p:spPr>
          <a:xfrm>
            <a:off x="2239885" y="1405991"/>
            <a:ext cx="292473" cy="171449"/>
          </a:xfrm>
          <a:custGeom>
            <a:avLst/>
            <a:gdLst/>
            <a:ahLst/>
            <a:cxnLst/>
            <a:rect l="l" t="t" r="r" b="b"/>
            <a:pathLst>
              <a:path w="441960" h="259080">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2" name="object 52"/>
          <p:cNvSpPr/>
          <p:nvPr/>
        </p:nvSpPr>
        <p:spPr>
          <a:xfrm>
            <a:off x="1729208" y="1212681"/>
            <a:ext cx="308862" cy="169348"/>
          </a:xfrm>
          <a:custGeom>
            <a:avLst/>
            <a:gdLst/>
            <a:ahLst/>
            <a:cxnLst/>
            <a:rect l="l" t="t" r="r" b="b"/>
            <a:pathLst>
              <a:path w="466725" h="255905">
                <a:moveTo>
                  <a:pt x="466534" y="0"/>
                </a:moveTo>
                <a:lnTo>
                  <a:pt x="0" y="0"/>
                </a:lnTo>
                <a:lnTo>
                  <a:pt x="0" y="255625"/>
                </a:lnTo>
                <a:lnTo>
                  <a:pt x="466534" y="255625"/>
                </a:lnTo>
                <a:lnTo>
                  <a:pt x="46653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3" name="object 53"/>
          <p:cNvSpPr/>
          <p:nvPr/>
        </p:nvSpPr>
        <p:spPr>
          <a:xfrm>
            <a:off x="1562036" y="220357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4" name="object 54"/>
          <p:cNvSpPr/>
          <p:nvPr/>
        </p:nvSpPr>
        <p:spPr>
          <a:xfrm>
            <a:off x="1412646" y="2005864"/>
            <a:ext cx="300038" cy="171449"/>
          </a:xfrm>
          <a:custGeom>
            <a:avLst/>
            <a:gdLst/>
            <a:ahLst/>
            <a:cxnLst/>
            <a:rect l="l" t="t" r="r" b="b"/>
            <a:pathLst>
              <a:path w="453390" h="259079">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5" name="object 55"/>
          <p:cNvSpPr/>
          <p:nvPr/>
        </p:nvSpPr>
        <p:spPr>
          <a:xfrm>
            <a:off x="1741747" y="2005864"/>
            <a:ext cx="292473" cy="171449"/>
          </a:xfrm>
          <a:custGeom>
            <a:avLst/>
            <a:gdLst/>
            <a:ahLst/>
            <a:cxnLst/>
            <a:rect l="l" t="t" r="r" b="b"/>
            <a:pathLst>
              <a:path w="441959" h="259079">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6" name="object 56"/>
          <p:cNvSpPr/>
          <p:nvPr/>
        </p:nvSpPr>
        <p:spPr>
          <a:xfrm>
            <a:off x="1243853" y="1812562"/>
            <a:ext cx="296256" cy="169348"/>
          </a:xfrm>
          <a:custGeom>
            <a:avLst/>
            <a:gdLst/>
            <a:ahLst/>
            <a:cxnLst/>
            <a:rect l="l" t="t" r="r" b="b"/>
            <a:pathLst>
              <a:path w="447675" h="255905">
                <a:moveTo>
                  <a:pt x="0" y="255612"/>
                </a:moveTo>
                <a:lnTo>
                  <a:pt x="447230" y="255612"/>
                </a:lnTo>
                <a:lnTo>
                  <a:pt x="447230" y="0"/>
                </a:lnTo>
                <a:lnTo>
                  <a:pt x="0" y="0"/>
                </a:lnTo>
                <a:lnTo>
                  <a:pt x="0" y="255612"/>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7" name="object 57"/>
          <p:cNvSpPr/>
          <p:nvPr/>
        </p:nvSpPr>
        <p:spPr>
          <a:xfrm>
            <a:off x="1568893" y="1808898"/>
            <a:ext cx="300038" cy="173131"/>
          </a:xfrm>
          <a:custGeom>
            <a:avLst/>
            <a:gdLst/>
            <a:ahLst/>
            <a:cxnLst/>
            <a:rect l="l" t="t" r="r" b="b"/>
            <a:pathLst>
              <a:path w="453390" h="261619">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8" name="object 58"/>
          <p:cNvSpPr/>
          <p:nvPr/>
        </p:nvSpPr>
        <p:spPr>
          <a:xfrm>
            <a:off x="1896001" y="1812562"/>
            <a:ext cx="300038" cy="169348"/>
          </a:xfrm>
          <a:custGeom>
            <a:avLst/>
            <a:gdLst/>
            <a:ahLst/>
            <a:cxnLst/>
            <a:rect l="l" t="t" r="r" b="b"/>
            <a:pathLst>
              <a:path w="453390" h="255905">
                <a:moveTo>
                  <a:pt x="453390" y="0"/>
                </a:moveTo>
                <a:lnTo>
                  <a:pt x="0" y="0"/>
                </a:lnTo>
                <a:lnTo>
                  <a:pt x="0" y="255612"/>
                </a:lnTo>
                <a:lnTo>
                  <a:pt x="453390" y="255612"/>
                </a:lnTo>
                <a:lnTo>
                  <a:pt x="45339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9" name="object 59"/>
          <p:cNvSpPr/>
          <p:nvPr/>
        </p:nvSpPr>
        <p:spPr>
          <a:xfrm>
            <a:off x="2554538" y="220357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0" name="object 60"/>
          <p:cNvSpPr/>
          <p:nvPr/>
        </p:nvSpPr>
        <p:spPr>
          <a:xfrm>
            <a:off x="2382298" y="2005864"/>
            <a:ext cx="323150" cy="171449"/>
          </a:xfrm>
          <a:custGeom>
            <a:avLst/>
            <a:gdLst/>
            <a:ahLst/>
            <a:cxnLst/>
            <a:rect l="l" t="t" r="r" b="b"/>
            <a:pathLst>
              <a:path w="488314" h="259079">
                <a:moveTo>
                  <a:pt x="487895" y="0"/>
                </a:moveTo>
                <a:lnTo>
                  <a:pt x="0" y="0"/>
                </a:lnTo>
                <a:lnTo>
                  <a:pt x="0" y="258495"/>
                </a:lnTo>
                <a:lnTo>
                  <a:pt x="487895" y="258495"/>
                </a:lnTo>
                <a:lnTo>
                  <a:pt x="48789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1" name="object 61"/>
          <p:cNvSpPr/>
          <p:nvPr/>
        </p:nvSpPr>
        <p:spPr>
          <a:xfrm>
            <a:off x="2209789" y="2203570"/>
            <a:ext cx="322729" cy="185317"/>
          </a:xfrm>
          <a:custGeom>
            <a:avLst/>
            <a:gdLst/>
            <a:ahLst/>
            <a:cxnLst/>
            <a:rect l="l" t="t" r="r" b="b"/>
            <a:pathLst>
              <a:path w="487680" h="280035">
                <a:moveTo>
                  <a:pt x="487375" y="0"/>
                </a:moveTo>
                <a:lnTo>
                  <a:pt x="0" y="0"/>
                </a:lnTo>
                <a:lnTo>
                  <a:pt x="0" y="279514"/>
                </a:lnTo>
                <a:lnTo>
                  <a:pt x="487375" y="279514"/>
                </a:lnTo>
                <a:lnTo>
                  <a:pt x="487375"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2" name="object 62"/>
          <p:cNvSpPr/>
          <p:nvPr/>
        </p:nvSpPr>
        <p:spPr>
          <a:xfrm>
            <a:off x="1903187" y="2203570"/>
            <a:ext cx="285750" cy="185317"/>
          </a:xfrm>
          <a:custGeom>
            <a:avLst/>
            <a:gdLst/>
            <a:ahLst/>
            <a:cxnLst/>
            <a:rect l="l" t="t" r="r" b="b"/>
            <a:pathLst>
              <a:path w="431800" h="280035">
                <a:moveTo>
                  <a:pt x="431673" y="0"/>
                </a:moveTo>
                <a:lnTo>
                  <a:pt x="0" y="0"/>
                </a:lnTo>
                <a:lnTo>
                  <a:pt x="0" y="279514"/>
                </a:lnTo>
                <a:lnTo>
                  <a:pt x="431673" y="279514"/>
                </a:lnTo>
                <a:lnTo>
                  <a:pt x="431673"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3" name="object 63"/>
          <p:cNvSpPr/>
          <p:nvPr/>
        </p:nvSpPr>
        <p:spPr>
          <a:xfrm>
            <a:off x="2060392" y="2005864"/>
            <a:ext cx="300038" cy="171449"/>
          </a:xfrm>
          <a:custGeom>
            <a:avLst/>
            <a:gdLst/>
            <a:ahLst/>
            <a:cxnLst/>
            <a:rect l="l" t="t" r="r" b="b"/>
            <a:pathLst>
              <a:path w="453389" h="259079">
                <a:moveTo>
                  <a:pt x="453377" y="0"/>
                </a:moveTo>
                <a:lnTo>
                  <a:pt x="0" y="0"/>
                </a:lnTo>
                <a:lnTo>
                  <a:pt x="0" y="258495"/>
                </a:lnTo>
                <a:lnTo>
                  <a:pt x="453377" y="258495"/>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4" name="object 64"/>
          <p:cNvSpPr/>
          <p:nvPr/>
        </p:nvSpPr>
        <p:spPr>
          <a:xfrm>
            <a:off x="2734249" y="2005864"/>
            <a:ext cx="292473" cy="171449"/>
          </a:xfrm>
          <a:custGeom>
            <a:avLst/>
            <a:gdLst/>
            <a:ahLst/>
            <a:cxnLst/>
            <a:rect l="l" t="t" r="r" b="b"/>
            <a:pathLst>
              <a:path w="441960" h="259079">
                <a:moveTo>
                  <a:pt x="441604" y="0"/>
                </a:moveTo>
                <a:lnTo>
                  <a:pt x="0" y="0"/>
                </a:lnTo>
                <a:lnTo>
                  <a:pt x="0" y="258495"/>
                </a:lnTo>
                <a:lnTo>
                  <a:pt x="441604" y="258495"/>
                </a:lnTo>
                <a:lnTo>
                  <a:pt x="441604"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5" name="object 65"/>
          <p:cNvSpPr/>
          <p:nvPr/>
        </p:nvSpPr>
        <p:spPr>
          <a:xfrm>
            <a:off x="2223572" y="1812562"/>
            <a:ext cx="308862" cy="169348"/>
          </a:xfrm>
          <a:custGeom>
            <a:avLst/>
            <a:gdLst/>
            <a:ahLst/>
            <a:cxnLst/>
            <a:rect l="l" t="t" r="r" b="b"/>
            <a:pathLst>
              <a:path w="466725" h="255905">
                <a:moveTo>
                  <a:pt x="466547" y="0"/>
                </a:moveTo>
                <a:lnTo>
                  <a:pt x="0" y="0"/>
                </a:lnTo>
                <a:lnTo>
                  <a:pt x="0" y="255612"/>
                </a:lnTo>
                <a:lnTo>
                  <a:pt x="466547" y="255612"/>
                </a:lnTo>
                <a:lnTo>
                  <a:pt x="46654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6" name="object 66"/>
          <p:cNvSpPr/>
          <p:nvPr/>
        </p:nvSpPr>
        <p:spPr>
          <a:xfrm>
            <a:off x="2561387" y="1808898"/>
            <a:ext cx="300038" cy="173131"/>
          </a:xfrm>
          <a:custGeom>
            <a:avLst/>
            <a:gdLst/>
            <a:ahLst/>
            <a:cxnLst/>
            <a:rect l="l" t="t" r="r" b="b"/>
            <a:pathLst>
              <a:path w="453389" h="261619">
                <a:moveTo>
                  <a:pt x="453377" y="0"/>
                </a:moveTo>
                <a:lnTo>
                  <a:pt x="0" y="0"/>
                </a:lnTo>
                <a:lnTo>
                  <a:pt x="0" y="261137"/>
                </a:lnTo>
                <a:lnTo>
                  <a:pt x="453377" y="261137"/>
                </a:lnTo>
                <a:lnTo>
                  <a:pt x="453377"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7" name="object 67"/>
          <p:cNvSpPr/>
          <p:nvPr/>
        </p:nvSpPr>
        <p:spPr>
          <a:xfrm>
            <a:off x="2888503" y="1812562"/>
            <a:ext cx="300038" cy="169348"/>
          </a:xfrm>
          <a:custGeom>
            <a:avLst/>
            <a:gdLst/>
            <a:ahLst/>
            <a:cxnLst/>
            <a:rect l="l" t="t" r="r" b="b"/>
            <a:pathLst>
              <a:path w="453389" h="255905">
                <a:moveTo>
                  <a:pt x="453389" y="0"/>
                </a:moveTo>
                <a:lnTo>
                  <a:pt x="0" y="0"/>
                </a:lnTo>
                <a:lnTo>
                  <a:pt x="0" y="255612"/>
                </a:lnTo>
                <a:lnTo>
                  <a:pt x="453389" y="255612"/>
                </a:lnTo>
                <a:lnTo>
                  <a:pt x="453389"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8" name="object 68"/>
          <p:cNvSpPr/>
          <p:nvPr/>
        </p:nvSpPr>
        <p:spPr>
          <a:xfrm>
            <a:off x="1828707" y="2539720"/>
            <a:ext cx="334075" cy="212632"/>
          </a:xfrm>
          <a:custGeom>
            <a:avLst/>
            <a:gdLst/>
            <a:ahLst/>
            <a:cxnLst/>
            <a:rect l="l" t="t" r="r" b="b"/>
            <a:pathLst>
              <a:path w="504825" h="321310">
                <a:moveTo>
                  <a:pt x="466369" y="0"/>
                </a:moveTo>
                <a:lnTo>
                  <a:pt x="0" y="62115"/>
                </a:lnTo>
                <a:lnTo>
                  <a:pt x="38303" y="320954"/>
                </a:lnTo>
                <a:lnTo>
                  <a:pt x="504659" y="258838"/>
                </a:lnTo>
                <a:lnTo>
                  <a:pt x="466369" y="0"/>
                </a:lnTo>
                <a:close/>
              </a:path>
            </a:pathLst>
          </a:custGeom>
          <a:solidFill>
            <a:srgbClr val="F26B6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0" name="object 70"/>
          <p:cNvSpPr/>
          <p:nvPr/>
        </p:nvSpPr>
        <p:spPr>
          <a:xfrm>
            <a:off x="1480449" y="1918502"/>
            <a:ext cx="281128" cy="324831"/>
          </a:xfrm>
          <a:custGeom>
            <a:avLst/>
            <a:gdLst/>
            <a:ahLst/>
            <a:cxnLst/>
            <a:rect l="l" t="t" r="r" b="b"/>
            <a:pathLst>
              <a:path w="424815" h="490854">
                <a:moveTo>
                  <a:pt x="207510" y="0"/>
                </a:moveTo>
                <a:lnTo>
                  <a:pt x="150548" y="5513"/>
                </a:lnTo>
                <a:lnTo>
                  <a:pt x="82053" y="30697"/>
                </a:lnTo>
                <a:lnTo>
                  <a:pt x="40476" y="60240"/>
                </a:lnTo>
                <a:lnTo>
                  <a:pt x="14361" y="96500"/>
                </a:lnTo>
                <a:lnTo>
                  <a:pt x="1578" y="137083"/>
                </a:lnTo>
                <a:lnTo>
                  <a:pt x="0" y="179596"/>
                </a:lnTo>
                <a:lnTo>
                  <a:pt x="7496" y="221644"/>
                </a:lnTo>
                <a:lnTo>
                  <a:pt x="21939" y="260835"/>
                </a:lnTo>
                <a:lnTo>
                  <a:pt x="41200" y="294774"/>
                </a:lnTo>
                <a:lnTo>
                  <a:pt x="85660" y="337326"/>
                </a:lnTo>
                <a:lnTo>
                  <a:pt x="124620" y="355702"/>
                </a:lnTo>
                <a:lnTo>
                  <a:pt x="168960" y="375462"/>
                </a:lnTo>
                <a:lnTo>
                  <a:pt x="194804" y="385967"/>
                </a:lnTo>
                <a:lnTo>
                  <a:pt x="190244" y="453924"/>
                </a:lnTo>
                <a:lnTo>
                  <a:pt x="217803" y="483058"/>
                </a:lnTo>
                <a:lnTo>
                  <a:pt x="244873" y="484279"/>
                </a:lnTo>
                <a:lnTo>
                  <a:pt x="302141" y="489432"/>
                </a:lnTo>
                <a:lnTo>
                  <a:pt x="341400" y="487679"/>
                </a:lnTo>
                <a:lnTo>
                  <a:pt x="356716" y="459461"/>
                </a:lnTo>
                <a:lnTo>
                  <a:pt x="338771" y="368682"/>
                </a:lnTo>
                <a:lnTo>
                  <a:pt x="408659" y="335751"/>
                </a:lnTo>
                <a:lnTo>
                  <a:pt x="416863" y="329894"/>
                </a:lnTo>
                <a:lnTo>
                  <a:pt x="422269" y="321857"/>
                </a:lnTo>
                <a:lnTo>
                  <a:pt x="424495" y="312505"/>
                </a:lnTo>
                <a:lnTo>
                  <a:pt x="423162" y="302705"/>
                </a:lnTo>
                <a:lnTo>
                  <a:pt x="406030" y="247625"/>
                </a:lnTo>
                <a:lnTo>
                  <a:pt x="404162" y="240826"/>
                </a:lnTo>
                <a:lnTo>
                  <a:pt x="402190" y="231330"/>
                </a:lnTo>
                <a:lnTo>
                  <a:pt x="401049" y="221860"/>
                </a:lnTo>
                <a:lnTo>
                  <a:pt x="401674" y="215139"/>
                </a:lnTo>
                <a:lnTo>
                  <a:pt x="419136" y="198565"/>
                </a:lnTo>
                <a:lnTo>
                  <a:pt x="421171" y="190043"/>
                </a:lnTo>
                <a:lnTo>
                  <a:pt x="419876" y="182754"/>
                </a:lnTo>
                <a:lnTo>
                  <a:pt x="415472" y="176455"/>
                </a:lnTo>
                <a:lnTo>
                  <a:pt x="408176" y="170905"/>
                </a:lnTo>
                <a:lnTo>
                  <a:pt x="402882" y="168656"/>
                </a:lnTo>
                <a:lnTo>
                  <a:pt x="389684" y="161767"/>
                </a:lnTo>
                <a:lnTo>
                  <a:pt x="355675" y="133198"/>
                </a:lnTo>
                <a:lnTo>
                  <a:pt x="332103" y="97169"/>
                </a:lnTo>
                <a:lnTo>
                  <a:pt x="330915" y="91460"/>
                </a:lnTo>
                <a:lnTo>
                  <a:pt x="328974" y="82337"/>
                </a:lnTo>
                <a:lnTo>
                  <a:pt x="294473" y="28970"/>
                </a:lnTo>
                <a:lnTo>
                  <a:pt x="251468" y="6906"/>
                </a:lnTo>
                <a:lnTo>
                  <a:pt x="207510"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1" name="object 71"/>
          <p:cNvSpPr/>
          <p:nvPr/>
        </p:nvSpPr>
        <p:spPr>
          <a:xfrm>
            <a:off x="1627615" y="1910558"/>
            <a:ext cx="333655" cy="460562"/>
          </a:xfrm>
          <a:custGeom>
            <a:avLst/>
            <a:gdLst/>
            <a:ahLst/>
            <a:cxnLst/>
            <a:rect l="l" t="t" r="r" b="b"/>
            <a:pathLst>
              <a:path w="504190" h="695960">
                <a:moveTo>
                  <a:pt x="427634" y="0"/>
                </a:moveTo>
                <a:lnTo>
                  <a:pt x="302298" y="350494"/>
                </a:lnTo>
                <a:lnTo>
                  <a:pt x="0" y="604037"/>
                </a:lnTo>
                <a:lnTo>
                  <a:pt x="152298" y="695401"/>
                </a:lnTo>
                <a:lnTo>
                  <a:pt x="428688" y="404545"/>
                </a:lnTo>
                <a:lnTo>
                  <a:pt x="503923" y="40843"/>
                </a:lnTo>
                <a:lnTo>
                  <a:pt x="427634"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2" name="object 72"/>
          <p:cNvSpPr/>
          <p:nvPr/>
        </p:nvSpPr>
        <p:spPr>
          <a:xfrm>
            <a:off x="1445918" y="3223220"/>
            <a:ext cx="154641" cy="232802"/>
          </a:xfrm>
          <a:custGeom>
            <a:avLst/>
            <a:gdLst/>
            <a:ahLst/>
            <a:cxnLst/>
            <a:rect l="l" t="t" r="r" b="b"/>
            <a:pathLst>
              <a:path w="233679" h="351789">
                <a:moveTo>
                  <a:pt x="76174" y="0"/>
                </a:moveTo>
                <a:lnTo>
                  <a:pt x="0" y="280835"/>
                </a:lnTo>
                <a:lnTo>
                  <a:pt x="170180" y="351332"/>
                </a:lnTo>
                <a:lnTo>
                  <a:pt x="233337" y="313562"/>
                </a:lnTo>
                <a:lnTo>
                  <a:pt x="105054" y="258444"/>
                </a:lnTo>
                <a:lnTo>
                  <a:pt x="207594" y="35039"/>
                </a:lnTo>
                <a:lnTo>
                  <a:pt x="76174"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3" name="object 73"/>
          <p:cNvSpPr/>
          <p:nvPr/>
        </p:nvSpPr>
        <p:spPr>
          <a:xfrm>
            <a:off x="1430413" y="3405814"/>
            <a:ext cx="227760" cy="78161"/>
          </a:xfrm>
          <a:custGeom>
            <a:avLst/>
            <a:gdLst/>
            <a:ahLst/>
            <a:cxnLst/>
            <a:rect l="l" t="t" r="r" b="b"/>
            <a:pathLst>
              <a:path w="344170" h="118110">
                <a:moveTo>
                  <a:pt x="10544" y="0"/>
                </a:moveTo>
                <a:lnTo>
                  <a:pt x="7440" y="12054"/>
                </a:lnTo>
                <a:lnTo>
                  <a:pt x="1993" y="39782"/>
                </a:lnTo>
                <a:lnTo>
                  <a:pt x="0" y="70530"/>
                </a:lnTo>
                <a:lnTo>
                  <a:pt x="7254" y="91643"/>
                </a:lnTo>
                <a:lnTo>
                  <a:pt x="84337" y="105877"/>
                </a:lnTo>
                <a:lnTo>
                  <a:pt x="150142" y="112074"/>
                </a:lnTo>
                <a:lnTo>
                  <a:pt x="217196" y="116292"/>
                </a:lnTo>
                <a:lnTo>
                  <a:pt x="272803" y="117507"/>
                </a:lnTo>
                <a:lnTo>
                  <a:pt x="304269" y="114693"/>
                </a:lnTo>
                <a:lnTo>
                  <a:pt x="330396" y="102830"/>
                </a:lnTo>
                <a:lnTo>
                  <a:pt x="343411" y="89844"/>
                </a:lnTo>
                <a:lnTo>
                  <a:pt x="343738" y="76065"/>
                </a:lnTo>
                <a:lnTo>
                  <a:pt x="331803" y="61823"/>
                </a:lnTo>
                <a:lnTo>
                  <a:pt x="309033" y="44455"/>
                </a:lnTo>
                <a:lnTo>
                  <a:pt x="303378" y="41590"/>
                </a:lnTo>
                <a:lnTo>
                  <a:pt x="197721" y="41590"/>
                </a:lnTo>
                <a:lnTo>
                  <a:pt x="179298" y="40308"/>
                </a:lnTo>
                <a:lnTo>
                  <a:pt x="139173" y="33946"/>
                </a:lnTo>
                <a:lnTo>
                  <a:pt x="69637" y="19049"/>
                </a:lnTo>
                <a:lnTo>
                  <a:pt x="31561" y="9477"/>
                </a:lnTo>
                <a:lnTo>
                  <a:pt x="21690" y="5619"/>
                </a:lnTo>
                <a:lnTo>
                  <a:pt x="10544" y="0"/>
                </a:lnTo>
                <a:close/>
              </a:path>
              <a:path w="344170" h="118110">
                <a:moveTo>
                  <a:pt x="204536" y="16001"/>
                </a:moveTo>
                <a:lnTo>
                  <a:pt x="229100" y="26058"/>
                </a:lnTo>
                <a:lnTo>
                  <a:pt x="237149" y="30134"/>
                </a:lnTo>
                <a:lnTo>
                  <a:pt x="238928" y="33210"/>
                </a:lnTo>
                <a:lnTo>
                  <a:pt x="235246" y="36815"/>
                </a:lnTo>
                <a:lnTo>
                  <a:pt x="230187" y="38854"/>
                </a:lnTo>
                <a:lnTo>
                  <a:pt x="220304" y="40081"/>
                </a:lnTo>
                <a:lnTo>
                  <a:pt x="202149" y="41249"/>
                </a:lnTo>
                <a:lnTo>
                  <a:pt x="197721" y="41590"/>
                </a:lnTo>
                <a:lnTo>
                  <a:pt x="303378" y="41590"/>
                </a:lnTo>
                <a:lnTo>
                  <a:pt x="288186" y="33893"/>
                </a:lnTo>
                <a:lnTo>
                  <a:pt x="257331" y="25840"/>
                </a:lnTo>
                <a:lnTo>
                  <a:pt x="204536" y="16001"/>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4" name="object 74"/>
          <p:cNvSpPr/>
          <p:nvPr/>
        </p:nvSpPr>
        <p:spPr>
          <a:xfrm>
            <a:off x="1468334" y="2772850"/>
            <a:ext cx="236584" cy="507626"/>
          </a:xfrm>
          <a:custGeom>
            <a:avLst/>
            <a:gdLst/>
            <a:ahLst/>
            <a:cxnLst/>
            <a:rect l="l" t="t" r="r" b="b"/>
            <a:pathLst>
              <a:path w="357505" h="767079">
                <a:moveTo>
                  <a:pt x="133908" y="0"/>
                </a:moveTo>
                <a:lnTo>
                  <a:pt x="133184" y="5689"/>
                </a:lnTo>
                <a:lnTo>
                  <a:pt x="86995" y="492620"/>
                </a:lnTo>
                <a:lnTo>
                  <a:pt x="0" y="748042"/>
                </a:lnTo>
                <a:lnTo>
                  <a:pt x="177596" y="766508"/>
                </a:lnTo>
                <a:lnTo>
                  <a:pt x="297370" y="547408"/>
                </a:lnTo>
                <a:lnTo>
                  <a:pt x="357378" y="322948"/>
                </a:lnTo>
                <a:lnTo>
                  <a:pt x="326605" y="279297"/>
                </a:lnTo>
                <a:lnTo>
                  <a:pt x="261664" y="186041"/>
                </a:lnTo>
                <a:lnTo>
                  <a:pt x="150841" y="24810"/>
                </a:lnTo>
                <a:lnTo>
                  <a:pt x="133908" y="0"/>
                </a:lnTo>
                <a:close/>
              </a:path>
            </a:pathLst>
          </a:custGeom>
          <a:solidFill>
            <a:srgbClr val="26252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5" name="object 75"/>
          <p:cNvSpPr/>
          <p:nvPr/>
        </p:nvSpPr>
        <p:spPr>
          <a:xfrm>
            <a:off x="1543099" y="2620210"/>
            <a:ext cx="376938" cy="609320"/>
          </a:xfrm>
          <a:custGeom>
            <a:avLst/>
            <a:gdLst/>
            <a:ahLst/>
            <a:cxnLst/>
            <a:rect l="l" t="t" r="r" b="b"/>
            <a:pathLst>
              <a:path w="569594" h="920750">
                <a:moveTo>
                  <a:pt x="34102" y="0"/>
                </a:moveTo>
                <a:lnTo>
                  <a:pt x="15116" y="89408"/>
                </a:lnTo>
                <a:lnTo>
                  <a:pt x="9834" y="104996"/>
                </a:lnTo>
                <a:lnTo>
                  <a:pt x="1714" y="136755"/>
                </a:lnTo>
                <a:lnTo>
                  <a:pt x="0" y="177574"/>
                </a:lnTo>
                <a:lnTo>
                  <a:pt x="13935" y="220345"/>
                </a:lnTo>
                <a:lnTo>
                  <a:pt x="15700" y="223278"/>
                </a:lnTo>
                <a:lnTo>
                  <a:pt x="18202" y="226631"/>
                </a:lnTo>
                <a:lnTo>
                  <a:pt x="20920" y="230657"/>
                </a:lnTo>
                <a:lnTo>
                  <a:pt x="148684" y="416695"/>
                </a:lnTo>
                <a:lnTo>
                  <a:pt x="213629" y="509954"/>
                </a:lnTo>
                <a:lnTo>
                  <a:pt x="244401" y="553605"/>
                </a:lnTo>
                <a:lnTo>
                  <a:pt x="279275" y="602389"/>
                </a:lnTo>
                <a:lnTo>
                  <a:pt x="307486" y="640713"/>
                </a:lnTo>
                <a:lnTo>
                  <a:pt x="334546" y="671728"/>
                </a:lnTo>
                <a:lnTo>
                  <a:pt x="338550" y="683480"/>
                </a:lnTo>
                <a:lnTo>
                  <a:pt x="346405" y="724866"/>
                </a:lnTo>
                <a:lnTo>
                  <a:pt x="357674" y="792020"/>
                </a:lnTo>
                <a:lnTo>
                  <a:pt x="371922" y="881075"/>
                </a:lnTo>
                <a:lnTo>
                  <a:pt x="378056" y="920610"/>
                </a:lnTo>
                <a:lnTo>
                  <a:pt x="569318" y="895527"/>
                </a:lnTo>
                <a:lnTo>
                  <a:pt x="536540" y="518934"/>
                </a:lnTo>
                <a:lnTo>
                  <a:pt x="535663" y="515721"/>
                </a:lnTo>
                <a:lnTo>
                  <a:pt x="369027" y="167449"/>
                </a:lnTo>
                <a:lnTo>
                  <a:pt x="368125" y="162674"/>
                </a:lnTo>
                <a:lnTo>
                  <a:pt x="378584" y="22715"/>
                </a:lnTo>
                <a:lnTo>
                  <a:pt x="263197" y="22715"/>
                </a:lnTo>
                <a:lnTo>
                  <a:pt x="178932" y="16317"/>
                </a:lnTo>
                <a:lnTo>
                  <a:pt x="34102" y="0"/>
                </a:lnTo>
                <a:close/>
              </a:path>
              <a:path w="569594" h="920750">
                <a:moveTo>
                  <a:pt x="379593" y="9207"/>
                </a:moveTo>
                <a:lnTo>
                  <a:pt x="319288" y="20057"/>
                </a:lnTo>
                <a:lnTo>
                  <a:pt x="263197" y="22715"/>
                </a:lnTo>
                <a:lnTo>
                  <a:pt x="378584" y="22715"/>
                </a:lnTo>
                <a:lnTo>
                  <a:pt x="379593" y="9207"/>
                </a:lnTo>
                <a:close/>
              </a:path>
            </a:pathLst>
          </a:custGeom>
          <a:solidFill>
            <a:srgbClr val="30303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6" name="object 76"/>
          <p:cNvSpPr/>
          <p:nvPr/>
        </p:nvSpPr>
        <p:spPr>
          <a:xfrm>
            <a:off x="1551067" y="2217142"/>
            <a:ext cx="276925" cy="482833"/>
          </a:xfrm>
          <a:custGeom>
            <a:avLst/>
            <a:gdLst/>
            <a:ahLst/>
            <a:cxnLst/>
            <a:rect l="l" t="t" r="r" b="b"/>
            <a:pathLst>
              <a:path w="418465" h="729614">
                <a:moveTo>
                  <a:pt x="113774" y="0"/>
                </a:moveTo>
                <a:lnTo>
                  <a:pt x="69799" y="24938"/>
                </a:lnTo>
                <a:lnTo>
                  <a:pt x="31699" y="83587"/>
                </a:lnTo>
                <a:lnTo>
                  <a:pt x="20572" y="131804"/>
                </a:lnTo>
                <a:lnTo>
                  <a:pt x="16616" y="183741"/>
                </a:lnTo>
                <a:lnTo>
                  <a:pt x="22580" y="246820"/>
                </a:lnTo>
                <a:lnTo>
                  <a:pt x="36262" y="318721"/>
                </a:lnTo>
                <a:lnTo>
                  <a:pt x="42930" y="368735"/>
                </a:lnTo>
                <a:lnTo>
                  <a:pt x="44481" y="420304"/>
                </a:lnTo>
                <a:lnTo>
                  <a:pt x="42811" y="496870"/>
                </a:lnTo>
                <a:lnTo>
                  <a:pt x="43840" y="500591"/>
                </a:lnTo>
                <a:lnTo>
                  <a:pt x="44069" y="504465"/>
                </a:lnTo>
                <a:lnTo>
                  <a:pt x="43484" y="508262"/>
                </a:lnTo>
                <a:lnTo>
                  <a:pt x="0" y="687535"/>
                </a:lnTo>
                <a:lnTo>
                  <a:pt x="377609" y="729077"/>
                </a:lnTo>
                <a:lnTo>
                  <a:pt x="375297" y="514777"/>
                </a:lnTo>
                <a:lnTo>
                  <a:pt x="374461" y="500591"/>
                </a:lnTo>
                <a:lnTo>
                  <a:pt x="368782" y="411958"/>
                </a:lnTo>
                <a:lnTo>
                  <a:pt x="378206" y="407837"/>
                </a:lnTo>
                <a:lnTo>
                  <a:pt x="398003" y="395508"/>
                </a:lnTo>
                <a:lnTo>
                  <a:pt x="415465" y="375021"/>
                </a:lnTo>
                <a:lnTo>
                  <a:pt x="417880" y="346426"/>
                </a:lnTo>
                <a:lnTo>
                  <a:pt x="403443" y="297229"/>
                </a:lnTo>
                <a:lnTo>
                  <a:pt x="391961" y="265697"/>
                </a:lnTo>
                <a:lnTo>
                  <a:pt x="377434" y="238211"/>
                </a:lnTo>
                <a:lnTo>
                  <a:pt x="353860" y="201151"/>
                </a:lnTo>
                <a:lnTo>
                  <a:pt x="331482" y="155961"/>
                </a:lnTo>
                <a:lnTo>
                  <a:pt x="313621" y="123716"/>
                </a:lnTo>
                <a:lnTo>
                  <a:pt x="290914" y="88951"/>
                </a:lnTo>
                <a:lnTo>
                  <a:pt x="254000" y="36203"/>
                </a:lnTo>
                <a:lnTo>
                  <a:pt x="253746" y="35924"/>
                </a:lnTo>
                <a:lnTo>
                  <a:pt x="253911" y="35670"/>
                </a:lnTo>
                <a:lnTo>
                  <a:pt x="131508" y="1977"/>
                </a:lnTo>
                <a:lnTo>
                  <a:pt x="113774" y="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7" name="object 77"/>
          <p:cNvSpPr/>
          <p:nvPr/>
        </p:nvSpPr>
        <p:spPr>
          <a:xfrm>
            <a:off x="1895587" y="1804192"/>
            <a:ext cx="114057" cy="140043"/>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8" name="object 78"/>
          <p:cNvSpPr/>
          <p:nvPr/>
        </p:nvSpPr>
        <p:spPr>
          <a:xfrm>
            <a:off x="1808323" y="3215761"/>
            <a:ext cx="178174" cy="224398"/>
          </a:xfrm>
          <a:custGeom>
            <a:avLst/>
            <a:gdLst/>
            <a:ahLst/>
            <a:cxnLst/>
            <a:rect l="l" t="t" r="r" b="b"/>
            <a:pathLst>
              <a:path w="269240" h="339089">
                <a:moveTo>
                  <a:pt x="134861" y="0"/>
                </a:moveTo>
                <a:lnTo>
                  <a:pt x="0" y="17691"/>
                </a:lnTo>
                <a:lnTo>
                  <a:pt x="36563" y="306349"/>
                </a:lnTo>
                <a:lnTo>
                  <a:pt x="253885" y="338632"/>
                </a:lnTo>
                <a:lnTo>
                  <a:pt x="269074" y="322224"/>
                </a:lnTo>
                <a:lnTo>
                  <a:pt x="235635" y="303733"/>
                </a:lnTo>
                <a:lnTo>
                  <a:pt x="129374" y="262864"/>
                </a:lnTo>
                <a:lnTo>
                  <a:pt x="134861"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9" name="object 79"/>
          <p:cNvSpPr/>
          <p:nvPr/>
        </p:nvSpPr>
        <p:spPr>
          <a:xfrm>
            <a:off x="1823138" y="3411282"/>
            <a:ext cx="227760" cy="68076"/>
          </a:xfrm>
          <a:custGeom>
            <a:avLst/>
            <a:gdLst/>
            <a:ahLst/>
            <a:cxnLst/>
            <a:rect l="l" t="t" r="r" b="b"/>
            <a:pathLst>
              <a:path w="344169" h="102870">
                <a:moveTo>
                  <a:pt x="5959" y="0"/>
                </a:moveTo>
                <a:lnTo>
                  <a:pt x="3641" y="12231"/>
                </a:lnTo>
                <a:lnTo>
                  <a:pt x="0" y="40255"/>
                </a:lnTo>
                <a:lnTo>
                  <a:pt x="1" y="71066"/>
                </a:lnTo>
                <a:lnTo>
                  <a:pt x="8613" y="91655"/>
                </a:lnTo>
                <a:lnTo>
                  <a:pt x="34237" y="97097"/>
                </a:lnTo>
                <a:lnTo>
                  <a:pt x="86451" y="100880"/>
                </a:lnTo>
                <a:lnTo>
                  <a:pt x="152519" y="102806"/>
                </a:lnTo>
                <a:lnTo>
                  <a:pt x="219705" y="102674"/>
                </a:lnTo>
                <a:lnTo>
                  <a:pt x="275275" y="100286"/>
                </a:lnTo>
                <a:lnTo>
                  <a:pt x="306492" y="95440"/>
                </a:lnTo>
                <a:lnTo>
                  <a:pt x="331796" y="81913"/>
                </a:lnTo>
                <a:lnTo>
                  <a:pt x="343942" y="68110"/>
                </a:lnTo>
                <a:lnTo>
                  <a:pt x="343380" y="54335"/>
                </a:lnTo>
                <a:lnTo>
                  <a:pt x="330558" y="40894"/>
                </a:lnTo>
                <a:lnTo>
                  <a:pt x="319129" y="33299"/>
                </a:lnTo>
                <a:lnTo>
                  <a:pt x="229123" y="33299"/>
                </a:lnTo>
                <a:lnTo>
                  <a:pt x="216274" y="31748"/>
                </a:lnTo>
                <a:lnTo>
                  <a:pt x="207987" y="31748"/>
                </a:lnTo>
                <a:lnTo>
                  <a:pt x="184407" y="30699"/>
                </a:lnTo>
                <a:lnTo>
                  <a:pt x="138842" y="25987"/>
                </a:lnTo>
                <a:lnTo>
                  <a:pt x="66170" y="15189"/>
                </a:lnTo>
                <a:lnTo>
                  <a:pt x="27544" y="8099"/>
                </a:lnTo>
                <a:lnTo>
                  <a:pt x="17444" y="4887"/>
                </a:lnTo>
                <a:lnTo>
                  <a:pt x="5959" y="0"/>
                </a:lnTo>
                <a:close/>
              </a:path>
              <a:path w="344169" h="102870">
                <a:moveTo>
                  <a:pt x="200586" y="3416"/>
                </a:moveTo>
                <a:lnTo>
                  <a:pt x="213450" y="9147"/>
                </a:lnTo>
                <a:lnTo>
                  <a:pt x="224853" y="16075"/>
                </a:lnTo>
                <a:lnTo>
                  <a:pt x="232537" y="22511"/>
                </a:lnTo>
                <a:lnTo>
                  <a:pt x="234241" y="26771"/>
                </a:lnTo>
                <a:lnTo>
                  <a:pt x="229123" y="33299"/>
                </a:lnTo>
                <a:lnTo>
                  <a:pt x="319129" y="33299"/>
                </a:lnTo>
                <a:lnTo>
                  <a:pt x="306703" y="25042"/>
                </a:lnTo>
                <a:lnTo>
                  <a:pt x="285213" y="15854"/>
                </a:lnTo>
                <a:lnTo>
                  <a:pt x="253902" y="9816"/>
                </a:lnTo>
                <a:lnTo>
                  <a:pt x="200586" y="3416"/>
                </a:lnTo>
                <a:close/>
              </a:path>
              <a:path w="344169" h="102870">
                <a:moveTo>
                  <a:pt x="214709" y="31559"/>
                </a:moveTo>
                <a:lnTo>
                  <a:pt x="207987" y="31748"/>
                </a:lnTo>
                <a:lnTo>
                  <a:pt x="216274" y="31748"/>
                </a:lnTo>
                <a:lnTo>
                  <a:pt x="214709" y="31559"/>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0" name="object 80"/>
          <p:cNvSpPr/>
          <p:nvPr/>
        </p:nvSpPr>
        <p:spPr>
          <a:xfrm>
            <a:off x="1410173" y="1906006"/>
            <a:ext cx="307181" cy="410976"/>
          </a:xfrm>
          <a:custGeom>
            <a:avLst/>
            <a:gdLst/>
            <a:ahLst/>
            <a:cxnLst/>
            <a:rect l="l" t="t" r="r" b="b"/>
            <a:pathLst>
              <a:path w="464184" h="621029">
                <a:moveTo>
                  <a:pt x="236969" y="25434"/>
                </a:moveTo>
                <a:lnTo>
                  <a:pt x="185266" y="38169"/>
                </a:lnTo>
                <a:lnTo>
                  <a:pt x="148255" y="66878"/>
                </a:lnTo>
                <a:lnTo>
                  <a:pt x="119683" y="104159"/>
                </a:lnTo>
                <a:lnTo>
                  <a:pt x="99375" y="145997"/>
                </a:lnTo>
                <a:lnTo>
                  <a:pt x="85228" y="190074"/>
                </a:lnTo>
                <a:lnTo>
                  <a:pt x="83590" y="196843"/>
                </a:lnTo>
                <a:lnTo>
                  <a:pt x="81964" y="196932"/>
                </a:lnTo>
                <a:lnTo>
                  <a:pt x="62902" y="214420"/>
                </a:lnTo>
                <a:lnTo>
                  <a:pt x="62914" y="216173"/>
                </a:lnTo>
                <a:lnTo>
                  <a:pt x="51309" y="221621"/>
                </a:lnTo>
                <a:lnTo>
                  <a:pt x="11462" y="259295"/>
                </a:lnTo>
                <a:lnTo>
                  <a:pt x="0" y="309670"/>
                </a:lnTo>
                <a:lnTo>
                  <a:pt x="52" y="314222"/>
                </a:lnTo>
                <a:lnTo>
                  <a:pt x="8584" y="362477"/>
                </a:lnTo>
                <a:lnTo>
                  <a:pt x="23000" y="399010"/>
                </a:lnTo>
                <a:lnTo>
                  <a:pt x="51481" y="452221"/>
                </a:lnTo>
                <a:lnTo>
                  <a:pt x="80694" y="488778"/>
                </a:lnTo>
                <a:lnTo>
                  <a:pt x="126672" y="523027"/>
                </a:lnTo>
                <a:lnTo>
                  <a:pt x="148839" y="540652"/>
                </a:lnTo>
                <a:lnTo>
                  <a:pt x="172755" y="574962"/>
                </a:lnTo>
                <a:lnTo>
                  <a:pt x="175195" y="588981"/>
                </a:lnTo>
                <a:lnTo>
                  <a:pt x="174514" y="596255"/>
                </a:lnTo>
                <a:lnTo>
                  <a:pt x="172376" y="603329"/>
                </a:lnTo>
                <a:lnTo>
                  <a:pt x="168780" y="609798"/>
                </a:lnTo>
                <a:lnTo>
                  <a:pt x="163727" y="615257"/>
                </a:lnTo>
                <a:lnTo>
                  <a:pt x="182503" y="620911"/>
                </a:lnTo>
                <a:lnTo>
                  <a:pt x="221836" y="609612"/>
                </a:lnTo>
                <a:lnTo>
                  <a:pt x="248496" y="577694"/>
                </a:lnTo>
                <a:lnTo>
                  <a:pt x="258171" y="537715"/>
                </a:lnTo>
                <a:lnTo>
                  <a:pt x="258190" y="517188"/>
                </a:lnTo>
                <a:lnTo>
                  <a:pt x="256875" y="504144"/>
                </a:lnTo>
                <a:lnTo>
                  <a:pt x="246087" y="466909"/>
                </a:lnTo>
                <a:lnTo>
                  <a:pt x="223414" y="436233"/>
                </a:lnTo>
                <a:lnTo>
                  <a:pt x="194771" y="416215"/>
                </a:lnTo>
                <a:lnTo>
                  <a:pt x="185700" y="409948"/>
                </a:lnTo>
                <a:lnTo>
                  <a:pt x="177595" y="402596"/>
                </a:lnTo>
                <a:lnTo>
                  <a:pt x="167374" y="387228"/>
                </a:lnTo>
                <a:lnTo>
                  <a:pt x="160281" y="369806"/>
                </a:lnTo>
                <a:lnTo>
                  <a:pt x="153780" y="351920"/>
                </a:lnTo>
                <a:lnTo>
                  <a:pt x="145337" y="335159"/>
                </a:lnTo>
                <a:lnTo>
                  <a:pt x="114172" y="309670"/>
                </a:lnTo>
                <a:lnTo>
                  <a:pt x="92409" y="302455"/>
                </a:lnTo>
                <a:lnTo>
                  <a:pt x="82287" y="297863"/>
                </a:lnTo>
                <a:lnTo>
                  <a:pt x="73951" y="290925"/>
                </a:lnTo>
                <a:lnTo>
                  <a:pt x="69021" y="281462"/>
                </a:lnTo>
                <a:lnTo>
                  <a:pt x="68009" y="270641"/>
                </a:lnTo>
                <a:lnTo>
                  <a:pt x="70524" y="259608"/>
                </a:lnTo>
                <a:lnTo>
                  <a:pt x="76173" y="249510"/>
                </a:lnTo>
                <a:lnTo>
                  <a:pt x="103524" y="249510"/>
                </a:lnTo>
                <a:lnTo>
                  <a:pt x="107136" y="246881"/>
                </a:lnTo>
                <a:lnTo>
                  <a:pt x="240175" y="246881"/>
                </a:lnTo>
                <a:lnTo>
                  <a:pt x="252102" y="241180"/>
                </a:lnTo>
                <a:lnTo>
                  <a:pt x="295814" y="241180"/>
                </a:lnTo>
                <a:lnTo>
                  <a:pt x="294397" y="212820"/>
                </a:lnTo>
                <a:lnTo>
                  <a:pt x="320891" y="195925"/>
                </a:lnTo>
                <a:lnTo>
                  <a:pt x="379165" y="158176"/>
                </a:lnTo>
                <a:lnTo>
                  <a:pt x="437413" y="118978"/>
                </a:lnTo>
                <a:lnTo>
                  <a:pt x="463828" y="97732"/>
                </a:lnTo>
                <a:lnTo>
                  <a:pt x="462709" y="88785"/>
                </a:lnTo>
                <a:lnTo>
                  <a:pt x="429566" y="41315"/>
                </a:lnTo>
                <a:lnTo>
                  <a:pt x="413200" y="29952"/>
                </a:lnTo>
                <a:lnTo>
                  <a:pt x="253440" y="29952"/>
                </a:lnTo>
                <a:lnTo>
                  <a:pt x="236969" y="25434"/>
                </a:lnTo>
                <a:close/>
              </a:path>
              <a:path w="464184" h="621029">
                <a:moveTo>
                  <a:pt x="240175" y="246881"/>
                </a:moveTo>
                <a:lnTo>
                  <a:pt x="107136" y="246881"/>
                </a:lnTo>
                <a:lnTo>
                  <a:pt x="109752" y="252583"/>
                </a:lnTo>
                <a:lnTo>
                  <a:pt x="110908" y="258959"/>
                </a:lnTo>
                <a:lnTo>
                  <a:pt x="139037" y="319090"/>
                </a:lnTo>
                <a:lnTo>
                  <a:pt x="185469" y="357231"/>
                </a:lnTo>
                <a:lnTo>
                  <a:pt x="220898" y="374230"/>
                </a:lnTo>
                <a:lnTo>
                  <a:pt x="265441" y="393134"/>
                </a:lnTo>
                <a:lnTo>
                  <a:pt x="277409" y="400102"/>
                </a:lnTo>
                <a:lnTo>
                  <a:pt x="285860" y="406601"/>
                </a:lnTo>
                <a:lnTo>
                  <a:pt x="292420" y="413546"/>
                </a:lnTo>
                <a:lnTo>
                  <a:pt x="298715" y="421849"/>
                </a:lnTo>
                <a:lnTo>
                  <a:pt x="302586" y="408705"/>
                </a:lnTo>
                <a:lnTo>
                  <a:pt x="307802" y="379015"/>
                </a:lnTo>
                <a:lnTo>
                  <a:pt x="304770" y="347397"/>
                </a:lnTo>
                <a:lnTo>
                  <a:pt x="283894" y="328466"/>
                </a:lnTo>
                <a:lnTo>
                  <a:pt x="254876" y="313349"/>
                </a:lnTo>
                <a:lnTo>
                  <a:pt x="235671" y="289147"/>
                </a:lnTo>
                <a:lnTo>
                  <a:pt x="229104" y="264469"/>
                </a:lnTo>
                <a:lnTo>
                  <a:pt x="237997" y="247923"/>
                </a:lnTo>
                <a:lnTo>
                  <a:pt x="240175" y="246881"/>
                </a:lnTo>
                <a:close/>
              </a:path>
              <a:path w="464184" h="621029">
                <a:moveTo>
                  <a:pt x="295814" y="241180"/>
                </a:moveTo>
                <a:lnTo>
                  <a:pt x="252102" y="241180"/>
                </a:lnTo>
                <a:lnTo>
                  <a:pt x="263019" y="242084"/>
                </a:lnTo>
                <a:lnTo>
                  <a:pt x="276341" y="253470"/>
                </a:lnTo>
                <a:lnTo>
                  <a:pt x="297661" y="278174"/>
                </a:lnTo>
                <a:lnTo>
                  <a:pt x="295814" y="241180"/>
                </a:lnTo>
                <a:close/>
              </a:path>
              <a:path w="464184" h="621029">
                <a:moveTo>
                  <a:pt x="103524" y="249510"/>
                </a:moveTo>
                <a:lnTo>
                  <a:pt x="76173" y="249510"/>
                </a:lnTo>
                <a:lnTo>
                  <a:pt x="77011" y="250437"/>
                </a:lnTo>
                <a:lnTo>
                  <a:pt x="77951" y="251275"/>
                </a:lnTo>
                <a:lnTo>
                  <a:pt x="80974" y="252939"/>
                </a:lnTo>
                <a:lnTo>
                  <a:pt x="83209" y="253320"/>
                </a:lnTo>
                <a:lnTo>
                  <a:pt x="92988" y="253942"/>
                </a:lnTo>
                <a:lnTo>
                  <a:pt x="100837" y="251466"/>
                </a:lnTo>
                <a:lnTo>
                  <a:pt x="103524" y="249510"/>
                </a:lnTo>
                <a:close/>
              </a:path>
              <a:path w="464184" h="621029">
                <a:moveTo>
                  <a:pt x="317903" y="0"/>
                </a:moveTo>
                <a:lnTo>
                  <a:pt x="270882" y="12547"/>
                </a:lnTo>
                <a:lnTo>
                  <a:pt x="253440" y="29952"/>
                </a:lnTo>
                <a:lnTo>
                  <a:pt x="413200" y="29952"/>
                </a:lnTo>
                <a:lnTo>
                  <a:pt x="373754" y="10112"/>
                </a:lnTo>
                <a:lnTo>
                  <a:pt x="330039" y="646"/>
                </a:lnTo>
                <a:lnTo>
                  <a:pt x="317903" y="0"/>
                </a:lnTo>
                <a:close/>
              </a:path>
            </a:pathLst>
          </a:custGeom>
          <a:solidFill>
            <a:srgbClr val="62554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1" name="object 81"/>
          <p:cNvSpPr/>
          <p:nvPr/>
        </p:nvSpPr>
        <p:spPr>
          <a:xfrm>
            <a:off x="1605384" y="2265498"/>
            <a:ext cx="379459" cy="468126"/>
          </a:xfrm>
          <a:custGeom>
            <a:avLst/>
            <a:gdLst/>
            <a:ahLst/>
            <a:cxnLst/>
            <a:rect l="l" t="t" r="r" b="b"/>
            <a:pathLst>
              <a:path w="573405" h="707389">
                <a:moveTo>
                  <a:pt x="75852" y="0"/>
                </a:moveTo>
                <a:lnTo>
                  <a:pt x="22347" y="12144"/>
                </a:lnTo>
                <a:lnTo>
                  <a:pt x="0" y="34291"/>
                </a:lnTo>
                <a:lnTo>
                  <a:pt x="4748" y="82729"/>
                </a:lnTo>
                <a:lnTo>
                  <a:pt x="32532" y="173748"/>
                </a:lnTo>
                <a:lnTo>
                  <a:pt x="133421" y="492137"/>
                </a:lnTo>
                <a:lnTo>
                  <a:pt x="499740" y="707199"/>
                </a:lnTo>
                <a:lnTo>
                  <a:pt x="573146" y="664527"/>
                </a:lnTo>
                <a:lnTo>
                  <a:pt x="242984" y="414286"/>
                </a:lnTo>
                <a:lnTo>
                  <a:pt x="235639" y="375510"/>
                </a:lnTo>
                <a:lnTo>
                  <a:pt x="218327" y="284705"/>
                </a:lnTo>
                <a:lnTo>
                  <a:pt x="198128" y="180161"/>
                </a:lnTo>
                <a:lnTo>
                  <a:pt x="182125" y="100164"/>
                </a:lnTo>
                <a:lnTo>
                  <a:pt x="178727" y="82156"/>
                </a:lnTo>
                <a:lnTo>
                  <a:pt x="164207" y="43795"/>
                </a:lnTo>
                <a:lnTo>
                  <a:pt x="132078" y="8578"/>
                </a:lnTo>
                <a:lnTo>
                  <a:pt x="75852" y="0"/>
                </a:lnTo>
                <a:close/>
              </a:path>
            </a:pathLst>
          </a:custGeom>
          <a:solidFill>
            <a:srgbClr val="CD9D7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2" name="object 82"/>
          <p:cNvSpPr/>
          <p:nvPr/>
        </p:nvSpPr>
        <p:spPr>
          <a:xfrm>
            <a:off x="1911138" y="2666674"/>
            <a:ext cx="140059" cy="114885"/>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3" name="object 83"/>
          <p:cNvSpPr/>
          <p:nvPr/>
        </p:nvSpPr>
        <p:spPr>
          <a:xfrm>
            <a:off x="3426117" y="4310202"/>
            <a:ext cx="329453" cy="195823"/>
          </a:xfrm>
          <a:custGeom>
            <a:avLst/>
            <a:gdLst/>
            <a:ahLst/>
            <a:cxnLst/>
            <a:rect l="l" t="t" r="r" b="b"/>
            <a:pathLst>
              <a:path w="497839" h="295909">
                <a:moveTo>
                  <a:pt x="0" y="295325"/>
                </a:moveTo>
                <a:lnTo>
                  <a:pt x="497293" y="295325"/>
                </a:lnTo>
                <a:lnTo>
                  <a:pt x="497293"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4" name="object 84"/>
          <p:cNvSpPr/>
          <p:nvPr/>
        </p:nvSpPr>
        <p:spPr>
          <a:xfrm>
            <a:off x="3601509" y="4533785"/>
            <a:ext cx="306341" cy="181115"/>
          </a:xfrm>
          <a:custGeom>
            <a:avLst/>
            <a:gdLst/>
            <a:ahLst/>
            <a:cxnLst/>
            <a:rect l="l" t="t" r="r" b="b"/>
            <a:pathLst>
              <a:path w="462914"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5" name="object 85"/>
          <p:cNvSpPr/>
          <p:nvPr/>
        </p:nvSpPr>
        <p:spPr>
          <a:xfrm>
            <a:off x="3273653" y="4533785"/>
            <a:ext cx="298357" cy="181115"/>
          </a:xfrm>
          <a:custGeom>
            <a:avLst/>
            <a:gdLst/>
            <a:ahLst/>
            <a:cxnLst/>
            <a:rect l="l" t="t" r="r" b="b"/>
            <a:pathLst>
              <a:path w="450850" h="273684">
                <a:moveTo>
                  <a:pt x="0" y="273126"/>
                </a:moveTo>
                <a:lnTo>
                  <a:pt x="450595" y="273126"/>
                </a:lnTo>
                <a:lnTo>
                  <a:pt x="450595"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6" name="object 86"/>
          <p:cNvSpPr/>
          <p:nvPr/>
        </p:nvSpPr>
        <p:spPr>
          <a:xfrm>
            <a:off x="3777884" y="4740046"/>
            <a:ext cx="306341" cy="179014"/>
          </a:xfrm>
          <a:custGeom>
            <a:avLst/>
            <a:gdLst/>
            <a:ahLst/>
            <a:cxnLst/>
            <a:rect l="l" t="t" r="r" b="b"/>
            <a:pathLst>
              <a:path w="462914"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7" name="object 87"/>
          <p:cNvSpPr/>
          <p:nvPr/>
        </p:nvSpPr>
        <p:spPr>
          <a:xfrm>
            <a:off x="3442085" y="4740046"/>
            <a:ext cx="306341" cy="182796"/>
          </a:xfrm>
          <a:custGeom>
            <a:avLst/>
            <a:gdLst/>
            <a:ahLst/>
            <a:cxnLst/>
            <a:rect l="l" t="t" r="r" b="b"/>
            <a:pathLst>
              <a:path w="462914"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8" name="object 88"/>
          <p:cNvSpPr/>
          <p:nvPr/>
        </p:nvSpPr>
        <p:spPr>
          <a:xfrm>
            <a:off x="3108304" y="4740046"/>
            <a:ext cx="306341" cy="179014"/>
          </a:xfrm>
          <a:custGeom>
            <a:avLst/>
            <a:gdLst/>
            <a:ahLst/>
            <a:cxnLst/>
            <a:rect l="l" t="t" r="r" b="b"/>
            <a:pathLst>
              <a:path w="462914"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9" name="object 89"/>
          <p:cNvSpPr/>
          <p:nvPr/>
        </p:nvSpPr>
        <p:spPr>
          <a:xfrm>
            <a:off x="2413419" y="4310202"/>
            <a:ext cx="329453" cy="195823"/>
          </a:xfrm>
          <a:custGeom>
            <a:avLst/>
            <a:gdLst/>
            <a:ahLst/>
            <a:cxnLst/>
            <a:rect l="l" t="t" r="r" b="b"/>
            <a:pathLst>
              <a:path w="497839" h="295909">
                <a:moveTo>
                  <a:pt x="0" y="295325"/>
                </a:moveTo>
                <a:lnTo>
                  <a:pt x="497306" y="295325"/>
                </a:lnTo>
                <a:lnTo>
                  <a:pt x="497306"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0" name="object 90"/>
          <p:cNvSpPr/>
          <p:nvPr/>
        </p:nvSpPr>
        <p:spPr>
          <a:xfrm>
            <a:off x="2588810" y="4533785"/>
            <a:ext cx="329453" cy="181115"/>
          </a:xfrm>
          <a:custGeom>
            <a:avLst/>
            <a:gdLst/>
            <a:ahLst/>
            <a:cxnLst/>
            <a:rect l="l" t="t" r="r" b="b"/>
            <a:pathLst>
              <a:path w="497839" h="273684">
                <a:moveTo>
                  <a:pt x="0" y="273126"/>
                </a:moveTo>
                <a:lnTo>
                  <a:pt x="497827" y="273126"/>
                </a:lnTo>
                <a:lnTo>
                  <a:pt x="497827"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1" name="object 91"/>
          <p:cNvSpPr/>
          <p:nvPr/>
        </p:nvSpPr>
        <p:spPr>
          <a:xfrm>
            <a:off x="2765186" y="4310202"/>
            <a:ext cx="329453" cy="195823"/>
          </a:xfrm>
          <a:custGeom>
            <a:avLst/>
            <a:gdLst/>
            <a:ahLst/>
            <a:cxnLst/>
            <a:rect l="l" t="t" r="r" b="b"/>
            <a:pathLst>
              <a:path w="497839" h="295909">
                <a:moveTo>
                  <a:pt x="0" y="295325"/>
                </a:moveTo>
                <a:lnTo>
                  <a:pt x="497306" y="295325"/>
                </a:lnTo>
                <a:lnTo>
                  <a:pt x="497306"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2" name="object 92"/>
          <p:cNvSpPr/>
          <p:nvPr/>
        </p:nvSpPr>
        <p:spPr>
          <a:xfrm>
            <a:off x="1744243" y="4310202"/>
            <a:ext cx="299197" cy="195823"/>
          </a:xfrm>
          <a:custGeom>
            <a:avLst/>
            <a:gdLst/>
            <a:ahLst/>
            <a:cxnLst/>
            <a:rect l="l" t="t" r="r" b="b"/>
            <a:pathLst>
              <a:path w="452119" h="295909">
                <a:moveTo>
                  <a:pt x="0" y="295325"/>
                </a:moveTo>
                <a:lnTo>
                  <a:pt x="452018" y="295325"/>
                </a:lnTo>
                <a:lnTo>
                  <a:pt x="45201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3" name="object 93"/>
          <p:cNvSpPr/>
          <p:nvPr/>
        </p:nvSpPr>
        <p:spPr>
          <a:xfrm>
            <a:off x="2066048" y="4310202"/>
            <a:ext cx="329453" cy="195823"/>
          </a:xfrm>
          <a:custGeom>
            <a:avLst/>
            <a:gdLst/>
            <a:ahLst/>
            <a:cxnLst/>
            <a:rect l="l" t="t" r="r" b="b"/>
            <a:pathLst>
              <a:path w="497839" h="295909">
                <a:moveTo>
                  <a:pt x="0" y="295325"/>
                </a:moveTo>
                <a:lnTo>
                  <a:pt x="497306" y="295325"/>
                </a:lnTo>
                <a:lnTo>
                  <a:pt x="497306"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4" name="object 94"/>
          <p:cNvSpPr/>
          <p:nvPr/>
        </p:nvSpPr>
        <p:spPr>
          <a:xfrm>
            <a:off x="3115633" y="4310202"/>
            <a:ext cx="291633" cy="195823"/>
          </a:xfrm>
          <a:custGeom>
            <a:avLst/>
            <a:gdLst/>
            <a:ahLst/>
            <a:cxnLst/>
            <a:rect l="l" t="t" r="r" b="b"/>
            <a:pathLst>
              <a:path w="440689" h="295909">
                <a:moveTo>
                  <a:pt x="0" y="295325"/>
                </a:moveTo>
                <a:lnTo>
                  <a:pt x="440461" y="295325"/>
                </a:lnTo>
                <a:lnTo>
                  <a:pt x="440461"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5" name="object 95"/>
          <p:cNvSpPr/>
          <p:nvPr/>
        </p:nvSpPr>
        <p:spPr>
          <a:xfrm>
            <a:off x="2940578" y="4533785"/>
            <a:ext cx="306341" cy="181115"/>
          </a:xfrm>
          <a:custGeom>
            <a:avLst/>
            <a:gdLst/>
            <a:ahLst/>
            <a:cxnLst/>
            <a:rect l="l" t="t" r="r" b="b"/>
            <a:pathLst>
              <a:path w="462914"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6" name="object 96"/>
          <p:cNvSpPr/>
          <p:nvPr/>
        </p:nvSpPr>
        <p:spPr>
          <a:xfrm>
            <a:off x="2260954" y="4533785"/>
            <a:ext cx="298357" cy="181115"/>
          </a:xfrm>
          <a:custGeom>
            <a:avLst/>
            <a:gdLst/>
            <a:ahLst/>
            <a:cxnLst/>
            <a:rect l="l" t="t" r="r" b="b"/>
            <a:pathLst>
              <a:path w="450850" h="273684">
                <a:moveTo>
                  <a:pt x="0" y="273126"/>
                </a:moveTo>
                <a:lnTo>
                  <a:pt x="450596" y="273126"/>
                </a:lnTo>
                <a:lnTo>
                  <a:pt x="450596"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7" name="object 97"/>
          <p:cNvSpPr/>
          <p:nvPr/>
        </p:nvSpPr>
        <p:spPr>
          <a:xfrm>
            <a:off x="2765186" y="4740046"/>
            <a:ext cx="315165" cy="179014"/>
          </a:xfrm>
          <a:custGeom>
            <a:avLst/>
            <a:gdLst/>
            <a:ahLst/>
            <a:cxnLst/>
            <a:rect l="l" t="t" r="r" b="b"/>
            <a:pathLst>
              <a:path w="476250" h="270509">
                <a:moveTo>
                  <a:pt x="0" y="270078"/>
                </a:moveTo>
                <a:lnTo>
                  <a:pt x="476034" y="270078"/>
                </a:lnTo>
                <a:lnTo>
                  <a:pt x="476034"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8" name="object 98"/>
          <p:cNvSpPr/>
          <p:nvPr/>
        </p:nvSpPr>
        <p:spPr>
          <a:xfrm>
            <a:off x="2429387" y="4740046"/>
            <a:ext cx="306341" cy="182796"/>
          </a:xfrm>
          <a:custGeom>
            <a:avLst/>
            <a:gdLst/>
            <a:ahLst/>
            <a:cxnLst/>
            <a:rect l="l" t="t" r="r" b="b"/>
            <a:pathLst>
              <a:path w="462914"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9" name="object 99"/>
          <p:cNvSpPr/>
          <p:nvPr/>
        </p:nvSpPr>
        <p:spPr>
          <a:xfrm>
            <a:off x="2095607" y="4740046"/>
            <a:ext cx="306341" cy="179014"/>
          </a:xfrm>
          <a:custGeom>
            <a:avLst/>
            <a:gdLst/>
            <a:ahLst/>
            <a:cxnLst/>
            <a:rect l="l" t="t" r="r" b="b"/>
            <a:pathLst>
              <a:path w="462914"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0" name="object 100"/>
          <p:cNvSpPr/>
          <p:nvPr/>
        </p:nvSpPr>
        <p:spPr>
          <a:xfrm>
            <a:off x="2937653" y="4106227"/>
            <a:ext cx="306341" cy="182796"/>
          </a:xfrm>
          <a:custGeom>
            <a:avLst/>
            <a:gdLst/>
            <a:ahLst/>
            <a:cxnLst/>
            <a:rect l="l" t="t" r="r" b="b"/>
            <a:pathLst>
              <a:path w="462914"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1" name="object 101"/>
          <p:cNvSpPr/>
          <p:nvPr/>
        </p:nvSpPr>
        <p:spPr>
          <a:xfrm>
            <a:off x="2603872" y="4106227"/>
            <a:ext cx="306341" cy="179014"/>
          </a:xfrm>
          <a:custGeom>
            <a:avLst/>
            <a:gdLst/>
            <a:ahLst/>
            <a:cxnLst/>
            <a:rect l="l" t="t" r="r" b="b"/>
            <a:pathLst>
              <a:path w="462914" h="270510">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2" name="object 102"/>
          <p:cNvSpPr/>
          <p:nvPr/>
        </p:nvSpPr>
        <p:spPr>
          <a:xfrm>
            <a:off x="2084378" y="3899966"/>
            <a:ext cx="329453" cy="181115"/>
          </a:xfrm>
          <a:custGeom>
            <a:avLst/>
            <a:gdLst/>
            <a:ahLst/>
            <a:cxnLst/>
            <a:rect l="l" t="t" r="r" b="b"/>
            <a:pathLst>
              <a:path w="497839" h="273685">
                <a:moveTo>
                  <a:pt x="0" y="273126"/>
                </a:moveTo>
                <a:lnTo>
                  <a:pt x="497827" y="273126"/>
                </a:lnTo>
                <a:lnTo>
                  <a:pt x="497827"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3" name="object 103"/>
          <p:cNvSpPr/>
          <p:nvPr/>
        </p:nvSpPr>
        <p:spPr>
          <a:xfrm>
            <a:off x="2436145" y="3899966"/>
            <a:ext cx="306341" cy="181115"/>
          </a:xfrm>
          <a:custGeom>
            <a:avLst/>
            <a:gdLst/>
            <a:ahLst/>
            <a:cxnLst/>
            <a:rect l="l" t="t" r="r" b="b"/>
            <a:pathLst>
              <a:path w="462914" h="273685">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4" name="object 104"/>
          <p:cNvSpPr/>
          <p:nvPr/>
        </p:nvSpPr>
        <p:spPr>
          <a:xfrm>
            <a:off x="1756522" y="3899966"/>
            <a:ext cx="298357" cy="181115"/>
          </a:xfrm>
          <a:custGeom>
            <a:avLst/>
            <a:gdLst/>
            <a:ahLst/>
            <a:cxnLst/>
            <a:rect l="l" t="t" r="r" b="b"/>
            <a:pathLst>
              <a:path w="450850" h="273685">
                <a:moveTo>
                  <a:pt x="0" y="273126"/>
                </a:moveTo>
                <a:lnTo>
                  <a:pt x="450583" y="273126"/>
                </a:lnTo>
                <a:lnTo>
                  <a:pt x="450583"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5" name="object 105"/>
          <p:cNvSpPr/>
          <p:nvPr/>
        </p:nvSpPr>
        <p:spPr>
          <a:xfrm>
            <a:off x="2260761" y="4106227"/>
            <a:ext cx="315165" cy="179014"/>
          </a:xfrm>
          <a:custGeom>
            <a:avLst/>
            <a:gdLst/>
            <a:ahLst/>
            <a:cxnLst/>
            <a:rect l="l" t="t" r="r" b="b"/>
            <a:pathLst>
              <a:path w="476250" h="270510">
                <a:moveTo>
                  <a:pt x="0" y="270078"/>
                </a:moveTo>
                <a:lnTo>
                  <a:pt x="476034" y="270078"/>
                </a:lnTo>
                <a:lnTo>
                  <a:pt x="476034"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6" name="object 106"/>
          <p:cNvSpPr/>
          <p:nvPr/>
        </p:nvSpPr>
        <p:spPr>
          <a:xfrm>
            <a:off x="1924955" y="4106227"/>
            <a:ext cx="306341" cy="182796"/>
          </a:xfrm>
          <a:custGeom>
            <a:avLst/>
            <a:gdLst/>
            <a:ahLst/>
            <a:cxnLst/>
            <a:rect l="l" t="t" r="r" b="b"/>
            <a:pathLst>
              <a:path w="462915"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7" name="object 107"/>
          <p:cNvSpPr/>
          <p:nvPr/>
        </p:nvSpPr>
        <p:spPr>
          <a:xfrm>
            <a:off x="1591174" y="4106227"/>
            <a:ext cx="306341" cy="179014"/>
          </a:xfrm>
          <a:custGeom>
            <a:avLst/>
            <a:gdLst/>
            <a:ahLst/>
            <a:cxnLst/>
            <a:rect l="l" t="t" r="r" b="b"/>
            <a:pathLst>
              <a:path w="462915" h="270510">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8" name="object 108"/>
          <p:cNvSpPr/>
          <p:nvPr/>
        </p:nvSpPr>
        <p:spPr>
          <a:xfrm>
            <a:off x="1408142" y="4310202"/>
            <a:ext cx="312644" cy="195823"/>
          </a:xfrm>
          <a:custGeom>
            <a:avLst/>
            <a:gdLst/>
            <a:ahLst/>
            <a:cxnLst/>
            <a:rect l="l" t="t" r="r" b="b"/>
            <a:pathLst>
              <a:path w="472440" h="295909">
                <a:moveTo>
                  <a:pt x="0" y="295325"/>
                </a:moveTo>
                <a:lnTo>
                  <a:pt x="471881" y="295325"/>
                </a:lnTo>
                <a:lnTo>
                  <a:pt x="471881"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9" name="object 109"/>
          <p:cNvSpPr/>
          <p:nvPr/>
        </p:nvSpPr>
        <p:spPr>
          <a:xfrm>
            <a:off x="1583534" y="4533785"/>
            <a:ext cx="306341" cy="181115"/>
          </a:xfrm>
          <a:custGeom>
            <a:avLst/>
            <a:gdLst/>
            <a:ahLst/>
            <a:cxnLst/>
            <a:rect l="l" t="t" r="r" b="b"/>
            <a:pathLst>
              <a:path w="462915"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0" name="object 110"/>
          <p:cNvSpPr/>
          <p:nvPr/>
        </p:nvSpPr>
        <p:spPr>
          <a:xfrm>
            <a:off x="1920870" y="4533785"/>
            <a:ext cx="306341" cy="181115"/>
          </a:xfrm>
          <a:custGeom>
            <a:avLst/>
            <a:gdLst/>
            <a:ahLst/>
            <a:cxnLst/>
            <a:rect l="l" t="t" r="r" b="b"/>
            <a:pathLst>
              <a:path w="462915" h="273684">
                <a:moveTo>
                  <a:pt x="0" y="273126"/>
                </a:moveTo>
                <a:lnTo>
                  <a:pt x="462610" y="273126"/>
                </a:lnTo>
                <a:lnTo>
                  <a:pt x="462610"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1" name="object 111"/>
          <p:cNvSpPr/>
          <p:nvPr/>
        </p:nvSpPr>
        <p:spPr>
          <a:xfrm>
            <a:off x="1255677" y="4533785"/>
            <a:ext cx="298357" cy="181115"/>
          </a:xfrm>
          <a:custGeom>
            <a:avLst/>
            <a:gdLst/>
            <a:ahLst/>
            <a:cxnLst/>
            <a:rect l="l" t="t" r="r" b="b"/>
            <a:pathLst>
              <a:path w="450850" h="273684">
                <a:moveTo>
                  <a:pt x="0" y="273126"/>
                </a:moveTo>
                <a:lnTo>
                  <a:pt x="450596" y="273126"/>
                </a:lnTo>
                <a:lnTo>
                  <a:pt x="450596"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2" name="object 112"/>
          <p:cNvSpPr/>
          <p:nvPr/>
        </p:nvSpPr>
        <p:spPr>
          <a:xfrm>
            <a:off x="1759909" y="4740046"/>
            <a:ext cx="306341" cy="179014"/>
          </a:xfrm>
          <a:custGeom>
            <a:avLst/>
            <a:gdLst/>
            <a:ahLst/>
            <a:cxnLst/>
            <a:rect l="l" t="t" r="r" b="b"/>
            <a:pathLst>
              <a:path w="462915" h="270509">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3" name="object 113"/>
          <p:cNvSpPr/>
          <p:nvPr/>
        </p:nvSpPr>
        <p:spPr>
          <a:xfrm>
            <a:off x="1424102" y="4740046"/>
            <a:ext cx="306341" cy="182796"/>
          </a:xfrm>
          <a:custGeom>
            <a:avLst/>
            <a:gdLst/>
            <a:ahLst/>
            <a:cxnLst/>
            <a:rect l="l" t="t" r="r" b="b"/>
            <a:pathLst>
              <a:path w="462915" h="276225">
                <a:moveTo>
                  <a:pt x="0" y="275920"/>
                </a:moveTo>
                <a:lnTo>
                  <a:pt x="462610" y="275920"/>
                </a:lnTo>
                <a:lnTo>
                  <a:pt x="462610" y="0"/>
                </a:lnTo>
                <a:lnTo>
                  <a:pt x="0" y="0"/>
                </a:lnTo>
                <a:lnTo>
                  <a:pt x="0" y="27592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4" name="object 114"/>
          <p:cNvSpPr/>
          <p:nvPr/>
        </p:nvSpPr>
        <p:spPr>
          <a:xfrm>
            <a:off x="1243853" y="4740046"/>
            <a:ext cx="152960" cy="179014"/>
          </a:xfrm>
          <a:custGeom>
            <a:avLst/>
            <a:gdLst/>
            <a:ahLst/>
            <a:cxnLst/>
            <a:rect l="l" t="t" r="r" b="b"/>
            <a:pathLst>
              <a:path w="231140" h="270509">
                <a:moveTo>
                  <a:pt x="0" y="270078"/>
                </a:moveTo>
                <a:lnTo>
                  <a:pt x="230606" y="270078"/>
                </a:lnTo>
                <a:lnTo>
                  <a:pt x="230606"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5" name="object 115"/>
          <p:cNvSpPr/>
          <p:nvPr/>
        </p:nvSpPr>
        <p:spPr>
          <a:xfrm>
            <a:off x="1243853" y="4310202"/>
            <a:ext cx="145396" cy="195823"/>
          </a:xfrm>
          <a:custGeom>
            <a:avLst/>
            <a:gdLst/>
            <a:ahLst/>
            <a:cxnLst/>
            <a:rect l="l" t="t" r="r" b="b"/>
            <a:pathLst>
              <a:path w="219710" h="295909">
                <a:moveTo>
                  <a:pt x="0" y="295325"/>
                </a:moveTo>
                <a:lnTo>
                  <a:pt x="219532" y="295325"/>
                </a:lnTo>
                <a:lnTo>
                  <a:pt x="219532"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6" name="object 116"/>
          <p:cNvSpPr/>
          <p:nvPr/>
        </p:nvSpPr>
        <p:spPr>
          <a:xfrm>
            <a:off x="3601509" y="4945937"/>
            <a:ext cx="306341" cy="181115"/>
          </a:xfrm>
          <a:custGeom>
            <a:avLst/>
            <a:gdLst/>
            <a:ahLst/>
            <a:cxnLst/>
            <a:rect l="l" t="t" r="r" b="b"/>
            <a:pathLst>
              <a:path w="462914" h="273684">
                <a:moveTo>
                  <a:pt x="0" y="273113"/>
                </a:moveTo>
                <a:lnTo>
                  <a:pt x="462610" y="273113"/>
                </a:lnTo>
                <a:lnTo>
                  <a:pt x="462610"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7" name="object 117"/>
          <p:cNvSpPr/>
          <p:nvPr/>
        </p:nvSpPr>
        <p:spPr>
          <a:xfrm>
            <a:off x="3930953" y="4945937"/>
            <a:ext cx="306341" cy="181115"/>
          </a:xfrm>
          <a:custGeom>
            <a:avLst/>
            <a:gdLst/>
            <a:ahLst/>
            <a:cxnLst/>
            <a:rect l="l" t="t" r="r" b="b"/>
            <a:pathLst>
              <a:path w="462914" h="273684">
                <a:moveTo>
                  <a:pt x="0" y="273113"/>
                </a:moveTo>
                <a:lnTo>
                  <a:pt x="462610" y="273113"/>
                </a:lnTo>
                <a:lnTo>
                  <a:pt x="462610"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8" name="object 118"/>
          <p:cNvSpPr/>
          <p:nvPr/>
        </p:nvSpPr>
        <p:spPr>
          <a:xfrm>
            <a:off x="3273653" y="4945937"/>
            <a:ext cx="298357" cy="181115"/>
          </a:xfrm>
          <a:custGeom>
            <a:avLst/>
            <a:gdLst/>
            <a:ahLst/>
            <a:cxnLst/>
            <a:rect l="l" t="t" r="r" b="b"/>
            <a:pathLst>
              <a:path w="450850" h="273684">
                <a:moveTo>
                  <a:pt x="0" y="273113"/>
                </a:moveTo>
                <a:lnTo>
                  <a:pt x="450595" y="273113"/>
                </a:lnTo>
                <a:lnTo>
                  <a:pt x="450595"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9" name="object 119"/>
          <p:cNvSpPr/>
          <p:nvPr/>
        </p:nvSpPr>
        <p:spPr>
          <a:xfrm>
            <a:off x="2588810" y="4945937"/>
            <a:ext cx="329453" cy="181115"/>
          </a:xfrm>
          <a:custGeom>
            <a:avLst/>
            <a:gdLst/>
            <a:ahLst/>
            <a:cxnLst/>
            <a:rect l="l" t="t" r="r" b="b"/>
            <a:pathLst>
              <a:path w="497839" h="273684">
                <a:moveTo>
                  <a:pt x="0" y="273113"/>
                </a:moveTo>
                <a:lnTo>
                  <a:pt x="497827" y="273113"/>
                </a:lnTo>
                <a:lnTo>
                  <a:pt x="497827"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0" name="object 120"/>
          <p:cNvSpPr/>
          <p:nvPr/>
        </p:nvSpPr>
        <p:spPr>
          <a:xfrm>
            <a:off x="2940578" y="4945937"/>
            <a:ext cx="306341" cy="181115"/>
          </a:xfrm>
          <a:custGeom>
            <a:avLst/>
            <a:gdLst/>
            <a:ahLst/>
            <a:cxnLst/>
            <a:rect l="l" t="t" r="r" b="b"/>
            <a:pathLst>
              <a:path w="462914" h="273684">
                <a:moveTo>
                  <a:pt x="0" y="273113"/>
                </a:moveTo>
                <a:lnTo>
                  <a:pt x="462610" y="273113"/>
                </a:lnTo>
                <a:lnTo>
                  <a:pt x="462610"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1" name="object 121"/>
          <p:cNvSpPr/>
          <p:nvPr/>
        </p:nvSpPr>
        <p:spPr>
          <a:xfrm>
            <a:off x="2260954" y="4945937"/>
            <a:ext cx="298357" cy="181115"/>
          </a:xfrm>
          <a:custGeom>
            <a:avLst/>
            <a:gdLst/>
            <a:ahLst/>
            <a:cxnLst/>
            <a:rect l="l" t="t" r="r" b="b"/>
            <a:pathLst>
              <a:path w="450850" h="273684">
                <a:moveTo>
                  <a:pt x="0" y="273113"/>
                </a:moveTo>
                <a:lnTo>
                  <a:pt x="450596" y="273113"/>
                </a:lnTo>
                <a:lnTo>
                  <a:pt x="450596"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2" name="object 122"/>
          <p:cNvSpPr/>
          <p:nvPr/>
        </p:nvSpPr>
        <p:spPr>
          <a:xfrm>
            <a:off x="1583534" y="4945937"/>
            <a:ext cx="306341" cy="181115"/>
          </a:xfrm>
          <a:custGeom>
            <a:avLst/>
            <a:gdLst/>
            <a:ahLst/>
            <a:cxnLst/>
            <a:rect l="l" t="t" r="r" b="b"/>
            <a:pathLst>
              <a:path w="462915" h="273684">
                <a:moveTo>
                  <a:pt x="0" y="273113"/>
                </a:moveTo>
                <a:lnTo>
                  <a:pt x="462610" y="273113"/>
                </a:lnTo>
                <a:lnTo>
                  <a:pt x="462610"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3" name="object 123"/>
          <p:cNvSpPr/>
          <p:nvPr/>
        </p:nvSpPr>
        <p:spPr>
          <a:xfrm>
            <a:off x="1920870" y="4945937"/>
            <a:ext cx="306341" cy="181115"/>
          </a:xfrm>
          <a:custGeom>
            <a:avLst/>
            <a:gdLst/>
            <a:ahLst/>
            <a:cxnLst/>
            <a:rect l="l" t="t" r="r" b="b"/>
            <a:pathLst>
              <a:path w="462915" h="273684">
                <a:moveTo>
                  <a:pt x="0" y="273113"/>
                </a:moveTo>
                <a:lnTo>
                  <a:pt x="462610" y="273113"/>
                </a:lnTo>
                <a:lnTo>
                  <a:pt x="462610"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4" name="object 124"/>
          <p:cNvSpPr/>
          <p:nvPr/>
        </p:nvSpPr>
        <p:spPr>
          <a:xfrm>
            <a:off x="1255677" y="4945937"/>
            <a:ext cx="298357" cy="181115"/>
          </a:xfrm>
          <a:custGeom>
            <a:avLst/>
            <a:gdLst/>
            <a:ahLst/>
            <a:cxnLst/>
            <a:rect l="l" t="t" r="r" b="b"/>
            <a:pathLst>
              <a:path w="450850" h="273684">
                <a:moveTo>
                  <a:pt x="0" y="273113"/>
                </a:moveTo>
                <a:lnTo>
                  <a:pt x="450596" y="273113"/>
                </a:lnTo>
                <a:lnTo>
                  <a:pt x="450596" y="0"/>
                </a:lnTo>
                <a:lnTo>
                  <a:pt x="0" y="0"/>
                </a:lnTo>
                <a:lnTo>
                  <a:pt x="0" y="273113"/>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5" name="object 125"/>
          <p:cNvSpPr/>
          <p:nvPr/>
        </p:nvSpPr>
        <p:spPr>
          <a:xfrm>
            <a:off x="1243853" y="3899966"/>
            <a:ext cx="141614" cy="181115"/>
          </a:xfrm>
          <a:custGeom>
            <a:avLst/>
            <a:gdLst/>
            <a:ahLst/>
            <a:cxnLst/>
            <a:rect l="l" t="t" r="r" b="b"/>
            <a:pathLst>
              <a:path w="213995" h="273685">
                <a:moveTo>
                  <a:pt x="0" y="273126"/>
                </a:moveTo>
                <a:lnTo>
                  <a:pt x="213652" y="273126"/>
                </a:lnTo>
                <a:lnTo>
                  <a:pt x="213652"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6" name="object 126"/>
          <p:cNvSpPr/>
          <p:nvPr/>
        </p:nvSpPr>
        <p:spPr>
          <a:xfrm>
            <a:off x="1255476" y="4106227"/>
            <a:ext cx="306341" cy="179014"/>
          </a:xfrm>
          <a:custGeom>
            <a:avLst/>
            <a:gdLst/>
            <a:ahLst/>
            <a:cxnLst/>
            <a:rect l="l" t="t" r="r" b="b"/>
            <a:pathLst>
              <a:path w="462915" h="270510">
                <a:moveTo>
                  <a:pt x="0" y="270078"/>
                </a:moveTo>
                <a:lnTo>
                  <a:pt x="462610" y="270078"/>
                </a:lnTo>
                <a:lnTo>
                  <a:pt x="462610" y="0"/>
                </a:lnTo>
                <a:lnTo>
                  <a:pt x="0" y="0"/>
                </a:lnTo>
                <a:lnTo>
                  <a:pt x="0" y="270078"/>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7" name="object 127"/>
          <p:cNvSpPr/>
          <p:nvPr/>
        </p:nvSpPr>
        <p:spPr>
          <a:xfrm>
            <a:off x="1566557" y="3676375"/>
            <a:ext cx="323150" cy="195823"/>
          </a:xfrm>
          <a:custGeom>
            <a:avLst/>
            <a:gdLst/>
            <a:ahLst/>
            <a:cxnLst/>
            <a:rect l="l" t="t" r="r" b="b"/>
            <a:pathLst>
              <a:path w="488315" h="295910">
                <a:moveTo>
                  <a:pt x="0" y="295325"/>
                </a:moveTo>
                <a:lnTo>
                  <a:pt x="487781" y="295325"/>
                </a:lnTo>
                <a:lnTo>
                  <a:pt x="487781"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8" name="object 128"/>
          <p:cNvSpPr/>
          <p:nvPr/>
        </p:nvSpPr>
        <p:spPr>
          <a:xfrm>
            <a:off x="1409403" y="3899966"/>
            <a:ext cx="326091" cy="181115"/>
          </a:xfrm>
          <a:custGeom>
            <a:avLst/>
            <a:gdLst/>
            <a:ahLst/>
            <a:cxnLst/>
            <a:rect l="l" t="t" r="r" b="b"/>
            <a:pathLst>
              <a:path w="492759" h="273685">
                <a:moveTo>
                  <a:pt x="0" y="273126"/>
                </a:moveTo>
                <a:lnTo>
                  <a:pt x="492721" y="273126"/>
                </a:lnTo>
                <a:lnTo>
                  <a:pt x="492721" y="0"/>
                </a:lnTo>
                <a:lnTo>
                  <a:pt x="0" y="0"/>
                </a:lnTo>
                <a:lnTo>
                  <a:pt x="0" y="273126"/>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9" name="object 129"/>
          <p:cNvSpPr/>
          <p:nvPr/>
        </p:nvSpPr>
        <p:spPr>
          <a:xfrm>
            <a:off x="1256072" y="3676375"/>
            <a:ext cx="291633" cy="195823"/>
          </a:xfrm>
          <a:custGeom>
            <a:avLst/>
            <a:gdLst/>
            <a:ahLst/>
            <a:cxnLst/>
            <a:rect l="l" t="t" r="r" b="b"/>
            <a:pathLst>
              <a:path w="440690" h="295910">
                <a:moveTo>
                  <a:pt x="0" y="295325"/>
                </a:moveTo>
                <a:lnTo>
                  <a:pt x="440448" y="295325"/>
                </a:lnTo>
                <a:lnTo>
                  <a:pt x="44044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0" name="object 130"/>
          <p:cNvSpPr/>
          <p:nvPr/>
        </p:nvSpPr>
        <p:spPr>
          <a:xfrm>
            <a:off x="1434019" y="3473972"/>
            <a:ext cx="306341" cy="179014"/>
          </a:xfrm>
          <a:custGeom>
            <a:avLst/>
            <a:gdLst/>
            <a:ahLst/>
            <a:cxnLst/>
            <a:rect l="l" t="t" r="r" b="b"/>
            <a:pathLst>
              <a:path w="462915" h="270510">
                <a:moveTo>
                  <a:pt x="0" y="270090"/>
                </a:moveTo>
                <a:lnTo>
                  <a:pt x="462610" y="270090"/>
                </a:lnTo>
                <a:lnTo>
                  <a:pt x="462610" y="0"/>
                </a:lnTo>
                <a:lnTo>
                  <a:pt x="0" y="0"/>
                </a:lnTo>
                <a:lnTo>
                  <a:pt x="0" y="27009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1" name="object 131"/>
          <p:cNvSpPr/>
          <p:nvPr/>
        </p:nvSpPr>
        <p:spPr>
          <a:xfrm>
            <a:off x="1911331" y="3676375"/>
            <a:ext cx="323150" cy="195823"/>
          </a:xfrm>
          <a:custGeom>
            <a:avLst/>
            <a:gdLst/>
            <a:ahLst/>
            <a:cxnLst/>
            <a:rect l="l" t="t" r="r" b="b"/>
            <a:pathLst>
              <a:path w="488315" h="295910">
                <a:moveTo>
                  <a:pt x="0" y="295325"/>
                </a:moveTo>
                <a:lnTo>
                  <a:pt x="487768" y="295325"/>
                </a:lnTo>
                <a:lnTo>
                  <a:pt x="487768" y="0"/>
                </a:lnTo>
                <a:lnTo>
                  <a:pt x="0" y="0"/>
                </a:lnTo>
                <a:lnTo>
                  <a:pt x="0" y="295325"/>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2" name="object 132"/>
          <p:cNvSpPr/>
          <p:nvPr/>
        </p:nvSpPr>
        <p:spPr>
          <a:xfrm>
            <a:off x="1761968" y="3473972"/>
            <a:ext cx="306341" cy="179014"/>
          </a:xfrm>
          <a:custGeom>
            <a:avLst/>
            <a:gdLst/>
            <a:ahLst/>
            <a:cxnLst/>
            <a:rect l="l" t="t" r="r" b="b"/>
            <a:pathLst>
              <a:path w="462915" h="270510">
                <a:moveTo>
                  <a:pt x="0" y="270090"/>
                </a:moveTo>
                <a:lnTo>
                  <a:pt x="462610" y="270090"/>
                </a:lnTo>
                <a:lnTo>
                  <a:pt x="462610" y="0"/>
                </a:lnTo>
                <a:lnTo>
                  <a:pt x="0" y="0"/>
                </a:lnTo>
                <a:lnTo>
                  <a:pt x="0" y="27009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3" name="object 133"/>
          <p:cNvSpPr/>
          <p:nvPr/>
        </p:nvSpPr>
        <p:spPr>
          <a:xfrm>
            <a:off x="1243853" y="3473972"/>
            <a:ext cx="162205" cy="179014"/>
          </a:xfrm>
          <a:custGeom>
            <a:avLst/>
            <a:gdLst/>
            <a:ahLst/>
            <a:cxnLst/>
            <a:rect l="l" t="t" r="r" b="b"/>
            <a:pathLst>
              <a:path w="245110" h="270510">
                <a:moveTo>
                  <a:pt x="0" y="270090"/>
                </a:moveTo>
                <a:lnTo>
                  <a:pt x="244906" y="270090"/>
                </a:lnTo>
                <a:lnTo>
                  <a:pt x="244906" y="0"/>
                </a:lnTo>
                <a:lnTo>
                  <a:pt x="0" y="0"/>
                </a:lnTo>
                <a:lnTo>
                  <a:pt x="0" y="27009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4" name="object 134"/>
          <p:cNvSpPr/>
          <p:nvPr/>
        </p:nvSpPr>
        <p:spPr>
          <a:xfrm>
            <a:off x="1889527" y="1638640"/>
            <a:ext cx="347943" cy="246249"/>
          </a:xfrm>
          <a:custGeom>
            <a:avLst/>
            <a:gdLst/>
            <a:ahLst/>
            <a:cxnLst/>
            <a:rect l="l" t="t" r="r" b="b"/>
            <a:pathLst>
              <a:path w="525780" h="372110">
                <a:moveTo>
                  <a:pt x="455066" y="0"/>
                </a:moveTo>
                <a:lnTo>
                  <a:pt x="0" y="119468"/>
                </a:lnTo>
                <a:lnTo>
                  <a:pt x="70104" y="371563"/>
                </a:lnTo>
                <a:lnTo>
                  <a:pt x="525170" y="252082"/>
                </a:lnTo>
                <a:lnTo>
                  <a:pt x="455066" y="0"/>
                </a:lnTo>
                <a:close/>
              </a:path>
            </a:pathLst>
          </a:custGeom>
          <a:solidFill>
            <a:srgbClr val="F26B6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5" name="object 135"/>
          <p:cNvSpPr/>
          <p:nvPr/>
        </p:nvSpPr>
        <p:spPr>
          <a:xfrm>
            <a:off x="2499696" y="1254477"/>
            <a:ext cx="278606" cy="324831"/>
          </a:xfrm>
          <a:custGeom>
            <a:avLst/>
            <a:gdLst/>
            <a:ahLst/>
            <a:cxnLst/>
            <a:rect l="l" t="t" r="r" b="b"/>
            <a:pathLst>
              <a:path w="421005" h="490855">
                <a:moveTo>
                  <a:pt x="219382" y="0"/>
                </a:moveTo>
                <a:lnTo>
                  <a:pt x="176672" y="6906"/>
                </a:lnTo>
                <a:lnTo>
                  <a:pt x="134889" y="28963"/>
                </a:lnTo>
                <a:lnTo>
                  <a:pt x="103177" y="71102"/>
                </a:lnTo>
                <a:lnTo>
                  <a:pt x="90540" y="122791"/>
                </a:lnTo>
                <a:lnTo>
                  <a:pt x="90210" y="124378"/>
                </a:lnTo>
                <a:lnTo>
                  <a:pt x="24703" y="165247"/>
                </a:lnTo>
                <a:lnTo>
                  <a:pt x="17569" y="171675"/>
                </a:lnTo>
                <a:lnTo>
                  <a:pt x="13184" y="179918"/>
                </a:lnTo>
                <a:lnTo>
                  <a:pt x="11820" y="189157"/>
                </a:lnTo>
                <a:lnTo>
                  <a:pt x="13743" y="198572"/>
                </a:lnTo>
                <a:lnTo>
                  <a:pt x="30723" y="215145"/>
                </a:lnTo>
                <a:lnTo>
                  <a:pt x="31328" y="221866"/>
                </a:lnTo>
                <a:lnTo>
                  <a:pt x="30222" y="231334"/>
                </a:lnTo>
                <a:lnTo>
                  <a:pt x="28305" y="240827"/>
                </a:lnTo>
                <a:lnTo>
                  <a:pt x="26481" y="247619"/>
                </a:lnTo>
                <a:lnTo>
                  <a:pt x="1297" y="325610"/>
                </a:lnTo>
                <a:lnTo>
                  <a:pt x="0" y="335409"/>
                </a:lnTo>
                <a:lnTo>
                  <a:pt x="2164" y="344760"/>
                </a:lnTo>
                <a:lnTo>
                  <a:pt x="7419" y="352793"/>
                </a:lnTo>
                <a:lnTo>
                  <a:pt x="15394" y="358642"/>
                </a:lnTo>
                <a:lnTo>
                  <a:pt x="83288" y="391586"/>
                </a:lnTo>
                <a:lnTo>
                  <a:pt x="74398" y="459455"/>
                </a:lnTo>
                <a:lnTo>
                  <a:pt x="75327" y="470980"/>
                </a:lnTo>
                <a:lnTo>
                  <a:pt x="80606" y="480801"/>
                </a:lnTo>
                <a:lnTo>
                  <a:pt x="89290" y="487673"/>
                </a:lnTo>
                <a:lnTo>
                  <a:pt x="100433" y="490354"/>
                </a:lnTo>
                <a:lnTo>
                  <a:pt x="127432" y="489433"/>
                </a:lnTo>
                <a:lnTo>
                  <a:pt x="183076" y="484280"/>
                </a:lnTo>
                <a:lnTo>
                  <a:pt x="209374" y="483052"/>
                </a:lnTo>
                <a:lnTo>
                  <a:pt x="220285" y="480685"/>
                </a:lnTo>
                <a:lnTo>
                  <a:pt x="228996" y="474324"/>
                </a:lnTo>
                <a:lnTo>
                  <a:pt x="234592" y="465042"/>
                </a:lnTo>
                <a:lnTo>
                  <a:pt x="236158" y="453918"/>
                </a:lnTo>
                <a:lnTo>
                  <a:pt x="231726" y="385973"/>
                </a:lnTo>
                <a:lnTo>
                  <a:pt x="256836" y="375469"/>
                </a:lnTo>
                <a:lnTo>
                  <a:pt x="299922" y="355708"/>
                </a:lnTo>
                <a:lnTo>
                  <a:pt x="337784" y="337332"/>
                </a:lnTo>
                <a:lnTo>
                  <a:pt x="380976" y="294776"/>
                </a:lnTo>
                <a:lnTo>
                  <a:pt x="399689" y="260835"/>
                </a:lnTo>
                <a:lnTo>
                  <a:pt x="413721" y="221645"/>
                </a:lnTo>
                <a:lnTo>
                  <a:pt x="421004" y="179598"/>
                </a:lnTo>
                <a:lnTo>
                  <a:pt x="419469" y="137087"/>
                </a:lnTo>
                <a:lnTo>
                  <a:pt x="407049" y="96505"/>
                </a:lnTo>
                <a:lnTo>
                  <a:pt x="381674" y="60246"/>
                </a:lnTo>
                <a:lnTo>
                  <a:pt x="341276" y="30703"/>
                </a:lnTo>
                <a:lnTo>
                  <a:pt x="274727" y="5514"/>
                </a:lnTo>
                <a:lnTo>
                  <a:pt x="219382" y="0"/>
                </a:lnTo>
                <a:close/>
              </a:path>
            </a:pathLst>
          </a:custGeom>
          <a:solidFill>
            <a:srgbClr val="6A533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6" name="object 136"/>
          <p:cNvSpPr/>
          <p:nvPr/>
        </p:nvSpPr>
        <p:spPr>
          <a:xfrm>
            <a:off x="2652982" y="1391689"/>
            <a:ext cx="51305" cy="62711"/>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7" name="object 137"/>
          <p:cNvSpPr/>
          <p:nvPr/>
        </p:nvSpPr>
        <p:spPr>
          <a:xfrm>
            <a:off x="2328994" y="1248695"/>
            <a:ext cx="306341" cy="458040"/>
          </a:xfrm>
          <a:custGeom>
            <a:avLst/>
            <a:gdLst/>
            <a:ahLst/>
            <a:cxnLst/>
            <a:rect l="l" t="t" r="r" b="b"/>
            <a:pathLst>
              <a:path w="462914" h="692150">
                <a:moveTo>
                  <a:pt x="74129" y="0"/>
                </a:moveTo>
                <a:lnTo>
                  <a:pt x="0" y="40830"/>
                </a:lnTo>
                <a:lnTo>
                  <a:pt x="46342" y="401281"/>
                </a:lnTo>
                <a:lnTo>
                  <a:pt x="314896" y="692124"/>
                </a:lnTo>
                <a:lnTo>
                  <a:pt x="462876" y="600760"/>
                </a:lnTo>
                <a:lnTo>
                  <a:pt x="169151" y="347218"/>
                </a:lnTo>
                <a:lnTo>
                  <a:pt x="74129" y="0"/>
                </a:lnTo>
                <a:close/>
              </a:path>
            </a:pathLst>
          </a:custGeom>
          <a:solidFill>
            <a:srgbClr val="6A533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8" name="object 138"/>
          <p:cNvSpPr/>
          <p:nvPr/>
        </p:nvSpPr>
        <p:spPr>
          <a:xfrm>
            <a:off x="2560275" y="2108819"/>
            <a:ext cx="276085" cy="499642"/>
          </a:xfrm>
          <a:custGeom>
            <a:avLst/>
            <a:gdLst/>
            <a:ahLst/>
            <a:cxnLst/>
            <a:rect l="l" t="t" r="r" b="b"/>
            <a:pathLst>
              <a:path w="417194" h="755014">
                <a:moveTo>
                  <a:pt x="217144" y="0"/>
                </a:moveTo>
                <a:lnTo>
                  <a:pt x="200690" y="24815"/>
                </a:lnTo>
                <a:lnTo>
                  <a:pt x="93004" y="186050"/>
                </a:lnTo>
                <a:lnTo>
                  <a:pt x="29901" y="279301"/>
                </a:lnTo>
                <a:lnTo>
                  <a:pt x="0" y="322948"/>
                </a:lnTo>
                <a:lnTo>
                  <a:pt x="58305" y="547420"/>
                </a:lnTo>
                <a:lnTo>
                  <a:pt x="186029" y="743216"/>
                </a:lnTo>
                <a:lnTo>
                  <a:pt x="416572" y="755015"/>
                </a:lnTo>
                <a:lnTo>
                  <a:pt x="262724" y="492620"/>
                </a:lnTo>
                <a:lnTo>
                  <a:pt x="217843" y="5702"/>
                </a:lnTo>
                <a:lnTo>
                  <a:pt x="217144" y="0"/>
                </a:lnTo>
                <a:close/>
              </a:path>
            </a:pathLst>
          </a:custGeom>
          <a:solidFill>
            <a:srgbClr val="26252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9" name="object 139"/>
          <p:cNvSpPr/>
          <p:nvPr/>
        </p:nvSpPr>
        <p:spPr>
          <a:xfrm>
            <a:off x="2677534" y="2600657"/>
            <a:ext cx="247510" cy="210531"/>
          </a:xfrm>
          <a:custGeom>
            <a:avLst/>
            <a:gdLst/>
            <a:ahLst/>
            <a:cxnLst/>
            <a:rect l="l" t="t" r="r" b="b"/>
            <a:pathLst>
              <a:path w="374014" h="318135">
                <a:moveTo>
                  <a:pt x="8839" y="0"/>
                </a:moveTo>
                <a:lnTo>
                  <a:pt x="128206" y="235445"/>
                </a:lnTo>
                <a:lnTo>
                  <a:pt x="15303" y="276174"/>
                </a:lnTo>
                <a:lnTo>
                  <a:pt x="0" y="317919"/>
                </a:lnTo>
                <a:lnTo>
                  <a:pt x="373405" y="317919"/>
                </a:lnTo>
                <a:lnTo>
                  <a:pt x="239382" y="11798"/>
                </a:lnTo>
                <a:lnTo>
                  <a:pt x="8839" y="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0" name="object 140"/>
          <p:cNvSpPr/>
          <p:nvPr/>
        </p:nvSpPr>
        <p:spPr>
          <a:xfrm>
            <a:off x="2351348" y="1956181"/>
            <a:ext cx="366432" cy="614783"/>
          </a:xfrm>
          <a:custGeom>
            <a:avLst/>
            <a:gdLst/>
            <a:ahLst/>
            <a:cxnLst/>
            <a:rect l="l" t="t" r="r" b="b"/>
            <a:pathLst>
              <a:path w="553719" h="929004">
                <a:moveTo>
                  <a:pt x="184719" y="928230"/>
                </a:moveTo>
                <a:lnTo>
                  <a:pt x="184632" y="928382"/>
                </a:lnTo>
                <a:lnTo>
                  <a:pt x="184719" y="928230"/>
                </a:lnTo>
                <a:close/>
              </a:path>
              <a:path w="553719" h="929004">
                <a:moveTo>
                  <a:pt x="185851" y="920610"/>
                </a:moveTo>
                <a:lnTo>
                  <a:pt x="184656" y="928230"/>
                </a:lnTo>
                <a:lnTo>
                  <a:pt x="185851" y="920610"/>
                </a:lnTo>
                <a:close/>
              </a:path>
              <a:path w="553719" h="929004">
                <a:moveTo>
                  <a:pt x="184353" y="9220"/>
                </a:moveTo>
                <a:lnTo>
                  <a:pt x="195491" y="162674"/>
                </a:lnTo>
                <a:lnTo>
                  <a:pt x="194627" y="167462"/>
                </a:lnTo>
                <a:lnTo>
                  <a:pt x="32715" y="515734"/>
                </a:lnTo>
                <a:lnTo>
                  <a:pt x="31864" y="518934"/>
                </a:lnTo>
                <a:lnTo>
                  <a:pt x="0" y="895540"/>
                </a:lnTo>
                <a:lnTo>
                  <a:pt x="185851" y="920610"/>
                </a:lnTo>
                <a:lnTo>
                  <a:pt x="184696" y="928230"/>
                </a:lnTo>
                <a:lnTo>
                  <a:pt x="188342" y="904262"/>
                </a:lnTo>
                <a:lnTo>
                  <a:pt x="191808" y="881075"/>
                </a:lnTo>
                <a:lnTo>
                  <a:pt x="205654" y="792027"/>
                </a:lnTo>
                <a:lnTo>
                  <a:pt x="216603" y="724877"/>
                </a:lnTo>
                <a:lnTo>
                  <a:pt x="224235" y="683493"/>
                </a:lnTo>
                <a:lnTo>
                  <a:pt x="228130" y="671741"/>
                </a:lnTo>
                <a:lnTo>
                  <a:pt x="235763" y="665026"/>
                </a:lnTo>
                <a:lnTo>
                  <a:pt x="254422" y="640724"/>
                </a:lnTo>
                <a:lnTo>
                  <a:pt x="281829" y="602396"/>
                </a:lnTo>
                <a:lnTo>
                  <a:pt x="315709" y="553605"/>
                </a:lnTo>
                <a:lnTo>
                  <a:pt x="345611" y="509958"/>
                </a:lnTo>
                <a:lnTo>
                  <a:pt x="408717" y="416704"/>
                </a:lnTo>
                <a:lnTo>
                  <a:pt x="516403" y="255468"/>
                </a:lnTo>
                <a:lnTo>
                  <a:pt x="535495" y="226644"/>
                </a:lnTo>
                <a:lnTo>
                  <a:pt x="537933" y="223278"/>
                </a:lnTo>
                <a:lnTo>
                  <a:pt x="539648" y="220357"/>
                </a:lnTo>
                <a:lnTo>
                  <a:pt x="553187" y="177581"/>
                </a:lnTo>
                <a:lnTo>
                  <a:pt x="551519" y="136761"/>
                </a:lnTo>
                <a:lnTo>
                  <a:pt x="543627" y="105002"/>
                </a:lnTo>
                <a:lnTo>
                  <a:pt x="538492" y="89407"/>
                </a:lnTo>
                <a:lnTo>
                  <a:pt x="524737" y="22717"/>
                </a:lnTo>
                <a:lnTo>
                  <a:pt x="297457" y="22717"/>
                </a:lnTo>
                <a:lnTo>
                  <a:pt x="242955" y="20063"/>
                </a:lnTo>
                <a:lnTo>
                  <a:pt x="184353" y="9220"/>
                </a:lnTo>
                <a:close/>
              </a:path>
              <a:path w="553719" h="929004">
                <a:moveTo>
                  <a:pt x="520052" y="0"/>
                </a:moveTo>
                <a:lnTo>
                  <a:pt x="379332" y="16317"/>
                </a:lnTo>
                <a:lnTo>
                  <a:pt x="297457" y="22717"/>
                </a:lnTo>
                <a:lnTo>
                  <a:pt x="524737" y="22717"/>
                </a:lnTo>
                <a:lnTo>
                  <a:pt x="520052" y="0"/>
                </a:lnTo>
                <a:close/>
              </a:path>
            </a:pathLst>
          </a:custGeom>
          <a:solidFill>
            <a:srgbClr val="30303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1" name="object 141"/>
          <p:cNvSpPr/>
          <p:nvPr/>
        </p:nvSpPr>
        <p:spPr>
          <a:xfrm>
            <a:off x="2461242" y="1553115"/>
            <a:ext cx="267260" cy="482833"/>
          </a:xfrm>
          <a:custGeom>
            <a:avLst/>
            <a:gdLst/>
            <a:ahLst/>
            <a:cxnLst/>
            <a:rect l="l" t="t" r="r" b="b"/>
            <a:pathLst>
              <a:path w="403860" h="729614">
                <a:moveTo>
                  <a:pt x="41103" y="414253"/>
                </a:moveTo>
                <a:lnTo>
                  <a:pt x="11359" y="504472"/>
                </a:lnTo>
                <a:lnTo>
                  <a:pt x="8521" y="729072"/>
                </a:lnTo>
                <a:lnTo>
                  <a:pt x="375424" y="687543"/>
                </a:lnTo>
                <a:lnTo>
                  <a:pt x="333184" y="508269"/>
                </a:lnTo>
                <a:lnTo>
                  <a:pt x="332613" y="504472"/>
                </a:lnTo>
                <a:lnTo>
                  <a:pt x="332828" y="500586"/>
                </a:lnTo>
                <a:lnTo>
                  <a:pt x="333832" y="496877"/>
                </a:lnTo>
                <a:lnTo>
                  <a:pt x="358758" y="416537"/>
                </a:lnTo>
                <a:lnTo>
                  <a:pt x="54610" y="416537"/>
                </a:lnTo>
                <a:lnTo>
                  <a:pt x="41103" y="414253"/>
                </a:lnTo>
                <a:close/>
              </a:path>
              <a:path w="403860" h="729614">
                <a:moveTo>
                  <a:pt x="264883" y="0"/>
                </a:moveTo>
                <a:lnTo>
                  <a:pt x="247650" y="1984"/>
                </a:lnTo>
                <a:lnTo>
                  <a:pt x="128727" y="35677"/>
                </a:lnTo>
                <a:lnTo>
                  <a:pt x="128879" y="35931"/>
                </a:lnTo>
                <a:lnTo>
                  <a:pt x="128625" y="36210"/>
                </a:lnTo>
                <a:lnTo>
                  <a:pt x="74495" y="102042"/>
                </a:lnTo>
                <a:lnTo>
                  <a:pt x="43053" y="143527"/>
                </a:lnTo>
                <a:lnTo>
                  <a:pt x="22240" y="178251"/>
                </a:lnTo>
                <a:lnTo>
                  <a:pt x="0" y="223802"/>
                </a:lnTo>
                <a:lnTo>
                  <a:pt x="17818" y="400446"/>
                </a:lnTo>
                <a:lnTo>
                  <a:pt x="54610" y="416537"/>
                </a:lnTo>
                <a:lnTo>
                  <a:pt x="358758" y="416537"/>
                </a:lnTo>
                <a:lnTo>
                  <a:pt x="376726" y="358629"/>
                </a:lnTo>
                <a:lnTo>
                  <a:pt x="397852" y="281189"/>
                </a:lnTo>
                <a:lnTo>
                  <a:pt x="403358" y="236336"/>
                </a:lnTo>
                <a:lnTo>
                  <a:pt x="399389" y="195849"/>
                </a:lnTo>
                <a:lnTo>
                  <a:pt x="388062" y="153022"/>
                </a:lnTo>
                <a:lnTo>
                  <a:pt x="371811" y="120826"/>
                </a:lnTo>
                <a:lnTo>
                  <a:pt x="357227" y="100557"/>
                </a:lnTo>
                <a:lnTo>
                  <a:pt x="350901" y="93513"/>
                </a:lnTo>
                <a:lnTo>
                  <a:pt x="346887" y="87163"/>
                </a:lnTo>
                <a:lnTo>
                  <a:pt x="340499" y="82692"/>
                </a:lnTo>
                <a:lnTo>
                  <a:pt x="333159" y="81079"/>
                </a:lnTo>
                <a:lnTo>
                  <a:pt x="343040" y="81079"/>
                </a:lnTo>
                <a:lnTo>
                  <a:pt x="307619" y="24945"/>
                </a:lnTo>
                <a:lnTo>
                  <a:pt x="296107" y="11957"/>
                </a:lnTo>
                <a:lnTo>
                  <a:pt x="281449" y="3482"/>
                </a:lnTo>
                <a:lnTo>
                  <a:pt x="264883" y="0"/>
                </a:lnTo>
                <a:close/>
              </a:path>
              <a:path w="403860" h="729614">
                <a:moveTo>
                  <a:pt x="343040" y="81079"/>
                </a:moveTo>
                <a:lnTo>
                  <a:pt x="333159" y="81079"/>
                </a:lnTo>
                <a:lnTo>
                  <a:pt x="344627" y="83594"/>
                </a:lnTo>
                <a:lnTo>
                  <a:pt x="343040" y="81079"/>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2" name="object 142"/>
          <p:cNvSpPr/>
          <p:nvPr/>
        </p:nvSpPr>
        <p:spPr>
          <a:xfrm>
            <a:off x="2198551" y="2546998"/>
            <a:ext cx="277346" cy="260957"/>
          </a:xfrm>
          <a:custGeom>
            <a:avLst/>
            <a:gdLst/>
            <a:ahLst/>
            <a:cxnLst/>
            <a:rect l="l" t="t" r="r" b="b"/>
            <a:pathLst>
              <a:path w="419100" h="394335">
                <a:moveTo>
                  <a:pt x="232473" y="0"/>
                </a:moveTo>
                <a:lnTo>
                  <a:pt x="230898" y="17868"/>
                </a:lnTo>
                <a:lnTo>
                  <a:pt x="211112" y="251650"/>
                </a:lnTo>
                <a:lnTo>
                  <a:pt x="31864" y="317830"/>
                </a:lnTo>
                <a:lnTo>
                  <a:pt x="0" y="394284"/>
                </a:lnTo>
                <a:lnTo>
                  <a:pt x="364540" y="394284"/>
                </a:lnTo>
                <a:lnTo>
                  <a:pt x="376502" y="311813"/>
                </a:lnTo>
                <a:lnTo>
                  <a:pt x="384840" y="254869"/>
                </a:lnTo>
                <a:lnTo>
                  <a:pt x="393471" y="196945"/>
                </a:lnTo>
                <a:lnTo>
                  <a:pt x="406311" y="111531"/>
                </a:lnTo>
                <a:lnTo>
                  <a:pt x="410968" y="81002"/>
                </a:lnTo>
                <a:lnTo>
                  <a:pt x="415531" y="50711"/>
                </a:lnTo>
                <a:lnTo>
                  <a:pt x="416737" y="42951"/>
                </a:lnTo>
                <a:lnTo>
                  <a:pt x="419036" y="27558"/>
                </a:lnTo>
                <a:lnTo>
                  <a:pt x="232473" y="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3" name="object 143"/>
          <p:cNvSpPr/>
          <p:nvPr/>
        </p:nvSpPr>
        <p:spPr>
          <a:xfrm>
            <a:off x="2257401" y="1131699"/>
            <a:ext cx="124234" cy="156986"/>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4" name="object 144"/>
          <p:cNvSpPr/>
          <p:nvPr/>
        </p:nvSpPr>
        <p:spPr>
          <a:xfrm>
            <a:off x="2141131" y="1667759"/>
            <a:ext cx="479892" cy="219355"/>
          </a:xfrm>
          <a:custGeom>
            <a:avLst/>
            <a:gdLst/>
            <a:ahLst/>
            <a:cxnLst/>
            <a:rect l="l" t="t" r="r" b="b"/>
            <a:pathLst>
              <a:path w="725169" h="331469">
                <a:moveTo>
                  <a:pt x="0" y="179743"/>
                </a:moveTo>
                <a:lnTo>
                  <a:pt x="27825" y="259676"/>
                </a:lnTo>
                <a:lnTo>
                  <a:pt x="393268" y="331165"/>
                </a:lnTo>
                <a:lnTo>
                  <a:pt x="593167" y="201053"/>
                </a:lnTo>
                <a:lnTo>
                  <a:pt x="360578" y="201053"/>
                </a:lnTo>
                <a:lnTo>
                  <a:pt x="0" y="179743"/>
                </a:lnTo>
                <a:close/>
              </a:path>
              <a:path w="725169" h="331469">
                <a:moveTo>
                  <a:pt x="602437" y="0"/>
                </a:moveTo>
                <a:lnTo>
                  <a:pt x="540466" y="50874"/>
                </a:lnTo>
                <a:lnTo>
                  <a:pt x="360578" y="201053"/>
                </a:lnTo>
                <a:lnTo>
                  <a:pt x="593167" y="201053"/>
                </a:lnTo>
                <a:lnTo>
                  <a:pt x="725068" y="115201"/>
                </a:lnTo>
                <a:lnTo>
                  <a:pt x="602437" y="0"/>
                </a:lnTo>
                <a:close/>
              </a:path>
            </a:pathLst>
          </a:custGeom>
          <a:solidFill>
            <a:srgbClr val="6A533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5" name="object 145"/>
          <p:cNvSpPr/>
          <p:nvPr/>
        </p:nvSpPr>
        <p:spPr>
          <a:xfrm>
            <a:off x="2035532" y="1754588"/>
            <a:ext cx="141904" cy="113430"/>
          </a:xfrm>
          <a:prstGeom prst="rect">
            <a:avLst/>
          </a:prstGeom>
          <a:blipFill>
            <a:blip r:embed="rId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6" name="object 146"/>
          <p:cNvSpPr/>
          <p:nvPr/>
        </p:nvSpPr>
        <p:spPr>
          <a:xfrm>
            <a:off x="2007634" y="992880"/>
            <a:ext cx="337857" cy="246249"/>
          </a:xfrm>
          <a:custGeom>
            <a:avLst/>
            <a:gdLst/>
            <a:ahLst/>
            <a:cxnLst/>
            <a:rect l="l" t="t" r="r" b="b"/>
            <a:pathLst>
              <a:path w="510539" h="372110">
                <a:moveTo>
                  <a:pt x="68110" y="0"/>
                </a:moveTo>
                <a:lnTo>
                  <a:pt x="0" y="252094"/>
                </a:lnTo>
                <a:lnTo>
                  <a:pt x="442163" y="371563"/>
                </a:lnTo>
                <a:lnTo>
                  <a:pt x="510273" y="119468"/>
                </a:lnTo>
                <a:lnTo>
                  <a:pt x="68110" y="0"/>
                </a:lnTo>
                <a:close/>
              </a:path>
            </a:pathLst>
          </a:custGeom>
          <a:solidFill>
            <a:srgbClr val="F0525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7" name="object 147"/>
          <p:cNvSpPr txBox="1"/>
          <p:nvPr/>
        </p:nvSpPr>
        <p:spPr>
          <a:xfrm>
            <a:off x="3771307" y="848825"/>
            <a:ext cx="3980724" cy="415842"/>
          </a:xfrm>
          <a:prstGeom prst="rect">
            <a:avLst/>
          </a:prstGeom>
        </p:spPr>
        <p:txBody>
          <a:bodyPr vert="horz" wrap="square" lIns="0" tIns="8404" rIns="0" bIns="0" rtlCol="0">
            <a:spAutoFit/>
          </a:bodyPr>
          <a:lstStyle/>
          <a:p>
            <a:pPr marL="8405" algn="ctr" defTabSz="605150">
              <a:spcBef>
                <a:spcPts val="66"/>
              </a:spcBef>
              <a:buClrTx/>
            </a:pPr>
            <a:r>
              <a:rPr sz="2647" b="1" kern="1200" spc="225" dirty="0">
                <a:solidFill>
                  <a:srgbClr val="1F497D">
                    <a:lumMod val="75000"/>
                  </a:srgbClr>
                </a:solidFill>
                <a:latin typeface="FrankRuehl" panose="020E0503060101010101" pitchFamily="34" charset="-79"/>
                <a:ea typeface="+mn-ea"/>
                <a:cs typeface="FrankRuehl" panose="020E0503060101010101" pitchFamily="34" charset="-79"/>
              </a:rPr>
              <a:t>BUILDING</a:t>
            </a:r>
            <a:r>
              <a:rPr sz="2647" b="1" kern="1200" spc="30" dirty="0">
                <a:solidFill>
                  <a:srgbClr val="1F497D">
                    <a:lumMod val="75000"/>
                  </a:srgbClr>
                </a:solidFill>
                <a:latin typeface="FrankRuehl" panose="020E0503060101010101" pitchFamily="34" charset="-79"/>
                <a:ea typeface="+mn-ea"/>
                <a:cs typeface="FrankRuehl" panose="020E0503060101010101" pitchFamily="34" charset="-79"/>
              </a:rPr>
              <a:t> </a:t>
            </a:r>
            <a:r>
              <a:rPr sz="2647" b="1" kern="1200" spc="182" dirty="0">
                <a:solidFill>
                  <a:srgbClr val="1F497D">
                    <a:lumMod val="75000"/>
                  </a:srgbClr>
                </a:solidFill>
                <a:latin typeface="FrankRuehl" panose="020E0503060101010101" pitchFamily="34" charset="-79"/>
                <a:ea typeface="+mn-ea"/>
                <a:cs typeface="FrankRuehl" panose="020E0503060101010101" pitchFamily="34" charset="-79"/>
              </a:rPr>
              <a:t>POWER</a:t>
            </a:r>
            <a:endParaRPr sz="2647" b="1" kern="1200" dirty="0">
              <a:solidFill>
                <a:srgbClr val="1F497D">
                  <a:lumMod val="75000"/>
                </a:srgbClr>
              </a:solidFill>
              <a:latin typeface="FrankRuehl" panose="020E0503060101010101" pitchFamily="34" charset="-79"/>
              <a:ea typeface="+mn-ea"/>
              <a:cs typeface="FrankRuehl" panose="020E0503060101010101" pitchFamily="34" charset="-79"/>
            </a:endParaRPr>
          </a:p>
        </p:txBody>
      </p:sp>
      <p:sp>
        <p:nvSpPr>
          <p:cNvPr id="148" name="object 148"/>
          <p:cNvSpPr txBox="1"/>
          <p:nvPr/>
        </p:nvSpPr>
        <p:spPr>
          <a:xfrm>
            <a:off x="3930953" y="1915867"/>
            <a:ext cx="3821078" cy="1445376"/>
          </a:xfrm>
          <a:prstGeom prst="rect">
            <a:avLst/>
          </a:prstGeom>
        </p:spPr>
        <p:txBody>
          <a:bodyPr vert="horz" wrap="square" lIns="0" tIns="2521" rIns="0" bIns="0" rtlCol="0">
            <a:spAutoFit/>
          </a:bodyPr>
          <a:lstStyle/>
          <a:p>
            <a:pPr marL="8405" marR="3362" indent="395869" defTabSz="605150">
              <a:lnSpc>
                <a:spcPct val="102200"/>
              </a:lnSpc>
              <a:spcBef>
                <a:spcPts val="20"/>
              </a:spcBef>
              <a:buClrTx/>
            </a:pPr>
            <a:r>
              <a:rPr sz="1853" kern="1200" spc="30" dirty="0">
                <a:solidFill>
                  <a:srgbClr val="1F497D">
                    <a:lumMod val="75000"/>
                  </a:srgbClr>
                </a:solidFill>
                <a:latin typeface="FrankRuehl" panose="020E0503060101010101" pitchFamily="34" charset="-79"/>
                <a:ea typeface="+mn-ea"/>
                <a:cs typeface="FrankRuehl" panose="020E0503060101010101" pitchFamily="34" charset="-79"/>
              </a:rPr>
              <a:t>Supporting systemic</a:t>
            </a:r>
            <a:r>
              <a:rPr sz="1853" kern="1200" spc="63"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33" dirty="0">
                <a:solidFill>
                  <a:srgbClr val="1F497D">
                    <a:lumMod val="75000"/>
                  </a:srgbClr>
                </a:solidFill>
                <a:latin typeface="FrankRuehl" panose="020E0503060101010101" pitchFamily="34" charset="-79"/>
                <a:ea typeface="+mn-ea"/>
                <a:cs typeface="FrankRuehl" panose="020E0503060101010101" pitchFamily="34" charset="-79"/>
              </a:rPr>
              <a:t>change</a:t>
            </a:r>
            <a:r>
              <a:rPr sz="1853" kern="1200" spc="50"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20" dirty="0">
                <a:solidFill>
                  <a:srgbClr val="1F497D">
                    <a:lumMod val="75000"/>
                  </a:srgbClr>
                </a:solidFill>
                <a:latin typeface="FrankRuehl" panose="020E0503060101010101" pitchFamily="34" charset="-79"/>
                <a:ea typeface="+mn-ea"/>
                <a:cs typeface="FrankRuehl" panose="020E0503060101010101" pitchFamily="34" charset="-79"/>
              </a:rPr>
              <a:t>by </a:t>
            </a:r>
            <a:r>
              <a:rPr sz="1853" kern="1200" spc="-3"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36" dirty="0">
                <a:solidFill>
                  <a:srgbClr val="1F497D">
                    <a:lumMod val="75000"/>
                  </a:srgbClr>
                </a:solidFill>
                <a:latin typeface="FrankRuehl" panose="020E0503060101010101" pitchFamily="34" charset="-79"/>
                <a:ea typeface="+mn-ea"/>
                <a:cs typeface="FrankRuehl" panose="020E0503060101010101" pitchFamily="34" charset="-79"/>
              </a:rPr>
              <a:t>funding </a:t>
            </a:r>
            <a:r>
              <a:rPr sz="1853" kern="1200" spc="26" dirty="0">
                <a:solidFill>
                  <a:srgbClr val="1F497D">
                    <a:lumMod val="75000"/>
                  </a:srgbClr>
                </a:solidFill>
                <a:latin typeface="FrankRuehl" panose="020E0503060101010101" pitchFamily="34" charset="-79"/>
                <a:ea typeface="+mn-ea"/>
                <a:cs typeface="FrankRuehl" panose="020E0503060101010101" pitchFamily="34" charset="-79"/>
              </a:rPr>
              <a:t>civic</a:t>
            </a:r>
            <a:r>
              <a:rPr sz="1853" kern="1200" spc="75"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33" dirty="0">
                <a:solidFill>
                  <a:srgbClr val="1F497D">
                    <a:lumMod val="75000"/>
                  </a:srgbClr>
                </a:solidFill>
                <a:latin typeface="FrankRuehl" panose="020E0503060101010101" pitchFamily="34" charset="-79"/>
                <a:ea typeface="+mn-ea"/>
                <a:cs typeface="FrankRuehl" panose="020E0503060101010101" pitchFamily="34" charset="-79"/>
              </a:rPr>
              <a:t>engagement,</a:t>
            </a:r>
            <a:r>
              <a:rPr sz="1853" kern="1200" spc="56"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33" dirty="0">
                <a:solidFill>
                  <a:srgbClr val="1F497D">
                    <a:lumMod val="75000"/>
                  </a:srgbClr>
                </a:solidFill>
                <a:latin typeface="FrankRuehl" panose="020E0503060101010101" pitchFamily="34" charset="-79"/>
                <a:ea typeface="+mn-ea"/>
                <a:cs typeface="FrankRuehl" panose="020E0503060101010101" pitchFamily="34" charset="-79"/>
              </a:rPr>
              <a:t>advocacy </a:t>
            </a:r>
            <a:r>
              <a:rPr sz="1853" kern="1200" spc="30" dirty="0">
                <a:solidFill>
                  <a:srgbClr val="1F497D">
                    <a:lumMod val="75000"/>
                  </a:srgbClr>
                </a:solidFill>
                <a:latin typeface="FrankRuehl" panose="020E0503060101010101" pitchFamily="34" charset="-79"/>
                <a:ea typeface="+mn-ea"/>
                <a:cs typeface="FrankRuehl" panose="020E0503060101010101" pitchFamily="34" charset="-79"/>
              </a:rPr>
              <a:t>and </a:t>
            </a:r>
            <a:r>
              <a:rPr sz="1853" kern="1200" spc="40" dirty="0">
                <a:solidFill>
                  <a:srgbClr val="1F497D">
                    <a:lumMod val="75000"/>
                  </a:srgbClr>
                </a:solidFill>
                <a:latin typeface="FrankRuehl" panose="020E0503060101010101" pitchFamily="34" charset="-79"/>
                <a:ea typeface="+mn-ea"/>
                <a:cs typeface="FrankRuehl" panose="020E0503060101010101" pitchFamily="34" charset="-79"/>
              </a:rPr>
              <a:t>community </a:t>
            </a:r>
            <a:r>
              <a:rPr sz="1853" kern="1200" spc="23" dirty="0">
                <a:solidFill>
                  <a:srgbClr val="1F497D">
                    <a:lumMod val="75000"/>
                  </a:srgbClr>
                </a:solidFill>
                <a:latin typeface="FrankRuehl" panose="020E0503060101010101" pitchFamily="34" charset="-79"/>
                <a:ea typeface="+mn-ea"/>
                <a:cs typeface="FrankRuehl" panose="020E0503060101010101" pitchFamily="34" charset="-79"/>
              </a:rPr>
              <a:t>organizing</a:t>
            </a:r>
            <a:r>
              <a:rPr sz="1853" kern="1200" spc="73"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43" dirty="0">
                <a:solidFill>
                  <a:srgbClr val="1F497D">
                    <a:lumMod val="75000"/>
                  </a:srgbClr>
                </a:solidFill>
                <a:latin typeface="FrankRuehl" panose="020E0503060101010101" pitchFamily="34" charset="-79"/>
                <a:ea typeface="+mn-ea"/>
                <a:cs typeface="FrankRuehl" panose="020E0503060101010101" pitchFamily="34" charset="-79"/>
              </a:rPr>
              <a:t>among</a:t>
            </a:r>
            <a:endParaRPr sz="1853" kern="1200" dirty="0">
              <a:solidFill>
                <a:srgbClr val="1F497D">
                  <a:lumMod val="75000"/>
                </a:srgbClr>
              </a:solidFill>
              <a:latin typeface="FrankRuehl" panose="020E0503060101010101" pitchFamily="34" charset="-79"/>
              <a:ea typeface="+mn-ea"/>
              <a:cs typeface="FrankRuehl" panose="020E0503060101010101" pitchFamily="34" charset="-79"/>
            </a:endParaRPr>
          </a:p>
          <a:p>
            <a:pPr marR="3362" defTabSz="605150">
              <a:spcBef>
                <a:spcPts val="43"/>
              </a:spcBef>
              <a:buClrTx/>
            </a:pPr>
            <a:r>
              <a:rPr lang="en-US" sz="1853" kern="1200" spc="30" dirty="0">
                <a:solidFill>
                  <a:srgbClr val="1F497D">
                    <a:lumMod val="75000"/>
                  </a:srgbClr>
                </a:solidFill>
                <a:latin typeface="FrankRuehl" panose="020E0503060101010101" pitchFamily="34" charset="-79"/>
                <a:ea typeface="+mn-ea"/>
                <a:cs typeface="FrankRuehl" panose="020E0503060101010101" pitchFamily="34" charset="-79"/>
              </a:rPr>
              <a:t>under represented and </a:t>
            </a:r>
            <a:r>
              <a:rPr sz="1853" kern="1200" spc="30" dirty="0">
                <a:solidFill>
                  <a:srgbClr val="1F497D">
                    <a:lumMod val="75000"/>
                  </a:srgbClr>
                </a:solidFill>
                <a:latin typeface="FrankRuehl" panose="020E0503060101010101" pitchFamily="34" charset="-79"/>
                <a:ea typeface="+mn-ea"/>
                <a:cs typeface="FrankRuehl" panose="020E0503060101010101" pitchFamily="34" charset="-79"/>
              </a:rPr>
              <a:t>m</a:t>
            </a:r>
            <a:r>
              <a:rPr lang="en-US" sz="1853" kern="1200" spc="30" dirty="0">
                <a:solidFill>
                  <a:srgbClr val="1F497D">
                    <a:lumMod val="75000"/>
                  </a:srgbClr>
                </a:solidFill>
                <a:latin typeface="FrankRuehl" panose="020E0503060101010101" pitchFamily="34" charset="-79"/>
                <a:ea typeface="+mn-ea"/>
                <a:cs typeface="FrankRuehl" panose="020E0503060101010101" pitchFamily="34" charset="-79"/>
              </a:rPr>
              <a:t>inority </a:t>
            </a:r>
            <a:r>
              <a:rPr sz="1853" kern="1200" spc="-7" dirty="0">
                <a:solidFill>
                  <a:srgbClr val="1F497D">
                    <a:lumMod val="75000"/>
                  </a:srgbClr>
                </a:solidFill>
                <a:latin typeface="FrankRuehl" panose="020E0503060101010101" pitchFamily="34" charset="-79"/>
                <a:ea typeface="+mn-ea"/>
                <a:cs typeface="FrankRuehl" panose="020E0503060101010101" pitchFamily="34" charset="-79"/>
              </a:rPr>
              <a:t> </a:t>
            </a:r>
            <a:r>
              <a:rPr sz="1853" kern="1200" spc="43" dirty="0">
                <a:solidFill>
                  <a:srgbClr val="1F497D">
                    <a:lumMod val="75000"/>
                  </a:srgbClr>
                </a:solidFill>
                <a:latin typeface="FrankRuehl" panose="020E0503060101010101" pitchFamily="34" charset="-79"/>
                <a:ea typeface="+mn-ea"/>
                <a:cs typeface="FrankRuehl" panose="020E0503060101010101" pitchFamily="34" charset="-79"/>
              </a:rPr>
              <a:t>communities</a:t>
            </a:r>
            <a:r>
              <a:rPr lang="en-US" sz="1853" kern="1200" spc="43" dirty="0">
                <a:solidFill>
                  <a:srgbClr val="1F497D">
                    <a:lumMod val="75000"/>
                  </a:srgbClr>
                </a:solidFill>
                <a:latin typeface="FrankRuehl" panose="020E0503060101010101" pitchFamily="34" charset="-79"/>
                <a:ea typeface="+mn-ea"/>
                <a:cs typeface="FrankRuehl" panose="020E0503060101010101" pitchFamily="34" charset="-79"/>
              </a:rPr>
              <a:t>.</a:t>
            </a:r>
            <a:endParaRPr sz="1853" kern="1200" dirty="0">
              <a:solidFill>
                <a:srgbClr val="1F497D">
                  <a:lumMod val="75000"/>
                </a:srgbClr>
              </a:solidFill>
              <a:latin typeface="FrankRuehl" panose="020E0503060101010101" pitchFamily="34" charset="-79"/>
              <a:ea typeface="+mn-ea"/>
              <a:cs typeface="FrankRuehl" panose="020E0503060101010101" pitchFamily="34"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933AAE6F-CB59-4D9A-A56F-DA379FD7D148}"/>
              </a:ext>
            </a:extLst>
          </p:cNvPr>
          <p:cNvSpPr>
            <a:spLocks noGrp="1"/>
          </p:cNvSpPr>
          <p:nvPr>
            <p:ph type="title"/>
          </p:nvPr>
        </p:nvSpPr>
        <p:spPr>
          <a:xfrm>
            <a:off x="940280" y="1015025"/>
            <a:ext cx="7539486" cy="548700"/>
          </a:xfrm>
        </p:spPr>
        <p:txBody>
          <a:bodyPr/>
          <a:lstStyle/>
          <a:p>
            <a:pPr marL="12700" algn="l">
              <a:spcBef>
                <a:spcPts val="325"/>
              </a:spcBef>
            </a:pPr>
            <a:br>
              <a:rPr lang="en-US" dirty="0">
                <a:solidFill>
                  <a:schemeClr val="accent1">
                    <a:lumMod val="50000"/>
                  </a:schemeClr>
                </a:solidFill>
                <a:latin typeface="FrankRuehl" panose="020E0503060101010101" pitchFamily="34" charset="-79"/>
                <a:cs typeface="FrankRuehl" panose="020E0503060101010101" pitchFamily="34" charset="-79"/>
              </a:rPr>
            </a:br>
            <a:r>
              <a:rPr lang="en-US" dirty="0">
                <a:solidFill>
                  <a:schemeClr val="accent1">
                    <a:lumMod val="50000"/>
                  </a:schemeClr>
                </a:solidFill>
                <a:latin typeface="FrankRuehl" panose="020E0503060101010101" pitchFamily="34" charset="-79"/>
                <a:cs typeface="FrankRuehl" panose="020E0503060101010101" pitchFamily="34" charset="-79"/>
              </a:rPr>
              <a:t>KICK Off Discussion Questions</a:t>
            </a:r>
            <a:endParaRPr lang="en-US" dirty="0"/>
          </a:p>
        </p:txBody>
      </p:sp>
      <p:sp>
        <p:nvSpPr>
          <p:cNvPr id="220" name="Google Shape;220;p20"/>
          <p:cNvSpPr txBox="1">
            <a:spLocks noGrp="1"/>
          </p:cNvSpPr>
          <p:nvPr>
            <p:ph type="body" idx="1"/>
          </p:nvPr>
        </p:nvSpPr>
        <p:spPr>
          <a:xfrm>
            <a:off x="1053548" y="1453277"/>
            <a:ext cx="7150172" cy="3225145"/>
          </a:xfrm>
          <a:prstGeom prst="rect">
            <a:avLst/>
          </a:prstGeom>
        </p:spPr>
        <p:txBody>
          <a:bodyPr spcFirstLastPara="1" wrap="square" lIns="0" tIns="0" rIns="0" bIns="0" anchor="t" anchorCtr="0">
            <a:noAutofit/>
          </a:bodyPr>
          <a:lstStyle/>
          <a:p>
            <a:pPr marL="0" indent="0" algn="ctr">
              <a:buNone/>
            </a:pPr>
            <a:endParaRPr lang="en-US" sz="1400" dirty="0"/>
          </a:p>
          <a:p>
            <a:pPr marL="0" indent="0">
              <a:buNone/>
            </a:pPr>
            <a:r>
              <a:rPr lang="en-US" sz="1600" dirty="0"/>
              <a:t>What does it mean for us to advance equity?       </a:t>
            </a:r>
          </a:p>
          <a:p>
            <a:pPr marL="0" indent="0">
              <a:buNone/>
            </a:pPr>
            <a:endParaRPr lang="en-US" sz="1600" dirty="0"/>
          </a:p>
          <a:p>
            <a:pPr marL="0" indent="0">
              <a:buNone/>
            </a:pPr>
            <a:r>
              <a:rPr lang="en-US" sz="1600" dirty="0"/>
              <a:t>What does it mean for us to build power?</a:t>
            </a:r>
          </a:p>
          <a:p>
            <a:pPr marL="0" indent="0">
              <a:buNone/>
            </a:pPr>
            <a:endParaRPr lang="en-US" sz="1600" dirty="0"/>
          </a:p>
          <a:p>
            <a:pPr marL="0" indent="0">
              <a:buNone/>
            </a:pPr>
            <a:r>
              <a:rPr lang="en-US" sz="1600" dirty="0"/>
              <a:t>What are our positive associations with the idea of building power and equity? </a:t>
            </a:r>
          </a:p>
          <a:p>
            <a:pPr marL="0" indent="0">
              <a:buNone/>
            </a:pPr>
            <a:endParaRPr lang="en-US" sz="1600" dirty="0"/>
          </a:p>
          <a:p>
            <a:pPr marL="0" indent="0">
              <a:buNone/>
            </a:pPr>
            <a:r>
              <a:rPr lang="en-US" sz="1600" dirty="0"/>
              <a:t>What most excites us about this approach to investing?</a:t>
            </a:r>
          </a:p>
          <a:p>
            <a:pPr marL="0" indent="0">
              <a:buNone/>
            </a:pPr>
            <a:endParaRPr lang="en-US" sz="1600" dirty="0"/>
          </a:p>
          <a:p>
            <a:pPr marL="0" indent="0">
              <a:buNone/>
            </a:pPr>
            <a:r>
              <a:rPr lang="en-US" sz="1600" dirty="0"/>
              <a:t> What are our negative associations? What assumptions or fears underlie them?</a:t>
            </a:r>
          </a:p>
          <a:p>
            <a:pPr marL="0" indent="0" algn="ctr">
              <a:buNone/>
            </a:pPr>
            <a:endParaRPr lang="en-US" sz="1100" dirty="0"/>
          </a:p>
          <a:p>
            <a:pPr marL="12700" marR="181610" indent="0">
              <a:lnSpc>
                <a:spcPct val="123000"/>
              </a:lnSpc>
              <a:spcBef>
                <a:spcPts val="100"/>
              </a:spcBef>
              <a:buNone/>
              <a:tabLst>
                <a:tab pos="184785" algn="l"/>
              </a:tabLst>
            </a:pPr>
            <a:endParaRPr lang="en-US" sz="1400" dirty="0">
              <a:solidFill>
                <a:schemeClr val="accent1">
                  <a:lumMod val="50000"/>
                </a:schemeClr>
              </a:solidFill>
              <a:latin typeface="FrankRuehl" panose="020E0503060101010101" pitchFamily="34" charset="-79"/>
              <a:cs typeface="FrankRuehl" panose="020E0503060101010101" pitchFamily="34" charset="-79"/>
            </a:endParaRPr>
          </a:p>
        </p:txBody>
      </p:sp>
      <p:sp>
        <p:nvSpPr>
          <p:cNvPr id="234" name="Google Shape;234;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 name="TextBox 3">
            <a:extLst>
              <a:ext uri="{FF2B5EF4-FFF2-40B4-BE49-F238E27FC236}">
                <a16:creationId xmlns:a16="http://schemas.microsoft.com/office/drawing/2014/main" id="{15CEA8D3-F7FC-4B46-99C7-699F673954F0}"/>
              </a:ext>
            </a:extLst>
          </p:cNvPr>
          <p:cNvSpPr txBox="1"/>
          <p:nvPr/>
        </p:nvSpPr>
        <p:spPr>
          <a:xfrm>
            <a:off x="2445589" y="772194"/>
            <a:ext cx="4528868" cy="523220"/>
          </a:xfrm>
          <a:prstGeom prst="rect">
            <a:avLst/>
          </a:prstGeom>
          <a:noFill/>
        </p:spPr>
        <p:txBody>
          <a:bodyPr wrap="square" rtlCol="0">
            <a:spAutoFit/>
          </a:bodyPr>
          <a:lstStyle/>
          <a:p>
            <a:r>
              <a:rPr lang="en-US" sz="2800" dirty="0">
                <a:solidFill>
                  <a:schemeClr val="tx2">
                    <a:lumMod val="50000"/>
                  </a:schemeClr>
                </a:solidFill>
                <a:latin typeface="FrankRuehl" panose="020E0503060101010101" pitchFamily="34" charset="-79"/>
                <a:cs typeface="FrankRuehl" panose="020E0503060101010101" pitchFamily="34" charset="-79"/>
              </a:rPr>
              <a:t>The Power of  Discussion</a:t>
            </a:r>
          </a:p>
        </p:txBody>
      </p:sp>
    </p:spTree>
    <p:extLst>
      <p:ext uri="{BB962C8B-B14F-4D97-AF65-F5344CB8AC3E}">
        <p14:creationId xmlns:p14="http://schemas.microsoft.com/office/powerpoint/2010/main" val="260489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1" name="Google Shape;311;p28"/>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3" name="TextBox 2">
            <a:extLst>
              <a:ext uri="{FF2B5EF4-FFF2-40B4-BE49-F238E27FC236}">
                <a16:creationId xmlns:a16="http://schemas.microsoft.com/office/drawing/2014/main" id="{C1D89A24-0CC9-4443-B74B-76FC3F1FEEEF}"/>
              </a:ext>
            </a:extLst>
          </p:cNvPr>
          <p:cNvSpPr txBox="1"/>
          <p:nvPr/>
        </p:nvSpPr>
        <p:spPr>
          <a:xfrm>
            <a:off x="775250" y="391611"/>
            <a:ext cx="7563678" cy="4601818"/>
          </a:xfrm>
          <a:prstGeom prst="rect">
            <a:avLst/>
          </a:prstGeom>
          <a:solidFill>
            <a:schemeClr val="accent3">
              <a:lumMod val="60000"/>
              <a:lumOff val="40000"/>
            </a:schemeClr>
          </a:solidFill>
          <a:ln>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4FB4382-98B6-44F0-B866-2AC68AF24268}"/>
              </a:ext>
            </a:extLst>
          </p:cNvPr>
          <p:cNvSpPr txBox="1"/>
          <p:nvPr/>
        </p:nvSpPr>
        <p:spPr>
          <a:xfrm>
            <a:off x="2027583" y="596348"/>
            <a:ext cx="5377069" cy="369332"/>
          </a:xfrm>
          <a:prstGeom prst="rect">
            <a:avLst/>
          </a:prstGeom>
          <a:noFill/>
        </p:spPr>
        <p:txBody>
          <a:bodyPr wrap="square" rtlCol="0">
            <a:spAutoFit/>
          </a:bodyPr>
          <a:lstStyle/>
          <a:p>
            <a:r>
              <a:rPr lang="en-US" sz="1800" b="1" spc="114" dirty="0">
                <a:solidFill>
                  <a:schemeClr val="tx1"/>
                </a:solidFill>
                <a:latin typeface="FrankRuehl" panose="020E0503060101010101" pitchFamily="34" charset="-79"/>
                <a:cs typeface="FrankRuehl" panose="020E0503060101010101" pitchFamily="34" charset="-79"/>
              </a:rPr>
              <a:t>WHAT</a:t>
            </a:r>
            <a:r>
              <a:rPr lang="en-US" sz="1800" b="1" spc="-40" dirty="0">
                <a:solidFill>
                  <a:schemeClr val="tx1"/>
                </a:solidFill>
                <a:latin typeface="FrankRuehl" panose="020E0503060101010101" pitchFamily="34" charset="-79"/>
                <a:cs typeface="FrankRuehl" panose="020E0503060101010101" pitchFamily="34" charset="-79"/>
              </a:rPr>
              <a:t> </a:t>
            </a:r>
            <a:r>
              <a:rPr lang="en-US" sz="1800" b="1" spc="165" dirty="0">
                <a:solidFill>
                  <a:schemeClr val="tx1"/>
                </a:solidFill>
                <a:latin typeface="FrankRuehl" panose="020E0503060101010101" pitchFamily="34" charset="-79"/>
                <a:cs typeface="FrankRuehl" panose="020E0503060101010101" pitchFamily="34" charset="-79"/>
              </a:rPr>
              <a:t>DOES</a:t>
            </a:r>
            <a:r>
              <a:rPr lang="en-US" sz="1800" b="1" spc="-40" dirty="0">
                <a:solidFill>
                  <a:schemeClr val="tx1"/>
                </a:solidFill>
                <a:latin typeface="FrankRuehl" panose="020E0503060101010101" pitchFamily="34" charset="-79"/>
                <a:cs typeface="FrankRuehl" panose="020E0503060101010101" pitchFamily="34" charset="-79"/>
              </a:rPr>
              <a:t> </a:t>
            </a:r>
            <a:r>
              <a:rPr lang="en-US" sz="1800" b="1" spc="175" dirty="0">
                <a:solidFill>
                  <a:schemeClr val="tx1"/>
                </a:solidFill>
                <a:latin typeface="FrankRuehl" panose="020E0503060101010101" pitchFamily="34" charset="-79"/>
                <a:cs typeface="FrankRuehl" panose="020E0503060101010101" pitchFamily="34" charset="-79"/>
              </a:rPr>
              <a:t>IT</a:t>
            </a:r>
            <a:r>
              <a:rPr lang="en-US" sz="1800" b="1" spc="-30" dirty="0">
                <a:solidFill>
                  <a:schemeClr val="tx1"/>
                </a:solidFill>
                <a:latin typeface="FrankRuehl" panose="020E0503060101010101" pitchFamily="34" charset="-79"/>
                <a:cs typeface="FrankRuehl" panose="020E0503060101010101" pitchFamily="34" charset="-79"/>
              </a:rPr>
              <a:t> </a:t>
            </a:r>
            <a:r>
              <a:rPr lang="en-US" sz="1800" b="1" spc="160" dirty="0">
                <a:solidFill>
                  <a:schemeClr val="tx1"/>
                </a:solidFill>
                <a:latin typeface="FrankRuehl" panose="020E0503060101010101" pitchFamily="34" charset="-79"/>
                <a:cs typeface="FrankRuehl" panose="020E0503060101010101" pitchFamily="34" charset="-79"/>
              </a:rPr>
              <a:t>MEAN</a:t>
            </a:r>
            <a:r>
              <a:rPr lang="en-US" sz="1800" b="1" spc="-40" dirty="0">
                <a:solidFill>
                  <a:schemeClr val="tx1"/>
                </a:solidFill>
                <a:latin typeface="FrankRuehl" panose="020E0503060101010101" pitchFamily="34" charset="-79"/>
                <a:cs typeface="FrankRuehl" panose="020E0503060101010101" pitchFamily="34" charset="-79"/>
              </a:rPr>
              <a:t> </a:t>
            </a:r>
            <a:r>
              <a:rPr lang="en-US" sz="1800" b="1" spc="120" dirty="0">
                <a:solidFill>
                  <a:schemeClr val="tx1"/>
                </a:solidFill>
                <a:latin typeface="FrankRuehl" panose="020E0503060101010101" pitchFamily="34" charset="-79"/>
                <a:cs typeface="FrankRuehl" panose="020E0503060101010101" pitchFamily="34" charset="-79"/>
              </a:rPr>
              <a:t>TO</a:t>
            </a:r>
            <a:r>
              <a:rPr lang="en-US" sz="1800" b="1" spc="-35" dirty="0">
                <a:solidFill>
                  <a:schemeClr val="tx1"/>
                </a:solidFill>
                <a:latin typeface="FrankRuehl" panose="020E0503060101010101" pitchFamily="34" charset="-79"/>
                <a:cs typeface="FrankRuehl" panose="020E0503060101010101" pitchFamily="34" charset="-79"/>
              </a:rPr>
              <a:t> </a:t>
            </a:r>
            <a:r>
              <a:rPr lang="en-US" sz="1800" b="1" spc="160" dirty="0">
                <a:solidFill>
                  <a:schemeClr val="tx1"/>
                </a:solidFill>
                <a:latin typeface="FrankRuehl" panose="020E0503060101010101" pitchFamily="34" charset="-79"/>
                <a:cs typeface="FrankRuehl" panose="020E0503060101010101" pitchFamily="34" charset="-79"/>
              </a:rPr>
              <a:t>BUILD</a:t>
            </a:r>
            <a:r>
              <a:rPr lang="en-US" sz="1800" b="1" spc="-40" dirty="0">
                <a:solidFill>
                  <a:schemeClr val="tx1"/>
                </a:solidFill>
                <a:latin typeface="FrankRuehl" panose="020E0503060101010101" pitchFamily="34" charset="-79"/>
                <a:cs typeface="FrankRuehl" panose="020E0503060101010101" pitchFamily="34" charset="-79"/>
              </a:rPr>
              <a:t> </a:t>
            </a:r>
            <a:r>
              <a:rPr lang="en-US" sz="1800" b="1" spc="155" dirty="0">
                <a:solidFill>
                  <a:schemeClr val="tx1"/>
                </a:solidFill>
                <a:latin typeface="FrankRuehl" panose="020E0503060101010101" pitchFamily="34" charset="-79"/>
                <a:cs typeface="FrankRuehl" panose="020E0503060101010101" pitchFamily="34" charset="-79"/>
              </a:rPr>
              <a:t>POWER?</a:t>
            </a:r>
            <a:endParaRPr lang="en-US" sz="1800" b="1" dirty="0">
              <a:solidFill>
                <a:schemeClr val="tx1"/>
              </a:solidFill>
            </a:endParaRPr>
          </a:p>
        </p:txBody>
      </p:sp>
      <p:sp>
        <p:nvSpPr>
          <p:cNvPr id="5" name="TextBox 4">
            <a:extLst>
              <a:ext uri="{FF2B5EF4-FFF2-40B4-BE49-F238E27FC236}">
                <a16:creationId xmlns:a16="http://schemas.microsoft.com/office/drawing/2014/main" id="{45208099-D4D7-46BF-8BDE-DCCE435789FE}"/>
              </a:ext>
            </a:extLst>
          </p:cNvPr>
          <p:cNvSpPr txBox="1"/>
          <p:nvPr/>
        </p:nvSpPr>
        <p:spPr>
          <a:xfrm>
            <a:off x="1779103" y="1165997"/>
            <a:ext cx="5555973" cy="2246769"/>
          </a:xfrm>
          <a:prstGeom prst="rect">
            <a:avLst/>
          </a:prstGeom>
          <a:noFill/>
        </p:spPr>
        <p:txBody>
          <a:bodyPr wrap="square" rtlCol="0">
            <a:spAutoFit/>
          </a:bodyPr>
          <a:lstStyle/>
          <a:p>
            <a:r>
              <a:rPr lang="en-US" spc="-20" dirty="0">
                <a:latin typeface="Calibri" panose="020F0502020204030204" pitchFamily="34" charset="0"/>
                <a:cs typeface="Calibri" panose="020F0502020204030204" pitchFamily="34" charset="0"/>
              </a:rPr>
              <a:t>Many</a:t>
            </a:r>
            <a:r>
              <a:rPr lang="en-US" spc="-10" dirty="0">
                <a:latin typeface="Calibri" panose="020F0502020204030204" pitchFamily="34" charset="0"/>
                <a:cs typeface="Calibri" panose="020F0502020204030204" pitchFamily="34" charset="0"/>
              </a:rPr>
              <a:t> </a:t>
            </a:r>
            <a:r>
              <a:rPr lang="en-US" spc="25" dirty="0">
                <a:latin typeface="Calibri" panose="020F0502020204030204" pitchFamily="34" charset="0"/>
                <a:cs typeface="Calibri" panose="020F0502020204030204" pitchFamily="34" charset="0"/>
              </a:rPr>
              <a:t>funders</a:t>
            </a:r>
            <a:r>
              <a:rPr lang="en-US" spc="-5" dirty="0">
                <a:latin typeface="Calibri" panose="020F0502020204030204" pitchFamily="34" charset="0"/>
                <a:cs typeface="Calibri" panose="020F0502020204030204" pitchFamily="34" charset="0"/>
              </a:rPr>
              <a:t> </a:t>
            </a:r>
            <a:r>
              <a:rPr lang="en-US" spc="50" dirty="0">
                <a:latin typeface="Calibri" panose="020F0502020204030204" pitchFamily="34" charset="0"/>
                <a:cs typeface="Calibri" panose="020F0502020204030204" pitchFamily="34" charset="0"/>
              </a:rPr>
              <a:t>have</a:t>
            </a:r>
            <a:r>
              <a:rPr lang="en-US" spc="-10" dirty="0">
                <a:latin typeface="Calibri" panose="020F0502020204030204" pitchFamily="34" charset="0"/>
                <a:cs typeface="Calibri" panose="020F0502020204030204" pitchFamily="34" charset="0"/>
              </a:rPr>
              <a:t> </a:t>
            </a:r>
            <a:r>
              <a:rPr lang="en-US" spc="70" dirty="0">
                <a:latin typeface="Calibri" panose="020F0502020204030204" pitchFamily="34" charset="0"/>
                <a:cs typeface="Calibri" panose="020F0502020204030204" pitchFamily="34" charset="0"/>
              </a:rPr>
              <a:t>been</a:t>
            </a:r>
            <a:r>
              <a:rPr lang="en-US" spc="-5" dirty="0">
                <a:latin typeface="Calibri" panose="020F0502020204030204" pitchFamily="34" charset="0"/>
                <a:cs typeface="Calibri" panose="020F0502020204030204" pitchFamily="34" charset="0"/>
              </a:rPr>
              <a:t> </a:t>
            </a:r>
            <a:r>
              <a:rPr lang="en-US" spc="30" dirty="0">
                <a:latin typeface="Calibri" panose="020F0502020204030204" pitchFamily="34" charset="0"/>
                <a:cs typeface="Calibri" panose="020F0502020204030204" pitchFamily="34" charset="0"/>
              </a:rPr>
              <a:t>inspired</a:t>
            </a:r>
            <a:r>
              <a:rPr lang="en-US" spc="-10" dirty="0">
                <a:latin typeface="Calibri" panose="020F0502020204030204" pitchFamily="34" charset="0"/>
                <a:cs typeface="Calibri" panose="020F0502020204030204" pitchFamily="34" charset="0"/>
              </a:rPr>
              <a:t> </a:t>
            </a:r>
            <a:r>
              <a:rPr lang="en-US" spc="15" dirty="0">
                <a:latin typeface="Calibri" panose="020F0502020204030204" pitchFamily="34" charset="0"/>
                <a:cs typeface="Calibri" panose="020F0502020204030204" pitchFamily="34" charset="0"/>
              </a:rPr>
              <a:t>recently</a:t>
            </a:r>
            <a:r>
              <a:rPr lang="en-US" spc="-5" dirty="0">
                <a:latin typeface="Calibri" panose="020F0502020204030204" pitchFamily="34" charset="0"/>
                <a:cs typeface="Calibri" panose="020F0502020204030204" pitchFamily="34" charset="0"/>
              </a:rPr>
              <a:t> </a:t>
            </a:r>
            <a:r>
              <a:rPr lang="en-US" spc="50" dirty="0">
                <a:latin typeface="Calibri" panose="020F0502020204030204" pitchFamily="34" charset="0"/>
                <a:cs typeface="Calibri" panose="020F0502020204030204" pitchFamily="34" charset="0"/>
              </a:rPr>
              <a:t>to</a:t>
            </a:r>
            <a:r>
              <a:rPr lang="en-US" spc="-5" dirty="0">
                <a:latin typeface="Calibri" panose="020F0502020204030204" pitchFamily="34" charset="0"/>
                <a:cs typeface="Calibri" panose="020F0502020204030204" pitchFamily="34" charset="0"/>
              </a:rPr>
              <a:t> </a:t>
            </a:r>
            <a:r>
              <a:rPr lang="en-US" spc="45" dirty="0">
                <a:latin typeface="Calibri" panose="020F0502020204030204" pitchFamily="34" charset="0"/>
                <a:cs typeface="Calibri" panose="020F0502020204030204" pitchFamily="34" charset="0"/>
              </a:rPr>
              <a:t>incorporate</a:t>
            </a:r>
            <a:r>
              <a:rPr lang="en-US" spc="-10" dirty="0">
                <a:latin typeface="Calibri" panose="020F0502020204030204" pitchFamily="34" charset="0"/>
                <a:cs typeface="Calibri" panose="020F0502020204030204" pitchFamily="34" charset="0"/>
              </a:rPr>
              <a:t> </a:t>
            </a:r>
            <a:r>
              <a:rPr lang="en-US" spc="25" dirty="0">
                <a:latin typeface="Calibri" panose="020F0502020204030204" pitchFamily="34" charset="0"/>
                <a:cs typeface="Calibri" panose="020F0502020204030204" pitchFamily="34" charset="0"/>
              </a:rPr>
              <a:t>principles</a:t>
            </a:r>
            <a:r>
              <a:rPr lang="en-US" spc="-5" dirty="0">
                <a:latin typeface="Calibri" panose="020F0502020204030204" pitchFamily="34" charset="0"/>
                <a:cs typeface="Calibri" panose="020F0502020204030204" pitchFamily="34" charset="0"/>
              </a:rPr>
              <a:t> </a:t>
            </a:r>
            <a:r>
              <a:rPr lang="en-US" spc="60" dirty="0">
                <a:latin typeface="Calibri" panose="020F0502020204030204" pitchFamily="34" charset="0"/>
                <a:cs typeface="Calibri" panose="020F0502020204030204" pitchFamily="34" charset="0"/>
              </a:rPr>
              <a:t>of</a:t>
            </a:r>
            <a:r>
              <a:rPr lang="en-US" spc="-10" dirty="0">
                <a:latin typeface="Calibri" panose="020F0502020204030204" pitchFamily="34" charset="0"/>
                <a:cs typeface="Calibri" panose="020F0502020204030204" pitchFamily="34" charset="0"/>
              </a:rPr>
              <a:t> </a:t>
            </a:r>
            <a:r>
              <a:rPr lang="en-US" spc="5" dirty="0">
                <a:latin typeface="Calibri" panose="020F0502020204030204" pitchFamily="34" charset="0"/>
                <a:cs typeface="Calibri" panose="020F0502020204030204" pitchFamily="34" charset="0"/>
              </a:rPr>
              <a:t>diversity, </a:t>
            </a:r>
            <a:r>
              <a:rPr lang="en-US" spc="15" dirty="0">
                <a:latin typeface="Calibri" panose="020F0502020204030204" pitchFamily="34" charset="0"/>
                <a:cs typeface="Calibri" panose="020F0502020204030204" pitchFamily="34" charset="0"/>
              </a:rPr>
              <a:t>equity</a:t>
            </a:r>
            <a:r>
              <a:rPr lang="en-US" spc="-15" dirty="0">
                <a:latin typeface="Calibri" panose="020F0502020204030204" pitchFamily="34" charset="0"/>
                <a:cs typeface="Calibri" panose="020F0502020204030204" pitchFamily="34" charset="0"/>
              </a:rPr>
              <a:t> </a:t>
            </a:r>
            <a:r>
              <a:rPr lang="en-US" spc="60" dirty="0">
                <a:latin typeface="Calibri" panose="020F0502020204030204" pitchFamily="34" charset="0"/>
                <a:cs typeface="Calibri" panose="020F0502020204030204" pitchFamily="34" charset="0"/>
              </a:rPr>
              <a:t>and</a:t>
            </a:r>
            <a:r>
              <a:rPr lang="en-US" spc="-15" dirty="0">
                <a:latin typeface="Calibri" panose="020F0502020204030204" pitchFamily="34" charset="0"/>
                <a:cs typeface="Calibri" panose="020F0502020204030204" pitchFamily="34" charset="0"/>
              </a:rPr>
              <a:t> </a:t>
            </a:r>
            <a:r>
              <a:rPr lang="en-US" spc="15" dirty="0">
                <a:latin typeface="Calibri" panose="020F0502020204030204" pitchFamily="34" charset="0"/>
                <a:cs typeface="Calibri" panose="020F0502020204030204" pitchFamily="34" charset="0"/>
              </a:rPr>
              <a:t>inclusion</a:t>
            </a:r>
            <a:r>
              <a:rPr lang="en-US" spc="-15" dirty="0">
                <a:latin typeface="Calibri" panose="020F0502020204030204" pitchFamily="34" charset="0"/>
                <a:cs typeface="Calibri" panose="020F0502020204030204" pitchFamily="34" charset="0"/>
              </a:rPr>
              <a:t> </a:t>
            </a:r>
            <a:r>
              <a:rPr lang="en-US" spc="-5" dirty="0">
                <a:latin typeface="Calibri" panose="020F0502020204030204" pitchFamily="34" charset="0"/>
                <a:cs typeface="Calibri" panose="020F0502020204030204" pitchFamily="34" charset="0"/>
              </a:rPr>
              <a:t>in</a:t>
            </a:r>
            <a:r>
              <a:rPr lang="en-US" spc="-15" dirty="0">
                <a:latin typeface="Calibri" panose="020F0502020204030204" pitchFamily="34" charset="0"/>
                <a:cs typeface="Calibri" panose="020F0502020204030204" pitchFamily="34" charset="0"/>
              </a:rPr>
              <a:t> </a:t>
            </a:r>
            <a:r>
              <a:rPr lang="en-US" spc="30" dirty="0">
                <a:latin typeface="Calibri" panose="020F0502020204030204" pitchFamily="34" charset="0"/>
                <a:cs typeface="Calibri" panose="020F0502020204030204" pitchFamily="34" charset="0"/>
              </a:rPr>
              <a:t>their</a:t>
            </a:r>
            <a:r>
              <a:rPr lang="en-US" spc="-15" dirty="0">
                <a:latin typeface="Calibri" panose="020F0502020204030204" pitchFamily="34" charset="0"/>
                <a:cs typeface="Calibri" panose="020F0502020204030204" pitchFamily="34" charset="0"/>
              </a:rPr>
              <a:t> investment process and or </a:t>
            </a:r>
            <a:r>
              <a:rPr lang="en-US" spc="25" dirty="0">
                <a:latin typeface="Calibri" panose="020F0502020204030204" pitchFamily="34" charset="0"/>
                <a:cs typeface="Calibri" panose="020F0502020204030204" pitchFamily="34" charset="0"/>
              </a:rPr>
              <a:t>grantmaking</a:t>
            </a:r>
            <a:r>
              <a:rPr lang="en-US" spc="-15" dirty="0">
                <a:latin typeface="Calibri" panose="020F0502020204030204" pitchFamily="34" charset="0"/>
                <a:cs typeface="Calibri" panose="020F0502020204030204" pitchFamily="34" charset="0"/>
              </a:rPr>
              <a:t> </a:t>
            </a:r>
            <a:r>
              <a:rPr lang="en-US" spc="40" dirty="0">
                <a:latin typeface="Calibri" panose="020F0502020204030204" pitchFamily="34" charset="0"/>
                <a:cs typeface="Calibri" panose="020F0502020204030204" pitchFamily="34" charset="0"/>
              </a:rPr>
              <a:t>for</a:t>
            </a:r>
            <a:r>
              <a:rPr lang="en-US" spc="-15" dirty="0">
                <a:latin typeface="Calibri" panose="020F0502020204030204" pitchFamily="34" charset="0"/>
                <a:cs typeface="Calibri" panose="020F0502020204030204" pitchFamily="34" charset="0"/>
              </a:rPr>
              <a:t> </a:t>
            </a:r>
            <a:r>
              <a:rPr lang="en-US" spc="40" dirty="0">
                <a:latin typeface="Calibri" panose="020F0502020204030204" pitchFamily="34" charset="0"/>
                <a:cs typeface="Calibri" panose="020F0502020204030204" pitchFamily="34" charset="0"/>
              </a:rPr>
              <a:t>greater</a:t>
            </a:r>
            <a:r>
              <a:rPr lang="en-US" spc="-15" dirty="0">
                <a:latin typeface="Calibri" panose="020F0502020204030204" pitchFamily="34" charset="0"/>
                <a:cs typeface="Calibri" panose="020F0502020204030204" pitchFamily="34" charset="0"/>
              </a:rPr>
              <a:t> </a:t>
            </a:r>
            <a:r>
              <a:rPr lang="en-US" spc="40" dirty="0">
                <a:latin typeface="Calibri" panose="020F0502020204030204" pitchFamily="34" charset="0"/>
                <a:cs typeface="Calibri" panose="020F0502020204030204" pitchFamily="34" charset="0"/>
              </a:rPr>
              <a:t>impact.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Are you ready to assess </a:t>
            </a:r>
            <a:r>
              <a:rPr lang="en-US" spc="5" dirty="0">
                <a:latin typeface="Calibri" panose="020F0502020204030204" pitchFamily="34" charset="0"/>
                <a:cs typeface="Calibri" panose="020F0502020204030204" pitchFamily="34" charset="0"/>
              </a:rPr>
              <a:t>whether </a:t>
            </a:r>
            <a:r>
              <a:rPr lang="en-US" spc="15" dirty="0">
                <a:latin typeface="Calibri" panose="020F0502020204030204" pitchFamily="34" charset="0"/>
                <a:cs typeface="Calibri" panose="020F0502020204030204" pitchFamily="34" charset="0"/>
              </a:rPr>
              <a:t>your investment process and or  grantmaking </a:t>
            </a:r>
            <a:r>
              <a:rPr lang="en-US" spc="20" dirty="0">
                <a:latin typeface="Calibri" panose="020F0502020204030204" pitchFamily="34" charset="0"/>
                <a:cs typeface="Calibri" panose="020F0502020204030204" pitchFamily="34" charset="0"/>
              </a:rPr>
              <a:t>is </a:t>
            </a:r>
            <a:r>
              <a:rPr lang="en-US" spc="15" dirty="0">
                <a:latin typeface="Calibri" panose="020F0502020204030204" pitchFamily="34" charset="0"/>
                <a:cs typeface="Calibri" panose="020F0502020204030204" pitchFamily="34" charset="0"/>
              </a:rPr>
              <a:t>supporting under resourced and or minority </a:t>
            </a:r>
            <a:r>
              <a:rPr lang="en-US" spc="35" dirty="0">
                <a:latin typeface="Calibri" panose="020F0502020204030204" pitchFamily="34" charset="0"/>
                <a:cs typeface="Calibri" panose="020F0502020204030204" pitchFamily="34" charset="0"/>
              </a:rPr>
              <a:t> </a:t>
            </a:r>
            <a:r>
              <a:rPr lang="en-US" spc="25" dirty="0">
                <a:latin typeface="Calibri" panose="020F0502020204030204" pitchFamily="34" charset="0"/>
                <a:cs typeface="Calibri" panose="020F0502020204030204" pitchFamily="34" charset="0"/>
              </a:rPr>
              <a:t>communities </a:t>
            </a:r>
            <a:r>
              <a:rPr lang="en-US" spc="40" dirty="0">
                <a:latin typeface="Calibri" panose="020F0502020204030204" pitchFamily="34" charset="0"/>
                <a:cs typeface="Calibri" panose="020F0502020204030204" pitchFamily="34" charset="0"/>
              </a:rPr>
              <a:t>in </a:t>
            </a:r>
            <a:r>
              <a:rPr lang="en-US" spc="35" dirty="0">
                <a:latin typeface="Calibri" panose="020F0502020204030204" pitchFamily="34" charset="0"/>
                <a:cs typeface="Calibri" panose="020F0502020204030204" pitchFamily="34" charset="0"/>
              </a:rPr>
              <a:t>building </a:t>
            </a:r>
            <a:r>
              <a:rPr lang="en-US" spc="25" dirty="0">
                <a:latin typeface="Calibri" panose="020F0502020204030204" pitchFamily="34" charset="0"/>
                <a:cs typeface="Calibri" panose="020F0502020204030204" pitchFamily="34" charset="0"/>
              </a:rPr>
              <a:t>and </a:t>
            </a:r>
            <a:r>
              <a:rPr lang="en-US" spc="10" dirty="0">
                <a:latin typeface="Calibri" panose="020F0502020204030204" pitchFamily="34" charset="0"/>
                <a:cs typeface="Calibri" panose="020F0502020204030204" pitchFamily="34" charset="0"/>
              </a:rPr>
              <a:t>shifting </a:t>
            </a:r>
            <a:r>
              <a:rPr lang="en-US" spc="15" dirty="0">
                <a:latin typeface="Calibri" panose="020F0502020204030204" pitchFamily="34" charset="0"/>
                <a:cs typeface="Calibri" panose="020F0502020204030204" pitchFamily="34" charset="0"/>
              </a:rPr>
              <a:t>power </a:t>
            </a:r>
            <a:r>
              <a:rPr lang="en-US" spc="40" dirty="0">
                <a:latin typeface="Calibri" panose="020F0502020204030204" pitchFamily="34" charset="0"/>
                <a:cs typeface="Calibri" panose="020F0502020204030204" pitchFamily="34" charset="0"/>
              </a:rPr>
              <a:t>in </a:t>
            </a:r>
            <a:r>
              <a:rPr lang="en-US" spc="25" dirty="0">
                <a:latin typeface="Calibri" panose="020F0502020204030204" pitchFamily="34" charset="0"/>
                <a:cs typeface="Calibri" panose="020F0502020204030204" pitchFamily="34" charset="0"/>
              </a:rPr>
              <a:t>meaningful and </a:t>
            </a:r>
            <a:r>
              <a:rPr lang="en-US" spc="15" dirty="0">
                <a:latin typeface="Calibri" panose="020F0502020204030204" pitchFamily="34" charset="0"/>
                <a:cs typeface="Calibri" panose="020F0502020204030204" pitchFamily="34" charset="0"/>
              </a:rPr>
              <a:t>intersectional</a:t>
            </a:r>
            <a:r>
              <a:rPr lang="en-US" spc="105" dirty="0">
                <a:latin typeface="Calibri" panose="020F0502020204030204" pitchFamily="34" charset="0"/>
                <a:cs typeface="Calibri" panose="020F0502020204030204" pitchFamily="34" charset="0"/>
              </a:rPr>
              <a:t> </a:t>
            </a:r>
            <a:r>
              <a:rPr lang="en-US" spc="20" dirty="0">
                <a:latin typeface="Calibri" panose="020F0502020204030204" pitchFamily="34" charset="0"/>
                <a:cs typeface="Calibri" panose="020F0502020204030204" pitchFamily="34" charset="0"/>
              </a:rPr>
              <a:t>ways? </a:t>
            </a:r>
            <a:endParaRPr lang="en-US" dirty="0">
              <a:latin typeface="Calibri" panose="020F0502020204030204" pitchFamily="34" charset="0"/>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52C75BFB-CE17-46A7-B645-93A6D10455A5}"/>
              </a:ext>
            </a:extLst>
          </p:cNvPr>
          <p:cNvSpPr txBox="1"/>
          <p:nvPr/>
        </p:nvSpPr>
        <p:spPr>
          <a:xfrm>
            <a:off x="5496339" y="3209780"/>
            <a:ext cx="2647925" cy="1384995"/>
          </a:xfrm>
          <a:prstGeom prst="rect">
            <a:avLst/>
          </a:prstGeom>
          <a:noFill/>
          <a:ln w="12700">
            <a:solidFill>
              <a:schemeClr val="tx1"/>
            </a:solidFill>
          </a:ln>
          <a:scene3d>
            <a:camera prst="orthographicFront"/>
            <a:lightRig rig="threePt" dir="t"/>
          </a:scene3d>
          <a:sp3d>
            <a:bevelT/>
          </a:sp3d>
        </p:spPr>
        <p:txBody>
          <a:bodyPr wrap="square" rtlCol="0">
            <a:spAutoFit/>
          </a:bodyPr>
          <a:lstStyle/>
          <a:p>
            <a:r>
              <a:rPr lang="en-US" dirty="0"/>
              <a:t>Funders  that want to effectively pursue equity grantmaking  also seek to embody equity, diversity and inclusion values and  practices in their internal operations.</a:t>
            </a:r>
          </a:p>
        </p:txBody>
      </p:sp>
      <p:sp>
        <p:nvSpPr>
          <p:cNvPr id="7" name="Oval 6">
            <a:extLst>
              <a:ext uri="{FF2B5EF4-FFF2-40B4-BE49-F238E27FC236}">
                <a16:creationId xmlns:a16="http://schemas.microsoft.com/office/drawing/2014/main" id="{B171270D-6972-46FE-8A2D-7147AE013C31}"/>
              </a:ext>
            </a:extLst>
          </p:cNvPr>
          <p:cNvSpPr/>
          <p:nvPr/>
        </p:nvSpPr>
        <p:spPr>
          <a:xfrm>
            <a:off x="4735046" y="3228370"/>
            <a:ext cx="818955" cy="288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TextBox 2">
            <a:extLst>
              <a:ext uri="{FF2B5EF4-FFF2-40B4-BE49-F238E27FC236}">
                <a16:creationId xmlns:a16="http://schemas.microsoft.com/office/drawing/2014/main" id="{C1D89A24-0CC9-4443-B74B-76FC3F1FEEEF}"/>
              </a:ext>
            </a:extLst>
          </p:cNvPr>
          <p:cNvSpPr txBox="1"/>
          <p:nvPr/>
        </p:nvSpPr>
        <p:spPr>
          <a:xfrm>
            <a:off x="409009" y="283992"/>
            <a:ext cx="8296160" cy="4953257"/>
          </a:xfrm>
          <a:prstGeom prst="rect">
            <a:avLst/>
          </a:prstGeom>
          <a:solidFill>
            <a:schemeClr val="accent3">
              <a:lumMod val="60000"/>
              <a:lumOff val="40000"/>
            </a:schemeClr>
          </a:solidFill>
          <a:ln>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4FB4382-98B6-44F0-B866-2AC68AF24268}"/>
              </a:ext>
            </a:extLst>
          </p:cNvPr>
          <p:cNvSpPr txBox="1"/>
          <p:nvPr/>
        </p:nvSpPr>
        <p:spPr>
          <a:xfrm>
            <a:off x="1684683" y="283992"/>
            <a:ext cx="5377069" cy="400110"/>
          </a:xfrm>
          <a:prstGeom prst="rect">
            <a:avLst/>
          </a:prstGeom>
          <a:noFill/>
        </p:spPr>
        <p:txBody>
          <a:bodyPr wrap="square" rtlCol="0">
            <a:spAutoFit/>
          </a:bodyPr>
          <a:lstStyle/>
          <a:p>
            <a:pPr algn="ctr"/>
            <a:r>
              <a:rPr lang="en-US" sz="2000" b="1" spc="155" dirty="0">
                <a:solidFill>
                  <a:schemeClr val="tx1"/>
                </a:solidFill>
                <a:latin typeface="FrankRuehl" panose="020E0503060101010101" pitchFamily="34" charset="-79"/>
                <a:cs typeface="FrankRuehl" panose="020E0503060101010101" pitchFamily="34" charset="-79"/>
              </a:rPr>
              <a:t>How Funders  Build Power</a:t>
            </a:r>
            <a:endParaRPr lang="en-US" sz="2000" b="1" dirty="0">
              <a:solidFill>
                <a:schemeClr val="tx1"/>
              </a:solidFill>
            </a:endParaRPr>
          </a:p>
        </p:txBody>
      </p:sp>
      <p:sp>
        <p:nvSpPr>
          <p:cNvPr id="5" name="TextBox 4">
            <a:extLst>
              <a:ext uri="{FF2B5EF4-FFF2-40B4-BE49-F238E27FC236}">
                <a16:creationId xmlns:a16="http://schemas.microsoft.com/office/drawing/2014/main" id="{45208099-D4D7-46BF-8BDE-DCCE435789FE}"/>
              </a:ext>
            </a:extLst>
          </p:cNvPr>
          <p:cNvSpPr txBox="1"/>
          <p:nvPr/>
        </p:nvSpPr>
        <p:spPr>
          <a:xfrm>
            <a:off x="1779103" y="1165997"/>
            <a:ext cx="5555973" cy="307777"/>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E869CC18-C656-423B-9F70-C889BA4842A3}"/>
              </a:ext>
            </a:extLst>
          </p:cNvPr>
          <p:cNvSpPr txBox="1"/>
          <p:nvPr/>
        </p:nvSpPr>
        <p:spPr>
          <a:xfrm>
            <a:off x="1058631" y="699433"/>
            <a:ext cx="7242521" cy="4431791"/>
          </a:xfrm>
          <a:prstGeom prst="rect">
            <a:avLst/>
          </a:prstGeom>
          <a:solidFill>
            <a:schemeClr val="accent3">
              <a:lumMod val="60000"/>
              <a:lumOff val="40000"/>
            </a:schemeClr>
          </a:solidFill>
          <a:ln>
            <a:solidFill>
              <a:schemeClr val="tx1"/>
            </a:solidFill>
          </a:ln>
        </p:spPr>
        <p:txBody>
          <a:bodyPr wrap="square" rtlCol="0">
            <a:spAutoFit/>
          </a:bodyPr>
          <a:lstStyle/>
          <a:p>
            <a:pPr marL="259715" marR="141605" indent="-247650" algn="just">
              <a:lnSpc>
                <a:spcPct val="113100"/>
              </a:lnSpc>
              <a:spcBef>
                <a:spcPts val="100"/>
              </a:spcBef>
            </a:pPr>
            <a:r>
              <a:rPr lang="en-US" spc="-22" baseline="1984" dirty="0">
                <a:solidFill>
                  <a:schemeClr val="accent1">
                    <a:lumMod val="50000"/>
                  </a:schemeClr>
                </a:solidFill>
                <a:latin typeface="FrankRuehl" panose="020E0503060101010101" pitchFamily="34" charset="-79"/>
                <a:cs typeface="FrankRuehl" panose="020E0503060101010101" pitchFamily="34" charset="-79"/>
              </a:rPr>
              <a:t> </a:t>
            </a:r>
            <a:r>
              <a:rPr lang="en-US" spc="75" dirty="0">
                <a:solidFill>
                  <a:schemeClr val="accent1">
                    <a:lumMod val="50000"/>
                  </a:schemeClr>
                </a:solidFill>
                <a:latin typeface="FrankRuehl" panose="020E0503060101010101" pitchFamily="34" charset="-79"/>
                <a:cs typeface="FrankRuehl" panose="020E0503060101010101" pitchFamily="34" charset="-79"/>
              </a:rPr>
              <a:t>THEY </a:t>
            </a:r>
            <a:r>
              <a:rPr lang="en-US" spc="80" dirty="0">
                <a:solidFill>
                  <a:schemeClr val="accent1">
                    <a:lumMod val="50000"/>
                  </a:schemeClr>
                </a:solidFill>
                <a:latin typeface="FrankRuehl" panose="020E0503060101010101" pitchFamily="34" charset="-79"/>
                <a:cs typeface="FrankRuehl" panose="020E0503060101010101" pitchFamily="34" charset="-79"/>
              </a:rPr>
              <a:t>FUND </a:t>
            </a:r>
            <a:r>
              <a:rPr lang="en-US" spc="85" dirty="0">
                <a:solidFill>
                  <a:schemeClr val="accent1">
                    <a:lumMod val="50000"/>
                  </a:schemeClr>
                </a:solidFill>
                <a:latin typeface="FrankRuehl" panose="020E0503060101010101" pitchFamily="34" charset="-79"/>
                <a:cs typeface="FrankRuehl" panose="020E0503060101010101" pitchFamily="34" charset="-79"/>
              </a:rPr>
              <a:t>CROSS-CUTTING </a:t>
            </a:r>
            <a:r>
              <a:rPr lang="en-US" spc="70" dirty="0">
                <a:solidFill>
                  <a:schemeClr val="accent1">
                    <a:lumMod val="50000"/>
                  </a:schemeClr>
                </a:solidFill>
                <a:latin typeface="FrankRuehl" panose="020E0503060101010101" pitchFamily="34" charset="-79"/>
                <a:cs typeface="FrankRuehl" panose="020E0503060101010101" pitchFamily="34" charset="-79"/>
              </a:rPr>
              <a:t>APPROACHES. </a:t>
            </a:r>
            <a:r>
              <a:rPr lang="en-US" spc="95" dirty="0">
                <a:solidFill>
                  <a:schemeClr val="accent1">
                    <a:lumMod val="50000"/>
                  </a:schemeClr>
                </a:solidFill>
                <a:latin typeface="FrankRuehl" panose="020E0503060101010101" pitchFamily="34" charset="-79"/>
                <a:cs typeface="FrankRuehl" panose="020E0503060101010101" pitchFamily="34" charset="-79"/>
              </a:rPr>
              <a:t>BUILDING </a:t>
            </a:r>
            <a:r>
              <a:rPr lang="en-US" spc="70" dirty="0">
                <a:solidFill>
                  <a:schemeClr val="accent1">
                    <a:lumMod val="50000"/>
                  </a:schemeClr>
                </a:solidFill>
                <a:latin typeface="FrankRuehl" panose="020E0503060101010101" pitchFamily="34" charset="-79"/>
                <a:cs typeface="FrankRuehl" panose="020E0503060101010101" pitchFamily="34" charset="-79"/>
              </a:rPr>
              <a:t>POWER</a:t>
            </a:r>
            <a:r>
              <a:rPr lang="en-US" spc="25" dirty="0">
                <a:solidFill>
                  <a:schemeClr val="accent1">
                    <a:lumMod val="50000"/>
                  </a:schemeClr>
                </a:solidFill>
                <a:latin typeface="FrankRuehl" panose="020E0503060101010101" pitchFamily="34" charset="-79"/>
                <a:cs typeface="FrankRuehl" panose="020E0503060101010101" pitchFamily="34" charset="-79"/>
              </a:rPr>
              <a:t> </a:t>
            </a:r>
            <a:r>
              <a:rPr lang="en-US" spc="60" dirty="0">
                <a:solidFill>
                  <a:schemeClr val="accent1">
                    <a:lumMod val="50000"/>
                  </a:schemeClr>
                </a:solidFill>
                <a:latin typeface="FrankRuehl" panose="020E0503060101010101" pitchFamily="34" charset="-79"/>
                <a:cs typeface="FrankRuehl" panose="020E0503060101010101" pitchFamily="34" charset="-79"/>
              </a:rPr>
              <a:t>MAY</a:t>
            </a:r>
            <a:r>
              <a:rPr lang="en-US" spc="30" dirty="0">
                <a:solidFill>
                  <a:schemeClr val="accent1">
                    <a:lumMod val="50000"/>
                  </a:schemeClr>
                </a:solidFill>
                <a:latin typeface="FrankRuehl" panose="020E0503060101010101" pitchFamily="34" charset="-79"/>
                <a:cs typeface="FrankRuehl" panose="020E0503060101010101" pitchFamily="34" charset="-79"/>
              </a:rPr>
              <a:t> </a:t>
            </a:r>
            <a:r>
              <a:rPr lang="en-US" spc="80" dirty="0">
                <a:solidFill>
                  <a:schemeClr val="accent1">
                    <a:lumMod val="50000"/>
                  </a:schemeClr>
                </a:solidFill>
                <a:latin typeface="FrankRuehl" panose="020E0503060101010101" pitchFamily="34" charset="-79"/>
                <a:cs typeface="FrankRuehl" panose="020E0503060101010101" pitchFamily="34" charset="-79"/>
              </a:rPr>
              <a:t>NOT</a:t>
            </a:r>
            <a:r>
              <a:rPr lang="en-US" spc="25" dirty="0">
                <a:solidFill>
                  <a:schemeClr val="accent1">
                    <a:lumMod val="50000"/>
                  </a:schemeClr>
                </a:solidFill>
                <a:latin typeface="FrankRuehl" panose="020E0503060101010101" pitchFamily="34" charset="-79"/>
                <a:cs typeface="FrankRuehl" panose="020E0503060101010101" pitchFamily="34" charset="-79"/>
              </a:rPr>
              <a:t> </a:t>
            </a:r>
            <a:r>
              <a:rPr lang="en-US" spc="75" dirty="0">
                <a:solidFill>
                  <a:schemeClr val="accent1">
                    <a:lumMod val="50000"/>
                  </a:schemeClr>
                </a:solidFill>
                <a:latin typeface="FrankRuehl" panose="020E0503060101010101" pitchFamily="34" charset="-79"/>
                <a:cs typeface="FrankRuehl" panose="020E0503060101010101" pitchFamily="34" charset="-79"/>
              </a:rPr>
              <a:t>FIT</a:t>
            </a:r>
            <a:r>
              <a:rPr lang="en-US" spc="30" dirty="0">
                <a:solidFill>
                  <a:schemeClr val="accent1">
                    <a:lumMod val="50000"/>
                  </a:schemeClr>
                </a:solidFill>
                <a:latin typeface="FrankRuehl" panose="020E0503060101010101" pitchFamily="34" charset="-79"/>
                <a:cs typeface="FrankRuehl" panose="020E0503060101010101" pitchFamily="34" charset="-79"/>
              </a:rPr>
              <a:t> </a:t>
            </a:r>
            <a:r>
              <a:rPr lang="en-US" spc="40" dirty="0">
                <a:solidFill>
                  <a:schemeClr val="accent1">
                    <a:lumMod val="50000"/>
                  </a:schemeClr>
                </a:solidFill>
                <a:latin typeface="FrankRuehl" panose="020E0503060101010101" pitchFamily="34" charset="-79"/>
                <a:cs typeface="FrankRuehl" panose="020E0503060101010101" pitchFamily="34" charset="-79"/>
              </a:rPr>
              <a:t>NEATLY</a:t>
            </a:r>
            <a:r>
              <a:rPr lang="en-US" spc="30" dirty="0">
                <a:solidFill>
                  <a:schemeClr val="accent1">
                    <a:lumMod val="50000"/>
                  </a:schemeClr>
                </a:solidFill>
                <a:latin typeface="FrankRuehl" panose="020E0503060101010101" pitchFamily="34" charset="-79"/>
                <a:cs typeface="FrankRuehl" panose="020E0503060101010101" pitchFamily="34" charset="-79"/>
              </a:rPr>
              <a:t> </a:t>
            </a:r>
            <a:r>
              <a:rPr lang="en-US" spc="80" dirty="0">
                <a:solidFill>
                  <a:schemeClr val="accent1">
                    <a:lumMod val="50000"/>
                  </a:schemeClr>
                </a:solidFill>
                <a:latin typeface="FrankRuehl" panose="020E0503060101010101" pitchFamily="34" charset="-79"/>
                <a:cs typeface="FrankRuehl" panose="020E0503060101010101" pitchFamily="34" charset="-79"/>
              </a:rPr>
              <a:t>INTO</a:t>
            </a:r>
            <a:r>
              <a:rPr lang="en-US" spc="20" dirty="0">
                <a:solidFill>
                  <a:schemeClr val="accent1">
                    <a:lumMod val="50000"/>
                  </a:schemeClr>
                </a:solidFill>
                <a:latin typeface="FrankRuehl" panose="020E0503060101010101" pitchFamily="34" charset="-79"/>
                <a:cs typeface="FrankRuehl" panose="020E0503060101010101" pitchFamily="34" charset="-79"/>
              </a:rPr>
              <a:t> </a:t>
            </a:r>
            <a:r>
              <a:rPr lang="en-US" spc="60" dirty="0">
                <a:solidFill>
                  <a:schemeClr val="accent1">
                    <a:lumMod val="50000"/>
                  </a:schemeClr>
                </a:solidFill>
                <a:latin typeface="FrankRuehl" panose="020E0503060101010101" pitchFamily="34" charset="-79"/>
                <a:cs typeface="FrankRuehl" panose="020E0503060101010101" pitchFamily="34" charset="-79"/>
              </a:rPr>
              <a:t>NARROWLY</a:t>
            </a:r>
            <a:r>
              <a:rPr lang="en-US" spc="30" dirty="0">
                <a:solidFill>
                  <a:schemeClr val="accent1">
                    <a:lumMod val="50000"/>
                  </a:schemeClr>
                </a:solidFill>
                <a:latin typeface="FrankRuehl" panose="020E0503060101010101" pitchFamily="34" charset="-79"/>
                <a:cs typeface="FrankRuehl" panose="020E0503060101010101" pitchFamily="34" charset="-79"/>
              </a:rPr>
              <a:t> </a:t>
            </a:r>
            <a:r>
              <a:rPr lang="en-US" spc="75" dirty="0">
                <a:solidFill>
                  <a:schemeClr val="accent1">
                    <a:lumMod val="50000"/>
                  </a:schemeClr>
                </a:solidFill>
                <a:latin typeface="FrankRuehl" panose="020E0503060101010101" pitchFamily="34" charset="-79"/>
                <a:cs typeface="FrankRuehl" panose="020E0503060101010101" pitchFamily="34" charset="-79"/>
              </a:rPr>
              <a:t>DEFINED  </a:t>
            </a:r>
            <a:r>
              <a:rPr lang="en-US" spc="110" dirty="0">
                <a:solidFill>
                  <a:schemeClr val="accent1">
                    <a:lumMod val="50000"/>
                  </a:schemeClr>
                </a:solidFill>
                <a:latin typeface="FrankRuehl" panose="020E0503060101010101" pitchFamily="34" charset="-79"/>
                <a:cs typeface="FrankRuehl" panose="020E0503060101010101" pitchFamily="34" charset="-79"/>
              </a:rPr>
              <a:t>ISSUE</a:t>
            </a:r>
            <a:r>
              <a:rPr lang="en-US" spc="25" dirty="0">
                <a:solidFill>
                  <a:schemeClr val="accent1">
                    <a:lumMod val="50000"/>
                  </a:schemeClr>
                </a:solidFill>
                <a:latin typeface="FrankRuehl" panose="020E0503060101010101" pitchFamily="34" charset="-79"/>
                <a:cs typeface="FrankRuehl" panose="020E0503060101010101" pitchFamily="34" charset="-79"/>
              </a:rPr>
              <a:t> </a:t>
            </a:r>
            <a:r>
              <a:rPr lang="en-US" spc="75" dirty="0">
                <a:solidFill>
                  <a:schemeClr val="accent1">
                    <a:lumMod val="50000"/>
                  </a:schemeClr>
                </a:solidFill>
                <a:latin typeface="FrankRuehl" panose="020E0503060101010101" pitchFamily="34" charset="-79"/>
                <a:cs typeface="FrankRuehl" panose="020E0503060101010101" pitchFamily="34" charset="-79"/>
              </a:rPr>
              <a:t>AREAS</a:t>
            </a:r>
            <a:r>
              <a:rPr lang="en-US" spc="75" dirty="0">
                <a:solidFill>
                  <a:srgbClr val="77787B"/>
                </a:solidFill>
                <a:latin typeface="FrankRuehl" panose="020E0503060101010101" pitchFamily="34" charset="-79"/>
                <a:cs typeface="FrankRuehl" panose="020E0503060101010101" pitchFamily="34" charset="-79"/>
              </a:rPr>
              <a:t>.</a:t>
            </a:r>
            <a:endParaRPr lang="en-US" dirty="0">
              <a:latin typeface="FrankRuehl" panose="020E0503060101010101" pitchFamily="34" charset="-79"/>
              <a:cs typeface="FrankRuehl" panose="020E0503060101010101" pitchFamily="34" charset="-79"/>
            </a:endParaRPr>
          </a:p>
          <a:p>
            <a:pPr marL="257175" marR="5080">
              <a:lnSpc>
                <a:spcPct val="130900"/>
              </a:lnSpc>
              <a:spcBef>
                <a:spcPts val="380"/>
              </a:spcBef>
            </a:pPr>
            <a:r>
              <a:rPr lang="en-US" sz="1250" spc="15" dirty="0">
                <a:latin typeface="Calibri"/>
                <a:cs typeface="Calibri"/>
              </a:rPr>
              <a:t>They </a:t>
            </a:r>
            <a:r>
              <a:rPr lang="en-US" sz="1250" spc="10" dirty="0">
                <a:latin typeface="Calibri"/>
                <a:cs typeface="Calibri"/>
              </a:rPr>
              <a:t>reach </a:t>
            </a:r>
            <a:r>
              <a:rPr lang="en-US" sz="1250" spc="-10" dirty="0">
                <a:latin typeface="Calibri"/>
                <a:cs typeface="Calibri"/>
              </a:rPr>
              <a:t>out </a:t>
            </a:r>
            <a:r>
              <a:rPr lang="en-US" sz="1250" spc="5" dirty="0">
                <a:latin typeface="Calibri"/>
                <a:cs typeface="Calibri"/>
              </a:rPr>
              <a:t>across </a:t>
            </a:r>
            <a:r>
              <a:rPr lang="en-US" sz="1250" spc="10" dirty="0">
                <a:latin typeface="Calibri"/>
                <a:cs typeface="Calibri"/>
              </a:rPr>
              <a:t>various </a:t>
            </a:r>
            <a:r>
              <a:rPr lang="en-US" sz="1250" spc="-5" dirty="0">
                <a:latin typeface="Calibri"/>
                <a:cs typeface="Calibri"/>
              </a:rPr>
              <a:t>sectors </a:t>
            </a:r>
            <a:r>
              <a:rPr lang="en-US" sz="1250" spc="-10" dirty="0">
                <a:latin typeface="Calibri"/>
                <a:cs typeface="Calibri"/>
              </a:rPr>
              <a:t>of </a:t>
            </a:r>
            <a:r>
              <a:rPr lang="en-US" sz="1250" dirty="0">
                <a:latin typeface="Calibri"/>
                <a:cs typeface="Calibri"/>
              </a:rPr>
              <a:t>society, </a:t>
            </a:r>
            <a:r>
              <a:rPr lang="en-US" sz="1250" spc="5" dirty="0">
                <a:latin typeface="Calibri"/>
                <a:cs typeface="Calibri"/>
              </a:rPr>
              <a:t>issue </a:t>
            </a:r>
            <a:r>
              <a:rPr lang="en-US" sz="1250" spc="15" dirty="0">
                <a:latin typeface="Calibri"/>
                <a:cs typeface="Calibri"/>
              </a:rPr>
              <a:t>silos and  </a:t>
            </a:r>
            <a:r>
              <a:rPr lang="en-US" sz="1250" spc="10" dirty="0">
                <a:latin typeface="Calibri"/>
                <a:cs typeface="Calibri"/>
              </a:rPr>
              <a:t>constituencies </a:t>
            </a:r>
            <a:r>
              <a:rPr lang="en-US" sz="1250" spc="30" dirty="0">
                <a:latin typeface="Calibri"/>
                <a:cs typeface="Calibri"/>
              </a:rPr>
              <a:t>in </a:t>
            </a:r>
            <a:r>
              <a:rPr lang="en-US" sz="1250" dirty="0">
                <a:latin typeface="Calibri"/>
                <a:cs typeface="Calibri"/>
              </a:rPr>
              <a:t>partnership </a:t>
            </a:r>
            <a:r>
              <a:rPr lang="en-US" sz="1250" spc="10" dirty="0">
                <a:latin typeface="Calibri"/>
                <a:cs typeface="Calibri"/>
              </a:rPr>
              <a:t>with </a:t>
            </a:r>
            <a:r>
              <a:rPr lang="en-US" sz="1250" spc="-15" dirty="0">
                <a:latin typeface="Calibri"/>
                <a:cs typeface="Calibri"/>
              </a:rPr>
              <a:t>others </a:t>
            </a:r>
            <a:r>
              <a:rPr lang="en-US" sz="1250" spc="-25" dirty="0">
                <a:latin typeface="Calibri"/>
                <a:cs typeface="Calibri"/>
              </a:rPr>
              <a:t>to </a:t>
            </a:r>
            <a:r>
              <a:rPr lang="en-US" sz="1250" spc="15" dirty="0">
                <a:latin typeface="Calibri"/>
                <a:cs typeface="Calibri"/>
              </a:rPr>
              <a:t>achieve </a:t>
            </a:r>
            <a:r>
              <a:rPr lang="en-US" sz="1250" spc="5" dirty="0">
                <a:latin typeface="Calibri"/>
                <a:cs typeface="Calibri"/>
              </a:rPr>
              <a:t>equitable </a:t>
            </a:r>
            <a:r>
              <a:rPr lang="en-US" sz="1250" spc="15" dirty="0">
                <a:latin typeface="Calibri"/>
                <a:cs typeface="Calibri"/>
              </a:rPr>
              <a:t>impact.  </a:t>
            </a:r>
            <a:r>
              <a:rPr lang="en-US" sz="1250" spc="10" dirty="0">
                <a:latin typeface="Calibri"/>
                <a:cs typeface="Calibri"/>
              </a:rPr>
              <a:t>Inequity </a:t>
            </a:r>
            <a:r>
              <a:rPr lang="en-US" sz="1250" spc="5" dirty="0">
                <a:latin typeface="Calibri"/>
                <a:cs typeface="Calibri"/>
              </a:rPr>
              <a:t>spans </a:t>
            </a:r>
            <a:r>
              <a:rPr lang="en-US" sz="1250" spc="15" dirty="0">
                <a:latin typeface="Calibri"/>
                <a:cs typeface="Calibri"/>
              </a:rPr>
              <a:t>many </a:t>
            </a:r>
            <a:r>
              <a:rPr lang="en-US" sz="1250" spc="5" dirty="0">
                <a:latin typeface="Calibri"/>
                <a:cs typeface="Calibri"/>
              </a:rPr>
              <a:t>issues, </a:t>
            </a:r>
            <a:r>
              <a:rPr lang="en-US" sz="1250" spc="-10" dirty="0">
                <a:latin typeface="Calibri"/>
                <a:cs typeface="Calibri"/>
              </a:rPr>
              <a:t>systems </a:t>
            </a:r>
            <a:r>
              <a:rPr lang="en-US" sz="1250" spc="15" dirty="0">
                <a:latin typeface="Calibri"/>
                <a:cs typeface="Calibri"/>
              </a:rPr>
              <a:t>and communities. </a:t>
            </a:r>
            <a:r>
              <a:rPr lang="en-US" sz="1250" spc="5" dirty="0">
                <a:latin typeface="Calibri"/>
                <a:cs typeface="Calibri"/>
              </a:rPr>
              <a:t>Foundations  </a:t>
            </a:r>
            <a:r>
              <a:rPr lang="en-US" sz="1250" spc="-25" dirty="0">
                <a:latin typeface="Calibri"/>
                <a:cs typeface="Calibri"/>
              </a:rPr>
              <a:t>that foster </a:t>
            </a:r>
            <a:r>
              <a:rPr lang="en-US" sz="1250" spc="5" dirty="0">
                <a:latin typeface="Calibri"/>
                <a:cs typeface="Calibri"/>
              </a:rPr>
              <a:t>cross-cutting </a:t>
            </a:r>
            <a:r>
              <a:rPr lang="en-US" sz="1250" spc="10" dirty="0">
                <a:latin typeface="Calibri"/>
                <a:cs typeface="Calibri"/>
              </a:rPr>
              <a:t>approaches internally </a:t>
            </a:r>
            <a:r>
              <a:rPr lang="en-US" sz="1250" spc="15" dirty="0">
                <a:latin typeface="Calibri"/>
                <a:cs typeface="Calibri"/>
              </a:rPr>
              <a:t>among </a:t>
            </a:r>
            <a:r>
              <a:rPr lang="en-US" sz="1250" spc="-10" dirty="0">
                <a:latin typeface="Calibri"/>
                <a:cs typeface="Calibri"/>
              </a:rPr>
              <a:t>their </a:t>
            </a:r>
            <a:r>
              <a:rPr lang="en-US" sz="1250" dirty="0">
                <a:latin typeface="Calibri"/>
                <a:cs typeface="Calibri"/>
              </a:rPr>
              <a:t>programs  </a:t>
            </a:r>
            <a:r>
              <a:rPr lang="en-US" sz="1250" spc="15" dirty="0">
                <a:latin typeface="Calibri"/>
                <a:cs typeface="Calibri"/>
              </a:rPr>
              <a:t>and </a:t>
            </a:r>
            <a:r>
              <a:rPr lang="en-US" sz="1250" spc="10" dirty="0">
                <a:latin typeface="Calibri"/>
                <a:cs typeface="Calibri"/>
              </a:rPr>
              <a:t>externally </a:t>
            </a:r>
            <a:r>
              <a:rPr lang="en-US" sz="1250" spc="15" dirty="0">
                <a:latin typeface="Calibri"/>
                <a:cs typeface="Calibri"/>
              </a:rPr>
              <a:t>among </a:t>
            </a:r>
            <a:r>
              <a:rPr lang="en-US" sz="1250" spc="-15" dirty="0">
                <a:latin typeface="Calibri"/>
                <a:cs typeface="Calibri"/>
              </a:rPr>
              <a:t>grant </a:t>
            </a:r>
            <a:r>
              <a:rPr lang="en-US" sz="1250" spc="-10" dirty="0">
                <a:latin typeface="Calibri"/>
                <a:cs typeface="Calibri"/>
              </a:rPr>
              <a:t>partners </a:t>
            </a:r>
            <a:r>
              <a:rPr lang="en-US" sz="1250" spc="45" dirty="0">
                <a:latin typeface="Calibri"/>
                <a:cs typeface="Calibri"/>
              </a:rPr>
              <a:t>will </a:t>
            </a:r>
            <a:r>
              <a:rPr lang="en-US" sz="1250" spc="5" dirty="0">
                <a:latin typeface="Calibri"/>
                <a:cs typeface="Calibri"/>
              </a:rPr>
              <a:t>be </a:t>
            </a:r>
            <a:r>
              <a:rPr lang="en-US" sz="1250" spc="15" dirty="0">
                <a:latin typeface="Calibri"/>
                <a:cs typeface="Calibri"/>
              </a:rPr>
              <a:t>able </a:t>
            </a:r>
            <a:r>
              <a:rPr lang="en-US" sz="1250" spc="-25" dirty="0">
                <a:latin typeface="Calibri"/>
                <a:cs typeface="Calibri"/>
              </a:rPr>
              <a:t>to </a:t>
            </a:r>
            <a:r>
              <a:rPr lang="en-US" sz="1250" spc="20" dirty="0">
                <a:latin typeface="Calibri"/>
                <a:cs typeface="Calibri"/>
              </a:rPr>
              <a:t>seize </a:t>
            </a:r>
            <a:r>
              <a:rPr lang="en-US" sz="1250" spc="15" dirty="0">
                <a:latin typeface="Calibri"/>
                <a:cs typeface="Calibri"/>
              </a:rPr>
              <a:t>on  </a:t>
            </a:r>
            <a:r>
              <a:rPr lang="en-US" sz="1250" dirty="0">
                <a:latin typeface="Calibri"/>
                <a:cs typeface="Calibri"/>
              </a:rPr>
              <a:t>opportunities </a:t>
            </a:r>
            <a:r>
              <a:rPr lang="en-US" sz="1250" spc="-15" dirty="0">
                <a:latin typeface="Calibri"/>
                <a:cs typeface="Calibri"/>
              </a:rPr>
              <a:t>for greater </a:t>
            </a:r>
            <a:r>
              <a:rPr lang="en-US" sz="1250" spc="15" dirty="0">
                <a:latin typeface="Calibri"/>
                <a:cs typeface="Calibri"/>
              </a:rPr>
              <a:t>impact </a:t>
            </a:r>
            <a:r>
              <a:rPr lang="en-US" sz="1250" spc="-25" dirty="0">
                <a:latin typeface="Calibri"/>
                <a:cs typeface="Calibri"/>
              </a:rPr>
              <a:t>to </a:t>
            </a:r>
            <a:r>
              <a:rPr lang="en-US" sz="1250" dirty="0">
                <a:latin typeface="Calibri"/>
                <a:cs typeface="Calibri"/>
              </a:rPr>
              <a:t>address </a:t>
            </a:r>
            <a:r>
              <a:rPr lang="en-US" sz="1250" spc="30" dirty="0">
                <a:latin typeface="Calibri"/>
                <a:cs typeface="Calibri"/>
              </a:rPr>
              <a:t>complex</a:t>
            </a:r>
            <a:r>
              <a:rPr lang="en-US" sz="1250" spc="135" dirty="0">
                <a:latin typeface="Calibri"/>
                <a:cs typeface="Calibri"/>
              </a:rPr>
              <a:t> </a:t>
            </a:r>
            <a:r>
              <a:rPr lang="en-US" sz="1250" spc="10" dirty="0">
                <a:latin typeface="Calibri"/>
                <a:cs typeface="Calibri"/>
              </a:rPr>
              <a:t>problems.</a:t>
            </a:r>
          </a:p>
          <a:p>
            <a:pPr marL="257175" marR="5080">
              <a:lnSpc>
                <a:spcPct val="130900"/>
              </a:lnSpc>
              <a:spcBef>
                <a:spcPts val="380"/>
              </a:spcBef>
            </a:pPr>
            <a:endParaRPr lang="en-US" sz="1200" spc="10" dirty="0">
              <a:latin typeface="Calibri"/>
              <a:cs typeface="Calibri"/>
            </a:endParaRPr>
          </a:p>
          <a:p>
            <a:pPr marL="12700">
              <a:spcBef>
                <a:spcPts val="320"/>
              </a:spcBef>
              <a:tabLst>
                <a:tab pos="260350" algn="l"/>
              </a:tabLst>
            </a:pPr>
            <a:r>
              <a:rPr lang="en-US" spc="75" dirty="0">
                <a:solidFill>
                  <a:schemeClr val="accent1">
                    <a:lumMod val="50000"/>
                  </a:schemeClr>
                </a:solidFill>
                <a:latin typeface="Frank Ruhl Libre" panose="020B0604020202020204" charset="-79"/>
                <a:cs typeface="Frank Ruhl Libre" panose="020B0604020202020204" charset="-79"/>
              </a:rPr>
              <a:t>THEY</a:t>
            </a:r>
            <a:r>
              <a:rPr lang="en-US" spc="30" dirty="0">
                <a:solidFill>
                  <a:schemeClr val="accent1">
                    <a:lumMod val="50000"/>
                  </a:schemeClr>
                </a:solidFill>
                <a:latin typeface="Frank Ruhl Libre" panose="020B0604020202020204" charset="-79"/>
                <a:cs typeface="Frank Ruhl Libre" panose="020B0604020202020204" charset="-79"/>
              </a:rPr>
              <a:t> </a:t>
            </a:r>
            <a:r>
              <a:rPr lang="en-US" spc="80" dirty="0">
                <a:solidFill>
                  <a:schemeClr val="accent1">
                    <a:lumMod val="50000"/>
                  </a:schemeClr>
                </a:solidFill>
                <a:latin typeface="Frank Ruhl Libre" panose="020B0604020202020204" charset="-79"/>
                <a:cs typeface="Frank Ruhl Libre" panose="020B0604020202020204" charset="-79"/>
              </a:rPr>
              <a:t>FUND</a:t>
            </a:r>
            <a:r>
              <a:rPr lang="en-US" spc="25" dirty="0">
                <a:solidFill>
                  <a:schemeClr val="accent1">
                    <a:lumMod val="50000"/>
                  </a:schemeClr>
                </a:solidFill>
                <a:latin typeface="Frank Ruhl Libre" panose="020B0604020202020204" charset="-79"/>
                <a:cs typeface="Frank Ruhl Libre" panose="020B0604020202020204" charset="-79"/>
              </a:rPr>
              <a:t> </a:t>
            </a:r>
            <a:r>
              <a:rPr lang="en-US" spc="65" dirty="0">
                <a:solidFill>
                  <a:schemeClr val="accent1">
                    <a:lumMod val="50000"/>
                  </a:schemeClr>
                </a:solidFill>
                <a:latin typeface="Frank Ruhl Libre" panose="020B0604020202020204" charset="-79"/>
                <a:cs typeface="Frank Ruhl Libre" panose="020B0604020202020204" charset="-79"/>
              </a:rPr>
              <a:t>FOR</a:t>
            </a:r>
            <a:r>
              <a:rPr lang="en-US" spc="30" dirty="0">
                <a:solidFill>
                  <a:schemeClr val="accent1">
                    <a:lumMod val="50000"/>
                  </a:schemeClr>
                </a:solidFill>
                <a:latin typeface="Frank Ruhl Libre" panose="020B0604020202020204" charset="-79"/>
                <a:cs typeface="Frank Ruhl Libre" panose="020B0604020202020204" charset="-79"/>
              </a:rPr>
              <a:t> </a:t>
            </a:r>
            <a:r>
              <a:rPr lang="en-US" spc="75" dirty="0">
                <a:solidFill>
                  <a:schemeClr val="accent1">
                    <a:lumMod val="50000"/>
                  </a:schemeClr>
                </a:solidFill>
                <a:latin typeface="Frank Ruhl Libre" panose="020B0604020202020204" charset="-79"/>
                <a:cs typeface="Frank Ruhl Libre" panose="020B0604020202020204" charset="-79"/>
              </a:rPr>
              <a:t>THE</a:t>
            </a:r>
            <a:r>
              <a:rPr lang="en-US" spc="30" dirty="0">
                <a:solidFill>
                  <a:schemeClr val="accent1">
                    <a:lumMod val="50000"/>
                  </a:schemeClr>
                </a:solidFill>
                <a:latin typeface="Frank Ruhl Libre" panose="020B0604020202020204" charset="-79"/>
                <a:cs typeface="Frank Ruhl Libre" panose="020B0604020202020204" charset="-79"/>
              </a:rPr>
              <a:t> </a:t>
            </a:r>
            <a:r>
              <a:rPr lang="en-US" spc="90" dirty="0">
                <a:solidFill>
                  <a:schemeClr val="accent1">
                    <a:lumMod val="50000"/>
                  </a:schemeClr>
                </a:solidFill>
                <a:latin typeface="Frank Ruhl Libre" panose="020B0604020202020204" charset="-79"/>
                <a:cs typeface="Frank Ruhl Libre" panose="020B0604020202020204" charset="-79"/>
              </a:rPr>
              <a:t>LONG</a:t>
            </a:r>
            <a:r>
              <a:rPr lang="en-US" spc="25" dirty="0">
                <a:solidFill>
                  <a:schemeClr val="accent1">
                    <a:lumMod val="50000"/>
                  </a:schemeClr>
                </a:solidFill>
                <a:latin typeface="Frank Ruhl Libre" panose="020B0604020202020204" charset="-79"/>
                <a:cs typeface="Frank Ruhl Libre" panose="020B0604020202020204" charset="-79"/>
              </a:rPr>
              <a:t> </a:t>
            </a:r>
            <a:r>
              <a:rPr lang="en-US" spc="85" dirty="0">
                <a:solidFill>
                  <a:schemeClr val="accent1">
                    <a:lumMod val="50000"/>
                  </a:schemeClr>
                </a:solidFill>
                <a:latin typeface="Frank Ruhl Libre" panose="020B0604020202020204" charset="-79"/>
                <a:cs typeface="Frank Ruhl Libre" panose="020B0604020202020204" charset="-79"/>
              </a:rPr>
              <a:t>TERM</a:t>
            </a:r>
            <a:r>
              <a:rPr lang="en-US" spc="30" dirty="0">
                <a:solidFill>
                  <a:schemeClr val="accent1">
                    <a:lumMod val="50000"/>
                  </a:schemeClr>
                </a:solidFill>
                <a:latin typeface="Frank Ruhl Libre" panose="020B0604020202020204" charset="-79"/>
                <a:cs typeface="Frank Ruhl Libre" panose="020B0604020202020204" charset="-79"/>
              </a:rPr>
              <a:t> </a:t>
            </a:r>
            <a:r>
              <a:rPr lang="en-US" spc="80" dirty="0">
                <a:solidFill>
                  <a:schemeClr val="accent1">
                    <a:lumMod val="50000"/>
                  </a:schemeClr>
                </a:solidFill>
                <a:latin typeface="Frank Ruhl Libre" panose="020B0604020202020204" charset="-79"/>
                <a:cs typeface="Frank Ruhl Libre" panose="020B0604020202020204" charset="-79"/>
              </a:rPr>
              <a:t>WHILE</a:t>
            </a:r>
            <a:r>
              <a:rPr lang="en-US" spc="30" dirty="0">
                <a:solidFill>
                  <a:schemeClr val="accent1">
                    <a:lumMod val="50000"/>
                  </a:schemeClr>
                </a:solidFill>
                <a:latin typeface="Frank Ruhl Libre" panose="020B0604020202020204" charset="-79"/>
                <a:cs typeface="Frank Ruhl Libre" panose="020B0604020202020204" charset="-79"/>
              </a:rPr>
              <a:t> </a:t>
            </a:r>
            <a:r>
              <a:rPr lang="en-US" spc="90" dirty="0">
                <a:solidFill>
                  <a:schemeClr val="accent1">
                    <a:lumMod val="50000"/>
                  </a:schemeClr>
                </a:solidFill>
                <a:latin typeface="Frank Ruhl Libre" panose="020B0604020202020204" charset="-79"/>
                <a:cs typeface="Frank Ruhl Libre" panose="020B0604020202020204" charset="-79"/>
              </a:rPr>
              <a:t>ALSO</a:t>
            </a:r>
            <a:r>
              <a:rPr lang="en-US" spc="30" dirty="0">
                <a:solidFill>
                  <a:schemeClr val="accent1">
                    <a:lumMod val="50000"/>
                  </a:schemeClr>
                </a:solidFill>
                <a:latin typeface="Frank Ruhl Libre" panose="020B0604020202020204" charset="-79"/>
                <a:cs typeface="Frank Ruhl Libre" panose="020B0604020202020204" charset="-79"/>
              </a:rPr>
              <a:t> </a:t>
            </a:r>
            <a:r>
              <a:rPr lang="en-US" spc="95" dirty="0">
                <a:solidFill>
                  <a:schemeClr val="accent1">
                    <a:lumMod val="50000"/>
                  </a:schemeClr>
                </a:solidFill>
                <a:latin typeface="Frank Ruhl Libre" panose="020B0604020202020204" charset="-79"/>
                <a:cs typeface="Frank Ruhl Libre" panose="020B0604020202020204" charset="-79"/>
              </a:rPr>
              <a:t>BEING</a:t>
            </a:r>
            <a:r>
              <a:rPr lang="en-US" dirty="0">
                <a:solidFill>
                  <a:schemeClr val="accent1">
                    <a:lumMod val="50000"/>
                  </a:schemeClr>
                </a:solidFill>
                <a:latin typeface="Frank Ruhl Libre" panose="020B0604020202020204" charset="-79"/>
                <a:cs typeface="Frank Ruhl Libre" panose="020B0604020202020204" charset="-79"/>
              </a:rPr>
              <a:t> </a:t>
            </a:r>
            <a:r>
              <a:rPr lang="en-US" spc="85" dirty="0">
                <a:solidFill>
                  <a:schemeClr val="accent1">
                    <a:lumMod val="50000"/>
                  </a:schemeClr>
                </a:solidFill>
                <a:latin typeface="Frank Ruhl Libre" panose="020B0604020202020204" charset="-79"/>
                <a:cs typeface="Frank Ruhl Libre" panose="020B0604020202020204" charset="-79"/>
              </a:rPr>
              <a:t>RESPONSIVE </a:t>
            </a:r>
            <a:r>
              <a:rPr lang="en-US" spc="65" dirty="0">
                <a:solidFill>
                  <a:schemeClr val="accent1">
                    <a:lumMod val="50000"/>
                  </a:schemeClr>
                </a:solidFill>
                <a:latin typeface="Frank Ruhl Libre" panose="020B0604020202020204" charset="-79"/>
                <a:cs typeface="Frank Ruhl Libre" panose="020B0604020202020204" charset="-79"/>
              </a:rPr>
              <a:t>TO </a:t>
            </a:r>
            <a:r>
              <a:rPr lang="en-US" spc="90" dirty="0">
                <a:solidFill>
                  <a:schemeClr val="accent1">
                    <a:lumMod val="50000"/>
                  </a:schemeClr>
                </a:solidFill>
                <a:latin typeface="Frank Ruhl Libre" panose="020B0604020202020204" charset="-79"/>
                <a:cs typeface="Frank Ruhl Libre" panose="020B0604020202020204" charset="-79"/>
              </a:rPr>
              <a:t>EMERGING</a:t>
            </a:r>
            <a:r>
              <a:rPr lang="en-US" spc="-175" dirty="0">
                <a:solidFill>
                  <a:schemeClr val="accent1">
                    <a:lumMod val="50000"/>
                  </a:schemeClr>
                </a:solidFill>
                <a:latin typeface="Frank Ruhl Libre" panose="020B0604020202020204" charset="-79"/>
                <a:cs typeface="Frank Ruhl Libre" panose="020B0604020202020204" charset="-79"/>
              </a:rPr>
              <a:t> </a:t>
            </a:r>
            <a:r>
              <a:rPr lang="en-US" spc="75" dirty="0">
                <a:solidFill>
                  <a:schemeClr val="accent1">
                    <a:lumMod val="50000"/>
                  </a:schemeClr>
                </a:solidFill>
                <a:latin typeface="Frank Ruhl Libre" panose="020B0604020202020204" charset="-79"/>
                <a:cs typeface="Frank Ruhl Libre" panose="020B0604020202020204" charset="-79"/>
              </a:rPr>
              <a:t>OR </a:t>
            </a:r>
            <a:r>
              <a:rPr lang="en-US" spc="85" dirty="0">
                <a:solidFill>
                  <a:schemeClr val="accent1">
                    <a:lumMod val="50000"/>
                  </a:schemeClr>
                </a:solidFill>
                <a:latin typeface="Frank Ruhl Libre" panose="020B0604020202020204" charset="-79"/>
                <a:cs typeface="Frank Ruhl Libre" panose="020B0604020202020204" charset="-79"/>
              </a:rPr>
              <a:t>URGENT </a:t>
            </a:r>
            <a:r>
              <a:rPr lang="en-US" spc="90" dirty="0">
                <a:solidFill>
                  <a:schemeClr val="accent1">
                    <a:lumMod val="50000"/>
                  </a:schemeClr>
                </a:solidFill>
                <a:latin typeface="Frank Ruhl Libre" panose="020B0604020202020204" charset="-79"/>
                <a:cs typeface="Frank Ruhl Libre" panose="020B0604020202020204" charset="-79"/>
              </a:rPr>
              <a:t>OPPORTUNITIES</a:t>
            </a:r>
            <a:r>
              <a:rPr lang="en-US" spc="90" dirty="0">
                <a:solidFill>
                  <a:srgbClr val="77787B"/>
                </a:solidFill>
                <a:latin typeface="Frank Ruhl Libre" panose="020B0604020202020204" charset="-79"/>
                <a:cs typeface="Frank Ruhl Libre" panose="020B0604020202020204" charset="-79"/>
              </a:rPr>
              <a:t>.</a:t>
            </a:r>
            <a:endParaRPr lang="en-US" dirty="0">
              <a:latin typeface="Frank Ruhl Libre" panose="020B0604020202020204" charset="-79"/>
              <a:cs typeface="Frank Ruhl Libre" panose="020B0604020202020204" charset="-79"/>
            </a:endParaRPr>
          </a:p>
          <a:p>
            <a:pPr marL="257810" marR="149225">
              <a:lnSpc>
                <a:spcPct val="130900"/>
              </a:lnSpc>
              <a:spcBef>
                <a:spcPts val="380"/>
              </a:spcBef>
            </a:pPr>
            <a:r>
              <a:rPr lang="en-US" sz="1250" spc="25" dirty="0">
                <a:latin typeface="Calibri" panose="020F0502020204030204" pitchFamily="34" charset="0"/>
                <a:cs typeface="Calibri" panose="020F0502020204030204" pitchFamily="34" charset="0"/>
              </a:rPr>
              <a:t>Flexible, </a:t>
            </a:r>
            <a:r>
              <a:rPr lang="en-US" sz="1250" spc="5" dirty="0">
                <a:latin typeface="Calibri" panose="020F0502020204030204" pitchFamily="34" charset="0"/>
                <a:cs typeface="Calibri" panose="020F0502020204030204" pitchFamily="34" charset="0"/>
              </a:rPr>
              <a:t>long-term </a:t>
            </a:r>
            <a:r>
              <a:rPr lang="en-US" sz="1250" spc="15" dirty="0">
                <a:latin typeface="Calibri" panose="020F0502020204030204" pitchFamily="34" charset="0"/>
                <a:cs typeface="Calibri" panose="020F0502020204030204" pitchFamily="34" charset="0"/>
              </a:rPr>
              <a:t>funding </a:t>
            </a:r>
            <a:r>
              <a:rPr lang="en-US" sz="1250" spc="10" dirty="0">
                <a:latin typeface="Calibri" panose="020F0502020204030204" pitchFamily="34" charset="0"/>
                <a:cs typeface="Calibri" panose="020F0502020204030204" pitchFamily="34" charset="0"/>
              </a:rPr>
              <a:t>shows </a:t>
            </a:r>
            <a:r>
              <a:rPr lang="en-US" sz="1250" spc="-30" dirty="0">
                <a:latin typeface="Calibri" panose="020F0502020204030204" pitchFamily="34" charset="0"/>
                <a:cs typeface="Calibri" panose="020F0502020204030204" pitchFamily="34" charset="0"/>
              </a:rPr>
              <a:t>trust </a:t>
            </a:r>
            <a:r>
              <a:rPr lang="en-US" sz="1250" spc="30" dirty="0">
                <a:latin typeface="Calibri" panose="020F0502020204030204" pitchFamily="34" charset="0"/>
                <a:cs typeface="Calibri" panose="020F0502020204030204" pitchFamily="34" charset="0"/>
              </a:rPr>
              <a:t>in </a:t>
            </a:r>
            <a:r>
              <a:rPr lang="en-US" sz="1250" spc="-20" dirty="0">
                <a:latin typeface="Calibri" panose="020F0502020204030204" pitchFamily="34" charset="0"/>
                <a:cs typeface="Calibri" panose="020F0502020204030204" pitchFamily="34" charset="0"/>
              </a:rPr>
              <a:t>the </a:t>
            </a:r>
            <a:r>
              <a:rPr lang="en-US" sz="1250" spc="-10" dirty="0">
                <a:latin typeface="Calibri" panose="020F0502020204030204" pitchFamily="34" charset="0"/>
                <a:cs typeface="Calibri" panose="020F0502020204030204" pitchFamily="34" charset="0"/>
              </a:rPr>
              <a:t>grantee </a:t>
            </a:r>
            <a:r>
              <a:rPr lang="en-US" sz="1250" spc="15" dirty="0">
                <a:latin typeface="Calibri" panose="020F0502020204030204" pitchFamily="34" charset="0"/>
                <a:cs typeface="Calibri" panose="020F0502020204030204" pitchFamily="34" charset="0"/>
              </a:rPr>
              <a:t>and </a:t>
            </a:r>
            <a:r>
              <a:rPr lang="en-US" sz="1250" spc="-5" dirty="0">
                <a:latin typeface="Calibri" panose="020F0502020204030204" pitchFamily="34" charset="0"/>
                <a:cs typeface="Calibri" panose="020F0502020204030204" pitchFamily="34" charset="0"/>
              </a:rPr>
              <a:t>supports  </a:t>
            </a:r>
            <a:r>
              <a:rPr lang="en-US" sz="1250" spc="20" dirty="0">
                <a:latin typeface="Calibri" panose="020F0502020204030204" pitchFamily="34" charset="0"/>
                <a:cs typeface="Calibri" panose="020F0502020204030204" pitchFamily="34" charset="0"/>
              </a:rPr>
              <a:t>agile </a:t>
            </a:r>
            <a:r>
              <a:rPr lang="en-US" sz="1250" spc="35" dirty="0">
                <a:latin typeface="Calibri" panose="020F0502020204030204" pitchFamily="34" charset="0"/>
                <a:cs typeface="Calibri" panose="020F0502020204030204" pitchFamily="34" charset="0"/>
              </a:rPr>
              <a:t>policy </a:t>
            </a:r>
            <a:r>
              <a:rPr lang="en-US" sz="1250" spc="25" dirty="0">
                <a:latin typeface="Calibri" panose="020F0502020204030204" pitchFamily="34" charset="0"/>
                <a:cs typeface="Calibri" panose="020F0502020204030204" pitchFamily="34" charset="0"/>
              </a:rPr>
              <a:t>advocacy </a:t>
            </a:r>
            <a:r>
              <a:rPr lang="en-US" sz="1250" spc="15" dirty="0">
                <a:latin typeface="Calibri" panose="020F0502020204030204" pitchFamily="34" charset="0"/>
                <a:cs typeface="Calibri" panose="020F0502020204030204" pitchFamily="34" charset="0"/>
              </a:rPr>
              <a:t>and </a:t>
            </a:r>
            <a:r>
              <a:rPr lang="en-US" sz="1250" spc="25" dirty="0">
                <a:latin typeface="Calibri" panose="020F0502020204030204" pitchFamily="34" charset="0"/>
                <a:cs typeface="Calibri" panose="020F0502020204030204" pitchFamily="34" charset="0"/>
              </a:rPr>
              <a:t>organizing </a:t>
            </a:r>
            <a:r>
              <a:rPr lang="en-US" sz="1250" spc="-25" dirty="0">
                <a:latin typeface="Calibri" panose="020F0502020204030204" pitchFamily="34" charset="0"/>
                <a:cs typeface="Calibri" panose="020F0502020204030204" pitchFamily="34" charset="0"/>
              </a:rPr>
              <a:t>better </a:t>
            </a:r>
            <a:r>
              <a:rPr lang="en-US" sz="1250" spc="-5" dirty="0">
                <a:latin typeface="Calibri" panose="020F0502020204030204" pitchFamily="34" charset="0"/>
                <a:cs typeface="Calibri" panose="020F0502020204030204" pitchFamily="34" charset="0"/>
              </a:rPr>
              <a:t>than </a:t>
            </a:r>
            <a:r>
              <a:rPr lang="en-US" sz="1250" spc="-10" dirty="0">
                <a:latin typeface="Calibri" panose="020F0502020204030204" pitchFamily="34" charset="0"/>
                <a:cs typeface="Calibri" panose="020F0502020204030204" pitchFamily="34" charset="0"/>
              </a:rPr>
              <a:t>short-term, </a:t>
            </a:r>
            <a:r>
              <a:rPr lang="en-US" sz="1250" spc="5" dirty="0">
                <a:latin typeface="Calibri" panose="020F0502020204030204" pitchFamily="34" charset="0"/>
                <a:cs typeface="Calibri" panose="020F0502020204030204" pitchFamily="34" charset="0"/>
              </a:rPr>
              <a:t>project-  </a:t>
            </a:r>
            <a:r>
              <a:rPr lang="en-US" sz="1250" spc="20" dirty="0">
                <a:latin typeface="Calibri" panose="020F0502020204030204" pitchFamily="34" charset="0"/>
                <a:cs typeface="Calibri" panose="020F0502020204030204" pitchFamily="34" charset="0"/>
              </a:rPr>
              <a:t>specific </a:t>
            </a:r>
            <a:r>
              <a:rPr lang="en-US" sz="1250" spc="-10" dirty="0">
                <a:latin typeface="Calibri" panose="020F0502020204030204" pitchFamily="34" charset="0"/>
                <a:cs typeface="Calibri" panose="020F0502020204030204" pitchFamily="34" charset="0"/>
              </a:rPr>
              <a:t>grants. </a:t>
            </a:r>
            <a:r>
              <a:rPr lang="en-US" sz="1250" spc="20" dirty="0">
                <a:latin typeface="Calibri" panose="020F0502020204030204" pitchFamily="34" charset="0"/>
                <a:cs typeface="Calibri" panose="020F0502020204030204" pitchFamily="34" charset="0"/>
              </a:rPr>
              <a:t>Beyond </a:t>
            </a:r>
            <a:r>
              <a:rPr lang="en-US" sz="1250" spc="-20" dirty="0">
                <a:latin typeface="Calibri" panose="020F0502020204030204" pitchFamily="34" charset="0"/>
                <a:cs typeface="Calibri" panose="020F0502020204030204" pitchFamily="34" charset="0"/>
              </a:rPr>
              <a:t>the </a:t>
            </a:r>
            <a:r>
              <a:rPr lang="en-US" sz="1250" dirty="0">
                <a:latin typeface="Calibri" panose="020F0502020204030204" pitchFamily="34" charset="0"/>
                <a:cs typeface="Calibri" panose="020F0502020204030204" pitchFamily="34" charset="0"/>
              </a:rPr>
              <a:t>traditional </a:t>
            </a:r>
            <a:r>
              <a:rPr lang="en-US" sz="1250" spc="40" dirty="0">
                <a:latin typeface="Calibri" panose="020F0502020204030204" pitchFamily="34" charset="0"/>
                <a:cs typeface="Calibri" panose="020F0502020204030204" pitchFamily="34" charset="0"/>
              </a:rPr>
              <a:t>call </a:t>
            </a:r>
            <a:r>
              <a:rPr lang="en-US" sz="1250" spc="-15" dirty="0">
                <a:latin typeface="Calibri" panose="020F0502020204030204" pitchFamily="34" charset="0"/>
                <a:cs typeface="Calibri" panose="020F0502020204030204" pitchFamily="34" charset="0"/>
              </a:rPr>
              <a:t>for </a:t>
            </a:r>
            <a:r>
              <a:rPr lang="en-US" sz="1250" spc="10" dirty="0">
                <a:latin typeface="Calibri" panose="020F0502020204030204" pitchFamily="34" charset="0"/>
                <a:cs typeface="Calibri" panose="020F0502020204030204" pitchFamily="34" charset="0"/>
              </a:rPr>
              <a:t>proposals,</a:t>
            </a:r>
            <a:r>
              <a:rPr lang="en-US" sz="1250" spc="150" dirty="0">
                <a:latin typeface="Calibri" panose="020F0502020204030204" pitchFamily="34" charset="0"/>
                <a:cs typeface="Calibri" panose="020F0502020204030204" pitchFamily="34" charset="0"/>
              </a:rPr>
              <a:t> </a:t>
            </a:r>
            <a:r>
              <a:rPr lang="en-US" sz="1250" spc="-5" dirty="0">
                <a:latin typeface="Calibri" panose="020F0502020204030204" pitchFamily="34" charset="0"/>
                <a:cs typeface="Calibri" panose="020F0502020204030204" pitchFamily="34" charset="0"/>
              </a:rPr>
              <a:t>funders </a:t>
            </a:r>
            <a:r>
              <a:rPr lang="en-US" sz="1250" spc="30" dirty="0">
                <a:latin typeface="Calibri" panose="020F0502020204030204" pitchFamily="34" charset="0"/>
                <a:cs typeface="Calibri" panose="020F0502020204030204" pitchFamily="34" charset="0"/>
              </a:rPr>
              <a:t>can </a:t>
            </a:r>
            <a:r>
              <a:rPr lang="en-US" sz="1250" dirty="0">
                <a:latin typeface="Calibri" panose="020F0502020204030204" pitchFamily="34" charset="0"/>
                <a:cs typeface="Calibri" panose="020F0502020204030204" pitchFamily="34" charset="0"/>
              </a:rPr>
              <a:t>use </a:t>
            </a:r>
            <a:r>
              <a:rPr lang="en-US" sz="1250" spc="10" dirty="0">
                <a:latin typeface="Calibri" panose="020F0502020204030204" pitchFamily="34" charset="0"/>
                <a:cs typeface="Calibri" panose="020F0502020204030204" pitchFamily="34" charset="0"/>
              </a:rPr>
              <a:t>rapid </a:t>
            </a:r>
            <a:r>
              <a:rPr lang="en-US" sz="1250" spc="-5" dirty="0">
                <a:latin typeface="Calibri" panose="020F0502020204030204" pitchFamily="34" charset="0"/>
                <a:cs typeface="Calibri" panose="020F0502020204030204" pitchFamily="34" charset="0"/>
              </a:rPr>
              <a:t>response </a:t>
            </a:r>
            <a:r>
              <a:rPr lang="en-US" sz="1250" spc="5" dirty="0">
                <a:latin typeface="Calibri" panose="020F0502020204030204" pitchFamily="34" charset="0"/>
                <a:cs typeface="Calibri" panose="020F0502020204030204" pitchFamily="34" charset="0"/>
              </a:rPr>
              <a:t>funds, </a:t>
            </a:r>
            <a:r>
              <a:rPr lang="en-US" sz="1250" spc="20" dirty="0">
                <a:latin typeface="Calibri" panose="020F0502020204030204" pitchFamily="34" charset="0"/>
                <a:cs typeface="Calibri" panose="020F0502020204030204" pitchFamily="34" charset="0"/>
              </a:rPr>
              <a:t>challenge </a:t>
            </a:r>
            <a:r>
              <a:rPr lang="en-US" sz="1250" spc="-10" dirty="0">
                <a:latin typeface="Calibri" panose="020F0502020204030204" pitchFamily="34" charset="0"/>
                <a:cs typeface="Calibri" panose="020F0502020204030204" pitchFamily="34" charset="0"/>
              </a:rPr>
              <a:t>grants, </a:t>
            </a:r>
            <a:r>
              <a:rPr lang="en-US" sz="1250" spc="10" dirty="0">
                <a:latin typeface="Calibri" panose="020F0502020204030204" pitchFamily="34" charset="0"/>
                <a:cs typeface="Calibri" panose="020F0502020204030204" pitchFamily="34" charset="0"/>
              </a:rPr>
              <a:t>“innovation” </a:t>
            </a:r>
            <a:r>
              <a:rPr lang="en-US" sz="1250" spc="-10" dirty="0">
                <a:latin typeface="Calibri" panose="020F0502020204030204" pitchFamily="34" charset="0"/>
                <a:cs typeface="Calibri" panose="020F0502020204030204" pitchFamily="34" charset="0"/>
              </a:rPr>
              <a:t>grants;  </a:t>
            </a:r>
            <a:r>
              <a:rPr lang="en-US" sz="1250" spc="5" dirty="0">
                <a:latin typeface="Calibri" panose="020F0502020204030204" pitchFamily="34" charset="0"/>
                <a:cs typeface="Calibri" panose="020F0502020204030204" pitchFamily="34" charset="0"/>
              </a:rPr>
              <a:t>cooperative </a:t>
            </a:r>
            <a:r>
              <a:rPr lang="en-US" sz="1250" spc="-15" dirty="0">
                <a:latin typeface="Calibri" panose="020F0502020204030204" pitchFamily="34" charset="0"/>
                <a:cs typeface="Calibri" panose="020F0502020204030204" pitchFamily="34" charset="0"/>
              </a:rPr>
              <a:t>grant </a:t>
            </a:r>
            <a:r>
              <a:rPr lang="en-US" sz="1250" dirty="0">
                <a:latin typeface="Calibri" panose="020F0502020204030204" pitchFamily="34" charset="0"/>
                <a:cs typeface="Calibri" panose="020F0502020204030204" pitchFamily="34" charset="0"/>
              </a:rPr>
              <a:t>programs </a:t>
            </a:r>
            <a:r>
              <a:rPr lang="en-US" sz="1250" spc="-20" dirty="0">
                <a:latin typeface="Calibri" panose="020F0502020204030204" pitchFamily="34" charset="0"/>
                <a:cs typeface="Calibri" panose="020F0502020204030204" pitchFamily="34" charset="0"/>
              </a:rPr>
              <a:t>rather </a:t>
            </a:r>
            <a:r>
              <a:rPr lang="en-US" sz="1250" spc="-5" dirty="0">
                <a:latin typeface="Calibri" panose="020F0502020204030204" pitchFamily="34" charset="0"/>
                <a:cs typeface="Calibri" panose="020F0502020204030204" pitchFamily="34" charset="0"/>
              </a:rPr>
              <a:t>than </a:t>
            </a:r>
            <a:r>
              <a:rPr lang="en-US" sz="1250" spc="10" dirty="0">
                <a:latin typeface="Calibri" panose="020F0502020204030204" pitchFamily="34" charset="0"/>
                <a:cs typeface="Calibri" panose="020F0502020204030204" pitchFamily="34" charset="0"/>
              </a:rPr>
              <a:t>competition; </a:t>
            </a:r>
            <a:r>
              <a:rPr lang="en-US" sz="1250" spc="15" dirty="0">
                <a:latin typeface="Calibri" panose="020F0502020204030204" pitchFamily="34" charset="0"/>
                <a:cs typeface="Calibri" panose="020F0502020204030204" pitchFamily="34" charset="0"/>
              </a:rPr>
              <a:t>and </a:t>
            </a:r>
            <a:r>
              <a:rPr lang="en-US" sz="1250" dirty="0">
                <a:latin typeface="Calibri" panose="020F0502020204030204" pitchFamily="34" charset="0"/>
                <a:cs typeface="Calibri" panose="020F0502020204030204" pitchFamily="34" charset="0"/>
              </a:rPr>
              <a:t>regranting  through </a:t>
            </a:r>
            <a:r>
              <a:rPr lang="en-US" sz="1250" spc="-10" dirty="0">
                <a:latin typeface="Calibri" panose="020F0502020204030204" pitchFamily="34" charset="0"/>
                <a:cs typeface="Calibri" panose="020F0502020204030204" pitchFamily="34" charset="0"/>
              </a:rPr>
              <a:t>grassroots </a:t>
            </a:r>
            <a:r>
              <a:rPr lang="en-US" sz="1250" spc="-5" dirty="0">
                <a:latin typeface="Calibri" panose="020F0502020204030204" pitchFamily="34" charset="0"/>
                <a:cs typeface="Calibri" panose="020F0502020204030204" pitchFamily="34" charset="0"/>
              </a:rPr>
              <a:t>funders </a:t>
            </a:r>
            <a:r>
              <a:rPr lang="en-US" sz="1250" spc="15" dirty="0">
                <a:latin typeface="Calibri" panose="020F0502020204030204" pitchFamily="34" charset="0"/>
                <a:cs typeface="Calibri" panose="020F0502020204030204" pitchFamily="34" charset="0"/>
              </a:rPr>
              <a:t>and </a:t>
            </a:r>
            <a:r>
              <a:rPr lang="en-US" sz="1250" dirty="0">
                <a:latin typeface="Calibri" panose="020F0502020204030204" pitchFamily="34" charset="0"/>
                <a:cs typeface="Calibri" panose="020F0502020204030204" pitchFamily="34" charset="0"/>
              </a:rPr>
              <a:t>nonprofit intermediaries </a:t>
            </a:r>
            <a:r>
              <a:rPr lang="en-US" sz="1250" spc="-25" dirty="0">
                <a:latin typeface="Calibri" panose="020F0502020204030204" pitchFamily="34" charset="0"/>
                <a:cs typeface="Calibri" panose="020F0502020204030204" pitchFamily="34" charset="0"/>
              </a:rPr>
              <a:t>to </a:t>
            </a:r>
            <a:r>
              <a:rPr lang="en-US" sz="1250" spc="5" dirty="0">
                <a:latin typeface="Calibri" panose="020F0502020204030204" pitchFamily="34" charset="0"/>
                <a:cs typeface="Calibri" panose="020F0502020204030204" pitchFamily="34" charset="0"/>
              </a:rPr>
              <a:t>identify  </a:t>
            </a:r>
            <a:r>
              <a:rPr lang="en-US" sz="1250" spc="15" dirty="0">
                <a:latin typeface="Calibri" panose="020F0502020204030204" pitchFamily="34" charset="0"/>
                <a:cs typeface="Calibri" panose="020F0502020204030204" pitchFamily="34" charset="0"/>
              </a:rPr>
              <a:t>and </a:t>
            </a:r>
            <a:r>
              <a:rPr lang="en-US" sz="1250" spc="-5" dirty="0">
                <a:latin typeface="Calibri" panose="020F0502020204030204" pitchFamily="34" charset="0"/>
                <a:cs typeface="Calibri" panose="020F0502020204030204" pitchFamily="34" charset="0"/>
              </a:rPr>
              <a:t>support </a:t>
            </a:r>
            <a:r>
              <a:rPr lang="en-US" sz="1250" spc="10" dirty="0">
                <a:latin typeface="Calibri" panose="020F0502020204030204" pitchFamily="34" charset="0"/>
                <a:cs typeface="Calibri" panose="020F0502020204030204" pitchFamily="34" charset="0"/>
              </a:rPr>
              <a:t>emerging </a:t>
            </a:r>
            <a:r>
              <a:rPr lang="en-US" sz="1250" spc="15" dirty="0">
                <a:latin typeface="Calibri" panose="020F0502020204030204" pitchFamily="34" charset="0"/>
                <a:cs typeface="Calibri" panose="020F0502020204030204" pitchFamily="34" charset="0"/>
              </a:rPr>
              <a:t>and </a:t>
            </a:r>
            <a:r>
              <a:rPr lang="en-US" sz="1250" spc="5" dirty="0">
                <a:latin typeface="Calibri" panose="020F0502020204030204" pitchFamily="34" charset="0"/>
                <a:cs typeface="Calibri" panose="020F0502020204030204" pitchFamily="34" charset="0"/>
              </a:rPr>
              <a:t>cutting-edge </a:t>
            </a:r>
            <a:r>
              <a:rPr lang="en-US" sz="1250" spc="15" dirty="0">
                <a:latin typeface="Calibri" panose="020F0502020204030204" pitchFamily="34" charset="0"/>
                <a:cs typeface="Calibri" panose="020F0502020204030204" pitchFamily="34" charset="0"/>
              </a:rPr>
              <a:t>organizations and</a:t>
            </a:r>
            <a:r>
              <a:rPr lang="en-US" sz="1250" spc="260" dirty="0">
                <a:latin typeface="Calibri" panose="020F0502020204030204" pitchFamily="34" charset="0"/>
                <a:cs typeface="Calibri" panose="020F0502020204030204" pitchFamily="34" charset="0"/>
              </a:rPr>
              <a:t> </a:t>
            </a:r>
            <a:r>
              <a:rPr lang="en-US" sz="1250" spc="5" dirty="0">
                <a:latin typeface="Calibri" panose="020F0502020204030204" pitchFamily="34" charset="0"/>
                <a:cs typeface="Calibri" panose="020F0502020204030204" pitchFamily="34" charset="0"/>
              </a:rPr>
              <a:t>leaders i</a:t>
            </a:r>
            <a:r>
              <a:rPr lang="en-US" sz="1250" spc="30" dirty="0">
                <a:latin typeface="Calibri" panose="020F0502020204030204" pitchFamily="34" charset="0"/>
                <a:cs typeface="Calibri" panose="020F0502020204030204" pitchFamily="34" charset="0"/>
              </a:rPr>
              <a:t>ncluding </a:t>
            </a:r>
            <a:r>
              <a:rPr lang="en-US" sz="1250" spc="-10" dirty="0">
                <a:latin typeface="Calibri" panose="020F0502020204030204" pitchFamily="34" charset="0"/>
                <a:cs typeface="Calibri" panose="020F0502020204030204" pitchFamily="34" charset="0"/>
              </a:rPr>
              <a:t>those </a:t>
            </a:r>
            <a:r>
              <a:rPr lang="en-US" sz="1250" spc="-25" dirty="0">
                <a:latin typeface="Calibri" panose="020F0502020204030204" pitchFamily="34" charset="0"/>
                <a:cs typeface="Calibri" panose="020F0502020204030204" pitchFamily="34" charset="0"/>
              </a:rPr>
              <a:t>that </a:t>
            </a:r>
            <a:r>
              <a:rPr lang="en-US" sz="1250" spc="-5" dirty="0">
                <a:latin typeface="Calibri" panose="020F0502020204030204" pitchFamily="34" charset="0"/>
                <a:cs typeface="Calibri" panose="020F0502020204030204" pitchFamily="34" charset="0"/>
              </a:rPr>
              <a:t>don’t </a:t>
            </a:r>
            <a:r>
              <a:rPr lang="en-US" sz="1250" spc="10" dirty="0">
                <a:latin typeface="Calibri" panose="020F0502020204030204" pitchFamily="34" charset="0"/>
                <a:cs typeface="Calibri" panose="020F0502020204030204" pitchFamily="34" charset="0"/>
              </a:rPr>
              <a:t>already </a:t>
            </a:r>
            <a:r>
              <a:rPr lang="en-US" sz="1250" dirty="0">
                <a:latin typeface="Calibri" panose="020F0502020204030204" pitchFamily="34" charset="0"/>
                <a:cs typeface="Calibri" panose="020F0502020204030204" pitchFamily="34" charset="0"/>
              </a:rPr>
              <a:t>have </a:t>
            </a:r>
            <a:r>
              <a:rPr lang="en-US" sz="1250" spc="15" dirty="0">
                <a:latin typeface="Calibri" panose="020F0502020204030204" pitchFamily="34" charset="0"/>
                <a:cs typeface="Calibri" panose="020F0502020204030204" pitchFamily="34" charset="0"/>
              </a:rPr>
              <a:t>an </a:t>
            </a:r>
            <a:r>
              <a:rPr lang="en-US" sz="1250" spc="5" dirty="0">
                <a:latin typeface="Calibri" panose="020F0502020204030204" pitchFamily="34" charset="0"/>
                <a:cs typeface="Calibri" panose="020F0502020204030204" pitchFamily="34" charset="0"/>
              </a:rPr>
              <a:t>established </a:t>
            </a:r>
            <a:r>
              <a:rPr lang="en-US" sz="1250" spc="45" dirty="0">
                <a:latin typeface="Calibri" panose="020F0502020204030204" pitchFamily="34" charset="0"/>
                <a:cs typeface="Calibri" panose="020F0502020204030204" pitchFamily="34" charset="0"/>
              </a:rPr>
              <a:t>501c3</a:t>
            </a:r>
            <a:r>
              <a:rPr lang="en-US" sz="1250" spc="185" dirty="0">
                <a:latin typeface="Calibri" panose="020F0502020204030204" pitchFamily="34" charset="0"/>
                <a:cs typeface="Calibri" panose="020F0502020204030204" pitchFamily="34" charset="0"/>
              </a:rPr>
              <a:t> </a:t>
            </a:r>
            <a:r>
              <a:rPr lang="en-US" sz="1250" dirty="0">
                <a:latin typeface="Calibri" panose="020F0502020204030204" pitchFamily="34" charset="0"/>
                <a:cs typeface="Calibri" panose="020F0502020204030204" pitchFamily="34" charset="0"/>
              </a:rPr>
              <a:t>nonprofit. </a:t>
            </a:r>
          </a:p>
          <a:p>
            <a:pPr algn="l"/>
            <a:endParaRPr lang="en-US" dirty="0"/>
          </a:p>
        </p:txBody>
      </p:sp>
    </p:spTree>
    <p:extLst>
      <p:ext uri="{BB962C8B-B14F-4D97-AF65-F5344CB8AC3E}">
        <p14:creationId xmlns:p14="http://schemas.microsoft.com/office/powerpoint/2010/main" val="186073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4CABAB-5397-433B-B44E-51EC257954D1}"/>
              </a:ext>
            </a:extLst>
          </p:cNvPr>
          <p:cNvSpPr/>
          <p:nvPr/>
        </p:nvSpPr>
        <p:spPr>
          <a:xfrm>
            <a:off x="238124" y="627688"/>
            <a:ext cx="7286625" cy="4308424"/>
          </a:xfrm>
          <a:prstGeom prst="rect">
            <a:avLst/>
          </a:prstGeom>
          <a:ln w="12700">
            <a:solidFill>
              <a:schemeClr val="tx1"/>
            </a:solidFill>
          </a:ln>
        </p:spPr>
        <p:txBody>
          <a:bodyPr wrap="square">
            <a:spAutoFit/>
          </a:bodyPr>
          <a:lstStyle/>
          <a:p>
            <a:pPr marL="8405" defTabSz="605150">
              <a:spcBef>
                <a:spcPts val="195"/>
              </a:spcBef>
              <a:buClrTx/>
              <a:tabLst>
                <a:tab pos="160113" algn="l"/>
              </a:tabLst>
            </a:pPr>
            <a:r>
              <a:rPr lang="en-US" sz="1200" kern="1200" spc="50" dirty="0">
                <a:solidFill>
                  <a:srgbClr val="4F81BD">
                    <a:lumMod val="50000"/>
                  </a:srgbClr>
                </a:solidFill>
                <a:latin typeface="FrankRuehl" panose="020E0503060101010101" pitchFamily="34" charset="-79"/>
                <a:ea typeface="+mn-ea"/>
                <a:cs typeface="FrankRuehl" panose="020E0503060101010101" pitchFamily="34" charset="-79"/>
              </a:rPr>
              <a:t>THEY </a:t>
            </a:r>
            <a:r>
              <a:rPr lang="en-US" sz="1200" kern="1200" spc="40" dirty="0">
                <a:solidFill>
                  <a:srgbClr val="4F81BD">
                    <a:lumMod val="50000"/>
                  </a:srgbClr>
                </a:solidFill>
                <a:latin typeface="FrankRuehl" panose="020E0503060101010101" pitchFamily="34" charset="-79"/>
                <a:ea typeface="+mn-ea"/>
                <a:cs typeface="FrankRuehl" panose="020E0503060101010101" pitchFamily="34" charset="-79"/>
              </a:rPr>
              <a:t>ARE </a:t>
            </a:r>
            <a:r>
              <a:rPr lang="en-US" sz="1200" kern="1200" spc="56" dirty="0">
                <a:solidFill>
                  <a:srgbClr val="4F81BD">
                    <a:lumMod val="50000"/>
                  </a:srgbClr>
                </a:solidFill>
                <a:latin typeface="FrankRuehl" panose="020E0503060101010101" pitchFamily="34" charset="-79"/>
                <a:ea typeface="+mn-ea"/>
                <a:cs typeface="FrankRuehl" panose="020E0503060101010101" pitchFamily="34" charset="-79"/>
              </a:rPr>
              <a:t>EXPLICIT </a:t>
            </a:r>
            <a:r>
              <a:rPr lang="en-US" sz="1200" kern="1200" spc="66" dirty="0">
                <a:solidFill>
                  <a:srgbClr val="4F81BD">
                    <a:lumMod val="50000"/>
                  </a:srgbClr>
                </a:solidFill>
                <a:latin typeface="FrankRuehl" panose="020E0503060101010101" pitchFamily="34" charset="-79"/>
                <a:ea typeface="+mn-ea"/>
                <a:cs typeface="FrankRuehl" panose="020E0503060101010101" pitchFamily="34" charset="-79"/>
              </a:rPr>
              <a:t>ABOUT </a:t>
            </a:r>
            <a:r>
              <a:rPr lang="en-US" sz="1200" kern="1200" spc="53" dirty="0">
                <a:solidFill>
                  <a:srgbClr val="4F81BD">
                    <a:lumMod val="50000"/>
                  </a:srgbClr>
                </a:solidFill>
                <a:latin typeface="FrankRuehl" panose="020E0503060101010101" pitchFamily="34" charset="-79"/>
                <a:ea typeface="+mn-ea"/>
                <a:cs typeface="FrankRuehl" panose="020E0503060101010101" pitchFamily="34" charset="-79"/>
              </a:rPr>
              <a:t>ADVANCING</a:t>
            </a:r>
            <a:r>
              <a:rPr lang="en-US" sz="1200" kern="1200" spc="-116" dirty="0">
                <a:solidFill>
                  <a:srgbClr val="4F81BD">
                    <a:lumMod val="50000"/>
                  </a:srgbClr>
                </a:solidFill>
                <a:latin typeface="FrankRuehl" panose="020E0503060101010101" pitchFamily="34" charset="-79"/>
                <a:ea typeface="+mn-ea"/>
                <a:cs typeface="FrankRuehl" panose="020E0503060101010101" pitchFamily="34" charset="-79"/>
              </a:rPr>
              <a:t> </a:t>
            </a:r>
            <a:r>
              <a:rPr lang="en-US" sz="1200" kern="1200" spc="69" dirty="0">
                <a:solidFill>
                  <a:srgbClr val="4F81BD">
                    <a:lumMod val="50000"/>
                  </a:srgbClr>
                </a:solidFill>
                <a:latin typeface="FrankRuehl" panose="020E0503060101010101" pitchFamily="34" charset="-79"/>
                <a:ea typeface="+mn-ea"/>
                <a:cs typeface="FrankRuehl" panose="020E0503060101010101" pitchFamily="34" charset="-79"/>
              </a:rPr>
              <a:t> SYSTEMIC</a:t>
            </a:r>
            <a:r>
              <a:rPr lang="en-US" sz="1200" kern="1200" dirty="0">
                <a:solidFill>
                  <a:srgbClr val="4F81BD">
                    <a:lumMod val="50000"/>
                  </a:srgbClr>
                </a:solidFill>
                <a:latin typeface="FrankRuehl" panose="020E0503060101010101" pitchFamily="34" charset="-79"/>
                <a:ea typeface="+mn-ea"/>
                <a:cs typeface="FrankRuehl" panose="020E0503060101010101" pitchFamily="34" charset="-79"/>
              </a:rPr>
              <a:t> </a:t>
            </a:r>
            <a:r>
              <a:rPr lang="en-US" sz="1200" kern="1200" spc="60" dirty="0">
                <a:solidFill>
                  <a:srgbClr val="4F81BD">
                    <a:lumMod val="50000"/>
                  </a:srgbClr>
                </a:solidFill>
                <a:latin typeface="FrankRuehl" panose="020E0503060101010101" pitchFamily="34" charset="-79"/>
                <a:ea typeface="+mn-ea"/>
                <a:cs typeface="FrankRuehl" panose="020E0503060101010101" pitchFamily="34" charset="-79"/>
              </a:rPr>
              <a:t>EQUITY </a:t>
            </a:r>
            <a:r>
              <a:rPr lang="en-US" sz="1200" kern="1200" spc="43" dirty="0">
                <a:solidFill>
                  <a:srgbClr val="4F81BD">
                    <a:lumMod val="50000"/>
                  </a:srgbClr>
                </a:solidFill>
                <a:latin typeface="FrankRuehl" panose="020E0503060101010101" pitchFamily="34" charset="-79"/>
                <a:ea typeface="+mn-ea"/>
                <a:cs typeface="FrankRuehl" panose="020E0503060101010101" pitchFamily="34" charset="-79"/>
              </a:rPr>
              <a:t>FOR </a:t>
            </a:r>
            <a:r>
              <a:rPr lang="en-US" sz="1200" kern="1200" spc="56" dirty="0">
                <a:solidFill>
                  <a:srgbClr val="4F81BD">
                    <a:lumMod val="50000"/>
                  </a:srgbClr>
                </a:solidFill>
                <a:latin typeface="FrankRuehl" panose="020E0503060101010101" pitchFamily="34" charset="-79"/>
                <a:ea typeface="+mn-ea"/>
                <a:cs typeface="FrankRuehl" panose="020E0503060101010101" pitchFamily="34" charset="-79"/>
              </a:rPr>
              <a:t>SPECIFIC UNDER RESOURCED </a:t>
            </a:r>
            <a:r>
              <a:rPr lang="en-US" sz="1200" kern="1200" spc="73" dirty="0">
                <a:solidFill>
                  <a:srgbClr val="4F81BD">
                    <a:lumMod val="50000"/>
                  </a:srgbClr>
                </a:solidFill>
                <a:latin typeface="FrankRuehl" panose="020E0503060101010101" pitchFamily="34" charset="-79"/>
                <a:ea typeface="+mn-ea"/>
                <a:cs typeface="FrankRuehl" panose="020E0503060101010101" pitchFamily="34" charset="-79"/>
              </a:rPr>
              <a:t>COMMUNITIES</a:t>
            </a:r>
            <a:r>
              <a:rPr lang="en-US" sz="1200" kern="1200" spc="-116" dirty="0">
                <a:solidFill>
                  <a:srgbClr val="4F81BD">
                    <a:lumMod val="50000"/>
                  </a:srgbClr>
                </a:solidFill>
                <a:latin typeface="FrankRuehl" panose="020E0503060101010101" pitchFamily="34" charset="-79"/>
                <a:ea typeface="+mn-ea"/>
                <a:cs typeface="FrankRuehl" panose="020E0503060101010101" pitchFamily="34" charset="-79"/>
              </a:rPr>
              <a:t> </a:t>
            </a:r>
            <a:r>
              <a:rPr lang="en-US" sz="1200" kern="1200" spc="63" dirty="0">
                <a:solidFill>
                  <a:srgbClr val="4F81BD">
                    <a:lumMod val="50000"/>
                  </a:srgbClr>
                </a:solidFill>
                <a:latin typeface="FrankRuehl" panose="020E0503060101010101" pitchFamily="34" charset="-79"/>
                <a:ea typeface="+mn-ea"/>
                <a:cs typeface="FrankRuehl" panose="020E0503060101010101" pitchFamily="34" charset="-79"/>
              </a:rPr>
              <a:t>IN </a:t>
            </a:r>
            <a:r>
              <a:rPr lang="en-US" sz="1200" kern="1200" spc="53" dirty="0">
                <a:solidFill>
                  <a:srgbClr val="4F81BD">
                    <a:lumMod val="50000"/>
                  </a:srgbClr>
                </a:solidFill>
                <a:latin typeface="FrankRuehl" panose="020E0503060101010101" pitchFamily="34" charset="-79"/>
                <a:ea typeface="+mn-ea"/>
                <a:cs typeface="FrankRuehl" panose="020E0503060101010101" pitchFamily="34" charset="-79"/>
              </a:rPr>
              <a:t>THEIR </a:t>
            </a:r>
            <a:r>
              <a:rPr lang="en-US" sz="1200" kern="1200" spc="60" dirty="0">
                <a:solidFill>
                  <a:srgbClr val="4F81BD">
                    <a:lumMod val="50000"/>
                  </a:srgbClr>
                </a:solidFill>
                <a:latin typeface="FrankRuehl" panose="020E0503060101010101" pitchFamily="34" charset="-79"/>
                <a:ea typeface="+mn-ea"/>
                <a:cs typeface="FrankRuehl" panose="020E0503060101010101" pitchFamily="34" charset="-79"/>
              </a:rPr>
              <a:t>GOALS, </a:t>
            </a:r>
            <a:r>
              <a:rPr lang="en-US" sz="1200" kern="1200" spc="56" dirty="0">
                <a:solidFill>
                  <a:srgbClr val="4F81BD">
                    <a:lumMod val="50000"/>
                  </a:srgbClr>
                </a:solidFill>
                <a:latin typeface="FrankRuehl" panose="020E0503060101010101" pitchFamily="34" charset="-79"/>
                <a:ea typeface="+mn-ea"/>
                <a:cs typeface="FrankRuehl" panose="020E0503060101010101" pitchFamily="34" charset="-79"/>
              </a:rPr>
              <a:t>STRATEGIES </a:t>
            </a:r>
            <a:r>
              <a:rPr lang="en-US" sz="1200" kern="1200" spc="46" dirty="0">
                <a:solidFill>
                  <a:srgbClr val="4F81BD">
                    <a:lumMod val="50000"/>
                  </a:srgbClr>
                </a:solidFill>
                <a:latin typeface="FrankRuehl" panose="020E0503060101010101" pitchFamily="34" charset="-79"/>
                <a:ea typeface="+mn-ea"/>
                <a:cs typeface="FrankRuehl" panose="020E0503060101010101" pitchFamily="34" charset="-79"/>
              </a:rPr>
              <a:t>AND</a:t>
            </a:r>
            <a:r>
              <a:rPr lang="en-US" sz="1200" kern="1200" spc="-93" dirty="0">
                <a:solidFill>
                  <a:srgbClr val="4F81BD">
                    <a:lumMod val="50000"/>
                  </a:srgbClr>
                </a:solidFill>
                <a:latin typeface="FrankRuehl" panose="020E0503060101010101" pitchFamily="34" charset="-79"/>
                <a:ea typeface="+mn-ea"/>
                <a:cs typeface="FrankRuehl" panose="020E0503060101010101" pitchFamily="34" charset="-79"/>
              </a:rPr>
              <a:t> </a:t>
            </a:r>
            <a:r>
              <a:rPr lang="en-US" sz="1200" kern="1200" spc="50" dirty="0">
                <a:solidFill>
                  <a:srgbClr val="4F81BD">
                    <a:lumMod val="50000"/>
                  </a:srgbClr>
                </a:solidFill>
                <a:latin typeface="FrankRuehl" panose="020E0503060101010101" pitchFamily="34" charset="-79"/>
                <a:ea typeface="+mn-ea"/>
                <a:cs typeface="FrankRuehl" panose="020E0503060101010101" pitchFamily="34" charset="-79"/>
              </a:rPr>
              <a:t>OPERATIONS</a:t>
            </a:r>
            <a:r>
              <a:rPr lang="en-US" sz="1200" kern="1200" spc="50" dirty="0">
                <a:solidFill>
                  <a:srgbClr val="77787B"/>
                </a:solidFill>
                <a:latin typeface="FrankRuehl" panose="020E0503060101010101" pitchFamily="34" charset="-79"/>
                <a:ea typeface="+mn-ea"/>
                <a:cs typeface="FrankRuehl" panose="020E0503060101010101" pitchFamily="34" charset="-79"/>
              </a:rPr>
              <a:t>.</a:t>
            </a:r>
            <a:endParaRPr lang="en-US" sz="1200" kern="1200" dirty="0">
              <a:solidFill>
                <a:prstClr val="black"/>
              </a:solidFill>
              <a:latin typeface="FrankRuehl" panose="020E0503060101010101" pitchFamily="34" charset="-79"/>
              <a:ea typeface="+mn-ea"/>
              <a:cs typeface="FrankRuehl" panose="020E0503060101010101" pitchFamily="34" charset="-79"/>
            </a:endParaRPr>
          </a:p>
          <a:p>
            <a:pPr marL="158851" marR="3362" defTabSz="605150">
              <a:lnSpc>
                <a:spcPct val="130900"/>
              </a:lnSpc>
              <a:spcBef>
                <a:spcPts val="185"/>
              </a:spcBef>
              <a:buClrTx/>
            </a:pPr>
            <a:r>
              <a:rPr lang="en-US" sz="1200" kern="1200" spc="3" dirty="0">
                <a:solidFill>
                  <a:prstClr val="black"/>
                </a:solidFill>
                <a:latin typeface="Calibri"/>
                <a:ea typeface="+mn-ea"/>
                <a:cs typeface="Calibri"/>
              </a:rPr>
              <a:t>Their investment process and or grantmaking </a:t>
            </a:r>
            <a:r>
              <a:rPr lang="en-US" sz="1200" kern="1200" spc="10" dirty="0">
                <a:solidFill>
                  <a:prstClr val="black"/>
                </a:solidFill>
                <a:latin typeface="Calibri"/>
                <a:ea typeface="+mn-ea"/>
                <a:cs typeface="Calibri"/>
              </a:rPr>
              <a:t>is </a:t>
            </a:r>
            <a:r>
              <a:rPr lang="en-US" sz="1200" kern="1200" spc="3" dirty="0">
                <a:solidFill>
                  <a:prstClr val="black"/>
                </a:solidFill>
                <a:latin typeface="Calibri"/>
                <a:ea typeface="+mn-ea"/>
                <a:cs typeface="Calibri"/>
              </a:rPr>
              <a:t>informed </a:t>
            </a:r>
            <a:r>
              <a:rPr lang="en-US" sz="1200" kern="1200" spc="10" dirty="0">
                <a:solidFill>
                  <a:prstClr val="black"/>
                </a:solidFill>
                <a:latin typeface="Calibri"/>
                <a:ea typeface="+mn-ea"/>
                <a:cs typeface="Calibri"/>
              </a:rPr>
              <a:t>by an </a:t>
            </a:r>
            <a:r>
              <a:rPr lang="en-US" sz="1200" kern="1200" spc="3" dirty="0">
                <a:solidFill>
                  <a:prstClr val="black"/>
                </a:solidFill>
                <a:latin typeface="Calibri"/>
                <a:ea typeface="+mn-ea"/>
                <a:cs typeface="Calibri"/>
              </a:rPr>
              <a:t>equity </a:t>
            </a:r>
            <a:r>
              <a:rPr lang="en-US" sz="1200" kern="1200" spc="10" dirty="0">
                <a:solidFill>
                  <a:prstClr val="black"/>
                </a:solidFill>
                <a:latin typeface="Calibri"/>
                <a:ea typeface="+mn-ea"/>
                <a:cs typeface="Calibri"/>
              </a:rPr>
              <a:t>analysis and </a:t>
            </a:r>
            <a:r>
              <a:rPr lang="en-US" sz="1200" kern="1200" spc="17" dirty="0">
                <a:solidFill>
                  <a:prstClr val="black"/>
                </a:solidFill>
                <a:latin typeface="Calibri"/>
                <a:ea typeface="+mn-ea"/>
                <a:cs typeface="Calibri"/>
              </a:rPr>
              <a:t>explicitly  </a:t>
            </a:r>
            <a:r>
              <a:rPr lang="en-US" sz="1200" kern="1200" spc="-3" dirty="0">
                <a:solidFill>
                  <a:prstClr val="black"/>
                </a:solidFill>
                <a:latin typeface="Calibri"/>
                <a:ea typeface="+mn-ea"/>
                <a:cs typeface="Calibri"/>
              </a:rPr>
              <a:t>addresses disparate </a:t>
            </a:r>
            <a:r>
              <a:rPr lang="en-US" sz="1200" kern="1200" spc="3" dirty="0">
                <a:solidFill>
                  <a:prstClr val="black"/>
                </a:solidFill>
                <a:latin typeface="Calibri"/>
                <a:ea typeface="+mn-ea"/>
                <a:cs typeface="Calibri"/>
              </a:rPr>
              <a:t>outcomes, </a:t>
            </a:r>
            <a:r>
              <a:rPr lang="en-US" sz="1200" kern="1200" spc="7" dirty="0">
                <a:solidFill>
                  <a:prstClr val="black"/>
                </a:solidFill>
                <a:latin typeface="Calibri"/>
                <a:ea typeface="+mn-ea"/>
                <a:cs typeface="Calibri"/>
              </a:rPr>
              <a:t>impacts, </a:t>
            </a:r>
            <a:r>
              <a:rPr lang="en-US" sz="1200" kern="1200" spc="13" dirty="0">
                <a:solidFill>
                  <a:prstClr val="black"/>
                </a:solidFill>
                <a:latin typeface="Calibri"/>
                <a:ea typeface="+mn-ea"/>
                <a:cs typeface="Calibri"/>
              </a:rPr>
              <a:t>access, </a:t>
            </a:r>
            <a:r>
              <a:rPr lang="en-US" sz="1200" kern="1200" spc="-17" dirty="0">
                <a:solidFill>
                  <a:prstClr val="black"/>
                </a:solidFill>
                <a:latin typeface="Calibri"/>
                <a:ea typeface="+mn-ea"/>
                <a:cs typeface="Calibri"/>
              </a:rPr>
              <a:t>treatment </a:t>
            </a:r>
            <a:r>
              <a:rPr lang="en-US" sz="1200" kern="1200" spc="-3" dirty="0">
                <a:solidFill>
                  <a:prstClr val="black"/>
                </a:solidFill>
                <a:latin typeface="Calibri"/>
                <a:ea typeface="+mn-ea"/>
                <a:cs typeface="Calibri"/>
              </a:rPr>
              <a:t>or  </a:t>
            </a:r>
            <a:r>
              <a:rPr lang="en-US" sz="1200" kern="1200" dirty="0">
                <a:solidFill>
                  <a:prstClr val="black"/>
                </a:solidFill>
                <a:latin typeface="Calibri"/>
                <a:ea typeface="+mn-ea"/>
                <a:cs typeface="Calibri"/>
              </a:rPr>
              <a:t>opportunity </a:t>
            </a:r>
            <a:r>
              <a:rPr lang="en-US" sz="1200" kern="1200" spc="-10" dirty="0">
                <a:solidFill>
                  <a:prstClr val="black"/>
                </a:solidFill>
                <a:latin typeface="Calibri"/>
                <a:ea typeface="+mn-ea"/>
                <a:cs typeface="Calibri"/>
              </a:rPr>
              <a:t>for </a:t>
            </a:r>
            <a:r>
              <a:rPr lang="en-US" sz="1200" kern="1200" spc="17" dirty="0">
                <a:solidFill>
                  <a:prstClr val="black"/>
                </a:solidFill>
                <a:latin typeface="Calibri"/>
                <a:ea typeface="+mn-ea"/>
                <a:cs typeface="Calibri"/>
              </a:rPr>
              <a:t>under resourced </a:t>
            </a:r>
            <a:r>
              <a:rPr lang="en-US" sz="1200" kern="1200" spc="10" dirty="0">
                <a:solidFill>
                  <a:prstClr val="black"/>
                </a:solidFill>
                <a:latin typeface="Calibri"/>
                <a:ea typeface="+mn-ea"/>
                <a:cs typeface="Calibri"/>
              </a:rPr>
              <a:t>communities. R</a:t>
            </a:r>
            <a:r>
              <a:rPr lang="en-US" sz="1200" kern="1200" spc="-3" dirty="0">
                <a:solidFill>
                  <a:prstClr val="black"/>
                </a:solidFill>
                <a:latin typeface="Calibri"/>
                <a:ea typeface="+mn-ea"/>
                <a:cs typeface="Calibri"/>
              </a:rPr>
              <a:t>esearch </a:t>
            </a:r>
            <a:r>
              <a:rPr lang="en-US" sz="1200" kern="1200" spc="7" dirty="0">
                <a:solidFill>
                  <a:prstClr val="black"/>
                </a:solidFill>
                <a:latin typeface="Calibri"/>
                <a:ea typeface="+mn-ea"/>
                <a:cs typeface="Calibri"/>
              </a:rPr>
              <a:t>showed  </a:t>
            </a:r>
            <a:r>
              <a:rPr lang="en-US" sz="1200" kern="1200" spc="-17" dirty="0">
                <a:solidFill>
                  <a:prstClr val="black"/>
                </a:solidFill>
                <a:latin typeface="Calibri"/>
                <a:ea typeface="+mn-ea"/>
                <a:cs typeface="Calibri"/>
              </a:rPr>
              <a:t>that </a:t>
            </a:r>
            <a:r>
              <a:rPr lang="en-US" sz="1200" kern="1200" spc="-3" dirty="0">
                <a:solidFill>
                  <a:prstClr val="black"/>
                </a:solidFill>
                <a:latin typeface="Calibri"/>
                <a:ea typeface="+mn-ea"/>
                <a:cs typeface="Calibri"/>
              </a:rPr>
              <a:t>funders </a:t>
            </a:r>
            <a:r>
              <a:rPr lang="en-US" sz="1200" kern="1200" spc="3" dirty="0">
                <a:solidFill>
                  <a:prstClr val="black"/>
                </a:solidFill>
                <a:latin typeface="Calibri"/>
                <a:ea typeface="+mn-ea"/>
                <a:cs typeface="Calibri"/>
              </a:rPr>
              <a:t>need </a:t>
            </a:r>
            <a:r>
              <a:rPr lang="en-US" sz="1200" kern="1200" spc="-17" dirty="0">
                <a:solidFill>
                  <a:prstClr val="black"/>
                </a:solidFill>
                <a:latin typeface="Calibri"/>
                <a:ea typeface="+mn-ea"/>
                <a:cs typeface="Calibri"/>
              </a:rPr>
              <a:t>to </a:t>
            </a:r>
            <a:r>
              <a:rPr lang="en-US" sz="1200" kern="1200" spc="7" dirty="0">
                <a:solidFill>
                  <a:prstClr val="black"/>
                </a:solidFill>
                <a:latin typeface="Calibri"/>
                <a:ea typeface="+mn-ea"/>
                <a:cs typeface="Calibri"/>
              </a:rPr>
              <a:t>focus </a:t>
            </a:r>
            <a:r>
              <a:rPr lang="en-US" sz="1200" kern="1200" spc="-3" dirty="0">
                <a:solidFill>
                  <a:prstClr val="black"/>
                </a:solidFill>
                <a:latin typeface="Calibri"/>
                <a:ea typeface="+mn-ea"/>
                <a:cs typeface="Calibri"/>
              </a:rPr>
              <a:t>both </a:t>
            </a:r>
            <a:r>
              <a:rPr lang="en-US" sz="1200" kern="1200" spc="10" dirty="0">
                <a:solidFill>
                  <a:prstClr val="black"/>
                </a:solidFill>
                <a:latin typeface="Calibri"/>
                <a:ea typeface="+mn-ea"/>
                <a:cs typeface="Calibri"/>
              </a:rPr>
              <a:t>on </a:t>
            </a:r>
            <a:r>
              <a:rPr lang="en-US" sz="1200" kern="1200" spc="3" dirty="0">
                <a:solidFill>
                  <a:prstClr val="black"/>
                </a:solidFill>
                <a:latin typeface="Calibri"/>
                <a:ea typeface="+mn-ea"/>
                <a:cs typeface="Calibri"/>
              </a:rPr>
              <a:t>systemic </a:t>
            </a:r>
            <a:r>
              <a:rPr lang="en-US" sz="1200" kern="1200" spc="10" dirty="0">
                <a:solidFill>
                  <a:prstClr val="black"/>
                </a:solidFill>
                <a:latin typeface="Calibri"/>
                <a:ea typeface="+mn-ea"/>
                <a:cs typeface="Calibri"/>
              </a:rPr>
              <a:t>change and on </a:t>
            </a:r>
            <a:r>
              <a:rPr lang="en-US" sz="1200" kern="1200" spc="3" dirty="0">
                <a:solidFill>
                  <a:prstClr val="black"/>
                </a:solidFill>
                <a:latin typeface="Calibri"/>
                <a:ea typeface="+mn-ea"/>
                <a:cs typeface="Calibri"/>
              </a:rPr>
              <a:t>equitable  </a:t>
            </a:r>
            <a:r>
              <a:rPr lang="en-US" sz="1200" kern="1200" spc="-3" dirty="0">
                <a:solidFill>
                  <a:prstClr val="black"/>
                </a:solidFill>
                <a:latin typeface="Calibri"/>
                <a:ea typeface="+mn-ea"/>
                <a:cs typeface="Calibri"/>
              </a:rPr>
              <a:t>benefit </a:t>
            </a:r>
            <a:r>
              <a:rPr lang="en-US" sz="1200" kern="1200" spc="-10" dirty="0">
                <a:solidFill>
                  <a:prstClr val="black"/>
                </a:solidFill>
                <a:latin typeface="Calibri"/>
                <a:ea typeface="+mn-ea"/>
                <a:cs typeface="Calibri"/>
              </a:rPr>
              <a:t>for </a:t>
            </a:r>
            <a:r>
              <a:rPr lang="en-US" sz="1200" kern="1200" spc="13" dirty="0">
                <a:solidFill>
                  <a:prstClr val="black"/>
                </a:solidFill>
                <a:latin typeface="Calibri"/>
                <a:ea typeface="+mn-ea"/>
                <a:cs typeface="Calibri"/>
              </a:rPr>
              <a:t>specific </a:t>
            </a:r>
            <a:r>
              <a:rPr lang="en-US" sz="1200" kern="1200" spc="17" dirty="0">
                <a:solidFill>
                  <a:prstClr val="black"/>
                </a:solidFill>
                <a:latin typeface="Calibri"/>
                <a:ea typeface="+mn-ea"/>
                <a:cs typeface="Calibri"/>
              </a:rPr>
              <a:t>under resourced </a:t>
            </a:r>
            <a:r>
              <a:rPr lang="en-US" sz="1200" kern="1200" spc="10" dirty="0">
                <a:solidFill>
                  <a:prstClr val="black"/>
                </a:solidFill>
                <a:latin typeface="Calibri"/>
                <a:ea typeface="+mn-ea"/>
                <a:cs typeface="Calibri"/>
              </a:rPr>
              <a:t>communities </a:t>
            </a:r>
            <a:r>
              <a:rPr lang="en-US" sz="1200" kern="1200" spc="-17" dirty="0">
                <a:solidFill>
                  <a:prstClr val="black"/>
                </a:solidFill>
                <a:latin typeface="Calibri"/>
                <a:ea typeface="+mn-ea"/>
                <a:cs typeface="Calibri"/>
              </a:rPr>
              <a:t>to </a:t>
            </a:r>
            <a:r>
              <a:rPr lang="en-US" sz="1200" kern="1200" spc="7" dirty="0">
                <a:solidFill>
                  <a:prstClr val="black"/>
                </a:solidFill>
                <a:latin typeface="Calibri"/>
                <a:ea typeface="+mn-ea"/>
                <a:cs typeface="Calibri"/>
              </a:rPr>
              <a:t>make </a:t>
            </a:r>
            <a:r>
              <a:rPr lang="en-US" sz="1200" kern="1200" spc="10" dirty="0">
                <a:solidFill>
                  <a:prstClr val="black"/>
                </a:solidFill>
                <a:latin typeface="Calibri"/>
                <a:ea typeface="+mn-ea"/>
                <a:cs typeface="Calibri"/>
              </a:rPr>
              <a:t>meaningful  </a:t>
            </a:r>
            <a:r>
              <a:rPr lang="en-US" sz="1200" kern="1200" dirty="0">
                <a:solidFill>
                  <a:prstClr val="black"/>
                </a:solidFill>
                <a:latin typeface="Calibri"/>
                <a:ea typeface="+mn-ea"/>
                <a:cs typeface="Calibri"/>
              </a:rPr>
              <a:t>progress. </a:t>
            </a:r>
            <a:r>
              <a:rPr lang="en-US" sz="1200" kern="1200" spc="50" dirty="0">
                <a:solidFill>
                  <a:prstClr val="black"/>
                </a:solidFill>
                <a:latin typeface="Calibri"/>
                <a:ea typeface="+mn-ea"/>
                <a:cs typeface="Calibri"/>
              </a:rPr>
              <a:t>A </a:t>
            </a:r>
            <a:r>
              <a:rPr lang="en-US" sz="1200" kern="1200" spc="3" dirty="0">
                <a:solidFill>
                  <a:prstClr val="black"/>
                </a:solidFill>
                <a:latin typeface="Calibri"/>
                <a:ea typeface="+mn-ea"/>
                <a:cs typeface="Calibri"/>
              </a:rPr>
              <a:t>commitment </a:t>
            </a:r>
            <a:r>
              <a:rPr lang="en-US" sz="1200" kern="1200" spc="-17" dirty="0">
                <a:solidFill>
                  <a:prstClr val="black"/>
                </a:solidFill>
                <a:latin typeface="Calibri"/>
                <a:ea typeface="+mn-ea"/>
                <a:cs typeface="Calibri"/>
              </a:rPr>
              <a:t>to </a:t>
            </a:r>
            <a:r>
              <a:rPr lang="en-US" sz="1200" kern="1200" spc="7" dirty="0">
                <a:solidFill>
                  <a:prstClr val="black"/>
                </a:solidFill>
                <a:latin typeface="Calibri"/>
                <a:ea typeface="+mn-ea"/>
                <a:cs typeface="Calibri"/>
              </a:rPr>
              <a:t>one </a:t>
            </a:r>
            <a:r>
              <a:rPr lang="en-US" sz="1200" kern="1200" dirty="0">
                <a:solidFill>
                  <a:prstClr val="black"/>
                </a:solidFill>
                <a:latin typeface="Calibri"/>
                <a:ea typeface="+mn-ea"/>
                <a:cs typeface="Calibri"/>
              </a:rPr>
              <a:t>without </a:t>
            </a:r>
            <a:r>
              <a:rPr lang="en-US" sz="1200" kern="1200" spc="-13" dirty="0">
                <a:solidFill>
                  <a:prstClr val="black"/>
                </a:solidFill>
                <a:latin typeface="Calibri"/>
                <a:ea typeface="+mn-ea"/>
                <a:cs typeface="Calibri"/>
              </a:rPr>
              <a:t>the </a:t>
            </a:r>
            <a:r>
              <a:rPr lang="en-US" sz="1200" kern="1200" spc="-10" dirty="0">
                <a:solidFill>
                  <a:prstClr val="black"/>
                </a:solidFill>
                <a:latin typeface="Calibri"/>
                <a:ea typeface="+mn-ea"/>
                <a:cs typeface="Calibri"/>
              </a:rPr>
              <a:t>other </a:t>
            </a:r>
            <a:r>
              <a:rPr lang="en-US" sz="1200" kern="1200" spc="7" dirty="0">
                <a:solidFill>
                  <a:prstClr val="black"/>
                </a:solidFill>
                <a:latin typeface="Calibri"/>
                <a:ea typeface="+mn-ea"/>
                <a:cs typeface="Calibri"/>
              </a:rPr>
              <a:t>may </a:t>
            </a:r>
            <a:r>
              <a:rPr lang="en-US" sz="1200" kern="1200" spc="-7" dirty="0">
                <a:solidFill>
                  <a:prstClr val="black"/>
                </a:solidFill>
                <a:latin typeface="Calibri"/>
                <a:ea typeface="+mn-ea"/>
                <a:cs typeface="Calibri"/>
              </a:rPr>
              <a:t>not </a:t>
            </a:r>
            <a:r>
              <a:rPr lang="en-US" sz="1200" kern="1200" spc="13" dirty="0">
                <a:solidFill>
                  <a:prstClr val="black"/>
                </a:solidFill>
                <a:latin typeface="Calibri"/>
                <a:ea typeface="+mn-ea"/>
                <a:cs typeface="Calibri"/>
              </a:rPr>
              <a:t>succeed </a:t>
            </a:r>
            <a:r>
              <a:rPr lang="en-US" sz="1200" kern="1200" spc="20" dirty="0">
                <a:solidFill>
                  <a:prstClr val="black"/>
                </a:solidFill>
                <a:latin typeface="Calibri"/>
                <a:ea typeface="+mn-ea"/>
                <a:cs typeface="Calibri"/>
              </a:rPr>
              <a:t>in  </a:t>
            </a:r>
            <a:r>
              <a:rPr lang="en-US" sz="1200" kern="1200" dirty="0">
                <a:solidFill>
                  <a:prstClr val="black"/>
                </a:solidFill>
                <a:latin typeface="Calibri"/>
                <a:ea typeface="+mn-ea"/>
                <a:cs typeface="Calibri"/>
              </a:rPr>
              <a:t>rooting </a:t>
            </a:r>
            <a:r>
              <a:rPr lang="en-US" sz="1200" kern="1200" spc="-7" dirty="0">
                <a:solidFill>
                  <a:prstClr val="black"/>
                </a:solidFill>
                <a:latin typeface="Calibri"/>
                <a:ea typeface="+mn-ea"/>
                <a:cs typeface="Calibri"/>
              </a:rPr>
              <a:t>out </a:t>
            </a:r>
            <a:r>
              <a:rPr lang="en-US" sz="1200" kern="1200" spc="10" dirty="0">
                <a:solidFill>
                  <a:prstClr val="black"/>
                </a:solidFill>
                <a:latin typeface="Calibri"/>
                <a:ea typeface="+mn-ea"/>
                <a:cs typeface="Calibri"/>
              </a:rPr>
              <a:t>and ending</a:t>
            </a:r>
            <a:r>
              <a:rPr lang="en-US" sz="1200" kern="1200" spc="116" dirty="0">
                <a:solidFill>
                  <a:prstClr val="black"/>
                </a:solidFill>
                <a:latin typeface="Calibri"/>
                <a:ea typeface="+mn-ea"/>
                <a:cs typeface="Calibri"/>
              </a:rPr>
              <a:t> </a:t>
            </a:r>
            <a:r>
              <a:rPr lang="en-US" sz="1200" kern="1200" spc="3" dirty="0">
                <a:solidFill>
                  <a:prstClr val="black"/>
                </a:solidFill>
                <a:latin typeface="Calibri"/>
                <a:ea typeface="+mn-ea"/>
                <a:cs typeface="Calibri"/>
              </a:rPr>
              <a:t>disparities.</a:t>
            </a:r>
          </a:p>
          <a:p>
            <a:pPr marL="158851" marR="3362" defTabSz="605150">
              <a:lnSpc>
                <a:spcPct val="130900"/>
              </a:lnSpc>
              <a:spcBef>
                <a:spcPts val="185"/>
              </a:spcBef>
              <a:buClrTx/>
            </a:pPr>
            <a:endParaRPr lang="en-US" sz="1200" kern="1200" spc="3" dirty="0">
              <a:solidFill>
                <a:prstClr val="black"/>
              </a:solidFill>
              <a:latin typeface="FrankRuehl" panose="020E0503060101010101" pitchFamily="34" charset="-79"/>
              <a:ea typeface="+mn-ea"/>
              <a:cs typeface="FrankRuehl" panose="020E0503060101010101" pitchFamily="34" charset="-79"/>
            </a:endParaRPr>
          </a:p>
          <a:p>
            <a:pPr marL="8405" defTabSz="605150">
              <a:spcBef>
                <a:spcPts val="212"/>
              </a:spcBef>
              <a:buClrTx/>
              <a:tabLst>
                <a:tab pos="171039" algn="l"/>
              </a:tabLst>
            </a:pPr>
            <a:r>
              <a:rPr lang="en-US" sz="1200" kern="1200" spc="50" dirty="0">
                <a:solidFill>
                  <a:srgbClr val="4F81BD">
                    <a:lumMod val="50000"/>
                  </a:srgbClr>
                </a:solidFill>
                <a:latin typeface="FrankRuehl" panose="020E0503060101010101" pitchFamily="34" charset="-79"/>
                <a:cs typeface="FrankRuehl" panose="020E0503060101010101" pitchFamily="34" charset="-79"/>
              </a:rPr>
              <a:t>THEY </a:t>
            </a:r>
            <a:r>
              <a:rPr lang="en-US" sz="1200" kern="1200" spc="53" dirty="0">
                <a:solidFill>
                  <a:srgbClr val="4F81BD">
                    <a:lumMod val="50000"/>
                  </a:srgbClr>
                </a:solidFill>
                <a:latin typeface="FrankRuehl" panose="020E0503060101010101" pitchFamily="34" charset="-79"/>
                <a:cs typeface="FrankRuehl" panose="020E0503060101010101" pitchFamily="34" charset="-79"/>
              </a:rPr>
              <a:t>FUND </a:t>
            </a:r>
            <a:r>
              <a:rPr lang="en-US" sz="1200" kern="1200" spc="46" dirty="0">
                <a:solidFill>
                  <a:srgbClr val="4F81BD">
                    <a:lumMod val="50000"/>
                  </a:srgbClr>
                </a:solidFill>
                <a:latin typeface="FrankRuehl" panose="020E0503060101010101" pitchFamily="34" charset="-79"/>
                <a:cs typeface="FrankRuehl" panose="020E0503060101010101" pitchFamily="34" charset="-79"/>
              </a:rPr>
              <a:t>UNDER-RESOURCED </a:t>
            </a:r>
            <a:r>
              <a:rPr lang="en-US" sz="1200" kern="1200" spc="73" dirty="0">
                <a:solidFill>
                  <a:srgbClr val="4F81BD">
                    <a:lumMod val="50000"/>
                  </a:srgbClr>
                </a:solidFill>
                <a:latin typeface="FrankRuehl" panose="020E0503060101010101" pitchFamily="34" charset="-79"/>
                <a:cs typeface="FrankRuehl" panose="020E0503060101010101" pitchFamily="34" charset="-79"/>
              </a:rPr>
              <a:t>COMMUNITIES</a:t>
            </a:r>
            <a:r>
              <a:rPr lang="en-US" sz="1200" kern="1200" spc="-79" dirty="0">
                <a:solidFill>
                  <a:srgbClr val="4F81BD">
                    <a:lumMod val="50000"/>
                  </a:srgbClr>
                </a:solidFill>
                <a:latin typeface="FrankRuehl" panose="020E0503060101010101" pitchFamily="34" charset="-79"/>
                <a:cs typeface="FrankRuehl" panose="020E0503060101010101" pitchFamily="34" charset="-79"/>
              </a:rPr>
              <a:t> </a:t>
            </a:r>
            <a:r>
              <a:rPr lang="en-US" sz="1200" kern="1200" spc="43" dirty="0">
                <a:solidFill>
                  <a:srgbClr val="4F81BD">
                    <a:lumMod val="50000"/>
                  </a:srgbClr>
                </a:solidFill>
                <a:latin typeface="FrankRuehl" panose="020E0503060101010101" pitchFamily="34" charset="-79"/>
                <a:cs typeface="FrankRuehl" panose="020E0503060101010101" pitchFamily="34" charset="-79"/>
              </a:rPr>
              <a:t>TO </a:t>
            </a:r>
            <a:r>
              <a:rPr lang="en-US" sz="1200" kern="1200" spc="60" dirty="0">
                <a:solidFill>
                  <a:srgbClr val="4F81BD">
                    <a:lumMod val="50000"/>
                  </a:srgbClr>
                </a:solidFill>
                <a:latin typeface="FrankRuehl" panose="020E0503060101010101" pitchFamily="34" charset="-79"/>
                <a:cs typeface="FrankRuehl" panose="020E0503060101010101" pitchFamily="34" charset="-79"/>
              </a:rPr>
              <a:t>BUILD</a:t>
            </a:r>
            <a:r>
              <a:rPr lang="en-US" sz="1200" kern="1200" spc="17" dirty="0">
                <a:solidFill>
                  <a:srgbClr val="4F81BD">
                    <a:lumMod val="50000"/>
                  </a:srgbClr>
                </a:solidFill>
                <a:latin typeface="FrankRuehl" panose="020E0503060101010101" pitchFamily="34" charset="-79"/>
                <a:cs typeface="FrankRuehl" panose="020E0503060101010101" pitchFamily="34" charset="-79"/>
              </a:rPr>
              <a:t> </a:t>
            </a:r>
            <a:r>
              <a:rPr lang="en-US" sz="1200" kern="1200" spc="46" dirty="0">
                <a:solidFill>
                  <a:srgbClr val="4F81BD">
                    <a:lumMod val="50000"/>
                  </a:srgbClr>
                </a:solidFill>
                <a:latin typeface="FrankRuehl" panose="020E0503060101010101" pitchFamily="34" charset="-79"/>
                <a:cs typeface="FrankRuehl" panose="020E0503060101010101" pitchFamily="34" charset="-79"/>
              </a:rPr>
              <a:t>POWER</a:t>
            </a:r>
            <a:r>
              <a:rPr lang="en-US" sz="1200" kern="1200" spc="20" dirty="0">
                <a:solidFill>
                  <a:srgbClr val="4F81BD">
                    <a:lumMod val="50000"/>
                  </a:srgbClr>
                </a:solidFill>
                <a:latin typeface="FrankRuehl" panose="020E0503060101010101" pitchFamily="34" charset="-79"/>
                <a:cs typeface="FrankRuehl" panose="020E0503060101010101" pitchFamily="34" charset="-79"/>
              </a:rPr>
              <a:t> </a:t>
            </a:r>
            <a:r>
              <a:rPr lang="en-US" sz="1200" kern="1200" spc="46" dirty="0">
                <a:solidFill>
                  <a:srgbClr val="4F81BD">
                    <a:lumMod val="50000"/>
                  </a:srgbClr>
                </a:solidFill>
                <a:latin typeface="FrankRuehl" panose="020E0503060101010101" pitchFamily="34" charset="-79"/>
                <a:cs typeface="FrankRuehl" panose="020E0503060101010101" pitchFamily="34" charset="-79"/>
              </a:rPr>
              <a:t>AND</a:t>
            </a:r>
            <a:r>
              <a:rPr lang="en-US" sz="1200" kern="1200" spc="20" dirty="0">
                <a:solidFill>
                  <a:srgbClr val="4F81BD">
                    <a:lumMod val="50000"/>
                  </a:srgbClr>
                </a:solidFill>
                <a:latin typeface="FrankRuehl" panose="020E0503060101010101" pitchFamily="34" charset="-79"/>
                <a:cs typeface="FrankRuehl" panose="020E0503060101010101" pitchFamily="34" charset="-79"/>
              </a:rPr>
              <a:t> </a:t>
            </a:r>
            <a:r>
              <a:rPr lang="en-US" sz="1200" kern="1200" spc="50" dirty="0">
                <a:solidFill>
                  <a:srgbClr val="4F81BD">
                    <a:lumMod val="50000"/>
                  </a:srgbClr>
                </a:solidFill>
                <a:latin typeface="FrankRuehl" panose="020E0503060101010101" pitchFamily="34" charset="-79"/>
                <a:cs typeface="FrankRuehl" panose="020E0503060101010101" pitchFamily="34" charset="-79"/>
              </a:rPr>
              <a:t>BE</a:t>
            </a:r>
            <a:r>
              <a:rPr lang="en-US" sz="1200" kern="1200" spc="20" dirty="0">
                <a:solidFill>
                  <a:srgbClr val="4F81BD">
                    <a:lumMod val="50000"/>
                  </a:srgbClr>
                </a:solidFill>
                <a:latin typeface="FrankRuehl" panose="020E0503060101010101" pitchFamily="34" charset="-79"/>
                <a:cs typeface="FrankRuehl" panose="020E0503060101010101" pitchFamily="34" charset="-79"/>
              </a:rPr>
              <a:t> </a:t>
            </a:r>
            <a:r>
              <a:rPr lang="en-US" sz="1200" kern="1200" spc="53" dirty="0">
                <a:solidFill>
                  <a:srgbClr val="4F81BD">
                    <a:lumMod val="50000"/>
                  </a:srgbClr>
                </a:solidFill>
                <a:latin typeface="FrankRuehl" panose="020E0503060101010101" pitchFamily="34" charset="-79"/>
                <a:cs typeface="FrankRuehl" panose="020E0503060101010101" pitchFamily="34" charset="-79"/>
              </a:rPr>
              <a:t>THEIR</a:t>
            </a:r>
            <a:r>
              <a:rPr lang="en-US" sz="1200" kern="1200" spc="23" dirty="0">
                <a:solidFill>
                  <a:srgbClr val="4F81BD">
                    <a:lumMod val="50000"/>
                  </a:srgbClr>
                </a:solidFill>
                <a:latin typeface="FrankRuehl" panose="020E0503060101010101" pitchFamily="34" charset="-79"/>
                <a:cs typeface="FrankRuehl" panose="020E0503060101010101" pitchFamily="34" charset="-79"/>
              </a:rPr>
              <a:t> </a:t>
            </a:r>
            <a:r>
              <a:rPr lang="en-US" sz="1200" kern="1200" spc="56" dirty="0">
                <a:solidFill>
                  <a:srgbClr val="4F81BD">
                    <a:lumMod val="50000"/>
                  </a:srgbClr>
                </a:solidFill>
                <a:latin typeface="FrankRuehl" panose="020E0503060101010101" pitchFamily="34" charset="-79"/>
                <a:cs typeface="FrankRuehl" panose="020E0503060101010101" pitchFamily="34" charset="-79"/>
              </a:rPr>
              <a:t>OWN</a:t>
            </a:r>
            <a:r>
              <a:rPr lang="en-US" sz="1200" kern="1200" spc="17" dirty="0">
                <a:solidFill>
                  <a:srgbClr val="4F81BD">
                    <a:lumMod val="50000"/>
                  </a:srgbClr>
                </a:solidFill>
                <a:latin typeface="FrankRuehl" panose="020E0503060101010101" pitchFamily="34" charset="-79"/>
                <a:cs typeface="FrankRuehl" panose="020E0503060101010101" pitchFamily="34" charset="-79"/>
              </a:rPr>
              <a:t> </a:t>
            </a:r>
            <a:r>
              <a:rPr lang="en-US" sz="1200" kern="1200" spc="60" dirty="0">
                <a:solidFill>
                  <a:srgbClr val="4F81BD">
                    <a:lumMod val="50000"/>
                  </a:srgbClr>
                </a:solidFill>
                <a:latin typeface="FrankRuehl" panose="020E0503060101010101" pitchFamily="34" charset="-79"/>
                <a:cs typeface="FrankRuehl" panose="020E0503060101010101" pitchFamily="34" charset="-79"/>
              </a:rPr>
              <a:t>AGENTS</a:t>
            </a:r>
            <a:r>
              <a:rPr lang="en-US" sz="1200" kern="1200" spc="20" dirty="0">
                <a:solidFill>
                  <a:srgbClr val="4F81BD">
                    <a:lumMod val="50000"/>
                  </a:srgbClr>
                </a:solidFill>
                <a:latin typeface="FrankRuehl" panose="020E0503060101010101" pitchFamily="34" charset="-79"/>
                <a:cs typeface="FrankRuehl" panose="020E0503060101010101" pitchFamily="34" charset="-79"/>
              </a:rPr>
              <a:t> </a:t>
            </a:r>
            <a:r>
              <a:rPr lang="en-US" sz="1200" kern="1200" spc="43" dirty="0">
                <a:solidFill>
                  <a:srgbClr val="4F81BD">
                    <a:lumMod val="50000"/>
                  </a:srgbClr>
                </a:solidFill>
                <a:latin typeface="FrankRuehl" panose="020E0503060101010101" pitchFamily="34" charset="-79"/>
                <a:cs typeface="FrankRuehl" panose="020E0503060101010101" pitchFamily="34" charset="-79"/>
              </a:rPr>
              <a:t>OF</a:t>
            </a:r>
            <a:r>
              <a:rPr lang="en-US" sz="1200" kern="1200" spc="17" dirty="0">
                <a:solidFill>
                  <a:srgbClr val="4F81BD">
                    <a:lumMod val="50000"/>
                  </a:srgbClr>
                </a:solidFill>
                <a:latin typeface="FrankRuehl" panose="020E0503060101010101" pitchFamily="34" charset="-79"/>
                <a:cs typeface="FrankRuehl" panose="020E0503060101010101" pitchFamily="34" charset="-79"/>
              </a:rPr>
              <a:t> </a:t>
            </a:r>
            <a:r>
              <a:rPr lang="en-US" sz="1200" kern="1200" spc="56" dirty="0">
                <a:solidFill>
                  <a:srgbClr val="4F81BD">
                    <a:lumMod val="50000"/>
                  </a:srgbClr>
                </a:solidFill>
                <a:latin typeface="FrankRuehl" panose="020E0503060101010101" pitchFamily="34" charset="-79"/>
                <a:cs typeface="FrankRuehl" panose="020E0503060101010101" pitchFamily="34" charset="-79"/>
              </a:rPr>
              <a:t>CHANGE.</a:t>
            </a:r>
            <a:endParaRPr lang="en-US" sz="1200" kern="1200" dirty="0">
              <a:solidFill>
                <a:srgbClr val="4F81BD">
                  <a:lumMod val="50000"/>
                </a:srgbClr>
              </a:solidFill>
              <a:latin typeface="FrankRuehl" panose="020E0503060101010101" pitchFamily="34" charset="-79"/>
              <a:cs typeface="FrankRuehl" panose="020E0503060101010101" pitchFamily="34" charset="-79"/>
            </a:endParaRPr>
          </a:p>
          <a:p>
            <a:pPr marL="169778" marR="74803" defTabSz="605150">
              <a:lnSpc>
                <a:spcPct val="130900"/>
              </a:lnSpc>
              <a:spcBef>
                <a:spcPts val="251"/>
              </a:spcBef>
              <a:buClrTx/>
            </a:pPr>
            <a:r>
              <a:rPr lang="en-US" sz="1200" kern="1200" spc="10" dirty="0">
                <a:solidFill>
                  <a:prstClr val="black"/>
                </a:solidFill>
                <a:latin typeface="Calibri"/>
                <a:cs typeface="Calibri"/>
              </a:rPr>
              <a:t>They </a:t>
            </a:r>
            <a:r>
              <a:rPr lang="en-US" sz="1200" kern="1200" spc="-7" dirty="0">
                <a:solidFill>
                  <a:prstClr val="black"/>
                </a:solidFill>
                <a:latin typeface="Calibri"/>
                <a:cs typeface="Calibri"/>
              </a:rPr>
              <a:t>are </a:t>
            </a:r>
            <a:r>
              <a:rPr lang="en-US" sz="1200" kern="1200" spc="10" dirty="0">
                <a:solidFill>
                  <a:prstClr val="black"/>
                </a:solidFill>
                <a:latin typeface="Calibri"/>
                <a:cs typeface="Calibri"/>
              </a:rPr>
              <a:t>funding </a:t>
            </a:r>
            <a:r>
              <a:rPr lang="en-US" sz="1200" kern="1200" spc="-10" dirty="0">
                <a:solidFill>
                  <a:prstClr val="black"/>
                </a:solidFill>
                <a:latin typeface="Calibri"/>
                <a:cs typeface="Calibri"/>
              </a:rPr>
              <a:t>strategies </a:t>
            </a:r>
            <a:r>
              <a:rPr lang="en-US" sz="1200" kern="1200" spc="-17" dirty="0">
                <a:solidFill>
                  <a:prstClr val="black"/>
                </a:solidFill>
                <a:latin typeface="Calibri"/>
                <a:cs typeface="Calibri"/>
              </a:rPr>
              <a:t>that </a:t>
            </a:r>
            <a:r>
              <a:rPr lang="en-US" sz="1200" kern="1200" spc="10" dirty="0">
                <a:solidFill>
                  <a:prstClr val="black"/>
                </a:solidFill>
                <a:latin typeface="Calibri"/>
                <a:cs typeface="Calibri"/>
              </a:rPr>
              <a:t>change </a:t>
            </a:r>
            <a:r>
              <a:rPr lang="en-US" sz="1200" kern="1200" spc="-7" dirty="0">
                <a:solidFill>
                  <a:prstClr val="black"/>
                </a:solidFill>
                <a:latin typeface="Calibri"/>
                <a:cs typeface="Calibri"/>
              </a:rPr>
              <a:t>systems </a:t>
            </a:r>
            <a:r>
              <a:rPr lang="en-US" sz="1200" kern="1200" spc="10" dirty="0">
                <a:solidFill>
                  <a:prstClr val="black"/>
                </a:solidFill>
                <a:latin typeface="Calibri"/>
                <a:cs typeface="Calibri"/>
              </a:rPr>
              <a:t>and </a:t>
            </a:r>
            <a:r>
              <a:rPr lang="en-US" sz="1200" kern="1200" spc="17" dirty="0">
                <a:solidFill>
                  <a:prstClr val="black"/>
                </a:solidFill>
                <a:latin typeface="Calibri"/>
                <a:cs typeface="Calibri"/>
              </a:rPr>
              <a:t>policies </a:t>
            </a:r>
            <a:r>
              <a:rPr lang="en-US" sz="1200" kern="1200" spc="-17" dirty="0">
                <a:solidFill>
                  <a:prstClr val="black"/>
                </a:solidFill>
                <a:latin typeface="Calibri"/>
                <a:cs typeface="Calibri"/>
              </a:rPr>
              <a:t>to  </a:t>
            </a:r>
            <a:r>
              <a:rPr lang="en-US" sz="1200" kern="1200" spc="7" dirty="0">
                <a:solidFill>
                  <a:prstClr val="black"/>
                </a:solidFill>
                <a:latin typeface="Calibri"/>
                <a:cs typeface="Calibri"/>
              </a:rPr>
              <a:t>solve</a:t>
            </a:r>
            <a:r>
              <a:rPr lang="en-US" sz="1200" kern="1200" spc="26" dirty="0">
                <a:solidFill>
                  <a:prstClr val="black"/>
                </a:solidFill>
                <a:latin typeface="Calibri"/>
                <a:cs typeface="Calibri"/>
              </a:rPr>
              <a:t> </a:t>
            </a:r>
            <a:r>
              <a:rPr lang="en-US" sz="1200" kern="1200" spc="7" dirty="0">
                <a:solidFill>
                  <a:prstClr val="black"/>
                </a:solidFill>
                <a:latin typeface="Calibri"/>
                <a:cs typeface="Calibri"/>
              </a:rPr>
              <a:t>problems</a:t>
            </a:r>
            <a:r>
              <a:rPr lang="en-US" sz="1200" kern="1200" spc="30" dirty="0">
                <a:solidFill>
                  <a:prstClr val="black"/>
                </a:solidFill>
                <a:latin typeface="Calibri"/>
                <a:cs typeface="Calibri"/>
              </a:rPr>
              <a:t> </a:t>
            </a:r>
            <a:r>
              <a:rPr lang="en-US" sz="1200" kern="1200" spc="-3" dirty="0">
                <a:solidFill>
                  <a:prstClr val="black"/>
                </a:solidFill>
                <a:latin typeface="Calibri"/>
                <a:cs typeface="Calibri"/>
              </a:rPr>
              <a:t>over</a:t>
            </a:r>
            <a:r>
              <a:rPr lang="en-US" sz="1200" kern="1200" spc="30" dirty="0">
                <a:solidFill>
                  <a:prstClr val="black"/>
                </a:solidFill>
                <a:latin typeface="Calibri"/>
                <a:cs typeface="Calibri"/>
              </a:rPr>
              <a:t> </a:t>
            </a:r>
            <a:r>
              <a:rPr lang="en-US" sz="1200" kern="1200" spc="-13" dirty="0">
                <a:solidFill>
                  <a:prstClr val="black"/>
                </a:solidFill>
                <a:latin typeface="Calibri"/>
                <a:cs typeface="Calibri"/>
              </a:rPr>
              <a:t>the</a:t>
            </a:r>
            <a:r>
              <a:rPr lang="en-US" sz="1200" kern="1200" spc="30" dirty="0">
                <a:solidFill>
                  <a:prstClr val="black"/>
                </a:solidFill>
                <a:latin typeface="Calibri"/>
                <a:cs typeface="Calibri"/>
              </a:rPr>
              <a:t> </a:t>
            </a:r>
            <a:r>
              <a:rPr lang="en-US" sz="1200" kern="1200" spc="17" dirty="0">
                <a:solidFill>
                  <a:prstClr val="black"/>
                </a:solidFill>
                <a:latin typeface="Calibri"/>
                <a:cs typeface="Calibri"/>
              </a:rPr>
              <a:t>long</a:t>
            </a:r>
            <a:r>
              <a:rPr lang="en-US" sz="1200" kern="1200" spc="30" dirty="0">
                <a:solidFill>
                  <a:prstClr val="black"/>
                </a:solidFill>
                <a:latin typeface="Calibri"/>
                <a:cs typeface="Calibri"/>
              </a:rPr>
              <a:t> </a:t>
            </a:r>
            <a:r>
              <a:rPr lang="en-US" sz="1200" kern="1200" spc="-13" dirty="0">
                <a:solidFill>
                  <a:prstClr val="black"/>
                </a:solidFill>
                <a:latin typeface="Calibri"/>
                <a:cs typeface="Calibri"/>
              </a:rPr>
              <a:t>term</a:t>
            </a:r>
            <a:r>
              <a:rPr lang="en-US" sz="1200" kern="1200" spc="30" dirty="0">
                <a:solidFill>
                  <a:prstClr val="black"/>
                </a:solidFill>
                <a:latin typeface="Calibri"/>
                <a:cs typeface="Calibri"/>
              </a:rPr>
              <a:t> </a:t>
            </a:r>
            <a:r>
              <a:rPr lang="en-US" sz="1200" kern="1200" spc="10" dirty="0">
                <a:solidFill>
                  <a:prstClr val="black"/>
                </a:solidFill>
                <a:latin typeface="Calibri"/>
                <a:cs typeface="Calibri"/>
              </a:rPr>
              <a:t>and</a:t>
            </a:r>
            <a:r>
              <a:rPr lang="en-US" sz="1200" kern="1200" spc="30" dirty="0">
                <a:solidFill>
                  <a:prstClr val="black"/>
                </a:solidFill>
                <a:latin typeface="Calibri"/>
                <a:cs typeface="Calibri"/>
              </a:rPr>
              <a:t> </a:t>
            </a:r>
            <a:r>
              <a:rPr lang="en-US" sz="1200" kern="1200" spc="13" dirty="0">
                <a:solidFill>
                  <a:prstClr val="black"/>
                </a:solidFill>
                <a:latin typeface="Calibri"/>
                <a:cs typeface="Calibri"/>
              </a:rPr>
              <a:t>expand</a:t>
            </a:r>
            <a:r>
              <a:rPr lang="en-US" sz="1200" kern="1200" spc="30" dirty="0">
                <a:solidFill>
                  <a:prstClr val="black"/>
                </a:solidFill>
                <a:latin typeface="Calibri"/>
                <a:cs typeface="Calibri"/>
              </a:rPr>
              <a:t> </a:t>
            </a:r>
            <a:r>
              <a:rPr lang="en-US" sz="1200" kern="1200" spc="3" dirty="0">
                <a:solidFill>
                  <a:prstClr val="black"/>
                </a:solidFill>
                <a:latin typeface="Calibri"/>
                <a:cs typeface="Calibri"/>
              </a:rPr>
              <a:t>power</a:t>
            </a:r>
            <a:r>
              <a:rPr lang="en-US" sz="1200" kern="1200" spc="30" dirty="0">
                <a:solidFill>
                  <a:prstClr val="black"/>
                </a:solidFill>
                <a:latin typeface="Calibri"/>
                <a:cs typeface="Calibri"/>
              </a:rPr>
              <a:t> </a:t>
            </a:r>
            <a:r>
              <a:rPr lang="en-US" sz="1200" kern="1200" spc="10" dirty="0">
                <a:solidFill>
                  <a:prstClr val="black"/>
                </a:solidFill>
                <a:latin typeface="Calibri"/>
                <a:cs typeface="Calibri"/>
              </a:rPr>
              <a:t>and</a:t>
            </a:r>
            <a:r>
              <a:rPr lang="en-US" sz="1200" kern="1200" spc="30" dirty="0">
                <a:solidFill>
                  <a:prstClr val="black"/>
                </a:solidFill>
                <a:latin typeface="Calibri"/>
                <a:cs typeface="Calibri"/>
              </a:rPr>
              <a:t> </a:t>
            </a:r>
            <a:r>
              <a:rPr lang="en-US" sz="1200" kern="1200" spc="13" dirty="0">
                <a:solidFill>
                  <a:prstClr val="black"/>
                </a:solidFill>
                <a:latin typeface="Calibri"/>
                <a:cs typeface="Calibri"/>
              </a:rPr>
              <a:t>access</a:t>
            </a:r>
            <a:r>
              <a:rPr lang="en-US" sz="1200" kern="1200" spc="30" dirty="0">
                <a:solidFill>
                  <a:prstClr val="black"/>
                </a:solidFill>
                <a:latin typeface="Calibri"/>
                <a:cs typeface="Calibri"/>
              </a:rPr>
              <a:t> </a:t>
            </a:r>
            <a:r>
              <a:rPr lang="en-US" sz="1200" kern="1200" spc="-10" dirty="0">
                <a:solidFill>
                  <a:prstClr val="black"/>
                </a:solidFill>
                <a:latin typeface="Calibri"/>
                <a:cs typeface="Calibri"/>
              </a:rPr>
              <a:t>for minority </a:t>
            </a:r>
            <a:r>
              <a:rPr lang="en-US" sz="1200" kern="1200" spc="17" dirty="0">
                <a:solidFill>
                  <a:prstClr val="black"/>
                </a:solidFill>
                <a:latin typeface="Calibri"/>
                <a:cs typeface="Calibri"/>
              </a:rPr>
              <a:t> and under represented </a:t>
            </a:r>
            <a:r>
              <a:rPr lang="en-US" sz="1200" kern="1200" spc="10" dirty="0">
                <a:solidFill>
                  <a:prstClr val="black"/>
                </a:solidFill>
                <a:latin typeface="Calibri"/>
                <a:cs typeface="Calibri"/>
              </a:rPr>
              <a:t>communities, </a:t>
            </a:r>
            <a:r>
              <a:rPr lang="en-US" sz="1200" kern="1200" spc="-7" dirty="0">
                <a:solidFill>
                  <a:prstClr val="black"/>
                </a:solidFill>
                <a:latin typeface="Calibri"/>
                <a:cs typeface="Calibri"/>
              </a:rPr>
              <a:t>thus </a:t>
            </a:r>
            <a:r>
              <a:rPr lang="en-US" sz="1200" kern="1200" spc="3" dirty="0">
                <a:solidFill>
                  <a:prstClr val="black"/>
                </a:solidFill>
                <a:latin typeface="Calibri"/>
                <a:cs typeface="Calibri"/>
              </a:rPr>
              <a:t>supporting </a:t>
            </a:r>
            <a:r>
              <a:rPr lang="en-US" sz="1200" kern="1200" spc="-7" dirty="0">
                <a:solidFill>
                  <a:prstClr val="black"/>
                </a:solidFill>
                <a:latin typeface="Calibri"/>
                <a:cs typeface="Calibri"/>
              </a:rPr>
              <a:t>those </a:t>
            </a:r>
            <a:r>
              <a:rPr lang="en-US" sz="1200" kern="1200" spc="10" dirty="0">
                <a:solidFill>
                  <a:prstClr val="black"/>
                </a:solidFill>
                <a:latin typeface="Calibri"/>
                <a:cs typeface="Calibri"/>
              </a:rPr>
              <a:t>communities </a:t>
            </a:r>
            <a:r>
              <a:rPr lang="en-US" sz="1200" kern="1200" spc="-17" dirty="0">
                <a:solidFill>
                  <a:prstClr val="black"/>
                </a:solidFill>
                <a:latin typeface="Calibri"/>
                <a:cs typeface="Calibri"/>
              </a:rPr>
              <a:t>to </a:t>
            </a:r>
            <a:r>
              <a:rPr lang="en-US" sz="1200" kern="1200" spc="-7" dirty="0">
                <a:solidFill>
                  <a:prstClr val="black"/>
                </a:solidFill>
                <a:latin typeface="Calibri"/>
                <a:cs typeface="Calibri"/>
              </a:rPr>
              <a:t>take  </a:t>
            </a:r>
            <a:r>
              <a:rPr lang="en-US" sz="1200" kern="1200" spc="-13" dirty="0">
                <a:solidFill>
                  <a:prstClr val="black"/>
                </a:solidFill>
                <a:latin typeface="Calibri"/>
                <a:cs typeface="Calibri"/>
              </a:rPr>
              <a:t>the </a:t>
            </a:r>
            <a:r>
              <a:rPr lang="en-US" sz="1200" kern="1200" spc="10" dirty="0">
                <a:solidFill>
                  <a:prstClr val="black"/>
                </a:solidFill>
                <a:latin typeface="Calibri"/>
                <a:cs typeface="Calibri"/>
              </a:rPr>
              <a:t>lead. </a:t>
            </a:r>
            <a:r>
              <a:rPr lang="en-US" sz="1200" kern="1200" spc="17" dirty="0">
                <a:solidFill>
                  <a:prstClr val="black"/>
                </a:solidFill>
                <a:latin typeface="Calibri"/>
                <a:cs typeface="Calibri"/>
              </a:rPr>
              <a:t>Funding </a:t>
            </a:r>
            <a:r>
              <a:rPr lang="en-US" sz="1200" kern="1200" spc="3" dirty="0">
                <a:solidFill>
                  <a:prstClr val="black"/>
                </a:solidFill>
                <a:latin typeface="Calibri"/>
                <a:cs typeface="Calibri"/>
              </a:rPr>
              <a:t>systemic </a:t>
            </a:r>
            <a:r>
              <a:rPr lang="en-US" sz="1200" kern="1200" dirty="0">
                <a:solidFill>
                  <a:prstClr val="black"/>
                </a:solidFill>
                <a:latin typeface="Calibri"/>
                <a:cs typeface="Calibri"/>
              </a:rPr>
              <a:t>interventions </a:t>
            </a:r>
            <a:r>
              <a:rPr lang="en-US" sz="1200" kern="1200" spc="10" dirty="0">
                <a:solidFill>
                  <a:prstClr val="black"/>
                </a:solidFill>
                <a:latin typeface="Calibri"/>
                <a:cs typeface="Calibri"/>
              </a:rPr>
              <a:t>is </a:t>
            </a:r>
            <a:r>
              <a:rPr lang="en-US" sz="1200" kern="1200" dirty="0">
                <a:solidFill>
                  <a:prstClr val="black"/>
                </a:solidFill>
                <a:latin typeface="Calibri"/>
                <a:cs typeface="Calibri"/>
              </a:rPr>
              <a:t>important, </a:t>
            </a:r>
            <a:r>
              <a:rPr lang="en-US" sz="1200" kern="1200" spc="13" dirty="0">
                <a:solidFill>
                  <a:prstClr val="black"/>
                </a:solidFill>
                <a:latin typeface="Calibri"/>
                <a:cs typeface="Calibri"/>
              </a:rPr>
              <a:t>such </a:t>
            </a:r>
            <a:r>
              <a:rPr lang="en-US" sz="1200" kern="1200" dirty="0">
                <a:solidFill>
                  <a:prstClr val="black"/>
                </a:solidFill>
                <a:latin typeface="Calibri"/>
                <a:cs typeface="Calibri"/>
              </a:rPr>
              <a:t>as </a:t>
            </a:r>
            <a:r>
              <a:rPr lang="en-US" sz="1200" kern="1200" spc="3" dirty="0">
                <a:solidFill>
                  <a:prstClr val="black"/>
                </a:solidFill>
                <a:latin typeface="Calibri"/>
                <a:cs typeface="Calibri"/>
              </a:rPr>
              <a:t>creating  </a:t>
            </a:r>
            <a:r>
              <a:rPr lang="en-US" sz="1200" kern="1200" spc="13" dirty="0">
                <a:solidFill>
                  <a:prstClr val="black"/>
                </a:solidFill>
                <a:latin typeface="Calibri"/>
                <a:cs typeface="Calibri"/>
              </a:rPr>
              <a:t>new </a:t>
            </a:r>
            <a:r>
              <a:rPr lang="en-US" sz="1200" kern="1200" dirty="0">
                <a:solidFill>
                  <a:prstClr val="black"/>
                </a:solidFill>
                <a:latin typeface="Calibri"/>
                <a:cs typeface="Calibri"/>
              </a:rPr>
              <a:t>norms </a:t>
            </a:r>
            <a:r>
              <a:rPr lang="en-US" sz="1200" kern="1200" spc="10" dirty="0">
                <a:solidFill>
                  <a:prstClr val="black"/>
                </a:solidFill>
                <a:latin typeface="Calibri"/>
                <a:cs typeface="Calibri"/>
              </a:rPr>
              <a:t>within </a:t>
            </a:r>
            <a:r>
              <a:rPr lang="en-US" sz="1200" kern="1200" spc="-7" dirty="0">
                <a:solidFill>
                  <a:prstClr val="black"/>
                </a:solidFill>
                <a:latin typeface="Calibri"/>
                <a:cs typeface="Calibri"/>
              </a:rPr>
              <a:t>systems </a:t>
            </a:r>
            <a:r>
              <a:rPr lang="en-US" sz="1200" kern="1200" spc="10" dirty="0">
                <a:solidFill>
                  <a:prstClr val="black"/>
                </a:solidFill>
                <a:latin typeface="Calibri"/>
                <a:cs typeface="Calibri"/>
              </a:rPr>
              <a:t>and </a:t>
            </a:r>
            <a:r>
              <a:rPr lang="en-US" sz="1200" kern="1200" spc="-3" dirty="0">
                <a:solidFill>
                  <a:prstClr val="black"/>
                </a:solidFill>
                <a:latin typeface="Calibri"/>
                <a:cs typeface="Calibri"/>
              </a:rPr>
              <a:t>fostering </a:t>
            </a:r>
            <a:r>
              <a:rPr lang="en-US" sz="1200" kern="1200" spc="-17" dirty="0">
                <a:solidFill>
                  <a:prstClr val="black"/>
                </a:solidFill>
                <a:latin typeface="Calibri"/>
                <a:cs typeface="Calibri"/>
              </a:rPr>
              <a:t>better </a:t>
            </a:r>
            <a:r>
              <a:rPr lang="en-US" sz="1200" kern="1200" spc="7" dirty="0">
                <a:solidFill>
                  <a:prstClr val="black"/>
                </a:solidFill>
                <a:latin typeface="Calibri"/>
                <a:cs typeface="Calibri"/>
              </a:rPr>
              <a:t>alignment </a:t>
            </a:r>
            <a:r>
              <a:rPr lang="en-US" sz="1200" kern="1200" spc="10" dirty="0">
                <a:solidFill>
                  <a:prstClr val="black"/>
                </a:solidFill>
                <a:latin typeface="Calibri"/>
                <a:cs typeface="Calibri"/>
              </a:rPr>
              <a:t>within and  </a:t>
            </a:r>
            <a:r>
              <a:rPr lang="en-US" sz="1200" kern="1200" spc="3" dirty="0">
                <a:solidFill>
                  <a:prstClr val="black"/>
                </a:solidFill>
                <a:latin typeface="Calibri"/>
                <a:cs typeface="Calibri"/>
              </a:rPr>
              <a:t>across </a:t>
            </a:r>
            <a:r>
              <a:rPr lang="en-US" sz="1200" kern="1200" spc="-3" dirty="0">
                <a:solidFill>
                  <a:prstClr val="black"/>
                </a:solidFill>
                <a:latin typeface="Calibri"/>
                <a:cs typeface="Calibri"/>
              </a:rPr>
              <a:t>systems. </a:t>
            </a:r>
            <a:r>
              <a:rPr lang="en-US" sz="1200" kern="1200" spc="13" dirty="0">
                <a:solidFill>
                  <a:prstClr val="black"/>
                </a:solidFill>
                <a:latin typeface="Calibri"/>
                <a:cs typeface="Calibri"/>
              </a:rPr>
              <a:t>In </a:t>
            </a:r>
            <a:r>
              <a:rPr lang="en-US" sz="1200" kern="1200" spc="10" dirty="0">
                <a:solidFill>
                  <a:prstClr val="black"/>
                </a:solidFill>
                <a:latin typeface="Calibri"/>
                <a:cs typeface="Calibri"/>
              </a:rPr>
              <a:t>addition, </a:t>
            </a:r>
            <a:r>
              <a:rPr lang="en-US" sz="1200" kern="1200" spc="-3" dirty="0">
                <a:solidFill>
                  <a:prstClr val="black"/>
                </a:solidFill>
                <a:latin typeface="Calibri"/>
                <a:cs typeface="Calibri"/>
              </a:rPr>
              <a:t>funders </a:t>
            </a:r>
            <a:r>
              <a:rPr lang="en-US" sz="1200" kern="1200" spc="20" dirty="0">
                <a:solidFill>
                  <a:prstClr val="black"/>
                </a:solidFill>
                <a:latin typeface="Calibri"/>
                <a:cs typeface="Calibri"/>
              </a:rPr>
              <a:t>can </a:t>
            </a:r>
            <a:r>
              <a:rPr lang="en-US" sz="1200" kern="1200" spc="-3" dirty="0">
                <a:solidFill>
                  <a:prstClr val="black"/>
                </a:solidFill>
                <a:latin typeface="Calibri"/>
                <a:cs typeface="Calibri"/>
              </a:rPr>
              <a:t>support </a:t>
            </a:r>
            <a:r>
              <a:rPr lang="en-US" sz="1200" kern="1200" spc="-7" dirty="0">
                <a:solidFill>
                  <a:prstClr val="black"/>
                </a:solidFill>
                <a:latin typeface="Calibri"/>
                <a:cs typeface="Calibri"/>
              </a:rPr>
              <a:t>grassroots </a:t>
            </a:r>
            <a:r>
              <a:rPr lang="en-US" sz="1200" kern="1200" spc="10" dirty="0">
                <a:solidFill>
                  <a:prstClr val="black"/>
                </a:solidFill>
                <a:latin typeface="Calibri"/>
                <a:cs typeface="Calibri"/>
              </a:rPr>
              <a:t>advocacy,  </a:t>
            </a:r>
            <a:r>
              <a:rPr lang="en-US" sz="1200" kern="1200" spc="33" dirty="0">
                <a:solidFill>
                  <a:prstClr val="black"/>
                </a:solidFill>
                <a:latin typeface="Calibri"/>
                <a:cs typeface="Calibri"/>
              </a:rPr>
              <a:t>civic </a:t>
            </a:r>
            <a:r>
              <a:rPr lang="en-US" sz="1200" kern="1200" dirty="0">
                <a:solidFill>
                  <a:prstClr val="black"/>
                </a:solidFill>
                <a:latin typeface="Calibri"/>
                <a:cs typeface="Calibri"/>
              </a:rPr>
              <a:t>engagement </a:t>
            </a:r>
            <a:r>
              <a:rPr lang="en-US" sz="1200" kern="1200" spc="10" dirty="0">
                <a:solidFill>
                  <a:prstClr val="black"/>
                </a:solidFill>
                <a:latin typeface="Calibri"/>
                <a:cs typeface="Calibri"/>
              </a:rPr>
              <a:t>and </a:t>
            </a:r>
            <a:r>
              <a:rPr lang="en-US" sz="1200" kern="1200" spc="17" dirty="0">
                <a:solidFill>
                  <a:prstClr val="black"/>
                </a:solidFill>
                <a:latin typeface="Calibri"/>
                <a:cs typeface="Calibri"/>
              </a:rPr>
              <a:t>organizing </a:t>
            </a:r>
            <a:r>
              <a:rPr lang="en-US" sz="1200" kern="1200" spc="-17" dirty="0">
                <a:solidFill>
                  <a:prstClr val="black"/>
                </a:solidFill>
                <a:latin typeface="Calibri"/>
                <a:cs typeface="Calibri"/>
              </a:rPr>
              <a:t>to </a:t>
            </a:r>
            <a:r>
              <a:rPr lang="en-US" sz="1200" kern="1200" spc="-3" dirty="0">
                <a:solidFill>
                  <a:prstClr val="black"/>
                </a:solidFill>
                <a:latin typeface="Calibri"/>
                <a:cs typeface="Calibri"/>
              </a:rPr>
              <a:t>create </a:t>
            </a:r>
            <a:r>
              <a:rPr lang="en-US" sz="1200" kern="1200" spc="-7" dirty="0">
                <a:solidFill>
                  <a:prstClr val="black"/>
                </a:solidFill>
                <a:latin typeface="Calibri"/>
                <a:cs typeface="Calibri"/>
              </a:rPr>
              <a:t>transformative, </a:t>
            </a:r>
            <a:r>
              <a:rPr lang="en-US" sz="1200" kern="1200" spc="3" dirty="0">
                <a:solidFill>
                  <a:prstClr val="black"/>
                </a:solidFill>
                <a:latin typeface="Calibri"/>
                <a:cs typeface="Calibri"/>
              </a:rPr>
              <a:t>sustainable  </a:t>
            </a:r>
            <a:r>
              <a:rPr lang="en-US" sz="1200" kern="1200" spc="10" dirty="0">
                <a:solidFill>
                  <a:prstClr val="black"/>
                </a:solidFill>
                <a:latin typeface="Calibri"/>
                <a:cs typeface="Calibri"/>
              </a:rPr>
              <a:t>change. </a:t>
            </a:r>
            <a:r>
              <a:rPr lang="en-US" sz="1200" kern="1200" dirty="0">
                <a:solidFill>
                  <a:prstClr val="black"/>
                </a:solidFill>
                <a:latin typeface="Calibri"/>
                <a:cs typeface="Calibri"/>
              </a:rPr>
              <a:t>These </a:t>
            </a:r>
            <a:r>
              <a:rPr lang="en-US" sz="1200" kern="1200" spc="-10" dirty="0">
                <a:solidFill>
                  <a:prstClr val="black"/>
                </a:solidFill>
                <a:latin typeface="Calibri"/>
                <a:cs typeface="Calibri"/>
              </a:rPr>
              <a:t>strategies </a:t>
            </a:r>
            <a:r>
              <a:rPr lang="en-US" sz="1200" kern="1200" spc="-7" dirty="0">
                <a:solidFill>
                  <a:prstClr val="black"/>
                </a:solidFill>
                <a:latin typeface="Calibri"/>
                <a:cs typeface="Calibri"/>
              </a:rPr>
              <a:t>are </a:t>
            </a:r>
            <a:r>
              <a:rPr lang="en-US" sz="1200" kern="1200" spc="3" dirty="0">
                <a:solidFill>
                  <a:prstClr val="black"/>
                </a:solidFill>
                <a:latin typeface="Calibri"/>
                <a:cs typeface="Calibri"/>
              </a:rPr>
              <a:t>necessary </a:t>
            </a:r>
            <a:r>
              <a:rPr lang="en-US" sz="1200" kern="1200" spc="7" dirty="0">
                <a:solidFill>
                  <a:prstClr val="black"/>
                </a:solidFill>
                <a:latin typeface="Calibri"/>
                <a:cs typeface="Calibri"/>
              </a:rPr>
              <a:t>complements </a:t>
            </a:r>
            <a:r>
              <a:rPr lang="en-US" sz="1200" kern="1200" spc="-10" dirty="0">
                <a:solidFill>
                  <a:prstClr val="black"/>
                </a:solidFill>
                <a:latin typeface="Calibri"/>
                <a:cs typeface="Calibri"/>
              </a:rPr>
              <a:t>for </a:t>
            </a:r>
            <a:r>
              <a:rPr lang="en-US" sz="1200" kern="1200" spc="3" dirty="0">
                <a:solidFill>
                  <a:prstClr val="black"/>
                </a:solidFill>
                <a:latin typeface="Calibri"/>
                <a:cs typeface="Calibri"/>
              </a:rPr>
              <a:t>foundations  </a:t>
            </a:r>
            <a:r>
              <a:rPr lang="en-US" sz="1200" kern="1200" spc="-17" dirty="0">
                <a:solidFill>
                  <a:prstClr val="black"/>
                </a:solidFill>
                <a:latin typeface="Calibri"/>
                <a:cs typeface="Calibri"/>
              </a:rPr>
              <a:t>that </a:t>
            </a:r>
            <a:r>
              <a:rPr lang="en-US" sz="1200" kern="1200" dirty="0">
                <a:solidFill>
                  <a:prstClr val="black"/>
                </a:solidFill>
                <a:latin typeface="Calibri"/>
                <a:cs typeface="Calibri"/>
              </a:rPr>
              <a:t>have </a:t>
            </a:r>
            <a:r>
              <a:rPr lang="en-US" sz="1200" kern="1200" spc="3" dirty="0">
                <a:solidFill>
                  <a:prstClr val="black"/>
                </a:solidFill>
                <a:latin typeface="Calibri"/>
                <a:cs typeface="Calibri"/>
              </a:rPr>
              <a:t>been </a:t>
            </a:r>
            <a:r>
              <a:rPr lang="en-US" sz="1200" kern="1200" spc="10" dirty="0">
                <a:solidFill>
                  <a:prstClr val="black"/>
                </a:solidFill>
                <a:latin typeface="Calibri"/>
                <a:cs typeface="Calibri"/>
              </a:rPr>
              <a:t>funding </a:t>
            </a:r>
            <a:r>
              <a:rPr lang="en-US" sz="1200" kern="1200" spc="20" dirty="0">
                <a:solidFill>
                  <a:prstClr val="black"/>
                </a:solidFill>
                <a:latin typeface="Calibri"/>
                <a:cs typeface="Calibri"/>
              </a:rPr>
              <a:t>social </a:t>
            </a:r>
            <a:r>
              <a:rPr lang="en-US" sz="1200" kern="1200" spc="7" dirty="0">
                <a:solidFill>
                  <a:prstClr val="black"/>
                </a:solidFill>
                <a:latin typeface="Calibri"/>
                <a:cs typeface="Calibri"/>
              </a:rPr>
              <a:t>services </a:t>
            </a:r>
            <a:r>
              <a:rPr lang="en-US" sz="1200" kern="1200" spc="10" dirty="0">
                <a:solidFill>
                  <a:prstClr val="black"/>
                </a:solidFill>
                <a:latin typeface="Calibri"/>
                <a:cs typeface="Calibri"/>
              </a:rPr>
              <a:t>and </a:t>
            </a:r>
            <a:r>
              <a:rPr lang="en-US" sz="1200" kern="1200" spc="-3" dirty="0">
                <a:solidFill>
                  <a:prstClr val="black"/>
                </a:solidFill>
                <a:latin typeface="Calibri"/>
                <a:cs typeface="Calibri"/>
              </a:rPr>
              <a:t>want </a:t>
            </a:r>
            <a:r>
              <a:rPr lang="en-US" sz="1200" kern="1200" spc="-17" dirty="0">
                <a:solidFill>
                  <a:prstClr val="black"/>
                </a:solidFill>
                <a:latin typeface="Calibri"/>
                <a:cs typeface="Calibri"/>
              </a:rPr>
              <a:t>to </a:t>
            </a:r>
            <a:r>
              <a:rPr lang="en-US" sz="1200" kern="1200" spc="10" dirty="0">
                <a:solidFill>
                  <a:prstClr val="black"/>
                </a:solidFill>
                <a:latin typeface="Calibri"/>
                <a:cs typeface="Calibri"/>
              </a:rPr>
              <a:t>evolve </a:t>
            </a:r>
            <a:r>
              <a:rPr lang="en-US" sz="1200" kern="1200" spc="-7" dirty="0">
                <a:solidFill>
                  <a:prstClr val="black"/>
                </a:solidFill>
                <a:latin typeface="Calibri"/>
                <a:cs typeface="Calibri"/>
              </a:rPr>
              <a:t>their  </a:t>
            </a:r>
            <a:r>
              <a:rPr lang="en-US" sz="1200" kern="1200" spc="3" dirty="0">
                <a:solidFill>
                  <a:prstClr val="black"/>
                </a:solidFill>
                <a:latin typeface="Calibri"/>
                <a:cs typeface="Calibri"/>
              </a:rPr>
              <a:t>grantmaking </a:t>
            </a:r>
            <a:r>
              <a:rPr lang="en-US" sz="1200" kern="1200" spc="-10" dirty="0">
                <a:solidFill>
                  <a:prstClr val="black"/>
                </a:solidFill>
                <a:latin typeface="Calibri"/>
                <a:cs typeface="Calibri"/>
              </a:rPr>
              <a:t>strategies for </a:t>
            </a:r>
            <a:r>
              <a:rPr lang="en-US" sz="1200" kern="1200" dirty="0">
                <a:solidFill>
                  <a:prstClr val="black"/>
                </a:solidFill>
                <a:latin typeface="Calibri"/>
                <a:cs typeface="Calibri"/>
              </a:rPr>
              <a:t>more</a:t>
            </a:r>
            <a:r>
              <a:rPr lang="en-US" sz="1200" kern="1200" spc="63" dirty="0">
                <a:solidFill>
                  <a:prstClr val="black"/>
                </a:solidFill>
                <a:latin typeface="Calibri"/>
                <a:cs typeface="Calibri"/>
              </a:rPr>
              <a:t> </a:t>
            </a:r>
            <a:r>
              <a:rPr lang="en-US" sz="1200" kern="1200" spc="3" dirty="0">
                <a:solidFill>
                  <a:prstClr val="black"/>
                </a:solidFill>
                <a:latin typeface="Calibri"/>
                <a:cs typeface="Calibri"/>
              </a:rPr>
              <a:t>systemic </a:t>
            </a:r>
            <a:r>
              <a:rPr lang="en-US" sz="1200" kern="1200" spc="10" dirty="0">
                <a:solidFill>
                  <a:prstClr val="black"/>
                </a:solidFill>
                <a:latin typeface="Calibri"/>
                <a:cs typeface="Calibri"/>
              </a:rPr>
              <a:t>impact and influence.</a:t>
            </a:r>
            <a:endParaRPr lang="en-US" sz="1200" kern="1200" dirty="0">
              <a:solidFill>
                <a:prstClr val="black"/>
              </a:solidFill>
              <a:latin typeface="Calibri"/>
              <a:cs typeface="Calibri"/>
            </a:endParaRPr>
          </a:p>
          <a:p>
            <a:pPr marL="158851" marR="3362" defTabSz="605150">
              <a:lnSpc>
                <a:spcPct val="130900"/>
              </a:lnSpc>
              <a:spcBef>
                <a:spcPts val="185"/>
              </a:spcBef>
              <a:buClrTx/>
            </a:pPr>
            <a:endParaRPr lang="en-US" sz="1200" kern="1200" dirty="0">
              <a:solidFill>
                <a:prstClr val="black"/>
              </a:solidFill>
              <a:latin typeface="Calibri"/>
              <a:ea typeface="+mn-ea"/>
              <a:cs typeface="Calibri"/>
            </a:endParaRPr>
          </a:p>
        </p:txBody>
      </p:sp>
      <p:sp>
        <p:nvSpPr>
          <p:cNvPr id="4" name="Rectangle 3">
            <a:extLst>
              <a:ext uri="{FF2B5EF4-FFF2-40B4-BE49-F238E27FC236}">
                <a16:creationId xmlns:a16="http://schemas.microsoft.com/office/drawing/2014/main" id="{412E2AFF-F04B-4A24-B4D3-F6A0FD043A5E}"/>
              </a:ext>
            </a:extLst>
          </p:cNvPr>
          <p:cNvSpPr/>
          <p:nvPr/>
        </p:nvSpPr>
        <p:spPr>
          <a:xfrm>
            <a:off x="2295525" y="124521"/>
            <a:ext cx="4086225" cy="400110"/>
          </a:xfrm>
          <a:prstGeom prst="rect">
            <a:avLst/>
          </a:prstGeom>
        </p:spPr>
        <p:txBody>
          <a:bodyPr wrap="square">
            <a:spAutoFit/>
          </a:bodyPr>
          <a:lstStyle/>
          <a:p>
            <a:r>
              <a:rPr lang="en-US" sz="2000" dirty="0">
                <a:latin typeface="FrankRuehl" panose="020E0503060101010101" pitchFamily="34" charset="-79"/>
                <a:cs typeface="FrankRuehl" panose="020E0503060101010101" pitchFamily="34" charset="-79"/>
              </a:rPr>
              <a:t>How Funders Build Power</a:t>
            </a:r>
          </a:p>
        </p:txBody>
      </p:sp>
    </p:spTree>
    <p:extLst>
      <p:ext uri="{BB962C8B-B14F-4D97-AF65-F5344CB8AC3E}">
        <p14:creationId xmlns:p14="http://schemas.microsoft.com/office/powerpoint/2010/main" val="182427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TextBox 2">
            <a:extLst>
              <a:ext uri="{FF2B5EF4-FFF2-40B4-BE49-F238E27FC236}">
                <a16:creationId xmlns:a16="http://schemas.microsoft.com/office/drawing/2014/main" id="{C1D89A24-0CC9-4443-B74B-76FC3F1FEEEF}"/>
              </a:ext>
            </a:extLst>
          </p:cNvPr>
          <p:cNvSpPr txBox="1"/>
          <p:nvPr/>
        </p:nvSpPr>
        <p:spPr>
          <a:xfrm>
            <a:off x="276225" y="133350"/>
            <a:ext cx="8058151" cy="4797972"/>
          </a:xfrm>
          <a:prstGeom prst="rect">
            <a:avLst/>
          </a:prstGeom>
          <a:solidFill>
            <a:schemeClr val="accent3">
              <a:lumMod val="60000"/>
              <a:lumOff val="40000"/>
            </a:schemeClr>
          </a:solidFill>
          <a:ln>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4FB4382-98B6-44F0-B866-2AC68AF24268}"/>
              </a:ext>
            </a:extLst>
          </p:cNvPr>
          <p:cNvSpPr txBox="1"/>
          <p:nvPr/>
        </p:nvSpPr>
        <p:spPr>
          <a:xfrm>
            <a:off x="1779103" y="265482"/>
            <a:ext cx="5377069" cy="400110"/>
          </a:xfrm>
          <a:prstGeom prst="rect">
            <a:avLst/>
          </a:prstGeom>
          <a:noFill/>
        </p:spPr>
        <p:txBody>
          <a:bodyPr wrap="square" rtlCol="0">
            <a:spAutoFit/>
          </a:bodyPr>
          <a:lstStyle/>
          <a:p>
            <a:pPr algn="ctr"/>
            <a:r>
              <a:rPr lang="en-US" sz="2000" b="1" spc="160" dirty="0">
                <a:solidFill>
                  <a:schemeClr val="tx1"/>
                </a:solidFill>
                <a:latin typeface="FrankRuehl" panose="020E0503060101010101" pitchFamily="34" charset="-79"/>
                <a:cs typeface="FrankRuehl" panose="020E0503060101010101" pitchFamily="34" charset="-79"/>
              </a:rPr>
              <a:t>BUILDING </a:t>
            </a:r>
            <a:r>
              <a:rPr lang="en-US" sz="2000" b="1" spc="155" dirty="0">
                <a:solidFill>
                  <a:schemeClr val="tx1"/>
                </a:solidFill>
                <a:latin typeface="FrankRuehl" panose="020E0503060101010101" pitchFamily="34" charset="-79"/>
                <a:cs typeface="FrankRuehl" panose="020E0503060101010101" pitchFamily="34" charset="-79"/>
              </a:rPr>
              <a:t>POWER:ASSESMENT</a:t>
            </a:r>
            <a:endParaRPr lang="en-US" sz="2000" b="1" dirty="0">
              <a:solidFill>
                <a:schemeClr val="tx1"/>
              </a:solidFill>
            </a:endParaRPr>
          </a:p>
        </p:txBody>
      </p:sp>
      <p:sp>
        <p:nvSpPr>
          <p:cNvPr id="5" name="TextBox 4">
            <a:extLst>
              <a:ext uri="{FF2B5EF4-FFF2-40B4-BE49-F238E27FC236}">
                <a16:creationId xmlns:a16="http://schemas.microsoft.com/office/drawing/2014/main" id="{45208099-D4D7-46BF-8BDE-DCCE435789FE}"/>
              </a:ext>
            </a:extLst>
          </p:cNvPr>
          <p:cNvSpPr txBox="1"/>
          <p:nvPr/>
        </p:nvSpPr>
        <p:spPr>
          <a:xfrm>
            <a:off x="1779103" y="1165997"/>
            <a:ext cx="5555973" cy="307777"/>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E54B23F-4324-4EF5-B4ED-DCEC22DCB4CD}"/>
              </a:ext>
            </a:extLst>
          </p:cNvPr>
          <p:cNvSpPr txBox="1"/>
          <p:nvPr/>
        </p:nvSpPr>
        <p:spPr>
          <a:xfrm>
            <a:off x="539975" y="913395"/>
            <a:ext cx="7458076" cy="1261884"/>
          </a:xfrm>
          <a:prstGeom prst="rect">
            <a:avLst/>
          </a:prstGeom>
          <a:solidFill>
            <a:schemeClr val="accent3">
              <a:lumMod val="60000"/>
              <a:lumOff val="40000"/>
            </a:schemeClr>
          </a:solidFill>
          <a:ln>
            <a:noFill/>
          </a:ln>
        </p:spPr>
        <p:txBody>
          <a:bodyPr wrap="square" rtlCol="0">
            <a:spAutoFit/>
          </a:bodyPr>
          <a:lstStyle/>
          <a:p>
            <a:pPr marL="8405" defTabSz="605150">
              <a:buClrTx/>
            </a:pPr>
            <a:r>
              <a:rPr lang="en-US" b="1" kern="1200" spc="126" dirty="0">
                <a:solidFill>
                  <a:srgbClr val="1F497D">
                    <a:lumMod val="75000"/>
                  </a:srgbClr>
                </a:solidFill>
                <a:latin typeface="FrankRuehl" panose="020E0503060101010101" pitchFamily="34" charset="-79"/>
                <a:cs typeface="FrankRuehl" panose="020E0503060101010101" pitchFamily="34" charset="-79"/>
              </a:rPr>
              <a:t>SELF-ASSESSMENT </a:t>
            </a:r>
            <a:r>
              <a:rPr lang="en-US" b="1" kern="1200" spc="63" dirty="0">
                <a:solidFill>
                  <a:srgbClr val="1F497D">
                    <a:lumMod val="75000"/>
                  </a:srgbClr>
                </a:solidFill>
                <a:latin typeface="FrankRuehl" panose="020E0503060101010101" pitchFamily="34" charset="-79"/>
                <a:cs typeface="FrankRuehl" panose="020E0503060101010101" pitchFamily="34" charset="-79"/>
              </a:rPr>
              <a:t>DATA </a:t>
            </a:r>
            <a:r>
              <a:rPr lang="en-US" b="1" kern="1200" spc="122" dirty="0">
                <a:solidFill>
                  <a:srgbClr val="1F497D">
                    <a:lumMod val="75000"/>
                  </a:srgbClr>
                </a:solidFill>
                <a:latin typeface="FrankRuehl" panose="020E0503060101010101" pitchFamily="34" charset="-79"/>
                <a:cs typeface="FrankRuehl" panose="020E0503060101010101" pitchFamily="34" charset="-79"/>
              </a:rPr>
              <a:t>GATHERING</a:t>
            </a:r>
            <a:r>
              <a:rPr lang="en-US" b="1" kern="1200" spc="-69" dirty="0">
                <a:solidFill>
                  <a:srgbClr val="1F497D">
                    <a:lumMod val="75000"/>
                  </a:srgbClr>
                </a:solidFill>
                <a:latin typeface="FrankRuehl" panose="020E0503060101010101" pitchFamily="34" charset="-79"/>
                <a:cs typeface="FrankRuehl" panose="020E0503060101010101" pitchFamily="34" charset="-79"/>
              </a:rPr>
              <a:t> </a:t>
            </a:r>
            <a:r>
              <a:rPr lang="en-US" b="1" kern="1200" spc="135" dirty="0">
                <a:solidFill>
                  <a:srgbClr val="1F497D">
                    <a:lumMod val="75000"/>
                  </a:srgbClr>
                </a:solidFill>
                <a:latin typeface="FrankRuehl" panose="020E0503060101010101" pitchFamily="34" charset="-79"/>
                <a:cs typeface="FrankRuehl" panose="020E0503060101010101" pitchFamily="34" charset="-79"/>
              </a:rPr>
              <a:t>TOOLS</a:t>
            </a:r>
            <a:endParaRPr lang="en-US" b="1" kern="1200" dirty="0">
              <a:solidFill>
                <a:srgbClr val="1F497D">
                  <a:lumMod val="75000"/>
                </a:srgbClr>
              </a:solidFill>
              <a:latin typeface="FrankRuehl" panose="020E0503060101010101" pitchFamily="34" charset="-79"/>
              <a:cs typeface="FrankRuehl" panose="020E0503060101010101" pitchFamily="34" charset="-79"/>
            </a:endParaRPr>
          </a:p>
          <a:p>
            <a:pPr marL="8405" defTabSz="605150">
              <a:spcBef>
                <a:spcPts val="30"/>
              </a:spcBef>
              <a:buClrTx/>
            </a:pPr>
            <a:r>
              <a:rPr lang="en-US" sz="1200" i="1" kern="1200" spc="33" dirty="0">
                <a:solidFill>
                  <a:prstClr val="black"/>
                </a:solidFill>
                <a:latin typeface="Calibri"/>
                <a:cs typeface="Palatino Linotype"/>
              </a:rPr>
              <a:t>The</a:t>
            </a:r>
            <a:r>
              <a:rPr lang="en-US" sz="1200" i="1" kern="1200" spc="-7" dirty="0">
                <a:solidFill>
                  <a:prstClr val="black"/>
                </a:solidFill>
                <a:latin typeface="Calibri"/>
                <a:cs typeface="Palatino Linotype"/>
              </a:rPr>
              <a:t> </a:t>
            </a:r>
            <a:r>
              <a:rPr lang="en-US" sz="1200" i="1" kern="1200" spc="10" dirty="0">
                <a:solidFill>
                  <a:prstClr val="black"/>
                </a:solidFill>
                <a:latin typeface="Calibri"/>
                <a:cs typeface="Palatino Linotype"/>
              </a:rPr>
              <a:t>following</a:t>
            </a:r>
            <a:r>
              <a:rPr lang="en-US" sz="1200" i="1" kern="1200" spc="-7" dirty="0">
                <a:solidFill>
                  <a:prstClr val="black"/>
                </a:solidFill>
                <a:latin typeface="Calibri"/>
                <a:cs typeface="Palatino Linotype"/>
              </a:rPr>
              <a:t> </a:t>
            </a:r>
            <a:r>
              <a:rPr lang="en-US" sz="1200" i="1" kern="1200" spc="30" dirty="0">
                <a:solidFill>
                  <a:prstClr val="black"/>
                </a:solidFill>
                <a:latin typeface="Calibri"/>
                <a:cs typeface="Palatino Linotype"/>
              </a:rPr>
              <a:t>sets</a:t>
            </a:r>
            <a:r>
              <a:rPr lang="en-US" sz="1200" i="1" kern="1200" spc="-7" dirty="0">
                <a:solidFill>
                  <a:prstClr val="black"/>
                </a:solidFill>
                <a:latin typeface="Calibri"/>
                <a:cs typeface="Palatino Linotype"/>
              </a:rPr>
              <a:t> </a:t>
            </a:r>
            <a:r>
              <a:rPr lang="en-US" sz="1200" i="1" kern="1200" spc="40" dirty="0">
                <a:solidFill>
                  <a:prstClr val="black"/>
                </a:solidFill>
                <a:latin typeface="Calibri"/>
                <a:cs typeface="Palatino Linotype"/>
              </a:rPr>
              <a:t>of</a:t>
            </a:r>
            <a:r>
              <a:rPr lang="en-US" sz="1200" i="1" kern="1200" spc="-3" dirty="0">
                <a:solidFill>
                  <a:prstClr val="black"/>
                </a:solidFill>
                <a:latin typeface="Calibri"/>
                <a:cs typeface="Palatino Linotype"/>
              </a:rPr>
              <a:t> </a:t>
            </a:r>
            <a:r>
              <a:rPr lang="en-US" sz="1200" i="1" kern="1200" spc="23" dirty="0">
                <a:solidFill>
                  <a:prstClr val="black"/>
                </a:solidFill>
                <a:latin typeface="Calibri"/>
                <a:cs typeface="Palatino Linotype"/>
              </a:rPr>
              <a:t>questions</a:t>
            </a:r>
            <a:r>
              <a:rPr lang="en-US" sz="1200" i="1" kern="1200" spc="-7" dirty="0">
                <a:solidFill>
                  <a:prstClr val="black"/>
                </a:solidFill>
                <a:latin typeface="Calibri"/>
                <a:cs typeface="Palatino Linotype"/>
              </a:rPr>
              <a:t> </a:t>
            </a:r>
            <a:r>
              <a:rPr lang="en-US" sz="1200" i="1" kern="1200" spc="33" dirty="0">
                <a:solidFill>
                  <a:prstClr val="black"/>
                </a:solidFill>
                <a:latin typeface="Calibri"/>
                <a:cs typeface="Palatino Linotype"/>
              </a:rPr>
              <a:t>can</a:t>
            </a:r>
            <a:r>
              <a:rPr lang="en-US" sz="1200" i="1" kern="1200" spc="-7" dirty="0">
                <a:solidFill>
                  <a:prstClr val="black"/>
                </a:solidFill>
                <a:latin typeface="Calibri"/>
                <a:cs typeface="Palatino Linotype"/>
              </a:rPr>
              <a:t> </a:t>
            </a:r>
            <a:r>
              <a:rPr lang="en-US" sz="1200" i="1" kern="1200" spc="13" dirty="0">
                <a:solidFill>
                  <a:prstClr val="black"/>
                </a:solidFill>
                <a:latin typeface="Calibri"/>
                <a:cs typeface="Palatino Linotype"/>
              </a:rPr>
              <a:t>guide</a:t>
            </a:r>
            <a:r>
              <a:rPr lang="en-US" sz="1200" i="1" kern="1200" spc="-3" dirty="0">
                <a:solidFill>
                  <a:prstClr val="black"/>
                </a:solidFill>
                <a:latin typeface="Calibri"/>
                <a:cs typeface="Palatino Linotype"/>
              </a:rPr>
              <a:t> </a:t>
            </a:r>
            <a:r>
              <a:rPr lang="en-US" sz="1200" i="1" kern="1200" dirty="0">
                <a:solidFill>
                  <a:prstClr val="black"/>
                </a:solidFill>
                <a:latin typeface="Calibri"/>
                <a:cs typeface="Palatino Linotype"/>
              </a:rPr>
              <a:t>you</a:t>
            </a:r>
            <a:r>
              <a:rPr lang="en-US" sz="1200" i="1" kern="1200" spc="-7" dirty="0">
                <a:solidFill>
                  <a:prstClr val="black"/>
                </a:solidFill>
                <a:latin typeface="Calibri"/>
                <a:cs typeface="Palatino Linotype"/>
              </a:rPr>
              <a:t> </a:t>
            </a:r>
            <a:r>
              <a:rPr lang="en-US" sz="1200" i="1" kern="1200" spc="-3" dirty="0">
                <a:solidFill>
                  <a:prstClr val="black"/>
                </a:solidFill>
                <a:latin typeface="Calibri"/>
                <a:cs typeface="Palatino Linotype"/>
              </a:rPr>
              <a:t>in</a:t>
            </a:r>
            <a:r>
              <a:rPr lang="en-US" sz="1200" i="1" kern="1200" spc="-7" dirty="0">
                <a:solidFill>
                  <a:prstClr val="black"/>
                </a:solidFill>
                <a:latin typeface="Calibri"/>
                <a:cs typeface="Palatino Linotype"/>
              </a:rPr>
              <a:t> </a:t>
            </a:r>
            <a:r>
              <a:rPr lang="en-US" sz="1200" i="1" kern="1200" spc="13" dirty="0">
                <a:solidFill>
                  <a:prstClr val="black"/>
                </a:solidFill>
                <a:latin typeface="Calibri"/>
                <a:cs typeface="Palatino Linotype"/>
              </a:rPr>
              <a:t>collecting</a:t>
            </a:r>
            <a:r>
              <a:rPr lang="en-US" sz="1200" i="1" kern="1200" spc="-3" dirty="0">
                <a:solidFill>
                  <a:prstClr val="black"/>
                </a:solidFill>
                <a:latin typeface="Calibri"/>
                <a:cs typeface="Palatino Linotype"/>
              </a:rPr>
              <a:t> </a:t>
            </a:r>
            <a:r>
              <a:rPr lang="en-US" sz="1200" i="1" kern="1200" spc="17" dirty="0">
                <a:solidFill>
                  <a:prstClr val="black"/>
                </a:solidFill>
                <a:latin typeface="Calibri"/>
                <a:cs typeface="Palatino Linotype"/>
              </a:rPr>
              <a:t>internal</a:t>
            </a:r>
            <a:r>
              <a:rPr lang="en-US" sz="1200" i="1" kern="1200" spc="-7" dirty="0">
                <a:solidFill>
                  <a:prstClr val="black"/>
                </a:solidFill>
                <a:latin typeface="Calibri"/>
                <a:cs typeface="Palatino Linotype"/>
              </a:rPr>
              <a:t> </a:t>
            </a:r>
            <a:r>
              <a:rPr lang="en-US" sz="1200" i="1" kern="1200" spc="53" dirty="0">
                <a:solidFill>
                  <a:prstClr val="black"/>
                </a:solidFill>
                <a:latin typeface="Calibri"/>
                <a:cs typeface="Palatino Linotype"/>
              </a:rPr>
              <a:t>data</a:t>
            </a:r>
            <a:r>
              <a:rPr lang="en-US" sz="1200" i="1" kern="1200" spc="-7" dirty="0">
                <a:solidFill>
                  <a:prstClr val="black"/>
                </a:solidFill>
                <a:latin typeface="Calibri"/>
                <a:cs typeface="Palatino Linotype"/>
              </a:rPr>
              <a:t> </a:t>
            </a:r>
            <a:r>
              <a:rPr lang="en-US" sz="1200" i="1" kern="1200" spc="40" dirty="0">
                <a:solidFill>
                  <a:prstClr val="black"/>
                </a:solidFill>
                <a:latin typeface="Calibri"/>
                <a:cs typeface="Palatino Linotype"/>
              </a:rPr>
              <a:t>and</a:t>
            </a:r>
            <a:r>
              <a:rPr lang="en-US" sz="1200" i="1" kern="1200" spc="-3" dirty="0">
                <a:solidFill>
                  <a:prstClr val="black"/>
                </a:solidFill>
                <a:latin typeface="Calibri"/>
                <a:cs typeface="Palatino Linotype"/>
              </a:rPr>
              <a:t> </a:t>
            </a:r>
            <a:r>
              <a:rPr lang="en-US" sz="1200" i="1" kern="1200" spc="20" dirty="0">
                <a:solidFill>
                  <a:prstClr val="black"/>
                </a:solidFill>
                <a:latin typeface="Calibri"/>
                <a:cs typeface="Palatino Linotype"/>
              </a:rPr>
              <a:t>external</a:t>
            </a:r>
            <a:r>
              <a:rPr lang="en-US" sz="1200" i="1" kern="1200" spc="-7" dirty="0">
                <a:solidFill>
                  <a:prstClr val="black"/>
                </a:solidFill>
                <a:latin typeface="Calibri"/>
                <a:cs typeface="Palatino Linotype"/>
              </a:rPr>
              <a:t> </a:t>
            </a:r>
            <a:r>
              <a:rPr lang="en-US" sz="1200" i="1" kern="1200" spc="43" dirty="0">
                <a:solidFill>
                  <a:prstClr val="black"/>
                </a:solidFill>
                <a:latin typeface="Calibri"/>
                <a:cs typeface="Palatino Linotype"/>
              </a:rPr>
              <a:t>feedback.</a:t>
            </a:r>
            <a:r>
              <a:rPr lang="en-US" sz="1200" kern="1200" dirty="0">
                <a:solidFill>
                  <a:prstClr val="black"/>
                </a:solidFill>
                <a:latin typeface="Calibri"/>
                <a:cs typeface="Palatino Linotype"/>
              </a:rPr>
              <a:t> </a:t>
            </a:r>
            <a:r>
              <a:rPr lang="en-US" sz="1200" i="1" kern="1200" spc="7" dirty="0">
                <a:solidFill>
                  <a:prstClr val="black"/>
                </a:solidFill>
                <a:latin typeface="Calibri"/>
                <a:cs typeface="Palatino Linotype"/>
              </a:rPr>
              <a:t>After</a:t>
            </a:r>
            <a:r>
              <a:rPr lang="en-US" sz="1200" i="1" kern="1200" spc="-10" dirty="0">
                <a:solidFill>
                  <a:prstClr val="black"/>
                </a:solidFill>
                <a:latin typeface="Calibri"/>
                <a:cs typeface="Palatino Linotype"/>
              </a:rPr>
              <a:t> </a:t>
            </a:r>
            <a:r>
              <a:rPr lang="en-US" sz="1200" i="1" kern="1200" spc="3" dirty="0">
                <a:solidFill>
                  <a:prstClr val="black"/>
                </a:solidFill>
                <a:latin typeface="Calibri"/>
                <a:cs typeface="Palatino Linotype"/>
              </a:rPr>
              <a:t>you’ve</a:t>
            </a:r>
            <a:r>
              <a:rPr lang="en-US" sz="1200" i="1" kern="1200" spc="-7" dirty="0">
                <a:solidFill>
                  <a:prstClr val="black"/>
                </a:solidFill>
                <a:latin typeface="Calibri"/>
                <a:cs typeface="Palatino Linotype"/>
              </a:rPr>
              <a:t> </a:t>
            </a:r>
            <a:r>
              <a:rPr lang="en-US" sz="1200" i="1" kern="1200" spc="33" dirty="0">
                <a:solidFill>
                  <a:prstClr val="black"/>
                </a:solidFill>
                <a:latin typeface="Calibri"/>
                <a:cs typeface="Palatino Linotype"/>
              </a:rPr>
              <a:t>gathered</a:t>
            </a:r>
            <a:r>
              <a:rPr lang="en-US" sz="1200" i="1" kern="1200" spc="-7" dirty="0">
                <a:solidFill>
                  <a:prstClr val="black"/>
                </a:solidFill>
                <a:latin typeface="Calibri"/>
                <a:cs typeface="Palatino Linotype"/>
              </a:rPr>
              <a:t> </a:t>
            </a:r>
            <a:r>
              <a:rPr lang="en-US" sz="1200" i="1" kern="1200" spc="26" dirty="0">
                <a:solidFill>
                  <a:prstClr val="black"/>
                </a:solidFill>
                <a:latin typeface="Calibri"/>
                <a:cs typeface="Palatino Linotype"/>
              </a:rPr>
              <a:t>all</a:t>
            </a:r>
            <a:r>
              <a:rPr lang="en-US" sz="1200" i="1" kern="1200" spc="-7" dirty="0">
                <a:solidFill>
                  <a:prstClr val="black"/>
                </a:solidFill>
                <a:latin typeface="Calibri"/>
                <a:cs typeface="Palatino Linotype"/>
              </a:rPr>
              <a:t> </a:t>
            </a:r>
            <a:r>
              <a:rPr lang="en-US" sz="1200" i="1" kern="1200" spc="23" dirty="0">
                <a:solidFill>
                  <a:prstClr val="black"/>
                </a:solidFill>
                <a:latin typeface="Calibri"/>
                <a:cs typeface="Palatino Linotype"/>
              </a:rPr>
              <a:t>information,</a:t>
            </a:r>
            <a:r>
              <a:rPr lang="en-US" sz="1200" i="1" kern="1200" spc="-50" dirty="0">
                <a:solidFill>
                  <a:prstClr val="black"/>
                </a:solidFill>
                <a:latin typeface="Calibri"/>
                <a:cs typeface="Palatino Linotype"/>
              </a:rPr>
              <a:t> </a:t>
            </a:r>
            <a:r>
              <a:rPr lang="en-US" sz="1200" i="1" kern="1200" spc="30" dirty="0">
                <a:solidFill>
                  <a:prstClr val="black"/>
                </a:solidFill>
                <a:latin typeface="Calibri"/>
                <a:cs typeface="Palatino Linotype"/>
              </a:rPr>
              <a:t>designate</a:t>
            </a:r>
            <a:r>
              <a:rPr lang="en-US" sz="1200" i="1" kern="1200" spc="-7" dirty="0">
                <a:solidFill>
                  <a:prstClr val="black"/>
                </a:solidFill>
                <a:latin typeface="Calibri"/>
                <a:cs typeface="Palatino Linotype"/>
              </a:rPr>
              <a:t> </a:t>
            </a:r>
            <a:r>
              <a:rPr lang="en-US" sz="1200" i="1" kern="1200" spc="40" dirty="0">
                <a:solidFill>
                  <a:prstClr val="black"/>
                </a:solidFill>
                <a:latin typeface="Calibri"/>
                <a:cs typeface="Palatino Linotype"/>
              </a:rPr>
              <a:t>one</a:t>
            </a:r>
            <a:r>
              <a:rPr lang="en-US" sz="1200" i="1" kern="1200" spc="-7" dirty="0">
                <a:solidFill>
                  <a:prstClr val="black"/>
                </a:solidFill>
                <a:latin typeface="Calibri"/>
                <a:cs typeface="Palatino Linotype"/>
              </a:rPr>
              <a:t> </a:t>
            </a:r>
            <a:r>
              <a:rPr lang="en-US" sz="1200" i="1" kern="1200" spc="30" dirty="0">
                <a:solidFill>
                  <a:prstClr val="black"/>
                </a:solidFill>
                <a:latin typeface="Calibri"/>
                <a:cs typeface="Palatino Linotype"/>
              </a:rPr>
              <a:t>or</a:t>
            </a:r>
            <a:r>
              <a:rPr lang="en-US" sz="1200" i="1" kern="1200" spc="-7" dirty="0">
                <a:solidFill>
                  <a:prstClr val="black"/>
                </a:solidFill>
                <a:latin typeface="Calibri"/>
                <a:cs typeface="Palatino Linotype"/>
              </a:rPr>
              <a:t> </a:t>
            </a:r>
            <a:r>
              <a:rPr lang="en-US" sz="1200" i="1" kern="1200" spc="36" dirty="0">
                <a:solidFill>
                  <a:prstClr val="black"/>
                </a:solidFill>
                <a:latin typeface="Calibri"/>
                <a:cs typeface="Palatino Linotype"/>
              </a:rPr>
              <a:t>more</a:t>
            </a:r>
            <a:r>
              <a:rPr lang="en-US" sz="1200" i="1" kern="1200" spc="-7" dirty="0">
                <a:solidFill>
                  <a:prstClr val="black"/>
                </a:solidFill>
                <a:latin typeface="Calibri"/>
                <a:cs typeface="Palatino Linotype"/>
              </a:rPr>
              <a:t> </a:t>
            </a:r>
            <a:r>
              <a:rPr lang="en-US" sz="1200" i="1" kern="1200" spc="30" dirty="0">
                <a:solidFill>
                  <a:prstClr val="black"/>
                </a:solidFill>
                <a:latin typeface="Calibri"/>
                <a:cs typeface="Palatino Linotype"/>
              </a:rPr>
              <a:t>staff</a:t>
            </a:r>
            <a:r>
              <a:rPr lang="en-US" sz="1200" i="1" kern="1200" spc="-7" dirty="0">
                <a:solidFill>
                  <a:prstClr val="black"/>
                </a:solidFill>
                <a:latin typeface="Calibri"/>
                <a:cs typeface="Palatino Linotype"/>
              </a:rPr>
              <a:t> </a:t>
            </a:r>
            <a:r>
              <a:rPr lang="en-US" sz="1200" i="1" kern="1200" spc="33" dirty="0">
                <a:solidFill>
                  <a:prstClr val="black"/>
                </a:solidFill>
                <a:latin typeface="Calibri"/>
                <a:cs typeface="Palatino Linotype"/>
              </a:rPr>
              <a:t>to</a:t>
            </a:r>
            <a:r>
              <a:rPr lang="en-US" sz="1200" i="1" kern="1200" spc="-10" dirty="0">
                <a:solidFill>
                  <a:prstClr val="black"/>
                </a:solidFill>
                <a:latin typeface="Calibri"/>
                <a:cs typeface="Palatino Linotype"/>
              </a:rPr>
              <a:t> </a:t>
            </a:r>
            <a:r>
              <a:rPr lang="en-US" sz="1200" i="1" kern="1200" spc="3" dirty="0">
                <a:solidFill>
                  <a:prstClr val="black"/>
                </a:solidFill>
                <a:latin typeface="Calibri"/>
                <a:cs typeface="Palatino Linotype"/>
              </a:rPr>
              <a:t>review</a:t>
            </a:r>
            <a:r>
              <a:rPr lang="en-US" sz="1200" i="1" kern="1200" spc="-7" dirty="0">
                <a:solidFill>
                  <a:prstClr val="black"/>
                </a:solidFill>
                <a:latin typeface="Calibri"/>
                <a:cs typeface="Palatino Linotype"/>
              </a:rPr>
              <a:t> </a:t>
            </a:r>
            <a:r>
              <a:rPr lang="en-US" sz="1200" i="1" kern="1200" dirty="0">
                <a:solidFill>
                  <a:prstClr val="black"/>
                </a:solidFill>
                <a:latin typeface="Calibri"/>
                <a:cs typeface="Palatino Linotype"/>
              </a:rPr>
              <a:t>it</a:t>
            </a:r>
            <a:r>
              <a:rPr lang="en-US" sz="1200" i="1" kern="1200" spc="-7" dirty="0">
                <a:solidFill>
                  <a:prstClr val="black"/>
                </a:solidFill>
                <a:latin typeface="Calibri"/>
                <a:cs typeface="Palatino Linotype"/>
              </a:rPr>
              <a:t> </a:t>
            </a:r>
            <a:r>
              <a:rPr lang="en-US" sz="1200" i="1" kern="1200" spc="40" dirty="0">
                <a:solidFill>
                  <a:prstClr val="black"/>
                </a:solidFill>
                <a:latin typeface="Calibri"/>
                <a:cs typeface="Palatino Linotype"/>
              </a:rPr>
              <a:t>and</a:t>
            </a:r>
            <a:r>
              <a:rPr lang="en-US" sz="1200" i="1" kern="1200" spc="-7" dirty="0">
                <a:solidFill>
                  <a:prstClr val="black"/>
                </a:solidFill>
                <a:latin typeface="Calibri"/>
                <a:cs typeface="Palatino Linotype"/>
              </a:rPr>
              <a:t> </a:t>
            </a:r>
            <a:r>
              <a:rPr lang="en-US" sz="1200" i="1" kern="1200" spc="53" dirty="0">
                <a:solidFill>
                  <a:prstClr val="black"/>
                </a:solidFill>
                <a:latin typeface="Calibri"/>
                <a:cs typeface="Palatino Linotype"/>
              </a:rPr>
              <a:t>make</a:t>
            </a:r>
            <a:r>
              <a:rPr lang="en-US" sz="1200" i="1" kern="1200" spc="-7" dirty="0">
                <a:solidFill>
                  <a:prstClr val="black"/>
                </a:solidFill>
                <a:latin typeface="Calibri"/>
                <a:cs typeface="Palatino Linotype"/>
              </a:rPr>
              <a:t> </a:t>
            </a:r>
            <a:r>
              <a:rPr lang="en-US" sz="1200" i="1" kern="1200" spc="20" dirty="0">
                <a:solidFill>
                  <a:prstClr val="black"/>
                </a:solidFill>
                <a:latin typeface="Calibri"/>
                <a:cs typeface="Palatino Linotype"/>
              </a:rPr>
              <a:t>meaning  </a:t>
            </a:r>
            <a:r>
              <a:rPr lang="en-US" sz="1200" i="1" kern="1200" spc="40" dirty="0">
                <a:solidFill>
                  <a:prstClr val="black"/>
                </a:solidFill>
                <a:latin typeface="Calibri"/>
                <a:cs typeface="Palatino Linotype"/>
              </a:rPr>
              <a:t>of </a:t>
            </a:r>
            <a:r>
              <a:rPr lang="en-US" sz="1200" i="1" kern="1200" spc="10" dirty="0">
                <a:solidFill>
                  <a:prstClr val="black"/>
                </a:solidFill>
                <a:latin typeface="Calibri"/>
                <a:cs typeface="Palatino Linotype"/>
              </a:rPr>
              <a:t>it, </a:t>
            </a:r>
            <a:r>
              <a:rPr lang="en-US" sz="1200" i="1" kern="1200" spc="13" dirty="0">
                <a:solidFill>
                  <a:prstClr val="black"/>
                </a:solidFill>
                <a:latin typeface="Calibri"/>
                <a:cs typeface="Palatino Linotype"/>
              </a:rPr>
              <a:t>answering </a:t>
            </a:r>
            <a:r>
              <a:rPr lang="en-US" sz="1200" i="1" kern="1200" spc="17" dirty="0">
                <a:solidFill>
                  <a:prstClr val="black"/>
                </a:solidFill>
                <a:latin typeface="Calibri"/>
                <a:cs typeface="Palatino Linotype"/>
              </a:rPr>
              <a:t>“What </a:t>
            </a:r>
            <a:r>
              <a:rPr lang="en-US" sz="1200" i="1" kern="1200" spc="46" dirty="0">
                <a:solidFill>
                  <a:prstClr val="black"/>
                </a:solidFill>
                <a:latin typeface="Calibri"/>
                <a:cs typeface="Palatino Linotype"/>
              </a:rPr>
              <a:t>does </a:t>
            </a:r>
            <a:r>
              <a:rPr lang="en-US" sz="1200" i="1" kern="1200" dirty="0">
                <a:solidFill>
                  <a:prstClr val="black"/>
                </a:solidFill>
                <a:latin typeface="Calibri"/>
                <a:cs typeface="Palatino Linotype"/>
              </a:rPr>
              <a:t>it </a:t>
            </a:r>
            <a:r>
              <a:rPr lang="en-US" sz="1200" i="1" kern="1200" spc="17" dirty="0">
                <a:solidFill>
                  <a:prstClr val="black"/>
                </a:solidFill>
                <a:latin typeface="Calibri"/>
                <a:cs typeface="Palatino Linotype"/>
              </a:rPr>
              <a:t>tell </a:t>
            </a:r>
            <a:r>
              <a:rPr lang="en-US" sz="1200" i="1" kern="1200" spc="-7" dirty="0">
                <a:solidFill>
                  <a:prstClr val="black"/>
                </a:solidFill>
                <a:latin typeface="Calibri"/>
                <a:cs typeface="Palatino Linotype"/>
              </a:rPr>
              <a:t>us?” </a:t>
            </a:r>
            <a:r>
              <a:rPr lang="en-US" sz="1200" i="1" kern="1200" spc="40" dirty="0">
                <a:solidFill>
                  <a:prstClr val="black"/>
                </a:solidFill>
                <a:latin typeface="Calibri"/>
                <a:cs typeface="Palatino Linotype"/>
              </a:rPr>
              <a:t>and </a:t>
            </a:r>
            <a:r>
              <a:rPr lang="en-US" sz="1200" i="1" kern="1200" spc="17" dirty="0">
                <a:solidFill>
                  <a:prstClr val="black"/>
                </a:solidFill>
                <a:latin typeface="Calibri"/>
                <a:cs typeface="Palatino Linotype"/>
              </a:rPr>
              <a:t>“What </a:t>
            </a:r>
            <a:r>
              <a:rPr lang="en-US" sz="1200" i="1" kern="1200" spc="50" dirty="0">
                <a:solidFill>
                  <a:prstClr val="black"/>
                </a:solidFill>
                <a:latin typeface="Calibri"/>
                <a:cs typeface="Palatino Linotype"/>
              </a:rPr>
              <a:t>are </a:t>
            </a:r>
            <a:r>
              <a:rPr lang="en-US" sz="1200" i="1" kern="1200" spc="36" dirty="0">
                <a:solidFill>
                  <a:prstClr val="black"/>
                </a:solidFill>
                <a:latin typeface="Calibri"/>
                <a:cs typeface="Palatino Linotype"/>
              </a:rPr>
              <a:t>the </a:t>
            </a:r>
            <a:r>
              <a:rPr lang="en-US" sz="1200" i="1" kern="1200" spc="13" dirty="0">
                <a:solidFill>
                  <a:prstClr val="black"/>
                </a:solidFill>
                <a:latin typeface="Calibri"/>
                <a:cs typeface="Palatino Linotype"/>
              </a:rPr>
              <a:t>implications?” </a:t>
            </a:r>
            <a:r>
              <a:rPr lang="en-US" sz="1200" i="1" kern="1200" spc="46" dirty="0">
                <a:solidFill>
                  <a:prstClr val="black"/>
                </a:solidFill>
                <a:latin typeface="Calibri"/>
                <a:cs typeface="Palatino Linotype"/>
              </a:rPr>
              <a:t>so </a:t>
            </a:r>
            <a:r>
              <a:rPr lang="en-US" sz="1200" i="1" kern="1200" spc="33" dirty="0">
                <a:solidFill>
                  <a:prstClr val="black"/>
                </a:solidFill>
                <a:latin typeface="Calibri"/>
                <a:cs typeface="Palatino Linotype"/>
              </a:rPr>
              <a:t>that </a:t>
            </a:r>
            <a:r>
              <a:rPr lang="en-US" sz="1200" i="1" kern="1200" spc="36" dirty="0">
                <a:solidFill>
                  <a:prstClr val="black"/>
                </a:solidFill>
                <a:latin typeface="Calibri"/>
                <a:cs typeface="Palatino Linotype"/>
              </a:rPr>
              <a:t>the </a:t>
            </a:r>
            <a:r>
              <a:rPr lang="en-US" sz="1200" i="1" kern="1200" spc="17" dirty="0">
                <a:solidFill>
                  <a:prstClr val="black"/>
                </a:solidFill>
                <a:latin typeface="Calibri"/>
                <a:cs typeface="Palatino Linotype"/>
              </a:rPr>
              <a:t>discussion  </a:t>
            </a:r>
            <a:r>
              <a:rPr lang="en-US" sz="1200" i="1" kern="1200" spc="13" dirty="0">
                <a:solidFill>
                  <a:prstClr val="black"/>
                </a:solidFill>
                <a:latin typeface="Calibri"/>
                <a:cs typeface="Palatino Linotype"/>
              </a:rPr>
              <a:t>group</a:t>
            </a:r>
            <a:r>
              <a:rPr lang="en-US" sz="1200" i="1" kern="1200" spc="-13" dirty="0">
                <a:solidFill>
                  <a:prstClr val="black"/>
                </a:solidFill>
                <a:latin typeface="Calibri"/>
                <a:cs typeface="Palatino Linotype"/>
              </a:rPr>
              <a:t> </a:t>
            </a:r>
            <a:r>
              <a:rPr lang="en-US" sz="1200" i="1" kern="1200" spc="33" dirty="0">
                <a:solidFill>
                  <a:prstClr val="black"/>
                </a:solidFill>
                <a:latin typeface="Calibri"/>
                <a:cs typeface="Palatino Linotype"/>
              </a:rPr>
              <a:t>can</a:t>
            </a:r>
            <a:r>
              <a:rPr lang="en-US" sz="1200" i="1" kern="1200" spc="-10" dirty="0">
                <a:solidFill>
                  <a:prstClr val="black"/>
                </a:solidFill>
                <a:latin typeface="Calibri"/>
                <a:cs typeface="Palatino Linotype"/>
              </a:rPr>
              <a:t> </a:t>
            </a:r>
            <a:r>
              <a:rPr lang="en-US" sz="1200" i="1" kern="1200" spc="20" dirty="0">
                <a:solidFill>
                  <a:prstClr val="black"/>
                </a:solidFill>
                <a:latin typeface="Calibri"/>
                <a:cs typeface="Palatino Linotype"/>
              </a:rPr>
              <a:t>reflect</a:t>
            </a:r>
            <a:r>
              <a:rPr lang="en-US" sz="1200" i="1" kern="1200" spc="-10" dirty="0">
                <a:solidFill>
                  <a:prstClr val="black"/>
                </a:solidFill>
                <a:latin typeface="Calibri"/>
                <a:cs typeface="Palatino Linotype"/>
              </a:rPr>
              <a:t> </a:t>
            </a:r>
            <a:r>
              <a:rPr lang="en-US" sz="1200" i="1" kern="1200" spc="40" dirty="0">
                <a:solidFill>
                  <a:prstClr val="black"/>
                </a:solidFill>
                <a:latin typeface="Calibri"/>
                <a:cs typeface="Palatino Linotype"/>
              </a:rPr>
              <a:t>and</a:t>
            </a:r>
            <a:r>
              <a:rPr lang="en-US" sz="1200" i="1" kern="1200" spc="-10" dirty="0">
                <a:solidFill>
                  <a:prstClr val="black"/>
                </a:solidFill>
                <a:latin typeface="Calibri"/>
                <a:cs typeface="Palatino Linotype"/>
              </a:rPr>
              <a:t> </a:t>
            </a:r>
            <a:r>
              <a:rPr lang="en-US" sz="1200" i="1" kern="1200" spc="20" dirty="0">
                <a:solidFill>
                  <a:prstClr val="black"/>
                </a:solidFill>
                <a:latin typeface="Calibri"/>
                <a:cs typeface="Palatino Linotype"/>
              </a:rPr>
              <a:t>begin</a:t>
            </a:r>
            <a:r>
              <a:rPr lang="en-US" sz="1200" i="1" kern="1200" spc="-10" dirty="0">
                <a:solidFill>
                  <a:prstClr val="black"/>
                </a:solidFill>
                <a:latin typeface="Calibri"/>
                <a:cs typeface="Palatino Linotype"/>
              </a:rPr>
              <a:t> </a:t>
            </a:r>
            <a:r>
              <a:rPr lang="en-US" sz="1200" i="1" kern="1200" spc="33" dirty="0">
                <a:solidFill>
                  <a:prstClr val="black"/>
                </a:solidFill>
                <a:latin typeface="Calibri"/>
                <a:cs typeface="Palatino Linotype"/>
              </a:rPr>
              <a:t>to</a:t>
            </a:r>
            <a:r>
              <a:rPr lang="en-US" sz="1200" i="1" kern="1200" spc="-10" dirty="0">
                <a:solidFill>
                  <a:prstClr val="black"/>
                </a:solidFill>
                <a:latin typeface="Calibri"/>
                <a:cs typeface="Palatino Linotype"/>
              </a:rPr>
              <a:t> </a:t>
            </a:r>
            <a:r>
              <a:rPr lang="en-US" sz="1200" i="1" kern="1200" spc="23" dirty="0">
                <a:solidFill>
                  <a:prstClr val="black"/>
                </a:solidFill>
                <a:latin typeface="Calibri"/>
                <a:cs typeface="Palatino Linotype"/>
              </a:rPr>
              <a:t>answer</a:t>
            </a:r>
            <a:r>
              <a:rPr lang="en-US" sz="1200" i="1" kern="1200" spc="-50" dirty="0">
                <a:solidFill>
                  <a:prstClr val="black"/>
                </a:solidFill>
                <a:latin typeface="Calibri"/>
                <a:cs typeface="Palatino Linotype"/>
              </a:rPr>
              <a:t> </a:t>
            </a:r>
            <a:r>
              <a:rPr lang="en-US" sz="1200" i="1" kern="1200" spc="17" dirty="0">
                <a:solidFill>
                  <a:prstClr val="black"/>
                </a:solidFill>
                <a:latin typeface="Calibri"/>
                <a:cs typeface="Palatino Linotype"/>
              </a:rPr>
              <a:t>“What</a:t>
            </a:r>
            <a:r>
              <a:rPr lang="en-US" sz="1200" i="1" kern="1200" spc="-10" dirty="0">
                <a:solidFill>
                  <a:prstClr val="black"/>
                </a:solidFill>
                <a:latin typeface="Calibri"/>
                <a:cs typeface="Palatino Linotype"/>
              </a:rPr>
              <a:t> </a:t>
            </a:r>
            <a:r>
              <a:rPr lang="en-US" sz="1200" i="1" kern="1200" spc="50" dirty="0">
                <a:solidFill>
                  <a:prstClr val="black"/>
                </a:solidFill>
                <a:latin typeface="Calibri"/>
                <a:cs typeface="Palatino Linotype"/>
              </a:rPr>
              <a:t>do</a:t>
            </a:r>
            <a:r>
              <a:rPr lang="en-US" sz="1200" i="1" kern="1200" spc="-10" dirty="0">
                <a:solidFill>
                  <a:prstClr val="black"/>
                </a:solidFill>
                <a:latin typeface="Calibri"/>
                <a:cs typeface="Palatino Linotype"/>
              </a:rPr>
              <a:t> </a:t>
            </a:r>
            <a:r>
              <a:rPr lang="en-US" sz="1200" i="1" kern="1200" spc="13" dirty="0">
                <a:solidFill>
                  <a:prstClr val="black"/>
                </a:solidFill>
                <a:latin typeface="Calibri"/>
                <a:cs typeface="Palatino Linotype"/>
              </a:rPr>
              <a:t>we</a:t>
            </a:r>
            <a:r>
              <a:rPr lang="en-US" sz="1200" i="1" kern="1200" spc="-10" dirty="0">
                <a:solidFill>
                  <a:prstClr val="black"/>
                </a:solidFill>
                <a:latin typeface="Calibri"/>
                <a:cs typeface="Palatino Linotype"/>
              </a:rPr>
              <a:t> </a:t>
            </a:r>
            <a:r>
              <a:rPr lang="en-US" sz="1200" i="1" kern="1200" spc="13" dirty="0">
                <a:solidFill>
                  <a:prstClr val="black"/>
                </a:solidFill>
                <a:latin typeface="Calibri"/>
                <a:cs typeface="Palatino Linotype"/>
              </a:rPr>
              <a:t>want</a:t>
            </a:r>
            <a:r>
              <a:rPr lang="en-US" sz="1200" i="1" kern="1200" spc="-10" dirty="0">
                <a:solidFill>
                  <a:prstClr val="black"/>
                </a:solidFill>
                <a:latin typeface="Calibri"/>
                <a:cs typeface="Palatino Linotype"/>
              </a:rPr>
              <a:t> </a:t>
            </a:r>
            <a:r>
              <a:rPr lang="en-US" sz="1200" i="1" kern="1200" spc="33" dirty="0">
                <a:solidFill>
                  <a:prstClr val="black"/>
                </a:solidFill>
                <a:latin typeface="Calibri"/>
                <a:cs typeface="Palatino Linotype"/>
              </a:rPr>
              <a:t>to</a:t>
            </a:r>
            <a:r>
              <a:rPr lang="en-US" sz="1200" i="1" kern="1200" spc="-10" dirty="0">
                <a:solidFill>
                  <a:prstClr val="black"/>
                </a:solidFill>
                <a:latin typeface="Calibri"/>
                <a:cs typeface="Palatino Linotype"/>
              </a:rPr>
              <a:t> </a:t>
            </a:r>
            <a:r>
              <a:rPr lang="en-US" sz="1200" i="1" kern="1200" spc="50" dirty="0">
                <a:solidFill>
                  <a:prstClr val="black"/>
                </a:solidFill>
                <a:latin typeface="Calibri"/>
                <a:cs typeface="Palatino Linotype"/>
              </a:rPr>
              <a:t>do</a:t>
            </a:r>
            <a:r>
              <a:rPr lang="en-US" sz="1200" i="1" kern="1200" spc="-10" dirty="0">
                <a:solidFill>
                  <a:prstClr val="black"/>
                </a:solidFill>
                <a:latin typeface="Calibri"/>
                <a:cs typeface="Palatino Linotype"/>
              </a:rPr>
              <a:t> </a:t>
            </a:r>
            <a:r>
              <a:rPr lang="en-US" sz="1200" i="1" kern="1200" spc="40" dirty="0">
                <a:solidFill>
                  <a:prstClr val="black"/>
                </a:solidFill>
                <a:latin typeface="Calibri"/>
                <a:cs typeface="Palatino Linotype"/>
              </a:rPr>
              <a:t>about</a:t>
            </a:r>
            <a:r>
              <a:rPr lang="en-US" sz="1200" i="1" kern="1200" spc="-10" dirty="0">
                <a:solidFill>
                  <a:prstClr val="black"/>
                </a:solidFill>
                <a:latin typeface="Calibri"/>
                <a:cs typeface="Palatino Linotype"/>
              </a:rPr>
              <a:t> it?”</a:t>
            </a:r>
            <a:endParaRPr lang="en-US" sz="1200" kern="1200" dirty="0">
              <a:solidFill>
                <a:prstClr val="black"/>
              </a:solidFill>
              <a:latin typeface="Calibri"/>
              <a:cs typeface="Palatino Linotype"/>
            </a:endParaRPr>
          </a:p>
          <a:p>
            <a:pPr algn="l"/>
            <a:endParaRPr lang="en-US" dirty="0"/>
          </a:p>
        </p:txBody>
      </p:sp>
      <p:sp>
        <p:nvSpPr>
          <p:cNvPr id="8" name="TextBox 7">
            <a:extLst>
              <a:ext uri="{FF2B5EF4-FFF2-40B4-BE49-F238E27FC236}">
                <a16:creationId xmlns:a16="http://schemas.microsoft.com/office/drawing/2014/main" id="{684F8047-EEDF-4772-BF5A-23D67DDF9CBD}"/>
              </a:ext>
            </a:extLst>
          </p:cNvPr>
          <p:cNvSpPr txBox="1"/>
          <p:nvPr/>
        </p:nvSpPr>
        <p:spPr>
          <a:xfrm>
            <a:off x="572110" y="2094761"/>
            <a:ext cx="7001703" cy="2757165"/>
          </a:xfrm>
          <a:prstGeom prst="rect">
            <a:avLst/>
          </a:prstGeom>
          <a:solidFill>
            <a:schemeClr val="accent3">
              <a:lumMod val="60000"/>
              <a:lumOff val="40000"/>
            </a:schemeClr>
          </a:solidFill>
          <a:ln>
            <a:noFill/>
          </a:ln>
        </p:spPr>
        <p:txBody>
          <a:bodyPr wrap="square" rtlCol="0">
            <a:spAutoFit/>
          </a:bodyPr>
          <a:lstStyle/>
          <a:p>
            <a:pPr marL="8405" defTabSz="605150">
              <a:spcBef>
                <a:spcPts val="66"/>
              </a:spcBef>
              <a:buClrTx/>
              <a:tabLst>
                <a:tab pos="172300" algn="l"/>
              </a:tabLst>
            </a:pPr>
            <a:r>
              <a:rPr lang="en-US" kern="1200" spc="53" dirty="0">
                <a:solidFill>
                  <a:srgbClr val="1F497D">
                    <a:lumMod val="75000"/>
                  </a:srgbClr>
                </a:solidFill>
                <a:latin typeface="FrankRuehl" panose="020E0503060101010101" pitchFamily="34" charset="-79"/>
                <a:cs typeface="FrankRuehl" panose="020E0503060101010101" pitchFamily="34" charset="-79"/>
              </a:rPr>
              <a:t>INTERNAL </a:t>
            </a:r>
            <a:r>
              <a:rPr lang="en-US" kern="1200" spc="26" dirty="0">
                <a:solidFill>
                  <a:srgbClr val="1F497D">
                    <a:lumMod val="75000"/>
                  </a:srgbClr>
                </a:solidFill>
                <a:latin typeface="FrankRuehl" panose="020E0503060101010101" pitchFamily="34" charset="-79"/>
                <a:cs typeface="FrankRuehl" panose="020E0503060101010101" pitchFamily="34" charset="-79"/>
              </a:rPr>
              <a:t>DATA</a:t>
            </a:r>
            <a:r>
              <a:rPr lang="en-US" kern="1200" spc="-17" dirty="0">
                <a:solidFill>
                  <a:srgbClr val="1F497D">
                    <a:lumMod val="75000"/>
                  </a:srgbClr>
                </a:solidFill>
                <a:latin typeface="FrankRuehl" panose="020E0503060101010101" pitchFamily="34" charset="-79"/>
                <a:cs typeface="FrankRuehl" panose="020E0503060101010101" pitchFamily="34" charset="-79"/>
              </a:rPr>
              <a:t> </a:t>
            </a:r>
            <a:r>
              <a:rPr lang="en-US" kern="1200" spc="56" dirty="0">
                <a:solidFill>
                  <a:srgbClr val="1F497D">
                    <a:lumMod val="75000"/>
                  </a:srgbClr>
                </a:solidFill>
                <a:latin typeface="FrankRuehl" panose="020E0503060101010101" pitchFamily="34" charset="-79"/>
                <a:cs typeface="FrankRuehl" panose="020E0503060101010101" pitchFamily="34" charset="-79"/>
              </a:rPr>
              <a:t>GATHERING</a:t>
            </a:r>
            <a:endParaRPr lang="en-US" kern="1200" dirty="0">
              <a:solidFill>
                <a:srgbClr val="1F497D">
                  <a:lumMod val="75000"/>
                </a:srgbClr>
              </a:solidFill>
              <a:latin typeface="FrankRuehl" panose="020E0503060101010101" pitchFamily="34" charset="-79"/>
              <a:cs typeface="FrankRuehl" panose="020E0503060101010101" pitchFamily="34" charset="-79"/>
            </a:endParaRPr>
          </a:p>
          <a:p>
            <a:pPr marL="8405" defTabSz="605150">
              <a:spcBef>
                <a:spcPts val="66"/>
              </a:spcBef>
              <a:buClrTx/>
              <a:tabLst>
                <a:tab pos="172300" algn="l"/>
              </a:tabLst>
            </a:pPr>
            <a:r>
              <a:rPr lang="en-US" sz="1200" kern="1200" spc="7" dirty="0">
                <a:solidFill>
                  <a:prstClr val="black"/>
                </a:solidFill>
                <a:latin typeface="Calibri"/>
                <a:cs typeface="FrankRuehl" panose="020E0503060101010101" pitchFamily="34" charset="-79"/>
              </a:rPr>
              <a:t>The </a:t>
            </a:r>
            <a:r>
              <a:rPr lang="en-US" sz="1200" kern="1200" spc="3" dirty="0">
                <a:solidFill>
                  <a:prstClr val="black"/>
                </a:solidFill>
                <a:latin typeface="Calibri"/>
                <a:cs typeface="FrankRuehl" panose="020E0503060101010101" pitchFamily="34" charset="-79"/>
              </a:rPr>
              <a:t>purpose </a:t>
            </a:r>
            <a:r>
              <a:rPr lang="en-US" sz="1200" kern="1200" spc="-3" dirty="0">
                <a:solidFill>
                  <a:prstClr val="black"/>
                </a:solidFill>
                <a:latin typeface="Calibri"/>
                <a:cs typeface="FrankRuehl" panose="020E0503060101010101" pitchFamily="34" charset="-79"/>
              </a:rPr>
              <a:t>of </a:t>
            </a:r>
            <a:r>
              <a:rPr lang="en-US" sz="1200" kern="1200" spc="3" dirty="0">
                <a:solidFill>
                  <a:prstClr val="black"/>
                </a:solidFill>
                <a:latin typeface="Calibri"/>
                <a:cs typeface="FrankRuehl" panose="020E0503060101010101" pitchFamily="34" charset="-79"/>
              </a:rPr>
              <a:t>internal </a:t>
            </a:r>
            <a:r>
              <a:rPr lang="en-US" sz="1200" kern="1200" spc="10" dirty="0">
                <a:solidFill>
                  <a:prstClr val="black"/>
                </a:solidFill>
                <a:latin typeface="Calibri"/>
                <a:cs typeface="FrankRuehl" panose="020E0503060101010101" pitchFamily="34" charset="-79"/>
              </a:rPr>
              <a:t>review is </a:t>
            </a:r>
            <a:r>
              <a:rPr lang="en-US" sz="1200" kern="1200" spc="-13" dirty="0">
                <a:solidFill>
                  <a:prstClr val="black"/>
                </a:solidFill>
                <a:latin typeface="Calibri"/>
                <a:cs typeface="FrankRuehl" panose="020E0503060101010101" pitchFamily="34" charset="-79"/>
              </a:rPr>
              <a:t>to </a:t>
            </a:r>
            <a:r>
              <a:rPr lang="en-US" sz="1200" kern="1200" spc="-7" dirty="0">
                <a:solidFill>
                  <a:prstClr val="black"/>
                </a:solidFill>
                <a:latin typeface="Calibri"/>
                <a:cs typeface="FrankRuehl" panose="020E0503060101010101" pitchFamily="34" charset="-79"/>
              </a:rPr>
              <a:t>assess </a:t>
            </a:r>
            <a:r>
              <a:rPr lang="en-US" sz="1200" kern="1200" spc="-10" dirty="0">
                <a:solidFill>
                  <a:prstClr val="black"/>
                </a:solidFill>
                <a:latin typeface="Calibri"/>
                <a:cs typeface="FrankRuehl" panose="020E0503060101010101" pitchFamily="34" charset="-79"/>
              </a:rPr>
              <a:t>the extent </a:t>
            </a:r>
            <a:r>
              <a:rPr lang="en-US" sz="1200" kern="1200" spc="-13" dirty="0">
                <a:solidFill>
                  <a:prstClr val="black"/>
                </a:solidFill>
                <a:latin typeface="Calibri"/>
                <a:cs typeface="FrankRuehl" panose="020E0503060101010101" pitchFamily="34" charset="-79"/>
              </a:rPr>
              <a:t>to </a:t>
            </a:r>
            <a:r>
              <a:rPr lang="en-US" sz="1200" kern="1200" spc="23" dirty="0">
                <a:solidFill>
                  <a:prstClr val="black"/>
                </a:solidFill>
                <a:latin typeface="Calibri"/>
                <a:cs typeface="FrankRuehl" panose="020E0503060101010101" pitchFamily="34" charset="-79"/>
              </a:rPr>
              <a:t>which </a:t>
            </a:r>
            <a:r>
              <a:rPr lang="en-US" sz="1200" kern="1200" spc="7" dirty="0">
                <a:solidFill>
                  <a:prstClr val="black"/>
                </a:solidFill>
                <a:latin typeface="Calibri"/>
                <a:cs typeface="FrankRuehl" panose="020E0503060101010101" pitchFamily="34" charset="-79"/>
              </a:rPr>
              <a:t>your  affiliate </a:t>
            </a:r>
            <a:r>
              <a:rPr lang="en-US" sz="1200" kern="1200" spc="-7" dirty="0">
                <a:solidFill>
                  <a:prstClr val="black"/>
                </a:solidFill>
                <a:latin typeface="Calibri"/>
                <a:cs typeface="FrankRuehl" panose="020E0503060101010101" pitchFamily="34" charset="-79"/>
              </a:rPr>
              <a:t>demonstrates </a:t>
            </a:r>
            <a:r>
              <a:rPr lang="en-US" sz="1200" kern="1200" spc="13" dirty="0">
                <a:solidFill>
                  <a:prstClr val="black"/>
                </a:solidFill>
                <a:latin typeface="Calibri"/>
                <a:cs typeface="FrankRuehl" panose="020E0503060101010101" pitchFamily="34" charset="-79"/>
              </a:rPr>
              <a:t>a </a:t>
            </a:r>
            <a:r>
              <a:rPr lang="en-US" sz="1200" kern="1200" spc="3" dirty="0">
                <a:solidFill>
                  <a:prstClr val="black"/>
                </a:solidFill>
                <a:latin typeface="Calibri"/>
                <a:cs typeface="FrankRuehl" panose="020E0503060101010101" pitchFamily="34" charset="-79"/>
              </a:rPr>
              <a:t>commitment </a:t>
            </a:r>
            <a:r>
              <a:rPr lang="en-US" sz="1200" kern="1200" spc="-13" dirty="0">
                <a:solidFill>
                  <a:prstClr val="black"/>
                </a:solidFill>
                <a:latin typeface="Calibri"/>
                <a:cs typeface="FrankRuehl" panose="020E0503060101010101" pitchFamily="34" charset="-79"/>
              </a:rPr>
              <a:t>to </a:t>
            </a:r>
            <a:r>
              <a:rPr lang="en-US" sz="1200" kern="1200" spc="7" dirty="0">
                <a:solidFill>
                  <a:prstClr val="black"/>
                </a:solidFill>
                <a:latin typeface="Calibri"/>
                <a:cs typeface="FrankRuehl" panose="020E0503060101010101" pitchFamily="34" charset="-79"/>
              </a:rPr>
              <a:t>systemic </a:t>
            </a:r>
            <a:r>
              <a:rPr lang="en-US" sz="1200" kern="1200" spc="13" dirty="0">
                <a:solidFill>
                  <a:prstClr val="black"/>
                </a:solidFill>
                <a:latin typeface="Calibri"/>
                <a:cs typeface="FrankRuehl" panose="020E0503060101010101" pitchFamily="34" charset="-79"/>
              </a:rPr>
              <a:t>change and </a:t>
            </a:r>
            <a:r>
              <a:rPr lang="en-US" sz="1200" kern="1200" spc="3" dirty="0">
                <a:solidFill>
                  <a:prstClr val="black"/>
                </a:solidFill>
                <a:latin typeface="Calibri"/>
                <a:cs typeface="FrankRuehl" panose="020E0503060101010101" pitchFamily="34" charset="-79"/>
              </a:rPr>
              <a:t>equity  </a:t>
            </a:r>
            <a:r>
              <a:rPr lang="en-US" sz="1200" kern="1200" spc="-10" dirty="0">
                <a:solidFill>
                  <a:prstClr val="black"/>
                </a:solidFill>
                <a:latin typeface="Calibri"/>
                <a:cs typeface="FrankRuehl" panose="020E0503060101010101" pitchFamily="34" charset="-79"/>
              </a:rPr>
              <a:t>for </a:t>
            </a:r>
            <a:r>
              <a:rPr lang="en-US" sz="1200" kern="1200" dirty="0">
                <a:solidFill>
                  <a:prstClr val="black"/>
                </a:solidFill>
                <a:latin typeface="Calibri"/>
                <a:cs typeface="FrankRuehl" panose="020E0503060101010101" pitchFamily="34" charset="-79"/>
              </a:rPr>
              <a:t>under represented </a:t>
            </a:r>
            <a:r>
              <a:rPr lang="en-US" sz="1200" kern="1200" spc="10" dirty="0">
                <a:solidFill>
                  <a:prstClr val="black"/>
                </a:solidFill>
                <a:latin typeface="Calibri"/>
                <a:cs typeface="FrankRuehl" panose="020E0503060101010101" pitchFamily="34" charset="-79"/>
              </a:rPr>
              <a:t>communities, </a:t>
            </a:r>
            <a:r>
              <a:rPr lang="en-US" sz="1200" kern="1200" spc="-10" dirty="0">
                <a:solidFill>
                  <a:prstClr val="black"/>
                </a:solidFill>
                <a:latin typeface="Calibri"/>
                <a:cs typeface="FrankRuehl" panose="020E0503060101010101" pitchFamily="34" charset="-79"/>
              </a:rPr>
              <a:t>strategies </a:t>
            </a:r>
            <a:r>
              <a:rPr lang="en-US" sz="1200" kern="1200" spc="-17" dirty="0">
                <a:solidFill>
                  <a:prstClr val="black"/>
                </a:solidFill>
                <a:latin typeface="Calibri"/>
                <a:cs typeface="FrankRuehl" panose="020E0503060101010101" pitchFamily="34" charset="-79"/>
              </a:rPr>
              <a:t>that </a:t>
            </a:r>
            <a:r>
              <a:rPr lang="en-US" sz="1200" kern="1200" spc="7" dirty="0">
                <a:solidFill>
                  <a:prstClr val="black"/>
                </a:solidFill>
                <a:latin typeface="Calibri"/>
                <a:cs typeface="FrankRuehl" panose="020E0503060101010101" pitchFamily="34" charset="-79"/>
              </a:rPr>
              <a:t>engage </a:t>
            </a:r>
            <a:r>
              <a:rPr lang="en-US" sz="1200" kern="1200" spc="10" dirty="0">
                <a:solidFill>
                  <a:prstClr val="black"/>
                </a:solidFill>
                <a:latin typeface="Calibri"/>
                <a:cs typeface="FrankRuehl" panose="020E0503060101010101" pitchFamily="34" charset="-79"/>
              </a:rPr>
              <a:t>beneficiary  communities </a:t>
            </a:r>
            <a:r>
              <a:rPr lang="en-US" sz="1200" kern="1200" dirty="0">
                <a:solidFill>
                  <a:prstClr val="black"/>
                </a:solidFill>
                <a:latin typeface="Calibri"/>
                <a:cs typeface="FrankRuehl" panose="020E0503060101010101" pitchFamily="34" charset="-79"/>
              </a:rPr>
              <a:t>as </a:t>
            </a:r>
            <a:r>
              <a:rPr lang="en-US" sz="1200" kern="1200" spc="13" dirty="0">
                <a:solidFill>
                  <a:prstClr val="black"/>
                </a:solidFill>
                <a:latin typeface="Calibri"/>
                <a:cs typeface="FrankRuehl" panose="020E0503060101010101" pitchFamily="34" charset="-79"/>
              </a:rPr>
              <a:t>change </a:t>
            </a:r>
            <a:r>
              <a:rPr lang="en-US" sz="1200" kern="1200" spc="-3" dirty="0">
                <a:solidFill>
                  <a:prstClr val="black"/>
                </a:solidFill>
                <a:latin typeface="Calibri"/>
                <a:cs typeface="FrankRuehl" panose="020E0503060101010101" pitchFamily="34" charset="-79"/>
              </a:rPr>
              <a:t>agents, </a:t>
            </a:r>
            <a:r>
              <a:rPr lang="en-US" sz="1200" kern="1200" spc="13" dirty="0">
                <a:solidFill>
                  <a:prstClr val="black"/>
                </a:solidFill>
                <a:latin typeface="Calibri"/>
                <a:cs typeface="FrankRuehl" panose="020E0503060101010101" pitchFamily="34" charset="-79"/>
              </a:rPr>
              <a:t>flexible and </a:t>
            </a:r>
            <a:r>
              <a:rPr lang="en-US" sz="1200" kern="1200" spc="3" dirty="0">
                <a:solidFill>
                  <a:prstClr val="black"/>
                </a:solidFill>
                <a:latin typeface="Calibri"/>
                <a:cs typeface="FrankRuehl" panose="020E0503060101010101" pitchFamily="34" charset="-79"/>
              </a:rPr>
              <a:t>responsive </a:t>
            </a:r>
            <a:r>
              <a:rPr lang="en-US" sz="1200" kern="1200" spc="-7" dirty="0">
                <a:solidFill>
                  <a:prstClr val="black"/>
                </a:solidFill>
                <a:latin typeface="Calibri"/>
                <a:cs typeface="FrankRuehl" panose="020E0503060101010101" pitchFamily="34" charset="-79"/>
              </a:rPr>
              <a:t>investment </a:t>
            </a:r>
            <a:r>
              <a:rPr lang="en-US" sz="1200" kern="1200" spc="-3" dirty="0">
                <a:solidFill>
                  <a:prstClr val="black"/>
                </a:solidFill>
                <a:latin typeface="Calibri"/>
                <a:cs typeface="FrankRuehl" panose="020E0503060101010101" pitchFamily="34" charset="-79"/>
              </a:rPr>
              <a:t>support,  </a:t>
            </a:r>
            <a:r>
              <a:rPr lang="en-US" sz="1200" kern="1200" spc="13" dirty="0">
                <a:solidFill>
                  <a:prstClr val="black"/>
                </a:solidFill>
                <a:latin typeface="Calibri"/>
                <a:cs typeface="FrankRuehl" panose="020E0503060101010101" pitchFamily="34" charset="-79"/>
              </a:rPr>
              <a:t>and </a:t>
            </a:r>
            <a:r>
              <a:rPr lang="en-US" sz="1200" kern="1200" spc="10" dirty="0">
                <a:solidFill>
                  <a:prstClr val="black"/>
                </a:solidFill>
                <a:latin typeface="Calibri"/>
                <a:cs typeface="FrankRuehl" panose="020E0503060101010101" pitchFamily="34" charset="-79"/>
              </a:rPr>
              <a:t>funding </a:t>
            </a:r>
            <a:r>
              <a:rPr lang="en-US" sz="1200" kern="1200" spc="7" dirty="0">
                <a:solidFill>
                  <a:prstClr val="black"/>
                </a:solidFill>
                <a:latin typeface="Calibri"/>
                <a:cs typeface="FrankRuehl" panose="020E0503060101010101" pitchFamily="34" charset="-79"/>
              </a:rPr>
              <a:t>across </a:t>
            </a:r>
            <a:r>
              <a:rPr lang="en-US" sz="1200" kern="1200" spc="3" dirty="0">
                <a:solidFill>
                  <a:prstClr val="black"/>
                </a:solidFill>
                <a:latin typeface="Calibri"/>
                <a:cs typeface="FrankRuehl" panose="020E0503060101010101" pitchFamily="34" charset="-79"/>
              </a:rPr>
              <a:t>program </a:t>
            </a:r>
            <a:r>
              <a:rPr lang="en-US" sz="1200" kern="1200" dirty="0">
                <a:solidFill>
                  <a:prstClr val="black"/>
                </a:solidFill>
                <a:latin typeface="Calibri"/>
                <a:cs typeface="FrankRuehl" panose="020E0503060101010101" pitchFamily="34" charset="-79"/>
              </a:rPr>
              <a:t>areas, issues </a:t>
            </a:r>
            <a:r>
              <a:rPr lang="en-US" sz="1200" kern="1200" spc="13" dirty="0">
                <a:solidFill>
                  <a:prstClr val="black"/>
                </a:solidFill>
                <a:latin typeface="Calibri"/>
                <a:cs typeface="FrankRuehl" panose="020E0503060101010101" pitchFamily="34" charset="-79"/>
              </a:rPr>
              <a:t>and </a:t>
            </a:r>
            <a:r>
              <a:rPr lang="en-US" sz="1200" kern="1200" spc="10" dirty="0">
                <a:solidFill>
                  <a:prstClr val="black"/>
                </a:solidFill>
                <a:latin typeface="Calibri"/>
                <a:cs typeface="FrankRuehl" panose="020E0503060101010101" pitchFamily="34" charset="-79"/>
              </a:rPr>
              <a:t>communities. Because </a:t>
            </a:r>
            <a:r>
              <a:rPr lang="en-US" sz="1200" kern="1200" spc="-3" dirty="0">
                <a:solidFill>
                  <a:prstClr val="black"/>
                </a:solidFill>
                <a:latin typeface="Calibri"/>
                <a:cs typeface="FrankRuehl" panose="020E0503060101010101" pitchFamily="34" charset="-79"/>
              </a:rPr>
              <a:t>effective </a:t>
            </a:r>
            <a:r>
              <a:rPr lang="en-US" sz="1200" kern="1200" spc="3" dirty="0">
                <a:solidFill>
                  <a:prstClr val="black"/>
                </a:solidFill>
                <a:latin typeface="Calibri"/>
                <a:cs typeface="FrankRuehl" panose="020E0503060101010101" pitchFamily="34" charset="-79"/>
              </a:rPr>
              <a:t>equity </a:t>
            </a:r>
            <a:r>
              <a:rPr lang="en-US" sz="1200" kern="1200" spc="7" dirty="0">
                <a:solidFill>
                  <a:prstClr val="black"/>
                </a:solidFill>
                <a:latin typeface="Calibri"/>
                <a:cs typeface="FrankRuehl" panose="020E0503060101010101" pitchFamily="34" charset="-79"/>
              </a:rPr>
              <a:t>investing and or grant making </a:t>
            </a:r>
            <a:r>
              <a:rPr lang="en-US" sz="1200" kern="1200" dirty="0">
                <a:solidFill>
                  <a:prstClr val="black"/>
                </a:solidFill>
                <a:latin typeface="Calibri"/>
                <a:cs typeface="FrankRuehl" panose="020E0503060101010101" pitchFamily="34" charset="-79"/>
              </a:rPr>
              <a:t>requires </a:t>
            </a:r>
            <a:r>
              <a:rPr lang="en-US" sz="1200" kern="1200" spc="13" dirty="0">
                <a:solidFill>
                  <a:prstClr val="black"/>
                </a:solidFill>
                <a:latin typeface="Calibri"/>
                <a:cs typeface="FrankRuehl" panose="020E0503060101010101" pitchFamily="34" charset="-79"/>
              </a:rPr>
              <a:t>an </a:t>
            </a:r>
            <a:r>
              <a:rPr lang="en-US" sz="1200" kern="1200" spc="3" dirty="0">
                <a:solidFill>
                  <a:prstClr val="black"/>
                </a:solidFill>
                <a:latin typeface="Calibri"/>
                <a:cs typeface="FrankRuehl" panose="020E0503060101010101" pitchFamily="34" charset="-79"/>
              </a:rPr>
              <a:t>internal commitment </a:t>
            </a:r>
            <a:r>
              <a:rPr lang="en-US" sz="1200" kern="1200" spc="-17" dirty="0">
                <a:solidFill>
                  <a:prstClr val="black"/>
                </a:solidFill>
                <a:latin typeface="Calibri"/>
                <a:cs typeface="FrankRuehl" panose="020E0503060101010101" pitchFamily="34" charset="-79"/>
              </a:rPr>
              <a:t>to  </a:t>
            </a:r>
            <a:r>
              <a:rPr lang="en-US" sz="1200" kern="1200" spc="-3" dirty="0">
                <a:solidFill>
                  <a:prstClr val="black"/>
                </a:solidFill>
                <a:latin typeface="Calibri"/>
                <a:cs typeface="FrankRuehl" panose="020E0503060101010101" pitchFamily="34" charset="-79"/>
              </a:rPr>
              <a:t>equity,</a:t>
            </a:r>
            <a:r>
              <a:rPr lang="en-US" sz="1200" kern="1200" spc="30" dirty="0">
                <a:solidFill>
                  <a:prstClr val="black"/>
                </a:solidFill>
                <a:latin typeface="Calibri"/>
                <a:cs typeface="FrankRuehl" panose="020E0503060101010101" pitchFamily="34" charset="-79"/>
              </a:rPr>
              <a:t> </a:t>
            </a:r>
            <a:r>
              <a:rPr lang="en-US" sz="1200" kern="1200" spc="3" dirty="0">
                <a:solidFill>
                  <a:prstClr val="black"/>
                </a:solidFill>
                <a:latin typeface="Calibri"/>
                <a:cs typeface="FrankRuehl" panose="020E0503060101010101" pitchFamily="34" charset="-79"/>
              </a:rPr>
              <a:t>diversity</a:t>
            </a:r>
            <a:r>
              <a:rPr lang="en-US" sz="1200" kern="1200" spc="30" dirty="0">
                <a:solidFill>
                  <a:prstClr val="black"/>
                </a:solidFill>
                <a:latin typeface="Calibri"/>
                <a:cs typeface="FrankRuehl" panose="020E0503060101010101" pitchFamily="34" charset="-79"/>
              </a:rPr>
              <a:t> </a:t>
            </a:r>
            <a:r>
              <a:rPr lang="en-US" sz="1200" kern="1200" spc="13" dirty="0">
                <a:solidFill>
                  <a:prstClr val="black"/>
                </a:solidFill>
                <a:latin typeface="Calibri"/>
                <a:cs typeface="FrankRuehl" panose="020E0503060101010101" pitchFamily="34" charset="-79"/>
              </a:rPr>
              <a:t>and</a:t>
            </a:r>
            <a:r>
              <a:rPr lang="en-US" sz="1200" kern="1200" spc="33" dirty="0">
                <a:solidFill>
                  <a:prstClr val="black"/>
                </a:solidFill>
                <a:latin typeface="Calibri"/>
                <a:cs typeface="FrankRuehl" panose="020E0503060101010101" pitchFamily="34" charset="-79"/>
              </a:rPr>
              <a:t> </a:t>
            </a:r>
            <a:r>
              <a:rPr lang="en-US" sz="1200" kern="1200" spc="17" dirty="0">
                <a:solidFill>
                  <a:prstClr val="black"/>
                </a:solidFill>
                <a:latin typeface="Calibri"/>
                <a:cs typeface="FrankRuehl" panose="020E0503060101010101" pitchFamily="34" charset="-79"/>
              </a:rPr>
              <a:t>inclusion,</a:t>
            </a:r>
            <a:r>
              <a:rPr lang="en-US" sz="1200" kern="1200" spc="30" dirty="0">
                <a:solidFill>
                  <a:prstClr val="black"/>
                </a:solidFill>
                <a:latin typeface="Calibri"/>
                <a:cs typeface="FrankRuehl" panose="020E0503060101010101" pitchFamily="34" charset="-79"/>
              </a:rPr>
              <a:t> </a:t>
            </a:r>
            <a:r>
              <a:rPr lang="en-US" sz="1200" kern="1200" spc="-10" dirty="0">
                <a:solidFill>
                  <a:prstClr val="black"/>
                </a:solidFill>
                <a:latin typeface="Calibri"/>
                <a:cs typeface="FrankRuehl" panose="020E0503060101010101" pitchFamily="34" charset="-79"/>
              </a:rPr>
              <a:t>these</a:t>
            </a:r>
            <a:r>
              <a:rPr lang="en-US" sz="1200" kern="1200" spc="33" dirty="0">
                <a:solidFill>
                  <a:prstClr val="black"/>
                </a:solidFill>
                <a:latin typeface="Calibri"/>
                <a:cs typeface="FrankRuehl" panose="020E0503060101010101" pitchFamily="34" charset="-79"/>
              </a:rPr>
              <a:t> </a:t>
            </a:r>
            <a:r>
              <a:rPr lang="en-US" sz="1200" kern="1200" spc="7" dirty="0">
                <a:solidFill>
                  <a:prstClr val="black"/>
                </a:solidFill>
                <a:latin typeface="Calibri"/>
                <a:cs typeface="FrankRuehl" panose="020E0503060101010101" pitchFamily="34" charset="-79"/>
              </a:rPr>
              <a:t>topics</a:t>
            </a:r>
            <a:r>
              <a:rPr lang="en-US" sz="1200" kern="1200" spc="30" dirty="0">
                <a:solidFill>
                  <a:prstClr val="black"/>
                </a:solidFill>
                <a:latin typeface="Calibri"/>
                <a:cs typeface="FrankRuehl" panose="020E0503060101010101" pitchFamily="34" charset="-79"/>
              </a:rPr>
              <a:t> </a:t>
            </a:r>
            <a:r>
              <a:rPr lang="en-US" sz="1200" kern="1200" spc="-3" dirty="0">
                <a:solidFill>
                  <a:prstClr val="black"/>
                </a:solidFill>
                <a:latin typeface="Calibri"/>
                <a:cs typeface="FrankRuehl" panose="020E0503060101010101" pitchFamily="34" charset="-79"/>
              </a:rPr>
              <a:t>are</a:t>
            </a:r>
            <a:r>
              <a:rPr lang="en-US" sz="1200" kern="1200" spc="33" dirty="0">
                <a:solidFill>
                  <a:prstClr val="black"/>
                </a:solidFill>
                <a:latin typeface="Calibri"/>
                <a:cs typeface="FrankRuehl" panose="020E0503060101010101" pitchFamily="34" charset="-79"/>
              </a:rPr>
              <a:t> </a:t>
            </a:r>
            <a:r>
              <a:rPr lang="en-US" sz="1200" kern="1200" dirty="0">
                <a:solidFill>
                  <a:prstClr val="black"/>
                </a:solidFill>
                <a:latin typeface="Calibri"/>
                <a:cs typeface="FrankRuehl" panose="020E0503060101010101" pitchFamily="34" charset="-79"/>
              </a:rPr>
              <a:t>addressed</a:t>
            </a:r>
            <a:r>
              <a:rPr lang="en-US" sz="1200" kern="1200" spc="30" dirty="0">
                <a:solidFill>
                  <a:prstClr val="black"/>
                </a:solidFill>
                <a:latin typeface="Calibri"/>
                <a:cs typeface="FrankRuehl" panose="020E0503060101010101" pitchFamily="34" charset="-79"/>
              </a:rPr>
              <a:t> </a:t>
            </a:r>
            <a:r>
              <a:rPr lang="en-US" sz="1200" kern="1200" spc="-3" dirty="0">
                <a:solidFill>
                  <a:prstClr val="black"/>
                </a:solidFill>
                <a:latin typeface="Calibri"/>
                <a:cs typeface="FrankRuehl" panose="020E0503060101010101" pitchFamily="34" charset="-79"/>
              </a:rPr>
              <a:t>here</a:t>
            </a:r>
            <a:r>
              <a:rPr lang="en-US" sz="1200" kern="1200" spc="33" dirty="0">
                <a:solidFill>
                  <a:prstClr val="black"/>
                </a:solidFill>
                <a:latin typeface="Calibri"/>
                <a:cs typeface="FrankRuehl" panose="020E0503060101010101" pitchFamily="34" charset="-79"/>
              </a:rPr>
              <a:t> </a:t>
            </a:r>
            <a:r>
              <a:rPr lang="en-US" sz="1200" kern="1200" dirty="0">
                <a:solidFill>
                  <a:prstClr val="black"/>
                </a:solidFill>
                <a:latin typeface="Calibri"/>
                <a:cs typeface="FrankRuehl" panose="020E0503060101010101" pitchFamily="34" charset="-79"/>
              </a:rPr>
              <a:t>as</a:t>
            </a:r>
            <a:r>
              <a:rPr lang="en-US" sz="1200" kern="1200" spc="30" dirty="0">
                <a:solidFill>
                  <a:prstClr val="black"/>
                </a:solidFill>
                <a:latin typeface="Calibri"/>
                <a:cs typeface="FrankRuehl" panose="020E0503060101010101" pitchFamily="34" charset="-79"/>
              </a:rPr>
              <a:t> </a:t>
            </a:r>
            <a:r>
              <a:rPr lang="en-US" sz="1200" kern="1200" spc="17" dirty="0">
                <a:solidFill>
                  <a:prstClr val="black"/>
                </a:solidFill>
                <a:latin typeface="Calibri"/>
                <a:cs typeface="FrankRuehl" panose="020E0503060101010101" pitchFamily="34" charset="-79"/>
              </a:rPr>
              <a:t>well</a:t>
            </a:r>
            <a:r>
              <a:rPr lang="en-US" sz="1200" b="1" kern="1200" spc="17" dirty="0">
                <a:solidFill>
                  <a:prstClr val="black"/>
                </a:solidFill>
                <a:latin typeface="Calibri"/>
                <a:cs typeface="FrankRuehl" panose="020E0503060101010101" pitchFamily="34" charset="-79"/>
              </a:rPr>
              <a:t>.</a:t>
            </a:r>
            <a:r>
              <a:rPr lang="en-US" sz="1200" b="1" kern="1200" spc="26" dirty="0">
                <a:solidFill>
                  <a:prstClr val="black"/>
                </a:solidFill>
                <a:latin typeface="Calibri"/>
                <a:cs typeface="Calibri"/>
              </a:rPr>
              <a:t> </a:t>
            </a:r>
          </a:p>
          <a:p>
            <a:pPr marL="8405" defTabSz="605150">
              <a:spcBef>
                <a:spcPts val="66"/>
              </a:spcBef>
              <a:buClrTx/>
              <a:tabLst>
                <a:tab pos="172300" algn="l"/>
              </a:tabLst>
            </a:pPr>
            <a:endParaRPr lang="en-US" sz="1200" kern="1200" spc="26" dirty="0">
              <a:solidFill>
                <a:prstClr val="black"/>
              </a:solidFill>
              <a:latin typeface="Calibri"/>
              <a:cs typeface="Calibri"/>
            </a:endParaRPr>
          </a:p>
          <a:p>
            <a:pPr marL="8405" defTabSz="605150">
              <a:spcBef>
                <a:spcPts val="66"/>
              </a:spcBef>
              <a:buClrTx/>
              <a:tabLst>
                <a:tab pos="172300" algn="l"/>
              </a:tabLst>
            </a:pPr>
            <a:r>
              <a:rPr lang="en-US" sz="1200" kern="1200" spc="26" dirty="0">
                <a:solidFill>
                  <a:prstClr val="black"/>
                </a:solidFill>
                <a:latin typeface="Calibri"/>
                <a:cs typeface="Calibri"/>
              </a:rPr>
              <a:t>Demographic </a:t>
            </a:r>
            <a:r>
              <a:rPr lang="en-US" sz="1200" kern="1200" dirty="0">
                <a:solidFill>
                  <a:prstClr val="black"/>
                </a:solidFill>
                <a:latin typeface="Calibri"/>
                <a:cs typeface="Calibri"/>
              </a:rPr>
              <a:t>data </a:t>
            </a:r>
            <a:r>
              <a:rPr lang="en-US" sz="1200" kern="1200" spc="20" dirty="0">
                <a:solidFill>
                  <a:prstClr val="black"/>
                </a:solidFill>
                <a:latin typeface="Calibri"/>
                <a:cs typeface="Calibri"/>
              </a:rPr>
              <a:t>on partner, </a:t>
            </a:r>
            <a:r>
              <a:rPr lang="en-US" sz="1200" kern="1200" spc="-13" dirty="0">
                <a:solidFill>
                  <a:prstClr val="black"/>
                </a:solidFill>
                <a:latin typeface="Calibri"/>
                <a:cs typeface="Calibri"/>
              </a:rPr>
              <a:t>staff </a:t>
            </a:r>
            <a:r>
              <a:rPr lang="en-US" sz="1200" kern="1200" spc="17" dirty="0">
                <a:solidFill>
                  <a:prstClr val="black"/>
                </a:solidFill>
                <a:latin typeface="Calibri"/>
                <a:cs typeface="Calibri"/>
              </a:rPr>
              <a:t>and </a:t>
            </a:r>
            <a:r>
              <a:rPr lang="en-US" sz="1200" kern="1200" spc="13" dirty="0">
                <a:solidFill>
                  <a:prstClr val="black"/>
                </a:solidFill>
                <a:latin typeface="Calibri"/>
                <a:cs typeface="Calibri"/>
              </a:rPr>
              <a:t>board </a:t>
            </a:r>
            <a:r>
              <a:rPr lang="en-US" sz="1200" kern="1200" spc="17" dirty="0">
                <a:solidFill>
                  <a:prstClr val="black"/>
                </a:solidFill>
                <a:latin typeface="Calibri"/>
                <a:cs typeface="Calibri"/>
              </a:rPr>
              <a:t>composition and </a:t>
            </a:r>
            <a:r>
              <a:rPr lang="en-US" sz="1200" kern="1200" spc="13" dirty="0">
                <a:solidFill>
                  <a:prstClr val="black"/>
                </a:solidFill>
                <a:latin typeface="Calibri"/>
                <a:cs typeface="Calibri"/>
              </a:rPr>
              <a:t>leadership,  </a:t>
            </a:r>
            <a:r>
              <a:rPr lang="en-US" sz="1200" kern="1200" spc="7" dirty="0">
                <a:solidFill>
                  <a:prstClr val="black"/>
                </a:solidFill>
                <a:latin typeface="Calibri"/>
                <a:cs typeface="Calibri"/>
              </a:rPr>
              <a:t>internal </a:t>
            </a:r>
            <a:r>
              <a:rPr lang="en-US" sz="1200" kern="1200" spc="13" dirty="0">
                <a:solidFill>
                  <a:prstClr val="black"/>
                </a:solidFill>
                <a:latin typeface="Calibri"/>
                <a:cs typeface="Calibri"/>
              </a:rPr>
              <a:t>documents </a:t>
            </a:r>
            <a:r>
              <a:rPr lang="en-US" sz="1200" kern="1200" spc="17" dirty="0">
                <a:solidFill>
                  <a:prstClr val="black"/>
                </a:solidFill>
                <a:latin typeface="Calibri"/>
                <a:cs typeface="Calibri"/>
              </a:rPr>
              <a:t>and </a:t>
            </a:r>
            <a:r>
              <a:rPr lang="en-US" sz="1200" kern="1200" spc="10" dirty="0">
                <a:solidFill>
                  <a:prstClr val="black"/>
                </a:solidFill>
                <a:latin typeface="Calibri"/>
                <a:cs typeface="Calibri"/>
              </a:rPr>
              <a:t>interviews </a:t>
            </a:r>
            <a:r>
              <a:rPr lang="en-US" sz="1200" kern="1200" spc="13" dirty="0">
                <a:solidFill>
                  <a:prstClr val="black"/>
                </a:solidFill>
                <a:latin typeface="Calibri"/>
                <a:cs typeface="Calibri"/>
              </a:rPr>
              <a:t>with each constituency </a:t>
            </a:r>
            <a:r>
              <a:rPr lang="en-US" sz="1200" kern="1200" spc="26" dirty="0">
                <a:solidFill>
                  <a:prstClr val="black"/>
                </a:solidFill>
                <a:latin typeface="Calibri"/>
                <a:cs typeface="Calibri"/>
              </a:rPr>
              <a:t> </a:t>
            </a:r>
            <a:r>
              <a:rPr lang="en-US" sz="1200" kern="1200" spc="33" dirty="0">
                <a:solidFill>
                  <a:prstClr val="black"/>
                </a:solidFill>
                <a:latin typeface="Calibri"/>
                <a:cs typeface="Calibri"/>
              </a:rPr>
              <a:t>will </a:t>
            </a:r>
            <a:r>
              <a:rPr lang="en-US" sz="1200" kern="1200" spc="17" dirty="0">
                <a:solidFill>
                  <a:prstClr val="black"/>
                </a:solidFill>
                <a:latin typeface="Calibri"/>
                <a:cs typeface="Calibri"/>
              </a:rPr>
              <a:t>help  </a:t>
            </a:r>
            <a:r>
              <a:rPr lang="en-US" sz="1200" kern="1200" spc="20" dirty="0">
                <a:solidFill>
                  <a:prstClr val="black"/>
                </a:solidFill>
                <a:latin typeface="Calibri"/>
                <a:cs typeface="Calibri"/>
              </a:rPr>
              <a:t>you </a:t>
            </a:r>
            <a:r>
              <a:rPr lang="en-US" sz="1200" kern="1200" dirty="0">
                <a:solidFill>
                  <a:prstClr val="black"/>
                </a:solidFill>
                <a:latin typeface="Calibri"/>
                <a:cs typeface="Calibri"/>
              </a:rPr>
              <a:t>gather data </a:t>
            </a:r>
            <a:r>
              <a:rPr lang="en-US" sz="1200" kern="1200" spc="-10" dirty="0">
                <a:solidFill>
                  <a:prstClr val="black"/>
                </a:solidFill>
                <a:latin typeface="Calibri"/>
                <a:cs typeface="Calibri"/>
              </a:rPr>
              <a:t>to </a:t>
            </a:r>
            <a:r>
              <a:rPr lang="en-US" sz="1200" kern="1200" spc="7" dirty="0">
                <a:solidFill>
                  <a:prstClr val="black"/>
                </a:solidFill>
                <a:latin typeface="Calibri"/>
                <a:cs typeface="Calibri"/>
              </a:rPr>
              <a:t>answer </a:t>
            </a:r>
            <a:r>
              <a:rPr lang="en-US" sz="1200" kern="1200" spc="-7" dirty="0">
                <a:solidFill>
                  <a:prstClr val="black"/>
                </a:solidFill>
                <a:latin typeface="Calibri"/>
                <a:cs typeface="Calibri"/>
              </a:rPr>
              <a:t>the </a:t>
            </a:r>
            <a:r>
              <a:rPr lang="en-US" sz="1200" kern="1200" spc="7" dirty="0">
                <a:solidFill>
                  <a:prstClr val="black"/>
                </a:solidFill>
                <a:latin typeface="Calibri"/>
                <a:cs typeface="Calibri"/>
              </a:rPr>
              <a:t>questions </a:t>
            </a:r>
            <a:r>
              <a:rPr lang="en-US" sz="1200" kern="1200" spc="10" dirty="0">
                <a:solidFill>
                  <a:prstClr val="black"/>
                </a:solidFill>
                <a:latin typeface="Calibri"/>
                <a:cs typeface="Calibri"/>
              </a:rPr>
              <a:t>below. Relevant </a:t>
            </a:r>
            <a:r>
              <a:rPr lang="en-US" sz="1200" kern="1200" spc="7" dirty="0">
                <a:solidFill>
                  <a:prstClr val="black"/>
                </a:solidFill>
                <a:latin typeface="Calibri"/>
                <a:cs typeface="Calibri"/>
              </a:rPr>
              <a:t>internal  </a:t>
            </a:r>
            <a:r>
              <a:rPr lang="en-US" sz="1200" kern="1200" spc="13" dirty="0">
                <a:solidFill>
                  <a:prstClr val="black"/>
                </a:solidFill>
                <a:latin typeface="Calibri"/>
                <a:cs typeface="Calibri"/>
              </a:rPr>
              <a:t>documents </a:t>
            </a:r>
            <a:r>
              <a:rPr lang="en-US" sz="1200" kern="1200" spc="26" dirty="0">
                <a:solidFill>
                  <a:prstClr val="black"/>
                </a:solidFill>
                <a:latin typeface="Calibri"/>
                <a:cs typeface="Calibri"/>
              </a:rPr>
              <a:t>include </a:t>
            </a:r>
            <a:r>
              <a:rPr lang="en-US" sz="1200" kern="1200" dirty="0">
                <a:solidFill>
                  <a:prstClr val="black"/>
                </a:solidFill>
                <a:latin typeface="Calibri"/>
                <a:cs typeface="Calibri"/>
              </a:rPr>
              <a:t>strategic </a:t>
            </a:r>
            <a:r>
              <a:rPr lang="en-US" sz="1200" kern="1200" spc="17" dirty="0">
                <a:solidFill>
                  <a:prstClr val="black"/>
                </a:solidFill>
                <a:latin typeface="Calibri"/>
                <a:cs typeface="Calibri"/>
              </a:rPr>
              <a:t>plans, </a:t>
            </a:r>
            <a:r>
              <a:rPr lang="en-US" sz="1200" kern="1200" spc="-3" dirty="0">
                <a:solidFill>
                  <a:prstClr val="black"/>
                </a:solidFill>
                <a:latin typeface="Calibri"/>
                <a:cs typeface="Calibri"/>
              </a:rPr>
              <a:t>investment </a:t>
            </a:r>
            <a:r>
              <a:rPr lang="en-US" sz="1200" kern="1200" spc="17" dirty="0">
                <a:solidFill>
                  <a:prstClr val="black"/>
                </a:solidFill>
                <a:latin typeface="Calibri"/>
                <a:cs typeface="Calibri"/>
              </a:rPr>
              <a:t>guidelines, </a:t>
            </a:r>
            <a:r>
              <a:rPr lang="en-US" sz="1200" kern="1200" spc="-3" dirty="0">
                <a:solidFill>
                  <a:prstClr val="black"/>
                </a:solidFill>
                <a:latin typeface="Calibri"/>
                <a:cs typeface="Calibri"/>
              </a:rPr>
              <a:t>requests for  </a:t>
            </a:r>
            <a:r>
              <a:rPr lang="en-US" sz="1200" kern="1200" spc="13" dirty="0">
                <a:solidFill>
                  <a:prstClr val="black"/>
                </a:solidFill>
                <a:latin typeface="Calibri"/>
                <a:cs typeface="Calibri"/>
              </a:rPr>
              <a:t>proposals, </a:t>
            </a:r>
            <a:r>
              <a:rPr lang="en-US" sz="1200" kern="1200" spc="20" dirty="0">
                <a:solidFill>
                  <a:prstClr val="black"/>
                </a:solidFill>
                <a:latin typeface="Calibri"/>
                <a:cs typeface="Calibri"/>
              </a:rPr>
              <a:t>application </a:t>
            </a:r>
            <a:r>
              <a:rPr lang="en-US" sz="1200" kern="1200" spc="3" dirty="0">
                <a:solidFill>
                  <a:prstClr val="black"/>
                </a:solidFill>
                <a:latin typeface="Calibri"/>
                <a:cs typeface="Calibri"/>
              </a:rPr>
              <a:t>forms, </a:t>
            </a:r>
            <a:r>
              <a:rPr lang="en-US" sz="1200" kern="1200" spc="-3" dirty="0">
                <a:solidFill>
                  <a:prstClr val="black"/>
                </a:solidFill>
                <a:latin typeface="Calibri"/>
                <a:cs typeface="Calibri"/>
              </a:rPr>
              <a:t>investment </a:t>
            </a:r>
            <a:r>
              <a:rPr lang="en-US" sz="1200" kern="1200" dirty="0">
                <a:solidFill>
                  <a:prstClr val="black"/>
                </a:solidFill>
                <a:latin typeface="Calibri"/>
                <a:cs typeface="Calibri"/>
              </a:rPr>
              <a:t>data </a:t>
            </a:r>
            <a:r>
              <a:rPr lang="en-US" sz="1200" kern="1200" spc="23" dirty="0">
                <a:solidFill>
                  <a:prstClr val="black"/>
                </a:solidFill>
                <a:latin typeface="Calibri"/>
                <a:cs typeface="Calibri"/>
              </a:rPr>
              <a:t>(including </a:t>
            </a:r>
            <a:r>
              <a:rPr lang="en-US" sz="1200" kern="1200" spc="17" dirty="0">
                <a:solidFill>
                  <a:prstClr val="black"/>
                </a:solidFill>
                <a:latin typeface="Calibri"/>
                <a:cs typeface="Calibri"/>
              </a:rPr>
              <a:t>demographics  </a:t>
            </a:r>
            <a:r>
              <a:rPr lang="en-US" sz="1200" kern="1200" dirty="0">
                <a:solidFill>
                  <a:prstClr val="black"/>
                </a:solidFill>
                <a:latin typeface="Calibri"/>
                <a:cs typeface="Calibri"/>
              </a:rPr>
              <a:t>of </a:t>
            </a:r>
            <a:r>
              <a:rPr lang="en-US" sz="1200" kern="1200" spc="17" dirty="0">
                <a:solidFill>
                  <a:prstClr val="black"/>
                </a:solidFill>
                <a:latin typeface="Calibri"/>
                <a:cs typeface="Calibri"/>
              </a:rPr>
              <a:t>beneficiary </a:t>
            </a:r>
            <a:r>
              <a:rPr lang="en-US" sz="1200" kern="1200" spc="13" dirty="0">
                <a:solidFill>
                  <a:prstClr val="black"/>
                </a:solidFill>
                <a:latin typeface="Calibri"/>
                <a:cs typeface="Calibri"/>
              </a:rPr>
              <a:t>organizations) </a:t>
            </a:r>
            <a:r>
              <a:rPr lang="en-US" sz="1200" kern="1200" spc="17" dirty="0">
                <a:solidFill>
                  <a:prstClr val="black"/>
                </a:solidFill>
                <a:latin typeface="Calibri"/>
                <a:cs typeface="Calibri"/>
              </a:rPr>
              <a:t>and investment </a:t>
            </a:r>
            <a:r>
              <a:rPr lang="en-US" sz="1200" kern="1200" spc="10" dirty="0">
                <a:solidFill>
                  <a:prstClr val="black"/>
                </a:solidFill>
                <a:latin typeface="Calibri"/>
                <a:cs typeface="Calibri"/>
              </a:rPr>
              <a:t>summaries.</a:t>
            </a:r>
          </a:p>
          <a:p>
            <a:pPr marL="8405" defTabSz="605150">
              <a:spcBef>
                <a:spcPts val="66"/>
              </a:spcBef>
              <a:buClrTx/>
              <a:tabLst>
                <a:tab pos="172300" algn="l"/>
              </a:tabLst>
            </a:pPr>
            <a:endParaRPr lang="en-US" sz="1200" kern="1200" spc="17" dirty="0">
              <a:solidFill>
                <a:prstClr val="black"/>
              </a:solidFill>
              <a:latin typeface="Calibri"/>
              <a:cs typeface="FrankRuehl" panose="020E0503060101010101" pitchFamily="34" charset="-79"/>
            </a:endParaRPr>
          </a:p>
          <a:p>
            <a:pPr marL="8405" defTabSz="605150">
              <a:spcBef>
                <a:spcPts val="66"/>
              </a:spcBef>
              <a:buClrTx/>
              <a:tabLst>
                <a:tab pos="172300" algn="l"/>
              </a:tabLst>
            </a:pPr>
            <a:endParaRPr lang="en-US" sz="1200" kern="1200" spc="17" dirty="0">
              <a:solidFill>
                <a:prstClr val="black"/>
              </a:solidFill>
              <a:latin typeface="Calibri"/>
              <a:cs typeface="FrankRuehl" panose="020E0503060101010101" pitchFamily="34" charset="-79"/>
            </a:endParaRPr>
          </a:p>
          <a:p>
            <a:pPr algn="l"/>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82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TextBox 2">
            <a:extLst>
              <a:ext uri="{FF2B5EF4-FFF2-40B4-BE49-F238E27FC236}">
                <a16:creationId xmlns:a16="http://schemas.microsoft.com/office/drawing/2014/main" id="{C1D89A24-0CC9-4443-B74B-76FC3F1FEEEF}"/>
              </a:ext>
            </a:extLst>
          </p:cNvPr>
          <p:cNvSpPr txBox="1"/>
          <p:nvPr/>
        </p:nvSpPr>
        <p:spPr>
          <a:xfrm>
            <a:off x="276225" y="133350"/>
            <a:ext cx="8058151" cy="4797972"/>
          </a:xfrm>
          <a:prstGeom prst="rect">
            <a:avLst/>
          </a:prstGeom>
          <a:solidFill>
            <a:schemeClr val="accent3">
              <a:lumMod val="60000"/>
              <a:lumOff val="40000"/>
            </a:schemeClr>
          </a:solidFill>
          <a:ln>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4FB4382-98B6-44F0-B866-2AC68AF24268}"/>
              </a:ext>
            </a:extLst>
          </p:cNvPr>
          <p:cNvSpPr txBox="1"/>
          <p:nvPr/>
        </p:nvSpPr>
        <p:spPr>
          <a:xfrm>
            <a:off x="1771858" y="144900"/>
            <a:ext cx="5377069" cy="400110"/>
          </a:xfrm>
          <a:prstGeom prst="rect">
            <a:avLst/>
          </a:prstGeom>
          <a:noFill/>
        </p:spPr>
        <p:txBody>
          <a:bodyPr wrap="square" rtlCol="0">
            <a:spAutoFit/>
          </a:bodyPr>
          <a:lstStyle/>
          <a:p>
            <a:pPr algn="ctr"/>
            <a:r>
              <a:rPr lang="en-US" sz="2000" b="1" spc="160" dirty="0">
                <a:solidFill>
                  <a:schemeClr val="tx1"/>
                </a:solidFill>
                <a:latin typeface="FrankRuehl" panose="020E0503060101010101" pitchFamily="34" charset="-79"/>
                <a:cs typeface="FrankRuehl" panose="020E0503060101010101" pitchFamily="34" charset="-79"/>
              </a:rPr>
              <a:t>BUILDING </a:t>
            </a:r>
            <a:r>
              <a:rPr lang="en-US" sz="2000" b="1" spc="155" dirty="0">
                <a:solidFill>
                  <a:schemeClr val="tx1"/>
                </a:solidFill>
                <a:latin typeface="FrankRuehl" panose="020E0503060101010101" pitchFamily="34" charset="-79"/>
                <a:cs typeface="FrankRuehl" panose="020E0503060101010101" pitchFamily="34" charset="-79"/>
              </a:rPr>
              <a:t>POWER</a:t>
            </a:r>
            <a:endParaRPr lang="en-US" sz="2000" b="1" dirty="0">
              <a:solidFill>
                <a:schemeClr val="tx1"/>
              </a:solidFill>
            </a:endParaRPr>
          </a:p>
        </p:txBody>
      </p:sp>
      <p:sp>
        <p:nvSpPr>
          <p:cNvPr id="5" name="TextBox 4">
            <a:extLst>
              <a:ext uri="{FF2B5EF4-FFF2-40B4-BE49-F238E27FC236}">
                <a16:creationId xmlns:a16="http://schemas.microsoft.com/office/drawing/2014/main" id="{45208099-D4D7-46BF-8BDE-DCCE435789FE}"/>
              </a:ext>
            </a:extLst>
          </p:cNvPr>
          <p:cNvSpPr txBox="1"/>
          <p:nvPr/>
        </p:nvSpPr>
        <p:spPr>
          <a:xfrm>
            <a:off x="1779103" y="1165997"/>
            <a:ext cx="5555973" cy="307777"/>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E54B23F-4324-4EF5-B4ED-DCEC22DCB4CD}"/>
              </a:ext>
            </a:extLst>
          </p:cNvPr>
          <p:cNvSpPr txBox="1"/>
          <p:nvPr/>
        </p:nvSpPr>
        <p:spPr>
          <a:xfrm>
            <a:off x="446848" y="545010"/>
            <a:ext cx="7458076" cy="307777"/>
          </a:xfrm>
          <a:prstGeom prst="rect">
            <a:avLst/>
          </a:prstGeom>
          <a:solidFill>
            <a:schemeClr val="accent3">
              <a:lumMod val="60000"/>
              <a:lumOff val="40000"/>
            </a:schemeClr>
          </a:solidFill>
          <a:ln>
            <a:noFill/>
          </a:ln>
        </p:spPr>
        <p:txBody>
          <a:bodyPr wrap="square" rtlCol="0">
            <a:spAutoFit/>
          </a:bodyPr>
          <a:lstStyle/>
          <a:p>
            <a:pPr marL="8405" defTabSz="605150">
              <a:buClrTx/>
            </a:pPr>
            <a:r>
              <a:rPr lang="en-US" b="1" kern="1200" spc="126" dirty="0">
                <a:solidFill>
                  <a:srgbClr val="002060"/>
                </a:solidFill>
                <a:latin typeface="FrankRuehl" panose="020E0503060101010101" pitchFamily="34" charset="-79"/>
                <a:cs typeface="FrankRuehl" panose="020E0503060101010101" pitchFamily="34" charset="-79"/>
              </a:rPr>
              <a:t>SELF-ASSESSMENT QUESTIONS</a:t>
            </a:r>
            <a:endParaRPr lang="en-US" b="1" kern="1200" dirty="0">
              <a:solidFill>
                <a:srgbClr val="002060"/>
              </a:solidFill>
              <a:latin typeface="FrankRuehl" panose="020E0503060101010101" pitchFamily="34" charset="-79"/>
              <a:cs typeface="FrankRuehl" panose="020E0503060101010101" pitchFamily="34" charset="-79"/>
            </a:endParaRPr>
          </a:p>
        </p:txBody>
      </p:sp>
      <p:sp>
        <p:nvSpPr>
          <p:cNvPr id="9" name="TextBox 8">
            <a:extLst>
              <a:ext uri="{FF2B5EF4-FFF2-40B4-BE49-F238E27FC236}">
                <a16:creationId xmlns:a16="http://schemas.microsoft.com/office/drawing/2014/main" id="{10DDB5AD-0847-47ED-9611-615A23CB8B62}"/>
              </a:ext>
            </a:extLst>
          </p:cNvPr>
          <p:cNvSpPr txBox="1"/>
          <p:nvPr/>
        </p:nvSpPr>
        <p:spPr>
          <a:xfrm>
            <a:off x="446848" y="852787"/>
            <a:ext cx="7610475" cy="3877536"/>
          </a:xfrm>
          <a:prstGeom prst="rect">
            <a:avLst/>
          </a:prstGeom>
          <a:solidFill>
            <a:schemeClr val="accent3">
              <a:lumMod val="60000"/>
              <a:lumOff val="40000"/>
            </a:schemeClr>
          </a:solidFill>
          <a:ln>
            <a:solidFill>
              <a:schemeClr val="tx1"/>
            </a:solidFill>
          </a:ln>
        </p:spPr>
        <p:txBody>
          <a:bodyPr wrap="square" rtlCol="0">
            <a:spAutoFit/>
          </a:bodyPr>
          <a:lstStyle/>
          <a:p>
            <a:pPr marL="159272" marR="213063" indent="-150867" defTabSz="605150">
              <a:lnSpc>
                <a:spcPct val="123000"/>
              </a:lnSpc>
              <a:spcBef>
                <a:spcPts val="66"/>
              </a:spcBef>
              <a:buClrTx/>
              <a:buFont typeface="Calibri"/>
              <a:buAutoNum type="arabicPeriod"/>
              <a:tabLst>
                <a:tab pos="159692" algn="l"/>
              </a:tabLst>
            </a:pPr>
            <a:r>
              <a:rPr lang="en-US" sz="1200" b="1" kern="1200" spc="-10" dirty="0">
                <a:solidFill>
                  <a:srgbClr val="002060"/>
                </a:solidFill>
                <a:latin typeface="Calibri"/>
                <a:cs typeface="Calibri"/>
              </a:rPr>
              <a:t>To </a:t>
            </a:r>
            <a:r>
              <a:rPr lang="en-US" sz="1200" b="1" kern="1200" spc="3" dirty="0">
                <a:solidFill>
                  <a:srgbClr val="002060"/>
                </a:solidFill>
                <a:latin typeface="Calibri"/>
                <a:cs typeface="Calibri"/>
              </a:rPr>
              <a:t>what </a:t>
            </a:r>
            <a:r>
              <a:rPr lang="en-US" sz="1200" b="1" kern="1200" dirty="0">
                <a:solidFill>
                  <a:srgbClr val="002060"/>
                </a:solidFill>
                <a:latin typeface="Calibri"/>
                <a:cs typeface="Calibri"/>
              </a:rPr>
              <a:t>extent </a:t>
            </a:r>
            <a:r>
              <a:rPr lang="en-US" sz="1200" b="1" kern="1200" spc="3" dirty="0">
                <a:solidFill>
                  <a:srgbClr val="002060"/>
                </a:solidFill>
                <a:latin typeface="Calibri"/>
                <a:cs typeface="Calibri"/>
              </a:rPr>
              <a:t>does SVP </a:t>
            </a:r>
            <a:r>
              <a:rPr lang="en-US" sz="1200" b="1" kern="1200" spc="7" dirty="0">
                <a:solidFill>
                  <a:srgbClr val="002060"/>
                </a:solidFill>
                <a:latin typeface="Calibri"/>
                <a:cs typeface="Calibri"/>
              </a:rPr>
              <a:t>embody diversity </a:t>
            </a:r>
            <a:r>
              <a:rPr lang="en-US" sz="1200" b="1" kern="1200" spc="10" dirty="0">
                <a:solidFill>
                  <a:srgbClr val="002060"/>
                </a:solidFill>
                <a:latin typeface="Calibri"/>
                <a:cs typeface="Calibri"/>
              </a:rPr>
              <a:t>and  </a:t>
            </a:r>
            <a:r>
              <a:rPr lang="en-US" sz="1200" b="1" kern="1200" spc="13" dirty="0">
                <a:solidFill>
                  <a:srgbClr val="002060"/>
                </a:solidFill>
                <a:latin typeface="Calibri"/>
                <a:cs typeface="Calibri"/>
              </a:rPr>
              <a:t>inclusion?</a:t>
            </a:r>
            <a:endParaRPr lang="en-US" sz="1200" b="1" kern="1200" dirty="0">
              <a:solidFill>
                <a:srgbClr val="002060"/>
              </a:solidFill>
              <a:latin typeface="Calibri"/>
              <a:cs typeface="Calibri"/>
            </a:endParaRPr>
          </a:p>
          <a:p>
            <a:pPr marL="271476" lvl="1" indent="-111785" defTabSz="605150">
              <a:spcBef>
                <a:spcPts val="424"/>
              </a:spcBef>
              <a:buClrTx/>
              <a:buSzPct val="95238"/>
              <a:buFontTx/>
              <a:buAutoNum type="alphaLcPeriod"/>
              <a:tabLst>
                <a:tab pos="271897" algn="l"/>
              </a:tabLst>
            </a:pPr>
            <a:r>
              <a:rPr lang="en-US" sz="1100" kern="1200" spc="17" dirty="0">
                <a:solidFill>
                  <a:prstClr val="black"/>
                </a:solidFill>
                <a:latin typeface="Calibri"/>
                <a:cs typeface="Calibri"/>
              </a:rPr>
              <a:t>Are </a:t>
            </a:r>
            <a:r>
              <a:rPr lang="en-US" sz="1100" kern="1200" spc="-7" dirty="0">
                <a:solidFill>
                  <a:prstClr val="black"/>
                </a:solidFill>
                <a:latin typeface="Calibri"/>
                <a:cs typeface="Calibri"/>
              </a:rPr>
              <a:t>there </a:t>
            </a:r>
            <a:r>
              <a:rPr lang="en-US" sz="1100" kern="1200" spc="7" dirty="0">
                <a:solidFill>
                  <a:prstClr val="black"/>
                </a:solidFill>
                <a:latin typeface="Calibri"/>
                <a:cs typeface="Calibri"/>
              </a:rPr>
              <a:t>internal </a:t>
            </a:r>
            <a:r>
              <a:rPr lang="en-US" sz="1100" kern="1200" spc="3" dirty="0">
                <a:solidFill>
                  <a:prstClr val="black"/>
                </a:solidFill>
                <a:latin typeface="Calibri"/>
                <a:cs typeface="Calibri"/>
              </a:rPr>
              <a:t>diversity, </a:t>
            </a:r>
            <a:r>
              <a:rPr lang="en-US" sz="1100" kern="1200" spc="10" dirty="0">
                <a:solidFill>
                  <a:prstClr val="black"/>
                </a:solidFill>
                <a:latin typeface="Calibri"/>
                <a:cs typeface="Calibri"/>
              </a:rPr>
              <a:t>equity </a:t>
            </a:r>
            <a:r>
              <a:rPr lang="en-US" sz="1100" kern="1200" spc="17" dirty="0">
                <a:solidFill>
                  <a:prstClr val="black"/>
                </a:solidFill>
                <a:latin typeface="Calibri"/>
                <a:cs typeface="Calibri"/>
              </a:rPr>
              <a:t>and </a:t>
            </a:r>
            <a:r>
              <a:rPr lang="en-US" sz="1100" kern="1200" spc="23" dirty="0">
                <a:solidFill>
                  <a:prstClr val="black"/>
                </a:solidFill>
                <a:latin typeface="Calibri"/>
                <a:cs typeface="Calibri"/>
              </a:rPr>
              <a:t>inclusion </a:t>
            </a:r>
            <a:r>
              <a:rPr lang="en-US" sz="1100" kern="1200" spc="36" dirty="0">
                <a:solidFill>
                  <a:prstClr val="black"/>
                </a:solidFill>
                <a:latin typeface="Calibri"/>
                <a:cs typeface="Calibri"/>
              </a:rPr>
              <a:t> </a:t>
            </a:r>
            <a:r>
              <a:rPr lang="en-US" sz="1100" kern="1200" spc="3" dirty="0">
                <a:solidFill>
                  <a:prstClr val="black"/>
                </a:solidFill>
                <a:latin typeface="Calibri"/>
                <a:cs typeface="Calibri"/>
              </a:rPr>
              <a:t>goals?</a:t>
            </a:r>
            <a:endParaRPr lang="en-US" sz="1100" kern="1200" dirty="0">
              <a:solidFill>
                <a:prstClr val="black"/>
              </a:solidFill>
              <a:latin typeface="Calibri"/>
              <a:cs typeface="Calibri"/>
            </a:endParaRPr>
          </a:p>
          <a:p>
            <a:pPr marL="279041" marR="40763" lvl="1" indent="-119349" defTabSz="605150">
              <a:lnSpc>
                <a:spcPct val="115100"/>
              </a:lnSpc>
              <a:spcBef>
                <a:spcPts val="298"/>
              </a:spcBef>
              <a:buClrTx/>
              <a:buFontTx/>
              <a:buAutoNum type="alphaLcPeriod"/>
              <a:tabLst>
                <a:tab pos="279462" algn="l"/>
              </a:tabLst>
            </a:pPr>
            <a:r>
              <a:rPr lang="en-US" sz="1100" kern="1200" spc="36" dirty="0">
                <a:solidFill>
                  <a:prstClr val="black"/>
                </a:solidFill>
                <a:latin typeface="Calibri"/>
                <a:cs typeface="Calibri"/>
              </a:rPr>
              <a:t>Which </a:t>
            </a:r>
            <a:r>
              <a:rPr lang="en-US" sz="1100" kern="1200" spc="13" dirty="0">
                <a:solidFill>
                  <a:prstClr val="black"/>
                </a:solidFill>
                <a:latin typeface="Calibri"/>
                <a:cs typeface="Calibri"/>
              </a:rPr>
              <a:t>board </a:t>
            </a:r>
            <a:r>
              <a:rPr lang="en-US" sz="1100" kern="1200" spc="17" dirty="0">
                <a:solidFill>
                  <a:prstClr val="black"/>
                </a:solidFill>
                <a:latin typeface="Calibri"/>
                <a:cs typeface="Calibri"/>
              </a:rPr>
              <a:t>and </a:t>
            </a:r>
            <a:r>
              <a:rPr lang="en-US" sz="1100" kern="1200" spc="-13" dirty="0">
                <a:solidFill>
                  <a:prstClr val="black"/>
                </a:solidFill>
                <a:latin typeface="Calibri"/>
                <a:cs typeface="Calibri"/>
              </a:rPr>
              <a:t>staff </a:t>
            </a:r>
            <a:r>
              <a:rPr lang="en-US" sz="1100" kern="1200" spc="7" dirty="0">
                <a:solidFill>
                  <a:prstClr val="black"/>
                </a:solidFill>
                <a:latin typeface="Calibri"/>
                <a:cs typeface="Calibri"/>
              </a:rPr>
              <a:t>have </a:t>
            </a:r>
            <a:r>
              <a:rPr lang="en-US" sz="1100" kern="1200" spc="20" dirty="0">
                <a:solidFill>
                  <a:prstClr val="black"/>
                </a:solidFill>
                <a:latin typeface="Calibri"/>
                <a:cs typeface="Calibri"/>
              </a:rPr>
              <a:t>lived </a:t>
            </a:r>
            <a:r>
              <a:rPr lang="en-US" sz="1100" kern="1200" spc="17" dirty="0">
                <a:solidFill>
                  <a:prstClr val="black"/>
                </a:solidFill>
                <a:latin typeface="Calibri"/>
                <a:cs typeface="Calibri"/>
              </a:rPr>
              <a:t>experience and </a:t>
            </a:r>
            <a:r>
              <a:rPr lang="en-US" sz="1100" kern="1200" dirty="0">
                <a:solidFill>
                  <a:prstClr val="black"/>
                </a:solidFill>
                <a:latin typeface="Calibri"/>
                <a:cs typeface="Calibri"/>
              </a:rPr>
              <a:t>reflect </a:t>
            </a:r>
            <a:r>
              <a:rPr lang="en-US" sz="1100" kern="1200" spc="-7" dirty="0">
                <a:solidFill>
                  <a:prstClr val="black"/>
                </a:solidFill>
                <a:latin typeface="Calibri"/>
                <a:cs typeface="Calibri"/>
              </a:rPr>
              <a:t>the  </a:t>
            </a:r>
            <a:r>
              <a:rPr lang="en-US" sz="1100" kern="1200" spc="17" dirty="0">
                <a:solidFill>
                  <a:prstClr val="black"/>
                </a:solidFill>
                <a:latin typeface="Calibri"/>
                <a:cs typeface="Calibri"/>
              </a:rPr>
              <a:t>communities </a:t>
            </a:r>
            <a:r>
              <a:rPr lang="en-US" sz="1100" kern="1200" spc="3" dirty="0">
                <a:solidFill>
                  <a:prstClr val="black"/>
                </a:solidFill>
                <a:latin typeface="Calibri"/>
                <a:cs typeface="Calibri"/>
              </a:rPr>
              <a:t>they serve, </a:t>
            </a:r>
            <a:r>
              <a:rPr lang="en-US" sz="1100" kern="1200" spc="26" dirty="0">
                <a:solidFill>
                  <a:prstClr val="black"/>
                </a:solidFill>
                <a:latin typeface="Calibri"/>
                <a:cs typeface="Calibri"/>
              </a:rPr>
              <a:t>including in </a:t>
            </a:r>
            <a:r>
              <a:rPr lang="en-US" sz="1100" kern="1200" spc="13" dirty="0">
                <a:solidFill>
                  <a:prstClr val="black"/>
                </a:solidFill>
                <a:latin typeface="Calibri"/>
                <a:cs typeface="Calibri"/>
              </a:rPr>
              <a:t>leadership</a:t>
            </a:r>
            <a:r>
              <a:rPr lang="en-US" sz="1100" kern="1200" spc="122" dirty="0">
                <a:solidFill>
                  <a:prstClr val="black"/>
                </a:solidFill>
                <a:latin typeface="Calibri"/>
                <a:cs typeface="Calibri"/>
              </a:rPr>
              <a:t> </a:t>
            </a:r>
            <a:r>
              <a:rPr lang="en-US" sz="1100" kern="1200" spc="-3" dirty="0">
                <a:solidFill>
                  <a:prstClr val="black"/>
                </a:solidFill>
                <a:latin typeface="Calibri"/>
                <a:cs typeface="Calibri"/>
              </a:rPr>
              <a:t>roles?</a:t>
            </a:r>
            <a:endParaRPr lang="en-US" sz="1100" kern="1200" dirty="0">
              <a:solidFill>
                <a:prstClr val="black"/>
              </a:solidFill>
              <a:latin typeface="Calibri"/>
              <a:cs typeface="Calibri"/>
            </a:endParaRPr>
          </a:p>
          <a:p>
            <a:pPr marL="277360" marR="81107" lvl="1" indent="-117668" defTabSz="605150">
              <a:lnSpc>
                <a:spcPct val="115100"/>
              </a:lnSpc>
              <a:spcBef>
                <a:spcPts val="298"/>
              </a:spcBef>
              <a:buClrTx/>
              <a:buFontTx/>
              <a:buAutoNum type="alphaLcPeriod"/>
              <a:tabLst>
                <a:tab pos="277780" algn="l"/>
              </a:tabLst>
            </a:pPr>
            <a:r>
              <a:rPr lang="en-US" sz="1100" kern="1200" spc="7" dirty="0">
                <a:solidFill>
                  <a:prstClr val="black"/>
                </a:solidFill>
                <a:latin typeface="Calibri"/>
                <a:cs typeface="Calibri"/>
              </a:rPr>
              <a:t>Is </a:t>
            </a:r>
            <a:r>
              <a:rPr lang="en-US" sz="1100" kern="1200" spc="-7" dirty="0">
                <a:solidFill>
                  <a:prstClr val="black"/>
                </a:solidFill>
                <a:latin typeface="Calibri"/>
                <a:cs typeface="Calibri"/>
              </a:rPr>
              <a:t>there </a:t>
            </a:r>
            <a:r>
              <a:rPr lang="en-US" sz="1100" kern="1200" spc="13" dirty="0">
                <a:solidFill>
                  <a:prstClr val="black"/>
                </a:solidFill>
                <a:latin typeface="Calibri"/>
                <a:cs typeface="Calibri"/>
              </a:rPr>
              <a:t>board </a:t>
            </a:r>
            <a:r>
              <a:rPr lang="en-US" sz="1100" kern="1200" spc="17" dirty="0">
                <a:solidFill>
                  <a:prstClr val="black"/>
                </a:solidFill>
                <a:latin typeface="Calibri"/>
                <a:cs typeface="Calibri"/>
              </a:rPr>
              <a:t>and </a:t>
            </a:r>
            <a:r>
              <a:rPr lang="en-US" sz="1100" kern="1200" spc="-13" dirty="0">
                <a:solidFill>
                  <a:prstClr val="black"/>
                </a:solidFill>
                <a:latin typeface="Calibri"/>
                <a:cs typeface="Calibri"/>
              </a:rPr>
              <a:t>staff </a:t>
            </a:r>
            <a:r>
              <a:rPr lang="en-US" sz="1100" kern="1200" spc="7" dirty="0">
                <a:solidFill>
                  <a:prstClr val="black"/>
                </a:solidFill>
                <a:latin typeface="Calibri"/>
                <a:cs typeface="Calibri"/>
              </a:rPr>
              <a:t>diversity </a:t>
            </a:r>
            <a:r>
              <a:rPr lang="en-US" sz="1100" kern="1200" dirty="0">
                <a:solidFill>
                  <a:prstClr val="black"/>
                </a:solidFill>
                <a:latin typeface="Calibri"/>
                <a:cs typeface="Calibri"/>
              </a:rPr>
              <a:t>related </a:t>
            </a:r>
            <a:r>
              <a:rPr lang="en-US" sz="1100" kern="1200" spc="-10" dirty="0">
                <a:solidFill>
                  <a:prstClr val="black"/>
                </a:solidFill>
                <a:latin typeface="Calibri"/>
                <a:cs typeface="Calibri"/>
              </a:rPr>
              <a:t>to </a:t>
            </a:r>
            <a:r>
              <a:rPr lang="en-US" sz="1100" kern="1200" spc="23" dirty="0">
                <a:solidFill>
                  <a:prstClr val="black"/>
                </a:solidFill>
                <a:latin typeface="Calibri"/>
                <a:cs typeface="Calibri"/>
              </a:rPr>
              <a:t>income, </a:t>
            </a:r>
            <a:r>
              <a:rPr lang="en-US" sz="1100" kern="1200" spc="13" dirty="0">
                <a:solidFill>
                  <a:prstClr val="black"/>
                </a:solidFill>
                <a:latin typeface="Calibri"/>
                <a:cs typeface="Calibri"/>
              </a:rPr>
              <a:t>wealth,  race, </a:t>
            </a:r>
            <a:r>
              <a:rPr lang="en-US" sz="1100" kern="1200" spc="7" dirty="0">
                <a:solidFill>
                  <a:prstClr val="black"/>
                </a:solidFill>
                <a:latin typeface="Calibri"/>
                <a:cs typeface="Calibri"/>
              </a:rPr>
              <a:t>ethnicity, </a:t>
            </a:r>
            <a:r>
              <a:rPr lang="en-US" sz="1100" kern="1200" dirty="0">
                <a:solidFill>
                  <a:prstClr val="black"/>
                </a:solidFill>
                <a:latin typeface="Calibri"/>
                <a:cs typeface="Calibri"/>
              </a:rPr>
              <a:t>gender, </a:t>
            </a:r>
            <a:r>
              <a:rPr lang="en-US" sz="1100" kern="1200" spc="60" dirty="0">
                <a:solidFill>
                  <a:prstClr val="black"/>
                </a:solidFill>
                <a:latin typeface="Calibri"/>
                <a:cs typeface="Calibri"/>
              </a:rPr>
              <a:t>LGBTQ, </a:t>
            </a:r>
            <a:r>
              <a:rPr lang="en-US" sz="1100" kern="1200" spc="17" dirty="0">
                <a:solidFill>
                  <a:prstClr val="black"/>
                </a:solidFill>
                <a:latin typeface="Calibri"/>
                <a:cs typeface="Calibri"/>
              </a:rPr>
              <a:t>disability </a:t>
            </a:r>
            <a:r>
              <a:rPr lang="en-US" sz="1100" kern="1200" spc="-10" dirty="0">
                <a:solidFill>
                  <a:prstClr val="black"/>
                </a:solidFill>
                <a:latin typeface="Calibri"/>
                <a:cs typeface="Calibri"/>
              </a:rPr>
              <a:t>status </a:t>
            </a:r>
            <a:r>
              <a:rPr lang="en-US" sz="1100" kern="1200" spc="17" dirty="0">
                <a:solidFill>
                  <a:prstClr val="black"/>
                </a:solidFill>
                <a:latin typeface="Calibri"/>
                <a:cs typeface="Calibri"/>
              </a:rPr>
              <a:t>and</a:t>
            </a:r>
            <a:r>
              <a:rPr lang="en-US" sz="1100" kern="1200" spc="13" dirty="0">
                <a:solidFill>
                  <a:prstClr val="black"/>
                </a:solidFill>
                <a:latin typeface="Calibri"/>
                <a:cs typeface="Calibri"/>
              </a:rPr>
              <a:t> </a:t>
            </a:r>
            <a:r>
              <a:rPr lang="en-US" sz="1100" kern="1200" spc="-7" dirty="0">
                <a:solidFill>
                  <a:prstClr val="black"/>
                </a:solidFill>
                <a:latin typeface="Calibri"/>
                <a:cs typeface="Calibri"/>
              </a:rPr>
              <a:t>age?</a:t>
            </a:r>
            <a:endParaRPr lang="en-US" sz="1100" kern="1200" dirty="0">
              <a:solidFill>
                <a:prstClr val="black"/>
              </a:solidFill>
              <a:latin typeface="Calibri"/>
              <a:cs typeface="Calibri"/>
            </a:endParaRPr>
          </a:p>
          <a:p>
            <a:pPr marL="282403" marR="349222" lvl="1" indent="-122711" defTabSz="605150">
              <a:lnSpc>
                <a:spcPct val="115100"/>
              </a:lnSpc>
              <a:spcBef>
                <a:spcPts val="298"/>
              </a:spcBef>
              <a:buClrTx/>
              <a:buFontTx/>
              <a:buAutoNum type="alphaLcPeriod"/>
              <a:tabLst>
                <a:tab pos="282403" algn="l"/>
              </a:tabLst>
            </a:pPr>
            <a:r>
              <a:rPr lang="en-US" sz="1100" kern="1200" spc="7" dirty="0">
                <a:solidFill>
                  <a:prstClr val="black"/>
                </a:solidFill>
                <a:latin typeface="Calibri"/>
                <a:cs typeface="Calibri"/>
              </a:rPr>
              <a:t>Is </a:t>
            </a:r>
            <a:r>
              <a:rPr lang="en-US" sz="1100" kern="1200" spc="-7" dirty="0">
                <a:solidFill>
                  <a:prstClr val="black"/>
                </a:solidFill>
                <a:latin typeface="Calibri"/>
                <a:cs typeface="Calibri"/>
              </a:rPr>
              <a:t>the </a:t>
            </a:r>
            <a:r>
              <a:rPr lang="en-US" sz="1100" kern="1200" spc="10" dirty="0">
                <a:solidFill>
                  <a:prstClr val="black"/>
                </a:solidFill>
                <a:latin typeface="Calibri"/>
                <a:cs typeface="Calibri"/>
              </a:rPr>
              <a:t>foundation </a:t>
            </a:r>
            <a:r>
              <a:rPr lang="en-US" sz="1100" kern="1200" spc="-13" dirty="0">
                <a:solidFill>
                  <a:prstClr val="black"/>
                </a:solidFill>
                <a:latin typeface="Calibri"/>
                <a:cs typeface="Calibri"/>
              </a:rPr>
              <a:t>staff </a:t>
            </a:r>
            <a:r>
              <a:rPr lang="en-US" sz="1100" kern="1200" spc="17" dirty="0">
                <a:solidFill>
                  <a:prstClr val="black"/>
                </a:solidFill>
                <a:latin typeface="Calibri"/>
                <a:cs typeface="Calibri"/>
              </a:rPr>
              <a:t>culturally </a:t>
            </a:r>
            <a:r>
              <a:rPr lang="en-US" sz="1100" kern="1200" dirty="0">
                <a:solidFill>
                  <a:prstClr val="black"/>
                </a:solidFill>
                <a:latin typeface="Calibri"/>
                <a:cs typeface="Calibri"/>
              </a:rPr>
              <a:t>competent? </a:t>
            </a:r>
            <a:r>
              <a:rPr lang="en-US" sz="1100" kern="1200" spc="33" dirty="0">
                <a:solidFill>
                  <a:prstClr val="black"/>
                </a:solidFill>
                <a:latin typeface="Calibri"/>
                <a:cs typeface="Calibri"/>
              </a:rPr>
              <a:t>Does </a:t>
            </a:r>
            <a:r>
              <a:rPr lang="en-US" sz="1100" kern="1200" spc="-3" dirty="0">
                <a:solidFill>
                  <a:prstClr val="black"/>
                </a:solidFill>
                <a:latin typeface="Calibri"/>
                <a:cs typeface="Calibri"/>
              </a:rPr>
              <a:t>it  </a:t>
            </a:r>
            <a:r>
              <a:rPr lang="en-US" sz="1100" kern="1200" spc="7" dirty="0">
                <a:solidFill>
                  <a:prstClr val="black"/>
                </a:solidFill>
                <a:latin typeface="Calibri"/>
                <a:cs typeface="Calibri"/>
              </a:rPr>
              <a:t>understand </a:t>
            </a:r>
            <a:r>
              <a:rPr lang="en-US" sz="1100" kern="1200" spc="17" dirty="0">
                <a:solidFill>
                  <a:prstClr val="black"/>
                </a:solidFill>
                <a:latin typeface="Calibri"/>
                <a:cs typeface="Calibri"/>
              </a:rPr>
              <a:t>and </a:t>
            </a:r>
            <a:r>
              <a:rPr lang="en-US" sz="1100" kern="1200" spc="7" dirty="0">
                <a:solidFill>
                  <a:prstClr val="black"/>
                </a:solidFill>
                <a:latin typeface="Calibri"/>
                <a:cs typeface="Calibri"/>
              </a:rPr>
              <a:t>seek </a:t>
            </a:r>
            <a:r>
              <a:rPr lang="en-US" sz="1100" kern="1200" spc="-10" dirty="0">
                <a:solidFill>
                  <a:prstClr val="black"/>
                </a:solidFill>
                <a:latin typeface="Calibri"/>
                <a:cs typeface="Calibri"/>
              </a:rPr>
              <a:t>to </a:t>
            </a:r>
            <a:r>
              <a:rPr lang="en-US" sz="1100" kern="1200" spc="3" dirty="0">
                <a:solidFill>
                  <a:prstClr val="black"/>
                </a:solidFill>
                <a:latin typeface="Calibri"/>
                <a:cs typeface="Calibri"/>
              </a:rPr>
              <a:t>address </a:t>
            </a:r>
            <a:r>
              <a:rPr lang="en-US" sz="1100" kern="1200" spc="23" dirty="0">
                <a:solidFill>
                  <a:prstClr val="black"/>
                </a:solidFill>
                <a:latin typeface="Calibri"/>
                <a:cs typeface="Calibri"/>
              </a:rPr>
              <a:t>implicit</a:t>
            </a:r>
            <a:r>
              <a:rPr lang="en-US" sz="1100" kern="1200" spc="168" dirty="0">
                <a:solidFill>
                  <a:prstClr val="black"/>
                </a:solidFill>
                <a:latin typeface="Calibri"/>
                <a:cs typeface="Calibri"/>
              </a:rPr>
              <a:t> </a:t>
            </a:r>
            <a:r>
              <a:rPr lang="en-US" sz="1100" kern="1200" spc="3" dirty="0">
                <a:solidFill>
                  <a:prstClr val="black"/>
                </a:solidFill>
                <a:latin typeface="Calibri"/>
                <a:cs typeface="Calibri"/>
              </a:rPr>
              <a:t>bias?</a:t>
            </a:r>
            <a:endParaRPr lang="en-US" sz="1100" kern="1200" dirty="0">
              <a:solidFill>
                <a:prstClr val="black"/>
              </a:solidFill>
              <a:latin typeface="Calibri"/>
              <a:cs typeface="Calibri"/>
            </a:endParaRPr>
          </a:p>
          <a:p>
            <a:pPr marL="277360" marR="45806" lvl="1" indent="-117668" defTabSz="605150">
              <a:lnSpc>
                <a:spcPct val="115100"/>
              </a:lnSpc>
              <a:spcBef>
                <a:spcPts val="298"/>
              </a:spcBef>
              <a:buClrTx/>
              <a:buFontTx/>
              <a:buAutoNum type="alphaLcPeriod"/>
              <a:tabLst>
                <a:tab pos="277780" algn="l"/>
              </a:tabLst>
            </a:pPr>
            <a:r>
              <a:rPr lang="en-US" sz="1100" kern="1200" spc="33" dirty="0">
                <a:solidFill>
                  <a:prstClr val="black"/>
                </a:solidFill>
                <a:latin typeface="Calibri"/>
                <a:cs typeface="Calibri"/>
              </a:rPr>
              <a:t>Does </a:t>
            </a:r>
            <a:r>
              <a:rPr lang="en-US" sz="1100" kern="1200" spc="10" dirty="0">
                <a:solidFill>
                  <a:prstClr val="black"/>
                </a:solidFill>
                <a:latin typeface="Calibri"/>
                <a:cs typeface="Calibri"/>
              </a:rPr>
              <a:t>our </a:t>
            </a:r>
            <a:r>
              <a:rPr lang="en-US" sz="1100" kern="1200" spc="17" dirty="0">
                <a:solidFill>
                  <a:prstClr val="black"/>
                </a:solidFill>
                <a:latin typeface="Calibri"/>
                <a:cs typeface="Calibri"/>
              </a:rPr>
              <a:t>organization solicit </a:t>
            </a:r>
            <a:r>
              <a:rPr lang="en-US" sz="1100" kern="1200" spc="13" dirty="0">
                <a:solidFill>
                  <a:prstClr val="black"/>
                </a:solidFill>
                <a:latin typeface="Calibri"/>
                <a:cs typeface="Calibri"/>
              </a:rPr>
              <a:t>confidential </a:t>
            </a:r>
            <a:r>
              <a:rPr lang="en-US" sz="1100" kern="1200" spc="3" dirty="0">
                <a:solidFill>
                  <a:prstClr val="black"/>
                </a:solidFill>
                <a:latin typeface="Calibri"/>
                <a:cs typeface="Calibri"/>
              </a:rPr>
              <a:t>or </a:t>
            </a:r>
            <a:r>
              <a:rPr lang="en-US" sz="1100" kern="1200" spc="17" dirty="0">
                <a:solidFill>
                  <a:prstClr val="black"/>
                </a:solidFill>
                <a:latin typeface="Calibri"/>
                <a:cs typeface="Calibri"/>
              </a:rPr>
              <a:t>anonymous  </a:t>
            </a:r>
            <a:r>
              <a:rPr lang="en-US" sz="1100" kern="1200" spc="13" dirty="0">
                <a:solidFill>
                  <a:prstClr val="black"/>
                </a:solidFill>
                <a:latin typeface="Calibri"/>
                <a:cs typeface="Calibri"/>
              </a:rPr>
              <a:t>feedback </a:t>
            </a:r>
            <a:r>
              <a:rPr lang="en-US" sz="1100" kern="1200" spc="3" dirty="0">
                <a:solidFill>
                  <a:prstClr val="black"/>
                </a:solidFill>
                <a:latin typeface="Calibri"/>
                <a:cs typeface="Calibri"/>
              </a:rPr>
              <a:t>from </a:t>
            </a:r>
            <a:r>
              <a:rPr lang="en-US" sz="1100" kern="1200" spc="-13" dirty="0">
                <a:solidFill>
                  <a:prstClr val="black"/>
                </a:solidFill>
                <a:latin typeface="Calibri"/>
                <a:cs typeface="Calibri"/>
              </a:rPr>
              <a:t>staff </a:t>
            </a:r>
            <a:r>
              <a:rPr lang="en-US" sz="1100" kern="1200" spc="17" dirty="0">
                <a:solidFill>
                  <a:prstClr val="black"/>
                </a:solidFill>
                <a:latin typeface="Calibri"/>
                <a:cs typeface="Calibri"/>
              </a:rPr>
              <a:t>and </a:t>
            </a:r>
            <a:r>
              <a:rPr lang="en-US" sz="1100" kern="1200" spc="13" dirty="0">
                <a:solidFill>
                  <a:prstClr val="black"/>
                </a:solidFill>
                <a:latin typeface="Calibri"/>
                <a:cs typeface="Calibri"/>
              </a:rPr>
              <a:t>board </a:t>
            </a:r>
            <a:r>
              <a:rPr lang="en-US" sz="1100" kern="1200" spc="7" dirty="0">
                <a:solidFill>
                  <a:prstClr val="black"/>
                </a:solidFill>
                <a:latin typeface="Calibri"/>
                <a:cs typeface="Calibri"/>
              </a:rPr>
              <a:t>about </a:t>
            </a:r>
            <a:r>
              <a:rPr lang="en-US" sz="1100" kern="1200" spc="3" dirty="0">
                <a:solidFill>
                  <a:prstClr val="black"/>
                </a:solidFill>
                <a:latin typeface="Calibri"/>
                <a:cs typeface="Calibri"/>
              </a:rPr>
              <a:t>progress </a:t>
            </a:r>
            <a:r>
              <a:rPr lang="en-US" sz="1100" kern="1200" spc="20" dirty="0">
                <a:solidFill>
                  <a:prstClr val="black"/>
                </a:solidFill>
                <a:latin typeface="Calibri"/>
                <a:cs typeface="Calibri"/>
              </a:rPr>
              <a:t>on </a:t>
            </a:r>
            <a:r>
              <a:rPr lang="en-US" sz="1100" kern="1200" spc="10" dirty="0">
                <a:solidFill>
                  <a:prstClr val="black"/>
                </a:solidFill>
                <a:latin typeface="Calibri"/>
                <a:cs typeface="Calibri"/>
              </a:rPr>
              <a:t>equity </a:t>
            </a:r>
            <a:r>
              <a:rPr lang="en-US" sz="1100" kern="1200" spc="17" dirty="0">
                <a:solidFill>
                  <a:prstClr val="black"/>
                </a:solidFill>
                <a:latin typeface="Calibri"/>
                <a:cs typeface="Calibri"/>
              </a:rPr>
              <a:t>and  </a:t>
            </a:r>
            <a:r>
              <a:rPr lang="en-US" sz="1100" kern="1200" spc="23" dirty="0">
                <a:solidFill>
                  <a:prstClr val="black"/>
                </a:solidFill>
                <a:latin typeface="Calibri"/>
                <a:cs typeface="Calibri"/>
              </a:rPr>
              <a:t>inclusion</a:t>
            </a:r>
            <a:r>
              <a:rPr lang="en-US" sz="1100" kern="1200" spc="30" dirty="0">
                <a:solidFill>
                  <a:prstClr val="black"/>
                </a:solidFill>
                <a:latin typeface="Calibri"/>
                <a:cs typeface="Calibri"/>
              </a:rPr>
              <a:t> </a:t>
            </a:r>
            <a:r>
              <a:rPr lang="en-US" sz="1100" kern="1200" spc="3" dirty="0">
                <a:solidFill>
                  <a:prstClr val="black"/>
                </a:solidFill>
                <a:latin typeface="Calibri"/>
                <a:cs typeface="Calibri"/>
              </a:rPr>
              <a:t>goals?</a:t>
            </a:r>
            <a:endParaRPr lang="en-US" sz="1100" kern="1200" dirty="0">
              <a:solidFill>
                <a:prstClr val="black"/>
              </a:solidFill>
              <a:latin typeface="Calibri"/>
              <a:cs typeface="Calibri"/>
            </a:endParaRPr>
          </a:p>
          <a:p>
            <a:pPr marL="279041" marR="3362" lvl="1" indent="-119349" defTabSz="605150">
              <a:lnSpc>
                <a:spcPct val="115100"/>
              </a:lnSpc>
              <a:spcBef>
                <a:spcPts val="298"/>
              </a:spcBef>
              <a:buClrTx/>
              <a:buFontTx/>
              <a:buAutoNum type="alphaLcPeriod"/>
              <a:tabLst>
                <a:tab pos="279462" algn="l"/>
              </a:tabLst>
            </a:pPr>
            <a:r>
              <a:rPr lang="en-US" sz="1100" kern="1200" spc="17" dirty="0">
                <a:solidFill>
                  <a:prstClr val="black"/>
                </a:solidFill>
                <a:latin typeface="Calibri"/>
                <a:cs typeface="Calibri"/>
              </a:rPr>
              <a:t>Are </a:t>
            </a:r>
            <a:r>
              <a:rPr lang="en-US" sz="1100" kern="1200" spc="-13" dirty="0">
                <a:solidFill>
                  <a:prstClr val="black"/>
                </a:solidFill>
                <a:latin typeface="Calibri"/>
                <a:cs typeface="Calibri"/>
              </a:rPr>
              <a:t>staff </a:t>
            </a:r>
            <a:r>
              <a:rPr lang="en-US" sz="1100" kern="1200" spc="17" dirty="0">
                <a:solidFill>
                  <a:prstClr val="black"/>
                </a:solidFill>
                <a:latin typeface="Calibri"/>
                <a:cs typeface="Calibri"/>
              </a:rPr>
              <a:t>and </a:t>
            </a:r>
            <a:r>
              <a:rPr lang="en-US" sz="1100" kern="1200" spc="13" dirty="0">
                <a:solidFill>
                  <a:prstClr val="black"/>
                </a:solidFill>
                <a:latin typeface="Calibri"/>
                <a:cs typeface="Calibri"/>
              </a:rPr>
              <a:t>board </a:t>
            </a:r>
            <a:r>
              <a:rPr lang="en-US" sz="1100" kern="1200" spc="17" dirty="0">
                <a:solidFill>
                  <a:prstClr val="black"/>
                </a:solidFill>
                <a:latin typeface="Calibri"/>
                <a:cs typeface="Calibri"/>
              </a:rPr>
              <a:t>held accountable </a:t>
            </a:r>
            <a:r>
              <a:rPr lang="en-US" sz="1100" kern="1200" spc="-10" dirty="0">
                <a:solidFill>
                  <a:prstClr val="black"/>
                </a:solidFill>
                <a:latin typeface="Calibri"/>
                <a:cs typeface="Calibri"/>
              </a:rPr>
              <a:t>to </a:t>
            </a:r>
            <a:r>
              <a:rPr lang="en-US" sz="1100" kern="1200" spc="10" dirty="0">
                <a:solidFill>
                  <a:prstClr val="black"/>
                </a:solidFill>
                <a:latin typeface="Calibri"/>
                <a:cs typeface="Calibri"/>
              </a:rPr>
              <a:t>equity </a:t>
            </a:r>
            <a:r>
              <a:rPr lang="en-US" sz="1100" kern="1200" spc="17" dirty="0">
                <a:solidFill>
                  <a:prstClr val="black"/>
                </a:solidFill>
                <a:latin typeface="Calibri"/>
                <a:cs typeface="Calibri"/>
              </a:rPr>
              <a:t>goals </a:t>
            </a:r>
            <a:r>
              <a:rPr lang="en-US" sz="1100" kern="1200" spc="7" dirty="0">
                <a:solidFill>
                  <a:prstClr val="black"/>
                </a:solidFill>
                <a:latin typeface="Calibri"/>
                <a:cs typeface="Calibri"/>
              </a:rPr>
              <a:t>through  internal </a:t>
            </a:r>
            <a:r>
              <a:rPr lang="en-US" sz="1100" kern="1200" dirty="0">
                <a:solidFill>
                  <a:prstClr val="black"/>
                </a:solidFill>
                <a:latin typeface="Calibri"/>
                <a:cs typeface="Calibri"/>
              </a:rPr>
              <a:t>assessment </a:t>
            </a:r>
            <a:r>
              <a:rPr lang="en-US" sz="1100" kern="1200" spc="17" dirty="0">
                <a:solidFill>
                  <a:prstClr val="black"/>
                </a:solidFill>
                <a:latin typeface="Calibri"/>
                <a:cs typeface="Calibri"/>
              </a:rPr>
              <a:t>and</a:t>
            </a:r>
            <a:r>
              <a:rPr lang="en-US" sz="1100" kern="1200" spc="89" dirty="0">
                <a:solidFill>
                  <a:prstClr val="black"/>
                </a:solidFill>
                <a:latin typeface="Calibri"/>
                <a:cs typeface="Calibri"/>
              </a:rPr>
              <a:t> </a:t>
            </a:r>
            <a:r>
              <a:rPr lang="en-US" sz="1100" kern="1200" spc="7" dirty="0">
                <a:solidFill>
                  <a:prstClr val="black"/>
                </a:solidFill>
                <a:latin typeface="Calibri"/>
                <a:cs typeface="Calibri"/>
              </a:rPr>
              <a:t>evaluation</a:t>
            </a:r>
          </a:p>
          <a:p>
            <a:pPr marL="159272" indent="-150867" defTabSz="605150">
              <a:spcBef>
                <a:spcPts val="457"/>
              </a:spcBef>
              <a:buClrTx/>
              <a:buFont typeface="Calibri"/>
              <a:buAutoNum type="arabicPeriod" startAt="2"/>
              <a:tabLst>
                <a:tab pos="159692" algn="l"/>
              </a:tabLst>
            </a:pPr>
            <a:r>
              <a:rPr lang="en-US" sz="1200" b="1" kern="1200" spc="17" dirty="0">
                <a:solidFill>
                  <a:srgbClr val="002060"/>
                </a:solidFill>
                <a:latin typeface="Calibri"/>
                <a:cs typeface="Calibri"/>
              </a:rPr>
              <a:t>What </a:t>
            </a:r>
            <a:r>
              <a:rPr lang="en-US" sz="1200" b="1" kern="1200" spc="3" dirty="0">
                <a:solidFill>
                  <a:srgbClr val="002060"/>
                </a:solidFill>
                <a:latin typeface="Calibri"/>
                <a:cs typeface="Calibri"/>
              </a:rPr>
              <a:t>does </a:t>
            </a:r>
            <a:r>
              <a:rPr lang="en-US" sz="1200" b="1" kern="1200" spc="13" dirty="0">
                <a:solidFill>
                  <a:srgbClr val="002060"/>
                </a:solidFill>
                <a:latin typeface="Calibri"/>
                <a:cs typeface="Calibri"/>
              </a:rPr>
              <a:t>decision-making look like </a:t>
            </a:r>
            <a:r>
              <a:rPr lang="en-US" sz="1200" b="1" kern="1200" spc="-3" dirty="0">
                <a:solidFill>
                  <a:srgbClr val="002060"/>
                </a:solidFill>
                <a:latin typeface="Calibri"/>
                <a:cs typeface="Calibri"/>
              </a:rPr>
              <a:t>at your SVP Affiliate?</a:t>
            </a:r>
            <a:endParaRPr lang="en-US" sz="1200" b="1" kern="1200" dirty="0">
              <a:solidFill>
                <a:srgbClr val="002060"/>
              </a:solidFill>
              <a:latin typeface="Calibri"/>
              <a:cs typeface="Calibri"/>
            </a:endParaRPr>
          </a:p>
          <a:p>
            <a:pPr marL="277360" lvl="1" indent="-118088" defTabSz="605150">
              <a:spcBef>
                <a:spcPts val="390"/>
              </a:spcBef>
              <a:buClrTx/>
              <a:buFontTx/>
              <a:buAutoNum type="alphaLcPeriod"/>
              <a:tabLst>
                <a:tab pos="277780" algn="l"/>
              </a:tabLst>
            </a:pPr>
            <a:r>
              <a:rPr lang="en-US" sz="1100" kern="1200" spc="53" dirty="0">
                <a:solidFill>
                  <a:prstClr val="black"/>
                </a:solidFill>
                <a:latin typeface="Calibri"/>
                <a:cs typeface="Calibri"/>
              </a:rPr>
              <a:t>How </a:t>
            </a:r>
            <a:r>
              <a:rPr lang="en-US" sz="1100" kern="1200" spc="13" dirty="0">
                <a:solidFill>
                  <a:prstClr val="black"/>
                </a:solidFill>
                <a:latin typeface="Calibri"/>
                <a:cs typeface="Calibri"/>
              </a:rPr>
              <a:t>is </a:t>
            </a:r>
            <a:r>
              <a:rPr lang="en-US" sz="1100" kern="1200" spc="10" dirty="0">
                <a:solidFill>
                  <a:prstClr val="black"/>
                </a:solidFill>
                <a:latin typeface="Calibri"/>
                <a:cs typeface="Calibri"/>
              </a:rPr>
              <a:t>power</a:t>
            </a:r>
            <a:r>
              <a:rPr lang="en-US" sz="1100" kern="1200" spc="30" dirty="0">
                <a:solidFill>
                  <a:prstClr val="black"/>
                </a:solidFill>
                <a:latin typeface="Calibri"/>
                <a:cs typeface="Calibri"/>
              </a:rPr>
              <a:t> </a:t>
            </a:r>
            <a:r>
              <a:rPr lang="en-US" sz="1100" kern="1200" dirty="0">
                <a:solidFill>
                  <a:prstClr val="black"/>
                </a:solidFill>
                <a:latin typeface="Calibri"/>
                <a:cs typeface="Calibri"/>
              </a:rPr>
              <a:t>distributed?</a:t>
            </a:r>
          </a:p>
          <a:p>
            <a:pPr marL="281982" marR="101279" lvl="1" indent="-122711" defTabSz="605150">
              <a:lnSpc>
                <a:spcPct val="111100"/>
              </a:lnSpc>
              <a:spcBef>
                <a:spcPts val="298"/>
              </a:spcBef>
              <a:buClrTx/>
              <a:buFontTx/>
              <a:buAutoNum type="alphaLcPeriod"/>
              <a:tabLst>
                <a:tab pos="282403" algn="l"/>
              </a:tabLst>
            </a:pPr>
            <a:r>
              <a:rPr lang="en-US" sz="1100" kern="1200" spc="7" dirty="0">
                <a:solidFill>
                  <a:prstClr val="black"/>
                </a:solidFill>
                <a:latin typeface="Calibri"/>
                <a:cs typeface="Calibri"/>
              </a:rPr>
              <a:t>Is </a:t>
            </a:r>
            <a:r>
              <a:rPr lang="en-US" sz="1100" kern="1200" spc="-7" dirty="0">
                <a:solidFill>
                  <a:prstClr val="black"/>
                </a:solidFill>
                <a:latin typeface="Calibri"/>
                <a:cs typeface="Calibri"/>
              </a:rPr>
              <a:t>there </a:t>
            </a:r>
            <a:r>
              <a:rPr lang="en-US" sz="1100" kern="1200" spc="17" dirty="0">
                <a:solidFill>
                  <a:prstClr val="black"/>
                </a:solidFill>
                <a:latin typeface="Calibri"/>
                <a:cs typeface="Calibri"/>
              </a:rPr>
              <a:t>an </a:t>
            </a:r>
            <a:r>
              <a:rPr lang="en-US" sz="1100" kern="1200" spc="10" dirty="0">
                <a:solidFill>
                  <a:prstClr val="black"/>
                </a:solidFill>
                <a:latin typeface="Calibri"/>
                <a:cs typeface="Calibri"/>
              </a:rPr>
              <a:t>environment </a:t>
            </a:r>
            <a:r>
              <a:rPr lang="en-US" sz="1100" kern="1200" spc="-3" dirty="0">
                <a:solidFill>
                  <a:prstClr val="black"/>
                </a:solidFill>
                <a:latin typeface="Calibri"/>
                <a:cs typeface="Calibri"/>
              </a:rPr>
              <a:t>for </a:t>
            </a:r>
            <a:r>
              <a:rPr lang="en-US" sz="1100" kern="1200" spc="-13" dirty="0">
                <a:solidFill>
                  <a:prstClr val="black"/>
                </a:solidFill>
                <a:latin typeface="Calibri"/>
                <a:cs typeface="Calibri"/>
              </a:rPr>
              <a:t>staff and partners  </a:t>
            </a:r>
            <a:r>
              <a:rPr lang="en-US" sz="1100" kern="1200" dirty="0">
                <a:solidFill>
                  <a:prstClr val="black"/>
                </a:solidFill>
                <a:latin typeface="Calibri"/>
                <a:cs typeface="Calibri"/>
              </a:rPr>
              <a:t>of </a:t>
            </a:r>
            <a:r>
              <a:rPr lang="en-US" sz="1100" kern="1200" spc="23" dirty="0">
                <a:solidFill>
                  <a:prstClr val="black"/>
                </a:solidFill>
                <a:latin typeface="Calibri"/>
                <a:cs typeface="Calibri"/>
              </a:rPr>
              <a:t>color </a:t>
            </a:r>
            <a:r>
              <a:rPr lang="en-US" sz="1100" kern="1200" spc="-10" dirty="0">
                <a:solidFill>
                  <a:prstClr val="black"/>
                </a:solidFill>
                <a:latin typeface="Calibri"/>
                <a:cs typeface="Calibri"/>
              </a:rPr>
              <a:t>to </a:t>
            </a:r>
            <a:r>
              <a:rPr lang="en-US" sz="1100" kern="1200" spc="10" dirty="0">
                <a:solidFill>
                  <a:prstClr val="black"/>
                </a:solidFill>
                <a:latin typeface="Calibri"/>
                <a:cs typeface="Calibri"/>
              </a:rPr>
              <a:t>be empowered  </a:t>
            </a:r>
            <a:r>
              <a:rPr lang="en-US" sz="1100" kern="1200" spc="-10" dirty="0">
                <a:solidFill>
                  <a:prstClr val="black"/>
                </a:solidFill>
                <a:latin typeface="Calibri"/>
                <a:cs typeface="Calibri"/>
              </a:rPr>
              <a:t>to </a:t>
            </a:r>
            <a:r>
              <a:rPr lang="en-US" sz="1100" kern="1200" spc="17" dirty="0">
                <a:solidFill>
                  <a:prstClr val="black"/>
                </a:solidFill>
                <a:latin typeface="Calibri"/>
                <a:cs typeface="Calibri"/>
              </a:rPr>
              <a:t>make </a:t>
            </a:r>
            <a:r>
              <a:rPr lang="en-US" sz="1100" kern="1200" spc="10" dirty="0">
                <a:solidFill>
                  <a:prstClr val="black"/>
                </a:solidFill>
                <a:latin typeface="Calibri"/>
                <a:cs typeface="Calibri"/>
              </a:rPr>
              <a:t>decisions? </a:t>
            </a:r>
            <a:r>
              <a:rPr lang="en-US" sz="1100" kern="1200" spc="17" dirty="0">
                <a:solidFill>
                  <a:prstClr val="black"/>
                </a:solidFill>
                <a:latin typeface="Calibri"/>
                <a:cs typeface="Calibri"/>
              </a:rPr>
              <a:t>Other under represented </a:t>
            </a:r>
            <a:r>
              <a:rPr lang="en-US" sz="1100" kern="1200" spc="23" dirty="0">
                <a:solidFill>
                  <a:prstClr val="black"/>
                </a:solidFill>
                <a:latin typeface="Calibri"/>
                <a:cs typeface="Calibri"/>
              </a:rPr>
              <a:t> </a:t>
            </a:r>
            <a:r>
              <a:rPr lang="en-US" sz="1100" kern="1200" dirty="0">
                <a:solidFill>
                  <a:prstClr val="black"/>
                </a:solidFill>
                <a:latin typeface="Calibri"/>
                <a:cs typeface="Calibri"/>
              </a:rPr>
              <a:t>groups? </a:t>
            </a:r>
            <a:r>
              <a:rPr lang="en-US" sz="1100" kern="1200" spc="53" dirty="0">
                <a:solidFill>
                  <a:prstClr val="black"/>
                </a:solidFill>
                <a:latin typeface="Calibri"/>
                <a:cs typeface="Calibri"/>
              </a:rPr>
              <a:t>How </a:t>
            </a:r>
            <a:r>
              <a:rPr lang="en-US" sz="1100" kern="1200" spc="13" dirty="0">
                <a:solidFill>
                  <a:prstClr val="black"/>
                </a:solidFill>
                <a:latin typeface="Calibri"/>
                <a:cs typeface="Calibri"/>
              </a:rPr>
              <a:t>is </a:t>
            </a:r>
            <a:r>
              <a:rPr lang="en-US" sz="1100" kern="1200" spc="-13" dirty="0">
                <a:solidFill>
                  <a:prstClr val="black"/>
                </a:solidFill>
                <a:latin typeface="Calibri"/>
                <a:cs typeface="Calibri"/>
              </a:rPr>
              <a:t>that  </a:t>
            </a:r>
            <a:r>
              <a:rPr lang="en-US" sz="1100" kern="1200" dirty="0">
                <a:solidFill>
                  <a:prstClr val="black"/>
                </a:solidFill>
                <a:latin typeface="Calibri"/>
                <a:cs typeface="Calibri"/>
              </a:rPr>
              <a:t>measured?</a:t>
            </a:r>
          </a:p>
          <a:p>
            <a:pPr marL="277360" marR="3362" lvl="1" indent="-118088" defTabSz="605150">
              <a:lnSpc>
                <a:spcPct val="111100"/>
              </a:lnSpc>
              <a:spcBef>
                <a:spcPts val="298"/>
              </a:spcBef>
              <a:buClrTx/>
              <a:buFontTx/>
              <a:buAutoNum type="alphaLcPeriod"/>
              <a:tabLst>
                <a:tab pos="277780" algn="l"/>
              </a:tabLst>
            </a:pPr>
            <a:r>
              <a:rPr lang="en-US" sz="1100" kern="1200" spc="7" dirty="0">
                <a:solidFill>
                  <a:prstClr val="black"/>
                </a:solidFill>
                <a:latin typeface="Calibri"/>
                <a:cs typeface="Calibri"/>
              </a:rPr>
              <a:t>Is </a:t>
            </a:r>
            <a:r>
              <a:rPr lang="en-US" sz="1100" kern="1200" spc="-7" dirty="0">
                <a:solidFill>
                  <a:prstClr val="black"/>
                </a:solidFill>
                <a:latin typeface="Calibri"/>
                <a:cs typeface="Calibri"/>
              </a:rPr>
              <a:t>there </a:t>
            </a:r>
            <a:r>
              <a:rPr lang="en-US" sz="1100" kern="1200" spc="17" dirty="0">
                <a:solidFill>
                  <a:prstClr val="black"/>
                </a:solidFill>
                <a:latin typeface="Calibri"/>
                <a:cs typeface="Calibri"/>
              </a:rPr>
              <a:t>an </a:t>
            </a:r>
            <a:r>
              <a:rPr lang="en-US" sz="1100" kern="1200" spc="10" dirty="0">
                <a:solidFill>
                  <a:prstClr val="black"/>
                </a:solidFill>
                <a:latin typeface="Calibri"/>
                <a:cs typeface="Calibri"/>
              </a:rPr>
              <a:t>intentional </a:t>
            </a:r>
            <a:r>
              <a:rPr lang="en-US" sz="1100" kern="1200" spc="20" dirty="0">
                <a:solidFill>
                  <a:prstClr val="black"/>
                </a:solidFill>
                <a:latin typeface="Calibri"/>
                <a:cs typeface="Calibri"/>
              </a:rPr>
              <a:t>pipeline </a:t>
            </a:r>
            <a:r>
              <a:rPr lang="en-US" sz="1100" kern="1200" spc="-3" dirty="0">
                <a:solidFill>
                  <a:prstClr val="black"/>
                </a:solidFill>
                <a:latin typeface="Calibri"/>
                <a:cs typeface="Calibri"/>
              </a:rPr>
              <a:t>for </a:t>
            </a:r>
            <a:r>
              <a:rPr lang="en-US" sz="1100" kern="1200" spc="-13" dirty="0">
                <a:solidFill>
                  <a:prstClr val="black"/>
                </a:solidFill>
                <a:latin typeface="Calibri"/>
                <a:cs typeface="Calibri"/>
              </a:rPr>
              <a:t>staff and partners </a:t>
            </a:r>
            <a:r>
              <a:rPr lang="en-US" sz="1100" kern="1200" dirty="0">
                <a:solidFill>
                  <a:prstClr val="black"/>
                </a:solidFill>
                <a:latin typeface="Calibri"/>
                <a:cs typeface="Calibri"/>
              </a:rPr>
              <a:t>of </a:t>
            </a:r>
            <a:r>
              <a:rPr lang="en-US" sz="1100" kern="1200" spc="23" dirty="0">
                <a:solidFill>
                  <a:prstClr val="black"/>
                </a:solidFill>
                <a:latin typeface="Calibri"/>
                <a:cs typeface="Calibri"/>
              </a:rPr>
              <a:t>color </a:t>
            </a:r>
            <a:r>
              <a:rPr lang="en-US" sz="1100" kern="1200" spc="-10" dirty="0">
                <a:solidFill>
                  <a:prstClr val="black"/>
                </a:solidFill>
                <a:latin typeface="Calibri"/>
                <a:cs typeface="Calibri"/>
              </a:rPr>
              <a:t>to </a:t>
            </a:r>
            <a:r>
              <a:rPr lang="en-US" sz="1100" kern="1200" spc="3" dirty="0">
                <a:solidFill>
                  <a:prstClr val="black"/>
                </a:solidFill>
                <a:latin typeface="Calibri"/>
                <a:cs typeface="Calibri"/>
              </a:rPr>
              <a:t>progress  </a:t>
            </a:r>
            <a:r>
              <a:rPr lang="en-US" sz="1100" kern="1200" spc="7" dirty="0">
                <a:solidFill>
                  <a:prstClr val="black"/>
                </a:solidFill>
                <a:latin typeface="Calibri"/>
                <a:cs typeface="Calibri"/>
              </a:rPr>
              <a:t>into </a:t>
            </a:r>
            <a:r>
              <a:rPr lang="en-US" sz="1100" kern="1200" spc="10" dirty="0">
                <a:solidFill>
                  <a:prstClr val="black"/>
                </a:solidFill>
                <a:latin typeface="Calibri"/>
                <a:cs typeface="Calibri"/>
              </a:rPr>
              <a:t>senior </a:t>
            </a:r>
            <a:r>
              <a:rPr lang="en-US" sz="1100" kern="1200" spc="13" dirty="0">
                <a:solidFill>
                  <a:prstClr val="black"/>
                </a:solidFill>
                <a:latin typeface="Calibri"/>
                <a:cs typeface="Calibri"/>
              </a:rPr>
              <a:t>levels </a:t>
            </a:r>
            <a:r>
              <a:rPr lang="en-US" sz="1100" kern="1200" dirty="0">
                <a:solidFill>
                  <a:prstClr val="black"/>
                </a:solidFill>
                <a:latin typeface="Calibri"/>
                <a:cs typeface="Calibri"/>
              </a:rPr>
              <a:t>of </a:t>
            </a:r>
            <a:r>
              <a:rPr lang="en-US" sz="1100" kern="1200" spc="3" dirty="0">
                <a:solidFill>
                  <a:prstClr val="black"/>
                </a:solidFill>
                <a:latin typeface="Calibri"/>
                <a:cs typeface="Calibri"/>
              </a:rPr>
              <a:t>management? </a:t>
            </a:r>
            <a:r>
              <a:rPr lang="en-US" sz="1100" kern="1200" spc="17" dirty="0">
                <a:solidFill>
                  <a:prstClr val="black"/>
                </a:solidFill>
                <a:latin typeface="Calibri"/>
                <a:cs typeface="Calibri"/>
              </a:rPr>
              <a:t>Other under represented groups </a:t>
            </a:r>
            <a:r>
              <a:rPr lang="en-US" sz="1100" kern="1200" spc="26" dirty="0">
                <a:solidFill>
                  <a:prstClr val="black"/>
                </a:solidFill>
                <a:latin typeface="Calibri"/>
                <a:cs typeface="Calibri"/>
              </a:rPr>
              <a:t>including </a:t>
            </a:r>
            <a:r>
              <a:rPr lang="en-US" sz="1100" kern="1200" dirty="0">
                <a:solidFill>
                  <a:prstClr val="black"/>
                </a:solidFill>
                <a:latin typeface="Calibri"/>
                <a:cs typeface="Calibri"/>
              </a:rPr>
              <a:t>talented </a:t>
            </a:r>
            <a:r>
              <a:rPr lang="en-US" sz="1100" kern="1200" spc="17" dirty="0">
                <a:solidFill>
                  <a:prstClr val="black"/>
                </a:solidFill>
                <a:latin typeface="Calibri"/>
                <a:cs typeface="Calibri"/>
              </a:rPr>
              <a:t>people </a:t>
            </a:r>
            <a:r>
              <a:rPr lang="en-US" sz="1100" kern="1200" spc="13" dirty="0">
                <a:solidFill>
                  <a:prstClr val="black"/>
                </a:solidFill>
                <a:latin typeface="Calibri"/>
                <a:cs typeface="Calibri"/>
              </a:rPr>
              <a:t>with</a:t>
            </a:r>
            <a:r>
              <a:rPr lang="en-US" sz="1100" kern="1200" spc="86" dirty="0">
                <a:solidFill>
                  <a:prstClr val="black"/>
                </a:solidFill>
                <a:latin typeface="Calibri"/>
                <a:cs typeface="Calibri"/>
              </a:rPr>
              <a:t> </a:t>
            </a:r>
            <a:r>
              <a:rPr lang="en-US" sz="1100" kern="1200" spc="7" dirty="0">
                <a:solidFill>
                  <a:prstClr val="black"/>
                </a:solidFill>
                <a:latin typeface="Calibri"/>
                <a:cs typeface="Calibri"/>
              </a:rPr>
              <a:t>disabilities?</a:t>
            </a:r>
            <a:endParaRPr lang="en-US" sz="1100" kern="1200" dirty="0">
              <a:solidFill>
                <a:prstClr val="black"/>
              </a:solidFill>
              <a:latin typeface="Calibri"/>
              <a:cs typeface="Calibri"/>
            </a:endParaRPr>
          </a:p>
          <a:p>
            <a:pPr marL="279041" marR="24374" lvl="1" indent="-119769" defTabSz="605150">
              <a:lnSpc>
                <a:spcPct val="111100"/>
              </a:lnSpc>
              <a:spcBef>
                <a:spcPts val="298"/>
              </a:spcBef>
              <a:buClrTx/>
              <a:buFontTx/>
              <a:buAutoNum type="alphaLcPeriod"/>
              <a:tabLst>
                <a:tab pos="279462" algn="l"/>
              </a:tabLst>
            </a:pPr>
            <a:r>
              <a:rPr lang="en-US" sz="1100" kern="1200" spc="17" dirty="0">
                <a:solidFill>
                  <a:prstClr val="black"/>
                </a:solidFill>
                <a:latin typeface="Calibri"/>
                <a:cs typeface="Calibri"/>
              </a:rPr>
              <a:t>What </a:t>
            </a:r>
            <a:r>
              <a:rPr lang="en-US" sz="1100" kern="1200" spc="13" dirty="0">
                <a:solidFill>
                  <a:prstClr val="black"/>
                </a:solidFill>
                <a:latin typeface="Calibri"/>
                <a:cs typeface="Calibri"/>
              </a:rPr>
              <a:t>is </a:t>
            </a:r>
            <a:r>
              <a:rPr lang="en-US" sz="1100" kern="1200" spc="-7" dirty="0">
                <a:solidFill>
                  <a:prstClr val="black"/>
                </a:solidFill>
                <a:latin typeface="Calibri"/>
                <a:cs typeface="Calibri"/>
              </a:rPr>
              <a:t>the </a:t>
            </a:r>
            <a:r>
              <a:rPr lang="en-US" sz="1100" kern="1200" dirty="0">
                <a:solidFill>
                  <a:prstClr val="black"/>
                </a:solidFill>
                <a:latin typeface="Calibri"/>
                <a:cs typeface="Calibri"/>
              </a:rPr>
              <a:t>retention </a:t>
            </a:r>
            <a:r>
              <a:rPr lang="en-US" sz="1100" kern="1200" spc="-13" dirty="0">
                <a:solidFill>
                  <a:prstClr val="black"/>
                </a:solidFill>
                <a:latin typeface="Calibri"/>
                <a:cs typeface="Calibri"/>
              </a:rPr>
              <a:t>rate </a:t>
            </a:r>
            <a:r>
              <a:rPr lang="en-US" sz="1100" kern="1200" dirty="0">
                <a:solidFill>
                  <a:prstClr val="black"/>
                </a:solidFill>
                <a:latin typeface="Calibri"/>
                <a:cs typeface="Calibri"/>
              </a:rPr>
              <a:t>of </a:t>
            </a:r>
            <a:r>
              <a:rPr lang="en-US" sz="1100" kern="1200" spc="-13" dirty="0">
                <a:solidFill>
                  <a:prstClr val="black"/>
                </a:solidFill>
                <a:latin typeface="Calibri"/>
                <a:cs typeface="Calibri"/>
              </a:rPr>
              <a:t>staff </a:t>
            </a:r>
            <a:r>
              <a:rPr lang="en-US" sz="1100" kern="1200" dirty="0">
                <a:solidFill>
                  <a:prstClr val="black"/>
                </a:solidFill>
                <a:latin typeface="Calibri"/>
                <a:cs typeface="Calibri"/>
              </a:rPr>
              <a:t>of </a:t>
            </a:r>
            <a:r>
              <a:rPr lang="en-US" sz="1100" kern="1200" spc="10" dirty="0">
                <a:solidFill>
                  <a:prstClr val="black"/>
                </a:solidFill>
                <a:latin typeface="Calibri"/>
                <a:cs typeface="Calibri"/>
              </a:rPr>
              <a:t>color? </a:t>
            </a:r>
            <a:r>
              <a:rPr lang="en-US" sz="1100" kern="1200" spc="17" dirty="0">
                <a:solidFill>
                  <a:prstClr val="black"/>
                </a:solidFill>
                <a:latin typeface="Calibri"/>
                <a:cs typeface="Calibri"/>
              </a:rPr>
              <a:t>What </a:t>
            </a:r>
            <a:r>
              <a:rPr lang="en-US" sz="1100" kern="1200" dirty="0">
                <a:solidFill>
                  <a:prstClr val="black"/>
                </a:solidFill>
                <a:latin typeface="Calibri"/>
                <a:cs typeface="Calibri"/>
              </a:rPr>
              <a:t>are </a:t>
            </a:r>
            <a:r>
              <a:rPr lang="en-US" sz="1100" kern="1200" spc="-7" dirty="0">
                <a:solidFill>
                  <a:prstClr val="black"/>
                </a:solidFill>
                <a:latin typeface="Calibri"/>
                <a:cs typeface="Calibri"/>
              </a:rPr>
              <a:t>the  </a:t>
            </a:r>
            <a:r>
              <a:rPr lang="en-US" sz="1100" kern="1200" spc="3" dirty="0">
                <a:solidFill>
                  <a:prstClr val="black"/>
                </a:solidFill>
                <a:latin typeface="Calibri"/>
                <a:cs typeface="Calibri"/>
              </a:rPr>
              <a:t>reasons </a:t>
            </a:r>
            <a:r>
              <a:rPr lang="en-US" sz="1100" kern="1200" spc="17" dirty="0">
                <a:solidFill>
                  <a:prstClr val="black"/>
                </a:solidFill>
                <a:latin typeface="Calibri"/>
                <a:cs typeface="Calibri"/>
              </a:rPr>
              <a:t>why </a:t>
            </a:r>
            <a:r>
              <a:rPr lang="en-US" sz="1100" kern="1200" spc="3" dirty="0">
                <a:solidFill>
                  <a:prstClr val="black"/>
                </a:solidFill>
                <a:latin typeface="Calibri"/>
                <a:cs typeface="Calibri"/>
              </a:rPr>
              <a:t>they </a:t>
            </a:r>
            <a:r>
              <a:rPr lang="en-US" sz="1100" kern="1200" dirty="0">
                <a:solidFill>
                  <a:prstClr val="black"/>
                </a:solidFill>
                <a:latin typeface="Calibri"/>
                <a:cs typeface="Calibri"/>
              </a:rPr>
              <a:t>leave? </a:t>
            </a:r>
            <a:r>
              <a:rPr lang="en-US" sz="1100" kern="1200" spc="53" dirty="0">
                <a:solidFill>
                  <a:prstClr val="black"/>
                </a:solidFill>
                <a:latin typeface="Calibri"/>
                <a:cs typeface="Calibri"/>
              </a:rPr>
              <a:t>How </a:t>
            </a:r>
            <a:r>
              <a:rPr lang="en-US" sz="1100" kern="1200" spc="10" dirty="0">
                <a:solidFill>
                  <a:prstClr val="black"/>
                </a:solidFill>
                <a:latin typeface="Calibri"/>
                <a:cs typeface="Calibri"/>
              </a:rPr>
              <a:t>has </a:t>
            </a:r>
            <a:r>
              <a:rPr lang="en-US" sz="1100" kern="1200" spc="-7" dirty="0">
                <a:solidFill>
                  <a:prstClr val="black"/>
                </a:solidFill>
                <a:latin typeface="Calibri"/>
                <a:cs typeface="Calibri"/>
              </a:rPr>
              <a:t>the </a:t>
            </a:r>
            <a:r>
              <a:rPr lang="en-US" sz="1100" kern="1200" spc="17" dirty="0">
                <a:solidFill>
                  <a:prstClr val="black"/>
                </a:solidFill>
                <a:latin typeface="Calibri"/>
                <a:cs typeface="Calibri"/>
              </a:rPr>
              <a:t>organization </a:t>
            </a:r>
            <a:r>
              <a:rPr lang="en-US" sz="1100" kern="1200" spc="10" dirty="0">
                <a:solidFill>
                  <a:prstClr val="black"/>
                </a:solidFill>
                <a:latin typeface="Calibri"/>
                <a:cs typeface="Calibri"/>
              </a:rPr>
              <a:t>responded  </a:t>
            </a:r>
            <a:r>
              <a:rPr lang="en-US" sz="1100" kern="1200" spc="-10" dirty="0">
                <a:solidFill>
                  <a:prstClr val="black"/>
                </a:solidFill>
                <a:latin typeface="Calibri"/>
                <a:cs typeface="Calibri"/>
              </a:rPr>
              <a:t>to</a:t>
            </a:r>
            <a:r>
              <a:rPr lang="en-US" sz="1100" kern="1200" spc="30" dirty="0">
                <a:solidFill>
                  <a:prstClr val="black"/>
                </a:solidFill>
                <a:latin typeface="Calibri"/>
                <a:cs typeface="Calibri"/>
              </a:rPr>
              <a:t> </a:t>
            </a:r>
            <a:r>
              <a:rPr lang="en-US" sz="1100" kern="1200" spc="7" dirty="0">
                <a:solidFill>
                  <a:prstClr val="black"/>
                </a:solidFill>
                <a:latin typeface="Calibri"/>
                <a:cs typeface="Calibri"/>
              </a:rPr>
              <a:t>feedback?</a:t>
            </a:r>
            <a:endParaRPr lang="en-US" sz="1100" kern="1200" dirty="0">
              <a:solidFill>
                <a:prstClr val="black"/>
              </a:solidFill>
              <a:latin typeface="Calibri"/>
              <a:cs typeface="Calibri"/>
            </a:endParaRPr>
          </a:p>
          <a:p>
            <a:pPr marL="159692" marR="3362" lvl="1" defTabSz="605150">
              <a:lnSpc>
                <a:spcPct val="115100"/>
              </a:lnSpc>
              <a:spcBef>
                <a:spcPts val="298"/>
              </a:spcBef>
              <a:buClrTx/>
              <a:tabLst>
                <a:tab pos="279462" algn="l"/>
              </a:tabLst>
            </a:pPr>
            <a:endParaRPr lang="en-US" dirty="0"/>
          </a:p>
        </p:txBody>
      </p:sp>
    </p:spTree>
    <p:extLst>
      <p:ext uri="{BB962C8B-B14F-4D97-AF65-F5344CB8AC3E}">
        <p14:creationId xmlns:p14="http://schemas.microsoft.com/office/powerpoint/2010/main" val="325889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TextBox 2">
            <a:extLst>
              <a:ext uri="{FF2B5EF4-FFF2-40B4-BE49-F238E27FC236}">
                <a16:creationId xmlns:a16="http://schemas.microsoft.com/office/drawing/2014/main" id="{C1D89A24-0CC9-4443-B74B-76FC3F1FEEEF}"/>
              </a:ext>
            </a:extLst>
          </p:cNvPr>
          <p:cNvSpPr txBox="1"/>
          <p:nvPr/>
        </p:nvSpPr>
        <p:spPr>
          <a:xfrm>
            <a:off x="285748" y="176424"/>
            <a:ext cx="8572501" cy="4797972"/>
          </a:xfrm>
          <a:prstGeom prst="rect">
            <a:avLst/>
          </a:prstGeom>
          <a:solidFill>
            <a:schemeClr val="accent3">
              <a:lumMod val="60000"/>
              <a:lumOff val="40000"/>
            </a:schemeClr>
          </a:solidFill>
          <a:ln>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4FB4382-98B6-44F0-B866-2AC68AF24268}"/>
              </a:ext>
            </a:extLst>
          </p:cNvPr>
          <p:cNvSpPr txBox="1"/>
          <p:nvPr/>
        </p:nvSpPr>
        <p:spPr>
          <a:xfrm>
            <a:off x="2122003" y="176424"/>
            <a:ext cx="5377069" cy="400110"/>
          </a:xfrm>
          <a:prstGeom prst="rect">
            <a:avLst/>
          </a:prstGeom>
          <a:noFill/>
        </p:spPr>
        <p:txBody>
          <a:bodyPr wrap="square" rtlCol="0">
            <a:spAutoFit/>
          </a:bodyPr>
          <a:lstStyle/>
          <a:p>
            <a:pPr algn="ctr"/>
            <a:r>
              <a:rPr lang="en-US" sz="2000" b="1" spc="160" dirty="0">
                <a:solidFill>
                  <a:schemeClr val="tx1"/>
                </a:solidFill>
                <a:latin typeface="FrankRuehl" panose="020E0503060101010101" pitchFamily="34" charset="-79"/>
                <a:cs typeface="FrankRuehl" panose="020E0503060101010101" pitchFamily="34" charset="-79"/>
              </a:rPr>
              <a:t>BUILDING </a:t>
            </a:r>
            <a:r>
              <a:rPr lang="en-US" sz="2000" b="1" spc="155" dirty="0">
                <a:solidFill>
                  <a:schemeClr val="tx1"/>
                </a:solidFill>
                <a:latin typeface="FrankRuehl" panose="020E0503060101010101" pitchFamily="34" charset="-79"/>
                <a:cs typeface="FrankRuehl" panose="020E0503060101010101" pitchFamily="34" charset="-79"/>
              </a:rPr>
              <a:t>POWER</a:t>
            </a:r>
            <a:endParaRPr lang="en-US" sz="2000" b="1" dirty="0">
              <a:solidFill>
                <a:schemeClr val="tx1"/>
              </a:solidFill>
            </a:endParaRPr>
          </a:p>
        </p:txBody>
      </p:sp>
      <p:sp>
        <p:nvSpPr>
          <p:cNvPr id="5" name="TextBox 4">
            <a:extLst>
              <a:ext uri="{FF2B5EF4-FFF2-40B4-BE49-F238E27FC236}">
                <a16:creationId xmlns:a16="http://schemas.microsoft.com/office/drawing/2014/main" id="{45208099-D4D7-46BF-8BDE-DCCE435789FE}"/>
              </a:ext>
            </a:extLst>
          </p:cNvPr>
          <p:cNvSpPr txBox="1"/>
          <p:nvPr/>
        </p:nvSpPr>
        <p:spPr>
          <a:xfrm>
            <a:off x="1689649" y="1140599"/>
            <a:ext cx="5555973" cy="307777"/>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E54B23F-4324-4EF5-B4ED-DCEC22DCB4CD}"/>
              </a:ext>
            </a:extLst>
          </p:cNvPr>
          <p:cNvSpPr txBox="1"/>
          <p:nvPr/>
        </p:nvSpPr>
        <p:spPr>
          <a:xfrm>
            <a:off x="521176" y="468384"/>
            <a:ext cx="5104990" cy="307777"/>
          </a:xfrm>
          <a:prstGeom prst="rect">
            <a:avLst/>
          </a:prstGeom>
          <a:solidFill>
            <a:schemeClr val="accent3">
              <a:lumMod val="60000"/>
              <a:lumOff val="40000"/>
            </a:schemeClr>
          </a:solidFill>
          <a:ln>
            <a:noFill/>
          </a:ln>
        </p:spPr>
        <p:txBody>
          <a:bodyPr wrap="square" rtlCol="0">
            <a:spAutoFit/>
          </a:bodyPr>
          <a:lstStyle/>
          <a:p>
            <a:pPr marL="8405" defTabSz="605150">
              <a:buClrTx/>
            </a:pPr>
            <a:r>
              <a:rPr lang="en-US" b="1" kern="1200" spc="126" dirty="0">
                <a:solidFill>
                  <a:srgbClr val="002060"/>
                </a:solidFill>
                <a:latin typeface="FrankRuehl" panose="020E0503060101010101" pitchFamily="34" charset="-79"/>
                <a:cs typeface="FrankRuehl" panose="020E0503060101010101" pitchFamily="34" charset="-79"/>
              </a:rPr>
              <a:t>SELF-ASSESSMENT QUESTIONS</a:t>
            </a:r>
            <a:endParaRPr lang="en-US" b="1" kern="1200" dirty="0">
              <a:solidFill>
                <a:srgbClr val="002060"/>
              </a:solidFill>
              <a:latin typeface="FrankRuehl" panose="020E0503060101010101" pitchFamily="34" charset="-79"/>
              <a:cs typeface="FrankRuehl" panose="020E0503060101010101" pitchFamily="34" charset="-79"/>
            </a:endParaRPr>
          </a:p>
        </p:txBody>
      </p:sp>
      <p:sp>
        <p:nvSpPr>
          <p:cNvPr id="9" name="TextBox 8">
            <a:extLst>
              <a:ext uri="{FF2B5EF4-FFF2-40B4-BE49-F238E27FC236}">
                <a16:creationId xmlns:a16="http://schemas.microsoft.com/office/drawing/2014/main" id="{10DDB5AD-0847-47ED-9611-615A23CB8B62}"/>
              </a:ext>
            </a:extLst>
          </p:cNvPr>
          <p:cNvSpPr txBox="1"/>
          <p:nvPr/>
        </p:nvSpPr>
        <p:spPr>
          <a:xfrm>
            <a:off x="476043" y="815410"/>
            <a:ext cx="8191912" cy="3773149"/>
          </a:xfrm>
          <a:prstGeom prst="rect">
            <a:avLst/>
          </a:prstGeom>
          <a:solidFill>
            <a:schemeClr val="accent3">
              <a:lumMod val="60000"/>
              <a:lumOff val="40000"/>
            </a:schemeClr>
          </a:solidFill>
          <a:ln>
            <a:solidFill>
              <a:schemeClr val="tx1"/>
            </a:solidFill>
          </a:ln>
        </p:spPr>
        <p:txBody>
          <a:bodyPr wrap="square" rtlCol="0">
            <a:spAutoFit/>
          </a:bodyPr>
          <a:lstStyle/>
          <a:p>
            <a:pPr marL="159272" indent="-150867" defTabSz="605150">
              <a:spcBef>
                <a:spcPts val="457"/>
              </a:spcBef>
              <a:buClrTx/>
              <a:buFont typeface="Calibri"/>
              <a:buAutoNum type="arabicPeriod" startAt="3"/>
              <a:tabLst>
                <a:tab pos="159692" algn="l"/>
              </a:tabLst>
            </a:pPr>
            <a:r>
              <a:rPr lang="en-US" sz="1300" b="1" kern="1200" spc="40" dirty="0">
                <a:solidFill>
                  <a:srgbClr val="002060"/>
                </a:solidFill>
                <a:latin typeface="Calibri" panose="020F0502020204030204" pitchFamily="34" charset="0"/>
                <a:cs typeface="Calibri" panose="020F0502020204030204" pitchFamily="34" charset="0"/>
              </a:rPr>
              <a:t>How </a:t>
            </a:r>
            <a:r>
              <a:rPr lang="en-US" sz="1300" b="1" kern="1200" spc="3" dirty="0">
                <a:solidFill>
                  <a:srgbClr val="002060"/>
                </a:solidFill>
                <a:latin typeface="Calibri" panose="020F0502020204030204" pitchFamily="34" charset="0"/>
                <a:cs typeface="Calibri" panose="020F0502020204030204" pitchFamily="34" charset="0"/>
              </a:rPr>
              <a:t>does  y</a:t>
            </a:r>
            <a:r>
              <a:rPr lang="en-US" sz="1300" b="1" kern="1200" spc="17" dirty="0">
                <a:solidFill>
                  <a:srgbClr val="002060"/>
                </a:solidFill>
                <a:latin typeface="Calibri" panose="020F0502020204030204" pitchFamily="34" charset="0"/>
                <a:cs typeface="Calibri" panose="020F0502020204030204" pitchFamily="34" charset="0"/>
              </a:rPr>
              <a:t>our funding </a:t>
            </a:r>
            <a:r>
              <a:rPr lang="en-US" sz="1300" b="1" kern="1200" spc="7" dirty="0">
                <a:solidFill>
                  <a:srgbClr val="002060"/>
                </a:solidFill>
                <a:latin typeface="Calibri" panose="020F0502020204030204" pitchFamily="34" charset="0"/>
                <a:cs typeface="Calibri" panose="020F0502020204030204" pitchFamily="34" charset="0"/>
              </a:rPr>
              <a:t>support equity </a:t>
            </a:r>
            <a:r>
              <a:rPr lang="en-US" sz="1300" b="1" kern="1200" spc="10" dirty="0">
                <a:solidFill>
                  <a:srgbClr val="002060"/>
                </a:solidFill>
                <a:latin typeface="Calibri" panose="020F0502020204030204" pitchFamily="34" charset="0"/>
                <a:cs typeface="Calibri" panose="020F0502020204030204" pitchFamily="34" charset="0"/>
              </a:rPr>
              <a:t>and </a:t>
            </a:r>
            <a:r>
              <a:rPr lang="en-US" sz="1300" b="1" kern="1200" spc="17" dirty="0">
                <a:solidFill>
                  <a:srgbClr val="002060"/>
                </a:solidFill>
                <a:latin typeface="Calibri" panose="020F0502020204030204" pitchFamily="34" charset="0"/>
                <a:cs typeface="Calibri" panose="020F0502020204030204" pitchFamily="34" charset="0"/>
              </a:rPr>
              <a:t>social</a:t>
            </a:r>
            <a:r>
              <a:rPr lang="en-US" sz="1300" b="1" kern="1200" spc="179" dirty="0">
                <a:solidFill>
                  <a:srgbClr val="002060"/>
                </a:solidFill>
                <a:latin typeface="Calibri" panose="020F0502020204030204" pitchFamily="34" charset="0"/>
                <a:cs typeface="Calibri" panose="020F0502020204030204" pitchFamily="34" charset="0"/>
              </a:rPr>
              <a:t> </a:t>
            </a:r>
            <a:r>
              <a:rPr lang="en-US" sz="1300" b="1" kern="1200" spc="10" dirty="0">
                <a:solidFill>
                  <a:srgbClr val="002060"/>
                </a:solidFill>
                <a:latin typeface="Calibri" panose="020F0502020204030204" pitchFamily="34" charset="0"/>
                <a:cs typeface="Calibri" panose="020F0502020204030204" pitchFamily="34" charset="0"/>
              </a:rPr>
              <a:t>change?</a:t>
            </a:r>
            <a:endParaRPr lang="en-US" sz="1300" b="1" kern="1200" dirty="0">
              <a:solidFill>
                <a:srgbClr val="002060"/>
              </a:solidFill>
              <a:latin typeface="Calibri" panose="020F0502020204030204" pitchFamily="34" charset="0"/>
              <a:cs typeface="Calibri" panose="020F0502020204030204" pitchFamily="34" charset="0"/>
            </a:endParaRPr>
          </a:p>
          <a:p>
            <a:pPr marL="273998" marR="192471" lvl="1" indent="-114726" algn="just" defTabSz="605150">
              <a:lnSpc>
                <a:spcPct val="111100"/>
              </a:lnSpc>
              <a:spcBef>
                <a:spcPts val="298"/>
              </a:spcBef>
              <a:buClrTx/>
              <a:buFontTx/>
              <a:buAutoNum type="alphaLcPeriod"/>
              <a:tabLst>
                <a:tab pos="274419" algn="l"/>
              </a:tabLst>
            </a:pPr>
            <a:r>
              <a:rPr lang="en-US" sz="1100" kern="1200" spc="17" dirty="0">
                <a:solidFill>
                  <a:prstClr val="black"/>
                </a:solidFill>
                <a:latin typeface="Calibri" panose="020F0502020204030204" pitchFamily="34" charset="0"/>
                <a:cs typeface="Calibri" panose="020F0502020204030204" pitchFamily="34" charset="0"/>
              </a:rPr>
              <a:t>Are </a:t>
            </a:r>
            <a:r>
              <a:rPr lang="en-US" sz="1100" kern="1200" spc="-7" dirty="0">
                <a:solidFill>
                  <a:prstClr val="black"/>
                </a:solidFill>
                <a:latin typeface="Calibri" panose="020F0502020204030204" pitchFamily="34" charset="0"/>
                <a:cs typeface="Calibri" panose="020F0502020204030204" pitchFamily="34" charset="0"/>
              </a:rPr>
              <a:t>the partners, </a:t>
            </a:r>
            <a:r>
              <a:rPr lang="en-US" sz="1100" kern="1200" spc="13" dirty="0">
                <a:solidFill>
                  <a:prstClr val="black"/>
                </a:solidFill>
                <a:latin typeface="Calibri" panose="020F0502020204030204" pitchFamily="34" charset="0"/>
                <a:cs typeface="Calibri" panose="020F0502020204030204" pitchFamily="34" charset="0"/>
              </a:rPr>
              <a:t>board, </a:t>
            </a:r>
            <a:r>
              <a:rPr lang="en-US" sz="1100" kern="1200" spc="17" dirty="0">
                <a:solidFill>
                  <a:prstClr val="black"/>
                </a:solidFill>
                <a:latin typeface="Calibri" panose="020F0502020204030204" pitchFamily="34" charset="0"/>
                <a:cs typeface="Calibri" panose="020F0502020204030204" pitchFamily="34" charset="0"/>
              </a:rPr>
              <a:t>and </a:t>
            </a:r>
            <a:r>
              <a:rPr lang="en-US" sz="1100" kern="1200" spc="-13" dirty="0">
                <a:solidFill>
                  <a:prstClr val="black"/>
                </a:solidFill>
                <a:latin typeface="Calibri" panose="020F0502020204030204" pitchFamily="34" charset="0"/>
                <a:cs typeface="Calibri" panose="020F0502020204030204" pitchFamily="34" charset="0"/>
              </a:rPr>
              <a:t>staff </a:t>
            </a:r>
            <a:r>
              <a:rPr lang="en-US" sz="1100" kern="1200" spc="26" dirty="0">
                <a:solidFill>
                  <a:prstClr val="black"/>
                </a:solidFill>
                <a:latin typeface="Calibri" panose="020F0502020204030204" pitchFamily="34" charset="0"/>
                <a:cs typeface="Calibri" panose="020F0502020204030204" pitchFamily="34" charset="0"/>
              </a:rPr>
              <a:t>in </a:t>
            </a:r>
            <a:r>
              <a:rPr lang="en-US" sz="1100" kern="1200" spc="3" dirty="0">
                <a:solidFill>
                  <a:prstClr val="black"/>
                </a:solidFill>
                <a:latin typeface="Calibri" panose="020F0502020204030204" pitchFamily="34" charset="0"/>
                <a:cs typeface="Calibri" panose="020F0502020204030204" pitchFamily="34" charset="0"/>
              </a:rPr>
              <a:t>agreement </a:t>
            </a:r>
            <a:r>
              <a:rPr lang="en-US" sz="1100" kern="1200" spc="20" dirty="0">
                <a:solidFill>
                  <a:prstClr val="black"/>
                </a:solidFill>
                <a:latin typeface="Calibri" panose="020F0502020204030204" pitchFamily="34" charset="0"/>
                <a:cs typeface="Calibri" panose="020F0502020204030204" pitchFamily="34" charset="0"/>
              </a:rPr>
              <a:t>on </a:t>
            </a:r>
            <a:r>
              <a:rPr lang="en-US" sz="1100" kern="1200" spc="10" dirty="0">
                <a:solidFill>
                  <a:prstClr val="black"/>
                </a:solidFill>
                <a:latin typeface="Calibri" panose="020F0502020204030204" pitchFamily="34" charset="0"/>
                <a:cs typeface="Calibri" panose="020F0502020204030204" pitchFamily="34" charset="0"/>
              </a:rPr>
              <a:t>equity  </a:t>
            </a:r>
            <a:r>
              <a:rPr lang="en-US" sz="1100" kern="1200" spc="17" dirty="0">
                <a:solidFill>
                  <a:prstClr val="black"/>
                </a:solidFill>
                <a:latin typeface="Calibri" panose="020F0502020204030204" pitchFamily="34" charset="0"/>
                <a:cs typeface="Calibri" panose="020F0502020204030204" pitchFamily="34" charset="0"/>
              </a:rPr>
              <a:t>and </a:t>
            </a:r>
            <a:r>
              <a:rPr lang="en-US" sz="1100" kern="1200" dirty="0">
                <a:solidFill>
                  <a:prstClr val="black"/>
                </a:solidFill>
                <a:latin typeface="Calibri" panose="020F0502020204030204" pitchFamily="34" charset="0"/>
                <a:cs typeface="Calibri" panose="020F0502020204030204" pitchFamily="34" charset="0"/>
              </a:rPr>
              <a:t>systems </a:t>
            </a:r>
            <a:r>
              <a:rPr lang="en-US" sz="1100" kern="1200" spc="20" dirty="0">
                <a:solidFill>
                  <a:prstClr val="black"/>
                </a:solidFill>
                <a:latin typeface="Calibri" panose="020F0502020204030204" pitchFamily="34" charset="0"/>
                <a:cs typeface="Calibri" panose="020F0502020204030204" pitchFamily="34" charset="0"/>
              </a:rPr>
              <a:t>change </a:t>
            </a:r>
            <a:r>
              <a:rPr lang="en-US" sz="1100" kern="1200" spc="3" dirty="0">
                <a:solidFill>
                  <a:prstClr val="black"/>
                </a:solidFill>
                <a:latin typeface="Calibri" panose="020F0502020204030204" pitchFamily="34" charset="0"/>
                <a:cs typeface="Calibri" panose="020F0502020204030204" pitchFamily="34" charset="0"/>
              </a:rPr>
              <a:t>goals? </a:t>
            </a:r>
            <a:r>
              <a:rPr lang="en-US" sz="1100" kern="1200" spc="17" dirty="0">
                <a:solidFill>
                  <a:prstClr val="black"/>
                </a:solidFill>
                <a:latin typeface="Calibri" panose="020F0502020204030204" pitchFamily="34" charset="0"/>
                <a:cs typeface="Calibri" panose="020F0502020204030204" pitchFamily="34" charset="0"/>
              </a:rPr>
              <a:t>Are </a:t>
            </a:r>
            <a:r>
              <a:rPr lang="en-US" sz="1100" kern="1200" spc="-7" dirty="0">
                <a:solidFill>
                  <a:prstClr val="black"/>
                </a:solidFill>
                <a:latin typeface="Calibri" panose="020F0502020204030204" pitchFamily="34" charset="0"/>
                <a:cs typeface="Calibri" panose="020F0502020204030204" pitchFamily="34" charset="0"/>
              </a:rPr>
              <a:t>there </a:t>
            </a:r>
            <a:r>
              <a:rPr lang="en-US" sz="1100" kern="1200" spc="-10" dirty="0">
                <a:solidFill>
                  <a:prstClr val="black"/>
                </a:solidFill>
                <a:latin typeface="Calibri" panose="020F0502020204030204" pitchFamily="34" charset="0"/>
                <a:cs typeface="Calibri" panose="020F0502020204030204" pitchFamily="34" charset="0"/>
              </a:rPr>
              <a:t>stated </a:t>
            </a:r>
            <a:r>
              <a:rPr lang="en-US" sz="1100" kern="1200" spc="10" dirty="0">
                <a:solidFill>
                  <a:prstClr val="black"/>
                </a:solidFill>
                <a:latin typeface="Calibri" panose="020F0502020204030204" pitchFamily="34" charset="0"/>
                <a:cs typeface="Calibri" panose="020F0502020204030204" pitchFamily="34" charset="0"/>
              </a:rPr>
              <a:t>equity </a:t>
            </a:r>
            <a:r>
              <a:rPr lang="en-US" sz="1100" kern="1200" spc="17" dirty="0">
                <a:solidFill>
                  <a:prstClr val="black"/>
                </a:solidFill>
                <a:latin typeface="Calibri" panose="020F0502020204030204" pitchFamily="34" charset="0"/>
                <a:cs typeface="Calibri" panose="020F0502020204030204" pitchFamily="34" charset="0"/>
              </a:rPr>
              <a:t>goals </a:t>
            </a:r>
            <a:r>
              <a:rPr lang="en-US" sz="1100" kern="1200" spc="26" dirty="0">
                <a:solidFill>
                  <a:prstClr val="black"/>
                </a:solidFill>
                <a:latin typeface="Calibri" panose="020F0502020204030204" pitchFamily="34" charset="0"/>
                <a:cs typeface="Calibri" panose="020F0502020204030204" pitchFamily="34" charset="0"/>
              </a:rPr>
              <a:t>in our investment process?</a:t>
            </a:r>
          </a:p>
          <a:p>
            <a:pPr marL="273998" marR="192471" lvl="1" indent="-114726" algn="just" defTabSz="605150">
              <a:lnSpc>
                <a:spcPct val="111100"/>
              </a:lnSpc>
              <a:spcBef>
                <a:spcPts val="298"/>
              </a:spcBef>
              <a:buClrTx/>
              <a:buFontTx/>
              <a:buAutoNum type="alphaLcPeriod"/>
              <a:tabLst>
                <a:tab pos="274419" algn="l"/>
              </a:tabLst>
            </a:pPr>
            <a:r>
              <a:rPr lang="en-US" sz="1100" kern="1200" spc="30" dirty="0">
                <a:solidFill>
                  <a:prstClr val="black"/>
                </a:solidFill>
                <a:latin typeface="Calibri" panose="020F0502020204030204" pitchFamily="34" charset="0"/>
                <a:cs typeface="Calibri" panose="020F0502020204030204" pitchFamily="34" charset="0"/>
              </a:rPr>
              <a:t>Have </a:t>
            </a:r>
            <a:r>
              <a:rPr lang="en-US" sz="1100" kern="1200" spc="20" dirty="0">
                <a:solidFill>
                  <a:prstClr val="black"/>
                </a:solidFill>
                <a:latin typeface="Calibri" panose="020F0502020204030204" pitchFamily="34" charset="0"/>
                <a:cs typeface="Calibri" panose="020F0502020204030204" pitchFamily="34" charset="0"/>
              </a:rPr>
              <a:t>we </a:t>
            </a:r>
            <a:r>
              <a:rPr lang="en-US" sz="1100" kern="1200" spc="13" dirty="0">
                <a:solidFill>
                  <a:prstClr val="black"/>
                </a:solidFill>
                <a:latin typeface="Calibri" panose="020F0502020204030204" pitchFamily="34" charset="0"/>
                <a:cs typeface="Calibri" panose="020F0502020204030204" pitchFamily="34" charset="0"/>
              </a:rPr>
              <a:t>prioritized </a:t>
            </a:r>
            <a:r>
              <a:rPr lang="en-US" sz="1100" kern="1200" spc="20" dirty="0">
                <a:solidFill>
                  <a:prstClr val="black"/>
                </a:solidFill>
                <a:latin typeface="Calibri" panose="020F0502020204030204" pitchFamily="34" charset="0"/>
                <a:cs typeface="Calibri" panose="020F0502020204030204" pitchFamily="34" charset="0"/>
              </a:rPr>
              <a:t>specific </a:t>
            </a:r>
            <a:r>
              <a:rPr lang="en-US" sz="1100" kern="1200" spc="13" dirty="0">
                <a:solidFill>
                  <a:prstClr val="black"/>
                </a:solidFill>
                <a:latin typeface="Calibri" panose="020F0502020204030204" pitchFamily="34" charset="0"/>
                <a:cs typeface="Calibri" panose="020F0502020204030204" pitchFamily="34" charset="0"/>
              </a:rPr>
              <a:t>populations </a:t>
            </a:r>
            <a:r>
              <a:rPr lang="en-US" sz="1100" kern="1200" spc="-3" dirty="0">
                <a:solidFill>
                  <a:prstClr val="black"/>
                </a:solidFill>
                <a:latin typeface="Calibri" panose="020F0502020204030204" pitchFamily="34" charset="0"/>
                <a:cs typeface="Calibri" panose="020F0502020204030204" pitchFamily="34" charset="0"/>
              </a:rPr>
              <a:t>for </a:t>
            </a:r>
            <a:r>
              <a:rPr lang="en-US" sz="1100" kern="1200" dirty="0">
                <a:solidFill>
                  <a:prstClr val="black"/>
                </a:solidFill>
                <a:latin typeface="Calibri" panose="020F0502020204030204" pitchFamily="34" charset="0"/>
                <a:cs typeface="Calibri" panose="020F0502020204030204" pitchFamily="34" charset="0"/>
              </a:rPr>
              <a:t>benefit </a:t>
            </a:r>
            <a:r>
              <a:rPr lang="en-US" sz="1100" kern="1200" spc="26" dirty="0">
                <a:solidFill>
                  <a:prstClr val="black"/>
                </a:solidFill>
                <a:latin typeface="Calibri" panose="020F0502020204030204" pitchFamily="34" charset="0"/>
                <a:cs typeface="Calibri" panose="020F0502020204030204" pitchFamily="34" charset="0"/>
              </a:rPr>
              <a:t>in </a:t>
            </a:r>
            <a:r>
              <a:rPr lang="en-US" sz="1100" kern="1200" spc="10" dirty="0">
                <a:solidFill>
                  <a:prstClr val="black"/>
                </a:solidFill>
                <a:latin typeface="Calibri" panose="020F0502020204030204" pitchFamily="34" charset="0"/>
                <a:cs typeface="Calibri" panose="020F0502020204030204" pitchFamily="34" charset="0"/>
              </a:rPr>
              <a:t>our investment and or  </a:t>
            </a:r>
            <a:r>
              <a:rPr lang="en-US" sz="1100" kern="1200" spc="-3" dirty="0">
                <a:solidFill>
                  <a:prstClr val="black"/>
                </a:solidFill>
                <a:latin typeface="Calibri" panose="020F0502020204030204" pitchFamily="34" charset="0"/>
                <a:cs typeface="Calibri" panose="020F0502020204030204" pitchFamily="34" charset="0"/>
              </a:rPr>
              <a:t>grant</a:t>
            </a:r>
            <a:r>
              <a:rPr lang="en-US" sz="1100" kern="1200" spc="30" dirty="0">
                <a:solidFill>
                  <a:prstClr val="black"/>
                </a:solidFill>
                <a:latin typeface="Calibri" panose="020F0502020204030204" pitchFamily="34" charset="0"/>
                <a:cs typeface="Calibri" panose="020F0502020204030204" pitchFamily="34" charset="0"/>
              </a:rPr>
              <a:t> </a:t>
            </a:r>
            <a:r>
              <a:rPr lang="en-US" sz="1100" kern="1200" spc="10" dirty="0">
                <a:solidFill>
                  <a:prstClr val="black"/>
                </a:solidFill>
                <a:latin typeface="Calibri" panose="020F0502020204030204" pitchFamily="34" charset="0"/>
                <a:cs typeface="Calibri" panose="020F0502020204030204" pitchFamily="34" charset="0"/>
              </a:rPr>
              <a:t>guidelines?</a:t>
            </a:r>
            <a:endParaRPr lang="en-US" sz="1100" kern="1200" dirty="0">
              <a:solidFill>
                <a:prstClr val="black"/>
              </a:solidFill>
              <a:latin typeface="Calibri" panose="020F0502020204030204" pitchFamily="34" charset="0"/>
              <a:cs typeface="Calibri" panose="020F0502020204030204" pitchFamily="34" charset="0"/>
            </a:endParaRPr>
          </a:p>
          <a:p>
            <a:pPr marL="273998" marR="116407" lvl="1" indent="-114726" defTabSz="605150">
              <a:lnSpc>
                <a:spcPct val="111100"/>
              </a:lnSpc>
              <a:spcBef>
                <a:spcPts val="298"/>
              </a:spcBef>
              <a:buClrTx/>
              <a:buFontTx/>
              <a:buAutoNum type="alphaLcPeriod"/>
              <a:tabLst>
                <a:tab pos="274419" algn="l"/>
              </a:tabLst>
            </a:pPr>
            <a:r>
              <a:rPr lang="en-US" sz="1100" kern="1200" spc="17" dirty="0">
                <a:solidFill>
                  <a:prstClr val="black"/>
                </a:solidFill>
                <a:latin typeface="Calibri" panose="020F0502020204030204" pitchFamily="34" charset="0"/>
                <a:cs typeface="Calibri" panose="020F0502020204030204" pitchFamily="34" charset="0"/>
              </a:rPr>
              <a:t>What </a:t>
            </a:r>
            <a:r>
              <a:rPr lang="en-US" sz="1100" kern="1200" dirty="0">
                <a:solidFill>
                  <a:prstClr val="black"/>
                </a:solidFill>
                <a:latin typeface="Calibri" panose="020F0502020204030204" pitchFamily="34" charset="0"/>
                <a:cs typeface="Calibri" panose="020F0502020204030204" pitchFamily="34" charset="0"/>
              </a:rPr>
              <a:t>data </a:t>
            </a:r>
            <a:r>
              <a:rPr lang="en-US" sz="1100" kern="1200" spc="17" dirty="0">
                <a:solidFill>
                  <a:prstClr val="black"/>
                </a:solidFill>
                <a:latin typeface="Calibri" panose="020F0502020204030204" pitchFamily="34" charset="0"/>
                <a:cs typeface="Calibri" panose="020F0502020204030204" pitchFamily="34" charset="0"/>
              </a:rPr>
              <a:t>and </a:t>
            </a:r>
            <a:r>
              <a:rPr lang="en-US" sz="1100" kern="1200" spc="3" dirty="0">
                <a:solidFill>
                  <a:prstClr val="black"/>
                </a:solidFill>
                <a:latin typeface="Calibri" panose="020F0502020204030204" pitchFamily="34" charset="0"/>
                <a:cs typeface="Calibri" panose="020F0502020204030204" pitchFamily="34" charset="0"/>
              </a:rPr>
              <a:t>research </a:t>
            </a:r>
            <a:r>
              <a:rPr lang="en-US" sz="1100" kern="1200" spc="20" dirty="0">
                <a:solidFill>
                  <a:prstClr val="black"/>
                </a:solidFill>
                <a:latin typeface="Calibri" panose="020F0502020204030204" pitchFamily="34" charset="0"/>
                <a:cs typeface="Calibri" panose="020F0502020204030204" pitchFamily="34" charset="0"/>
              </a:rPr>
              <a:t>on </a:t>
            </a:r>
            <a:r>
              <a:rPr lang="en-US" sz="1100" kern="1200" spc="7" dirty="0">
                <a:solidFill>
                  <a:prstClr val="black"/>
                </a:solidFill>
                <a:latin typeface="Calibri" panose="020F0502020204030204" pitchFamily="34" charset="0"/>
                <a:cs typeface="Calibri" panose="020F0502020204030204" pitchFamily="34" charset="0"/>
              </a:rPr>
              <a:t>disparities </a:t>
            </a:r>
            <a:r>
              <a:rPr lang="en-US" sz="1100" kern="1200" spc="17" dirty="0">
                <a:solidFill>
                  <a:prstClr val="black"/>
                </a:solidFill>
                <a:latin typeface="Calibri" panose="020F0502020204030204" pitchFamily="34" charset="0"/>
                <a:cs typeface="Calibri" panose="020F0502020204030204" pitchFamily="34" charset="0"/>
              </a:rPr>
              <a:t>and </a:t>
            </a:r>
            <a:r>
              <a:rPr lang="en-US" sz="1100" kern="1200" spc="10" dirty="0">
                <a:solidFill>
                  <a:prstClr val="black"/>
                </a:solidFill>
                <a:latin typeface="Calibri" panose="020F0502020204030204" pitchFamily="34" charset="0"/>
                <a:cs typeface="Calibri" panose="020F0502020204030204" pitchFamily="34" charset="0"/>
              </a:rPr>
              <a:t>inequities </a:t>
            </a:r>
            <a:r>
              <a:rPr lang="en-US" sz="1100" kern="1200" spc="7" dirty="0">
                <a:solidFill>
                  <a:prstClr val="black"/>
                </a:solidFill>
                <a:latin typeface="Calibri" panose="020F0502020204030204" pitchFamily="34" charset="0"/>
                <a:cs typeface="Calibri" panose="020F0502020204030204" pitchFamily="34" charset="0"/>
              </a:rPr>
              <a:t>(issue-  </a:t>
            </a:r>
            <a:r>
              <a:rPr lang="en-US" sz="1100" kern="1200" spc="13" dirty="0">
                <a:solidFill>
                  <a:prstClr val="black"/>
                </a:solidFill>
                <a:latin typeface="Calibri" panose="020F0502020204030204" pitchFamily="34" charset="0"/>
                <a:cs typeface="Calibri" panose="020F0502020204030204" pitchFamily="34" charset="0"/>
              </a:rPr>
              <a:t>focused </a:t>
            </a:r>
            <a:r>
              <a:rPr lang="en-US" sz="1100" kern="1200" spc="-3" dirty="0">
                <a:solidFill>
                  <a:prstClr val="black"/>
                </a:solidFill>
                <a:latin typeface="Calibri" panose="020F0502020204030204" pitchFamily="34" charset="0"/>
                <a:cs typeface="Calibri" panose="020F0502020204030204" pitchFamily="34" charset="0"/>
              </a:rPr>
              <a:t>and/or </a:t>
            </a:r>
            <a:r>
              <a:rPr lang="en-US" sz="1100" kern="1200" spc="13" dirty="0">
                <a:solidFill>
                  <a:prstClr val="black"/>
                </a:solidFill>
                <a:latin typeface="Calibri" panose="020F0502020204030204" pitchFamily="34" charset="0"/>
                <a:cs typeface="Calibri" panose="020F0502020204030204" pitchFamily="34" charset="0"/>
              </a:rPr>
              <a:t>place-based) </a:t>
            </a:r>
            <a:r>
              <a:rPr lang="en-US" sz="1100" kern="1200" spc="7" dirty="0">
                <a:solidFill>
                  <a:prstClr val="black"/>
                </a:solidFill>
                <a:latin typeface="Calibri" panose="020F0502020204030204" pitchFamily="34" charset="0"/>
                <a:cs typeface="Calibri" panose="020F0502020204030204" pitchFamily="34" charset="0"/>
              </a:rPr>
              <a:t>have </a:t>
            </a:r>
            <a:r>
              <a:rPr lang="en-US" sz="1100" kern="1200" spc="10" dirty="0">
                <a:solidFill>
                  <a:prstClr val="black"/>
                </a:solidFill>
                <a:latin typeface="Calibri" panose="020F0502020204030204" pitchFamily="34" charset="0"/>
                <a:cs typeface="Calibri" panose="020F0502020204030204" pitchFamily="34" charset="0"/>
              </a:rPr>
              <a:t>informed our investment process </a:t>
            </a:r>
            <a:r>
              <a:rPr lang="en-US" sz="1100" kern="1200" spc="-10" dirty="0">
                <a:solidFill>
                  <a:prstClr val="black"/>
                </a:solidFill>
                <a:latin typeface="Calibri" panose="020F0502020204030204" pitchFamily="34" charset="0"/>
                <a:cs typeface="Calibri" panose="020F0502020204030204" pitchFamily="34" charset="0"/>
              </a:rPr>
              <a:t>strategies and goals?</a:t>
            </a:r>
            <a:endParaRPr lang="en-US" sz="1100" kern="1200" dirty="0">
              <a:solidFill>
                <a:prstClr val="black"/>
              </a:solidFill>
              <a:latin typeface="Calibri" panose="020F0502020204030204" pitchFamily="34" charset="0"/>
              <a:cs typeface="Calibri" panose="020F0502020204030204" pitchFamily="34" charset="0"/>
            </a:endParaRPr>
          </a:p>
          <a:p>
            <a:pPr marL="281982" marR="50849" lvl="1" indent="-122711" defTabSz="605150">
              <a:lnSpc>
                <a:spcPct val="111100"/>
              </a:lnSpc>
              <a:spcBef>
                <a:spcPts val="298"/>
              </a:spcBef>
              <a:buClrTx/>
              <a:buFontTx/>
              <a:buAutoNum type="alphaLcPeriod"/>
              <a:tabLst>
                <a:tab pos="282403" algn="l"/>
              </a:tabLst>
            </a:pPr>
            <a:r>
              <a:rPr lang="en-US" sz="1100" kern="1200" spc="53" dirty="0">
                <a:solidFill>
                  <a:prstClr val="black"/>
                </a:solidFill>
                <a:latin typeface="Calibri" panose="020F0502020204030204" pitchFamily="34" charset="0"/>
                <a:cs typeface="Calibri" panose="020F0502020204030204" pitchFamily="34" charset="0"/>
              </a:rPr>
              <a:t>How </a:t>
            </a:r>
            <a:r>
              <a:rPr lang="en-US" sz="1100" kern="1200" spc="7" dirty="0">
                <a:solidFill>
                  <a:prstClr val="black"/>
                </a:solidFill>
                <a:latin typeface="Calibri" panose="020F0502020204030204" pitchFamily="34" charset="0"/>
                <a:cs typeface="Calibri" panose="020F0502020204030204" pitchFamily="34" charset="0"/>
              </a:rPr>
              <a:t>have </a:t>
            </a:r>
            <a:r>
              <a:rPr lang="en-US" sz="1100" kern="1200" spc="20" dirty="0">
                <a:solidFill>
                  <a:prstClr val="black"/>
                </a:solidFill>
                <a:latin typeface="Calibri" panose="020F0502020204030204" pitchFamily="34" charset="0"/>
                <a:cs typeface="Calibri" panose="020F0502020204030204" pitchFamily="34" charset="0"/>
              </a:rPr>
              <a:t>we </a:t>
            </a:r>
            <a:r>
              <a:rPr lang="en-US" sz="1100" kern="1200" spc="10" dirty="0">
                <a:solidFill>
                  <a:prstClr val="black"/>
                </a:solidFill>
                <a:latin typeface="Calibri" panose="020F0502020204030204" pitchFamily="34" charset="0"/>
                <a:cs typeface="Calibri" panose="020F0502020204030204" pitchFamily="34" charset="0"/>
              </a:rPr>
              <a:t>incorporated </a:t>
            </a:r>
            <a:r>
              <a:rPr lang="en-US" sz="1100" kern="1200" spc="20" dirty="0">
                <a:solidFill>
                  <a:prstClr val="black"/>
                </a:solidFill>
                <a:latin typeface="Calibri" panose="020F0502020204030204" pitchFamily="34" charset="0"/>
                <a:cs typeface="Calibri" panose="020F0502020204030204" pitchFamily="34" charset="0"/>
              </a:rPr>
              <a:t>knowledge </a:t>
            </a:r>
            <a:r>
              <a:rPr lang="en-US" sz="1100" kern="1200" spc="17" dirty="0">
                <a:solidFill>
                  <a:prstClr val="black"/>
                </a:solidFill>
                <a:latin typeface="Calibri" panose="020F0502020204030204" pitchFamily="34" charset="0"/>
                <a:cs typeface="Calibri" panose="020F0502020204030204" pitchFamily="34" charset="0"/>
              </a:rPr>
              <a:t>and </a:t>
            </a:r>
            <a:r>
              <a:rPr lang="en-US" sz="1100" kern="1200" spc="23" dirty="0">
                <a:solidFill>
                  <a:prstClr val="black"/>
                </a:solidFill>
                <a:latin typeface="Calibri" panose="020F0502020204030204" pitchFamily="34" charset="0"/>
                <a:cs typeface="Calibri" panose="020F0502020204030204" pitchFamily="34" charset="0"/>
              </a:rPr>
              <a:t>wisdom </a:t>
            </a:r>
            <a:r>
              <a:rPr lang="en-US" sz="1100" kern="1200" dirty="0">
                <a:solidFill>
                  <a:prstClr val="black"/>
                </a:solidFill>
                <a:latin typeface="Calibri" panose="020F0502020204030204" pitchFamily="34" charset="0"/>
                <a:cs typeface="Calibri" panose="020F0502020204030204" pitchFamily="34" charset="0"/>
              </a:rPr>
              <a:t>of  </a:t>
            </a:r>
            <a:r>
              <a:rPr lang="en-US" sz="1100" kern="1200" spc="7" dirty="0">
                <a:solidFill>
                  <a:prstClr val="black"/>
                </a:solidFill>
                <a:latin typeface="Calibri" panose="020F0502020204030204" pitchFamily="34" charset="0"/>
                <a:cs typeface="Calibri" panose="020F0502020204030204" pitchFamily="34" charset="0"/>
              </a:rPr>
              <a:t>nonprofits </a:t>
            </a:r>
            <a:r>
              <a:rPr lang="en-US" sz="1100" kern="1200" spc="17" dirty="0">
                <a:solidFill>
                  <a:prstClr val="black"/>
                </a:solidFill>
                <a:latin typeface="Calibri" panose="020F0502020204030204" pitchFamily="34" charset="0"/>
                <a:cs typeface="Calibri" panose="020F0502020204030204" pitchFamily="34" charset="0"/>
              </a:rPr>
              <a:t>and communities </a:t>
            </a:r>
            <a:r>
              <a:rPr lang="en-US" sz="1100" kern="1200" spc="-13" dirty="0">
                <a:solidFill>
                  <a:prstClr val="black"/>
                </a:solidFill>
                <a:latin typeface="Calibri" panose="020F0502020204030204" pitchFamily="34" charset="0"/>
                <a:cs typeface="Calibri" panose="020F0502020204030204" pitchFamily="34" charset="0"/>
              </a:rPr>
              <a:t>that </a:t>
            </a:r>
            <a:r>
              <a:rPr lang="en-US" sz="1100" kern="1200" dirty="0">
                <a:solidFill>
                  <a:prstClr val="black"/>
                </a:solidFill>
                <a:latin typeface="Calibri" panose="020F0502020204030204" pitchFamily="34" charset="0"/>
                <a:cs typeface="Calibri" panose="020F0502020204030204" pitchFamily="34" charset="0"/>
              </a:rPr>
              <a:t>are </a:t>
            </a:r>
            <a:r>
              <a:rPr lang="en-US" sz="1100" kern="1200" spc="13" dirty="0">
                <a:solidFill>
                  <a:prstClr val="black"/>
                </a:solidFill>
                <a:latin typeface="Calibri" panose="020F0502020204030204" pitchFamily="34" charset="0"/>
                <a:cs typeface="Calibri" panose="020F0502020204030204" pitchFamily="34" charset="0"/>
              </a:rPr>
              <a:t>directly </a:t>
            </a:r>
            <a:r>
              <a:rPr lang="en-US" sz="1100" kern="1200" dirty="0">
                <a:solidFill>
                  <a:prstClr val="black"/>
                </a:solidFill>
                <a:latin typeface="Calibri" panose="020F0502020204030204" pitchFamily="34" charset="0"/>
                <a:cs typeface="Calibri" panose="020F0502020204030204" pitchFamily="34" charset="0"/>
              </a:rPr>
              <a:t>affected </a:t>
            </a:r>
            <a:r>
              <a:rPr lang="en-US" sz="1100" kern="1200" spc="20" dirty="0">
                <a:solidFill>
                  <a:prstClr val="black"/>
                </a:solidFill>
                <a:latin typeface="Calibri" panose="020F0502020204030204" pitchFamily="34" charset="0"/>
                <a:cs typeface="Calibri" panose="020F0502020204030204" pitchFamily="34" charset="0"/>
              </a:rPr>
              <a:t>by </a:t>
            </a:r>
            <a:r>
              <a:rPr lang="en-US" sz="1100" kern="1200" spc="-3" dirty="0">
                <a:solidFill>
                  <a:prstClr val="black"/>
                </a:solidFill>
                <a:latin typeface="Calibri" panose="020F0502020204030204" pitchFamily="34" charset="0"/>
                <a:cs typeface="Calibri" panose="020F0502020204030204" pitchFamily="34" charset="0"/>
              </a:rPr>
              <a:t>these  </a:t>
            </a:r>
            <a:r>
              <a:rPr lang="en-US" sz="1100" kern="1200" spc="3" dirty="0">
                <a:solidFill>
                  <a:prstClr val="black"/>
                </a:solidFill>
                <a:latin typeface="Calibri" panose="020F0502020204030204" pitchFamily="34" charset="0"/>
                <a:cs typeface="Calibri" panose="020F0502020204030204" pitchFamily="34" charset="0"/>
              </a:rPr>
              <a:t>problems?</a:t>
            </a:r>
            <a:endParaRPr lang="en-US" sz="1100" kern="1200" dirty="0">
              <a:solidFill>
                <a:prstClr val="black"/>
              </a:solidFill>
              <a:latin typeface="Calibri" panose="020F0502020204030204" pitchFamily="34" charset="0"/>
              <a:cs typeface="Calibri" panose="020F0502020204030204" pitchFamily="34" charset="0"/>
            </a:endParaRPr>
          </a:p>
          <a:p>
            <a:pPr marL="277360" marR="7144" lvl="1" indent="-118088" defTabSz="605150">
              <a:lnSpc>
                <a:spcPct val="111100"/>
              </a:lnSpc>
              <a:spcBef>
                <a:spcPts val="298"/>
              </a:spcBef>
              <a:buClrTx/>
              <a:buFontTx/>
              <a:buAutoNum type="alphaLcPeriod"/>
              <a:tabLst>
                <a:tab pos="277780" algn="l"/>
              </a:tabLst>
            </a:pPr>
            <a:r>
              <a:rPr lang="en-US" sz="1100" kern="1200" spc="66" dirty="0">
                <a:solidFill>
                  <a:prstClr val="black"/>
                </a:solidFill>
                <a:latin typeface="Calibri" panose="020F0502020204030204" pitchFamily="34" charset="0"/>
                <a:cs typeface="Calibri" panose="020F0502020204030204" pitchFamily="34" charset="0"/>
              </a:rPr>
              <a:t>Do </a:t>
            </a:r>
            <a:r>
              <a:rPr lang="en-US" sz="1100" kern="1200" spc="20" dirty="0">
                <a:solidFill>
                  <a:prstClr val="black"/>
                </a:solidFill>
                <a:latin typeface="Calibri" panose="020F0502020204030204" pitchFamily="34" charset="0"/>
                <a:cs typeface="Calibri" panose="020F0502020204030204" pitchFamily="34" charset="0"/>
              </a:rPr>
              <a:t>we </a:t>
            </a:r>
            <a:r>
              <a:rPr lang="en-US" sz="1100" kern="1200" spc="7" dirty="0">
                <a:solidFill>
                  <a:prstClr val="black"/>
                </a:solidFill>
                <a:latin typeface="Calibri" panose="020F0502020204030204" pitchFamily="34" charset="0"/>
                <a:cs typeface="Calibri" panose="020F0502020204030204" pitchFamily="34" charset="0"/>
              </a:rPr>
              <a:t>have shared </a:t>
            </a:r>
            <a:r>
              <a:rPr lang="en-US" sz="1100" kern="1200" spc="10" dirty="0">
                <a:solidFill>
                  <a:prstClr val="black"/>
                </a:solidFill>
                <a:latin typeface="Calibri" panose="020F0502020204030204" pitchFamily="34" charset="0"/>
                <a:cs typeface="Calibri" panose="020F0502020204030204" pitchFamily="34" charset="0"/>
              </a:rPr>
              <a:t>understanding </a:t>
            </a:r>
            <a:r>
              <a:rPr lang="en-US" sz="1100" kern="1200" spc="13" dirty="0">
                <a:solidFill>
                  <a:prstClr val="black"/>
                </a:solidFill>
                <a:latin typeface="Calibri" panose="020F0502020204030204" pitchFamily="34" charset="0"/>
                <a:cs typeface="Calibri" panose="020F0502020204030204" pitchFamily="34" charset="0"/>
              </a:rPr>
              <a:t>with </a:t>
            </a:r>
            <a:r>
              <a:rPr lang="en-US" sz="1100" kern="1200" spc="10" dirty="0">
                <a:solidFill>
                  <a:prstClr val="black"/>
                </a:solidFill>
                <a:latin typeface="Calibri" panose="020F0502020204030204" pitchFamily="34" charset="0"/>
                <a:cs typeface="Calibri" panose="020F0502020204030204" pitchFamily="34" charset="0"/>
              </a:rPr>
              <a:t>our investees and </a:t>
            </a:r>
            <a:r>
              <a:rPr lang="en-US" sz="1100" kern="1200" spc="-3" dirty="0">
                <a:solidFill>
                  <a:prstClr val="black"/>
                </a:solidFill>
                <a:latin typeface="Calibri" panose="020F0502020204030204" pitchFamily="34" charset="0"/>
                <a:cs typeface="Calibri" panose="020F0502020204030204" pitchFamily="34" charset="0"/>
              </a:rPr>
              <a:t> partners  </a:t>
            </a:r>
            <a:r>
              <a:rPr lang="en-US" sz="1100" kern="1200" spc="7" dirty="0">
                <a:solidFill>
                  <a:prstClr val="black"/>
                </a:solidFill>
                <a:latin typeface="Calibri" panose="020F0502020204030204" pitchFamily="34" charset="0"/>
                <a:cs typeface="Calibri" panose="020F0502020204030204" pitchFamily="34" charset="0"/>
              </a:rPr>
              <a:t>about what </a:t>
            </a:r>
            <a:r>
              <a:rPr lang="en-US" sz="1100" kern="1200" spc="-3" dirty="0">
                <a:solidFill>
                  <a:prstClr val="black"/>
                </a:solidFill>
                <a:latin typeface="Calibri" panose="020F0502020204030204" pitchFamily="34" charset="0"/>
                <a:cs typeface="Calibri" panose="020F0502020204030204" pitchFamily="34" charset="0"/>
              </a:rPr>
              <a:t>it </a:t>
            </a:r>
            <a:r>
              <a:rPr lang="en-US" sz="1100" kern="1200" spc="10" dirty="0">
                <a:solidFill>
                  <a:prstClr val="black"/>
                </a:solidFill>
                <a:latin typeface="Calibri" panose="020F0502020204030204" pitchFamily="34" charset="0"/>
                <a:cs typeface="Calibri" panose="020F0502020204030204" pitchFamily="34" charset="0"/>
              </a:rPr>
              <a:t>means </a:t>
            </a:r>
            <a:r>
              <a:rPr lang="en-US" sz="1100" kern="1200" spc="-10" dirty="0">
                <a:solidFill>
                  <a:prstClr val="black"/>
                </a:solidFill>
                <a:latin typeface="Calibri" panose="020F0502020204030204" pitchFamily="34" charset="0"/>
                <a:cs typeface="Calibri" panose="020F0502020204030204" pitchFamily="34" charset="0"/>
              </a:rPr>
              <a:t>to </a:t>
            </a:r>
            <a:r>
              <a:rPr lang="en-US" sz="1100" kern="1200" spc="17" dirty="0">
                <a:solidFill>
                  <a:prstClr val="black"/>
                </a:solidFill>
                <a:latin typeface="Calibri" panose="020F0502020204030204" pitchFamily="34" charset="0"/>
                <a:cs typeface="Calibri" panose="020F0502020204030204" pitchFamily="34" charset="0"/>
              </a:rPr>
              <a:t>work </a:t>
            </a:r>
            <a:r>
              <a:rPr lang="en-US" sz="1100" kern="1200" spc="3" dirty="0">
                <a:solidFill>
                  <a:prstClr val="black"/>
                </a:solidFill>
                <a:latin typeface="Calibri" panose="020F0502020204030204" pitchFamily="34" charset="0"/>
                <a:cs typeface="Calibri" panose="020F0502020204030204" pitchFamily="34" charset="0"/>
              </a:rPr>
              <a:t>toward </a:t>
            </a:r>
            <a:r>
              <a:rPr lang="en-US" sz="1100" kern="1200" spc="10" dirty="0">
                <a:solidFill>
                  <a:prstClr val="black"/>
                </a:solidFill>
                <a:latin typeface="Calibri" panose="020F0502020204030204" pitchFamily="34" charset="0"/>
                <a:cs typeface="Calibri" panose="020F0502020204030204" pitchFamily="34" charset="0"/>
              </a:rPr>
              <a:t>equitable </a:t>
            </a:r>
            <a:r>
              <a:rPr lang="en-US" sz="1100" kern="1200" dirty="0">
                <a:solidFill>
                  <a:prstClr val="black"/>
                </a:solidFill>
                <a:latin typeface="Calibri" panose="020F0502020204030204" pitchFamily="34" charset="0"/>
                <a:cs typeface="Calibri" panose="020F0502020204030204" pitchFamily="34" charset="0"/>
              </a:rPr>
              <a:t>systems</a:t>
            </a:r>
            <a:r>
              <a:rPr lang="en-US" sz="1100" kern="1200" spc="129" dirty="0">
                <a:solidFill>
                  <a:prstClr val="black"/>
                </a:solidFill>
                <a:latin typeface="Calibri" panose="020F0502020204030204" pitchFamily="34" charset="0"/>
                <a:cs typeface="Calibri" panose="020F0502020204030204" pitchFamily="34" charset="0"/>
              </a:rPr>
              <a:t> </a:t>
            </a:r>
            <a:r>
              <a:rPr lang="en-US" sz="1100" kern="1200" spc="7" dirty="0">
                <a:solidFill>
                  <a:prstClr val="black"/>
                </a:solidFill>
                <a:latin typeface="Calibri" panose="020F0502020204030204" pitchFamily="34" charset="0"/>
                <a:cs typeface="Calibri" panose="020F0502020204030204" pitchFamily="34" charset="0"/>
              </a:rPr>
              <a:t>change?</a:t>
            </a:r>
            <a:endParaRPr lang="en-US" sz="1100" kern="1200" dirty="0">
              <a:solidFill>
                <a:prstClr val="black"/>
              </a:solidFill>
              <a:latin typeface="Calibri" panose="020F0502020204030204" pitchFamily="34" charset="0"/>
              <a:cs typeface="Calibri" panose="020F0502020204030204" pitchFamily="34" charset="0"/>
            </a:endParaRPr>
          </a:p>
          <a:p>
            <a:pPr marL="257609" marR="3362" lvl="1" indent="-98337" defTabSz="605150">
              <a:lnSpc>
                <a:spcPct val="111100"/>
              </a:lnSpc>
              <a:spcBef>
                <a:spcPts val="298"/>
              </a:spcBef>
              <a:buClrTx/>
              <a:buFontTx/>
              <a:buAutoNum type="alphaLcPeriod"/>
              <a:tabLst>
                <a:tab pos="258029" algn="l"/>
              </a:tabLst>
            </a:pPr>
            <a:r>
              <a:rPr lang="en-US" sz="1100" kern="1200" spc="30" dirty="0">
                <a:solidFill>
                  <a:prstClr val="black"/>
                </a:solidFill>
                <a:latin typeface="Calibri" panose="020F0502020204030204" pitchFamily="34" charset="0"/>
                <a:cs typeface="Calibri" panose="020F0502020204030204" pitchFamily="34" charset="0"/>
              </a:rPr>
              <a:t>Have </a:t>
            </a:r>
            <a:r>
              <a:rPr lang="en-US" sz="1100" kern="1200" spc="20" dirty="0">
                <a:solidFill>
                  <a:prstClr val="black"/>
                </a:solidFill>
                <a:latin typeface="Calibri" panose="020F0502020204030204" pitchFamily="34" charset="0"/>
                <a:cs typeface="Calibri" panose="020F0502020204030204" pitchFamily="34" charset="0"/>
              </a:rPr>
              <a:t>we </a:t>
            </a:r>
            <a:r>
              <a:rPr lang="en-US" sz="1100" kern="1200" spc="13" dirty="0">
                <a:solidFill>
                  <a:prstClr val="black"/>
                </a:solidFill>
                <a:latin typeface="Calibri" panose="020F0502020204030204" pitchFamily="34" charset="0"/>
                <a:cs typeface="Calibri" panose="020F0502020204030204" pitchFamily="34" charset="0"/>
              </a:rPr>
              <a:t>completed a </a:t>
            </a:r>
            <a:r>
              <a:rPr lang="en-US" sz="1100" kern="1200" spc="10" dirty="0">
                <a:solidFill>
                  <a:prstClr val="black"/>
                </a:solidFill>
                <a:latin typeface="Calibri" panose="020F0502020204030204" pitchFamily="34" charset="0"/>
                <a:cs typeface="Calibri" panose="020F0502020204030204" pitchFamily="34" charset="0"/>
              </a:rPr>
              <a:t>power </a:t>
            </a:r>
            <a:r>
              <a:rPr lang="en-US" sz="1100" kern="1200" spc="17" dirty="0">
                <a:solidFill>
                  <a:prstClr val="black"/>
                </a:solidFill>
                <a:latin typeface="Calibri" panose="020F0502020204030204" pitchFamily="34" charset="0"/>
                <a:cs typeface="Calibri" panose="020F0502020204030204" pitchFamily="34" charset="0"/>
              </a:rPr>
              <a:t>analysis </a:t>
            </a:r>
            <a:r>
              <a:rPr lang="en-US" sz="1100" kern="1200" spc="-10" dirty="0">
                <a:solidFill>
                  <a:prstClr val="black"/>
                </a:solidFill>
                <a:latin typeface="Calibri" panose="020F0502020204030204" pitchFamily="34" charset="0"/>
                <a:cs typeface="Calibri" panose="020F0502020204030204" pitchFamily="34" charset="0"/>
              </a:rPr>
              <a:t>to </a:t>
            </a:r>
            <a:r>
              <a:rPr lang="en-US" sz="1100" kern="1200" spc="7" dirty="0">
                <a:solidFill>
                  <a:prstClr val="black"/>
                </a:solidFill>
                <a:latin typeface="Calibri" panose="020F0502020204030204" pitchFamily="34" charset="0"/>
                <a:cs typeface="Calibri" panose="020F0502020204030204" pitchFamily="34" charset="0"/>
              </a:rPr>
              <a:t>understand </a:t>
            </a:r>
            <a:r>
              <a:rPr lang="en-US" sz="1100" kern="1200" spc="-7" dirty="0">
                <a:solidFill>
                  <a:prstClr val="black"/>
                </a:solidFill>
                <a:latin typeface="Calibri" panose="020F0502020204030204" pitchFamily="34" charset="0"/>
                <a:cs typeface="Calibri" panose="020F0502020204030204" pitchFamily="34" charset="0"/>
              </a:rPr>
              <a:t> SVP’s </a:t>
            </a:r>
            <a:r>
              <a:rPr lang="en-US" sz="1100" kern="1200" spc="3" dirty="0">
                <a:solidFill>
                  <a:prstClr val="black"/>
                </a:solidFill>
                <a:latin typeface="Calibri" panose="020F0502020204030204" pitchFamily="34" charset="0"/>
                <a:cs typeface="Calibri" panose="020F0502020204030204" pitchFamily="34" charset="0"/>
              </a:rPr>
              <a:t> </a:t>
            </a:r>
            <a:r>
              <a:rPr lang="en-US" sz="1100" kern="1200" spc="10" dirty="0">
                <a:solidFill>
                  <a:prstClr val="black"/>
                </a:solidFill>
                <a:latin typeface="Calibri" panose="020F0502020204030204" pitchFamily="34" charset="0"/>
                <a:cs typeface="Calibri" panose="020F0502020204030204" pitchFamily="34" charset="0"/>
              </a:rPr>
              <a:t>role </a:t>
            </a:r>
            <a:r>
              <a:rPr lang="en-US" sz="1100" kern="1200" spc="26" dirty="0">
                <a:solidFill>
                  <a:prstClr val="black"/>
                </a:solidFill>
                <a:latin typeface="Calibri" panose="020F0502020204030204" pitchFamily="34" charset="0"/>
                <a:cs typeface="Calibri" panose="020F0502020204030204" pitchFamily="34" charset="0"/>
              </a:rPr>
              <a:t>in </a:t>
            </a:r>
            <a:r>
              <a:rPr lang="en-US" sz="1100" kern="1200" spc="-7" dirty="0">
                <a:solidFill>
                  <a:prstClr val="black"/>
                </a:solidFill>
                <a:latin typeface="Calibri" panose="020F0502020204030204" pitchFamily="34" charset="0"/>
                <a:cs typeface="Calibri" panose="020F0502020204030204" pitchFamily="34" charset="0"/>
              </a:rPr>
              <a:t>the </a:t>
            </a:r>
            <a:r>
              <a:rPr lang="en-US" sz="1100" kern="1200" spc="10" dirty="0">
                <a:solidFill>
                  <a:prstClr val="black"/>
                </a:solidFill>
                <a:latin typeface="Calibri" panose="020F0502020204030204" pitchFamily="34" charset="0"/>
                <a:cs typeface="Calibri" panose="020F0502020204030204" pitchFamily="34" charset="0"/>
              </a:rPr>
              <a:t>ecosystem </a:t>
            </a:r>
            <a:r>
              <a:rPr lang="en-US" sz="1100" kern="1200" spc="20" dirty="0">
                <a:solidFill>
                  <a:prstClr val="black"/>
                </a:solidFill>
                <a:latin typeface="Calibri" panose="020F0502020204030204" pitchFamily="34" charset="0"/>
                <a:cs typeface="Calibri" panose="020F0502020204030204" pitchFamily="34" charset="0"/>
              </a:rPr>
              <a:t>we </a:t>
            </a:r>
            <a:r>
              <a:rPr lang="en-US" sz="1100" kern="1200" spc="7" dirty="0">
                <a:solidFill>
                  <a:prstClr val="black"/>
                </a:solidFill>
                <a:latin typeface="Calibri" panose="020F0502020204030204" pitchFamily="34" charset="0"/>
                <a:cs typeface="Calibri" panose="020F0502020204030204" pitchFamily="34" charset="0"/>
              </a:rPr>
              <a:t>seek </a:t>
            </a:r>
            <a:r>
              <a:rPr lang="en-US" sz="1100" kern="1200" spc="-10" dirty="0">
                <a:solidFill>
                  <a:prstClr val="black"/>
                </a:solidFill>
                <a:latin typeface="Calibri" panose="020F0502020204030204" pitchFamily="34" charset="0"/>
                <a:cs typeface="Calibri" panose="020F0502020204030204" pitchFamily="34" charset="0"/>
              </a:rPr>
              <a:t>to </a:t>
            </a:r>
            <a:r>
              <a:rPr lang="en-US" sz="1100" kern="1200" spc="17" dirty="0">
                <a:solidFill>
                  <a:prstClr val="black"/>
                </a:solidFill>
                <a:latin typeface="Calibri" panose="020F0502020204030204" pitchFamily="34" charset="0"/>
                <a:cs typeface="Calibri" panose="020F0502020204030204" pitchFamily="34" charset="0"/>
              </a:rPr>
              <a:t>influence and </a:t>
            </a:r>
            <a:r>
              <a:rPr lang="en-US" sz="1100" kern="1200" spc="10" dirty="0">
                <a:solidFill>
                  <a:prstClr val="black"/>
                </a:solidFill>
                <a:latin typeface="Calibri" panose="020F0502020204030204" pitchFamily="34" charset="0"/>
                <a:cs typeface="Calibri" panose="020F0502020204030204" pitchFamily="34" charset="0"/>
              </a:rPr>
              <a:t>our investees </a:t>
            </a:r>
            <a:r>
              <a:rPr lang="en-US" sz="1100" kern="1200" dirty="0">
                <a:solidFill>
                  <a:prstClr val="black"/>
                </a:solidFill>
                <a:latin typeface="Calibri" panose="020F0502020204030204" pitchFamily="34" charset="0"/>
                <a:cs typeface="Calibri" panose="020F0502020204030204" pitchFamily="34" charset="0"/>
              </a:rPr>
              <a:t> </a:t>
            </a:r>
            <a:r>
              <a:rPr lang="en-US" sz="1100" kern="1200" spc="23" dirty="0">
                <a:solidFill>
                  <a:prstClr val="black"/>
                </a:solidFill>
                <a:latin typeface="Calibri" panose="020F0502020204030204" pitchFamily="34" charset="0"/>
                <a:cs typeface="Calibri" panose="020F0502020204030204" pitchFamily="34" charset="0"/>
              </a:rPr>
              <a:t>place </a:t>
            </a:r>
            <a:r>
              <a:rPr lang="en-US" sz="1100" kern="1200" spc="26" dirty="0">
                <a:solidFill>
                  <a:prstClr val="black"/>
                </a:solidFill>
                <a:latin typeface="Calibri" panose="020F0502020204030204" pitchFamily="34" charset="0"/>
                <a:cs typeface="Calibri" panose="020F0502020204030204" pitchFamily="34" charset="0"/>
              </a:rPr>
              <a:t>in</a:t>
            </a:r>
            <a:r>
              <a:rPr lang="en-US" sz="1100" kern="1200" spc="73" dirty="0">
                <a:solidFill>
                  <a:prstClr val="black"/>
                </a:solidFill>
                <a:latin typeface="Calibri" panose="020F0502020204030204" pitchFamily="34" charset="0"/>
                <a:cs typeface="Calibri" panose="020F0502020204030204" pitchFamily="34" charset="0"/>
              </a:rPr>
              <a:t> </a:t>
            </a:r>
            <a:r>
              <a:rPr lang="en-US" sz="1100" kern="1200" spc="-20" dirty="0">
                <a:solidFill>
                  <a:prstClr val="black"/>
                </a:solidFill>
                <a:latin typeface="Calibri" panose="020F0502020204030204" pitchFamily="34" charset="0"/>
                <a:cs typeface="Calibri" panose="020F0502020204030204" pitchFamily="34" charset="0"/>
              </a:rPr>
              <a:t>it?</a:t>
            </a:r>
            <a:endParaRPr lang="en-US" sz="1100" kern="1200" dirty="0">
              <a:solidFill>
                <a:prstClr val="black"/>
              </a:solidFill>
              <a:latin typeface="Calibri" panose="020F0502020204030204" pitchFamily="34" charset="0"/>
              <a:cs typeface="Calibri" panose="020F0502020204030204" pitchFamily="34" charset="0"/>
            </a:endParaRPr>
          </a:p>
          <a:p>
            <a:pPr marL="252566" marR="75223" lvl="1" indent="-93294" defTabSz="605150">
              <a:lnSpc>
                <a:spcPct val="111100"/>
              </a:lnSpc>
              <a:spcBef>
                <a:spcPts val="298"/>
              </a:spcBef>
              <a:buClrTx/>
              <a:buFontTx/>
              <a:buAutoNum type="alphaLcPeriod"/>
              <a:tabLst>
                <a:tab pos="252986" algn="l"/>
              </a:tabLst>
            </a:pPr>
            <a:r>
              <a:rPr lang="en-US" sz="1100" kern="1200" spc="53" dirty="0">
                <a:solidFill>
                  <a:prstClr val="black"/>
                </a:solidFill>
                <a:latin typeface="Calibri" panose="020F0502020204030204" pitchFamily="34" charset="0"/>
                <a:cs typeface="Calibri" panose="020F0502020204030204" pitchFamily="34" charset="0"/>
              </a:rPr>
              <a:t>How </a:t>
            </a:r>
            <a:r>
              <a:rPr lang="en-US" sz="1100" kern="1200" spc="17" dirty="0">
                <a:solidFill>
                  <a:prstClr val="black"/>
                </a:solidFill>
                <a:latin typeface="Calibri" panose="020F0502020204030204" pitchFamily="34" charset="0"/>
                <a:cs typeface="Calibri" panose="020F0502020204030204" pitchFamily="34" charset="0"/>
              </a:rPr>
              <a:t>knowledgeable </a:t>
            </a:r>
            <a:r>
              <a:rPr lang="en-US" sz="1100" kern="1200" dirty="0">
                <a:solidFill>
                  <a:prstClr val="black"/>
                </a:solidFill>
                <a:latin typeface="Calibri" panose="020F0502020204030204" pitchFamily="34" charset="0"/>
                <a:cs typeface="Calibri" panose="020F0502020204030204" pitchFamily="34" charset="0"/>
              </a:rPr>
              <a:t>are </a:t>
            </a:r>
            <a:r>
              <a:rPr lang="en-US" sz="1100" kern="1200" spc="10" dirty="0">
                <a:solidFill>
                  <a:prstClr val="black"/>
                </a:solidFill>
                <a:latin typeface="Calibri" panose="020F0502020204030204" pitchFamily="34" charset="0"/>
                <a:cs typeface="Calibri" panose="020F0502020204030204" pitchFamily="34" charset="0"/>
              </a:rPr>
              <a:t>our </a:t>
            </a:r>
            <a:r>
              <a:rPr lang="en-US" sz="1100" kern="1200" spc="-13" dirty="0">
                <a:solidFill>
                  <a:prstClr val="black"/>
                </a:solidFill>
                <a:latin typeface="Calibri" panose="020F0502020204030204" pitchFamily="34" charset="0"/>
                <a:cs typeface="Calibri" panose="020F0502020204030204" pitchFamily="34" charset="0"/>
              </a:rPr>
              <a:t>staff and partners  </a:t>
            </a:r>
            <a:r>
              <a:rPr lang="en-US" sz="1100" kern="1200" spc="7" dirty="0">
                <a:solidFill>
                  <a:prstClr val="black"/>
                </a:solidFill>
                <a:latin typeface="Calibri" panose="020F0502020204030204" pitchFamily="34" charset="0"/>
                <a:cs typeface="Calibri" panose="020F0502020204030204" pitchFamily="34" charset="0"/>
              </a:rPr>
              <a:t>about </a:t>
            </a:r>
            <a:r>
              <a:rPr lang="en-US" sz="1100" kern="1200" spc="13" dirty="0">
                <a:solidFill>
                  <a:prstClr val="black"/>
                </a:solidFill>
                <a:latin typeface="Calibri" panose="020F0502020204030204" pitchFamily="34" charset="0"/>
                <a:cs typeface="Calibri" panose="020F0502020204030204" pitchFamily="34" charset="0"/>
              </a:rPr>
              <a:t>advocacy, </a:t>
            </a:r>
            <a:r>
              <a:rPr lang="en-US" sz="1100" kern="1200" spc="23" dirty="0">
                <a:solidFill>
                  <a:prstClr val="black"/>
                </a:solidFill>
                <a:latin typeface="Calibri" panose="020F0502020204030204" pitchFamily="34" charset="0"/>
                <a:cs typeface="Calibri" panose="020F0502020204030204" pitchFamily="34" charset="0"/>
              </a:rPr>
              <a:t>organizing,  </a:t>
            </a:r>
            <a:r>
              <a:rPr lang="en-US" sz="1100" kern="1200" spc="36" dirty="0">
                <a:solidFill>
                  <a:prstClr val="black"/>
                </a:solidFill>
                <a:latin typeface="Calibri" panose="020F0502020204030204" pitchFamily="34" charset="0"/>
                <a:cs typeface="Calibri" panose="020F0502020204030204" pitchFamily="34" charset="0"/>
              </a:rPr>
              <a:t>civic </a:t>
            </a:r>
            <a:r>
              <a:rPr lang="en-US" sz="1100" kern="1200" spc="7" dirty="0">
                <a:solidFill>
                  <a:prstClr val="black"/>
                </a:solidFill>
                <a:latin typeface="Calibri" panose="020F0502020204030204" pitchFamily="34" charset="0"/>
                <a:cs typeface="Calibri" panose="020F0502020204030204" pitchFamily="34" charset="0"/>
              </a:rPr>
              <a:t>engagement </a:t>
            </a:r>
            <a:r>
              <a:rPr lang="en-US" sz="1100" kern="1200" spc="17" dirty="0">
                <a:solidFill>
                  <a:prstClr val="black"/>
                </a:solidFill>
                <a:latin typeface="Calibri" panose="020F0502020204030204" pitchFamily="34" charset="0"/>
                <a:cs typeface="Calibri" panose="020F0502020204030204" pitchFamily="34" charset="0"/>
              </a:rPr>
              <a:t>and </a:t>
            </a:r>
            <a:r>
              <a:rPr lang="en-US" sz="1100" kern="1200" spc="7" dirty="0">
                <a:solidFill>
                  <a:prstClr val="black"/>
                </a:solidFill>
                <a:latin typeface="Calibri" panose="020F0502020204030204" pitchFamily="34" charset="0"/>
                <a:cs typeface="Calibri" panose="020F0502020204030204" pitchFamily="34" charset="0"/>
              </a:rPr>
              <a:t>movement</a:t>
            </a:r>
            <a:r>
              <a:rPr lang="en-US" sz="1100" kern="1200" spc="69" dirty="0">
                <a:solidFill>
                  <a:prstClr val="black"/>
                </a:solidFill>
                <a:latin typeface="Calibri" panose="020F0502020204030204" pitchFamily="34" charset="0"/>
                <a:cs typeface="Calibri" panose="020F0502020204030204" pitchFamily="34" charset="0"/>
              </a:rPr>
              <a:t> </a:t>
            </a:r>
            <a:r>
              <a:rPr lang="en-US" sz="1100" kern="1200" spc="17" dirty="0">
                <a:solidFill>
                  <a:prstClr val="black"/>
                </a:solidFill>
                <a:latin typeface="Calibri" panose="020F0502020204030204" pitchFamily="34" charset="0"/>
                <a:cs typeface="Calibri" panose="020F0502020204030204" pitchFamily="34" charset="0"/>
              </a:rPr>
              <a:t>building?</a:t>
            </a:r>
          </a:p>
          <a:p>
            <a:pPr marL="159272" marR="75223" lvl="1" defTabSz="605150">
              <a:lnSpc>
                <a:spcPct val="111100"/>
              </a:lnSpc>
              <a:spcBef>
                <a:spcPts val="298"/>
              </a:spcBef>
              <a:buClrTx/>
              <a:tabLst>
                <a:tab pos="252986" algn="l"/>
              </a:tabLst>
            </a:pPr>
            <a:r>
              <a:rPr lang="en-US" sz="1100" kern="1200" spc="17" dirty="0">
                <a:solidFill>
                  <a:prstClr val="black"/>
                </a:solidFill>
                <a:latin typeface="Calibri"/>
                <a:cs typeface="Calibri"/>
              </a:rPr>
              <a:t>h. </a:t>
            </a:r>
            <a:r>
              <a:rPr lang="en-US" sz="1100" kern="1200" spc="66" dirty="0">
                <a:solidFill>
                  <a:prstClr val="black"/>
                </a:solidFill>
                <a:latin typeface="Calibri"/>
                <a:cs typeface="Calibri"/>
              </a:rPr>
              <a:t>Do </a:t>
            </a:r>
            <a:r>
              <a:rPr lang="en-US" sz="1100" kern="1200" spc="20" dirty="0">
                <a:solidFill>
                  <a:prstClr val="black"/>
                </a:solidFill>
                <a:latin typeface="Calibri"/>
                <a:cs typeface="Calibri"/>
              </a:rPr>
              <a:t>we </a:t>
            </a:r>
            <a:r>
              <a:rPr lang="en-US" sz="1100" kern="1200" spc="7" dirty="0">
                <a:solidFill>
                  <a:prstClr val="black"/>
                </a:solidFill>
                <a:latin typeface="Calibri"/>
                <a:cs typeface="Calibri"/>
              </a:rPr>
              <a:t>have </a:t>
            </a:r>
            <a:r>
              <a:rPr lang="en-US" sz="1100" kern="1200" dirty="0">
                <a:solidFill>
                  <a:prstClr val="black"/>
                </a:solidFill>
                <a:latin typeface="Calibri"/>
                <a:cs typeface="Calibri"/>
              </a:rPr>
              <a:t>data systems </a:t>
            </a:r>
            <a:r>
              <a:rPr lang="en-US" sz="1100" kern="1200" spc="-13" dirty="0">
                <a:solidFill>
                  <a:prstClr val="black"/>
                </a:solidFill>
                <a:latin typeface="Calibri"/>
                <a:cs typeface="Calibri"/>
              </a:rPr>
              <a:t>that </a:t>
            </a:r>
            <a:r>
              <a:rPr lang="en-US" sz="1100" kern="1200" spc="13" dirty="0">
                <a:solidFill>
                  <a:prstClr val="black"/>
                </a:solidFill>
                <a:latin typeface="Calibri"/>
                <a:cs typeface="Calibri"/>
              </a:rPr>
              <a:t>enable </a:t>
            </a:r>
            <a:r>
              <a:rPr lang="en-US" sz="1100" kern="1200" spc="10" dirty="0">
                <a:solidFill>
                  <a:prstClr val="black"/>
                </a:solidFill>
                <a:latin typeface="Calibri"/>
                <a:cs typeface="Calibri"/>
              </a:rPr>
              <a:t>us </a:t>
            </a:r>
            <a:r>
              <a:rPr lang="en-US" sz="1100" kern="1200" spc="-10" dirty="0">
                <a:solidFill>
                  <a:prstClr val="black"/>
                </a:solidFill>
                <a:latin typeface="Calibri"/>
                <a:cs typeface="Calibri"/>
              </a:rPr>
              <a:t>to </a:t>
            </a:r>
            <a:r>
              <a:rPr lang="en-US" sz="1100" kern="1200" spc="3" dirty="0">
                <a:solidFill>
                  <a:prstClr val="black"/>
                </a:solidFill>
                <a:latin typeface="Calibri"/>
                <a:cs typeface="Calibri"/>
              </a:rPr>
              <a:t>track </a:t>
            </a:r>
            <a:r>
              <a:rPr lang="en-US" sz="1100" kern="1200" spc="7" dirty="0">
                <a:solidFill>
                  <a:prstClr val="black"/>
                </a:solidFill>
                <a:latin typeface="Calibri"/>
                <a:cs typeface="Calibri"/>
              </a:rPr>
              <a:t>what  proportion </a:t>
            </a:r>
            <a:r>
              <a:rPr lang="en-US" sz="1100" kern="1200" dirty="0">
                <a:solidFill>
                  <a:prstClr val="black"/>
                </a:solidFill>
                <a:latin typeface="Calibri"/>
                <a:cs typeface="Calibri"/>
              </a:rPr>
              <a:t>of </a:t>
            </a:r>
            <a:r>
              <a:rPr lang="en-US" sz="1100" kern="1200" spc="-3" dirty="0">
                <a:solidFill>
                  <a:prstClr val="black"/>
                </a:solidFill>
                <a:latin typeface="Calibri"/>
                <a:cs typeface="Calibri"/>
              </a:rPr>
              <a:t>grants </a:t>
            </a:r>
            <a:r>
              <a:rPr lang="en-US" sz="1100" kern="1200" spc="17" dirty="0">
                <a:solidFill>
                  <a:prstClr val="black"/>
                </a:solidFill>
                <a:latin typeface="Calibri"/>
                <a:cs typeface="Calibri"/>
              </a:rPr>
              <a:t>and </a:t>
            </a:r>
            <a:r>
              <a:rPr lang="en-US" sz="1100" kern="1200" spc="-3" dirty="0">
                <a:solidFill>
                  <a:prstClr val="black"/>
                </a:solidFill>
                <a:latin typeface="Calibri"/>
                <a:cs typeface="Calibri"/>
              </a:rPr>
              <a:t>grant </a:t>
            </a:r>
            <a:r>
              <a:rPr lang="en-US" sz="1100" kern="1200" spc="13" dirty="0">
                <a:solidFill>
                  <a:prstClr val="black"/>
                </a:solidFill>
                <a:latin typeface="Calibri"/>
                <a:cs typeface="Calibri"/>
              </a:rPr>
              <a:t>dollars </a:t>
            </a:r>
            <a:r>
              <a:rPr lang="en-US" sz="1100" kern="1200" dirty="0">
                <a:solidFill>
                  <a:prstClr val="black"/>
                </a:solidFill>
                <a:latin typeface="Calibri"/>
                <a:cs typeface="Calibri"/>
              </a:rPr>
              <a:t>are </a:t>
            </a:r>
            <a:r>
              <a:rPr lang="en-US" sz="1100" kern="1200" spc="7" dirty="0">
                <a:solidFill>
                  <a:prstClr val="black"/>
                </a:solidFill>
                <a:latin typeface="Calibri"/>
                <a:cs typeface="Calibri"/>
              </a:rPr>
              <a:t>benefiting </a:t>
            </a:r>
            <a:r>
              <a:rPr lang="en-US" sz="1100" kern="1200" spc="20" dirty="0">
                <a:solidFill>
                  <a:prstClr val="black"/>
                </a:solidFill>
                <a:latin typeface="Calibri"/>
                <a:cs typeface="Calibri"/>
              </a:rPr>
              <a:t>specific  </a:t>
            </a:r>
            <a:r>
              <a:rPr lang="en-US" sz="1100" kern="1200" spc="23" dirty="0">
                <a:solidFill>
                  <a:prstClr val="black"/>
                </a:solidFill>
                <a:latin typeface="Calibri"/>
                <a:cs typeface="Calibri"/>
              </a:rPr>
              <a:t>marginalized </a:t>
            </a:r>
            <a:r>
              <a:rPr lang="en-US" sz="1100" kern="1200" spc="13" dirty="0">
                <a:solidFill>
                  <a:prstClr val="black"/>
                </a:solidFill>
                <a:latin typeface="Calibri"/>
                <a:cs typeface="Calibri"/>
              </a:rPr>
              <a:t>populations </a:t>
            </a:r>
            <a:r>
              <a:rPr lang="en-US" sz="1100" kern="1200" spc="17" dirty="0">
                <a:solidFill>
                  <a:prstClr val="black"/>
                </a:solidFill>
                <a:latin typeface="Calibri"/>
                <a:cs typeface="Calibri"/>
              </a:rPr>
              <a:t>and </a:t>
            </a:r>
            <a:r>
              <a:rPr lang="en-US" sz="1100" kern="1200" spc="7" dirty="0">
                <a:solidFill>
                  <a:prstClr val="black"/>
                </a:solidFill>
                <a:latin typeface="Calibri"/>
                <a:cs typeface="Calibri"/>
              </a:rPr>
              <a:t>what proportion </a:t>
            </a:r>
            <a:r>
              <a:rPr lang="en-US" sz="1100" kern="1200" spc="20" dirty="0">
                <a:solidFill>
                  <a:prstClr val="black"/>
                </a:solidFill>
                <a:latin typeface="Calibri"/>
                <a:cs typeface="Calibri"/>
              </a:rPr>
              <a:t>go </a:t>
            </a:r>
            <a:r>
              <a:rPr lang="en-US" sz="1100" kern="1200" spc="-10" dirty="0">
                <a:solidFill>
                  <a:prstClr val="black"/>
                </a:solidFill>
                <a:latin typeface="Calibri"/>
                <a:cs typeface="Calibri"/>
              </a:rPr>
              <a:t>to  </a:t>
            </a:r>
            <a:r>
              <a:rPr lang="en-US" sz="1100" kern="1200" spc="17" dirty="0">
                <a:solidFill>
                  <a:prstClr val="black"/>
                </a:solidFill>
                <a:latin typeface="Calibri"/>
                <a:cs typeface="Calibri"/>
              </a:rPr>
              <a:t>organizations </a:t>
            </a:r>
            <a:r>
              <a:rPr lang="en-US" sz="1100" kern="1200" spc="-13" dirty="0">
                <a:solidFill>
                  <a:prstClr val="black"/>
                </a:solidFill>
                <a:latin typeface="Calibri"/>
                <a:cs typeface="Calibri"/>
              </a:rPr>
              <a:t>that </a:t>
            </a:r>
            <a:r>
              <a:rPr lang="en-US" sz="1100" kern="1200" dirty="0">
                <a:solidFill>
                  <a:prstClr val="black"/>
                </a:solidFill>
                <a:latin typeface="Calibri"/>
                <a:cs typeface="Calibri"/>
              </a:rPr>
              <a:t>are </a:t>
            </a:r>
            <a:r>
              <a:rPr lang="en-US" sz="1100" kern="1200" spc="17" dirty="0">
                <a:solidFill>
                  <a:prstClr val="black"/>
                </a:solidFill>
                <a:latin typeface="Calibri"/>
                <a:cs typeface="Calibri"/>
              </a:rPr>
              <a:t>led </a:t>
            </a:r>
            <a:r>
              <a:rPr lang="en-US" sz="1100" kern="1200" spc="20" dirty="0">
                <a:solidFill>
                  <a:prstClr val="black"/>
                </a:solidFill>
                <a:latin typeface="Calibri"/>
                <a:cs typeface="Calibri"/>
              </a:rPr>
              <a:t>by  under represented </a:t>
            </a:r>
            <a:r>
              <a:rPr lang="en-US" sz="1100" kern="1200" dirty="0">
                <a:solidFill>
                  <a:prstClr val="black"/>
                </a:solidFill>
                <a:latin typeface="Calibri"/>
                <a:cs typeface="Calibri"/>
              </a:rPr>
              <a:t>groups? </a:t>
            </a:r>
            <a:r>
              <a:rPr lang="en-US" sz="1100" kern="1200" spc="17" dirty="0">
                <a:solidFill>
                  <a:prstClr val="black"/>
                </a:solidFill>
                <a:latin typeface="Calibri"/>
                <a:cs typeface="Calibri"/>
              </a:rPr>
              <a:t>What </a:t>
            </a:r>
            <a:r>
              <a:rPr lang="en-US" sz="1100" kern="1200" spc="10" dirty="0">
                <a:solidFill>
                  <a:prstClr val="black"/>
                </a:solidFill>
                <a:latin typeface="Calibri"/>
                <a:cs typeface="Calibri"/>
              </a:rPr>
              <a:t>does </a:t>
            </a:r>
            <a:r>
              <a:rPr lang="en-US" sz="1100" kern="1200" spc="-13" dirty="0">
                <a:solidFill>
                  <a:prstClr val="black"/>
                </a:solidFill>
                <a:latin typeface="Calibri"/>
                <a:cs typeface="Calibri"/>
              </a:rPr>
              <a:t>that </a:t>
            </a:r>
            <a:r>
              <a:rPr lang="en-US" sz="1100" kern="1200" dirty="0">
                <a:solidFill>
                  <a:prstClr val="black"/>
                </a:solidFill>
                <a:latin typeface="Calibri"/>
                <a:cs typeface="Calibri"/>
              </a:rPr>
              <a:t>data </a:t>
            </a:r>
            <a:r>
              <a:rPr lang="en-US" sz="1100" kern="1200" spc="7" dirty="0">
                <a:solidFill>
                  <a:prstClr val="black"/>
                </a:solidFill>
                <a:latin typeface="Calibri"/>
                <a:cs typeface="Calibri"/>
              </a:rPr>
              <a:t>tell</a:t>
            </a:r>
            <a:r>
              <a:rPr lang="en-US" sz="1100" kern="1200" spc="-33" dirty="0">
                <a:solidFill>
                  <a:prstClr val="black"/>
                </a:solidFill>
                <a:latin typeface="Calibri"/>
                <a:cs typeface="Calibri"/>
              </a:rPr>
              <a:t> </a:t>
            </a:r>
            <a:r>
              <a:rPr lang="en-US" sz="1100" kern="1200" spc="-13" dirty="0">
                <a:solidFill>
                  <a:prstClr val="black"/>
                </a:solidFill>
                <a:latin typeface="Calibri"/>
                <a:cs typeface="Calibri"/>
              </a:rPr>
              <a:t>us?</a:t>
            </a:r>
          </a:p>
          <a:p>
            <a:pPr marL="130696" marR="3362" indent="-122291" defTabSz="605150">
              <a:lnSpc>
                <a:spcPct val="111100"/>
              </a:lnSpc>
              <a:spcBef>
                <a:spcPts val="66"/>
              </a:spcBef>
              <a:buClrTx/>
              <a:buFontTx/>
              <a:buAutoNum type="alphaLcPeriod" startAt="9"/>
              <a:tabLst>
                <a:tab pos="131116" algn="l"/>
              </a:tabLst>
            </a:pPr>
            <a:r>
              <a:rPr lang="en-US" sz="1100" kern="1200" spc="17" dirty="0">
                <a:solidFill>
                  <a:prstClr val="black"/>
                </a:solidFill>
                <a:latin typeface="Calibri"/>
                <a:cs typeface="Calibri"/>
              </a:rPr>
              <a:t>Similarly, </a:t>
            </a:r>
            <a:r>
              <a:rPr lang="en-US" sz="1100" kern="1200" spc="30" dirty="0">
                <a:solidFill>
                  <a:prstClr val="black"/>
                </a:solidFill>
                <a:latin typeface="Calibri"/>
                <a:cs typeface="Calibri"/>
              </a:rPr>
              <a:t>can </a:t>
            </a:r>
            <a:r>
              <a:rPr lang="en-US" sz="1100" kern="1200" spc="20" dirty="0">
                <a:solidFill>
                  <a:prstClr val="black"/>
                </a:solidFill>
                <a:latin typeface="Calibri"/>
                <a:cs typeface="Calibri"/>
              </a:rPr>
              <a:t>we </a:t>
            </a:r>
            <a:r>
              <a:rPr lang="en-US" sz="1100" kern="1200" spc="3" dirty="0">
                <a:solidFill>
                  <a:prstClr val="black"/>
                </a:solidFill>
                <a:latin typeface="Calibri"/>
                <a:cs typeface="Calibri"/>
              </a:rPr>
              <a:t>track </a:t>
            </a:r>
            <a:r>
              <a:rPr lang="en-US" sz="1100" kern="1200" spc="7" dirty="0">
                <a:solidFill>
                  <a:prstClr val="black"/>
                </a:solidFill>
                <a:latin typeface="Calibri"/>
                <a:cs typeface="Calibri"/>
              </a:rPr>
              <a:t>percentage </a:t>
            </a:r>
            <a:r>
              <a:rPr lang="en-US" sz="1100" kern="1200" dirty="0">
                <a:solidFill>
                  <a:prstClr val="black"/>
                </a:solidFill>
                <a:latin typeface="Calibri"/>
                <a:cs typeface="Calibri"/>
              </a:rPr>
              <a:t>of </a:t>
            </a:r>
            <a:r>
              <a:rPr lang="en-US" sz="1100" kern="1200" spc="-3" dirty="0">
                <a:solidFill>
                  <a:prstClr val="black"/>
                </a:solidFill>
                <a:latin typeface="Calibri"/>
                <a:cs typeface="Calibri"/>
              </a:rPr>
              <a:t>investments  </a:t>
            </a:r>
            <a:r>
              <a:rPr lang="en-US" sz="1100" kern="1200" spc="17" dirty="0">
                <a:solidFill>
                  <a:prstClr val="black"/>
                </a:solidFill>
                <a:latin typeface="Calibri"/>
                <a:cs typeface="Calibri"/>
              </a:rPr>
              <a:t>and </a:t>
            </a:r>
            <a:r>
              <a:rPr lang="en-US" sz="1100" kern="1200" spc="-3" dirty="0">
                <a:solidFill>
                  <a:prstClr val="black"/>
                </a:solidFill>
                <a:latin typeface="Calibri"/>
                <a:cs typeface="Calibri"/>
              </a:rPr>
              <a:t>investment  </a:t>
            </a:r>
            <a:r>
              <a:rPr lang="en-US" sz="1100" kern="1200" spc="13" dirty="0">
                <a:solidFill>
                  <a:prstClr val="black"/>
                </a:solidFill>
                <a:latin typeface="Calibri"/>
                <a:cs typeface="Calibri"/>
              </a:rPr>
              <a:t>dollars </a:t>
            </a:r>
            <a:r>
              <a:rPr lang="en-US" sz="1100" kern="1200" spc="-13" dirty="0">
                <a:solidFill>
                  <a:prstClr val="black"/>
                </a:solidFill>
                <a:latin typeface="Calibri"/>
                <a:cs typeface="Calibri"/>
              </a:rPr>
              <a:t>that </a:t>
            </a:r>
            <a:r>
              <a:rPr lang="en-US" sz="1100" kern="1200" dirty="0">
                <a:solidFill>
                  <a:prstClr val="black"/>
                </a:solidFill>
                <a:latin typeface="Calibri"/>
                <a:cs typeface="Calibri"/>
              </a:rPr>
              <a:t>are </a:t>
            </a:r>
            <a:r>
              <a:rPr lang="en-US" sz="1100" kern="1200" spc="10" dirty="0">
                <a:solidFill>
                  <a:prstClr val="black"/>
                </a:solidFill>
                <a:latin typeface="Calibri"/>
                <a:cs typeface="Calibri"/>
              </a:rPr>
              <a:t>supporting systemic </a:t>
            </a:r>
            <a:r>
              <a:rPr lang="en-US" sz="1100" kern="1200" spc="20" dirty="0">
                <a:solidFill>
                  <a:prstClr val="black"/>
                </a:solidFill>
                <a:latin typeface="Calibri"/>
                <a:cs typeface="Calibri"/>
              </a:rPr>
              <a:t>change </a:t>
            </a:r>
            <a:r>
              <a:rPr lang="en-US" sz="1100" kern="1200" spc="-3" dirty="0">
                <a:solidFill>
                  <a:prstClr val="black"/>
                </a:solidFill>
                <a:latin typeface="Calibri"/>
                <a:cs typeface="Calibri"/>
              </a:rPr>
              <a:t>strategies, </a:t>
            </a:r>
            <a:r>
              <a:rPr lang="en-US" sz="1100" kern="1200" spc="26" dirty="0">
                <a:solidFill>
                  <a:prstClr val="black"/>
                </a:solidFill>
                <a:latin typeface="Calibri"/>
                <a:cs typeface="Calibri"/>
              </a:rPr>
              <a:t>including  </a:t>
            </a:r>
            <a:r>
              <a:rPr lang="en-US" sz="1100" kern="1200" spc="13" dirty="0">
                <a:solidFill>
                  <a:prstClr val="black"/>
                </a:solidFill>
                <a:latin typeface="Calibri"/>
                <a:cs typeface="Calibri"/>
              </a:rPr>
              <a:t>advocacy, </a:t>
            </a:r>
            <a:r>
              <a:rPr lang="en-US" sz="1100" kern="1200" spc="20" dirty="0">
                <a:solidFill>
                  <a:prstClr val="black"/>
                </a:solidFill>
                <a:latin typeface="Calibri"/>
                <a:cs typeface="Calibri"/>
              </a:rPr>
              <a:t>community </a:t>
            </a:r>
            <a:r>
              <a:rPr lang="en-US" sz="1100" kern="1200" spc="23" dirty="0">
                <a:solidFill>
                  <a:prstClr val="black"/>
                </a:solidFill>
                <a:latin typeface="Calibri"/>
                <a:cs typeface="Calibri"/>
              </a:rPr>
              <a:t>organizing </a:t>
            </a:r>
            <a:r>
              <a:rPr lang="en-US" sz="1100" kern="1200" spc="17" dirty="0">
                <a:solidFill>
                  <a:prstClr val="black"/>
                </a:solidFill>
                <a:latin typeface="Calibri"/>
                <a:cs typeface="Calibri"/>
              </a:rPr>
              <a:t>and </a:t>
            </a:r>
            <a:r>
              <a:rPr lang="en-US" sz="1100" kern="1200" spc="36" dirty="0">
                <a:solidFill>
                  <a:prstClr val="black"/>
                </a:solidFill>
                <a:latin typeface="Calibri"/>
                <a:cs typeface="Calibri"/>
              </a:rPr>
              <a:t>civic </a:t>
            </a:r>
            <a:r>
              <a:rPr lang="en-US" sz="1100" kern="1200" dirty="0">
                <a:solidFill>
                  <a:prstClr val="black"/>
                </a:solidFill>
                <a:latin typeface="Calibri"/>
                <a:cs typeface="Calibri"/>
              </a:rPr>
              <a:t>engagement? </a:t>
            </a:r>
            <a:r>
              <a:rPr lang="en-US" sz="1100" kern="1200" spc="17" dirty="0">
                <a:solidFill>
                  <a:prstClr val="black"/>
                </a:solidFill>
                <a:latin typeface="Calibri"/>
                <a:cs typeface="Calibri"/>
              </a:rPr>
              <a:t>What  </a:t>
            </a:r>
            <a:r>
              <a:rPr lang="en-US" sz="1100" kern="1200" spc="10" dirty="0">
                <a:solidFill>
                  <a:prstClr val="black"/>
                </a:solidFill>
                <a:latin typeface="Calibri"/>
                <a:cs typeface="Calibri"/>
              </a:rPr>
              <a:t>does </a:t>
            </a:r>
            <a:r>
              <a:rPr lang="en-US" sz="1100" kern="1200" spc="-7" dirty="0">
                <a:solidFill>
                  <a:prstClr val="black"/>
                </a:solidFill>
                <a:latin typeface="Calibri"/>
                <a:cs typeface="Calibri"/>
              </a:rPr>
              <a:t>the </a:t>
            </a:r>
            <a:r>
              <a:rPr lang="en-US" sz="1100" kern="1200" dirty="0">
                <a:solidFill>
                  <a:prstClr val="black"/>
                </a:solidFill>
                <a:latin typeface="Calibri"/>
                <a:cs typeface="Calibri"/>
              </a:rPr>
              <a:t>data</a:t>
            </a:r>
            <a:r>
              <a:rPr lang="en-US" sz="1100" kern="1200" spc="93" dirty="0">
                <a:solidFill>
                  <a:prstClr val="black"/>
                </a:solidFill>
                <a:latin typeface="Calibri"/>
                <a:cs typeface="Calibri"/>
              </a:rPr>
              <a:t> </a:t>
            </a:r>
            <a:r>
              <a:rPr lang="en-US" sz="1100" kern="1200" spc="7" dirty="0">
                <a:solidFill>
                  <a:prstClr val="black"/>
                </a:solidFill>
                <a:latin typeface="Calibri"/>
                <a:cs typeface="Calibri"/>
              </a:rPr>
              <a:t>indicate?</a:t>
            </a:r>
            <a:endParaRPr lang="en-US" sz="1100" kern="1200" dirty="0">
              <a:solidFill>
                <a:prstClr val="black"/>
              </a:solidFill>
              <a:latin typeface="Calibri"/>
              <a:cs typeface="Calibri"/>
            </a:endParaRPr>
          </a:p>
          <a:p>
            <a:pPr marL="130696" marR="50009" indent="-122291" algn="just" defTabSz="605150">
              <a:lnSpc>
                <a:spcPct val="111100"/>
              </a:lnSpc>
              <a:spcBef>
                <a:spcPts val="298"/>
              </a:spcBef>
              <a:buClrTx/>
              <a:buFontTx/>
              <a:buAutoNum type="alphaLcPeriod" startAt="9"/>
              <a:tabLst>
                <a:tab pos="131116" algn="l"/>
              </a:tabLst>
            </a:pPr>
            <a:r>
              <a:rPr lang="en-US" sz="1100" kern="1200" spc="53" dirty="0">
                <a:solidFill>
                  <a:prstClr val="black"/>
                </a:solidFill>
                <a:latin typeface="Calibri"/>
                <a:cs typeface="Calibri"/>
              </a:rPr>
              <a:t>How </a:t>
            </a:r>
            <a:r>
              <a:rPr lang="en-US" sz="1100" kern="1200" spc="20" dirty="0">
                <a:solidFill>
                  <a:prstClr val="black"/>
                </a:solidFill>
                <a:latin typeface="Calibri"/>
                <a:cs typeface="Calibri"/>
              </a:rPr>
              <a:t>many </a:t>
            </a:r>
            <a:r>
              <a:rPr lang="en-US" sz="1100" kern="1200" dirty="0">
                <a:solidFill>
                  <a:prstClr val="black"/>
                </a:solidFill>
                <a:latin typeface="Calibri"/>
                <a:cs typeface="Calibri"/>
              </a:rPr>
              <a:t>of </a:t>
            </a:r>
            <a:r>
              <a:rPr lang="en-US" sz="1100" kern="1200" spc="-7" dirty="0">
                <a:solidFill>
                  <a:prstClr val="black"/>
                </a:solidFill>
                <a:latin typeface="Calibri"/>
                <a:cs typeface="Calibri"/>
              </a:rPr>
              <a:t>our</a:t>
            </a:r>
            <a:r>
              <a:rPr lang="en-US" sz="1100" kern="1200" spc="3" dirty="0">
                <a:solidFill>
                  <a:prstClr val="black"/>
                </a:solidFill>
                <a:latin typeface="Calibri"/>
                <a:cs typeface="Calibri"/>
              </a:rPr>
              <a:t> </a:t>
            </a:r>
            <a:r>
              <a:rPr lang="en-US" sz="1100" kern="1200" spc="-3" dirty="0">
                <a:solidFill>
                  <a:prstClr val="black"/>
                </a:solidFill>
                <a:latin typeface="Calibri"/>
                <a:cs typeface="Calibri"/>
              </a:rPr>
              <a:t>investees </a:t>
            </a:r>
            <a:r>
              <a:rPr lang="en-US" sz="1100" kern="1200" dirty="0">
                <a:solidFill>
                  <a:prstClr val="black"/>
                </a:solidFill>
                <a:latin typeface="Calibri"/>
                <a:cs typeface="Calibri"/>
              </a:rPr>
              <a:t>are </a:t>
            </a:r>
            <a:r>
              <a:rPr lang="en-US" sz="1100" kern="1200" spc="17" dirty="0">
                <a:solidFill>
                  <a:prstClr val="black"/>
                </a:solidFill>
                <a:latin typeface="Calibri"/>
                <a:cs typeface="Calibri"/>
              </a:rPr>
              <a:t>led </a:t>
            </a:r>
            <a:r>
              <a:rPr lang="en-US" sz="1100" kern="1200" spc="20" dirty="0">
                <a:solidFill>
                  <a:prstClr val="black"/>
                </a:solidFill>
                <a:latin typeface="Calibri"/>
                <a:cs typeface="Calibri"/>
              </a:rPr>
              <a:t>by </a:t>
            </a:r>
            <a:r>
              <a:rPr lang="en-US" sz="1100" kern="1200" spc="17" dirty="0">
                <a:solidFill>
                  <a:prstClr val="black"/>
                </a:solidFill>
                <a:latin typeface="Calibri"/>
                <a:cs typeface="Calibri"/>
              </a:rPr>
              <a:t>people </a:t>
            </a:r>
            <a:r>
              <a:rPr lang="en-US" sz="1100" kern="1200" dirty="0">
                <a:solidFill>
                  <a:prstClr val="black"/>
                </a:solidFill>
                <a:latin typeface="Calibri"/>
                <a:cs typeface="Calibri"/>
              </a:rPr>
              <a:t>of </a:t>
            </a:r>
            <a:r>
              <a:rPr lang="en-US" sz="1100" kern="1200" spc="10" dirty="0">
                <a:solidFill>
                  <a:prstClr val="black"/>
                </a:solidFill>
                <a:latin typeface="Calibri"/>
                <a:cs typeface="Calibri"/>
              </a:rPr>
              <a:t>color? Women? </a:t>
            </a:r>
            <a:r>
              <a:rPr lang="en-US" sz="1100" kern="1200" spc="17" dirty="0">
                <a:solidFill>
                  <a:prstClr val="black"/>
                </a:solidFill>
                <a:latin typeface="Calibri"/>
                <a:cs typeface="Calibri"/>
              </a:rPr>
              <a:t>Other </a:t>
            </a:r>
            <a:r>
              <a:rPr lang="en-US" sz="1100" kern="1200" spc="10" dirty="0">
                <a:solidFill>
                  <a:prstClr val="black"/>
                </a:solidFill>
                <a:latin typeface="Calibri"/>
                <a:cs typeface="Calibri"/>
              </a:rPr>
              <a:t>constituencies </a:t>
            </a:r>
            <a:r>
              <a:rPr lang="en-US" sz="1100" kern="1200" spc="-7" dirty="0">
                <a:solidFill>
                  <a:prstClr val="black"/>
                </a:solidFill>
                <a:latin typeface="Calibri"/>
                <a:cs typeface="Calibri"/>
              </a:rPr>
              <a:t>we</a:t>
            </a:r>
            <a:r>
              <a:rPr lang="en-US" sz="1100" kern="1200" spc="10" dirty="0">
                <a:solidFill>
                  <a:prstClr val="black"/>
                </a:solidFill>
                <a:latin typeface="Calibri"/>
                <a:cs typeface="Calibri"/>
              </a:rPr>
              <a:t> </a:t>
            </a:r>
            <a:r>
              <a:rPr lang="en-US" sz="1100" kern="1200" spc="13" dirty="0">
                <a:solidFill>
                  <a:prstClr val="black"/>
                </a:solidFill>
                <a:latin typeface="Calibri"/>
                <a:cs typeface="Calibri"/>
              </a:rPr>
              <a:t>highlights </a:t>
            </a:r>
            <a:r>
              <a:rPr lang="en-US" sz="1100" kern="1200" spc="26" dirty="0">
                <a:solidFill>
                  <a:prstClr val="black"/>
                </a:solidFill>
                <a:latin typeface="Calibri"/>
                <a:cs typeface="Calibri"/>
              </a:rPr>
              <a:t>in </a:t>
            </a:r>
            <a:r>
              <a:rPr lang="en-US" sz="1100" kern="1200" spc="-3" dirty="0">
                <a:solidFill>
                  <a:prstClr val="black"/>
                </a:solidFill>
                <a:latin typeface="Calibri"/>
                <a:cs typeface="Calibri"/>
              </a:rPr>
              <a:t>our </a:t>
            </a:r>
            <a:r>
              <a:rPr lang="en-US" sz="1100" kern="1200" spc="10" dirty="0">
                <a:solidFill>
                  <a:prstClr val="black"/>
                </a:solidFill>
                <a:latin typeface="Calibri"/>
                <a:cs typeface="Calibri"/>
              </a:rPr>
              <a:t>equity</a:t>
            </a:r>
            <a:r>
              <a:rPr lang="en-US" sz="1100" kern="1200" spc="119" dirty="0">
                <a:solidFill>
                  <a:prstClr val="black"/>
                </a:solidFill>
                <a:latin typeface="Calibri"/>
                <a:cs typeface="Calibri"/>
              </a:rPr>
              <a:t> </a:t>
            </a:r>
            <a:r>
              <a:rPr lang="en-US" sz="1100" kern="1200" spc="3" dirty="0">
                <a:solidFill>
                  <a:prstClr val="black"/>
                </a:solidFill>
                <a:latin typeface="Calibri"/>
                <a:cs typeface="Calibri"/>
              </a:rPr>
              <a:t>work?</a:t>
            </a:r>
          </a:p>
          <a:p>
            <a:pPr marL="130696" marR="50009" indent="-122291" algn="just" defTabSz="605150">
              <a:lnSpc>
                <a:spcPct val="111100"/>
              </a:lnSpc>
              <a:spcBef>
                <a:spcPts val="298"/>
              </a:spcBef>
              <a:buClrTx/>
              <a:buFontTx/>
              <a:buAutoNum type="alphaLcPeriod" startAt="9"/>
              <a:tabLst>
                <a:tab pos="131116" algn="l"/>
              </a:tabLst>
            </a:pPr>
            <a:r>
              <a:rPr lang="en-US" sz="1100" kern="1200" spc="17" dirty="0">
                <a:solidFill>
                  <a:prstClr val="black"/>
                </a:solidFill>
                <a:latin typeface="Calibri"/>
                <a:cs typeface="Calibri"/>
              </a:rPr>
              <a:t>Are </a:t>
            </a:r>
            <a:r>
              <a:rPr lang="en-US" sz="1100" kern="1200" spc="10" dirty="0">
                <a:solidFill>
                  <a:prstClr val="black"/>
                </a:solidFill>
                <a:latin typeface="Calibri"/>
                <a:cs typeface="Calibri"/>
              </a:rPr>
              <a:t>our </a:t>
            </a:r>
            <a:r>
              <a:rPr lang="en-US" sz="1100" kern="1200" spc="17" dirty="0">
                <a:solidFill>
                  <a:prstClr val="black"/>
                </a:solidFill>
                <a:latin typeface="Calibri"/>
                <a:cs typeface="Calibri"/>
              </a:rPr>
              <a:t>and </a:t>
            </a:r>
            <a:r>
              <a:rPr lang="en-US" sz="1100" kern="1200" spc="10" dirty="0">
                <a:solidFill>
                  <a:prstClr val="black"/>
                </a:solidFill>
                <a:latin typeface="Calibri"/>
                <a:cs typeface="Calibri"/>
              </a:rPr>
              <a:t>our </a:t>
            </a:r>
            <a:r>
              <a:rPr lang="en-US" sz="1100" kern="1200" dirty="0">
                <a:solidFill>
                  <a:prstClr val="black"/>
                </a:solidFill>
                <a:latin typeface="Calibri"/>
                <a:cs typeface="Calibri"/>
              </a:rPr>
              <a:t>grantees’ </a:t>
            </a:r>
            <a:r>
              <a:rPr lang="en-US" sz="1100" kern="1200" spc="17" dirty="0">
                <a:solidFill>
                  <a:prstClr val="black"/>
                </a:solidFill>
                <a:latin typeface="Calibri"/>
                <a:cs typeface="Calibri"/>
              </a:rPr>
              <a:t>work </a:t>
            </a:r>
            <a:r>
              <a:rPr lang="en-US" sz="1100" kern="1200" spc="20" dirty="0">
                <a:solidFill>
                  <a:prstClr val="black"/>
                </a:solidFill>
                <a:latin typeface="Calibri"/>
                <a:cs typeface="Calibri"/>
              </a:rPr>
              <a:t>accessible </a:t>
            </a:r>
            <a:r>
              <a:rPr lang="en-US" sz="1100" kern="1200" spc="-10" dirty="0">
                <a:solidFill>
                  <a:prstClr val="black"/>
                </a:solidFill>
                <a:latin typeface="Calibri"/>
                <a:cs typeface="Calibri"/>
              </a:rPr>
              <a:t>to </a:t>
            </a:r>
            <a:r>
              <a:rPr lang="en-US" sz="1100" kern="1200" spc="17" dirty="0">
                <a:solidFill>
                  <a:prstClr val="black"/>
                </a:solidFill>
                <a:latin typeface="Calibri"/>
                <a:cs typeface="Calibri"/>
              </a:rPr>
              <a:t>people </a:t>
            </a:r>
            <a:r>
              <a:rPr lang="en-US" sz="1100" kern="1200" spc="13" dirty="0">
                <a:solidFill>
                  <a:prstClr val="black"/>
                </a:solidFill>
                <a:latin typeface="Calibri"/>
                <a:cs typeface="Calibri"/>
              </a:rPr>
              <a:t>with  </a:t>
            </a:r>
            <a:r>
              <a:rPr lang="en-US" sz="1100" kern="1200" spc="20" dirty="0">
                <a:solidFill>
                  <a:prstClr val="black"/>
                </a:solidFill>
                <a:latin typeface="Calibri"/>
                <a:cs typeface="Calibri"/>
              </a:rPr>
              <a:t>physical, vision, </a:t>
            </a:r>
            <a:r>
              <a:rPr lang="en-US" sz="1100" kern="1200" spc="13" dirty="0">
                <a:solidFill>
                  <a:prstClr val="black"/>
                </a:solidFill>
                <a:latin typeface="Calibri"/>
                <a:cs typeface="Calibri"/>
              </a:rPr>
              <a:t>hearing </a:t>
            </a:r>
            <a:r>
              <a:rPr lang="en-US" sz="1100" kern="1200" spc="17" dirty="0">
                <a:solidFill>
                  <a:prstClr val="black"/>
                </a:solidFill>
                <a:latin typeface="Calibri"/>
                <a:cs typeface="Calibri"/>
              </a:rPr>
              <a:t>and </a:t>
            </a:r>
            <a:r>
              <a:rPr lang="en-US" sz="1100" kern="1200" spc="-3" dirty="0">
                <a:solidFill>
                  <a:prstClr val="black"/>
                </a:solidFill>
                <a:latin typeface="Calibri"/>
                <a:cs typeface="Calibri"/>
              </a:rPr>
              <a:t>other</a:t>
            </a:r>
            <a:r>
              <a:rPr lang="en-US" sz="1100" kern="1200" spc="96" dirty="0">
                <a:solidFill>
                  <a:prstClr val="black"/>
                </a:solidFill>
                <a:latin typeface="Calibri"/>
                <a:cs typeface="Calibri"/>
              </a:rPr>
              <a:t> </a:t>
            </a:r>
            <a:r>
              <a:rPr lang="en-US" sz="1100" kern="1200" spc="10" dirty="0">
                <a:solidFill>
                  <a:prstClr val="black"/>
                </a:solidFill>
                <a:latin typeface="Calibri"/>
                <a:cs typeface="Calibri"/>
              </a:rPr>
              <a:t>disabilities?</a:t>
            </a:r>
            <a:endParaRPr lang="en-US" sz="1100" kern="1200" dirty="0">
              <a:solidFill>
                <a:prstClr val="black"/>
              </a:solidFill>
              <a:latin typeface="Calibri" panose="020F0502020204030204" pitchFamily="34" charset="0"/>
              <a:cs typeface="Calibri" panose="020F0502020204030204" pitchFamily="34" charset="0"/>
            </a:endParaRPr>
          </a:p>
          <a:p>
            <a:pPr marL="159692" marR="3362" lvl="1" defTabSz="605150">
              <a:lnSpc>
                <a:spcPct val="115100"/>
              </a:lnSpc>
              <a:spcBef>
                <a:spcPts val="298"/>
              </a:spcBef>
              <a:buClrTx/>
              <a:tabLst>
                <a:tab pos="279462" algn="l"/>
              </a:tabLst>
            </a:pPr>
            <a:endParaRPr lang="en-US" dirty="0"/>
          </a:p>
        </p:txBody>
      </p:sp>
    </p:spTree>
    <p:extLst>
      <p:ext uri="{BB962C8B-B14F-4D97-AF65-F5344CB8AC3E}">
        <p14:creationId xmlns:p14="http://schemas.microsoft.com/office/powerpoint/2010/main" val="330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TextBox 2">
            <a:extLst>
              <a:ext uri="{FF2B5EF4-FFF2-40B4-BE49-F238E27FC236}">
                <a16:creationId xmlns:a16="http://schemas.microsoft.com/office/drawing/2014/main" id="{C1D89A24-0CC9-4443-B74B-76FC3F1FEEEF}"/>
              </a:ext>
            </a:extLst>
          </p:cNvPr>
          <p:cNvSpPr txBox="1"/>
          <p:nvPr/>
        </p:nvSpPr>
        <p:spPr>
          <a:xfrm>
            <a:off x="285749" y="109804"/>
            <a:ext cx="8572501" cy="4797972"/>
          </a:xfrm>
          <a:prstGeom prst="rect">
            <a:avLst/>
          </a:prstGeom>
          <a:solidFill>
            <a:schemeClr val="accent3">
              <a:lumMod val="60000"/>
              <a:lumOff val="40000"/>
            </a:schemeClr>
          </a:solidFill>
          <a:ln>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4FB4382-98B6-44F0-B866-2AC68AF24268}"/>
              </a:ext>
            </a:extLst>
          </p:cNvPr>
          <p:cNvSpPr txBox="1"/>
          <p:nvPr/>
        </p:nvSpPr>
        <p:spPr>
          <a:xfrm>
            <a:off x="2122003" y="176424"/>
            <a:ext cx="5377069" cy="400110"/>
          </a:xfrm>
          <a:prstGeom prst="rect">
            <a:avLst/>
          </a:prstGeom>
          <a:noFill/>
        </p:spPr>
        <p:txBody>
          <a:bodyPr wrap="square" rtlCol="0">
            <a:spAutoFit/>
          </a:bodyPr>
          <a:lstStyle/>
          <a:p>
            <a:pPr algn="ctr"/>
            <a:r>
              <a:rPr lang="en-US" sz="2000" b="1" spc="160" dirty="0">
                <a:solidFill>
                  <a:schemeClr val="tx1"/>
                </a:solidFill>
                <a:latin typeface="FrankRuehl" panose="020E0503060101010101" pitchFamily="34" charset="-79"/>
                <a:cs typeface="FrankRuehl" panose="020E0503060101010101" pitchFamily="34" charset="-79"/>
              </a:rPr>
              <a:t>BUILDING </a:t>
            </a:r>
            <a:r>
              <a:rPr lang="en-US" sz="2000" b="1" spc="155" dirty="0">
                <a:solidFill>
                  <a:schemeClr val="tx1"/>
                </a:solidFill>
                <a:latin typeface="FrankRuehl" panose="020E0503060101010101" pitchFamily="34" charset="-79"/>
                <a:cs typeface="FrankRuehl" panose="020E0503060101010101" pitchFamily="34" charset="-79"/>
              </a:rPr>
              <a:t>POWER</a:t>
            </a:r>
            <a:endParaRPr lang="en-US" sz="2000" b="1" dirty="0">
              <a:solidFill>
                <a:schemeClr val="tx1"/>
              </a:solidFill>
            </a:endParaRPr>
          </a:p>
        </p:txBody>
      </p:sp>
      <p:sp>
        <p:nvSpPr>
          <p:cNvPr id="5" name="TextBox 4">
            <a:extLst>
              <a:ext uri="{FF2B5EF4-FFF2-40B4-BE49-F238E27FC236}">
                <a16:creationId xmlns:a16="http://schemas.microsoft.com/office/drawing/2014/main" id="{45208099-D4D7-46BF-8BDE-DCCE435789FE}"/>
              </a:ext>
            </a:extLst>
          </p:cNvPr>
          <p:cNvSpPr txBox="1"/>
          <p:nvPr/>
        </p:nvSpPr>
        <p:spPr>
          <a:xfrm>
            <a:off x="1689649" y="1140599"/>
            <a:ext cx="5555973" cy="307777"/>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E54B23F-4324-4EF5-B4ED-DCEC22DCB4CD}"/>
              </a:ext>
            </a:extLst>
          </p:cNvPr>
          <p:cNvSpPr txBox="1"/>
          <p:nvPr/>
        </p:nvSpPr>
        <p:spPr>
          <a:xfrm>
            <a:off x="610839" y="640812"/>
            <a:ext cx="5104990" cy="307777"/>
          </a:xfrm>
          <a:prstGeom prst="rect">
            <a:avLst/>
          </a:prstGeom>
          <a:solidFill>
            <a:schemeClr val="accent3">
              <a:lumMod val="60000"/>
              <a:lumOff val="40000"/>
            </a:schemeClr>
          </a:solidFill>
          <a:ln>
            <a:noFill/>
          </a:ln>
        </p:spPr>
        <p:txBody>
          <a:bodyPr wrap="square" rtlCol="0">
            <a:spAutoFit/>
          </a:bodyPr>
          <a:lstStyle/>
          <a:p>
            <a:pPr marL="8405" defTabSz="605150">
              <a:buClrTx/>
            </a:pPr>
            <a:r>
              <a:rPr lang="en-US" b="1" kern="1200" spc="126" dirty="0">
                <a:solidFill>
                  <a:srgbClr val="002060"/>
                </a:solidFill>
                <a:latin typeface="FrankRuehl" panose="020E0503060101010101" pitchFamily="34" charset="-79"/>
                <a:cs typeface="FrankRuehl" panose="020E0503060101010101" pitchFamily="34" charset="-79"/>
              </a:rPr>
              <a:t>SELF-ASSESSMENT QUESTIONS</a:t>
            </a:r>
            <a:endParaRPr lang="en-US" b="1" kern="1200" dirty="0">
              <a:solidFill>
                <a:srgbClr val="002060"/>
              </a:solidFill>
              <a:latin typeface="FrankRuehl" panose="020E0503060101010101" pitchFamily="34" charset="-79"/>
              <a:cs typeface="FrankRuehl" panose="020E0503060101010101" pitchFamily="34" charset="-79"/>
            </a:endParaRPr>
          </a:p>
        </p:txBody>
      </p:sp>
      <p:sp>
        <p:nvSpPr>
          <p:cNvPr id="9" name="TextBox 8">
            <a:extLst>
              <a:ext uri="{FF2B5EF4-FFF2-40B4-BE49-F238E27FC236}">
                <a16:creationId xmlns:a16="http://schemas.microsoft.com/office/drawing/2014/main" id="{10DDB5AD-0847-47ED-9611-615A23CB8B62}"/>
              </a:ext>
            </a:extLst>
          </p:cNvPr>
          <p:cNvSpPr txBox="1"/>
          <p:nvPr/>
        </p:nvSpPr>
        <p:spPr>
          <a:xfrm>
            <a:off x="476043" y="1064356"/>
            <a:ext cx="8191912" cy="3161378"/>
          </a:xfrm>
          <a:prstGeom prst="rect">
            <a:avLst/>
          </a:prstGeom>
          <a:solidFill>
            <a:schemeClr val="accent3">
              <a:lumMod val="60000"/>
              <a:lumOff val="40000"/>
            </a:schemeClr>
          </a:solidFill>
          <a:ln>
            <a:solidFill>
              <a:schemeClr val="tx1"/>
            </a:solidFill>
          </a:ln>
        </p:spPr>
        <p:txBody>
          <a:bodyPr wrap="square" rtlCol="0">
            <a:spAutoFit/>
          </a:bodyPr>
          <a:lstStyle/>
          <a:p>
            <a:pPr marL="8405" marR="67659" defTabSz="605150">
              <a:lnSpc>
                <a:spcPct val="111100"/>
              </a:lnSpc>
              <a:spcBef>
                <a:spcPts val="66"/>
              </a:spcBef>
              <a:buClrTx/>
              <a:tabLst>
                <a:tab pos="131116" algn="l"/>
              </a:tabLst>
            </a:pPr>
            <a:r>
              <a:rPr lang="en-US" sz="1500" b="1" kern="1200" spc="53" dirty="0">
                <a:solidFill>
                  <a:srgbClr val="002060"/>
                </a:solidFill>
                <a:latin typeface="Calibri"/>
                <a:cs typeface="Calibri"/>
              </a:rPr>
              <a:t>4. How </a:t>
            </a:r>
            <a:r>
              <a:rPr lang="en-US" sz="1500" b="1" kern="1200" spc="10" dirty="0">
                <a:solidFill>
                  <a:srgbClr val="002060"/>
                </a:solidFill>
                <a:latin typeface="Calibri"/>
                <a:cs typeface="Calibri"/>
              </a:rPr>
              <a:t>does </a:t>
            </a:r>
            <a:r>
              <a:rPr lang="en-US" sz="1500" b="1" kern="1200" spc="-7" dirty="0">
                <a:solidFill>
                  <a:srgbClr val="002060"/>
                </a:solidFill>
                <a:latin typeface="Calibri"/>
                <a:cs typeface="Calibri"/>
              </a:rPr>
              <a:t>SVP </a:t>
            </a:r>
            <a:r>
              <a:rPr lang="en-US" sz="1500" b="1" kern="1200" spc="3" dirty="0">
                <a:solidFill>
                  <a:srgbClr val="002060"/>
                </a:solidFill>
                <a:latin typeface="Calibri"/>
                <a:cs typeface="Calibri"/>
              </a:rPr>
              <a:t>invest </a:t>
            </a:r>
            <a:r>
              <a:rPr lang="en-US" sz="1500" b="1" kern="1200" spc="26" dirty="0">
                <a:solidFill>
                  <a:srgbClr val="002060"/>
                </a:solidFill>
                <a:latin typeface="Calibri"/>
                <a:cs typeface="Calibri"/>
              </a:rPr>
              <a:t>in </a:t>
            </a:r>
            <a:r>
              <a:rPr lang="en-US" sz="1500" b="1" kern="1200" spc="20" dirty="0">
                <a:solidFill>
                  <a:srgbClr val="002060"/>
                </a:solidFill>
                <a:latin typeface="Calibri"/>
                <a:cs typeface="Calibri"/>
              </a:rPr>
              <a:t>human </a:t>
            </a:r>
            <a:r>
              <a:rPr lang="en-US" sz="1500" b="1" kern="1200" spc="17" dirty="0">
                <a:solidFill>
                  <a:srgbClr val="002060"/>
                </a:solidFill>
                <a:latin typeface="Calibri"/>
                <a:cs typeface="Calibri"/>
              </a:rPr>
              <a:t>capital, </a:t>
            </a:r>
            <a:r>
              <a:rPr lang="en-US" sz="1500" b="1" kern="1200" spc="13" dirty="0">
                <a:solidFill>
                  <a:srgbClr val="002060"/>
                </a:solidFill>
                <a:latin typeface="Calibri"/>
                <a:cs typeface="Calibri"/>
              </a:rPr>
              <a:t>leadership </a:t>
            </a:r>
            <a:r>
              <a:rPr lang="en-US" sz="1500" b="1" kern="1200" spc="10" dirty="0">
                <a:solidFill>
                  <a:srgbClr val="002060"/>
                </a:solidFill>
                <a:latin typeface="Calibri"/>
                <a:cs typeface="Calibri"/>
              </a:rPr>
              <a:t>development </a:t>
            </a:r>
            <a:r>
              <a:rPr lang="en-US" sz="1500" b="1" kern="1200" spc="-3" dirty="0">
                <a:solidFill>
                  <a:srgbClr val="002060"/>
                </a:solidFill>
                <a:latin typeface="Calibri"/>
                <a:cs typeface="Calibri"/>
              </a:rPr>
              <a:t>for </a:t>
            </a:r>
            <a:r>
              <a:rPr lang="en-US" sz="1500" b="1" kern="1200" dirty="0">
                <a:solidFill>
                  <a:srgbClr val="002060"/>
                </a:solidFill>
                <a:latin typeface="Calibri"/>
                <a:cs typeface="Calibri"/>
              </a:rPr>
              <a:t>those </a:t>
            </a:r>
            <a:r>
              <a:rPr lang="en-US" sz="1500" b="1" kern="1200" spc="10" dirty="0">
                <a:solidFill>
                  <a:srgbClr val="002060"/>
                </a:solidFill>
                <a:latin typeface="Calibri"/>
                <a:cs typeface="Calibri"/>
              </a:rPr>
              <a:t>fighting </a:t>
            </a:r>
            <a:r>
              <a:rPr lang="en-US" sz="1500" b="1" kern="1200" spc="-3" dirty="0">
                <a:solidFill>
                  <a:srgbClr val="002060"/>
                </a:solidFill>
                <a:latin typeface="Calibri"/>
                <a:cs typeface="Calibri"/>
              </a:rPr>
              <a:t>for </a:t>
            </a:r>
            <a:r>
              <a:rPr lang="en-US" sz="1500" b="1" kern="1200" spc="23" dirty="0">
                <a:solidFill>
                  <a:srgbClr val="002060"/>
                </a:solidFill>
                <a:latin typeface="Calibri"/>
                <a:cs typeface="Calibri"/>
              </a:rPr>
              <a:t>social</a:t>
            </a:r>
            <a:r>
              <a:rPr lang="en-US" sz="1500" b="1" kern="1200" spc="66" dirty="0">
                <a:solidFill>
                  <a:srgbClr val="002060"/>
                </a:solidFill>
                <a:latin typeface="Calibri"/>
                <a:cs typeface="Calibri"/>
              </a:rPr>
              <a:t> </a:t>
            </a:r>
            <a:r>
              <a:rPr lang="en-US" sz="1500" b="1" kern="1200" spc="7" dirty="0">
                <a:solidFill>
                  <a:srgbClr val="002060"/>
                </a:solidFill>
                <a:latin typeface="Calibri"/>
                <a:cs typeface="Calibri"/>
              </a:rPr>
              <a:t>change?</a:t>
            </a:r>
            <a:endParaRPr lang="en-US" sz="1500" b="1" kern="1200" spc="53" dirty="0">
              <a:solidFill>
                <a:srgbClr val="002060"/>
              </a:solidFill>
              <a:latin typeface="Calibri"/>
              <a:cs typeface="Calibri"/>
            </a:endParaRPr>
          </a:p>
          <a:p>
            <a:pPr marL="130696" marR="67659" indent="-122291" defTabSz="605150">
              <a:lnSpc>
                <a:spcPct val="111100"/>
              </a:lnSpc>
              <a:spcBef>
                <a:spcPts val="66"/>
              </a:spcBef>
              <a:buClrTx/>
              <a:buFontTx/>
              <a:buAutoNum type="alphaLcPeriod" startAt="13"/>
              <a:tabLst>
                <a:tab pos="131116" algn="l"/>
              </a:tabLst>
            </a:pPr>
            <a:endParaRPr lang="en-US" sz="1200" kern="1200" spc="53" dirty="0">
              <a:solidFill>
                <a:prstClr val="black"/>
              </a:solidFill>
              <a:latin typeface="Calibri"/>
              <a:cs typeface="Calibri"/>
            </a:endParaRPr>
          </a:p>
          <a:p>
            <a:pPr marL="130696" marR="67659" indent="-122291" defTabSz="605150">
              <a:lnSpc>
                <a:spcPct val="111100"/>
              </a:lnSpc>
              <a:spcBef>
                <a:spcPts val="66"/>
              </a:spcBef>
              <a:buClrTx/>
              <a:buFontTx/>
              <a:buAutoNum type="alphaLcPeriod" startAt="13"/>
              <a:tabLst>
                <a:tab pos="131116" algn="l"/>
              </a:tabLst>
            </a:pPr>
            <a:r>
              <a:rPr lang="en-US" kern="1200" spc="53" dirty="0">
                <a:solidFill>
                  <a:prstClr val="black"/>
                </a:solidFill>
                <a:latin typeface="Calibri"/>
                <a:cs typeface="Calibri"/>
              </a:rPr>
              <a:t>How </a:t>
            </a:r>
            <a:r>
              <a:rPr lang="en-US" kern="1200" spc="20" dirty="0">
                <a:solidFill>
                  <a:prstClr val="black"/>
                </a:solidFill>
                <a:latin typeface="Calibri"/>
                <a:cs typeface="Calibri"/>
              </a:rPr>
              <a:t>do we </a:t>
            </a:r>
            <a:r>
              <a:rPr lang="en-US" kern="1200" spc="3" dirty="0">
                <a:solidFill>
                  <a:prstClr val="black"/>
                </a:solidFill>
                <a:latin typeface="Calibri"/>
                <a:cs typeface="Calibri"/>
              </a:rPr>
              <a:t>invest </a:t>
            </a:r>
            <a:r>
              <a:rPr lang="en-US" kern="1200" spc="26" dirty="0">
                <a:solidFill>
                  <a:prstClr val="black"/>
                </a:solidFill>
                <a:latin typeface="Calibri"/>
                <a:cs typeface="Calibri"/>
              </a:rPr>
              <a:t>in </a:t>
            </a:r>
            <a:r>
              <a:rPr lang="en-US" kern="1200" spc="17" dirty="0">
                <a:solidFill>
                  <a:prstClr val="black"/>
                </a:solidFill>
                <a:latin typeface="Calibri"/>
                <a:cs typeface="Calibri"/>
              </a:rPr>
              <a:t>organizational </a:t>
            </a:r>
            <a:r>
              <a:rPr lang="en-US" kern="1200" spc="10" dirty="0">
                <a:solidFill>
                  <a:prstClr val="black"/>
                </a:solidFill>
                <a:latin typeface="Calibri"/>
                <a:cs typeface="Calibri"/>
              </a:rPr>
              <a:t>sustainability </a:t>
            </a:r>
            <a:r>
              <a:rPr lang="en-US" kern="1200" spc="-3" dirty="0">
                <a:solidFill>
                  <a:prstClr val="black"/>
                </a:solidFill>
                <a:latin typeface="Calibri"/>
                <a:cs typeface="Calibri"/>
              </a:rPr>
              <a:t>for </a:t>
            </a:r>
            <a:r>
              <a:rPr lang="en-US" kern="1200" spc="20" dirty="0">
                <a:solidFill>
                  <a:prstClr val="black"/>
                </a:solidFill>
                <a:latin typeface="Calibri"/>
                <a:cs typeface="Calibri"/>
              </a:rPr>
              <a:t>long-  </a:t>
            </a:r>
            <a:r>
              <a:rPr lang="en-US" kern="1200" spc="-7" dirty="0">
                <a:solidFill>
                  <a:prstClr val="black"/>
                </a:solidFill>
                <a:latin typeface="Calibri"/>
                <a:cs typeface="Calibri"/>
              </a:rPr>
              <a:t>term </a:t>
            </a:r>
            <a:r>
              <a:rPr lang="en-US" kern="1200" spc="7" dirty="0">
                <a:solidFill>
                  <a:prstClr val="black"/>
                </a:solidFill>
                <a:latin typeface="Calibri"/>
                <a:cs typeface="Calibri"/>
              </a:rPr>
              <a:t>success? </a:t>
            </a:r>
            <a:r>
              <a:rPr lang="en-US" kern="1200" dirty="0">
                <a:solidFill>
                  <a:prstClr val="black"/>
                </a:solidFill>
                <a:latin typeface="Calibri"/>
                <a:cs typeface="Calibri"/>
              </a:rPr>
              <a:t>For </a:t>
            </a:r>
            <a:r>
              <a:rPr lang="en-US" kern="1200" spc="20" dirty="0">
                <a:solidFill>
                  <a:prstClr val="black"/>
                </a:solidFill>
                <a:latin typeface="Calibri"/>
                <a:cs typeface="Calibri"/>
              </a:rPr>
              <a:t>example, do we </a:t>
            </a:r>
            <a:r>
              <a:rPr lang="en-US" kern="1200" spc="13" dirty="0">
                <a:solidFill>
                  <a:prstClr val="black"/>
                </a:solidFill>
                <a:latin typeface="Calibri"/>
                <a:cs typeface="Calibri"/>
              </a:rPr>
              <a:t>provide </a:t>
            </a:r>
            <a:r>
              <a:rPr lang="en-US" kern="1200" spc="10" dirty="0">
                <a:solidFill>
                  <a:prstClr val="black"/>
                </a:solidFill>
                <a:latin typeface="Calibri"/>
                <a:cs typeface="Calibri"/>
              </a:rPr>
              <a:t>multi-year general </a:t>
            </a:r>
            <a:r>
              <a:rPr lang="en-US" kern="1200" spc="3" dirty="0">
                <a:solidFill>
                  <a:prstClr val="black"/>
                </a:solidFill>
                <a:latin typeface="Calibri"/>
                <a:cs typeface="Calibri"/>
              </a:rPr>
              <a:t>support</a:t>
            </a:r>
            <a:r>
              <a:rPr lang="en-US" kern="1200" spc="30" dirty="0">
                <a:solidFill>
                  <a:prstClr val="black"/>
                </a:solidFill>
                <a:latin typeface="Calibri"/>
                <a:cs typeface="Calibri"/>
              </a:rPr>
              <a:t> </a:t>
            </a:r>
            <a:r>
              <a:rPr lang="en-US" kern="1200" spc="-10" dirty="0">
                <a:solidFill>
                  <a:prstClr val="black"/>
                </a:solidFill>
                <a:latin typeface="Calibri"/>
                <a:cs typeface="Calibri"/>
              </a:rPr>
              <a:t>grants and or investments?</a:t>
            </a:r>
            <a:endParaRPr lang="en-US" kern="1200" dirty="0">
              <a:solidFill>
                <a:prstClr val="black"/>
              </a:solidFill>
              <a:latin typeface="Calibri"/>
              <a:cs typeface="Calibri"/>
            </a:endParaRPr>
          </a:p>
          <a:p>
            <a:pPr marL="130696" marR="53371" indent="-122291" defTabSz="605150">
              <a:lnSpc>
                <a:spcPct val="111100"/>
              </a:lnSpc>
              <a:spcBef>
                <a:spcPts val="298"/>
              </a:spcBef>
              <a:buClrTx/>
              <a:buFontTx/>
              <a:buAutoNum type="alphaLcPeriod" startAt="13"/>
              <a:tabLst>
                <a:tab pos="131116" algn="l"/>
              </a:tabLst>
            </a:pPr>
            <a:r>
              <a:rPr lang="en-US" kern="1200" spc="66" dirty="0">
                <a:solidFill>
                  <a:prstClr val="black"/>
                </a:solidFill>
                <a:latin typeface="Calibri"/>
                <a:cs typeface="Calibri"/>
              </a:rPr>
              <a:t>Do </a:t>
            </a:r>
            <a:r>
              <a:rPr lang="en-US" kern="1200" spc="10" dirty="0">
                <a:solidFill>
                  <a:prstClr val="black"/>
                </a:solidFill>
                <a:latin typeface="Calibri"/>
                <a:cs typeface="Calibri"/>
              </a:rPr>
              <a:t>our </a:t>
            </a:r>
            <a:r>
              <a:rPr lang="en-US" kern="1200" spc="-3" dirty="0">
                <a:solidFill>
                  <a:prstClr val="black"/>
                </a:solidFill>
                <a:latin typeface="Calibri"/>
                <a:cs typeface="Calibri"/>
              </a:rPr>
              <a:t>investment  </a:t>
            </a:r>
            <a:r>
              <a:rPr lang="en-US" kern="1200" spc="3" dirty="0">
                <a:solidFill>
                  <a:prstClr val="black"/>
                </a:solidFill>
                <a:latin typeface="Calibri"/>
                <a:cs typeface="Calibri"/>
              </a:rPr>
              <a:t>agreements </a:t>
            </a:r>
            <a:r>
              <a:rPr lang="en-US" kern="1200" spc="13" dirty="0">
                <a:solidFill>
                  <a:prstClr val="black"/>
                </a:solidFill>
                <a:latin typeface="Calibri"/>
                <a:cs typeface="Calibri"/>
              </a:rPr>
              <a:t>provide </a:t>
            </a:r>
            <a:r>
              <a:rPr lang="en-US" kern="1200" spc="-3" dirty="0">
                <a:solidFill>
                  <a:prstClr val="black"/>
                </a:solidFill>
                <a:latin typeface="Calibri"/>
                <a:cs typeface="Calibri"/>
              </a:rPr>
              <a:t>investees </a:t>
            </a:r>
            <a:r>
              <a:rPr lang="en-US" kern="1200" spc="13" dirty="0">
                <a:solidFill>
                  <a:prstClr val="black"/>
                </a:solidFill>
                <a:latin typeface="Calibri"/>
                <a:cs typeface="Calibri"/>
              </a:rPr>
              <a:t>with </a:t>
            </a:r>
            <a:r>
              <a:rPr lang="en-US" kern="1200" spc="-7" dirty="0">
                <a:solidFill>
                  <a:prstClr val="black"/>
                </a:solidFill>
                <a:latin typeface="Calibri"/>
                <a:cs typeface="Calibri"/>
              </a:rPr>
              <a:t>the </a:t>
            </a:r>
            <a:r>
              <a:rPr lang="en-US" kern="1200" spc="26" dirty="0">
                <a:solidFill>
                  <a:prstClr val="black"/>
                </a:solidFill>
                <a:latin typeface="Calibri"/>
                <a:cs typeface="Calibri"/>
              </a:rPr>
              <a:t>maximum  </a:t>
            </a:r>
            <a:r>
              <a:rPr lang="en-US" kern="1200" spc="20" dirty="0">
                <a:solidFill>
                  <a:prstClr val="black"/>
                </a:solidFill>
                <a:latin typeface="Calibri"/>
                <a:cs typeface="Calibri"/>
              </a:rPr>
              <a:t>legal </a:t>
            </a:r>
            <a:r>
              <a:rPr lang="en-US" kern="1200" spc="3" dirty="0">
                <a:solidFill>
                  <a:prstClr val="black"/>
                </a:solidFill>
                <a:latin typeface="Calibri"/>
                <a:cs typeface="Calibri"/>
              </a:rPr>
              <a:t>latitude </a:t>
            </a:r>
            <a:r>
              <a:rPr lang="en-US" kern="1200" spc="-10" dirty="0">
                <a:solidFill>
                  <a:prstClr val="black"/>
                </a:solidFill>
                <a:latin typeface="Calibri"/>
                <a:cs typeface="Calibri"/>
              </a:rPr>
              <a:t>to </a:t>
            </a:r>
            <a:r>
              <a:rPr lang="en-US" kern="1200" spc="13" dirty="0">
                <a:solidFill>
                  <a:prstClr val="black"/>
                </a:solidFill>
                <a:latin typeface="Calibri"/>
                <a:cs typeface="Calibri"/>
              </a:rPr>
              <a:t>engage </a:t>
            </a:r>
            <a:r>
              <a:rPr lang="en-US" kern="1200" spc="26" dirty="0">
                <a:solidFill>
                  <a:prstClr val="black"/>
                </a:solidFill>
                <a:latin typeface="Calibri"/>
                <a:cs typeface="Calibri"/>
              </a:rPr>
              <a:t>in </a:t>
            </a:r>
            <a:r>
              <a:rPr lang="en-US" kern="1200" spc="23" dirty="0">
                <a:solidFill>
                  <a:prstClr val="black"/>
                </a:solidFill>
                <a:latin typeface="Calibri"/>
                <a:cs typeface="Calibri"/>
              </a:rPr>
              <a:t>advocacy </a:t>
            </a:r>
            <a:r>
              <a:rPr lang="en-US" kern="1200" spc="17" dirty="0">
                <a:solidFill>
                  <a:prstClr val="black"/>
                </a:solidFill>
                <a:latin typeface="Calibri"/>
                <a:cs typeface="Calibri"/>
              </a:rPr>
              <a:t>and </a:t>
            </a:r>
            <a:r>
              <a:rPr lang="en-US" kern="1200" spc="10" dirty="0">
                <a:solidFill>
                  <a:prstClr val="black"/>
                </a:solidFill>
                <a:latin typeface="Calibri"/>
                <a:cs typeface="Calibri"/>
              </a:rPr>
              <a:t>non-partisan </a:t>
            </a:r>
            <a:r>
              <a:rPr lang="en-US" kern="1200" spc="-3" dirty="0">
                <a:solidFill>
                  <a:prstClr val="black"/>
                </a:solidFill>
                <a:latin typeface="Calibri"/>
                <a:cs typeface="Calibri"/>
              </a:rPr>
              <a:t>voter  </a:t>
            </a:r>
            <a:r>
              <a:rPr lang="en-US" kern="1200" dirty="0">
                <a:solidFill>
                  <a:prstClr val="black"/>
                </a:solidFill>
                <a:latin typeface="Calibri"/>
                <a:cs typeface="Calibri"/>
              </a:rPr>
              <a:t>engagement?</a:t>
            </a:r>
          </a:p>
          <a:p>
            <a:pPr marL="130696" marR="134478" indent="-122291" defTabSz="605150">
              <a:lnSpc>
                <a:spcPct val="111100"/>
              </a:lnSpc>
              <a:spcBef>
                <a:spcPts val="298"/>
              </a:spcBef>
              <a:buClrTx/>
              <a:buFontTx/>
              <a:buAutoNum type="alphaLcPeriod" startAt="13"/>
              <a:tabLst>
                <a:tab pos="131116" algn="l"/>
              </a:tabLst>
            </a:pPr>
            <a:r>
              <a:rPr lang="en-US" kern="1200" spc="53" dirty="0">
                <a:solidFill>
                  <a:prstClr val="black"/>
                </a:solidFill>
                <a:latin typeface="Calibri"/>
                <a:cs typeface="Calibri"/>
              </a:rPr>
              <a:t>How </a:t>
            </a:r>
            <a:r>
              <a:rPr lang="en-US" kern="1200" spc="20" dirty="0">
                <a:solidFill>
                  <a:prstClr val="black"/>
                </a:solidFill>
                <a:latin typeface="Calibri"/>
                <a:cs typeface="Calibri"/>
              </a:rPr>
              <a:t>do </a:t>
            </a:r>
            <a:r>
              <a:rPr lang="en-US" kern="1200" spc="10" dirty="0">
                <a:solidFill>
                  <a:prstClr val="black"/>
                </a:solidFill>
                <a:latin typeface="Calibri"/>
                <a:cs typeface="Calibri"/>
              </a:rPr>
              <a:t>our </a:t>
            </a:r>
            <a:r>
              <a:rPr lang="en-US" kern="1200" spc="7" dirty="0">
                <a:solidFill>
                  <a:prstClr val="black"/>
                </a:solidFill>
                <a:latin typeface="Calibri"/>
                <a:cs typeface="Calibri"/>
              </a:rPr>
              <a:t>internal </a:t>
            </a:r>
            <a:r>
              <a:rPr lang="en-US" kern="1200" spc="-3" dirty="0">
                <a:solidFill>
                  <a:prstClr val="black"/>
                </a:solidFill>
                <a:latin typeface="Calibri"/>
                <a:cs typeface="Calibri"/>
              </a:rPr>
              <a:t>structures </a:t>
            </a:r>
            <a:r>
              <a:rPr lang="en-US" kern="1200" spc="3" dirty="0">
                <a:solidFill>
                  <a:prstClr val="black"/>
                </a:solidFill>
                <a:latin typeface="Calibri"/>
                <a:cs typeface="Calibri"/>
              </a:rPr>
              <a:t>support </a:t>
            </a:r>
            <a:r>
              <a:rPr lang="en-US" kern="1200" spc="10" dirty="0">
                <a:solidFill>
                  <a:prstClr val="black"/>
                </a:solidFill>
                <a:latin typeface="Calibri"/>
                <a:cs typeface="Calibri"/>
              </a:rPr>
              <a:t>cross-issue </a:t>
            </a:r>
            <a:r>
              <a:rPr lang="en-US" kern="1200" spc="3" dirty="0">
                <a:solidFill>
                  <a:prstClr val="black"/>
                </a:solidFill>
                <a:latin typeface="Calibri"/>
                <a:cs typeface="Calibri"/>
              </a:rPr>
              <a:t>or </a:t>
            </a:r>
            <a:r>
              <a:rPr lang="en-US" kern="1200" spc="10" dirty="0">
                <a:solidFill>
                  <a:prstClr val="black"/>
                </a:solidFill>
                <a:latin typeface="Calibri"/>
                <a:cs typeface="Calibri"/>
              </a:rPr>
              <a:t>cross-  </a:t>
            </a:r>
            <a:r>
              <a:rPr lang="en-US" kern="1200" spc="7" dirty="0">
                <a:solidFill>
                  <a:prstClr val="black"/>
                </a:solidFill>
                <a:latin typeface="Calibri"/>
                <a:cs typeface="Calibri"/>
              </a:rPr>
              <a:t>portfolio investing  and or</a:t>
            </a:r>
            <a:r>
              <a:rPr lang="en-US" kern="1200" spc="30" dirty="0">
                <a:solidFill>
                  <a:prstClr val="black"/>
                </a:solidFill>
                <a:latin typeface="Calibri"/>
                <a:cs typeface="Calibri"/>
              </a:rPr>
              <a:t> </a:t>
            </a:r>
            <a:r>
              <a:rPr lang="en-US" kern="1200" spc="7" dirty="0">
                <a:solidFill>
                  <a:prstClr val="black"/>
                </a:solidFill>
                <a:latin typeface="Calibri"/>
                <a:cs typeface="Calibri"/>
              </a:rPr>
              <a:t>grantmaking?</a:t>
            </a:r>
            <a:endParaRPr lang="en-US" kern="1200" dirty="0">
              <a:solidFill>
                <a:prstClr val="black"/>
              </a:solidFill>
              <a:latin typeface="Calibri"/>
              <a:cs typeface="Calibri"/>
            </a:endParaRPr>
          </a:p>
          <a:p>
            <a:pPr marL="127754" marR="3362" indent="-119349" defTabSz="605150">
              <a:lnSpc>
                <a:spcPct val="111100"/>
              </a:lnSpc>
              <a:spcBef>
                <a:spcPts val="298"/>
              </a:spcBef>
              <a:buClrTx/>
              <a:buFontTx/>
              <a:buAutoNum type="alphaLcPeriod" startAt="13"/>
              <a:tabLst>
                <a:tab pos="128174" algn="l"/>
              </a:tabLst>
            </a:pPr>
            <a:r>
              <a:rPr lang="en-US" kern="1200" spc="17" dirty="0">
                <a:solidFill>
                  <a:prstClr val="black"/>
                </a:solidFill>
                <a:latin typeface="Calibri"/>
                <a:cs typeface="Calibri"/>
              </a:rPr>
              <a:t>Are </a:t>
            </a:r>
            <a:r>
              <a:rPr lang="en-US" kern="1200" spc="20" dirty="0">
                <a:solidFill>
                  <a:prstClr val="black"/>
                </a:solidFill>
                <a:latin typeface="Calibri"/>
                <a:cs typeface="Calibri"/>
              </a:rPr>
              <a:t>we </a:t>
            </a:r>
            <a:r>
              <a:rPr lang="en-US" kern="1200" spc="23" dirty="0">
                <a:solidFill>
                  <a:prstClr val="black"/>
                </a:solidFill>
                <a:latin typeface="Calibri"/>
                <a:cs typeface="Calibri"/>
              </a:rPr>
              <a:t>making </a:t>
            </a:r>
            <a:r>
              <a:rPr lang="en-US" kern="1200" spc="17" dirty="0">
                <a:solidFill>
                  <a:prstClr val="black"/>
                </a:solidFill>
                <a:latin typeface="Calibri"/>
                <a:cs typeface="Calibri"/>
              </a:rPr>
              <a:t>any </a:t>
            </a:r>
            <a:r>
              <a:rPr lang="en-US" kern="1200" spc="-3" dirty="0">
                <a:solidFill>
                  <a:prstClr val="black"/>
                </a:solidFill>
                <a:latin typeface="Calibri"/>
                <a:cs typeface="Calibri"/>
              </a:rPr>
              <a:t>investments  </a:t>
            </a:r>
            <a:r>
              <a:rPr lang="en-US" kern="1200" spc="-13" dirty="0">
                <a:solidFill>
                  <a:prstClr val="black"/>
                </a:solidFill>
                <a:latin typeface="Calibri"/>
                <a:cs typeface="Calibri"/>
              </a:rPr>
              <a:t>that </a:t>
            </a:r>
            <a:r>
              <a:rPr lang="en-US" kern="1200" spc="10" dirty="0">
                <a:solidFill>
                  <a:prstClr val="black"/>
                </a:solidFill>
                <a:latin typeface="Calibri"/>
                <a:cs typeface="Calibri"/>
              </a:rPr>
              <a:t>cut across </a:t>
            </a:r>
            <a:r>
              <a:rPr lang="en-US" kern="1200" spc="7" dirty="0">
                <a:solidFill>
                  <a:prstClr val="black"/>
                </a:solidFill>
                <a:latin typeface="Calibri"/>
                <a:cs typeface="Calibri"/>
              </a:rPr>
              <a:t>program </a:t>
            </a:r>
            <a:r>
              <a:rPr lang="en-US" kern="1200" spc="3" dirty="0">
                <a:solidFill>
                  <a:prstClr val="black"/>
                </a:solidFill>
                <a:latin typeface="Calibri"/>
                <a:cs typeface="Calibri"/>
              </a:rPr>
              <a:t>areas, </a:t>
            </a:r>
            <a:r>
              <a:rPr lang="en-US" kern="1200" spc="7" dirty="0">
                <a:solidFill>
                  <a:prstClr val="black"/>
                </a:solidFill>
                <a:latin typeface="Calibri"/>
                <a:cs typeface="Calibri"/>
              </a:rPr>
              <a:t>issues  </a:t>
            </a:r>
            <a:r>
              <a:rPr lang="en-US" kern="1200" spc="3" dirty="0">
                <a:solidFill>
                  <a:prstClr val="black"/>
                </a:solidFill>
                <a:latin typeface="Calibri"/>
                <a:cs typeface="Calibri"/>
              </a:rPr>
              <a:t>or</a:t>
            </a:r>
            <a:r>
              <a:rPr lang="en-US" kern="1200" spc="30" dirty="0">
                <a:solidFill>
                  <a:prstClr val="black"/>
                </a:solidFill>
                <a:latin typeface="Calibri"/>
                <a:cs typeface="Calibri"/>
              </a:rPr>
              <a:t> </a:t>
            </a:r>
            <a:r>
              <a:rPr lang="en-US" kern="1200" spc="7" dirty="0">
                <a:solidFill>
                  <a:prstClr val="black"/>
                </a:solidFill>
                <a:latin typeface="Calibri"/>
                <a:cs typeface="Calibri"/>
              </a:rPr>
              <a:t>constituencies?</a:t>
            </a:r>
            <a:endParaRPr lang="en-US" kern="1200" dirty="0">
              <a:solidFill>
                <a:prstClr val="black"/>
              </a:solidFill>
              <a:latin typeface="Calibri"/>
              <a:cs typeface="Calibri"/>
            </a:endParaRPr>
          </a:p>
          <a:p>
            <a:pPr marL="130696" marR="32779" indent="-122291" defTabSz="605150">
              <a:lnSpc>
                <a:spcPct val="111100"/>
              </a:lnSpc>
              <a:spcBef>
                <a:spcPts val="298"/>
              </a:spcBef>
              <a:buClrTx/>
              <a:buFontTx/>
              <a:buAutoNum type="alphaLcPeriod" startAt="13"/>
              <a:tabLst>
                <a:tab pos="131116" algn="l"/>
              </a:tabLst>
            </a:pPr>
            <a:r>
              <a:rPr lang="en-US" kern="1200" spc="66" dirty="0">
                <a:solidFill>
                  <a:prstClr val="black"/>
                </a:solidFill>
                <a:latin typeface="Calibri"/>
                <a:cs typeface="Calibri"/>
              </a:rPr>
              <a:t>Do </a:t>
            </a:r>
            <a:r>
              <a:rPr lang="en-US" kern="1200" spc="20" dirty="0">
                <a:solidFill>
                  <a:prstClr val="black"/>
                </a:solidFill>
                <a:latin typeface="Calibri"/>
                <a:cs typeface="Calibri"/>
              </a:rPr>
              <a:t>we </a:t>
            </a:r>
            <a:r>
              <a:rPr lang="en-US" kern="1200" spc="7" dirty="0">
                <a:solidFill>
                  <a:prstClr val="black"/>
                </a:solidFill>
                <a:latin typeface="Calibri"/>
                <a:cs typeface="Calibri"/>
              </a:rPr>
              <a:t>have </a:t>
            </a:r>
            <a:r>
              <a:rPr lang="en-US" kern="1200" spc="17" dirty="0">
                <a:solidFill>
                  <a:prstClr val="black"/>
                </a:solidFill>
                <a:latin typeface="Calibri"/>
                <a:cs typeface="Calibri"/>
              </a:rPr>
              <a:t>any investment/ </a:t>
            </a:r>
            <a:r>
              <a:rPr lang="en-US" kern="1200" spc="-3" dirty="0">
                <a:solidFill>
                  <a:prstClr val="black"/>
                </a:solidFill>
                <a:latin typeface="Calibri"/>
                <a:cs typeface="Calibri"/>
              </a:rPr>
              <a:t>grant </a:t>
            </a:r>
            <a:r>
              <a:rPr lang="en-US" kern="1200" spc="7" dirty="0">
                <a:solidFill>
                  <a:prstClr val="black"/>
                </a:solidFill>
                <a:latin typeface="Calibri"/>
                <a:cs typeface="Calibri"/>
              </a:rPr>
              <a:t>programs </a:t>
            </a:r>
            <a:r>
              <a:rPr lang="en-US" kern="1200" spc="3" dirty="0">
                <a:solidFill>
                  <a:prstClr val="black"/>
                </a:solidFill>
                <a:latin typeface="Calibri"/>
                <a:cs typeface="Calibri"/>
              </a:rPr>
              <a:t>or </a:t>
            </a:r>
            <a:r>
              <a:rPr lang="en-US" kern="1200" spc="7" dirty="0">
                <a:solidFill>
                  <a:prstClr val="black"/>
                </a:solidFill>
                <a:latin typeface="Calibri"/>
                <a:cs typeface="Calibri"/>
              </a:rPr>
              <a:t>processes </a:t>
            </a:r>
            <a:r>
              <a:rPr lang="en-US" kern="1200" spc="-13" dirty="0">
                <a:solidFill>
                  <a:prstClr val="black"/>
                </a:solidFill>
                <a:latin typeface="Calibri"/>
                <a:cs typeface="Calibri"/>
              </a:rPr>
              <a:t>that </a:t>
            </a:r>
            <a:r>
              <a:rPr lang="en-US" kern="1200" spc="13" dirty="0">
                <a:solidFill>
                  <a:prstClr val="black"/>
                </a:solidFill>
                <a:latin typeface="Calibri"/>
                <a:cs typeface="Calibri"/>
              </a:rPr>
              <a:t>enable </a:t>
            </a:r>
            <a:r>
              <a:rPr lang="en-US" kern="1200" spc="10" dirty="0">
                <a:solidFill>
                  <a:prstClr val="black"/>
                </a:solidFill>
                <a:latin typeface="Calibri"/>
                <a:cs typeface="Calibri"/>
              </a:rPr>
              <a:t>us </a:t>
            </a:r>
            <a:r>
              <a:rPr lang="en-US" kern="1200" spc="-10" dirty="0">
                <a:solidFill>
                  <a:prstClr val="black"/>
                </a:solidFill>
                <a:latin typeface="Calibri"/>
                <a:cs typeface="Calibri"/>
              </a:rPr>
              <a:t>to  </a:t>
            </a:r>
            <a:r>
              <a:rPr lang="en-US" kern="1200" spc="10" dirty="0">
                <a:solidFill>
                  <a:prstClr val="black"/>
                </a:solidFill>
                <a:latin typeface="Calibri"/>
                <a:cs typeface="Calibri"/>
              </a:rPr>
              <a:t>respond </a:t>
            </a:r>
            <a:r>
              <a:rPr lang="en-US" kern="1200" spc="20" dirty="0">
                <a:solidFill>
                  <a:prstClr val="black"/>
                </a:solidFill>
                <a:latin typeface="Calibri"/>
                <a:cs typeface="Calibri"/>
              </a:rPr>
              <a:t>flexibly </a:t>
            </a:r>
            <a:r>
              <a:rPr lang="en-US" kern="1200" spc="17" dirty="0">
                <a:solidFill>
                  <a:prstClr val="black"/>
                </a:solidFill>
                <a:latin typeface="Calibri"/>
                <a:cs typeface="Calibri"/>
              </a:rPr>
              <a:t>and </a:t>
            </a:r>
            <a:r>
              <a:rPr lang="en-US" kern="1200" spc="30" dirty="0">
                <a:solidFill>
                  <a:prstClr val="black"/>
                </a:solidFill>
                <a:latin typeface="Calibri"/>
                <a:cs typeface="Calibri"/>
              </a:rPr>
              <a:t>quickly </a:t>
            </a:r>
            <a:r>
              <a:rPr lang="en-US" kern="1200" spc="-10" dirty="0">
                <a:solidFill>
                  <a:prstClr val="black"/>
                </a:solidFill>
                <a:latin typeface="Calibri"/>
                <a:cs typeface="Calibri"/>
              </a:rPr>
              <a:t>to </a:t>
            </a:r>
            <a:r>
              <a:rPr lang="en-US" kern="1200" spc="13" dirty="0">
                <a:solidFill>
                  <a:prstClr val="black"/>
                </a:solidFill>
                <a:latin typeface="Calibri"/>
                <a:cs typeface="Calibri"/>
              </a:rPr>
              <a:t>emerging </a:t>
            </a:r>
            <a:r>
              <a:rPr lang="en-US" kern="1200" spc="20" dirty="0">
                <a:solidFill>
                  <a:prstClr val="black"/>
                </a:solidFill>
                <a:latin typeface="Calibri"/>
                <a:cs typeface="Calibri"/>
              </a:rPr>
              <a:t>community </a:t>
            </a:r>
            <a:r>
              <a:rPr lang="en-US" kern="1200" spc="7" dirty="0">
                <a:solidFill>
                  <a:prstClr val="black"/>
                </a:solidFill>
                <a:latin typeface="Calibri"/>
                <a:cs typeface="Calibri"/>
              </a:rPr>
              <a:t>needs  </a:t>
            </a:r>
            <a:r>
              <a:rPr lang="en-US" kern="1200" spc="17" dirty="0">
                <a:solidFill>
                  <a:prstClr val="black"/>
                </a:solidFill>
                <a:latin typeface="Calibri"/>
                <a:cs typeface="Calibri"/>
              </a:rPr>
              <a:t>and</a:t>
            </a:r>
            <a:r>
              <a:rPr lang="en-US" kern="1200" spc="30" dirty="0">
                <a:solidFill>
                  <a:prstClr val="black"/>
                </a:solidFill>
                <a:latin typeface="Calibri"/>
                <a:cs typeface="Calibri"/>
              </a:rPr>
              <a:t> </a:t>
            </a:r>
            <a:r>
              <a:rPr lang="en-US" kern="1200" spc="3" dirty="0">
                <a:solidFill>
                  <a:prstClr val="black"/>
                </a:solidFill>
                <a:latin typeface="Calibri"/>
                <a:cs typeface="Calibri"/>
              </a:rPr>
              <a:t>opportunities</a:t>
            </a:r>
          </a:p>
          <a:p>
            <a:pPr marL="130696" marR="32779" indent="-122291" defTabSz="605150">
              <a:lnSpc>
                <a:spcPct val="111100"/>
              </a:lnSpc>
              <a:spcBef>
                <a:spcPts val="298"/>
              </a:spcBef>
              <a:buClrTx/>
              <a:buFontTx/>
              <a:buAutoNum type="alphaLcPeriod" startAt="13"/>
              <a:tabLst>
                <a:tab pos="131116" algn="l"/>
              </a:tabLst>
            </a:pPr>
            <a:r>
              <a:rPr lang="en-US" kern="1200" spc="3" dirty="0">
                <a:solidFill>
                  <a:prstClr val="black"/>
                </a:solidFill>
                <a:latin typeface="Calibri"/>
                <a:cs typeface="Calibri"/>
              </a:rPr>
              <a:t>Do we compensate applicants for the time?</a:t>
            </a:r>
            <a:endParaRPr lang="en-US" dirty="0"/>
          </a:p>
        </p:txBody>
      </p:sp>
    </p:spTree>
    <p:extLst>
      <p:ext uri="{BB962C8B-B14F-4D97-AF65-F5344CB8AC3E}">
        <p14:creationId xmlns:p14="http://schemas.microsoft.com/office/powerpoint/2010/main" val="142350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object 6"/>
          <p:cNvSpPr txBox="1"/>
          <p:nvPr/>
        </p:nvSpPr>
        <p:spPr>
          <a:xfrm>
            <a:off x="209385" y="1188092"/>
            <a:ext cx="3719568" cy="658657"/>
          </a:xfrm>
          <a:prstGeom prst="rect">
            <a:avLst/>
          </a:prstGeom>
        </p:spPr>
        <p:txBody>
          <a:bodyPr vert="horz" wrap="square" lIns="0" tIns="72278" rIns="0" bIns="0" rtlCol="0">
            <a:spAutoFit/>
          </a:bodyPr>
          <a:lstStyle/>
          <a:p>
            <a:pPr marL="9665" marR="0" lvl="0" indent="0" algn="l" defTabSz="605150" rtl="0" eaLnBrk="1" fontAlgn="auto" latinLnBrk="0" hangingPunct="1">
              <a:lnSpc>
                <a:spcPct val="100000"/>
              </a:lnSpc>
              <a:spcBef>
                <a:spcPts val="569"/>
              </a:spcBef>
              <a:spcAft>
                <a:spcPts val="0"/>
              </a:spcAft>
              <a:buClrTx/>
              <a:buSzTx/>
              <a:buFont typeface="Arial"/>
              <a:buNone/>
              <a:tabLst/>
              <a:defRPr/>
            </a:pPr>
            <a:r>
              <a:rPr kumimoji="0" sz="1100" b="1" i="0" u="none" strike="noStrike" kern="1200" cap="none" spc="46" normalizeH="0" baseline="0" noProof="0" dirty="0">
                <a:ln>
                  <a:noFill/>
                </a:ln>
                <a:solidFill>
                  <a:srgbClr val="002060"/>
                </a:solidFill>
                <a:effectLst/>
                <a:uLnTx/>
                <a:uFillTx/>
                <a:latin typeface="Oswald"/>
                <a:ea typeface="+mn-ea"/>
                <a:cs typeface="Oswald"/>
                <a:sym typeface="Arial"/>
              </a:rPr>
              <a:t>WHERE </a:t>
            </a:r>
            <a:r>
              <a:rPr kumimoji="0" sz="1100" b="1" i="0" u="none" strike="noStrike" kern="1200" cap="none" spc="40" normalizeH="0" baseline="0" noProof="0" dirty="0">
                <a:ln>
                  <a:noFill/>
                </a:ln>
                <a:solidFill>
                  <a:srgbClr val="002060"/>
                </a:solidFill>
                <a:effectLst/>
                <a:uLnTx/>
                <a:uFillTx/>
                <a:latin typeface="Oswald"/>
                <a:ea typeface="+mn-ea"/>
                <a:cs typeface="Oswald"/>
                <a:sym typeface="Arial"/>
              </a:rPr>
              <a:t>ARE </a:t>
            </a:r>
            <a:r>
              <a:rPr kumimoji="0" sz="1100" b="1" i="0" u="none" strike="noStrike" kern="1200" cap="none" spc="46" normalizeH="0" baseline="0" noProof="0" dirty="0">
                <a:ln>
                  <a:noFill/>
                </a:ln>
                <a:solidFill>
                  <a:srgbClr val="002060"/>
                </a:solidFill>
                <a:effectLst/>
                <a:uLnTx/>
                <a:uFillTx/>
                <a:latin typeface="Oswald"/>
                <a:ea typeface="+mn-ea"/>
                <a:cs typeface="Oswald"/>
                <a:sym typeface="Arial"/>
              </a:rPr>
              <a:t>WE</a:t>
            </a:r>
            <a:r>
              <a:rPr kumimoji="0" sz="1100" b="1" i="0" u="none" strike="noStrike" kern="1200" cap="none" spc="-30" normalizeH="0" baseline="0" noProof="0" dirty="0">
                <a:ln>
                  <a:noFill/>
                </a:ln>
                <a:solidFill>
                  <a:srgbClr val="002060"/>
                </a:solidFill>
                <a:effectLst/>
                <a:uLnTx/>
                <a:uFillTx/>
                <a:latin typeface="Oswald"/>
                <a:ea typeface="+mn-ea"/>
                <a:cs typeface="Oswald"/>
                <a:sym typeface="Arial"/>
              </a:rPr>
              <a:t> </a:t>
            </a:r>
            <a:r>
              <a:rPr kumimoji="0" sz="1100" b="1" i="0" u="none" strike="noStrike" kern="1200" cap="none" spc="73" normalizeH="0" baseline="0" noProof="0" dirty="0">
                <a:ln>
                  <a:noFill/>
                </a:ln>
                <a:solidFill>
                  <a:srgbClr val="002060"/>
                </a:solidFill>
                <a:effectLst/>
                <a:uLnTx/>
                <a:uFillTx/>
                <a:latin typeface="Oswald"/>
                <a:ea typeface="+mn-ea"/>
                <a:cs typeface="Oswald"/>
                <a:sym typeface="Arial"/>
              </a:rPr>
              <a:t>NOW?</a:t>
            </a:r>
            <a:endParaRPr kumimoji="0" sz="1100" b="1" i="0" u="none" strike="noStrike" kern="1200" cap="none" spc="0" normalizeH="0" baseline="0" noProof="0" dirty="0">
              <a:ln>
                <a:noFill/>
              </a:ln>
              <a:solidFill>
                <a:srgbClr val="002060"/>
              </a:solidFill>
              <a:effectLst/>
              <a:uLnTx/>
              <a:uFillTx/>
              <a:latin typeface="Oswald"/>
              <a:ea typeface="+mn-ea"/>
              <a:cs typeface="Oswald"/>
              <a:sym typeface="Arial"/>
            </a:endParaRPr>
          </a:p>
          <a:p>
            <a:pPr marL="8405" marR="3362" lvl="0" indent="0" algn="l" defTabSz="605150" rtl="0" eaLnBrk="1" fontAlgn="auto" latinLnBrk="0" hangingPunct="1">
              <a:lnSpc>
                <a:spcPct val="115100"/>
              </a:lnSpc>
              <a:spcBef>
                <a:spcPts val="251"/>
              </a:spcBef>
              <a:spcAft>
                <a:spcPts val="0"/>
              </a:spcAft>
              <a:buClrTx/>
              <a:buSzTx/>
              <a:buFont typeface="Arial"/>
              <a:buNone/>
              <a:tabLst/>
              <a:defRPr/>
            </a:pP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Get on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same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page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by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presenting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key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lessons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insights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from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data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feedback.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Then ask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a:t>
            </a:r>
            <a:r>
              <a:rPr kumimoji="0" sz="1100" b="0" i="0" u="none" strike="noStrike" kern="1200" cap="none" spc="69"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group</a:t>
            </a:r>
            <a:r>
              <a:rPr kumimoji="0" sz="695" b="0" i="0" u="none" strike="noStrike" kern="1200" cap="none" spc="3" normalizeH="0" baseline="0" noProof="0" dirty="0">
                <a:ln>
                  <a:noFill/>
                </a:ln>
                <a:solidFill>
                  <a:prstClr val="black"/>
                </a:solidFill>
                <a:effectLst/>
                <a:uLnTx/>
                <a:uFillTx/>
                <a:latin typeface="Calibri"/>
                <a:ea typeface="+mn-ea"/>
                <a:cs typeface="Calibri"/>
                <a:sym typeface="Arial"/>
              </a:rPr>
              <a:t>:</a:t>
            </a:r>
            <a:endParaRPr kumimoji="0" sz="695" b="0" i="0" u="none" strike="noStrike" kern="1200" cap="none" spc="0" normalizeH="0" baseline="0" noProof="0" dirty="0">
              <a:ln>
                <a:noFill/>
              </a:ln>
              <a:solidFill>
                <a:prstClr val="black"/>
              </a:solidFill>
              <a:effectLst/>
              <a:uLnTx/>
              <a:uFillTx/>
              <a:latin typeface="Calibri"/>
              <a:ea typeface="+mn-ea"/>
              <a:cs typeface="Calibri"/>
              <a:sym typeface="Arial"/>
            </a:endParaRPr>
          </a:p>
        </p:txBody>
      </p:sp>
      <p:sp>
        <p:nvSpPr>
          <p:cNvPr id="7" name="object 7"/>
          <p:cNvSpPr txBox="1"/>
          <p:nvPr/>
        </p:nvSpPr>
        <p:spPr>
          <a:xfrm>
            <a:off x="209385" y="1969753"/>
            <a:ext cx="4362615" cy="3197116"/>
          </a:xfrm>
          <a:prstGeom prst="rect">
            <a:avLst/>
          </a:prstGeom>
        </p:spPr>
        <p:txBody>
          <a:bodyPr vert="horz" wrap="square" lIns="0" tIns="8404" rIns="0" bIns="0" rtlCol="0">
            <a:spAutoFit/>
          </a:bodyPr>
          <a:lstStyle/>
          <a:p>
            <a:pPr marL="159272" marR="297112" lvl="0" indent="-150867" algn="just" defTabSz="605150" rtl="0" eaLnBrk="1" fontAlgn="auto" latinLnBrk="0" hangingPunct="1">
              <a:lnSpc>
                <a:spcPct val="111100"/>
              </a:lnSpc>
              <a:spcBef>
                <a:spcPts val="66"/>
              </a:spcBef>
              <a:spcAft>
                <a:spcPts val="0"/>
              </a:spcAft>
              <a:buClrTx/>
              <a:buSzTx/>
              <a:buFontTx/>
              <a:buAutoNum type="alphaLcPeriod"/>
              <a:tabLst>
                <a:tab pos="159692" algn="l"/>
              </a:tabLst>
              <a:defRPr/>
            </a:pP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there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any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notable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divergences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in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data: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divergences  internally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between internal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data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external</a:t>
            </a:r>
            <a:r>
              <a:rPr kumimoji="0" sz="1100" b="0" i="0" u="none" strike="noStrike" kern="1200" cap="none" spc="30"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feedback?</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a:p>
            <a:pPr marL="159272" marR="71020" lvl="0" indent="-150867" algn="l" defTabSz="605150" rtl="0" eaLnBrk="1" fontAlgn="auto" latinLnBrk="0" hangingPunct="1">
              <a:lnSpc>
                <a:spcPct val="111100"/>
              </a:lnSpc>
              <a:spcBef>
                <a:spcPts val="298"/>
              </a:spcBef>
              <a:spcAft>
                <a:spcPts val="0"/>
              </a:spcAft>
              <a:buClrTx/>
              <a:buSzTx/>
              <a:buFontTx/>
              <a:buAutoNum type="alphaLcPeriod"/>
              <a:tabLst>
                <a:tab pos="159692" algn="l"/>
              </a:tabLst>
              <a:defRPr/>
            </a:pP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What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surprised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us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about internal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data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external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feedback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on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this</a:t>
            </a:r>
            <a:r>
              <a:rPr kumimoji="0" sz="1100" b="0" i="0" u="none" strike="noStrike" kern="1200" cap="none" spc="30"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topic?</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a:p>
            <a:pPr marL="159272" marR="63877" lvl="0" indent="-150867" algn="l" defTabSz="605150" rtl="0" eaLnBrk="1" fontAlgn="auto" latinLnBrk="0" hangingPunct="1">
              <a:lnSpc>
                <a:spcPct val="111100"/>
              </a:lnSpc>
              <a:spcBef>
                <a:spcPts val="298"/>
              </a:spcBef>
              <a:spcAft>
                <a:spcPts val="0"/>
              </a:spcAft>
              <a:buClrTx/>
              <a:buSzTx/>
              <a:buFontTx/>
              <a:buAutoNum type="alphaLcPeriod"/>
              <a:tabLst>
                <a:tab pos="159692" algn="l"/>
              </a:tabLst>
              <a:defRPr/>
            </a:pP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What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evidence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shows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that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organization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is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doing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well?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What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areas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for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growth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or</a:t>
            </a:r>
            <a:r>
              <a:rPr kumimoji="0" sz="1100" b="0" i="0" u="none" strike="noStrike" kern="1200" cap="none" spc="152"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improvement?</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a:p>
            <a:pPr marL="159272" marR="3362" lvl="0" indent="-150867" algn="l" defTabSz="605150" rtl="0" eaLnBrk="1" fontAlgn="auto" latinLnBrk="0" hangingPunct="1">
              <a:lnSpc>
                <a:spcPct val="111100"/>
              </a:lnSpc>
              <a:spcBef>
                <a:spcPts val="298"/>
              </a:spcBef>
              <a:spcAft>
                <a:spcPts val="0"/>
              </a:spcAft>
              <a:buClrTx/>
              <a:buSzTx/>
              <a:buFontTx/>
              <a:buAutoNum type="alphaLcPeriod"/>
              <a:tabLst>
                <a:tab pos="159692" algn="l"/>
              </a:tabLst>
              <a:defRPr/>
            </a:pPr>
            <a:r>
              <a:rPr kumimoji="0" sz="1100" b="0" i="0" u="none" strike="noStrike" kern="1200" cap="none" spc="66" normalizeH="0" baseline="0" noProof="0" dirty="0">
                <a:ln>
                  <a:noFill/>
                </a:ln>
                <a:solidFill>
                  <a:prstClr val="black"/>
                </a:solidFill>
                <a:effectLst/>
                <a:uLnTx/>
                <a:uFillTx/>
                <a:latin typeface="Calibri"/>
                <a:ea typeface="+mn-ea"/>
                <a:cs typeface="Calibri"/>
                <a:sym typeface="Arial"/>
              </a:rPr>
              <a:t>Do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have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clarity and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shared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agreement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(internally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externa</a:t>
            </a:r>
            <a:r>
              <a:rPr kumimoji="0" lang="en-US" sz="1100" b="0" i="0" u="none" strike="noStrike" kern="1200" cap="none" spc="7" normalizeH="0" baseline="0" noProof="0" dirty="0">
                <a:ln>
                  <a:noFill/>
                </a:ln>
                <a:solidFill>
                  <a:prstClr val="black"/>
                </a:solidFill>
                <a:effectLst/>
                <a:uLnTx/>
                <a:uFillTx/>
                <a:latin typeface="Calibri"/>
                <a:ea typeface="+mn-ea"/>
                <a:cs typeface="Calibri"/>
                <a:sym typeface="Arial"/>
              </a:rPr>
              <a:t>lly</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on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whom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we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seeking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advance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equity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for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why? </a:t>
            </a:r>
            <a:r>
              <a:rPr kumimoji="0" sz="1100" b="0" i="0" u="none" strike="noStrike" kern="1200" cap="none" spc="53" normalizeH="0" baseline="0" noProof="0" dirty="0">
                <a:ln>
                  <a:noFill/>
                </a:ln>
                <a:solidFill>
                  <a:prstClr val="black"/>
                </a:solidFill>
                <a:effectLst/>
                <a:uLnTx/>
                <a:uFillTx/>
                <a:latin typeface="Calibri"/>
                <a:ea typeface="+mn-ea"/>
                <a:cs typeface="Calibri"/>
                <a:sym typeface="Arial"/>
              </a:rPr>
              <a:t>How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does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organization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demonstrate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commitment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a:t>
            </a:r>
            <a:r>
              <a:rPr kumimoji="0" sz="1100" b="0" i="0" u="none" strike="noStrike" kern="1200" cap="none" spc="30"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equity?</a:t>
            </a:r>
          </a:p>
          <a:p>
            <a:pPr marL="159272" marR="26055" lvl="0" indent="-150867" algn="just" defTabSz="605150" rtl="0" eaLnBrk="1" fontAlgn="auto" latinLnBrk="0" hangingPunct="1">
              <a:lnSpc>
                <a:spcPct val="111100"/>
              </a:lnSpc>
              <a:spcBef>
                <a:spcPts val="298"/>
              </a:spcBef>
              <a:spcAft>
                <a:spcPts val="0"/>
              </a:spcAft>
              <a:buClrTx/>
              <a:buSzTx/>
              <a:buFontTx/>
              <a:buAutoNum type="alphaLcPeriod"/>
              <a:tabLst>
                <a:tab pos="159692" algn="l"/>
              </a:tabLst>
              <a:defRPr/>
            </a:pP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what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extent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do we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have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shared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understanding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with</a:t>
            </a:r>
            <a:r>
              <a:rPr kumimoji="0" lang="en-US" sz="1100" b="0" i="0" u="none" strike="noStrike" kern="1200" cap="none" spc="13" normalizeH="0" baseline="0" noProof="0" dirty="0">
                <a:ln>
                  <a:noFill/>
                </a:ln>
                <a:solidFill>
                  <a:prstClr val="black"/>
                </a:solidFill>
                <a:effectLst/>
                <a:uLnTx/>
                <a:uFillTx/>
                <a:latin typeface="Calibri"/>
                <a:ea typeface="+mn-ea"/>
                <a:cs typeface="Calibri"/>
                <a:sym typeface="Arial"/>
              </a:rPr>
              <a:t> investees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grantees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about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how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build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power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advance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equity? </a:t>
            </a:r>
            <a:r>
              <a:rPr kumimoji="0" sz="1100" b="0" i="0" u="none" strike="noStrike" kern="1200" cap="none" spc="36" normalizeH="0" baseline="0" noProof="0" dirty="0">
                <a:ln>
                  <a:noFill/>
                </a:ln>
                <a:solidFill>
                  <a:prstClr val="black"/>
                </a:solidFill>
                <a:effectLst/>
                <a:uLnTx/>
                <a:uFillTx/>
                <a:latin typeface="Calibri"/>
                <a:ea typeface="+mn-ea"/>
                <a:cs typeface="Calibri"/>
                <a:sym typeface="Arial"/>
              </a:rPr>
              <a:t>Who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else needs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be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part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of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shaping and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achieving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that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shared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vision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for</a:t>
            </a:r>
            <a:r>
              <a:rPr kumimoji="0" sz="1100" b="0" i="0" u="none" strike="noStrike" kern="1200" cap="none" spc="126"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justice?</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a:p>
            <a:pPr marL="159272" marR="150446" lvl="0" indent="-150867" algn="l" defTabSz="605150" rtl="0" eaLnBrk="1" fontAlgn="auto" latinLnBrk="0" hangingPunct="1">
              <a:lnSpc>
                <a:spcPct val="111100"/>
              </a:lnSpc>
              <a:spcBef>
                <a:spcPts val="298"/>
              </a:spcBef>
              <a:spcAft>
                <a:spcPts val="0"/>
              </a:spcAft>
              <a:buClrTx/>
              <a:buSzTx/>
              <a:buFontTx/>
              <a:buAutoNum type="alphaLcPeriod"/>
              <a:tabLst>
                <a:tab pos="159272" algn="l"/>
                <a:tab pos="159692" algn="l"/>
              </a:tabLst>
              <a:defRPr/>
            </a:pPr>
            <a:r>
              <a:rPr kumimoji="0" sz="1100" b="0" i="0" u="none" strike="noStrike" kern="1200" cap="none" spc="53" normalizeH="0" baseline="0" noProof="0" dirty="0">
                <a:ln>
                  <a:noFill/>
                </a:ln>
                <a:solidFill>
                  <a:prstClr val="black"/>
                </a:solidFill>
                <a:effectLst/>
                <a:uLnTx/>
                <a:uFillTx/>
                <a:latin typeface="Calibri"/>
                <a:ea typeface="+mn-ea"/>
                <a:cs typeface="Calibri"/>
                <a:sym typeface="Arial"/>
              </a:rPr>
              <a:t>How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thinking and acting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with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understanding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of  </a:t>
            </a:r>
            <a:r>
              <a:rPr kumimoji="0" sz="1100" b="0" i="0" u="none" strike="noStrike" kern="1200" cap="none" spc="26" normalizeH="0" baseline="0" noProof="0" dirty="0">
                <a:ln>
                  <a:noFill/>
                </a:ln>
                <a:solidFill>
                  <a:prstClr val="black"/>
                </a:solidFill>
                <a:effectLst/>
                <a:uLnTx/>
                <a:uFillTx/>
                <a:latin typeface="Calibri"/>
                <a:ea typeface="+mn-ea"/>
                <a:cs typeface="Calibri"/>
                <a:sym typeface="Arial"/>
              </a:rPr>
              <a:t>complex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systems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their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intersections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across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issues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affected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communities? </a:t>
            </a:r>
            <a:r>
              <a:rPr kumimoji="0" sz="1100" b="0" i="0" u="none" strike="noStrike" kern="1200" cap="none" spc="53" normalizeH="0" baseline="0" noProof="0" dirty="0">
                <a:ln>
                  <a:noFill/>
                </a:ln>
                <a:solidFill>
                  <a:prstClr val="black"/>
                </a:solidFill>
                <a:effectLst/>
                <a:uLnTx/>
                <a:uFillTx/>
                <a:latin typeface="Calibri"/>
                <a:ea typeface="+mn-ea"/>
                <a:cs typeface="Calibri"/>
                <a:sym typeface="Arial"/>
              </a:rPr>
              <a:t>How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do </a:t>
            </a:r>
            <a:r>
              <a:rPr kumimoji="0" lang="en-US" sz="1100" b="0" i="0" u="none" strike="noStrike" kern="1200" cap="none" spc="20" normalizeH="0" baseline="0" noProof="0" dirty="0">
                <a:ln>
                  <a:noFill/>
                </a:ln>
                <a:solidFill>
                  <a:prstClr val="black"/>
                </a:solidFill>
                <a:effectLst/>
                <a:uLnTx/>
                <a:uFillTx/>
                <a:latin typeface="Calibri"/>
                <a:ea typeface="+mn-ea"/>
                <a:cs typeface="Calibri"/>
                <a:sym typeface="Arial"/>
              </a:rPr>
              <a:t>investing/</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grantmaking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partnerships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reflect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this</a:t>
            </a:r>
            <a:r>
              <a:rPr kumimoji="0" sz="1100" b="0" i="0" u="none" strike="noStrike" kern="1200" cap="none" spc="63"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understanding?</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p:txBody>
      </p:sp>
      <p:sp>
        <p:nvSpPr>
          <p:cNvPr id="8" name="object 8"/>
          <p:cNvSpPr txBox="1"/>
          <p:nvPr/>
        </p:nvSpPr>
        <p:spPr>
          <a:xfrm>
            <a:off x="4905119" y="1432487"/>
            <a:ext cx="4105439" cy="2069884"/>
          </a:xfrm>
          <a:prstGeom prst="rect">
            <a:avLst/>
          </a:prstGeom>
        </p:spPr>
        <p:txBody>
          <a:bodyPr vert="horz" wrap="square" lIns="0" tIns="8404" rIns="0" bIns="0" rtlCol="0">
            <a:spAutoFit/>
          </a:bodyPr>
          <a:lstStyle/>
          <a:p>
            <a:pPr marL="159272" marR="112205" lvl="0" indent="-150867" algn="l" defTabSz="605150" rtl="0" eaLnBrk="1" fontAlgn="auto" latinLnBrk="0" hangingPunct="1">
              <a:lnSpc>
                <a:spcPct val="111100"/>
              </a:lnSpc>
              <a:spcBef>
                <a:spcPts val="66"/>
              </a:spcBef>
              <a:spcAft>
                <a:spcPts val="0"/>
              </a:spcAft>
              <a:buClrTx/>
              <a:buSzTx/>
              <a:buFontTx/>
              <a:buAutoNum type="alphaLcPeriod"/>
              <a:tabLst>
                <a:tab pos="159692" algn="l"/>
              </a:tabLst>
              <a:defRPr/>
            </a:pPr>
            <a:r>
              <a:rPr kumimoji="0" sz="1100" b="0" i="0" u="none" strike="noStrike" kern="1200" cap="none" spc="36" normalizeH="0" baseline="0" noProof="0" dirty="0">
                <a:ln>
                  <a:noFill/>
                </a:ln>
                <a:solidFill>
                  <a:prstClr val="black"/>
                </a:solidFill>
                <a:effectLst/>
                <a:uLnTx/>
                <a:uFillTx/>
                <a:latin typeface="Calibri"/>
                <a:ea typeface="+mn-ea"/>
                <a:cs typeface="Calibri"/>
                <a:sym typeface="Arial"/>
              </a:rPr>
              <a:t>Which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of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toolkit’s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equity-oriented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power-building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strategies  </a:t>
            </a:r>
            <a:r>
              <a:rPr kumimoji="0" sz="1100" b="0" i="0" u="none" strike="noStrike" kern="1200" cap="none" spc="30" normalizeH="0" baseline="0" noProof="0" dirty="0">
                <a:ln>
                  <a:noFill/>
                </a:ln>
                <a:solidFill>
                  <a:prstClr val="black"/>
                </a:solidFill>
                <a:effectLst/>
                <a:uLnTx/>
                <a:uFillTx/>
                <a:latin typeface="Calibri"/>
                <a:ea typeface="+mn-ea"/>
                <a:cs typeface="Calibri"/>
                <a:sym typeface="Arial"/>
              </a:rPr>
              <a:t>could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help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us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better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achieve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our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goals?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goals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of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our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grant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partners? </a:t>
            </a:r>
            <a:r>
              <a:rPr kumimoji="0" sz="1100" b="0" i="0" u="none" strike="noStrike" kern="1200" cap="none" spc="36" normalizeH="0" baseline="0" noProof="0" dirty="0">
                <a:ln>
                  <a:noFill/>
                </a:ln>
                <a:solidFill>
                  <a:prstClr val="black"/>
                </a:solidFill>
                <a:effectLst/>
                <a:uLnTx/>
                <a:uFillTx/>
                <a:latin typeface="Calibri"/>
                <a:ea typeface="+mn-ea"/>
                <a:cs typeface="Calibri"/>
                <a:sym typeface="Arial"/>
              </a:rPr>
              <a:t>Which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do we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want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learn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more</a:t>
            </a:r>
            <a:r>
              <a:rPr kumimoji="0" sz="1100" b="0" i="0" u="none" strike="noStrike" kern="1200" cap="none" spc="159"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about?</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a:p>
            <a:pPr marL="159272" marR="3362" lvl="0" indent="-150867" algn="l" defTabSz="605150" rtl="0" eaLnBrk="1" fontAlgn="auto" latinLnBrk="0" hangingPunct="1">
              <a:lnSpc>
                <a:spcPct val="111100"/>
              </a:lnSpc>
              <a:spcBef>
                <a:spcPts val="476"/>
              </a:spcBef>
              <a:spcAft>
                <a:spcPts val="0"/>
              </a:spcAft>
              <a:buClrTx/>
              <a:buSzTx/>
              <a:buFontTx/>
              <a:buAutoNum type="alphaLcPeriod"/>
              <a:tabLst>
                <a:tab pos="159692" algn="l"/>
              </a:tabLst>
              <a:defRPr/>
            </a:pP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What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some outside-the-box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ideas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we’ve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heard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that </a:t>
            </a:r>
            <a:r>
              <a:rPr kumimoji="0" sz="1100" b="0" i="0" u="none" strike="noStrike" kern="1200" cap="none" spc="30" normalizeH="0" baseline="0" noProof="0" dirty="0">
                <a:ln>
                  <a:noFill/>
                </a:ln>
                <a:solidFill>
                  <a:prstClr val="black"/>
                </a:solidFill>
                <a:effectLst/>
                <a:uLnTx/>
                <a:uFillTx/>
                <a:latin typeface="Calibri"/>
                <a:ea typeface="+mn-ea"/>
                <a:cs typeface="Calibri"/>
                <a:sym typeface="Arial"/>
              </a:rPr>
              <a:t>could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help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us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support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power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building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among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marginalized</a:t>
            </a:r>
            <a:r>
              <a:rPr kumimoji="0" sz="1100" b="0" i="0" u="none" strike="noStrike" kern="1200" cap="none" spc="132"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communities?</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a:p>
            <a:pPr marL="159272" marR="3362" lvl="0" indent="-150867" algn="just" defTabSz="605150" rtl="0" eaLnBrk="1" fontAlgn="auto" latinLnBrk="0" hangingPunct="1">
              <a:lnSpc>
                <a:spcPct val="111100"/>
              </a:lnSpc>
              <a:spcBef>
                <a:spcPts val="476"/>
              </a:spcBef>
              <a:spcAft>
                <a:spcPts val="0"/>
              </a:spcAft>
              <a:buClrTx/>
              <a:buSzTx/>
              <a:buFontTx/>
              <a:buAutoNum type="alphaLcPeriod"/>
              <a:tabLst>
                <a:tab pos="159692" algn="l"/>
              </a:tabLst>
              <a:defRPr/>
            </a:pP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What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our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fears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or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perceived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obstacles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against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engaging </a:t>
            </a:r>
            <a:r>
              <a:rPr kumimoji="0" sz="1100" b="0" i="0" u="none" strike="noStrike" kern="1200" cap="none" spc="26" normalizeH="0" baseline="0" noProof="0" dirty="0">
                <a:ln>
                  <a:noFill/>
                </a:ln>
                <a:solidFill>
                  <a:prstClr val="black"/>
                </a:solidFill>
                <a:effectLst/>
                <a:uLnTx/>
                <a:uFillTx/>
                <a:latin typeface="Calibri"/>
                <a:ea typeface="+mn-ea"/>
                <a:cs typeface="Calibri"/>
                <a:sym typeface="Arial"/>
              </a:rPr>
              <a:t>in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any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of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these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activities?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What additional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information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would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need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decide </a:t>
            </a:r>
            <a:r>
              <a:rPr kumimoji="0" sz="1100" b="0" i="0" u="none" strike="noStrike" kern="1200" cap="none" spc="26" normalizeH="0" baseline="0" noProof="0" dirty="0">
                <a:ln>
                  <a:noFill/>
                </a:ln>
                <a:solidFill>
                  <a:prstClr val="black"/>
                </a:solidFill>
                <a:effectLst/>
                <a:uLnTx/>
                <a:uFillTx/>
                <a:latin typeface="Calibri"/>
                <a:ea typeface="+mn-ea"/>
                <a:cs typeface="Calibri"/>
                <a:sym typeface="Arial"/>
              </a:rPr>
              <a:t>which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strategies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a:t>
            </a:r>
            <a:r>
              <a:rPr kumimoji="0" sz="1100" b="0" i="0" u="none" strike="noStrike" kern="1200" cap="none" spc="86"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pursue?</a:t>
            </a:r>
          </a:p>
          <a:p>
            <a:pPr marL="159272" marR="6724" lvl="0" indent="-150867" algn="l" defTabSz="605150" rtl="0" eaLnBrk="1" fontAlgn="auto" latinLnBrk="0" hangingPunct="1">
              <a:lnSpc>
                <a:spcPct val="111100"/>
              </a:lnSpc>
              <a:spcBef>
                <a:spcPts val="476"/>
              </a:spcBef>
              <a:spcAft>
                <a:spcPts val="0"/>
              </a:spcAft>
              <a:buClrTx/>
              <a:buSzTx/>
              <a:buFontTx/>
              <a:buAutoNum type="alphaLcPeriod"/>
              <a:tabLst>
                <a:tab pos="159692" algn="l"/>
              </a:tabLst>
              <a:defRPr/>
            </a:pP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If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we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are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doing </a:t>
            </a:r>
            <a:r>
              <a:rPr kumimoji="0" sz="1100" b="0" i="0" u="none" strike="noStrike" kern="1200" cap="none" spc="26" normalizeH="0" baseline="0" noProof="0" dirty="0">
                <a:ln>
                  <a:noFill/>
                </a:ln>
                <a:solidFill>
                  <a:prstClr val="black"/>
                </a:solidFill>
                <a:effectLst/>
                <a:uLnTx/>
                <a:uFillTx/>
                <a:latin typeface="Calibri"/>
                <a:ea typeface="+mn-ea"/>
                <a:cs typeface="Calibri"/>
                <a:sym typeface="Arial"/>
              </a:rPr>
              <a:t>all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or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most of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these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already, </a:t>
            </a:r>
            <a:r>
              <a:rPr kumimoji="0" sz="1100" b="0" i="0" u="none" strike="noStrike" kern="1200" cap="none" spc="26" normalizeH="0" baseline="0" noProof="0" dirty="0">
                <a:ln>
                  <a:noFill/>
                </a:ln>
                <a:solidFill>
                  <a:prstClr val="black"/>
                </a:solidFill>
                <a:effectLst/>
                <a:uLnTx/>
                <a:uFillTx/>
                <a:latin typeface="Calibri"/>
                <a:ea typeface="+mn-ea"/>
                <a:cs typeface="Calibri"/>
                <a:sym typeface="Arial"/>
              </a:rPr>
              <a:t>which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ones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would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we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like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do</a:t>
            </a:r>
            <a:r>
              <a:rPr kumimoji="0" sz="1100" b="0" i="0" u="none" strike="noStrike" kern="1200" cap="none" spc="83" normalizeH="0" baseline="0" noProof="0" dirty="0">
                <a:ln>
                  <a:noFill/>
                </a:ln>
                <a:solidFill>
                  <a:prstClr val="black"/>
                </a:solidFill>
                <a:effectLst/>
                <a:uLnTx/>
                <a:uFillTx/>
                <a:latin typeface="Calibri"/>
                <a:ea typeface="+mn-ea"/>
                <a:cs typeface="Calibri"/>
                <a:sym typeface="Arial"/>
              </a:rPr>
              <a:t> </a:t>
            </a:r>
            <a:r>
              <a:rPr kumimoji="0" lang="en-US" sz="1100" b="0" i="0" u="none" strike="noStrike" kern="1200" cap="none" spc="-20" normalizeH="0" baseline="0" noProof="0" dirty="0">
                <a:ln>
                  <a:noFill/>
                </a:ln>
                <a:solidFill>
                  <a:prstClr val="black"/>
                </a:solidFill>
                <a:effectLst/>
                <a:uLnTx/>
                <a:uFillTx/>
                <a:latin typeface="Calibri"/>
                <a:ea typeface="+mn-ea"/>
                <a:cs typeface="Calibri"/>
                <a:sym typeface="Arial"/>
              </a:rPr>
              <a:t>better</a:t>
            </a:r>
            <a:endParaRPr kumimoji="0" sz="695" b="0" i="0" u="none" strike="noStrike" kern="1200" cap="none" spc="0" normalizeH="0" baseline="0" noProof="0" dirty="0">
              <a:ln>
                <a:noFill/>
              </a:ln>
              <a:solidFill>
                <a:prstClr val="black"/>
              </a:solidFill>
              <a:effectLst/>
              <a:uLnTx/>
              <a:uFillTx/>
              <a:latin typeface="Calibri"/>
              <a:ea typeface="+mn-ea"/>
              <a:cs typeface="Calibri"/>
              <a:sym typeface="Arial"/>
            </a:endParaRPr>
          </a:p>
        </p:txBody>
      </p:sp>
      <p:sp>
        <p:nvSpPr>
          <p:cNvPr id="9" name="object 9"/>
          <p:cNvSpPr txBox="1"/>
          <p:nvPr/>
        </p:nvSpPr>
        <p:spPr>
          <a:xfrm>
            <a:off x="4829175" y="3611099"/>
            <a:ext cx="4105440" cy="1359753"/>
          </a:xfrm>
          <a:prstGeom prst="rect">
            <a:avLst/>
          </a:prstGeom>
        </p:spPr>
        <p:txBody>
          <a:bodyPr vert="horz" wrap="square" lIns="0" tIns="8404" rIns="0" bIns="0" rtlCol="0">
            <a:spAutoFit/>
          </a:bodyPr>
          <a:lstStyle/>
          <a:p>
            <a:pPr marL="8405" marR="3362" lvl="0" indent="0" algn="l" defTabSz="605150" rtl="0" eaLnBrk="1" fontAlgn="auto" latinLnBrk="0" hangingPunct="1">
              <a:lnSpc>
                <a:spcPct val="115100"/>
              </a:lnSpc>
              <a:spcBef>
                <a:spcPts val="66"/>
              </a:spcBef>
              <a:spcAft>
                <a:spcPts val="0"/>
              </a:spcAft>
              <a:buClrTx/>
              <a:buSzTx/>
              <a:buFont typeface="Arial"/>
              <a:buNone/>
              <a:tabLst/>
              <a:defRPr/>
            </a:pP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At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end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of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discussion,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take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look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at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following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visual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reach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consensus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about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where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your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institution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is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on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power-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building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journey,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where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you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would like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to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be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in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next several  years.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Then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see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which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considerations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for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implementation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and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power-  </a:t>
            </a:r>
            <a:r>
              <a:rPr kumimoji="0" sz="1100" b="0" i="0" u="none" strike="noStrike" kern="1200" cap="none" spc="20" normalizeH="0" baseline="0" noProof="0" dirty="0">
                <a:ln>
                  <a:noFill/>
                </a:ln>
                <a:solidFill>
                  <a:prstClr val="black"/>
                </a:solidFill>
                <a:effectLst/>
                <a:uLnTx/>
                <a:uFillTx/>
                <a:latin typeface="Calibri"/>
                <a:ea typeface="+mn-ea"/>
                <a:cs typeface="Calibri"/>
                <a:sym typeface="Arial"/>
              </a:rPr>
              <a:t>building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examples may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be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helpful. Finally,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if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you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have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started to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brainstorm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future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actions, record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those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so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you </a:t>
            </a:r>
            <a:r>
              <a:rPr kumimoji="0" sz="1100" b="0" i="0" u="none" strike="noStrike" kern="1200" cap="none" spc="23" normalizeH="0" baseline="0" noProof="0" dirty="0">
                <a:ln>
                  <a:noFill/>
                </a:ln>
                <a:solidFill>
                  <a:prstClr val="black"/>
                </a:solidFill>
                <a:effectLst/>
                <a:uLnTx/>
                <a:uFillTx/>
                <a:latin typeface="Calibri"/>
                <a:ea typeface="+mn-ea"/>
                <a:cs typeface="Calibri"/>
                <a:sym typeface="Arial"/>
              </a:rPr>
              <a:t>can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revisit </a:t>
            </a:r>
            <a:r>
              <a:rPr kumimoji="0" sz="1100" b="0" i="0" u="none" strike="noStrike" kern="1200" cap="none" spc="-3" normalizeH="0" baseline="0" noProof="0" dirty="0">
                <a:ln>
                  <a:noFill/>
                </a:ln>
                <a:solidFill>
                  <a:prstClr val="black"/>
                </a:solidFill>
                <a:effectLst/>
                <a:uLnTx/>
                <a:uFillTx/>
                <a:latin typeface="Calibri"/>
                <a:ea typeface="+mn-ea"/>
                <a:cs typeface="Calibri"/>
                <a:sym typeface="Arial"/>
              </a:rPr>
              <a:t>them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as </a:t>
            </a:r>
            <a:r>
              <a:rPr kumimoji="0" sz="1100" b="0" i="0" u="none" strike="noStrike" kern="1200" cap="none" spc="13" normalizeH="0" baseline="0" noProof="0" dirty="0">
                <a:ln>
                  <a:noFill/>
                </a:ln>
                <a:solidFill>
                  <a:prstClr val="black"/>
                </a:solidFill>
                <a:effectLst/>
                <a:uLnTx/>
                <a:uFillTx/>
                <a:latin typeface="Calibri"/>
                <a:ea typeface="+mn-ea"/>
                <a:cs typeface="Calibri"/>
                <a:sym typeface="Arial"/>
              </a:rPr>
              <a:t>you  </a:t>
            </a:r>
            <a:r>
              <a:rPr kumimoji="0" sz="1100" b="0" i="0" u="none" strike="noStrike" kern="1200" cap="none" spc="17" normalizeH="0" baseline="0" noProof="0" dirty="0">
                <a:ln>
                  <a:noFill/>
                </a:ln>
                <a:solidFill>
                  <a:prstClr val="black"/>
                </a:solidFill>
                <a:effectLst/>
                <a:uLnTx/>
                <a:uFillTx/>
                <a:latin typeface="Calibri"/>
                <a:ea typeface="+mn-ea"/>
                <a:cs typeface="Calibri"/>
                <a:sym typeface="Arial"/>
              </a:rPr>
              <a:t>finalize </a:t>
            </a:r>
            <a:r>
              <a:rPr kumimoji="0" sz="1100" b="0" i="0" u="none" strike="noStrike" kern="1200" cap="none" spc="7" normalizeH="0" baseline="0" noProof="0" dirty="0">
                <a:ln>
                  <a:noFill/>
                </a:ln>
                <a:solidFill>
                  <a:prstClr val="black"/>
                </a:solidFill>
                <a:effectLst/>
                <a:uLnTx/>
                <a:uFillTx/>
                <a:latin typeface="Calibri"/>
                <a:ea typeface="+mn-ea"/>
                <a:cs typeface="Calibri"/>
                <a:sym typeface="Arial"/>
              </a:rPr>
              <a:t>your </a:t>
            </a:r>
            <a:r>
              <a:rPr kumimoji="0" sz="1100" b="0" i="0" u="none" strike="noStrike" kern="1200" cap="none" spc="0" normalizeH="0" baseline="0" noProof="0" dirty="0">
                <a:ln>
                  <a:noFill/>
                </a:ln>
                <a:solidFill>
                  <a:prstClr val="black"/>
                </a:solidFill>
                <a:effectLst/>
                <a:uLnTx/>
                <a:uFillTx/>
                <a:latin typeface="Calibri"/>
                <a:ea typeface="+mn-ea"/>
                <a:cs typeface="Calibri"/>
                <a:sym typeface="Arial"/>
              </a:rPr>
              <a:t>next</a:t>
            </a:r>
            <a:r>
              <a:rPr kumimoji="0" sz="1100" b="0" i="0" u="none" strike="noStrike" kern="1200" cap="none" spc="53" normalizeH="0" baseline="0" noProof="0" dirty="0">
                <a:ln>
                  <a:noFill/>
                </a:ln>
                <a:solidFill>
                  <a:prstClr val="black"/>
                </a:solidFill>
                <a:effectLst/>
                <a:uLnTx/>
                <a:uFillTx/>
                <a:latin typeface="Calibri"/>
                <a:ea typeface="+mn-ea"/>
                <a:cs typeface="Calibri"/>
                <a:sym typeface="Arial"/>
              </a:rPr>
              <a:t> </a:t>
            </a:r>
            <a:r>
              <a:rPr kumimoji="0" sz="1100" b="0" i="0" u="none" strike="noStrike" kern="1200" cap="none" spc="-10" normalizeH="0" baseline="0" noProof="0" dirty="0">
                <a:ln>
                  <a:noFill/>
                </a:ln>
                <a:solidFill>
                  <a:prstClr val="black"/>
                </a:solidFill>
                <a:effectLst/>
                <a:uLnTx/>
                <a:uFillTx/>
                <a:latin typeface="Calibri"/>
                <a:ea typeface="+mn-ea"/>
                <a:cs typeface="Calibri"/>
                <a:sym typeface="Arial"/>
              </a:rPr>
              <a:t>steps.</a:t>
            </a:r>
            <a:endParaRPr kumimoji="0" sz="1100" b="0" i="0" u="none" strike="noStrike" kern="1200" cap="none" spc="0" normalizeH="0" baseline="0" noProof="0" dirty="0">
              <a:ln>
                <a:noFill/>
              </a:ln>
              <a:solidFill>
                <a:prstClr val="black"/>
              </a:solidFill>
              <a:effectLst/>
              <a:uLnTx/>
              <a:uFillTx/>
              <a:latin typeface="Calibri"/>
              <a:ea typeface="+mn-ea"/>
              <a:cs typeface="Calibri"/>
              <a:sym typeface="Arial"/>
            </a:endParaRPr>
          </a:p>
        </p:txBody>
      </p:sp>
      <p:sp>
        <p:nvSpPr>
          <p:cNvPr id="10" name="object 10"/>
          <p:cNvSpPr txBox="1"/>
          <p:nvPr/>
        </p:nvSpPr>
        <p:spPr>
          <a:xfrm>
            <a:off x="353611" y="511202"/>
            <a:ext cx="8436778" cy="607946"/>
          </a:xfrm>
          <a:prstGeom prst="rect">
            <a:avLst/>
          </a:prstGeom>
        </p:spPr>
        <p:txBody>
          <a:bodyPr vert="horz" wrap="square" lIns="0" tIns="8404" rIns="0" bIns="0" rtlCol="0">
            <a:spAutoFit/>
          </a:bodyPr>
          <a:lstStyle/>
          <a:p>
            <a:pPr marL="8405" marR="0" lvl="0" indent="0" algn="l" defTabSz="605150" rtl="0" eaLnBrk="1" fontAlgn="auto" latinLnBrk="0" hangingPunct="1">
              <a:lnSpc>
                <a:spcPts val="1085"/>
              </a:lnSpc>
              <a:spcBef>
                <a:spcPts val="66"/>
              </a:spcBef>
              <a:spcAft>
                <a:spcPts val="0"/>
              </a:spcAft>
              <a:buClrTx/>
              <a:buSzTx/>
              <a:buFont typeface="Arial"/>
              <a:buNone/>
              <a:tabLst/>
              <a:defRPr/>
            </a:pPr>
            <a:r>
              <a:rPr kumimoji="0" sz="1200" b="1" i="0" u="none" strike="noStrike" kern="1200" cap="none" spc="159" normalizeH="0" baseline="0" noProof="0" dirty="0">
                <a:ln>
                  <a:noFill/>
                </a:ln>
                <a:solidFill>
                  <a:srgbClr val="4F81BD">
                    <a:lumMod val="50000"/>
                  </a:srgbClr>
                </a:solidFill>
                <a:effectLst/>
                <a:uLnTx/>
                <a:uFillTx/>
                <a:latin typeface="FrankRuehl" panose="020E0503060101010101" pitchFamily="34" charset="-79"/>
                <a:ea typeface="+mn-ea"/>
                <a:cs typeface="FrankRuehl" panose="020E0503060101010101" pitchFamily="34" charset="-79"/>
                <a:sym typeface="Arial"/>
              </a:rPr>
              <a:t>DISCUSSION</a:t>
            </a:r>
            <a:r>
              <a:rPr kumimoji="0" sz="1200" b="1" i="0" u="none" strike="noStrike" kern="1200" cap="none" spc="36" normalizeH="0" baseline="0" noProof="0" dirty="0">
                <a:ln>
                  <a:noFill/>
                </a:ln>
                <a:solidFill>
                  <a:srgbClr val="4F81BD">
                    <a:lumMod val="50000"/>
                  </a:srgbClr>
                </a:solidFill>
                <a:effectLst/>
                <a:uLnTx/>
                <a:uFillTx/>
                <a:latin typeface="FrankRuehl" panose="020E0503060101010101" pitchFamily="34" charset="-79"/>
                <a:ea typeface="+mn-ea"/>
                <a:cs typeface="FrankRuehl" panose="020E0503060101010101" pitchFamily="34" charset="-79"/>
                <a:sym typeface="Arial"/>
              </a:rPr>
              <a:t> </a:t>
            </a:r>
            <a:r>
              <a:rPr kumimoji="0" sz="1200" b="1" i="0" u="none" strike="noStrike" kern="1200" cap="none" spc="146" normalizeH="0" baseline="0" noProof="0" dirty="0">
                <a:ln>
                  <a:noFill/>
                </a:ln>
                <a:solidFill>
                  <a:srgbClr val="4F81BD">
                    <a:lumMod val="50000"/>
                  </a:srgbClr>
                </a:solidFill>
                <a:effectLst/>
                <a:uLnTx/>
                <a:uFillTx/>
                <a:latin typeface="FrankRuehl" panose="020E0503060101010101" pitchFamily="34" charset="-79"/>
                <a:ea typeface="+mn-ea"/>
                <a:cs typeface="FrankRuehl" panose="020E0503060101010101" pitchFamily="34" charset="-79"/>
                <a:sym typeface="Arial"/>
              </a:rPr>
              <a:t>GUIDE</a:t>
            </a:r>
            <a:endParaRPr kumimoji="0" sz="1200" b="1" i="0" u="none" strike="noStrike" kern="1200" cap="none" spc="0" normalizeH="0" baseline="0" noProof="0" dirty="0">
              <a:ln>
                <a:noFill/>
              </a:ln>
              <a:solidFill>
                <a:srgbClr val="4F81BD">
                  <a:lumMod val="50000"/>
                </a:srgbClr>
              </a:solidFill>
              <a:effectLst/>
              <a:uLnTx/>
              <a:uFillTx/>
              <a:latin typeface="FrankRuehl" panose="020E0503060101010101" pitchFamily="34" charset="-79"/>
              <a:ea typeface="+mn-ea"/>
              <a:cs typeface="FrankRuehl" panose="020E0503060101010101" pitchFamily="34" charset="-79"/>
              <a:sym typeface="Arial"/>
            </a:endParaRPr>
          </a:p>
          <a:p>
            <a:pPr marL="8405" marR="0" lvl="0" indent="0" algn="l" defTabSz="605150" rtl="0" eaLnBrk="1" fontAlgn="auto" latinLnBrk="0" hangingPunct="1">
              <a:lnSpc>
                <a:spcPct val="100000"/>
              </a:lnSpc>
              <a:spcBef>
                <a:spcPts val="30"/>
              </a:spcBef>
              <a:spcAft>
                <a:spcPts val="0"/>
              </a:spcAft>
              <a:buClrTx/>
              <a:buSzTx/>
              <a:buFont typeface="Arial"/>
              <a:buNone/>
              <a:tabLst/>
              <a:defRPr/>
            </a:pP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Once</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0" normalizeH="0" baseline="0" noProof="0" dirty="0">
                <a:ln>
                  <a:noFill/>
                </a:ln>
                <a:solidFill>
                  <a:prstClr val="black"/>
                </a:solidFill>
                <a:effectLst/>
                <a:uLnTx/>
                <a:uFillTx/>
                <a:latin typeface="Palatino Linotype"/>
                <a:ea typeface="+mn-ea"/>
                <a:cs typeface="Palatino Linotype"/>
                <a:sym typeface="Arial"/>
              </a:rPr>
              <a:t>you</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3" normalizeH="0" baseline="0" noProof="0" dirty="0">
                <a:ln>
                  <a:noFill/>
                </a:ln>
                <a:solidFill>
                  <a:prstClr val="black"/>
                </a:solidFill>
                <a:effectLst/>
                <a:uLnTx/>
                <a:uFillTx/>
                <a:latin typeface="Palatino Linotype"/>
                <a:ea typeface="+mn-ea"/>
                <a:cs typeface="Palatino Linotype"/>
                <a:sym typeface="Arial"/>
              </a:rPr>
              <a:t>have</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3" normalizeH="0" baseline="0" noProof="0" dirty="0">
                <a:ln>
                  <a:noFill/>
                </a:ln>
                <a:solidFill>
                  <a:prstClr val="black"/>
                </a:solidFill>
                <a:effectLst/>
                <a:uLnTx/>
                <a:uFillTx/>
                <a:latin typeface="Palatino Linotype"/>
                <a:ea typeface="+mn-ea"/>
                <a:cs typeface="Palatino Linotype"/>
                <a:sym typeface="Arial"/>
              </a:rPr>
              <a:t>gathered</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0" normalizeH="0" baseline="0" noProof="0" dirty="0">
                <a:ln>
                  <a:noFill/>
                </a:ln>
                <a:solidFill>
                  <a:prstClr val="black"/>
                </a:solidFill>
                <a:effectLst/>
                <a:uLnTx/>
                <a:uFillTx/>
                <a:latin typeface="Palatino Linotype"/>
                <a:ea typeface="+mn-ea"/>
                <a:cs typeface="Palatino Linotype"/>
                <a:sym typeface="Arial"/>
              </a:rPr>
              <a:t>and</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7" normalizeH="0" baseline="0" noProof="0" dirty="0">
                <a:ln>
                  <a:noFill/>
                </a:ln>
                <a:solidFill>
                  <a:prstClr val="black"/>
                </a:solidFill>
                <a:effectLst/>
                <a:uLnTx/>
                <a:uFillTx/>
                <a:latin typeface="Palatino Linotype"/>
                <a:ea typeface="+mn-ea"/>
                <a:cs typeface="Palatino Linotype"/>
                <a:sym typeface="Arial"/>
              </a:rPr>
              <a:t>synthesized</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7" normalizeH="0" baseline="0" noProof="0" dirty="0">
                <a:ln>
                  <a:noFill/>
                </a:ln>
                <a:solidFill>
                  <a:prstClr val="black"/>
                </a:solidFill>
                <a:effectLst/>
                <a:uLnTx/>
                <a:uFillTx/>
                <a:latin typeface="Palatino Linotype"/>
                <a:ea typeface="+mn-ea"/>
                <a:cs typeface="Palatino Linotype"/>
                <a:sym typeface="Arial"/>
              </a:rPr>
              <a:t>internal</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0" normalizeH="0" baseline="0" noProof="0" dirty="0">
                <a:ln>
                  <a:noFill/>
                </a:ln>
                <a:solidFill>
                  <a:prstClr val="black"/>
                </a:solidFill>
                <a:effectLst/>
                <a:uLnTx/>
                <a:uFillTx/>
                <a:latin typeface="Palatino Linotype"/>
                <a:ea typeface="+mn-ea"/>
                <a:cs typeface="Palatino Linotype"/>
                <a:sym typeface="Arial"/>
              </a:rPr>
              <a:t>and</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0" normalizeH="0" baseline="0" noProof="0" dirty="0">
                <a:ln>
                  <a:noFill/>
                </a:ln>
                <a:solidFill>
                  <a:prstClr val="black"/>
                </a:solidFill>
                <a:effectLst/>
                <a:uLnTx/>
                <a:uFillTx/>
                <a:latin typeface="Palatino Linotype"/>
                <a:ea typeface="+mn-ea"/>
                <a:cs typeface="Palatino Linotype"/>
                <a:sym typeface="Arial"/>
              </a:rPr>
              <a:t>external</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53" normalizeH="0" baseline="0" noProof="0" dirty="0">
                <a:ln>
                  <a:noFill/>
                </a:ln>
                <a:solidFill>
                  <a:prstClr val="black"/>
                </a:solidFill>
                <a:effectLst/>
                <a:uLnTx/>
                <a:uFillTx/>
                <a:latin typeface="Palatino Linotype"/>
                <a:ea typeface="+mn-ea"/>
                <a:cs typeface="Palatino Linotype"/>
                <a:sym typeface="Arial"/>
              </a:rPr>
              <a:t>data</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0" normalizeH="0" baseline="0" noProof="0" dirty="0">
                <a:ln>
                  <a:noFill/>
                </a:ln>
                <a:solidFill>
                  <a:prstClr val="black"/>
                </a:solidFill>
                <a:effectLst/>
                <a:uLnTx/>
                <a:uFillTx/>
                <a:latin typeface="Palatino Linotype"/>
                <a:ea typeface="+mn-ea"/>
                <a:cs typeface="Palatino Linotype"/>
                <a:sym typeface="Arial"/>
              </a:rPr>
              <a:t>and</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6" normalizeH="0" baseline="0" noProof="0" dirty="0">
                <a:ln>
                  <a:noFill/>
                </a:ln>
                <a:solidFill>
                  <a:prstClr val="black"/>
                </a:solidFill>
                <a:effectLst/>
                <a:uLnTx/>
                <a:uFillTx/>
                <a:latin typeface="Palatino Linotype"/>
                <a:ea typeface="+mn-ea"/>
                <a:cs typeface="Palatino Linotype"/>
                <a:sym typeface="Arial"/>
              </a:rPr>
              <a:t>feedback,</a:t>
            </a:r>
            <a:r>
              <a:rPr kumimoji="0" sz="993" b="0" i="1" u="none" strike="noStrike" kern="1200" cap="none" spc="-46"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6" normalizeH="0" baseline="0" noProof="0" dirty="0">
                <a:ln>
                  <a:noFill/>
                </a:ln>
                <a:solidFill>
                  <a:prstClr val="black"/>
                </a:solidFill>
                <a:effectLst/>
                <a:uLnTx/>
                <a:uFillTx/>
                <a:latin typeface="Palatino Linotype"/>
                <a:ea typeface="+mn-ea"/>
                <a:cs typeface="Palatino Linotype"/>
                <a:sym typeface="Arial"/>
              </a:rPr>
              <a:t>the</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next</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3" normalizeH="0" baseline="0" noProof="0" dirty="0">
                <a:ln>
                  <a:noFill/>
                </a:ln>
                <a:solidFill>
                  <a:prstClr val="black"/>
                </a:solidFill>
                <a:effectLst/>
                <a:uLnTx/>
                <a:uFillTx/>
                <a:latin typeface="Palatino Linotype"/>
                <a:ea typeface="+mn-ea"/>
                <a:cs typeface="Palatino Linotype"/>
                <a:sym typeface="Arial"/>
              </a:rPr>
              <a:t>step</a:t>
            </a:r>
            <a:r>
              <a:rPr kumimoji="0" lang="en-US" sz="993" b="0" i="0" u="none" strike="noStrike" kern="1200" cap="none" spc="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3" normalizeH="0" baseline="0" noProof="0" dirty="0">
                <a:ln>
                  <a:noFill/>
                </a:ln>
                <a:solidFill>
                  <a:prstClr val="black"/>
                </a:solidFill>
                <a:effectLst/>
                <a:uLnTx/>
                <a:uFillTx/>
                <a:latin typeface="Palatino Linotype"/>
                <a:ea typeface="+mn-ea"/>
                <a:cs typeface="Palatino Linotype"/>
                <a:sym typeface="Arial"/>
              </a:rPr>
              <a:t>is</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3" normalizeH="0" baseline="0" noProof="0" dirty="0">
                <a:ln>
                  <a:noFill/>
                </a:ln>
                <a:solidFill>
                  <a:prstClr val="black"/>
                </a:solidFill>
                <a:effectLst/>
                <a:uLnTx/>
                <a:uFillTx/>
                <a:latin typeface="Palatino Linotype"/>
                <a:ea typeface="+mn-ea"/>
                <a:cs typeface="Palatino Linotype"/>
                <a:sym typeface="Arial"/>
              </a:rPr>
              <a:t>group</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3" normalizeH="0" baseline="0" noProof="0" dirty="0">
                <a:ln>
                  <a:noFill/>
                </a:ln>
                <a:solidFill>
                  <a:prstClr val="black"/>
                </a:solidFill>
                <a:effectLst/>
                <a:uLnTx/>
                <a:uFillTx/>
                <a:latin typeface="Palatino Linotype"/>
                <a:ea typeface="+mn-ea"/>
                <a:cs typeface="Palatino Linotype"/>
                <a:sym typeface="Arial"/>
              </a:rPr>
              <a:t>reflection:</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6" normalizeH="0" baseline="0" noProof="0" dirty="0">
                <a:ln>
                  <a:noFill/>
                </a:ln>
                <a:solidFill>
                  <a:prstClr val="black"/>
                </a:solidFill>
                <a:effectLst/>
                <a:uLnTx/>
                <a:uFillTx/>
                <a:latin typeface="Palatino Linotype"/>
                <a:ea typeface="+mn-ea"/>
                <a:cs typeface="Palatino Linotype"/>
                <a:sym typeface="Arial"/>
              </a:rPr>
              <a:t>What</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6" normalizeH="0" baseline="0" noProof="0" dirty="0">
                <a:ln>
                  <a:noFill/>
                </a:ln>
                <a:solidFill>
                  <a:prstClr val="black"/>
                </a:solidFill>
                <a:effectLst/>
                <a:uLnTx/>
                <a:uFillTx/>
                <a:latin typeface="Palatino Linotype"/>
                <a:ea typeface="+mn-ea"/>
                <a:cs typeface="Palatino Linotype"/>
                <a:sym typeface="Arial"/>
              </a:rPr>
              <a:t>does</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7" normalizeH="0" baseline="0" noProof="0" dirty="0">
                <a:ln>
                  <a:noFill/>
                </a:ln>
                <a:solidFill>
                  <a:prstClr val="black"/>
                </a:solidFill>
                <a:effectLst/>
                <a:uLnTx/>
                <a:uFillTx/>
                <a:latin typeface="Palatino Linotype"/>
                <a:ea typeface="+mn-ea"/>
                <a:cs typeface="Palatino Linotype"/>
                <a:sym typeface="Arial"/>
              </a:rPr>
              <a:t>this</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0" normalizeH="0" baseline="0" noProof="0" dirty="0">
                <a:ln>
                  <a:noFill/>
                </a:ln>
                <a:solidFill>
                  <a:prstClr val="black"/>
                </a:solidFill>
                <a:effectLst/>
                <a:uLnTx/>
                <a:uFillTx/>
                <a:latin typeface="Palatino Linotype"/>
                <a:ea typeface="+mn-ea"/>
                <a:cs typeface="Palatino Linotype"/>
                <a:sym typeface="Arial"/>
              </a:rPr>
              <a:t>information</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7" normalizeH="0" baseline="0" noProof="0" dirty="0">
                <a:ln>
                  <a:noFill/>
                </a:ln>
                <a:solidFill>
                  <a:prstClr val="black"/>
                </a:solidFill>
                <a:effectLst/>
                <a:uLnTx/>
                <a:uFillTx/>
                <a:latin typeface="Palatino Linotype"/>
                <a:ea typeface="+mn-ea"/>
                <a:cs typeface="Palatino Linotype"/>
                <a:sym typeface="Arial"/>
              </a:rPr>
              <a:t>tell</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0" normalizeH="0" baseline="0" noProof="0" dirty="0">
                <a:ln>
                  <a:noFill/>
                </a:ln>
                <a:solidFill>
                  <a:prstClr val="black"/>
                </a:solidFill>
                <a:effectLst/>
                <a:uLnTx/>
                <a:uFillTx/>
                <a:latin typeface="Palatino Linotype"/>
                <a:ea typeface="+mn-ea"/>
                <a:cs typeface="Palatino Linotype"/>
                <a:sym typeface="Arial"/>
              </a:rPr>
              <a:t>you</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0" normalizeH="0" baseline="0" noProof="0" dirty="0">
                <a:ln>
                  <a:noFill/>
                </a:ln>
                <a:solidFill>
                  <a:prstClr val="black"/>
                </a:solidFill>
                <a:effectLst/>
                <a:uLnTx/>
                <a:uFillTx/>
                <a:latin typeface="Palatino Linotype"/>
                <a:ea typeface="+mn-ea"/>
                <a:cs typeface="Palatino Linotype"/>
                <a:sym typeface="Arial"/>
              </a:rPr>
              <a:t>about</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0" normalizeH="0" baseline="0" noProof="0" dirty="0">
                <a:ln>
                  <a:noFill/>
                </a:ln>
                <a:solidFill>
                  <a:prstClr val="black"/>
                </a:solidFill>
                <a:effectLst/>
                <a:uLnTx/>
                <a:uFillTx/>
                <a:latin typeface="Palatino Linotype"/>
                <a:ea typeface="+mn-ea"/>
                <a:cs typeface="Palatino Linotype"/>
                <a:sym typeface="Arial"/>
              </a:rPr>
              <a:t>your</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current</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6" normalizeH="0" baseline="0" noProof="0" dirty="0">
                <a:ln>
                  <a:noFill/>
                </a:ln>
                <a:solidFill>
                  <a:prstClr val="black"/>
                </a:solidFill>
                <a:effectLst/>
                <a:uLnTx/>
                <a:uFillTx/>
                <a:latin typeface="Palatino Linotype"/>
                <a:ea typeface="+mn-ea"/>
                <a:cs typeface="Palatino Linotype"/>
                <a:sym typeface="Arial"/>
              </a:rPr>
              <a:t>approaches,</a:t>
            </a:r>
            <a:r>
              <a:rPr kumimoji="0" sz="993" b="0" i="1" u="none" strike="noStrike" kern="1200" cap="none" spc="-46"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0" normalizeH="0" baseline="0" noProof="0" dirty="0">
                <a:ln>
                  <a:noFill/>
                </a:ln>
                <a:solidFill>
                  <a:prstClr val="black"/>
                </a:solidFill>
                <a:effectLst/>
                <a:uLnTx/>
                <a:uFillTx/>
                <a:latin typeface="Palatino Linotype"/>
                <a:ea typeface="+mn-ea"/>
                <a:cs typeface="Palatino Linotype"/>
                <a:sym typeface="Arial"/>
              </a:rPr>
              <a:t>and</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3" normalizeH="0" baseline="0" noProof="0" dirty="0">
                <a:ln>
                  <a:noFill/>
                </a:ln>
                <a:solidFill>
                  <a:prstClr val="black"/>
                </a:solidFill>
                <a:effectLst/>
                <a:uLnTx/>
                <a:uFillTx/>
                <a:latin typeface="Palatino Linotype"/>
                <a:ea typeface="+mn-ea"/>
                <a:cs typeface="Palatino Linotype"/>
                <a:sym typeface="Arial"/>
              </a:rPr>
              <a:t>how  </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might </a:t>
            </a:r>
            <a:r>
              <a:rPr kumimoji="0" sz="993" b="0" i="1" u="none" strike="noStrike" kern="1200" cap="none" spc="0" normalizeH="0" baseline="0" noProof="0" dirty="0">
                <a:ln>
                  <a:noFill/>
                </a:ln>
                <a:solidFill>
                  <a:prstClr val="black"/>
                </a:solidFill>
                <a:effectLst/>
                <a:uLnTx/>
                <a:uFillTx/>
                <a:latin typeface="Palatino Linotype"/>
                <a:ea typeface="+mn-ea"/>
                <a:cs typeface="Palatino Linotype"/>
                <a:sym typeface="Arial"/>
              </a:rPr>
              <a:t>you </a:t>
            </a:r>
            <a:r>
              <a:rPr kumimoji="0" sz="993" b="0" i="1" u="none" strike="noStrike" kern="1200" cap="none" spc="23" normalizeH="0" baseline="0" noProof="0" dirty="0">
                <a:ln>
                  <a:noFill/>
                </a:ln>
                <a:solidFill>
                  <a:prstClr val="black"/>
                </a:solidFill>
                <a:effectLst/>
                <a:uLnTx/>
                <a:uFillTx/>
                <a:latin typeface="Palatino Linotype"/>
                <a:ea typeface="+mn-ea"/>
                <a:cs typeface="Palatino Linotype"/>
                <a:sym typeface="Arial"/>
              </a:rPr>
              <a:t>apply </a:t>
            </a:r>
            <a:r>
              <a:rPr kumimoji="0" sz="993" b="0" i="1" u="none" strike="noStrike" kern="1200" cap="none" spc="7" normalizeH="0" baseline="0" noProof="0" dirty="0">
                <a:ln>
                  <a:noFill/>
                </a:ln>
                <a:solidFill>
                  <a:prstClr val="black"/>
                </a:solidFill>
                <a:effectLst/>
                <a:uLnTx/>
                <a:uFillTx/>
                <a:latin typeface="Palatino Linotype"/>
                <a:ea typeface="+mn-ea"/>
                <a:cs typeface="Palatino Linotype"/>
                <a:sym typeface="Arial"/>
              </a:rPr>
              <a:t>new </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insights </a:t>
            </a:r>
            <a:r>
              <a:rPr kumimoji="0" sz="993" b="0" i="1" u="none" strike="noStrike" kern="1200" cap="none" spc="-3" normalizeH="0" baseline="0" noProof="0" dirty="0">
                <a:ln>
                  <a:noFill/>
                </a:ln>
                <a:solidFill>
                  <a:prstClr val="black"/>
                </a:solidFill>
                <a:effectLst/>
                <a:uLnTx/>
                <a:uFillTx/>
                <a:latin typeface="Palatino Linotype"/>
                <a:ea typeface="+mn-ea"/>
                <a:cs typeface="Palatino Linotype"/>
                <a:sym typeface="Arial"/>
              </a:rPr>
              <a:t>in </a:t>
            </a:r>
            <a:r>
              <a:rPr kumimoji="0" sz="993" b="0" i="1" u="none" strike="noStrike" kern="1200" cap="none" spc="0" normalizeH="0" baseline="0" noProof="0" dirty="0">
                <a:ln>
                  <a:noFill/>
                </a:ln>
                <a:solidFill>
                  <a:prstClr val="black"/>
                </a:solidFill>
                <a:effectLst/>
                <a:uLnTx/>
                <a:uFillTx/>
                <a:latin typeface="Palatino Linotype"/>
                <a:ea typeface="+mn-ea"/>
                <a:cs typeface="Palatino Linotype"/>
                <a:sym typeface="Arial"/>
              </a:rPr>
              <a:t>your </a:t>
            </a:r>
            <a:r>
              <a:rPr kumimoji="0" sz="993" b="0" i="1" u="none" strike="noStrike" kern="1200" cap="none" spc="26" normalizeH="0" baseline="0" noProof="0" dirty="0">
                <a:ln>
                  <a:noFill/>
                </a:ln>
                <a:solidFill>
                  <a:prstClr val="black"/>
                </a:solidFill>
                <a:effectLst/>
                <a:uLnTx/>
                <a:uFillTx/>
                <a:latin typeface="Palatino Linotype"/>
                <a:ea typeface="+mn-ea"/>
                <a:cs typeface="Palatino Linotype"/>
                <a:sym typeface="Arial"/>
              </a:rPr>
              <a:t>strategies </a:t>
            </a:r>
            <a:r>
              <a:rPr kumimoji="0" sz="993" b="0" i="1" u="none" strike="noStrike" kern="1200" cap="none" spc="40" normalizeH="0" baseline="0" noProof="0" dirty="0">
                <a:ln>
                  <a:noFill/>
                </a:ln>
                <a:solidFill>
                  <a:prstClr val="black"/>
                </a:solidFill>
                <a:effectLst/>
                <a:uLnTx/>
                <a:uFillTx/>
                <a:latin typeface="Palatino Linotype"/>
                <a:ea typeface="+mn-ea"/>
                <a:cs typeface="Palatino Linotype"/>
                <a:sym typeface="Arial"/>
              </a:rPr>
              <a:t>and </a:t>
            </a:r>
            <a:r>
              <a:rPr kumimoji="0" sz="993" b="0" i="1" u="none" strike="noStrike" kern="1200" cap="none" spc="26" normalizeH="0" baseline="0" noProof="0" dirty="0">
                <a:ln>
                  <a:noFill/>
                </a:ln>
                <a:solidFill>
                  <a:prstClr val="black"/>
                </a:solidFill>
                <a:effectLst/>
                <a:uLnTx/>
                <a:uFillTx/>
                <a:latin typeface="Palatino Linotype"/>
                <a:ea typeface="+mn-ea"/>
                <a:cs typeface="Palatino Linotype"/>
                <a:sym typeface="Arial"/>
              </a:rPr>
              <a:t>practices for greater </a:t>
            </a:r>
            <a:r>
              <a:rPr kumimoji="0" sz="993" b="0" i="1" u="none" strike="noStrike" kern="1200" cap="none" spc="20" normalizeH="0" baseline="0" noProof="0" dirty="0">
                <a:ln>
                  <a:noFill/>
                </a:ln>
                <a:solidFill>
                  <a:prstClr val="black"/>
                </a:solidFill>
                <a:effectLst/>
                <a:uLnTx/>
                <a:uFillTx/>
                <a:latin typeface="Palatino Linotype"/>
                <a:ea typeface="+mn-ea"/>
                <a:cs typeface="Palatino Linotype"/>
                <a:sym typeface="Arial"/>
              </a:rPr>
              <a:t>effectiveness? </a:t>
            </a:r>
            <a:r>
              <a:rPr kumimoji="0" sz="993" b="0" i="1" u="none" strike="noStrike" kern="1200" cap="none" spc="17" normalizeH="0" baseline="0" noProof="0" dirty="0">
                <a:ln>
                  <a:noFill/>
                </a:ln>
                <a:solidFill>
                  <a:prstClr val="black"/>
                </a:solidFill>
                <a:effectLst/>
                <a:uLnTx/>
                <a:uFillTx/>
                <a:latin typeface="Palatino Linotype"/>
                <a:ea typeface="+mn-ea"/>
                <a:cs typeface="Palatino Linotype"/>
                <a:sym typeface="Arial"/>
              </a:rPr>
              <a:t>Below  </a:t>
            </a:r>
            <a:r>
              <a:rPr kumimoji="0" sz="993" b="0" i="1" u="none" strike="noStrike" kern="1200" cap="none" spc="50" normalizeH="0" baseline="0" noProof="0" dirty="0">
                <a:ln>
                  <a:noFill/>
                </a:ln>
                <a:solidFill>
                  <a:prstClr val="black"/>
                </a:solidFill>
                <a:effectLst/>
                <a:uLnTx/>
                <a:uFillTx/>
                <a:latin typeface="Palatino Linotype"/>
                <a:ea typeface="+mn-ea"/>
                <a:cs typeface="Palatino Linotype"/>
                <a:sym typeface="Arial"/>
              </a:rPr>
              <a:t>are</a:t>
            </a:r>
            <a:r>
              <a:rPr kumimoji="0" sz="993" b="0" i="1" u="none" strike="noStrike" kern="1200" cap="none" spc="-13"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43" normalizeH="0" baseline="0" noProof="0" dirty="0">
                <a:ln>
                  <a:noFill/>
                </a:ln>
                <a:solidFill>
                  <a:prstClr val="black"/>
                </a:solidFill>
                <a:effectLst/>
                <a:uLnTx/>
                <a:uFillTx/>
                <a:latin typeface="Palatino Linotype"/>
                <a:ea typeface="+mn-ea"/>
                <a:cs typeface="Palatino Linotype"/>
                <a:sym typeface="Arial"/>
              </a:rPr>
              <a:t>some</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3" normalizeH="0" baseline="0" noProof="0" dirty="0">
                <a:ln>
                  <a:noFill/>
                </a:ln>
                <a:solidFill>
                  <a:prstClr val="black"/>
                </a:solidFill>
                <a:effectLst/>
                <a:uLnTx/>
                <a:uFillTx/>
                <a:latin typeface="Palatino Linotype"/>
                <a:ea typeface="+mn-ea"/>
                <a:cs typeface="Palatino Linotype"/>
                <a:sym typeface="Arial"/>
              </a:rPr>
              <a:t>questions</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3" normalizeH="0" baseline="0" noProof="0" dirty="0">
                <a:ln>
                  <a:noFill/>
                </a:ln>
                <a:solidFill>
                  <a:prstClr val="black"/>
                </a:solidFill>
                <a:effectLst/>
                <a:uLnTx/>
                <a:uFillTx/>
                <a:latin typeface="Palatino Linotype"/>
                <a:ea typeface="+mn-ea"/>
                <a:cs typeface="Palatino Linotype"/>
                <a:sym typeface="Arial"/>
              </a:rPr>
              <a:t>to</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6" normalizeH="0" baseline="0" noProof="0" dirty="0">
                <a:ln>
                  <a:noFill/>
                </a:ln>
                <a:solidFill>
                  <a:prstClr val="black"/>
                </a:solidFill>
                <a:effectLst/>
                <a:uLnTx/>
                <a:uFillTx/>
                <a:latin typeface="Palatino Linotype"/>
                <a:ea typeface="+mn-ea"/>
                <a:cs typeface="Palatino Linotype"/>
                <a:sym typeface="Arial"/>
              </a:rPr>
              <a:t>use,</a:t>
            </a:r>
            <a:r>
              <a:rPr kumimoji="0" sz="993" b="0" i="1" u="none" strike="noStrike" kern="1200" cap="none" spc="-5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0" normalizeH="0" baseline="0" noProof="0" dirty="0">
                <a:ln>
                  <a:noFill/>
                </a:ln>
                <a:solidFill>
                  <a:prstClr val="black"/>
                </a:solidFill>
                <a:effectLst/>
                <a:uLnTx/>
                <a:uFillTx/>
                <a:latin typeface="Palatino Linotype"/>
                <a:ea typeface="+mn-ea"/>
                <a:cs typeface="Palatino Linotype"/>
                <a:sym typeface="Arial"/>
              </a:rPr>
              <a:t>tweak</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0" normalizeH="0" baseline="0" noProof="0" dirty="0">
                <a:ln>
                  <a:noFill/>
                </a:ln>
                <a:solidFill>
                  <a:prstClr val="black"/>
                </a:solidFill>
                <a:effectLst/>
                <a:uLnTx/>
                <a:uFillTx/>
                <a:latin typeface="Palatino Linotype"/>
                <a:ea typeface="+mn-ea"/>
                <a:cs typeface="Palatino Linotype"/>
                <a:sym typeface="Arial"/>
              </a:rPr>
              <a:t>or</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53" normalizeH="0" baseline="0" noProof="0" dirty="0">
                <a:ln>
                  <a:noFill/>
                </a:ln>
                <a:solidFill>
                  <a:prstClr val="black"/>
                </a:solidFill>
                <a:effectLst/>
                <a:uLnTx/>
                <a:uFillTx/>
                <a:latin typeface="Palatino Linotype"/>
                <a:ea typeface="+mn-ea"/>
                <a:cs typeface="Palatino Linotype"/>
                <a:sym typeface="Arial"/>
              </a:rPr>
              <a:t>add</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33" normalizeH="0" baseline="0" noProof="0" dirty="0">
                <a:ln>
                  <a:noFill/>
                </a:ln>
                <a:solidFill>
                  <a:prstClr val="black"/>
                </a:solidFill>
                <a:effectLst/>
                <a:uLnTx/>
                <a:uFillTx/>
                <a:latin typeface="Palatino Linotype"/>
                <a:ea typeface="+mn-ea"/>
                <a:cs typeface="Palatino Linotype"/>
                <a:sym typeface="Arial"/>
              </a:rPr>
              <a:t>to</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6" normalizeH="0" baseline="0" noProof="0" dirty="0">
                <a:ln>
                  <a:noFill/>
                </a:ln>
                <a:solidFill>
                  <a:prstClr val="black"/>
                </a:solidFill>
                <a:effectLst/>
                <a:uLnTx/>
                <a:uFillTx/>
                <a:latin typeface="Palatino Linotype"/>
                <a:ea typeface="+mn-ea"/>
                <a:cs typeface="Palatino Linotype"/>
                <a:sym typeface="Arial"/>
              </a:rPr>
              <a:t>for</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0" normalizeH="0" baseline="0" noProof="0" dirty="0">
                <a:ln>
                  <a:noFill/>
                </a:ln>
                <a:solidFill>
                  <a:prstClr val="black"/>
                </a:solidFill>
                <a:effectLst/>
                <a:uLnTx/>
                <a:uFillTx/>
                <a:latin typeface="Palatino Linotype"/>
                <a:ea typeface="+mn-ea"/>
                <a:cs typeface="Palatino Linotype"/>
                <a:sym typeface="Arial"/>
              </a:rPr>
              <a:t>your</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13" normalizeH="0" baseline="0" noProof="0" dirty="0">
                <a:ln>
                  <a:noFill/>
                </a:ln>
                <a:solidFill>
                  <a:prstClr val="black"/>
                </a:solidFill>
                <a:effectLst/>
                <a:uLnTx/>
                <a:uFillTx/>
                <a:latin typeface="Palatino Linotype"/>
                <a:ea typeface="+mn-ea"/>
                <a:cs typeface="Palatino Linotype"/>
                <a:sym typeface="Arial"/>
              </a:rPr>
              <a:t>group</a:t>
            </a:r>
            <a:r>
              <a:rPr kumimoji="0" sz="993" b="0" i="1" u="none" strike="noStrike" kern="1200" cap="none" spc="-10" normalizeH="0" baseline="0" noProof="0" dirty="0">
                <a:ln>
                  <a:noFill/>
                </a:ln>
                <a:solidFill>
                  <a:prstClr val="black"/>
                </a:solidFill>
                <a:effectLst/>
                <a:uLnTx/>
                <a:uFillTx/>
                <a:latin typeface="Palatino Linotype"/>
                <a:ea typeface="+mn-ea"/>
                <a:cs typeface="Palatino Linotype"/>
                <a:sym typeface="Arial"/>
              </a:rPr>
              <a:t> </a:t>
            </a:r>
            <a:r>
              <a:rPr kumimoji="0" sz="993" b="0" i="1" u="none" strike="noStrike" kern="1200" cap="none" spc="20" normalizeH="0" baseline="0" noProof="0" dirty="0">
                <a:ln>
                  <a:noFill/>
                </a:ln>
                <a:solidFill>
                  <a:prstClr val="black"/>
                </a:solidFill>
                <a:effectLst/>
                <a:uLnTx/>
                <a:uFillTx/>
                <a:latin typeface="Palatino Linotype"/>
                <a:ea typeface="+mn-ea"/>
                <a:cs typeface="Palatino Linotype"/>
                <a:sym typeface="Arial"/>
              </a:rPr>
              <a:t>reflection.</a:t>
            </a:r>
            <a:endParaRPr kumimoji="0" sz="993" b="0" i="0" u="none" strike="noStrike" kern="1200" cap="none" spc="0" normalizeH="0" baseline="0" noProof="0" dirty="0">
              <a:ln>
                <a:noFill/>
              </a:ln>
              <a:solidFill>
                <a:prstClr val="black"/>
              </a:solidFill>
              <a:effectLst/>
              <a:uLnTx/>
              <a:uFillTx/>
              <a:latin typeface="Palatino Linotype"/>
              <a:ea typeface="+mn-ea"/>
              <a:cs typeface="Palatino Linotype"/>
              <a:sym typeface="Arial"/>
            </a:endParaRPr>
          </a:p>
        </p:txBody>
      </p:sp>
      <p:sp>
        <p:nvSpPr>
          <p:cNvPr id="13" name="object 13"/>
          <p:cNvSpPr txBox="1"/>
          <p:nvPr/>
        </p:nvSpPr>
        <p:spPr>
          <a:xfrm>
            <a:off x="5723654" y="1130608"/>
            <a:ext cx="2862934" cy="193152"/>
          </a:xfrm>
          <a:prstGeom prst="rect">
            <a:avLst/>
          </a:prstGeom>
        </p:spPr>
        <p:txBody>
          <a:bodyPr vert="horz" wrap="square" lIns="0" tIns="8404" rIns="0" bIns="0" rtlCol="0">
            <a:spAutoFit/>
          </a:bodyPr>
          <a:lstStyle/>
          <a:p>
            <a:pPr marL="8405" marR="0" lvl="0" indent="0" algn="l" defTabSz="605150" rtl="0" eaLnBrk="1" fontAlgn="auto" latinLnBrk="0" hangingPunct="1">
              <a:lnSpc>
                <a:spcPct val="100000"/>
              </a:lnSpc>
              <a:spcBef>
                <a:spcPts val="66"/>
              </a:spcBef>
              <a:spcAft>
                <a:spcPts val="0"/>
              </a:spcAft>
              <a:buClrTx/>
              <a:buSzTx/>
              <a:buFont typeface="Arial"/>
              <a:buNone/>
              <a:tabLst>
                <a:tab pos="171039" algn="l"/>
              </a:tabLst>
              <a:defRPr/>
            </a:pPr>
            <a:r>
              <a:rPr kumimoji="0" sz="1200" b="1" i="0" u="none" strike="noStrike" kern="1200" cap="none" spc="-34" normalizeH="0" baseline="3968" noProof="0" dirty="0">
                <a:ln>
                  <a:noFill/>
                </a:ln>
                <a:solidFill>
                  <a:srgbClr val="ED1D24"/>
                </a:solidFill>
                <a:effectLst/>
                <a:uLnTx/>
                <a:uFillTx/>
                <a:latin typeface="Calibri" panose="020F0502020204030204" pitchFamily="34" charset="0"/>
                <a:ea typeface="+mn-ea"/>
                <a:cs typeface="Calibri" panose="020F0502020204030204" pitchFamily="34" charset="0"/>
                <a:sym typeface="Arial"/>
              </a:rPr>
              <a:t>	</a:t>
            </a:r>
            <a:r>
              <a:rPr kumimoji="0" sz="1200" b="1" i="0" u="none" strike="noStrike" kern="1200" cap="none" spc="46"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WHERE </a:t>
            </a:r>
            <a:r>
              <a:rPr kumimoji="0" sz="1200" b="1" i="0" u="none" strike="noStrike" kern="1200" cap="none" spc="53"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DO</a:t>
            </a:r>
            <a:r>
              <a:rPr kumimoji="0" sz="1200" b="1" i="0" u="none" strike="noStrike" kern="1200" cap="none" spc="-119"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sz="1200" b="1" i="0" u="none" strike="noStrike" kern="1200" cap="none" spc="46"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WE </a:t>
            </a:r>
            <a:r>
              <a:rPr kumimoji="0" sz="1200" b="1" i="0" u="none" strike="noStrike" kern="1200" cap="none" spc="43"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WANT TO </a:t>
            </a:r>
            <a:r>
              <a:rPr kumimoji="0" sz="1200" b="1" i="0" u="none" strike="noStrike" kern="1200" cap="none" spc="73"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BE?</a:t>
            </a:r>
            <a:endParaRPr kumimoji="0" sz="1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1">
            <a:extLst>
              <a:ext uri="{FF2B5EF4-FFF2-40B4-BE49-F238E27FC236}">
                <a16:creationId xmlns:a16="http://schemas.microsoft.com/office/drawing/2014/main" id="{02BF9EAD-762E-458D-B19C-787978FF4C63}"/>
              </a:ext>
            </a:extLst>
          </p:cNvPr>
          <p:cNvSpPr/>
          <p:nvPr/>
        </p:nvSpPr>
        <p:spPr>
          <a:xfrm>
            <a:off x="3690989" y="172648"/>
            <a:ext cx="2007281" cy="338554"/>
          </a:xfrm>
          <a:prstGeom prst="rect">
            <a:avLst/>
          </a:prstGeom>
        </p:spPr>
        <p:txBody>
          <a:bodyPr wrap="none">
            <a:spAutoFit/>
          </a:bodyPr>
          <a:lstStyle/>
          <a:p>
            <a:r>
              <a:rPr lang="en-US" sz="1600" b="1" dirty="0"/>
              <a:t>BUILDING POWER</a:t>
            </a:r>
          </a:p>
        </p:txBody>
      </p:sp>
    </p:spTree>
    <p:extLst>
      <p:ext uri="{BB962C8B-B14F-4D97-AF65-F5344CB8AC3E}">
        <p14:creationId xmlns:p14="http://schemas.microsoft.com/office/powerpoint/2010/main" val="230800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 name="Picture 1">
            <a:extLst>
              <a:ext uri="{FF2B5EF4-FFF2-40B4-BE49-F238E27FC236}">
                <a16:creationId xmlns:a16="http://schemas.microsoft.com/office/drawing/2014/main" id="{83945DC4-5FDC-41BB-A94E-00AB0D2B0D28}"/>
              </a:ext>
            </a:extLst>
          </p:cNvPr>
          <p:cNvPicPr>
            <a:picLocks noChangeAspect="1"/>
          </p:cNvPicPr>
          <p:nvPr/>
        </p:nvPicPr>
        <p:blipFill>
          <a:blip r:embed="rId3"/>
          <a:stretch>
            <a:fillRect/>
          </a:stretch>
        </p:blipFill>
        <p:spPr>
          <a:xfrm>
            <a:off x="3457817" y="1862576"/>
            <a:ext cx="2228366" cy="1123242"/>
          </a:xfrm>
          <a:prstGeom prst="rect">
            <a:avLst/>
          </a:prstGeom>
        </p:spPr>
      </p:pic>
    </p:spTree>
    <p:extLst>
      <p:ext uri="{BB962C8B-B14F-4D97-AF65-F5344CB8AC3E}">
        <p14:creationId xmlns:p14="http://schemas.microsoft.com/office/powerpoint/2010/main" val="390121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22" y="-62470"/>
            <a:ext cx="9117756" cy="5205970"/>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 name="object 3"/>
          <p:cNvSpPr/>
          <p:nvPr/>
        </p:nvSpPr>
        <p:spPr>
          <a:xfrm>
            <a:off x="4295978" y="0"/>
            <a:ext cx="500063" cy="5143500"/>
          </a:xfrm>
          <a:custGeom>
            <a:avLst/>
            <a:gdLst/>
            <a:ahLst/>
            <a:cxnLst/>
            <a:rect l="l" t="t" r="r" b="b"/>
            <a:pathLst>
              <a:path w="755650" h="7772400">
                <a:moveTo>
                  <a:pt x="755396" y="0"/>
                </a:moveTo>
                <a:lnTo>
                  <a:pt x="0" y="0"/>
                </a:lnTo>
                <a:lnTo>
                  <a:pt x="339962" y="7772400"/>
                </a:lnTo>
                <a:lnTo>
                  <a:pt x="415433" y="7772400"/>
                </a:lnTo>
                <a:lnTo>
                  <a:pt x="755396"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4676823" y="0"/>
            <a:ext cx="1383786" cy="5143500"/>
          </a:xfrm>
          <a:custGeom>
            <a:avLst/>
            <a:gdLst/>
            <a:ahLst/>
            <a:cxnLst/>
            <a:rect l="l" t="t" r="r" b="b"/>
            <a:pathLst>
              <a:path w="2091054" h="7772400">
                <a:moveTo>
                  <a:pt x="2090793" y="0"/>
                </a:moveTo>
                <a:lnTo>
                  <a:pt x="1300662" y="0"/>
                </a:lnTo>
                <a:lnTo>
                  <a:pt x="0" y="7772400"/>
                </a:lnTo>
                <a:lnTo>
                  <a:pt x="79395" y="7772400"/>
                </a:lnTo>
                <a:lnTo>
                  <a:pt x="209079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4844542" y="0"/>
            <a:ext cx="2627639" cy="5143500"/>
          </a:xfrm>
          <a:custGeom>
            <a:avLst/>
            <a:gdLst/>
            <a:ahLst/>
            <a:cxnLst/>
            <a:rect l="l" t="t" r="r" b="b"/>
            <a:pathLst>
              <a:path w="3970654" h="7772400">
                <a:moveTo>
                  <a:pt x="3970224" y="0"/>
                </a:moveTo>
                <a:lnTo>
                  <a:pt x="3062326" y="0"/>
                </a:lnTo>
                <a:lnTo>
                  <a:pt x="0" y="7772400"/>
                </a:lnTo>
                <a:lnTo>
                  <a:pt x="92770" y="7772400"/>
                </a:lnTo>
                <a:lnTo>
                  <a:pt x="3970224"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5043313" y="828741"/>
            <a:ext cx="2857080" cy="4314825"/>
          </a:xfrm>
          <a:custGeom>
            <a:avLst/>
            <a:gdLst/>
            <a:ahLst/>
            <a:cxnLst/>
            <a:rect l="l" t="t" r="r" b="b"/>
            <a:pathLst>
              <a:path w="4317365" h="6520180">
                <a:moveTo>
                  <a:pt x="4316993" y="0"/>
                </a:moveTo>
                <a:lnTo>
                  <a:pt x="0" y="6520080"/>
                </a:lnTo>
                <a:lnTo>
                  <a:pt x="121926" y="6520080"/>
                </a:lnTo>
                <a:lnTo>
                  <a:pt x="4316993" y="1249539"/>
                </a:lnTo>
                <a:lnTo>
                  <a:pt x="431699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5307677" y="2597062"/>
            <a:ext cx="2592761" cy="2546537"/>
          </a:xfrm>
          <a:custGeom>
            <a:avLst/>
            <a:gdLst/>
            <a:ahLst/>
            <a:cxnLst/>
            <a:rect l="l" t="t" r="r" b="b"/>
            <a:pathLst>
              <a:path w="3917950" h="3848100">
                <a:moveTo>
                  <a:pt x="3917510" y="0"/>
                </a:moveTo>
                <a:lnTo>
                  <a:pt x="0" y="3847949"/>
                </a:lnTo>
                <a:lnTo>
                  <a:pt x="185465" y="3847949"/>
                </a:lnTo>
                <a:lnTo>
                  <a:pt x="3917510" y="773935"/>
                </a:lnTo>
                <a:lnTo>
                  <a:pt x="391751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5718725" y="3754737"/>
            <a:ext cx="3329457" cy="1388829"/>
          </a:xfrm>
          <a:custGeom>
            <a:avLst/>
            <a:gdLst/>
            <a:ahLst/>
            <a:cxnLst/>
            <a:rect l="l" t="t" r="r" b="b"/>
            <a:pathLst>
              <a:path w="3296920" h="2098675">
                <a:moveTo>
                  <a:pt x="3296372" y="0"/>
                </a:moveTo>
                <a:lnTo>
                  <a:pt x="0" y="2098574"/>
                </a:lnTo>
                <a:lnTo>
                  <a:pt x="348568" y="2098574"/>
                </a:lnTo>
                <a:lnTo>
                  <a:pt x="3296372" y="565813"/>
                </a:lnTo>
                <a:lnTo>
                  <a:pt x="3296372"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6542976" y="4636676"/>
            <a:ext cx="1357313" cy="507206"/>
          </a:xfrm>
          <a:custGeom>
            <a:avLst/>
            <a:gdLst/>
            <a:ahLst/>
            <a:cxnLst/>
            <a:rect l="l" t="t" r="r" b="b"/>
            <a:pathLst>
              <a:path w="2051050" h="766445">
                <a:moveTo>
                  <a:pt x="2050835" y="0"/>
                </a:moveTo>
                <a:lnTo>
                  <a:pt x="0" y="765867"/>
                </a:lnTo>
                <a:lnTo>
                  <a:pt x="970639" y="765867"/>
                </a:lnTo>
                <a:lnTo>
                  <a:pt x="2050835" y="466938"/>
                </a:lnTo>
                <a:lnTo>
                  <a:pt x="2050835"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1243853" y="4651767"/>
            <a:ext cx="1312349" cy="492078"/>
          </a:xfrm>
          <a:custGeom>
            <a:avLst/>
            <a:gdLst/>
            <a:ahLst/>
            <a:cxnLst/>
            <a:rect l="l" t="t" r="r" b="b"/>
            <a:pathLst>
              <a:path w="1983105" h="743584">
                <a:moveTo>
                  <a:pt x="0" y="0"/>
                </a:moveTo>
                <a:lnTo>
                  <a:pt x="0" y="459676"/>
                </a:lnTo>
                <a:lnTo>
                  <a:pt x="1019400" y="743063"/>
                </a:lnTo>
                <a:lnTo>
                  <a:pt x="1982705" y="743063"/>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1243854" y="3782515"/>
            <a:ext cx="2132619" cy="1361094"/>
          </a:xfrm>
          <a:custGeom>
            <a:avLst/>
            <a:gdLst/>
            <a:ahLst/>
            <a:cxnLst/>
            <a:rect l="l" t="t" r="r" b="b"/>
            <a:pathLst>
              <a:path w="3222625" h="2056765">
                <a:moveTo>
                  <a:pt x="0" y="0"/>
                </a:moveTo>
                <a:lnTo>
                  <a:pt x="0" y="557390"/>
                </a:lnTo>
                <a:lnTo>
                  <a:pt x="2875032" y="2056598"/>
                </a:lnTo>
                <a:lnTo>
                  <a:pt x="3222093" y="2056598"/>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1243853" y="2640715"/>
            <a:ext cx="2542335" cy="2502834"/>
          </a:xfrm>
          <a:custGeom>
            <a:avLst/>
            <a:gdLst/>
            <a:ahLst/>
            <a:cxnLst/>
            <a:rect l="l" t="t" r="r" b="b"/>
            <a:pathLst>
              <a:path w="3841750" h="3782059">
                <a:moveTo>
                  <a:pt x="0" y="0"/>
                </a:moveTo>
                <a:lnTo>
                  <a:pt x="0" y="763077"/>
                </a:lnTo>
                <a:lnTo>
                  <a:pt x="3656437" y="3781985"/>
                </a:lnTo>
                <a:lnTo>
                  <a:pt x="3841374" y="378198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1243853" y="894835"/>
            <a:ext cx="2806233" cy="4248850"/>
          </a:xfrm>
          <a:custGeom>
            <a:avLst/>
            <a:gdLst/>
            <a:ahLst/>
            <a:cxnLst/>
            <a:rect l="l" t="t" r="r" b="b"/>
            <a:pathLst>
              <a:path w="4240530" h="6420484">
                <a:moveTo>
                  <a:pt x="0" y="0"/>
                </a:moveTo>
                <a:lnTo>
                  <a:pt x="0" y="1233600"/>
                </a:lnTo>
                <a:lnTo>
                  <a:pt x="4118390" y="6420204"/>
                </a:lnTo>
                <a:lnTo>
                  <a:pt x="4240087" y="6420204"/>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1628525" y="0"/>
            <a:ext cx="2620075" cy="5143500"/>
          </a:xfrm>
          <a:custGeom>
            <a:avLst/>
            <a:gdLst/>
            <a:ahLst/>
            <a:cxnLst/>
            <a:rect l="l" t="t" r="r" b="b"/>
            <a:pathLst>
              <a:path w="3959225" h="7772400">
                <a:moveTo>
                  <a:pt x="906957" y="0"/>
                </a:moveTo>
                <a:lnTo>
                  <a:pt x="0" y="0"/>
                </a:lnTo>
                <a:lnTo>
                  <a:pt x="3866131" y="7772400"/>
                </a:lnTo>
                <a:lnTo>
                  <a:pt x="3958791" y="7772400"/>
                </a:lnTo>
                <a:lnTo>
                  <a:pt x="906957"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3038750" y="0"/>
            <a:ext cx="1377483" cy="5143500"/>
          </a:xfrm>
          <a:custGeom>
            <a:avLst/>
            <a:gdLst/>
            <a:ahLst/>
            <a:cxnLst/>
            <a:rect l="l" t="t" r="r" b="b"/>
            <a:pathLst>
              <a:path w="2081529" h="7772400">
                <a:moveTo>
                  <a:pt x="789749" y="0"/>
                </a:moveTo>
                <a:lnTo>
                  <a:pt x="0" y="0"/>
                </a:lnTo>
                <a:lnTo>
                  <a:pt x="2001704" y="7772400"/>
                </a:lnTo>
                <a:lnTo>
                  <a:pt x="2081055" y="7772400"/>
                </a:lnTo>
                <a:lnTo>
                  <a:pt x="789749"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1407797" y="-62470"/>
            <a:ext cx="6211956" cy="5222292"/>
          </a:xfrm>
          <a:custGeom>
            <a:avLst/>
            <a:gdLst/>
            <a:ahLst/>
            <a:cxnLst/>
            <a:rect l="l" t="t" r="r" b="b"/>
            <a:pathLst>
              <a:path w="8752840" h="7482205">
                <a:moveTo>
                  <a:pt x="4376375" y="0"/>
                </a:moveTo>
                <a:lnTo>
                  <a:pt x="4330653" y="2481"/>
                </a:lnTo>
                <a:lnTo>
                  <a:pt x="4285381" y="9926"/>
                </a:lnTo>
                <a:lnTo>
                  <a:pt x="4241013" y="22333"/>
                </a:lnTo>
                <a:lnTo>
                  <a:pt x="4197997" y="39704"/>
                </a:lnTo>
                <a:lnTo>
                  <a:pt x="4156786" y="62038"/>
                </a:lnTo>
                <a:lnTo>
                  <a:pt x="4117831" y="89335"/>
                </a:lnTo>
                <a:lnTo>
                  <a:pt x="4081583" y="121596"/>
                </a:lnTo>
                <a:lnTo>
                  <a:pt x="121596" y="3446075"/>
                </a:lnTo>
                <a:lnTo>
                  <a:pt x="89335" y="3482321"/>
                </a:lnTo>
                <a:lnTo>
                  <a:pt x="62038" y="3521274"/>
                </a:lnTo>
                <a:lnTo>
                  <a:pt x="39704" y="3562484"/>
                </a:lnTo>
                <a:lnTo>
                  <a:pt x="22333" y="3605499"/>
                </a:lnTo>
                <a:lnTo>
                  <a:pt x="9926" y="3649867"/>
                </a:lnTo>
                <a:lnTo>
                  <a:pt x="2481" y="3695138"/>
                </a:lnTo>
                <a:lnTo>
                  <a:pt x="0" y="3740861"/>
                </a:lnTo>
                <a:lnTo>
                  <a:pt x="2481" y="3786583"/>
                </a:lnTo>
                <a:lnTo>
                  <a:pt x="9926" y="3831854"/>
                </a:lnTo>
                <a:lnTo>
                  <a:pt x="22333" y="3876223"/>
                </a:lnTo>
                <a:lnTo>
                  <a:pt x="39704" y="3919238"/>
                </a:lnTo>
                <a:lnTo>
                  <a:pt x="62038" y="3960447"/>
                </a:lnTo>
                <a:lnTo>
                  <a:pt x="89335" y="3999401"/>
                </a:lnTo>
                <a:lnTo>
                  <a:pt x="121596" y="4035647"/>
                </a:lnTo>
                <a:lnTo>
                  <a:pt x="4081583" y="7360126"/>
                </a:lnTo>
                <a:lnTo>
                  <a:pt x="4117831" y="7392388"/>
                </a:lnTo>
                <a:lnTo>
                  <a:pt x="4156786" y="7419688"/>
                </a:lnTo>
                <a:lnTo>
                  <a:pt x="4197997" y="7442023"/>
                </a:lnTo>
                <a:lnTo>
                  <a:pt x="4241013" y="7459396"/>
                </a:lnTo>
                <a:lnTo>
                  <a:pt x="4285381" y="7471804"/>
                </a:lnTo>
                <a:lnTo>
                  <a:pt x="4330653" y="7479250"/>
                </a:lnTo>
                <a:lnTo>
                  <a:pt x="4376375" y="7481731"/>
                </a:lnTo>
                <a:lnTo>
                  <a:pt x="4422097" y="7479250"/>
                </a:lnTo>
                <a:lnTo>
                  <a:pt x="4467369" y="7471804"/>
                </a:lnTo>
                <a:lnTo>
                  <a:pt x="4511738" y="7459396"/>
                </a:lnTo>
                <a:lnTo>
                  <a:pt x="4554753" y="7442023"/>
                </a:lnTo>
                <a:lnTo>
                  <a:pt x="4595964" y="7419688"/>
                </a:lnTo>
                <a:lnTo>
                  <a:pt x="4634919" y="7392388"/>
                </a:lnTo>
                <a:lnTo>
                  <a:pt x="4671167" y="7360126"/>
                </a:lnTo>
                <a:lnTo>
                  <a:pt x="8631142" y="4035647"/>
                </a:lnTo>
                <a:lnTo>
                  <a:pt x="8663404" y="3999401"/>
                </a:lnTo>
                <a:lnTo>
                  <a:pt x="8690704" y="3960447"/>
                </a:lnTo>
                <a:lnTo>
                  <a:pt x="8713039" y="3919238"/>
                </a:lnTo>
                <a:lnTo>
                  <a:pt x="8730412" y="3876223"/>
                </a:lnTo>
                <a:lnTo>
                  <a:pt x="8742820" y="3831854"/>
                </a:lnTo>
                <a:lnTo>
                  <a:pt x="8750266" y="3786583"/>
                </a:lnTo>
                <a:lnTo>
                  <a:pt x="8752747" y="3740861"/>
                </a:lnTo>
                <a:lnTo>
                  <a:pt x="8750266" y="3695138"/>
                </a:lnTo>
                <a:lnTo>
                  <a:pt x="8742820" y="3649867"/>
                </a:lnTo>
                <a:lnTo>
                  <a:pt x="8730412" y="3605499"/>
                </a:lnTo>
                <a:lnTo>
                  <a:pt x="8713039" y="3562484"/>
                </a:lnTo>
                <a:lnTo>
                  <a:pt x="8690704" y="3521274"/>
                </a:lnTo>
                <a:lnTo>
                  <a:pt x="8663404" y="3482321"/>
                </a:lnTo>
                <a:lnTo>
                  <a:pt x="8631142" y="3446075"/>
                </a:lnTo>
                <a:lnTo>
                  <a:pt x="4671167" y="121596"/>
                </a:lnTo>
                <a:lnTo>
                  <a:pt x="4634919" y="89335"/>
                </a:lnTo>
                <a:lnTo>
                  <a:pt x="4595964" y="62038"/>
                </a:lnTo>
                <a:lnTo>
                  <a:pt x="4554753" y="39704"/>
                </a:lnTo>
                <a:lnTo>
                  <a:pt x="4511738" y="22333"/>
                </a:lnTo>
                <a:lnTo>
                  <a:pt x="4467369" y="9926"/>
                </a:lnTo>
                <a:lnTo>
                  <a:pt x="4422097" y="2481"/>
                </a:lnTo>
                <a:lnTo>
                  <a:pt x="4376375" y="0"/>
                </a:lnTo>
                <a:close/>
              </a:path>
            </a:pathLst>
          </a:custGeom>
          <a:solidFill>
            <a:schemeClr val="accent3">
              <a:lumMod val="75000"/>
            </a:schemeClr>
          </a:solid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17" name="object 17"/>
          <p:cNvSpPr/>
          <p:nvPr/>
        </p:nvSpPr>
        <p:spPr>
          <a:xfrm>
            <a:off x="1754817" y="1"/>
            <a:ext cx="5517916" cy="5278491"/>
          </a:xfrm>
          <a:custGeom>
            <a:avLst/>
            <a:gdLst/>
            <a:ahLst/>
            <a:cxnLst/>
            <a:rect l="l" t="t" r="r" b="b"/>
            <a:pathLst>
              <a:path w="8338184" h="7127240">
                <a:moveTo>
                  <a:pt x="3888136" y="7011295"/>
                </a:moveTo>
                <a:lnTo>
                  <a:pt x="115843" y="3844397"/>
                </a:lnTo>
                <a:lnTo>
                  <a:pt x="85109" y="3809867"/>
                </a:lnTo>
                <a:lnTo>
                  <a:pt x="59103" y="3772757"/>
                </a:lnTo>
                <a:lnTo>
                  <a:pt x="37826" y="3733498"/>
                </a:lnTo>
                <a:lnTo>
                  <a:pt x="21277" y="3692521"/>
                </a:lnTo>
                <a:lnTo>
                  <a:pt x="9456" y="3650253"/>
                </a:lnTo>
                <a:lnTo>
                  <a:pt x="2364" y="3607127"/>
                </a:lnTo>
                <a:lnTo>
                  <a:pt x="0" y="3563570"/>
                </a:lnTo>
                <a:lnTo>
                  <a:pt x="2364" y="3520014"/>
                </a:lnTo>
                <a:lnTo>
                  <a:pt x="9456" y="3476888"/>
                </a:lnTo>
                <a:lnTo>
                  <a:pt x="21277" y="3434622"/>
                </a:lnTo>
                <a:lnTo>
                  <a:pt x="37826" y="3393645"/>
                </a:lnTo>
                <a:lnTo>
                  <a:pt x="59103" y="3354388"/>
                </a:lnTo>
                <a:lnTo>
                  <a:pt x="85109" y="3317281"/>
                </a:lnTo>
                <a:lnTo>
                  <a:pt x="115843" y="3282753"/>
                </a:lnTo>
                <a:lnTo>
                  <a:pt x="3888136" y="115843"/>
                </a:lnTo>
                <a:lnTo>
                  <a:pt x="3922664" y="85109"/>
                </a:lnTo>
                <a:lnTo>
                  <a:pt x="3959772" y="59103"/>
                </a:lnTo>
                <a:lnTo>
                  <a:pt x="3999029" y="37826"/>
                </a:lnTo>
                <a:lnTo>
                  <a:pt x="4040005" y="21277"/>
                </a:lnTo>
                <a:lnTo>
                  <a:pt x="4082272" y="9456"/>
                </a:lnTo>
                <a:lnTo>
                  <a:pt x="4125398" y="2364"/>
                </a:lnTo>
                <a:lnTo>
                  <a:pt x="4168954" y="0"/>
                </a:lnTo>
                <a:lnTo>
                  <a:pt x="4212510" y="2364"/>
                </a:lnTo>
                <a:lnTo>
                  <a:pt x="4255637" y="9456"/>
                </a:lnTo>
                <a:lnTo>
                  <a:pt x="4297904" y="21277"/>
                </a:lnTo>
                <a:lnTo>
                  <a:pt x="4338882" y="37826"/>
                </a:lnTo>
                <a:lnTo>
                  <a:pt x="4378141" y="59103"/>
                </a:lnTo>
                <a:lnTo>
                  <a:pt x="4415250" y="85109"/>
                </a:lnTo>
                <a:lnTo>
                  <a:pt x="4449781" y="115843"/>
                </a:lnTo>
                <a:lnTo>
                  <a:pt x="8222075" y="3282753"/>
                </a:lnTo>
                <a:lnTo>
                  <a:pt x="8252806" y="3317281"/>
                </a:lnTo>
                <a:lnTo>
                  <a:pt x="8278810" y="3354388"/>
                </a:lnTo>
                <a:lnTo>
                  <a:pt x="8300085" y="3393645"/>
                </a:lnTo>
                <a:lnTo>
                  <a:pt x="8316633" y="3434622"/>
                </a:lnTo>
                <a:lnTo>
                  <a:pt x="8328452" y="3476888"/>
                </a:lnTo>
                <a:lnTo>
                  <a:pt x="8335544" y="3520014"/>
                </a:lnTo>
                <a:lnTo>
                  <a:pt x="8337908" y="3563570"/>
                </a:lnTo>
                <a:lnTo>
                  <a:pt x="8335544" y="3607127"/>
                </a:lnTo>
                <a:lnTo>
                  <a:pt x="8328452" y="3650253"/>
                </a:lnTo>
                <a:lnTo>
                  <a:pt x="8316633" y="3692521"/>
                </a:lnTo>
                <a:lnTo>
                  <a:pt x="8300085" y="3733498"/>
                </a:lnTo>
                <a:lnTo>
                  <a:pt x="8278810" y="3772757"/>
                </a:lnTo>
                <a:lnTo>
                  <a:pt x="8252806" y="3809867"/>
                </a:lnTo>
                <a:lnTo>
                  <a:pt x="8222075" y="3844397"/>
                </a:lnTo>
                <a:lnTo>
                  <a:pt x="4449781" y="7011295"/>
                </a:lnTo>
                <a:lnTo>
                  <a:pt x="4415250" y="7042029"/>
                </a:lnTo>
                <a:lnTo>
                  <a:pt x="4378141" y="7068034"/>
                </a:lnTo>
                <a:lnTo>
                  <a:pt x="4338882" y="7089312"/>
                </a:lnTo>
                <a:lnTo>
                  <a:pt x="4297904" y="7105861"/>
                </a:lnTo>
                <a:lnTo>
                  <a:pt x="4255637" y="7117681"/>
                </a:lnTo>
                <a:lnTo>
                  <a:pt x="4212510" y="7124774"/>
                </a:lnTo>
                <a:lnTo>
                  <a:pt x="4168954" y="7127138"/>
                </a:lnTo>
                <a:lnTo>
                  <a:pt x="4125398" y="7124774"/>
                </a:lnTo>
                <a:lnTo>
                  <a:pt x="4082272" y="7117681"/>
                </a:lnTo>
                <a:lnTo>
                  <a:pt x="4040005" y="7105861"/>
                </a:lnTo>
                <a:lnTo>
                  <a:pt x="3999029" y="7089312"/>
                </a:lnTo>
                <a:lnTo>
                  <a:pt x="3959772" y="7068034"/>
                </a:lnTo>
                <a:lnTo>
                  <a:pt x="3922664" y="7042029"/>
                </a:lnTo>
                <a:lnTo>
                  <a:pt x="3888136" y="7011295"/>
                </a:lnTo>
                <a:close/>
              </a:path>
            </a:pathLst>
          </a:custGeom>
          <a:ln w="25399">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4475246" y="4890279"/>
            <a:ext cx="196663" cy="47485"/>
          </a:xfrm>
          <a:custGeom>
            <a:avLst/>
            <a:gdLst/>
            <a:ahLst/>
            <a:cxnLst/>
            <a:rect l="l" t="t" r="r" b="b"/>
            <a:pathLst>
              <a:path w="297179" h="71754">
                <a:moveTo>
                  <a:pt x="0" y="0"/>
                </a:moveTo>
                <a:lnTo>
                  <a:pt x="147751" y="71373"/>
                </a:lnTo>
                <a:lnTo>
                  <a:pt x="296646" y="0"/>
                </a:lnTo>
              </a:path>
            </a:pathLst>
          </a:custGeom>
          <a:ln w="25400">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txBox="1"/>
          <p:nvPr/>
        </p:nvSpPr>
        <p:spPr>
          <a:xfrm>
            <a:off x="2622247" y="1715362"/>
            <a:ext cx="3950689" cy="2773039"/>
          </a:xfrm>
          <a:prstGeom prst="rect">
            <a:avLst/>
          </a:prstGeom>
        </p:spPr>
        <p:txBody>
          <a:bodyPr vert="horz" wrap="square" lIns="0" tIns="46644" rIns="0" bIns="0" rtlCol="0">
            <a:spAutoFit/>
          </a:bodyPr>
          <a:lstStyle/>
          <a:p>
            <a:pPr marR="12607" algn="ctr" defTabSz="605150">
              <a:spcBef>
                <a:spcPts val="367"/>
              </a:spcBef>
              <a:buClrTx/>
            </a:pPr>
            <a:r>
              <a:rPr sz="1191" b="1" kern="1200" spc="40" dirty="0">
                <a:solidFill>
                  <a:srgbClr val="FFFFFF"/>
                </a:solidFill>
                <a:latin typeface="Calibri" panose="020F0502020204030204" pitchFamily="34" charset="0"/>
                <a:ea typeface="+mn-ea"/>
                <a:cs typeface="Calibri" panose="020F0502020204030204" pitchFamily="34" charset="0"/>
              </a:rPr>
              <a:t>AT THE </a:t>
            </a:r>
            <a:r>
              <a:rPr sz="1191" b="1" kern="1200" spc="46" dirty="0">
                <a:solidFill>
                  <a:srgbClr val="FFFFFF"/>
                </a:solidFill>
                <a:latin typeface="Calibri" panose="020F0502020204030204" pitchFamily="34" charset="0"/>
                <a:ea typeface="+mn-ea"/>
                <a:cs typeface="Calibri" panose="020F0502020204030204" pitchFamily="34" charset="0"/>
              </a:rPr>
              <a:t>BEGINNING </a:t>
            </a:r>
            <a:r>
              <a:rPr sz="1191" b="1" kern="1200" spc="30" dirty="0">
                <a:solidFill>
                  <a:srgbClr val="FFFFFF"/>
                </a:solidFill>
                <a:latin typeface="Calibri" panose="020F0502020204030204" pitchFamily="34" charset="0"/>
                <a:ea typeface="+mn-ea"/>
                <a:cs typeface="Calibri" panose="020F0502020204030204" pitchFamily="34" charset="0"/>
              </a:rPr>
              <a:t>OF </a:t>
            </a:r>
            <a:r>
              <a:rPr sz="1191" b="1" kern="1200" spc="46" dirty="0">
                <a:solidFill>
                  <a:srgbClr val="FFFFFF"/>
                </a:solidFill>
                <a:latin typeface="Calibri" panose="020F0502020204030204" pitchFamily="34" charset="0"/>
                <a:ea typeface="+mn-ea"/>
                <a:cs typeface="Calibri" panose="020F0502020204030204" pitchFamily="34" charset="0"/>
              </a:rPr>
              <a:t>BUILDING</a:t>
            </a:r>
            <a:r>
              <a:rPr sz="1191" b="1" kern="1200" spc="-96" dirty="0">
                <a:solidFill>
                  <a:srgbClr val="FFFFFF"/>
                </a:solidFill>
                <a:latin typeface="Calibri" panose="020F0502020204030204" pitchFamily="34" charset="0"/>
                <a:ea typeface="+mn-ea"/>
                <a:cs typeface="Calibri" panose="020F0502020204030204" pitchFamily="34" charset="0"/>
              </a:rPr>
              <a:t> </a:t>
            </a:r>
            <a:r>
              <a:rPr sz="1191" b="1" kern="1200" spc="40" dirty="0">
                <a:solidFill>
                  <a:srgbClr val="FFFFFF"/>
                </a:solidFill>
                <a:latin typeface="Calibri" panose="020F0502020204030204" pitchFamily="34" charset="0"/>
                <a:ea typeface="+mn-ea"/>
                <a:cs typeface="Calibri" panose="020F0502020204030204" pitchFamily="34" charset="0"/>
              </a:rPr>
              <a:t>POWER</a:t>
            </a:r>
            <a:endParaRPr sz="1191" b="1" kern="1200" dirty="0">
              <a:solidFill>
                <a:prstClr val="black"/>
              </a:solidFill>
              <a:latin typeface="Calibri" panose="020F0502020204030204" pitchFamily="34" charset="0"/>
              <a:ea typeface="+mn-ea"/>
              <a:cs typeface="Calibri" panose="020F0502020204030204" pitchFamily="34" charset="0"/>
            </a:endParaRPr>
          </a:p>
          <a:p>
            <a:pPr marL="23954" algn="ctr" defTabSz="605150">
              <a:spcBef>
                <a:spcPts val="242"/>
              </a:spcBef>
              <a:buClrTx/>
            </a:pPr>
            <a:r>
              <a:rPr lang="en-US" sz="1059" b="1" kern="1200" spc="20" dirty="0">
                <a:solidFill>
                  <a:srgbClr val="FFFFFF"/>
                </a:solidFill>
                <a:latin typeface="Calibri" panose="020F0502020204030204" pitchFamily="34" charset="0"/>
                <a:ea typeface="+mn-ea"/>
                <a:cs typeface="Calibri" panose="020F0502020204030204" pitchFamily="34" charset="0"/>
              </a:rPr>
              <a:t>Partnership, </a:t>
            </a:r>
            <a:r>
              <a:rPr sz="1059" b="1" kern="1200" spc="20" dirty="0">
                <a:solidFill>
                  <a:srgbClr val="FFFFFF"/>
                </a:solidFill>
                <a:latin typeface="Calibri" panose="020F0502020204030204" pitchFamily="34" charset="0"/>
                <a:ea typeface="+mn-ea"/>
                <a:cs typeface="Calibri" panose="020F0502020204030204" pitchFamily="34" charset="0"/>
              </a:rPr>
              <a:t>Board</a:t>
            </a:r>
            <a:r>
              <a:rPr lang="en-US" sz="1059" b="1" kern="1200" spc="20" dirty="0">
                <a:solidFill>
                  <a:srgbClr val="FFFFFF"/>
                </a:solidFill>
                <a:latin typeface="Calibri" panose="020F0502020204030204" pitchFamily="34" charset="0"/>
                <a:ea typeface="+mn-ea"/>
                <a:cs typeface="Calibri" panose="020F0502020204030204" pitchFamily="34" charset="0"/>
              </a:rPr>
              <a:t>, </a:t>
            </a:r>
            <a:r>
              <a:rPr sz="1059" b="1" kern="1200" spc="10" dirty="0">
                <a:solidFill>
                  <a:srgbClr val="FFFFFF"/>
                </a:solidFill>
                <a:latin typeface="Calibri" panose="020F0502020204030204" pitchFamily="34" charset="0"/>
                <a:ea typeface="+mn-ea"/>
                <a:cs typeface="Calibri" panose="020F0502020204030204" pitchFamily="34" charset="0"/>
              </a:rPr>
              <a:t>nor </a:t>
            </a:r>
            <a:r>
              <a:rPr sz="1059" b="1" kern="1200" spc="-17" dirty="0">
                <a:solidFill>
                  <a:srgbClr val="FFFFFF"/>
                </a:solidFill>
                <a:latin typeface="Calibri" panose="020F0502020204030204" pitchFamily="34" charset="0"/>
                <a:ea typeface="+mn-ea"/>
                <a:cs typeface="Calibri" panose="020F0502020204030204" pitchFamily="34" charset="0"/>
              </a:rPr>
              <a:t>staff </a:t>
            </a:r>
            <a:r>
              <a:rPr sz="1059" b="1" kern="1200" spc="3" dirty="0">
                <a:solidFill>
                  <a:srgbClr val="FFFFFF"/>
                </a:solidFill>
                <a:latin typeface="Calibri" panose="020F0502020204030204" pitchFamily="34" charset="0"/>
                <a:ea typeface="+mn-ea"/>
                <a:cs typeface="Calibri" panose="020F0502020204030204" pitchFamily="34" charset="0"/>
              </a:rPr>
              <a:t>reflect </a:t>
            </a:r>
            <a:r>
              <a:rPr sz="1059" b="1" kern="1200" spc="20" dirty="0">
                <a:solidFill>
                  <a:srgbClr val="FFFFFF"/>
                </a:solidFill>
                <a:latin typeface="Calibri" panose="020F0502020204030204" pitchFamily="34" charset="0"/>
                <a:ea typeface="+mn-ea"/>
                <a:cs typeface="Calibri" panose="020F0502020204030204" pitchFamily="34" charset="0"/>
              </a:rPr>
              <a:t>communities</a:t>
            </a:r>
            <a:r>
              <a:rPr sz="1059" b="1" kern="1200" spc="10" dirty="0">
                <a:solidFill>
                  <a:srgbClr val="FFFFFF"/>
                </a:solidFill>
                <a:latin typeface="Calibri" panose="020F0502020204030204" pitchFamily="34" charset="0"/>
                <a:ea typeface="+mn-ea"/>
                <a:cs typeface="Calibri" panose="020F0502020204030204" pitchFamily="34" charset="0"/>
              </a:rPr>
              <a:t> </a:t>
            </a:r>
            <a:r>
              <a:rPr sz="1059" b="1" kern="1200" spc="7" dirty="0">
                <a:solidFill>
                  <a:srgbClr val="FFFFFF"/>
                </a:solidFill>
                <a:latin typeface="Calibri" panose="020F0502020204030204" pitchFamily="34" charset="0"/>
                <a:ea typeface="+mn-ea"/>
                <a:cs typeface="Calibri" panose="020F0502020204030204" pitchFamily="34" charset="0"/>
              </a:rPr>
              <a:t>served.</a:t>
            </a:r>
            <a:endParaRPr sz="1059" b="1" kern="1200" dirty="0">
              <a:solidFill>
                <a:prstClr val="black"/>
              </a:solidFill>
              <a:latin typeface="Calibri" panose="020F0502020204030204" pitchFamily="34" charset="0"/>
              <a:ea typeface="+mn-ea"/>
              <a:cs typeface="Calibri" panose="020F0502020204030204" pitchFamily="34" charset="0"/>
            </a:endParaRPr>
          </a:p>
          <a:p>
            <a:pPr marL="23954" algn="ctr" defTabSz="605150">
              <a:spcBef>
                <a:spcPts val="417"/>
              </a:spcBef>
              <a:buClrTx/>
            </a:pPr>
            <a:r>
              <a:rPr sz="1059" b="1" kern="1200" spc="43" dirty="0">
                <a:solidFill>
                  <a:srgbClr val="FFFFFF"/>
                </a:solidFill>
                <a:latin typeface="Calibri" panose="020F0502020204030204" pitchFamily="34" charset="0"/>
                <a:ea typeface="+mn-ea"/>
                <a:cs typeface="Calibri" panose="020F0502020204030204" pitchFamily="34" charset="0"/>
              </a:rPr>
              <a:t>Has </a:t>
            </a:r>
            <a:r>
              <a:rPr sz="1059" b="1" kern="1200" spc="23" dirty="0">
                <a:solidFill>
                  <a:srgbClr val="FFFFFF"/>
                </a:solidFill>
                <a:latin typeface="Calibri" panose="020F0502020204030204" pitchFamily="34" charset="0"/>
                <a:ea typeface="+mn-ea"/>
                <a:cs typeface="Calibri" panose="020F0502020204030204" pitchFamily="34" charset="0"/>
              </a:rPr>
              <a:t>no </a:t>
            </a:r>
            <a:r>
              <a:rPr sz="1059" b="1" kern="1200" spc="-10" dirty="0">
                <a:solidFill>
                  <a:srgbClr val="FFFFFF"/>
                </a:solidFill>
                <a:latin typeface="Calibri" panose="020F0502020204030204" pitchFamily="34" charset="0"/>
                <a:ea typeface="+mn-ea"/>
                <a:cs typeface="Calibri" panose="020F0502020204030204" pitchFamily="34" charset="0"/>
              </a:rPr>
              <a:t>stated </a:t>
            </a:r>
            <a:r>
              <a:rPr sz="1059" b="1" kern="1200" spc="13" dirty="0">
                <a:solidFill>
                  <a:srgbClr val="FFFFFF"/>
                </a:solidFill>
                <a:latin typeface="Calibri" panose="020F0502020204030204" pitchFamily="34" charset="0"/>
                <a:ea typeface="+mn-ea"/>
                <a:cs typeface="Calibri" panose="020F0502020204030204" pitchFamily="34" charset="0"/>
              </a:rPr>
              <a:t>equity commitment </a:t>
            </a:r>
            <a:r>
              <a:rPr sz="1059" b="1" kern="1200" spc="30" dirty="0">
                <a:solidFill>
                  <a:srgbClr val="FFFFFF"/>
                </a:solidFill>
                <a:latin typeface="Calibri" panose="020F0502020204030204" pitchFamily="34" charset="0"/>
                <a:ea typeface="+mn-ea"/>
                <a:cs typeface="Calibri" panose="020F0502020204030204" pitchFamily="34" charset="0"/>
              </a:rPr>
              <a:t>in</a:t>
            </a:r>
            <a:r>
              <a:rPr sz="1059" b="1" kern="1200" spc="152" dirty="0">
                <a:solidFill>
                  <a:srgbClr val="FFFFFF"/>
                </a:solidFill>
                <a:latin typeface="Calibri" panose="020F0502020204030204" pitchFamily="34" charset="0"/>
                <a:ea typeface="+mn-ea"/>
                <a:cs typeface="Calibri" panose="020F0502020204030204" pitchFamily="34" charset="0"/>
              </a:rPr>
              <a:t> </a:t>
            </a:r>
            <a:r>
              <a:rPr lang="en-US" sz="1059" b="1" kern="1200" spc="13" dirty="0">
                <a:solidFill>
                  <a:srgbClr val="FFFFFF"/>
                </a:solidFill>
                <a:latin typeface="Calibri" panose="020F0502020204030204" pitchFamily="34" charset="0"/>
                <a:ea typeface="+mn-ea"/>
                <a:cs typeface="Calibri" panose="020F0502020204030204" pitchFamily="34" charset="0"/>
              </a:rPr>
              <a:t>investment process</a:t>
            </a:r>
            <a:endParaRPr sz="1059" b="1" kern="1200" dirty="0">
              <a:solidFill>
                <a:prstClr val="black"/>
              </a:solidFill>
              <a:latin typeface="Calibri" panose="020F0502020204030204" pitchFamily="34" charset="0"/>
              <a:ea typeface="+mn-ea"/>
              <a:cs typeface="Calibri" panose="020F0502020204030204" pitchFamily="34" charset="0"/>
            </a:endParaRPr>
          </a:p>
          <a:p>
            <a:pPr marL="23954" algn="ctr" defTabSz="605150">
              <a:spcBef>
                <a:spcPts val="414"/>
              </a:spcBef>
              <a:buClrTx/>
            </a:pPr>
            <a:r>
              <a:rPr lang="en-US" sz="1059" b="1" kern="1200" spc="13" dirty="0">
                <a:solidFill>
                  <a:srgbClr val="FFFFFF"/>
                </a:solidFill>
                <a:latin typeface="Calibri" panose="020F0502020204030204" pitchFamily="34" charset="0"/>
                <a:ea typeface="+mn-ea"/>
                <a:cs typeface="Calibri" panose="020F0502020204030204" pitchFamily="34" charset="0"/>
              </a:rPr>
              <a:t>Investments </a:t>
            </a:r>
            <a:r>
              <a:rPr sz="1059" b="1" kern="1200" spc="13" dirty="0">
                <a:solidFill>
                  <a:srgbClr val="FFFFFF"/>
                </a:solidFill>
                <a:latin typeface="Calibri" panose="020F0502020204030204" pitchFamily="34" charset="0"/>
                <a:ea typeface="+mn-ea"/>
                <a:cs typeface="Calibri" panose="020F0502020204030204" pitchFamily="34" charset="0"/>
              </a:rPr>
              <a:t> </a:t>
            </a:r>
            <a:r>
              <a:rPr sz="1059" b="1" kern="1200" dirty="0">
                <a:solidFill>
                  <a:srgbClr val="FFFFFF"/>
                </a:solidFill>
                <a:latin typeface="Calibri" panose="020F0502020204030204" pitchFamily="34" charset="0"/>
                <a:ea typeface="+mn-ea"/>
                <a:cs typeface="Calibri" panose="020F0502020204030204" pitchFamily="34" charset="0"/>
              </a:rPr>
              <a:t>are </a:t>
            </a:r>
            <a:r>
              <a:rPr sz="1059" b="1" kern="1200" spc="-7" dirty="0">
                <a:solidFill>
                  <a:srgbClr val="FFFFFF"/>
                </a:solidFill>
                <a:latin typeface="Calibri" panose="020F0502020204030204" pitchFamily="34" charset="0"/>
                <a:ea typeface="+mn-ea"/>
                <a:cs typeface="Calibri" panose="020F0502020204030204" pitchFamily="34" charset="0"/>
              </a:rPr>
              <a:t>for </a:t>
            </a:r>
            <a:r>
              <a:rPr sz="1059" b="1" kern="1200" spc="10" dirty="0">
                <a:solidFill>
                  <a:srgbClr val="FFFFFF"/>
                </a:solidFill>
                <a:latin typeface="Calibri" panose="020F0502020204030204" pitchFamily="34" charset="0"/>
                <a:ea typeface="+mn-ea"/>
                <a:cs typeface="Calibri" panose="020F0502020204030204" pitchFamily="34" charset="0"/>
              </a:rPr>
              <a:t>general </a:t>
            </a:r>
            <a:r>
              <a:rPr sz="1059" b="1" kern="1200" spc="23" dirty="0">
                <a:solidFill>
                  <a:srgbClr val="FFFFFF"/>
                </a:solidFill>
                <a:latin typeface="Calibri" panose="020F0502020204030204" pitchFamily="34" charset="0"/>
                <a:ea typeface="+mn-ea"/>
                <a:cs typeface="Calibri" panose="020F0502020204030204" pitchFamily="34" charset="0"/>
              </a:rPr>
              <a:t>community</a:t>
            </a:r>
            <a:r>
              <a:rPr sz="1059" b="1" kern="1200" spc="182" dirty="0">
                <a:solidFill>
                  <a:srgbClr val="FFFFFF"/>
                </a:solidFill>
                <a:latin typeface="Calibri" panose="020F0502020204030204" pitchFamily="34" charset="0"/>
                <a:ea typeface="+mn-ea"/>
                <a:cs typeface="Calibri" panose="020F0502020204030204" pitchFamily="34" charset="0"/>
              </a:rPr>
              <a:t> </a:t>
            </a:r>
            <a:r>
              <a:rPr sz="1059" b="1" kern="1200" spc="3" dirty="0">
                <a:solidFill>
                  <a:srgbClr val="FFFFFF"/>
                </a:solidFill>
                <a:latin typeface="Calibri" panose="020F0502020204030204" pitchFamily="34" charset="0"/>
                <a:ea typeface="+mn-ea"/>
                <a:cs typeface="Calibri" panose="020F0502020204030204" pitchFamily="34" charset="0"/>
              </a:rPr>
              <a:t>benefit.</a:t>
            </a:r>
            <a:endParaRPr sz="1059" b="1" kern="1200" dirty="0">
              <a:solidFill>
                <a:prstClr val="black"/>
              </a:solidFill>
              <a:latin typeface="Calibri" panose="020F0502020204030204" pitchFamily="34" charset="0"/>
              <a:ea typeface="+mn-ea"/>
              <a:cs typeface="Calibri" panose="020F0502020204030204" pitchFamily="34" charset="0"/>
            </a:endParaRPr>
          </a:p>
          <a:p>
            <a:pPr algn="ctr" defTabSz="605150">
              <a:spcBef>
                <a:spcPts val="417"/>
              </a:spcBef>
              <a:buClrTx/>
            </a:pPr>
            <a:r>
              <a:rPr lang="en-US" sz="1059" b="1" kern="1200" spc="13" dirty="0">
                <a:solidFill>
                  <a:srgbClr val="FFFFFF"/>
                </a:solidFill>
                <a:latin typeface="Calibri" panose="020F0502020204030204" pitchFamily="34" charset="0"/>
                <a:ea typeface="+mn-ea"/>
                <a:cs typeface="Calibri" panose="020F0502020204030204" pitchFamily="34" charset="0"/>
              </a:rPr>
              <a:t>Inve</a:t>
            </a:r>
            <a:r>
              <a:rPr sz="1059" b="1" kern="1200" spc="13" dirty="0">
                <a:solidFill>
                  <a:srgbClr val="FFFFFF"/>
                </a:solidFill>
                <a:latin typeface="Calibri" panose="020F0502020204030204" pitchFamily="34" charset="0"/>
                <a:ea typeface="+mn-ea"/>
                <a:cs typeface="Calibri" panose="020F0502020204030204" pitchFamily="34" charset="0"/>
              </a:rPr>
              <a:t>s</a:t>
            </a:r>
            <a:r>
              <a:rPr lang="en-US" sz="1059" b="1" kern="1200" spc="13" dirty="0">
                <a:solidFill>
                  <a:srgbClr val="FFFFFF"/>
                </a:solidFill>
                <a:latin typeface="Calibri" panose="020F0502020204030204" pitchFamily="34" charset="0"/>
                <a:ea typeface="+mn-ea"/>
                <a:cs typeface="Calibri" panose="020F0502020204030204" pitchFamily="34" charset="0"/>
              </a:rPr>
              <a:t>tments</a:t>
            </a:r>
            <a:r>
              <a:rPr sz="1059" b="1" kern="1200" spc="13" dirty="0">
                <a:solidFill>
                  <a:srgbClr val="FFFFFF"/>
                </a:solidFill>
                <a:latin typeface="Calibri" panose="020F0502020204030204" pitchFamily="34" charset="0"/>
                <a:ea typeface="+mn-ea"/>
                <a:cs typeface="Calibri" panose="020F0502020204030204" pitchFamily="34" charset="0"/>
              </a:rPr>
              <a:t> </a:t>
            </a:r>
            <a:r>
              <a:rPr sz="1059" b="1" kern="1200" spc="7" dirty="0">
                <a:solidFill>
                  <a:srgbClr val="FFFFFF"/>
                </a:solidFill>
                <a:latin typeface="Calibri" panose="020F0502020204030204" pitchFamily="34" charset="0"/>
                <a:ea typeface="+mn-ea"/>
                <a:cs typeface="Calibri" panose="020F0502020204030204" pitchFamily="34" charset="0"/>
              </a:rPr>
              <a:t>address </a:t>
            </a:r>
            <a:r>
              <a:rPr sz="1059" b="1" kern="1200" spc="-3" dirty="0">
                <a:solidFill>
                  <a:srgbClr val="FFFFFF"/>
                </a:solidFill>
                <a:latin typeface="Calibri" panose="020F0502020204030204" pitchFamily="34" charset="0"/>
                <a:ea typeface="+mn-ea"/>
                <a:cs typeface="Calibri" panose="020F0502020204030204" pitchFamily="34" charset="0"/>
              </a:rPr>
              <a:t>short-term </a:t>
            </a:r>
            <a:r>
              <a:rPr sz="1059" b="1" kern="1200" spc="20" dirty="0">
                <a:solidFill>
                  <a:srgbClr val="FFFFFF"/>
                </a:solidFill>
                <a:latin typeface="Calibri" panose="020F0502020204030204" pitchFamily="34" charset="0"/>
                <a:ea typeface="+mn-ea"/>
                <a:cs typeface="Calibri" panose="020F0502020204030204" pitchFamily="34" charset="0"/>
              </a:rPr>
              <a:t>alleviation </a:t>
            </a:r>
            <a:r>
              <a:rPr sz="1059" b="1" kern="1200" dirty="0">
                <a:solidFill>
                  <a:srgbClr val="FFFFFF"/>
                </a:solidFill>
                <a:latin typeface="Calibri" panose="020F0502020204030204" pitchFamily="34" charset="0"/>
                <a:ea typeface="+mn-ea"/>
                <a:cs typeface="Calibri" panose="020F0502020204030204" pitchFamily="34" charset="0"/>
              </a:rPr>
              <a:t>of</a:t>
            </a:r>
            <a:r>
              <a:rPr sz="1059" b="1" kern="1200" spc="162" dirty="0">
                <a:solidFill>
                  <a:srgbClr val="FFFFFF"/>
                </a:solidFill>
                <a:latin typeface="Calibri" panose="020F0502020204030204" pitchFamily="34" charset="0"/>
                <a:ea typeface="+mn-ea"/>
                <a:cs typeface="Calibri" panose="020F0502020204030204" pitchFamily="34" charset="0"/>
              </a:rPr>
              <a:t> </a:t>
            </a:r>
            <a:r>
              <a:rPr sz="1059" b="1" kern="1200" spc="13" dirty="0">
                <a:solidFill>
                  <a:srgbClr val="FFFFFF"/>
                </a:solidFill>
                <a:latin typeface="Calibri" panose="020F0502020204030204" pitchFamily="34" charset="0"/>
                <a:ea typeface="+mn-ea"/>
                <a:cs typeface="Calibri" panose="020F0502020204030204" pitchFamily="34" charset="0"/>
              </a:rPr>
              <a:t>problems.</a:t>
            </a:r>
            <a:endParaRPr sz="1059" b="1" kern="1200" dirty="0">
              <a:solidFill>
                <a:prstClr val="black"/>
              </a:solidFill>
              <a:latin typeface="Calibri" panose="020F0502020204030204" pitchFamily="34" charset="0"/>
              <a:ea typeface="+mn-ea"/>
              <a:cs typeface="Calibri" panose="020F0502020204030204" pitchFamily="34" charset="0"/>
            </a:endParaRPr>
          </a:p>
          <a:p>
            <a:pPr algn="ctr" defTabSz="605150">
              <a:spcBef>
                <a:spcPts val="417"/>
              </a:spcBef>
              <a:buClrTx/>
            </a:pPr>
            <a:r>
              <a:rPr sz="1059" b="1" kern="1200" dirty="0">
                <a:solidFill>
                  <a:srgbClr val="FFFFFF"/>
                </a:solidFill>
                <a:latin typeface="Calibri" panose="020F0502020204030204" pitchFamily="34" charset="0"/>
                <a:ea typeface="+mn-ea"/>
                <a:cs typeface="Calibri" panose="020F0502020204030204" pitchFamily="34" charset="0"/>
              </a:rPr>
              <a:t>Strategies </a:t>
            </a:r>
            <a:r>
              <a:rPr sz="1059" b="1" kern="1200" spc="23" dirty="0">
                <a:solidFill>
                  <a:srgbClr val="FFFFFF"/>
                </a:solidFill>
                <a:latin typeface="Calibri" panose="020F0502020204030204" pitchFamily="34" charset="0"/>
                <a:ea typeface="+mn-ea"/>
                <a:cs typeface="Calibri" panose="020F0502020204030204" pitchFamily="34" charset="0"/>
              </a:rPr>
              <a:t>do </a:t>
            </a:r>
            <a:r>
              <a:rPr sz="1059" b="1" kern="1200" dirty="0">
                <a:solidFill>
                  <a:srgbClr val="FFFFFF"/>
                </a:solidFill>
                <a:latin typeface="Calibri" panose="020F0502020204030204" pitchFamily="34" charset="0"/>
                <a:ea typeface="+mn-ea"/>
                <a:cs typeface="Calibri" panose="020F0502020204030204" pitchFamily="34" charset="0"/>
              </a:rPr>
              <a:t>not </a:t>
            </a:r>
            <a:r>
              <a:rPr sz="1059" b="1" kern="1200" spc="20" dirty="0">
                <a:solidFill>
                  <a:srgbClr val="FFFFFF"/>
                </a:solidFill>
                <a:latin typeface="Calibri" panose="020F0502020204030204" pitchFamily="34" charset="0"/>
                <a:ea typeface="+mn-ea"/>
                <a:cs typeface="Calibri" panose="020F0502020204030204" pitchFamily="34" charset="0"/>
              </a:rPr>
              <a:t>consider </a:t>
            </a:r>
            <a:r>
              <a:rPr sz="1059" b="1" kern="1200" spc="13" dirty="0">
                <a:solidFill>
                  <a:srgbClr val="FFFFFF"/>
                </a:solidFill>
                <a:latin typeface="Calibri" panose="020F0502020204030204" pitchFamily="34" charset="0"/>
                <a:ea typeface="+mn-ea"/>
                <a:cs typeface="Calibri" panose="020F0502020204030204" pitchFamily="34" charset="0"/>
              </a:rPr>
              <a:t>ways </a:t>
            </a:r>
            <a:r>
              <a:rPr sz="1059" b="1" kern="1200" spc="-13" dirty="0">
                <a:solidFill>
                  <a:srgbClr val="FFFFFF"/>
                </a:solidFill>
                <a:latin typeface="Calibri" panose="020F0502020204030204" pitchFamily="34" charset="0"/>
                <a:ea typeface="+mn-ea"/>
                <a:cs typeface="Calibri" panose="020F0502020204030204" pitchFamily="34" charset="0"/>
              </a:rPr>
              <a:t>to </a:t>
            </a:r>
            <a:r>
              <a:rPr sz="1059" b="1" kern="1200" spc="-3" dirty="0">
                <a:solidFill>
                  <a:srgbClr val="FFFFFF"/>
                </a:solidFill>
                <a:latin typeface="Calibri" panose="020F0502020204030204" pitchFamily="34" charset="0"/>
                <a:ea typeface="+mn-ea"/>
                <a:cs typeface="Calibri" panose="020F0502020204030204" pitchFamily="34" charset="0"/>
              </a:rPr>
              <a:t>shift </a:t>
            </a:r>
            <a:r>
              <a:rPr sz="1059" b="1" kern="1200" spc="3" dirty="0">
                <a:solidFill>
                  <a:srgbClr val="FFFFFF"/>
                </a:solidFill>
                <a:latin typeface="Calibri" panose="020F0502020204030204" pitchFamily="34" charset="0"/>
                <a:ea typeface="+mn-ea"/>
                <a:cs typeface="Calibri" panose="020F0502020204030204" pitchFamily="34" charset="0"/>
              </a:rPr>
              <a:t>or </a:t>
            </a:r>
            <a:r>
              <a:rPr sz="1059" b="1" kern="1200" spc="30" dirty="0">
                <a:solidFill>
                  <a:srgbClr val="FFFFFF"/>
                </a:solidFill>
                <a:latin typeface="Calibri" panose="020F0502020204030204" pitchFamily="34" charset="0"/>
                <a:ea typeface="+mn-ea"/>
                <a:cs typeface="Calibri" panose="020F0502020204030204" pitchFamily="34" charset="0"/>
              </a:rPr>
              <a:t>build </a:t>
            </a:r>
            <a:r>
              <a:rPr sz="1059" b="1" kern="1200" spc="23" dirty="0">
                <a:solidFill>
                  <a:srgbClr val="FFFFFF"/>
                </a:solidFill>
                <a:latin typeface="Calibri" panose="020F0502020204030204" pitchFamily="34" charset="0"/>
                <a:ea typeface="+mn-ea"/>
                <a:cs typeface="Calibri" panose="020F0502020204030204" pitchFamily="34" charset="0"/>
              </a:rPr>
              <a:t>community</a:t>
            </a:r>
            <a:r>
              <a:rPr sz="1059" b="1" kern="1200" spc="146" dirty="0">
                <a:solidFill>
                  <a:srgbClr val="FFFFFF"/>
                </a:solidFill>
                <a:latin typeface="Calibri" panose="020F0502020204030204" pitchFamily="34" charset="0"/>
                <a:ea typeface="+mn-ea"/>
                <a:cs typeface="Calibri" panose="020F0502020204030204" pitchFamily="34" charset="0"/>
              </a:rPr>
              <a:t> </a:t>
            </a:r>
            <a:r>
              <a:rPr sz="1059" b="1" kern="1200" spc="3" dirty="0">
                <a:solidFill>
                  <a:srgbClr val="FFFFFF"/>
                </a:solidFill>
                <a:latin typeface="Calibri" panose="020F0502020204030204" pitchFamily="34" charset="0"/>
                <a:ea typeface="+mn-ea"/>
                <a:cs typeface="Calibri" panose="020F0502020204030204" pitchFamily="34" charset="0"/>
              </a:rPr>
              <a:t>power.</a:t>
            </a:r>
            <a:endParaRPr sz="1059" b="1" kern="1200" dirty="0">
              <a:solidFill>
                <a:prstClr val="black"/>
              </a:solidFill>
              <a:latin typeface="Calibri" panose="020F0502020204030204" pitchFamily="34" charset="0"/>
              <a:ea typeface="+mn-ea"/>
              <a:cs typeface="Calibri" panose="020F0502020204030204" pitchFamily="34" charset="0"/>
            </a:endParaRPr>
          </a:p>
          <a:p>
            <a:pPr marL="700125" marR="692981" indent="-1261" algn="ctr" defTabSz="605150">
              <a:lnSpc>
                <a:spcPct val="143700"/>
              </a:lnSpc>
              <a:buClrTx/>
            </a:pPr>
            <a:r>
              <a:rPr lang="en-US" sz="1059" b="1" kern="1200" spc="23" dirty="0">
                <a:solidFill>
                  <a:srgbClr val="FFFFFF"/>
                </a:solidFill>
                <a:latin typeface="Calibri" panose="020F0502020204030204" pitchFamily="34" charset="0"/>
                <a:ea typeface="+mn-ea"/>
                <a:cs typeface="Calibri" panose="020F0502020204030204" pitchFamily="34" charset="0"/>
              </a:rPr>
              <a:t>Investments </a:t>
            </a:r>
            <a:r>
              <a:rPr sz="1059" b="1" kern="1200" dirty="0">
                <a:solidFill>
                  <a:srgbClr val="FFFFFF"/>
                </a:solidFill>
                <a:latin typeface="Calibri" panose="020F0502020204030204" pitchFamily="34" charset="0"/>
                <a:ea typeface="+mn-ea"/>
                <a:cs typeface="Calibri" panose="020F0502020204030204" pitchFamily="34" charset="0"/>
              </a:rPr>
              <a:t>are </a:t>
            </a:r>
            <a:r>
              <a:rPr sz="1059" b="1" kern="1200" spc="20" dirty="0">
                <a:solidFill>
                  <a:srgbClr val="FFFFFF"/>
                </a:solidFill>
                <a:latin typeface="Calibri" panose="020F0502020204030204" pitchFamily="34" charset="0"/>
                <a:ea typeface="+mn-ea"/>
                <a:cs typeface="Calibri" panose="020F0502020204030204" pitchFamily="34" charset="0"/>
              </a:rPr>
              <a:t>siloed.  </a:t>
            </a:r>
            <a:endParaRPr lang="en-US" sz="1059" b="1" kern="1200" spc="20" dirty="0">
              <a:solidFill>
                <a:srgbClr val="FFFFFF"/>
              </a:solidFill>
              <a:latin typeface="Calibri" panose="020F0502020204030204" pitchFamily="34" charset="0"/>
              <a:ea typeface="+mn-ea"/>
              <a:cs typeface="Calibri" panose="020F0502020204030204" pitchFamily="34" charset="0"/>
            </a:endParaRPr>
          </a:p>
          <a:p>
            <a:pPr marL="700125" marR="692981" indent="-1261" algn="ctr" defTabSz="605150">
              <a:lnSpc>
                <a:spcPct val="143700"/>
              </a:lnSpc>
              <a:buClrTx/>
            </a:pPr>
            <a:r>
              <a:rPr lang="en-US" sz="1059" b="1" kern="1200" spc="17" dirty="0">
                <a:solidFill>
                  <a:srgbClr val="FFFFFF"/>
                </a:solidFill>
                <a:latin typeface="Calibri" panose="020F0502020204030204" pitchFamily="34" charset="0"/>
                <a:ea typeface="+mn-ea"/>
                <a:cs typeface="Calibri" panose="020F0502020204030204" pitchFamily="34" charset="0"/>
              </a:rPr>
              <a:t>Investment </a:t>
            </a:r>
            <a:r>
              <a:rPr sz="1059" b="1" kern="1200" spc="3" dirty="0">
                <a:solidFill>
                  <a:srgbClr val="FFFFFF"/>
                </a:solidFill>
                <a:latin typeface="Calibri" panose="020F0502020204030204" pitchFamily="34" charset="0"/>
                <a:ea typeface="+mn-ea"/>
                <a:cs typeface="Calibri" panose="020F0502020204030204" pitchFamily="34" charset="0"/>
              </a:rPr>
              <a:t>agreements </a:t>
            </a:r>
            <a:r>
              <a:rPr sz="1059" b="1" kern="1200" spc="10" dirty="0">
                <a:solidFill>
                  <a:srgbClr val="FFFFFF"/>
                </a:solidFill>
                <a:latin typeface="Calibri" panose="020F0502020204030204" pitchFamily="34" charset="0"/>
                <a:ea typeface="+mn-ea"/>
                <a:cs typeface="Calibri" panose="020F0502020204030204" pitchFamily="34" charset="0"/>
              </a:rPr>
              <a:t>forbid</a:t>
            </a:r>
            <a:r>
              <a:rPr sz="1059" b="1" kern="1200" spc="79" dirty="0">
                <a:solidFill>
                  <a:srgbClr val="FFFFFF"/>
                </a:solidFill>
                <a:latin typeface="Calibri" panose="020F0502020204030204" pitchFamily="34" charset="0"/>
                <a:ea typeface="+mn-ea"/>
                <a:cs typeface="Calibri" panose="020F0502020204030204" pitchFamily="34" charset="0"/>
              </a:rPr>
              <a:t> </a:t>
            </a:r>
            <a:r>
              <a:rPr sz="1059" b="1" kern="1200" spc="17" dirty="0">
                <a:solidFill>
                  <a:srgbClr val="FFFFFF"/>
                </a:solidFill>
                <a:latin typeface="Calibri" panose="020F0502020204030204" pitchFamily="34" charset="0"/>
                <a:ea typeface="+mn-ea"/>
                <a:cs typeface="Calibri" panose="020F0502020204030204" pitchFamily="34" charset="0"/>
              </a:rPr>
              <a:t>advocacy.</a:t>
            </a:r>
            <a:endParaRPr sz="1059" b="1" kern="1200" dirty="0">
              <a:solidFill>
                <a:prstClr val="black"/>
              </a:solidFill>
              <a:latin typeface="Calibri" panose="020F0502020204030204" pitchFamily="34" charset="0"/>
              <a:ea typeface="+mn-ea"/>
              <a:cs typeface="Calibri" panose="020F0502020204030204" pitchFamily="34" charset="0"/>
            </a:endParaRPr>
          </a:p>
          <a:p>
            <a:pPr marL="371075" marR="363090" algn="ctr" defTabSz="605150">
              <a:lnSpc>
                <a:spcPts val="907"/>
              </a:lnSpc>
              <a:spcBef>
                <a:spcPts val="483"/>
              </a:spcBef>
              <a:buClrTx/>
            </a:pPr>
            <a:r>
              <a:rPr sz="1059" b="1" kern="1200" spc="13" dirty="0">
                <a:solidFill>
                  <a:srgbClr val="FFFFFF"/>
                </a:solidFill>
                <a:latin typeface="Calibri" panose="020F0502020204030204" pitchFamily="34" charset="0"/>
                <a:ea typeface="+mn-ea"/>
                <a:cs typeface="Calibri" panose="020F0502020204030204" pitchFamily="34" charset="0"/>
              </a:rPr>
              <a:t>Few </a:t>
            </a:r>
            <a:r>
              <a:rPr sz="1059" b="1" kern="1200" spc="3" dirty="0">
                <a:solidFill>
                  <a:srgbClr val="FFFFFF"/>
                </a:solidFill>
                <a:latin typeface="Calibri" panose="020F0502020204030204" pitchFamily="34" charset="0"/>
                <a:ea typeface="+mn-ea"/>
                <a:cs typeface="Calibri" panose="020F0502020204030204" pitchFamily="34" charset="0"/>
              </a:rPr>
              <a:t>or </a:t>
            </a:r>
            <a:r>
              <a:rPr sz="1059" b="1" kern="1200" spc="23" dirty="0">
                <a:solidFill>
                  <a:srgbClr val="FFFFFF"/>
                </a:solidFill>
                <a:latin typeface="Calibri" panose="020F0502020204030204" pitchFamily="34" charset="0"/>
                <a:ea typeface="+mn-ea"/>
                <a:cs typeface="Calibri" panose="020F0502020204030204" pitchFamily="34" charset="0"/>
              </a:rPr>
              <a:t>no </a:t>
            </a:r>
            <a:r>
              <a:rPr lang="en-US" sz="1059" b="1" kern="1200" spc="-3" dirty="0">
                <a:solidFill>
                  <a:srgbClr val="FFFFFF"/>
                </a:solidFill>
                <a:latin typeface="Calibri" panose="020F0502020204030204" pitchFamily="34" charset="0"/>
                <a:ea typeface="+mn-ea"/>
                <a:cs typeface="Calibri" panose="020F0502020204030204" pitchFamily="34" charset="0"/>
              </a:rPr>
              <a:t>investments </a:t>
            </a:r>
            <a:r>
              <a:rPr sz="1059" b="1" kern="1200" spc="-3" dirty="0">
                <a:solidFill>
                  <a:srgbClr val="FFFFFF"/>
                </a:solidFill>
                <a:latin typeface="Calibri" panose="020F0502020204030204" pitchFamily="34" charset="0"/>
                <a:ea typeface="+mn-ea"/>
                <a:cs typeface="Calibri" panose="020F0502020204030204" pitchFamily="34" charset="0"/>
              </a:rPr>
              <a:t> </a:t>
            </a:r>
            <a:r>
              <a:rPr sz="1059" b="1" kern="1200" spc="3" dirty="0">
                <a:solidFill>
                  <a:srgbClr val="FFFFFF"/>
                </a:solidFill>
                <a:latin typeface="Calibri" panose="020F0502020204030204" pitchFamily="34" charset="0"/>
                <a:ea typeface="+mn-ea"/>
                <a:cs typeface="Calibri" panose="020F0502020204030204" pitchFamily="34" charset="0"/>
              </a:rPr>
              <a:t>support </a:t>
            </a:r>
            <a:r>
              <a:rPr sz="1059" b="1" kern="1200" spc="13" dirty="0">
                <a:solidFill>
                  <a:srgbClr val="FFFFFF"/>
                </a:solidFill>
                <a:latin typeface="Calibri" panose="020F0502020204030204" pitchFamily="34" charset="0"/>
                <a:ea typeface="+mn-ea"/>
                <a:cs typeface="Calibri" panose="020F0502020204030204" pitchFamily="34" charset="0"/>
              </a:rPr>
              <a:t>power </a:t>
            </a:r>
            <a:r>
              <a:rPr sz="1059" b="1" kern="1200" spc="26" dirty="0">
                <a:solidFill>
                  <a:srgbClr val="FFFFFF"/>
                </a:solidFill>
                <a:latin typeface="Calibri" panose="020F0502020204030204" pitchFamily="34" charset="0"/>
                <a:ea typeface="+mn-ea"/>
                <a:cs typeface="Calibri" panose="020F0502020204030204" pitchFamily="34" charset="0"/>
              </a:rPr>
              <a:t>building </a:t>
            </a:r>
            <a:r>
              <a:rPr sz="1059" b="1" kern="1200" spc="10" dirty="0">
                <a:solidFill>
                  <a:srgbClr val="FFFFFF"/>
                </a:solidFill>
                <a:latin typeface="Calibri" panose="020F0502020204030204" pitchFamily="34" charset="0"/>
                <a:ea typeface="+mn-ea"/>
                <a:cs typeface="Calibri" panose="020F0502020204030204" pitchFamily="34" charset="0"/>
              </a:rPr>
              <a:t>activities  </a:t>
            </a:r>
            <a:r>
              <a:rPr sz="1059" b="1" kern="1200" spc="20" dirty="0">
                <a:solidFill>
                  <a:srgbClr val="FFFFFF"/>
                </a:solidFill>
                <a:latin typeface="Calibri" panose="020F0502020204030204" pitchFamily="34" charset="0"/>
                <a:ea typeface="+mn-ea"/>
                <a:cs typeface="Calibri" panose="020F0502020204030204" pitchFamily="34" charset="0"/>
              </a:rPr>
              <a:t>such </a:t>
            </a:r>
            <a:r>
              <a:rPr sz="1059" b="1" kern="1200" spc="7" dirty="0">
                <a:solidFill>
                  <a:srgbClr val="FFFFFF"/>
                </a:solidFill>
                <a:latin typeface="Calibri" panose="020F0502020204030204" pitchFamily="34" charset="0"/>
                <a:ea typeface="+mn-ea"/>
                <a:cs typeface="Calibri" panose="020F0502020204030204" pitchFamily="34" charset="0"/>
              </a:rPr>
              <a:t>as </a:t>
            </a:r>
            <a:r>
              <a:rPr sz="1059" b="1" kern="1200" spc="26" dirty="0">
                <a:solidFill>
                  <a:srgbClr val="FFFFFF"/>
                </a:solidFill>
                <a:latin typeface="Calibri" panose="020F0502020204030204" pitchFamily="34" charset="0"/>
                <a:ea typeface="+mn-ea"/>
                <a:cs typeface="Calibri" panose="020F0502020204030204" pitchFamily="34" charset="0"/>
              </a:rPr>
              <a:t>organizing </a:t>
            </a:r>
            <a:r>
              <a:rPr sz="1059" b="1" kern="1200" spc="20" dirty="0">
                <a:solidFill>
                  <a:srgbClr val="FFFFFF"/>
                </a:solidFill>
                <a:latin typeface="Calibri" panose="020F0502020204030204" pitchFamily="34" charset="0"/>
                <a:ea typeface="+mn-ea"/>
                <a:cs typeface="Calibri" panose="020F0502020204030204" pitchFamily="34" charset="0"/>
              </a:rPr>
              <a:t>and </a:t>
            </a:r>
            <a:r>
              <a:rPr sz="1059" b="1" kern="1200" spc="43" dirty="0">
                <a:solidFill>
                  <a:srgbClr val="FFFFFF"/>
                </a:solidFill>
                <a:latin typeface="Calibri" panose="020F0502020204030204" pitchFamily="34" charset="0"/>
                <a:ea typeface="+mn-ea"/>
                <a:cs typeface="Calibri" panose="020F0502020204030204" pitchFamily="34" charset="0"/>
              </a:rPr>
              <a:t>civic</a:t>
            </a:r>
            <a:r>
              <a:rPr sz="1059" b="1" kern="1200" spc="119" dirty="0">
                <a:solidFill>
                  <a:srgbClr val="FFFFFF"/>
                </a:solidFill>
                <a:latin typeface="Calibri" panose="020F0502020204030204" pitchFamily="34" charset="0"/>
                <a:ea typeface="+mn-ea"/>
                <a:cs typeface="Calibri" panose="020F0502020204030204" pitchFamily="34" charset="0"/>
              </a:rPr>
              <a:t> </a:t>
            </a:r>
            <a:r>
              <a:rPr sz="1059" b="1" kern="1200" spc="10" dirty="0">
                <a:solidFill>
                  <a:srgbClr val="FFFFFF"/>
                </a:solidFill>
                <a:latin typeface="Calibri" panose="020F0502020204030204" pitchFamily="34" charset="0"/>
                <a:ea typeface="+mn-ea"/>
                <a:cs typeface="Calibri" panose="020F0502020204030204" pitchFamily="34" charset="0"/>
              </a:rPr>
              <a:t>engagement.</a:t>
            </a:r>
            <a:endParaRPr sz="1059" b="1" kern="1200" dirty="0">
              <a:solidFill>
                <a:prstClr val="black"/>
              </a:solidFill>
              <a:latin typeface="Calibri" panose="020F0502020204030204" pitchFamily="34" charset="0"/>
              <a:ea typeface="+mn-ea"/>
              <a:cs typeface="Calibri" panose="020F0502020204030204" pitchFamily="34" charset="0"/>
            </a:endParaRPr>
          </a:p>
          <a:p>
            <a:pPr marL="600527" marR="591281" algn="ctr" defTabSz="605150">
              <a:lnSpc>
                <a:spcPts val="907"/>
              </a:lnSpc>
              <a:spcBef>
                <a:spcPts val="463"/>
              </a:spcBef>
              <a:buClrTx/>
            </a:pPr>
            <a:r>
              <a:rPr sz="1059" b="1" kern="1200" spc="36" dirty="0">
                <a:solidFill>
                  <a:srgbClr val="FFFFFF"/>
                </a:solidFill>
                <a:latin typeface="Calibri" panose="020F0502020204030204" pitchFamily="34" charset="0"/>
                <a:ea typeface="+mn-ea"/>
                <a:cs typeface="Calibri" panose="020F0502020204030204" pitchFamily="34" charset="0"/>
              </a:rPr>
              <a:t>Does </a:t>
            </a:r>
            <a:r>
              <a:rPr sz="1059" b="1" kern="1200" dirty="0">
                <a:solidFill>
                  <a:srgbClr val="FFFFFF"/>
                </a:solidFill>
                <a:latin typeface="Calibri" panose="020F0502020204030204" pitchFamily="34" charset="0"/>
                <a:ea typeface="+mn-ea"/>
                <a:cs typeface="Calibri" panose="020F0502020204030204" pitchFamily="34" charset="0"/>
              </a:rPr>
              <a:t>not assess </a:t>
            </a:r>
            <a:r>
              <a:rPr sz="1059" b="1" kern="1200" spc="10" dirty="0">
                <a:solidFill>
                  <a:srgbClr val="FFFFFF"/>
                </a:solidFill>
                <a:latin typeface="Calibri" panose="020F0502020204030204" pitchFamily="34" charset="0"/>
                <a:ea typeface="+mn-ea"/>
                <a:cs typeface="Calibri" panose="020F0502020204030204" pitchFamily="34" charset="0"/>
              </a:rPr>
              <a:t>internal </a:t>
            </a:r>
            <a:r>
              <a:rPr sz="1059" b="1" kern="1200" spc="7" dirty="0">
                <a:solidFill>
                  <a:srgbClr val="FFFFFF"/>
                </a:solidFill>
                <a:latin typeface="Calibri" panose="020F0502020204030204" pitchFamily="34" charset="0"/>
                <a:ea typeface="+mn-ea"/>
                <a:cs typeface="Calibri" panose="020F0502020204030204" pitchFamily="34" charset="0"/>
              </a:rPr>
              <a:t>operations </a:t>
            </a:r>
            <a:r>
              <a:rPr sz="1059" b="1" kern="1200" spc="20" dirty="0">
                <a:solidFill>
                  <a:srgbClr val="FFFFFF"/>
                </a:solidFill>
                <a:latin typeface="Calibri" panose="020F0502020204030204" pitchFamily="34" charset="0"/>
                <a:ea typeface="+mn-ea"/>
                <a:cs typeface="Calibri" panose="020F0502020204030204" pitchFamily="34" charset="0"/>
              </a:rPr>
              <a:t>and  </a:t>
            </a:r>
            <a:r>
              <a:rPr sz="1059" b="1" kern="1200" spc="10" dirty="0">
                <a:solidFill>
                  <a:srgbClr val="FFFFFF"/>
                </a:solidFill>
                <a:latin typeface="Calibri" panose="020F0502020204030204" pitchFamily="34" charset="0"/>
                <a:ea typeface="+mn-ea"/>
                <a:cs typeface="Calibri" panose="020F0502020204030204" pitchFamily="34" charset="0"/>
              </a:rPr>
              <a:t>processes </a:t>
            </a:r>
            <a:r>
              <a:rPr sz="1059" b="1" kern="1200" spc="17" dirty="0">
                <a:solidFill>
                  <a:srgbClr val="FFFFFF"/>
                </a:solidFill>
                <a:latin typeface="Calibri" panose="020F0502020204030204" pitchFamily="34" charset="0"/>
                <a:ea typeface="+mn-ea"/>
                <a:cs typeface="Calibri" panose="020F0502020204030204" pitchFamily="34" charset="0"/>
              </a:rPr>
              <a:t>with </a:t>
            </a:r>
            <a:r>
              <a:rPr sz="1059" b="1" kern="1200" spc="13" dirty="0">
                <a:solidFill>
                  <a:srgbClr val="FFFFFF"/>
                </a:solidFill>
                <a:latin typeface="Calibri" panose="020F0502020204030204" pitchFamily="34" charset="0"/>
                <a:ea typeface="+mn-ea"/>
                <a:cs typeface="Calibri" panose="020F0502020204030204" pitchFamily="34" charset="0"/>
              </a:rPr>
              <a:t>equity</a:t>
            </a:r>
            <a:r>
              <a:rPr sz="1059" b="1" kern="1200" spc="79" dirty="0">
                <a:solidFill>
                  <a:srgbClr val="FFFFFF"/>
                </a:solidFill>
                <a:latin typeface="Calibri" panose="020F0502020204030204" pitchFamily="34" charset="0"/>
                <a:ea typeface="+mn-ea"/>
                <a:cs typeface="Calibri" panose="020F0502020204030204" pitchFamily="34" charset="0"/>
              </a:rPr>
              <a:t> </a:t>
            </a:r>
            <a:r>
              <a:rPr sz="1059" b="1" kern="1200" spc="17" dirty="0">
                <a:solidFill>
                  <a:srgbClr val="FFFFFF"/>
                </a:solidFill>
                <a:latin typeface="Calibri" panose="020F0502020204030204" pitchFamily="34" charset="0"/>
                <a:ea typeface="+mn-ea"/>
                <a:cs typeface="Calibri" panose="020F0502020204030204" pitchFamily="34" charset="0"/>
              </a:rPr>
              <a:t>lens.</a:t>
            </a:r>
            <a:endParaRPr sz="1059" b="1" kern="1200" dirty="0">
              <a:solidFill>
                <a:prstClr val="black"/>
              </a:solidFill>
              <a:latin typeface="Calibri" panose="020F0502020204030204" pitchFamily="34" charset="0"/>
              <a:ea typeface="+mn-ea"/>
              <a:cs typeface="Calibri" panose="020F0502020204030204" pitchFamily="34" charset="0"/>
            </a:endParaRPr>
          </a:p>
          <a:p>
            <a:pPr marL="710211" marR="699284" algn="ctr" defTabSz="605150">
              <a:lnSpc>
                <a:spcPts val="907"/>
              </a:lnSpc>
              <a:spcBef>
                <a:spcPts val="463"/>
              </a:spcBef>
              <a:buClrTx/>
            </a:pPr>
            <a:r>
              <a:rPr sz="1059" b="1" kern="1200" spc="36" dirty="0">
                <a:solidFill>
                  <a:srgbClr val="FFFFFF"/>
                </a:solidFill>
                <a:latin typeface="Calibri" panose="020F0502020204030204" pitchFamily="34" charset="0"/>
                <a:ea typeface="+mn-ea"/>
                <a:cs typeface="Calibri" panose="020F0502020204030204" pitchFamily="34" charset="0"/>
              </a:rPr>
              <a:t>Does </a:t>
            </a:r>
            <a:r>
              <a:rPr sz="1059" b="1" kern="1200" dirty="0">
                <a:solidFill>
                  <a:srgbClr val="FFFFFF"/>
                </a:solidFill>
                <a:latin typeface="Calibri" panose="020F0502020204030204" pitchFamily="34" charset="0"/>
                <a:ea typeface="+mn-ea"/>
                <a:cs typeface="Calibri" panose="020F0502020204030204" pitchFamily="34" charset="0"/>
              </a:rPr>
              <a:t>not </a:t>
            </a:r>
            <a:r>
              <a:rPr sz="1059" b="1" kern="1200" spc="20" dirty="0">
                <a:solidFill>
                  <a:srgbClr val="FFFFFF"/>
                </a:solidFill>
                <a:latin typeface="Calibri" panose="020F0502020204030204" pitchFamily="34" charset="0"/>
                <a:ea typeface="+mn-ea"/>
                <a:cs typeface="Calibri" panose="020F0502020204030204" pitchFamily="34" charset="0"/>
              </a:rPr>
              <a:t>consider </a:t>
            </a:r>
            <a:r>
              <a:rPr sz="1059" b="1" kern="1200" spc="23" dirty="0">
                <a:solidFill>
                  <a:srgbClr val="FFFFFF"/>
                </a:solidFill>
                <a:latin typeface="Calibri" panose="020F0502020204030204" pitchFamily="34" charset="0"/>
                <a:ea typeface="+mn-ea"/>
                <a:cs typeface="Calibri" panose="020F0502020204030204" pitchFamily="34" charset="0"/>
              </a:rPr>
              <a:t>accessibility </a:t>
            </a:r>
            <a:r>
              <a:rPr sz="1059" b="1" kern="1200" spc="-7" dirty="0">
                <a:solidFill>
                  <a:srgbClr val="FFFFFF"/>
                </a:solidFill>
                <a:latin typeface="Calibri" panose="020F0502020204030204" pitchFamily="34" charset="0"/>
                <a:ea typeface="+mn-ea"/>
                <a:cs typeface="Calibri" panose="020F0502020204030204" pitchFamily="34" charset="0"/>
              </a:rPr>
              <a:t>for  </a:t>
            </a:r>
            <a:r>
              <a:rPr sz="1059" b="1" kern="1200" spc="17" dirty="0">
                <a:solidFill>
                  <a:srgbClr val="FFFFFF"/>
                </a:solidFill>
                <a:latin typeface="Calibri" panose="020F0502020204030204" pitchFamily="34" charset="0"/>
                <a:ea typeface="+mn-ea"/>
                <a:cs typeface="Calibri" panose="020F0502020204030204" pitchFamily="34" charset="0"/>
              </a:rPr>
              <a:t>people with</a:t>
            </a:r>
            <a:r>
              <a:rPr sz="1059" b="1" kern="1200" spc="56" dirty="0">
                <a:solidFill>
                  <a:srgbClr val="FFFFFF"/>
                </a:solidFill>
                <a:latin typeface="Calibri" panose="020F0502020204030204" pitchFamily="34" charset="0"/>
                <a:ea typeface="+mn-ea"/>
                <a:cs typeface="Calibri" panose="020F0502020204030204" pitchFamily="34" charset="0"/>
              </a:rPr>
              <a:t> </a:t>
            </a:r>
            <a:r>
              <a:rPr sz="1059" b="1" kern="1200" spc="17" dirty="0">
                <a:solidFill>
                  <a:srgbClr val="FFFFFF"/>
                </a:solidFill>
                <a:latin typeface="Calibri" panose="020F0502020204030204" pitchFamily="34" charset="0"/>
                <a:ea typeface="+mn-ea"/>
                <a:cs typeface="Calibri" panose="020F0502020204030204" pitchFamily="34" charset="0"/>
              </a:rPr>
              <a:t>disabilities.</a:t>
            </a:r>
            <a:endParaRPr sz="1059" b="1" kern="1200" dirty="0">
              <a:solidFill>
                <a:prstClr val="black"/>
              </a:solidFill>
              <a:latin typeface="Calibri" panose="020F0502020204030204" pitchFamily="34" charset="0"/>
              <a:ea typeface="+mn-ea"/>
              <a:cs typeface="Calibri" panose="020F0502020204030204" pitchFamily="34" charset="0"/>
            </a:endParaRPr>
          </a:p>
          <a:p>
            <a:pPr defTabSz="605150">
              <a:buClrTx/>
            </a:pPr>
            <a:endParaRPr sz="927" kern="1200" dirty="0">
              <a:solidFill>
                <a:prstClr val="black"/>
              </a:solidFill>
              <a:latin typeface="Times New Roman"/>
              <a:ea typeface="+mn-ea"/>
              <a:cs typeface="Times New Roman"/>
            </a:endParaRPr>
          </a:p>
        </p:txBody>
      </p:sp>
      <p:sp>
        <p:nvSpPr>
          <p:cNvPr id="20" name="object 20"/>
          <p:cNvSpPr txBox="1">
            <a:spLocks noGrp="1"/>
          </p:cNvSpPr>
          <p:nvPr>
            <p:ph type="title"/>
          </p:nvPr>
        </p:nvSpPr>
        <p:spPr>
          <a:xfrm>
            <a:off x="3100493" y="857670"/>
            <a:ext cx="2943015" cy="489858"/>
          </a:xfrm>
          <a:prstGeom prst="rect">
            <a:avLst/>
          </a:prstGeom>
        </p:spPr>
        <p:txBody>
          <a:bodyPr vert="horz" wrap="square" lIns="0" tIns="11346" rIns="0" bIns="0" rtlCol="0">
            <a:spAutoFit/>
          </a:bodyPr>
          <a:lstStyle/>
          <a:p>
            <a:pPr marL="40763" algn="ctr">
              <a:lnSpc>
                <a:spcPts val="1929"/>
              </a:lnSpc>
              <a:spcBef>
                <a:spcPts val="89"/>
              </a:spcBef>
            </a:pPr>
            <a:r>
              <a:rPr sz="1324" spc="89" dirty="0">
                <a:latin typeface="FrankRuehl" panose="020E0503060101010101" pitchFamily="34" charset="-79"/>
                <a:cs typeface="FrankRuehl" panose="020E0503060101010101" pitchFamily="34" charset="-79"/>
              </a:rPr>
              <a:t>WHERE </a:t>
            </a:r>
            <a:r>
              <a:rPr sz="1324" spc="75" dirty="0">
                <a:latin typeface="FrankRuehl" panose="020E0503060101010101" pitchFamily="34" charset="-79"/>
                <a:cs typeface="FrankRuehl" panose="020E0503060101010101" pitchFamily="34" charset="-79"/>
              </a:rPr>
              <a:t>ARE </a:t>
            </a:r>
            <a:r>
              <a:rPr sz="1324" spc="116" dirty="0">
                <a:latin typeface="FrankRuehl" panose="020E0503060101010101" pitchFamily="34" charset="-79"/>
                <a:cs typeface="FrankRuehl" panose="020E0503060101010101" pitchFamily="34" charset="-79"/>
              </a:rPr>
              <a:t>YOU</a:t>
            </a:r>
            <a:r>
              <a:rPr sz="1324" spc="-132" dirty="0">
                <a:latin typeface="FrankRuehl" panose="020E0503060101010101" pitchFamily="34" charset="-79"/>
                <a:cs typeface="FrankRuehl" panose="020E0503060101010101" pitchFamily="34" charset="-79"/>
              </a:rPr>
              <a:t> </a:t>
            </a:r>
            <a:r>
              <a:rPr sz="1324" spc="119" dirty="0">
                <a:latin typeface="FrankRuehl" panose="020E0503060101010101" pitchFamily="34" charset="-79"/>
                <a:cs typeface="FrankRuehl" panose="020E0503060101010101" pitchFamily="34" charset="-79"/>
              </a:rPr>
              <a:t>ON</a:t>
            </a:r>
          </a:p>
          <a:p>
            <a:pPr algn="ctr">
              <a:lnSpc>
                <a:spcPts val="1929"/>
              </a:lnSpc>
            </a:pPr>
            <a:r>
              <a:rPr sz="1324" spc="119" dirty="0">
                <a:latin typeface="FrankRuehl" panose="020E0503060101010101" pitchFamily="34" charset="-79"/>
                <a:cs typeface="FrankRuehl" panose="020E0503060101010101" pitchFamily="34" charset="-79"/>
              </a:rPr>
              <a:t>THIS </a:t>
            </a:r>
            <a:r>
              <a:rPr sz="1324" spc="113" dirty="0">
                <a:latin typeface="FrankRuehl" panose="020E0503060101010101" pitchFamily="34" charset="-79"/>
                <a:cs typeface="FrankRuehl" panose="020E0503060101010101" pitchFamily="34" charset="-79"/>
              </a:rPr>
              <a:t>DIMENSION </a:t>
            </a:r>
            <a:r>
              <a:rPr sz="1324" spc="79" dirty="0">
                <a:latin typeface="FrankRuehl" panose="020E0503060101010101" pitchFamily="34" charset="-79"/>
                <a:cs typeface="FrankRuehl" panose="020E0503060101010101" pitchFamily="34" charset="-79"/>
              </a:rPr>
              <a:t>OF</a:t>
            </a:r>
            <a:r>
              <a:rPr sz="1324" spc="-208" dirty="0">
                <a:latin typeface="FrankRuehl" panose="020E0503060101010101" pitchFamily="34" charset="-79"/>
                <a:cs typeface="FrankRuehl" panose="020E0503060101010101" pitchFamily="34" charset="-79"/>
              </a:rPr>
              <a:t> </a:t>
            </a:r>
            <a:r>
              <a:rPr sz="1324" spc="113" dirty="0">
                <a:latin typeface="FrankRuehl" panose="020E0503060101010101" pitchFamily="34" charset="-79"/>
                <a:cs typeface="FrankRuehl" panose="020E0503060101010101" pitchFamily="34" charset="-79"/>
              </a:rPr>
              <a:t>POWER</a:t>
            </a:r>
            <a:r>
              <a:rPr sz="1456" spc="113" dirty="0">
                <a:latin typeface="FrankRuehl" panose="020E0503060101010101" pitchFamily="34" charset="-79"/>
                <a:cs typeface="FrankRuehl" panose="020E0503060101010101" pitchFamily="34" charset="-79"/>
              </a:rPr>
              <a:t>?</a:t>
            </a:r>
          </a:p>
        </p:txBody>
      </p:sp>
      <p:sp>
        <p:nvSpPr>
          <p:cNvPr id="21" name="object 21"/>
          <p:cNvSpPr txBox="1"/>
          <p:nvPr/>
        </p:nvSpPr>
        <p:spPr>
          <a:xfrm>
            <a:off x="3306995" y="1382873"/>
            <a:ext cx="2542335" cy="234219"/>
          </a:xfrm>
          <a:prstGeom prst="rect">
            <a:avLst/>
          </a:prstGeom>
        </p:spPr>
        <p:txBody>
          <a:bodyPr vert="horz" wrap="square" lIns="0" tIns="10085" rIns="0" bIns="0" rtlCol="0">
            <a:spAutoFit/>
          </a:bodyPr>
          <a:lstStyle/>
          <a:p>
            <a:pPr marL="8405" defTabSz="605150">
              <a:spcBef>
                <a:spcPts val="79"/>
              </a:spcBef>
              <a:buClrTx/>
            </a:pPr>
            <a:r>
              <a:rPr sz="1456" kern="1200" spc="17" dirty="0">
                <a:solidFill>
                  <a:srgbClr val="FFFFFF"/>
                </a:solidFill>
                <a:latin typeface="FrankRuehl" panose="020E0503060101010101" pitchFamily="34" charset="-79"/>
                <a:ea typeface="+mn-ea"/>
                <a:cs typeface="FrankRuehl" panose="020E0503060101010101" pitchFamily="34" charset="-79"/>
              </a:rPr>
              <a:t>W</a:t>
            </a:r>
            <a:r>
              <a:rPr sz="1191" kern="1200" spc="17" dirty="0">
                <a:solidFill>
                  <a:srgbClr val="FFFFFF"/>
                </a:solidFill>
                <a:latin typeface="FrankRuehl" panose="020E0503060101010101" pitchFamily="34" charset="-79"/>
                <a:ea typeface="+mn-ea"/>
                <a:cs typeface="FrankRuehl" panose="020E0503060101010101" pitchFamily="34" charset="-79"/>
              </a:rPr>
              <a:t>HERE </a:t>
            </a:r>
            <a:r>
              <a:rPr sz="1191" kern="1200" spc="30" dirty="0">
                <a:solidFill>
                  <a:srgbClr val="FFFFFF"/>
                </a:solidFill>
                <a:latin typeface="FrankRuehl" panose="020E0503060101010101" pitchFamily="34" charset="-79"/>
                <a:ea typeface="+mn-ea"/>
                <a:cs typeface="FrankRuehl" panose="020E0503060101010101" pitchFamily="34" charset="-79"/>
              </a:rPr>
              <a:t>WOULD </a:t>
            </a:r>
            <a:r>
              <a:rPr sz="1191" kern="1200" spc="23" dirty="0">
                <a:solidFill>
                  <a:srgbClr val="FFFFFF"/>
                </a:solidFill>
                <a:latin typeface="FrankRuehl" panose="020E0503060101010101" pitchFamily="34" charset="-79"/>
                <a:ea typeface="+mn-ea"/>
                <a:cs typeface="FrankRuehl" panose="020E0503060101010101" pitchFamily="34" charset="-79"/>
              </a:rPr>
              <a:t>YOU </a:t>
            </a:r>
            <a:r>
              <a:rPr sz="1191" kern="1200" spc="20" dirty="0">
                <a:solidFill>
                  <a:srgbClr val="FFFFFF"/>
                </a:solidFill>
                <a:latin typeface="FrankRuehl" panose="020E0503060101010101" pitchFamily="34" charset="-79"/>
                <a:ea typeface="+mn-ea"/>
                <a:cs typeface="FrankRuehl" panose="020E0503060101010101" pitchFamily="34" charset="-79"/>
              </a:rPr>
              <a:t>LIKE </a:t>
            </a:r>
            <a:r>
              <a:rPr sz="1191" kern="1200" spc="17" dirty="0">
                <a:solidFill>
                  <a:srgbClr val="FFFFFF"/>
                </a:solidFill>
                <a:latin typeface="FrankRuehl" panose="020E0503060101010101" pitchFamily="34" charset="-79"/>
                <a:ea typeface="+mn-ea"/>
                <a:cs typeface="FrankRuehl" panose="020E0503060101010101" pitchFamily="34" charset="-79"/>
              </a:rPr>
              <a:t>TO</a:t>
            </a:r>
            <a:r>
              <a:rPr sz="1191" kern="1200" spc="146" dirty="0">
                <a:solidFill>
                  <a:srgbClr val="FFFFFF"/>
                </a:solidFill>
                <a:latin typeface="FrankRuehl" panose="020E0503060101010101" pitchFamily="34" charset="-79"/>
                <a:ea typeface="+mn-ea"/>
                <a:cs typeface="FrankRuehl" panose="020E0503060101010101" pitchFamily="34" charset="-79"/>
              </a:rPr>
              <a:t> </a:t>
            </a:r>
            <a:r>
              <a:rPr sz="1191" kern="1200" spc="-3" dirty="0">
                <a:solidFill>
                  <a:srgbClr val="FFFFFF"/>
                </a:solidFill>
                <a:latin typeface="FrankRuehl" panose="020E0503060101010101" pitchFamily="34" charset="-79"/>
                <a:ea typeface="+mn-ea"/>
                <a:cs typeface="FrankRuehl" panose="020E0503060101010101" pitchFamily="34" charset="-79"/>
              </a:rPr>
              <a:t>BE?</a:t>
            </a:r>
            <a:endParaRPr sz="1191" kern="1200" dirty="0">
              <a:solidFill>
                <a:prstClr val="black"/>
              </a:solidFill>
              <a:latin typeface="FrankRuehl" panose="020E0503060101010101" pitchFamily="34" charset="-79"/>
              <a:ea typeface="+mn-ea"/>
              <a:cs typeface="FrankRuehl" panose="020E0503060101010101" pitchFamily="34" charset="-79"/>
            </a:endParaRPr>
          </a:p>
        </p:txBody>
      </p:sp>
      <p:sp>
        <p:nvSpPr>
          <p:cNvPr id="22" name="object 22"/>
          <p:cNvSpPr/>
          <p:nvPr/>
        </p:nvSpPr>
        <p:spPr>
          <a:xfrm flipV="1">
            <a:off x="4382354" y="1617092"/>
            <a:ext cx="319787" cy="47401"/>
          </a:xfrm>
          <a:custGeom>
            <a:avLst/>
            <a:gdLst/>
            <a:ahLst/>
            <a:cxnLst/>
            <a:rect l="l" t="t" r="r" b="b"/>
            <a:pathLst>
              <a:path w="483235">
                <a:moveTo>
                  <a:pt x="0" y="0"/>
                </a:moveTo>
                <a:lnTo>
                  <a:pt x="483019" y="0"/>
                </a:lnTo>
              </a:path>
            </a:pathLst>
          </a:custGeom>
          <a:ln w="25400">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4385729" y="713205"/>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4531276" y="723976"/>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a:off x="4692172" y="707641"/>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4411720" y="800066"/>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4566537" y="792033"/>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4565593" y="705971"/>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4702142" y="748413"/>
            <a:ext cx="106316" cy="58411"/>
          </a:xfrm>
          <a:custGeom>
            <a:avLst/>
            <a:gdLst/>
            <a:ahLst/>
            <a:cxnLst/>
            <a:rect l="l" t="t" r="r" b="b"/>
            <a:pathLst>
              <a:path w="160654" h="88265">
                <a:moveTo>
                  <a:pt x="160070" y="87655"/>
                </a:moveTo>
                <a:lnTo>
                  <a:pt x="0" y="87655"/>
                </a:lnTo>
                <a:lnTo>
                  <a:pt x="0" y="0"/>
                </a:lnTo>
                <a:lnTo>
                  <a:pt x="160070" y="0"/>
                </a:lnTo>
                <a:lnTo>
                  <a:pt x="160070" y="87655"/>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4319814" y="520685"/>
            <a:ext cx="146407" cy="166386"/>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4702142" y="520890"/>
            <a:ext cx="147430" cy="166440"/>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4481526" y="573736"/>
            <a:ext cx="220616" cy="137861"/>
          </a:xfrm>
          <a:custGeom>
            <a:avLst/>
            <a:gdLst/>
            <a:ahLst/>
            <a:cxnLst/>
            <a:rect l="l" t="t" r="r" b="b"/>
            <a:pathLst>
              <a:path w="333375" h="321309">
                <a:moveTo>
                  <a:pt x="22522" y="0"/>
                </a:moveTo>
                <a:lnTo>
                  <a:pt x="0" y="21681"/>
                </a:lnTo>
                <a:lnTo>
                  <a:pt x="2383" y="30678"/>
                </a:lnTo>
                <a:lnTo>
                  <a:pt x="18912" y="65811"/>
                </a:lnTo>
                <a:lnTo>
                  <a:pt x="39486" y="97890"/>
                </a:lnTo>
                <a:lnTo>
                  <a:pt x="94496" y="151404"/>
                </a:lnTo>
                <a:lnTo>
                  <a:pt x="99805" y="155125"/>
                </a:lnTo>
                <a:lnTo>
                  <a:pt x="101570" y="158872"/>
                </a:lnTo>
                <a:lnTo>
                  <a:pt x="101355" y="184948"/>
                </a:lnTo>
                <a:lnTo>
                  <a:pt x="101392" y="247124"/>
                </a:lnTo>
                <a:lnTo>
                  <a:pt x="101862" y="320975"/>
                </a:lnTo>
                <a:lnTo>
                  <a:pt x="231517" y="320975"/>
                </a:lnTo>
                <a:lnTo>
                  <a:pt x="231527" y="184948"/>
                </a:lnTo>
                <a:lnTo>
                  <a:pt x="231809" y="160878"/>
                </a:lnTo>
                <a:lnTo>
                  <a:pt x="234044" y="155570"/>
                </a:lnTo>
                <a:lnTo>
                  <a:pt x="237028" y="153576"/>
                </a:lnTo>
                <a:lnTo>
                  <a:pt x="261423" y="134653"/>
                </a:lnTo>
                <a:lnTo>
                  <a:pt x="168232" y="134653"/>
                </a:lnTo>
                <a:lnTo>
                  <a:pt x="147073" y="113005"/>
                </a:lnTo>
                <a:lnTo>
                  <a:pt x="137841" y="103716"/>
                </a:lnTo>
                <a:lnTo>
                  <a:pt x="135301" y="101277"/>
                </a:lnTo>
                <a:lnTo>
                  <a:pt x="132393" y="100058"/>
                </a:lnTo>
                <a:lnTo>
                  <a:pt x="105026" y="85388"/>
                </a:lnTo>
                <a:lnTo>
                  <a:pt x="81399" y="66614"/>
                </a:lnTo>
                <a:lnTo>
                  <a:pt x="60959" y="44328"/>
                </a:lnTo>
                <a:lnTo>
                  <a:pt x="43150" y="19121"/>
                </a:lnTo>
                <a:lnTo>
                  <a:pt x="40356" y="14689"/>
                </a:lnTo>
                <a:lnTo>
                  <a:pt x="37448" y="10206"/>
                </a:lnTo>
                <a:lnTo>
                  <a:pt x="33879" y="6396"/>
                </a:lnTo>
                <a:lnTo>
                  <a:pt x="28389" y="1979"/>
                </a:lnTo>
                <a:lnTo>
                  <a:pt x="22522" y="0"/>
                </a:lnTo>
                <a:close/>
              </a:path>
              <a:path w="333375" h="321309">
                <a:moveTo>
                  <a:pt x="313817" y="13"/>
                </a:moveTo>
                <a:lnTo>
                  <a:pt x="292350" y="15857"/>
                </a:lnTo>
                <a:lnTo>
                  <a:pt x="290076" y="19477"/>
                </a:lnTo>
                <a:lnTo>
                  <a:pt x="260538" y="59815"/>
                </a:lnTo>
                <a:lnTo>
                  <a:pt x="221788" y="90724"/>
                </a:lnTo>
                <a:lnTo>
                  <a:pt x="208797" y="98688"/>
                </a:lnTo>
                <a:lnTo>
                  <a:pt x="197004" y="107786"/>
                </a:lnTo>
                <a:lnTo>
                  <a:pt x="185973" y="117684"/>
                </a:lnTo>
                <a:lnTo>
                  <a:pt x="175268" y="128049"/>
                </a:lnTo>
                <a:lnTo>
                  <a:pt x="173236" y="130043"/>
                </a:lnTo>
                <a:lnTo>
                  <a:pt x="171115" y="131948"/>
                </a:lnTo>
                <a:lnTo>
                  <a:pt x="168232" y="134653"/>
                </a:lnTo>
                <a:lnTo>
                  <a:pt x="261423" y="134653"/>
                </a:lnTo>
                <a:lnTo>
                  <a:pt x="303201" y="85800"/>
                </a:lnTo>
                <a:lnTo>
                  <a:pt x="322925" y="49728"/>
                </a:lnTo>
                <a:lnTo>
                  <a:pt x="332813" y="16479"/>
                </a:lnTo>
                <a:lnTo>
                  <a:pt x="330962" y="10333"/>
                </a:lnTo>
                <a:lnTo>
                  <a:pt x="326747" y="5481"/>
                </a:lnTo>
                <a:lnTo>
                  <a:pt x="320417" y="1849"/>
                </a:lnTo>
                <a:lnTo>
                  <a:pt x="313817" y="13"/>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4551556" y="520364"/>
            <a:ext cx="68462" cy="68218"/>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TextBox 33">
            <a:extLst>
              <a:ext uri="{FF2B5EF4-FFF2-40B4-BE49-F238E27FC236}">
                <a16:creationId xmlns:a16="http://schemas.microsoft.com/office/drawing/2014/main" id="{0349634D-7D9E-4BC3-99D4-B5918EC97CE0}"/>
              </a:ext>
            </a:extLst>
          </p:cNvPr>
          <p:cNvSpPr txBox="1"/>
          <p:nvPr/>
        </p:nvSpPr>
        <p:spPr>
          <a:xfrm>
            <a:off x="4026777" y="4473869"/>
            <a:ext cx="1113266" cy="275588"/>
          </a:xfrm>
          <a:prstGeom prst="rect">
            <a:avLst/>
          </a:prstGeom>
          <a:noFill/>
        </p:spPr>
        <p:txBody>
          <a:bodyPr wrap="square" rtlCol="0">
            <a:spAutoFit/>
          </a:bodyPr>
          <a:lstStyle/>
          <a:p>
            <a:pPr defTabSz="605150">
              <a:buClrTx/>
            </a:pPr>
            <a:r>
              <a:rPr lang="en-US" sz="1191" kern="1200" dirty="0">
                <a:solidFill>
                  <a:prstClr val="white"/>
                </a:solidFill>
                <a:latin typeface="Calibri"/>
                <a:ea typeface="+mn-ea"/>
                <a:cs typeface="+mn-cs"/>
              </a:rPr>
              <a:t>Journey Ahead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object 3"/>
          <p:cNvSpPr/>
          <p:nvPr/>
        </p:nvSpPr>
        <p:spPr>
          <a:xfrm>
            <a:off x="4475543" y="913473"/>
            <a:ext cx="140774" cy="1609445"/>
          </a:xfrm>
          <a:custGeom>
            <a:avLst/>
            <a:gdLst/>
            <a:ahLst/>
            <a:cxnLst/>
            <a:rect l="l" t="t" r="r" b="b"/>
            <a:pathLst>
              <a:path w="212725" h="2432050">
                <a:moveTo>
                  <a:pt x="106362" y="0"/>
                </a:moveTo>
                <a:lnTo>
                  <a:pt x="0" y="2431580"/>
                </a:lnTo>
                <a:lnTo>
                  <a:pt x="212712" y="2431580"/>
                </a:lnTo>
                <a:lnTo>
                  <a:pt x="106362"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4520953" y="8405"/>
            <a:ext cx="50006" cy="571080"/>
          </a:xfrm>
          <a:custGeom>
            <a:avLst/>
            <a:gdLst/>
            <a:ahLst/>
            <a:cxnLst/>
            <a:rect l="l" t="t" r="r" b="b"/>
            <a:pathLst>
              <a:path w="75564" h="862965">
                <a:moveTo>
                  <a:pt x="75471" y="0"/>
                </a:moveTo>
                <a:lnTo>
                  <a:pt x="0" y="0"/>
                </a:lnTo>
                <a:lnTo>
                  <a:pt x="37735" y="862736"/>
                </a:lnTo>
                <a:lnTo>
                  <a:pt x="75471"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4093814" y="909826"/>
            <a:ext cx="417699" cy="1612807"/>
          </a:xfrm>
          <a:custGeom>
            <a:avLst/>
            <a:gdLst/>
            <a:ahLst/>
            <a:cxnLst/>
            <a:rect l="l" t="t" r="r" b="b"/>
            <a:pathLst>
              <a:path w="631189" h="2437129">
                <a:moveTo>
                  <a:pt x="630682" y="0"/>
                </a:moveTo>
                <a:lnTo>
                  <a:pt x="0" y="2437091"/>
                </a:lnTo>
                <a:lnTo>
                  <a:pt x="222859" y="2437091"/>
                </a:lnTo>
                <a:lnTo>
                  <a:pt x="630682"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4580670" y="8404"/>
            <a:ext cx="148758" cy="574862"/>
          </a:xfrm>
          <a:custGeom>
            <a:avLst/>
            <a:gdLst/>
            <a:ahLst/>
            <a:cxnLst/>
            <a:rect l="l" t="t" r="r" b="b"/>
            <a:pathLst>
              <a:path w="224789" h="868680">
                <a:moveTo>
                  <a:pt x="224691" y="0"/>
                </a:moveTo>
                <a:lnTo>
                  <a:pt x="145295" y="0"/>
                </a:lnTo>
                <a:lnTo>
                  <a:pt x="0" y="868248"/>
                </a:lnTo>
                <a:lnTo>
                  <a:pt x="224691"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3667978" y="899010"/>
            <a:ext cx="810185" cy="1623732"/>
          </a:xfrm>
          <a:custGeom>
            <a:avLst/>
            <a:gdLst/>
            <a:ahLst/>
            <a:cxnLst/>
            <a:rect l="l" t="t" r="r" b="b"/>
            <a:pathLst>
              <a:path w="1224279" h="2453640">
                <a:moveTo>
                  <a:pt x="1223962" y="0"/>
                </a:moveTo>
                <a:lnTo>
                  <a:pt x="0" y="2453436"/>
                </a:lnTo>
                <a:lnTo>
                  <a:pt x="257302" y="2453436"/>
                </a:lnTo>
                <a:lnTo>
                  <a:pt x="1223962"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4613901" y="8404"/>
            <a:ext cx="292053" cy="585788"/>
          </a:xfrm>
          <a:custGeom>
            <a:avLst/>
            <a:gdLst/>
            <a:ahLst/>
            <a:cxnLst/>
            <a:rect l="l" t="t" r="r" b="b"/>
            <a:pathLst>
              <a:path w="441325" h="885190">
                <a:moveTo>
                  <a:pt x="441300" y="0"/>
                </a:moveTo>
                <a:lnTo>
                  <a:pt x="348529" y="0"/>
                </a:lnTo>
                <a:lnTo>
                  <a:pt x="0" y="884593"/>
                </a:lnTo>
                <a:lnTo>
                  <a:pt x="44130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3141495" y="881537"/>
            <a:ext cx="1306465" cy="1641382"/>
          </a:xfrm>
          <a:custGeom>
            <a:avLst/>
            <a:gdLst/>
            <a:ahLst/>
            <a:cxnLst/>
            <a:rect l="l" t="t" r="r" b="b"/>
            <a:pathLst>
              <a:path w="1974214" h="2480310">
                <a:moveTo>
                  <a:pt x="1973821" y="0"/>
                </a:moveTo>
                <a:lnTo>
                  <a:pt x="0" y="2479840"/>
                </a:lnTo>
                <a:lnTo>
                  <a:pt x="331901" y="2479840"/>
                </a:lnTo>
                <a:lnTo>
                  <a:pt x="1973821"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4644152" y="8404"/>
            <a:ext cx="479892" cy="603017"/>
          </a:xfrm>
          <a:custGeom>
            <a:avLst/>
            <a:gdLst/>
            <a:ahLst/>
            <a:cxnLst/>
            <a:rect l="l" t="t" r="r" b="b"/>
            <a:pathLst>
              <a:path w="725170" h="911225">
                <a:moveTo>
                  <a:pt x="725102" y="0"/>
                </a:moveTo>
                <a:lnTo>
                  <a:pt x="603175" y="0"/>
                </a:lnTo>
                <a:lnTo>
                  <a:pt x="0" y="910994"/>
                </a:lnTo>
                <a:lnTo>
                  <a:pt x="725102"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2400996" y="858164"/>
            <a:ext cx="2020841" cy="1664494"/>
          </a:xfrm>
          <a:custGeom>
            <a:avLst/>
            <a:gdLst/>
            <a:ahLst/>
            <a:cxnLst/>
            <a:rect l="l" t="t" r="r" b="b"/>
            <a:pathLst>
              <a:path w="3053715" h="2515235">
                <a:moveTo>
                  <a:pt x="3053575" y="0"/>
                </a:moveTo>
                <a:lnTo>
                  <a:pt x="0" y="2515158"/>
                </a:lnTo>
                <a:lnTo>
                  <a:pt x="492925" y="2515158"/>
                </a:lnTo>
                <a:lnTo>
                  <a:pt x="3053575"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4670112" y="8405"/>
            <a:ext cx="760599" cy="626549"/>
          </a:xfrm>
          <a:custGeom>
            <a:avLst/>
            <a:gdLst/>
            <a:ahLst/>
            <a:cxnLst/>
            <a:rect l="l" t="t" r="r" b="b"/>
            <a:pathLst>
              <a:path w="1149350" h="946785">
                <a:moveTo>
                  <a:pt x="1148896" y="0"/>
                </a:moveTo>
                <a:lnTo>
                  <a:pt x="963430" y="0"/>
                </a:lnTo>
                <a:lnTo>
                  <a:pt x="0" y="946323"/>
                </a:lnTo>
                <a:lnTo>
                  <a:pt x="1148896"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1243422" y="829892"/>
            <a:ext cx="3157958" cy="1693069"/>
          </a:xfrm>
          <a:custGeom>
            <a:avLst/>
            <a:gdLst/>
            <a:ahLst/>
            <a:cxnLst/>
            <a:rect l="l" t="t" r="r" b="b"/>
            <a:pathLst>
              <a:path w="4772025" h="2558415">
                <a:moveTo>
                  <a:pt x="4771758" y="0"/>
                </a:moveTo>
                <a:lnTo>
                  <a:pt x="0" y="2481173"/>
                </a:lnTo>
                <a:lnTo>
                  <a:pt x="0" y="2557881"/>
                </a:lnTo>
                <a:lnTo>
                  <a:pt x="753922" y="2557881"/>
                </a:lnTo>
                <a:lnTo>
                  <a:pt x="4771758"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4690640" y="8404"/>
            <a:ext cx="1258981" cy="654704"/>
          </a:xfrm>
          <a:custGeom>
            <a:avLst/>
            <a:gdLst/>
            <a:ahLst/>
            <a:cxnLst/>
            <a:rect l="l" t="t" r="r" b="b"/>
            <a:pathLst>
              <a:path w="1902459" h="989330">
                <a:moveTo>
                  <a:pt x="1902117" y="0"/>
                </a:moveTo>
                <a:lnTo>
                  <a:pt x="1553548" y="0"/>
                </a:lnTo>
                <a:lnTo>
                  <a:pt x="0" y="989038"/>
                </a:lnTo>
                <a:lnTo>
                  <a:pt x="1902117"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1243423" y="797966"/>
            <a:ext cx="3143670" cy="1174096"/>
          </a:xfrm>
          <a:custGeom>
            <a:avLst/>
            <a:gdLst/>
            <a:ahLst/>
            <a:cxnLst/>
            <a:rect l="l" t="t" r="r" b="b"/>
            <a:pathLst>
              <a:path w="4750435" h="1774189">
                <a:moveTo>
                  <a:pt x="4750308" y="0"/>
                </a:moveTo>
                <a:lnTo>
                  <a:pt x="0" y="1314577"/>
                </a:lnTo>
                <a:lnTo>
                  <a:pt x="0" y="1773961"/>
                </a:lnTo>
                <a:lnTo>
                  <a:pt x="4750308"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4704838" y="8404"/>
            <a:ext cx="2480561" cy="686640"/>
          </a:xfrm>
          <a:custGeom>
            <a:avLst/>
            <a:gdLst/>
            <a:ahLst/>
            <a:cxnLst/>
            <a:rect l="l" t="t" r="r" b="b"/>
            <a:pathLst>
              <a:path w="3748404" h="1037590">
                <a:moveTo>
                  <a:pt x="3748271" y="0"/>
                </a:moveTo>
                <a:lnTo>
                  <a:pt x="2777631" y="0"/>
                </a:lnTo>
                <a:lnTo>
                  <a:pt x="0" y="1037283"/>
                </a:lnTo>
                <a:lnTo>
                  <a:pt x="3748271"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1243422" y="763772"/>
            <a:ext cx="3136526" cy="467285"/>
          </a:xfrm>
          <a:custGeom>
            <a:avLst/>
            <a:gdLst/>
            <a:ahLst/>
            <a:cxnLst/>
            <a:rect l="l" t="t" r="r" b="b"/>
            <a:pathLst>
              <a:path w="4739640" h="706119">
                <a:moveTo>
                  <a:pt x="4739360" y="0"/>
                </a:moveTo>
                <a:lnTo>
                  <a:pt x="0" y="286905"/>
                </a:lnTo>
                <a:lnTo>
                  <a:pt x="0" y="706043"/>
                </a:lnTo>
                <a:lnTo>
                  <a:pt x="473936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1200959" y="266665"/>
            <a:ext cx="3136526" cy="471067"/>
          </a:xfrm>
          <a:custGeom>
            <a:avLst/>
            <a:gdLst/>
            <a:ahLst/>
            <a:cxnLst/>
            <a:rect l="l" t="t" r="r" b="b"/>
            <a:pathLst>
              <a:path w="4739640" h="711835">
                <a:moveTo>
                  <a:pt x="0" y="0"/>
                </a:moveTo>
                <a:lnTo>
                  <a:pt x="0" y="419252"/>
                </a:lnTo>
                <a:lnTo>
                  <a:pt x="4739386" y="711708"/>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4780049" y="764388"/>
            <a:ext cx="3188214" cy="479051"/>
          </a:xfrm>
          <a:custGeom>
            <a:avLst/>
            <a:gdLst/>
            <a:ahLst/>
            <a:cxnLst/>
            <a:rect l="l" t="t" r="r" b="b"/>
            <a:pathLst>
              <a:path w="4817745" h="723900">
                <a:moveTo>
                  <a:pt x="0" y="0"/>
                </a:moveTo>
                <a:lnTo>
                  <a:pt x="4817552" y="723448"/>
                </a:lnTo>
                <a:lnTo>
                  <a:pt x="4817552" y="297282"/>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 name="object 21"/>
          <p:cNvSpPr/>
          <p:nvPr/>
        </p:nvSpPr>
        <p:spPr>
          <a:xfrm>
            <a:off x="1918456" y="8404"/>
            <a:ext cx="2468796" cy="686640"/>
          </a:xfrm>
          <a:custGeom>
            <a:avLst/>
            <a:gdLst/>
            <a:ahLst/>
            <a:cxnLst/>
            <a:rect l="l" t="t" r="r" b="b"/>
            <a:pathLst>
              <a:path w="3730625" h="1037590">
                <a:moveTo>
                  <a:pt x="963304" y="0"/>
                </a:moveTo>
                <a:lnTo>
                  <a:pt x="0" y="0"/>
                </a:lnTo>
                <a:lnTo>
                  <a:pt x="3730357" y="1037016"/>
                </a:lnTo>
                <a:lnTo>
                  <a:pt x="963304"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 name="object 22"/>
          <p:cNvSpPr/>
          <p:nvPr/>
        </p:nvSpPr>
        <p:spPr>
          <a:xfrm>
            <a:off x="4704782" y="798143"/>
            <a:ext cx="3195778" cy="1197629"/>
          </a:xfrm>
          <a:custGeom>
            <a:avLst/>
            <a:gdLst/>
            <a:ahLst/>
            <a:cxnLst/>
            <a:rect l="l" t="t" r="r" b="b"/>
            <a:pathLst>
              <a:path w="4829175" h="1809750">
                <a:moveTo>
                  <a:pt x="0" y="0"/>
                </a:moveTo>
                <a:lnTo>
                  <a:pt x="4828551" y="1809609"/>
                </a:lnTo>
                <a:lnTo>
                  <a:pt x="4828551" y="1342303"/>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3146448" y="8404"/>
            <a:ext cx="1255199" cy="654704"/>
          </a:xfrm>
          <a:custGeom>
            <a:avLst/>
            <a:gdLst/>
            <a:ahLst/>
            <a:cxnLst/>
            <a:rect l="l" t="t" r="r" b="b"/>
            <a:pathLst>
              <a:path w="1896745" h="989330">
                <a:moveTo>
                  <a:pt x="347054" y="0"/>
                </a:moveTo>
                <a:lnTo>
                  <a:pt x="0" y="0"/>
                </a:lnTo>
                <a:lnTo>
                  <a:pt x="1896226" y="988801"/>
                </a:lnTo>
                <a:lnTo>
                  <a:pt x="347054"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4690544" y="830043"/>
            <a:ext cx="3209645" cy="1692649"/>
          </a:xfrm>
          <a:custGeom>
            <a:avLst/>
            <a:gdLst/>
            <a:ahLst/>
            <a:cxnLst/>
            <a:rect l="l" t="t" r="r" b="b"/>
            <a:pathLst>
              <a:path w="4850130" h="2557779">
                <a:moveTo>
                  <a:pt x="0" y="0"/>
                </a:moveTo>
                <a:lnTo>
                  <a:pt x="4007129" y="2557653"/>
                </a:lnTo>
                <a:lnTo>
                  <a:pt x="4850065" y="2557653"/>
                </a:lnTo>
                <a:lnTo>
                  <a:pt x="4850065" y="2529084"/>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flipH="1">
            <a:off x="4422051" y="433464"/>
            <a:ext cx="300288" cy="201068"/>
          </a:xfrm>
          <a:custGeom>
            <a:avLst/>
            <a:gdLst/>
            <a:ahLst/>
            <a:cxnLst/>
            <a:rect l="l" t="t" r="r" b="b"/>
            <a:pathLst>
              <a:path w="1146175" h="946150">
                <a:moveTo>
                  <a:pt x="184937" y="0"/>
                </a:moveTo>
                <a:lnTo>
                  <a:pt x="0" y="0"/>
                </a:lnTo>
                <a:lnTo>
                  <a:pt x="1145886" y="946091"/>
                </a:lnTo>
                <a:lnTo>
                  <a:pt x="184937"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4669987" y="858282"/>
            <a:ext cx="2015798" cy="1664494"/>
          </a:xfrm>
          <a:custGeom>
            <a:avLst/>
            <a:gdLst/>
            <a:ahLst/>
            <a:cxnLst/>
            <a:rect l="l" t="t" r="r" b="b"/>
            <a:pathLst>
              <a:path w="3046095" h="2515235">
                <a:moveTo>
                  <a:pt x="0" y="0"/>
                </a:moveTo>
                <a:lnTo>
                  <a:pt x="2554465" y="2514981"/>
                </a:lnTo>
                <a:lnTo>
                  <a:pt x="3046082" y="2514981"/>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3969259" y="8404"/>
            <a:ext cx="478631" cy="603017"/>
          </a:xfrm>
          <a:custGeom>
            <a:avLst/>
            <a:gdLst/>
            <a:ahLst/>
            <a:cxnLst/>
            <a:rect l="l" t="t" r="r" b="b"/>
            <a:pathLst>
              <a:path w="723264" h="911225">
                <a:moveTo>
                  <a:pt x="121695" y="0"/>
                </a:moveTo>
                <a:lnTo>
                  <a:pt x="0" y="0"/>
                </a:lnTo>
                <a:lnTo>
                  <a:pt x="723212" y="910797"/>
                </a:lnTo>
                <a:lnTo>
                  <a:pt x="121695"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4644012" y="881646"/>
            <a:ext cx="1303104" cy="1640961"/>
          </a:xfrm>
          <a:custGeom>
            <a:avLst/>
            <a:gdLst/>
            <a:ahLst/>
            <a:cxnLst/>
            <a:rect l="l" t="t" r="r" b="b"/>
            <a:pathLst>
              <a:path w="1969134" h="2479675">
                <a:moveTo>
                  <a:pt x="0" y="0"/>
                </a:moveTo>
                <a:lnTo>
                  <a:pt x="1637639" y="2479675"/>
                </a:lnTo>
                <a:lnTo>
                  <a:pt x="1968957" y="2479675"/>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4186994" y="8405"/>
            <a:ext cx="291213" cy="585367"/>
          </a:xfrm>
          <a:custGeom>
            <a:avLst/>
            <a:gdLst/>
            <a:ahLst/>
            <a:cxnLst/>
            <a:rect l="l" t="t" r="r" b="b"/>
            <a:pathLst>
              <a:path w="440054" h="884555">
                <a:moveTo>
                  <a:pt x="92659" y="0"/>
                </a:moveTo>
                <a:lnTo>
                  <a:pt x="0" y="0"/>
                </a:lnTo>
                <a:lnTo>
                  <a:pt x="439930" y="884427"/>
                </a:lnTo>
                <a:lnTo>
                  <a:pt x="92659"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4613727" y="899094"/>
            <a:ext cx="807664" cy="1623732"/>
          </a:xfrm>
          <a:custGeom>
            <a:avLst/>
            <a:gdLst/>
            <a:ahLst/>
            <a:cxnLst/>
            <a:rect l="l" t="t" r="r" b="b"/>
            <a:pathLst>
              <a:path w="1220470" h="2453640">
                <a:moveTo>
                  <a:pt x="0" y="0"/>
                </a:moveTo>
                <a:lnTo>
                  <a:pt x="963294" y="2453309"/>
                </a:lnTo>
                <a:lnTo>
                  <a:pt x="1220330" y="2453309"/>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4363408" y="8404"/>
            <a:ext cx="148337" cy="574862"/>
          </a:xfrm>
          <a:custGeom>
            <a:avLst/>
            <a:gdLst/>
            <a:ahLst/>
            <a:cxnLst/>
            <a:rect l="l" t="t" r="r" b="b"/>
            <a:pathLst>
              <a:path w="224154" h="868680">
                <a:moveTo>
                  <a:pt x="79351" y="0"/>
                </a:moveTo>
                <a:lnTo>
                  <a:pt x="0" y="0"/>
                </a:lnTo>
                <a:lnTo>
                  <a:pt x="223589" y="868172"/>
                </a:lnTo>
                <a:lnTo>
                  <a:pt x="79351"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4580499" y="909859"/>
            <a:ext cx="415598" cy="1612807"/>
          </a:xfrm>
          <a:custGeom>
            <a:avLst/>
            <a:gdLst/>
            <a:ahLst/>
            <a:cxnLst/>
            <a:rect l="l" t="t" r="r" b="b"/>
            <a:pathLst>
              <a:path w="628014" h="2437129">
                <a:moveTo>
                  <a:pt x="0" y="0"/>
                </a:moveTo>
                <a:lnTo>
                  <a:pt x="404888" y="2437041"/>
                </a:lnTo>
                <a:lnTo>
                  <a:pt x="627633" y="2437041"/>
                </a:lnTo>
                <a:lnTo>
                  <a:pt x="0" y="0"/>
                </a:lnTo>
                <a:close/>
              </a:path>
            </a:pathLst>
          </a:custGeom>
          <a:solidFill>
            <a:srgbClr val="FFFFFF">
              <a:alpha val="29998"/>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6018584" y="1484731"/>
            <a:ext cx="1881748" cy="302139"/>
          </a:xfrm>
          <a:custGeom>
            <a:avLst/>
            <a:gdLst/>
            <a:ahLst/>
            <a:cxnLst/>
            <a:rect l="l" t="t" r="r" b="b"/>
            <a:pathLst>
              <a:path w="2843529" h="456564">
                <a:moveTo>
                  <a:pt x="0" y="456450"/>
                </a:moveTo>
                <a:lnTo>
                  <a:pt x="2843250" y="456450"/>
                </a:lnTo>
                <a:lnTo>
                  <a:pt x="2843250" y="0"/>
                </a:lnTo>
                <a:lnTo>
                  <a:pt x="0" y="0"/>
                </a:lnTo>
                <a:lnTo>
                  <a:pt x="0" y="456450"/>
                </a:lnTo>
                <a:close/>
              </a:path>
            </a:pathLst>
          </a:custGeom>
          <a:solidFill>
            <a:srgbClr val="405D6C"/>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2807477" y="1484731"/>
            <a:ext cx="3157117" cy="302139"/>
          </a:xfrm>
          <a:custGeom>
            <a:avLst/>
            <a:gdLst/>
            <a:ahLst/>
            <a:cxnLst/>
            <a:rect l="l" t="t" r="r" b="b"/>
            <a:pathLst>
              <a:path w="4770755" h="456564">
                <a:moveTo>
                  <a:pt x="0" y="456450"/>
                </a:moveTo>
                <a:lnTo>
                  <a:pt x="4770704" y="456450"/>
                </a:lnTo>
                <a:lnTo>
                  <a:pt x="4770704" y="0"/>
                </a:lnTo>
                <a:lnTo>
                  <a:pt x="0" y="0"/>
                </a:lnTo>
                <a:lnTo>
                  <a:pt x="0" y="456450"/>
                </a:lnTo>
                <a:close/>
              </a:path>
            </a:pathLst>
          </a:custGeom>
          <a:solidFill>
            <a:srgbClr val="405D6C"/>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7" name="object 37"/>
          <p:cNvSpPr/>
          <p:nvPr/>
        </p:nvSpPr>
        <p:spPr>
          <a:xfrm>
            <a:off x="259261" y="234821"/>
            <a:ext cx="849266" cy="408034"/>
          </a:xfrm>
          <a:custGeom>
            <a:avLst/>
            <a:gdLst/>
            <a:ahLst/>
            <a:cxnLst/>
            <a:rect l="l" t="t" r="r" b="b"/>
            <a:pathLst>
              <a:path w="1283335" h="616585">
                <a:moveTo>
                  <a:pt x="1088123" y="377792"/>
                </a:moveTo>
                <a:lnTo>
                  <a:pt x="27495" y="377792"/>
                </a:lnTo>
                <a:lnTo>
                  <a:pt x="27292" y="381322"/>
                </a:lnTo>
                <a:lnTo>
                  <a:pt x="27190" y="388511"/>
                </a:lnTo>
                <a:lnTo>
                  <a:pt x="32517" y="435420"/>
                </a:lnTo>
                <a:lnTo>
                  <a:pt x="47693" y="479856"/>
                </a:lnTo>
                <a:lnTo>
                  <a:pt x="71508" y="520422"/>
                </a:lnTo>
                <a:lnTo>
                  <a:pt x="102756" y="555719"/>
                </a:lnTo>
                <a:lnTo>
                  <a:pt x="140227" y="584350"/>
                </a:lnTo>
                <a:lnTo>
                  <a:pt x="182713" y="604915"/>
                </a:lnTo>
                <a:lnTo>
                  <a:pt x="229006" y="616018"/>
                </a:lnTo>
                <a:lnTo>
                  <a:pt x="277734" y="616081"/>
                </a:lnTo>
                <a:lnTo>
                  <a:pt x="322162" y="604633"/>
                </a:lnTo>
                <a:lnTo>
                  <a:pt x="360878" y="582964"/>
                </a:lnTo>
                <a:lnTo>
                  <a:pt x="392468" y="552366"/>
                </a:lnTo>
                <a:lnTo>
                  <a:pt x="1007140" y="552366"/>
                </a:lnTo>
                <a:lnTo>
                  <a:pt x="1026096" y="534319"/>
                </a:lnTo>
                <a:lnTo>
                  <a:pt x="1092715" y="534319"/>
                </a:lnTo>
                <a:lnTo>
                  <a:pt x="1097780" y="532471"/>
                </a:lnTo>
                <a:lnTo>
                  <a:pt x="1115003" y="519655"/>
                </a:lnTo>
                <a:lnTo>
                  <a:pt x="1127874" y="502417"/>
                </a:lnTo>
                <a:lnTo>
                  <a:pt x="1202542" y="502417"/>
                </a:lnTo>
                <a:lnTo>
                  <a:pt x="1232503" y="490680"/>
                </a:lnTo>
                <a:lnTo>
                  <a:pt x="1261783" y="467302"/>
                </a:lnTo>
                <a:lnTo>
                  <a:pt x="1282979" y="436161"/>
                </a:lnTo>
                <a:lnTo>
                  <a:pt x="1268962" y="429367"/>
                </a:lnTo>
                <a:lnTo>
                  <a:pt x="1254244" y="424007"/>
                </a:lnTo>
                <a:lnTo>
                  <a:pt x="1238904" y="420209"/>
                </a:lnTo>
                <a:lnTo>
                  <a:pt x="1223501" y="418165"/>
                </a:lnTo>
                <a:lnTo>
                  <a:pt x="1201089" y="418165"/>
                </a:lnTo>
                <a:lnTo>
                  <a:pt x="1185643" y="401598"/>
                </a:lnTo>
                <a:lnTo>
                  <a:pt x="1167133" y="388426"/>
                </a:lnTo>
                <a:lnTo>
                  <a:pt x="1146150" y="379291"/>
                </a:lnTo>
                <a:lnTo>
                  <a:pt x="1141721" y="378427"/>
                </a:lnTo>
                <a:lnTo>
                  <a:pt x="1088097" y="378427"/>
                </a:lnTo>
                <a:lnTo>
                  <a:pt x="1088123" y="377792"/>
                </a:lnTo>
                <a:close/>
              </a:path>
              <a:path w="1283335" h="616585">
                <a:moveTo>
                  <a:pt x="998656" y="560443"/>
                </a:moveTo>
                <a:lnTo>
                  <a:pt x="549986" y="560443"/>
                </a:lnTo>
                <a:lnTo>
                  <a:pt x="571745" y="578251"/>
                </a:lnTo>
                <a:lnTo>
                  <a:pt x="596071" y="592436"/>
                </a:lnTo>
                <a:lnTo>
                  <a:pt x="622516" y="602489"/>
                </a:lnTo>
                <a:lnTo>
                  <a:pt x="650633" y="607903"/>
                </a:lnTo>
                <a:lnTo>
                  <a:pt x="683357" y="607766"/>
                </a:lnTo>
                <a:lnTo>
                  <a:pt x="713690" y="600923"/>
                </a:lnTo>
                <a:lnTo>
                  <a:pt x="740921" y="588038"/>
                </a:lnTo>
                <a:lnTo>
                  <a:pt x="764336" y="569778"/>
                </a:lnTo>
                <a:lnTo>
                  <a:pt x="985704" y="569778"/>
                </a:lnTo>
                <a:lnTo>
                  <a:pt x="993505" y="565347"/>
                </a:lnTo>
                <a:lnTo>
                  <a:pt x="998656" y="560443"/>
                </a:lnTo>
                <a:close/>
              </a:path>
              <a:path w="1283335" h="616585">
                <a:moveTo>
                  <a:pt x="985704" y="569778"/>
                </a:moveTo>
                <a:lnTo>
                  <a:pt x="764336" y="569778"/>
                </a:lnTo>
                <a:lnTo>
                  <a:pt x="786501" y="581669"/>
                </a:lnTo>
                <a:lnTo>
                  <a:pt x="809923" y="591087"/>
                </a:lnTo>
                <a:lnTo>
                  <a:pt x="834431" y="597826"/>
                </a:lnTo>
                <a:lnTo>
                  <a:pt x="859853" y="601680"/>
                </a:lnTo>
                <a:lnTo>
                  <a:pt x="909031" y="600299"/>
                </a:lnTo>
                <a:lnTo>
                  <a:pt x="954033" y="587764"/>
                </a:lnTo>
                <a:lnTo>
                  <a:pt x="985704" y="569778"/>
                </a:lnTo>
                <a:close/>
              </a:path>
              <a:path w="1283335" h="616585">
                <a:moveTo>
                  <a:pt x="1007140" y="552366"/>
                </a:moveTo>
                <a:lnTo>
                  <a:pt x="392468" y="552366"/>
                </a:lnTo>
                <a:lnTo>
                  <a:pt x="408825" y="560312"/>
                </a:lnTo>
                <a:lnTo>
                  <a:pt x="425894" y="566706"/>
                </a:lnTo>
                <a:lnTo>
                  <a:pt x="443592" y="571445"/>
                </a:lnTo>
                <a:lnTo>
                  <a:pt x="461835" y="574426"/>
                </a:lnTo>
                <a:lnTo>
                  <a:pt x="485517" y="575470"/>
                </a:lnTo>
                <a:lnTo>
                  <a:pt x="508234" y="573359"/>
                </a:lnTo>
                <a:lnTo>
                  <a:pt x="529790" y="568286"/>
                </a:lnTo>
                <a:lnTo>
                  <a:pt x="549986" y="560443"/>
                </a:lnTo>
                <a:lnTo>
                  <a:pt x="998656" y="560443"/>
                </a:lnTo>
                <a:lnTo>
                  <a:pt x="1007140" y="552366"/>
                </a:lnTo>
                <a:close/>
              </a:path>
              <a:path w="1283335" h="616585">
                <a:moveTo>
                  <a:pt x="1092715" y="534319"/>
                </a:moveTo>
                <a:lnTo>
                  <a:pt x="1026096" y="534319"/>
                </a:lnTo>
                <a:lnTo>
                  <a:pt x="1032744" y="536920"/>
                </a:lnTo>
                <a:lnTo>
                  <a:pt x="1039609" y="538998"/>
                </a:lnTo>
                <a:lnTo>
                  <a:pt x="1046674" y="540511"/>
                </a:lnTo>
                <a:lnTo>
                  <a:pt x="1053922" y="541419"/>
                </a:lnTo>
                <a:lnTo>
                  <a:pt x="1077116" y="540011"/>
                </a:lnTo>
                <a:lnTo>
                  <a:pt x="1092715" y="534319"/>
                </a:lnTo>
                <a:close/>
              </a:path>
              <a:path w="1283335" h="616585">
                <a:moveTo>
                  <a:pt x="1202542" y="502417"/>
                </a:moveTo>
                <a:lnTo>
                  <a:pt x="1127874" y="502417"/>
                </a:lnTo>
                <a:lnTo>
                  <a:pt x="1134876" y="504222"/>
                </a:lnTo>
                <a:lnTo>
                  <a:pt x="1141991" y="505687"/>
                </a:lnTo>
                <a:lnTo>
                  <a:pt x="1149214" y="506800"/>
                </a:lnTo>
                <a:lnTo>
                  <a:pt x="1156538" y="507548"/>
                </a:lnTo>
                <a:lnTo>
                  <a:pt x="1196850" y="504646"/>
                </a:lnTo>
                <a:lnTo>
                  <a:pt x="1202542" y="502417"/>
                </a:lnTo>
                <a:close/>
              </a:path>
              <a:path w="1283335" h="616585">
                <a:moveTo>
                  <a:pt x="1215555" y="417555"/>
                </a:moveTo>
                <a:lnTo>
                  <a:pt x="1208239" y="417581"/>
                </a:lnTo>
                <a:lnTo>
                  <a:pt x="1201089" y="418165"/>
                </a:lnTo>
                <a:lnTo>
                  <a:pt x="1223501" y="418165"/>
                </a:lnTo>
                <a:lnTo>
                  <a:pt x="1223022" y="418102"/>
                </a:lnTo>
                <a:lnTo>
                  <a:pt x="1215555" y="417555"/>
                </a:lnTo>
                <a:close/>
              </a:path>
              <a:path w="1283335" h="616585">
                <a:moveTo>
                  <a:pt x="1114094" y="374526"/>
                </a:moveTo>
                <a:lnTo>
                  <a:pt x="1105150" y="375058"/>
                </a:lnTo>
                <a:lnTo>
                  <a:pt x="1096479" y="376376"/>
                </a:lnTo>
                <a:lnTo>
                  <a:pt x="1088097" y="378427"/>
                </a:lnTo>
                <a:lnTo>
                  <a:pt x="1141721" y="378427"/>
                </a:lnTo>
                <a:lnTo>
                  <a:pt x="1123289" y="374833"/>
                </a:lnTo>
                <a:lnTo>
                  <a:pt x="1114094" y="374526"/>
                </a:lnTo>
                <a:close/>
              </a:path>
              <a:path w="1283335" h="616585">
                <a:moveTo>
                  <a:pt x="52983" y="354412"/>
                </a:moveTo>
                <a:lnTo>
                  <a:pt x="33313" y="357815"/>
                </a:lnTo>
                <a:lnTo>
                  <a:pt x="15513" y="365008"/>
                </a:lnTo>
                <a:lnTo>
                  <a:pt x="0" y="375633"/>
                </a:lnTo>
                <a:lnTo>
                  <a:pt x="2527" y="376153"/>
                </a:lnTo>
                <a:lnTo>
                  <a:pt x="5041" y="376700"/>
                </a:lnTo>
                <a:lnTo>
                  <a:pt x="14414" y="377970"/>
                </a:lnTo>
                <a:lnTo>
                  <a:pt x="21056" y="378173"/>
                </a:lnTo>
                <a:lnTo>
                  <a:pt x="27495" y="377792"/>
                </a:lnTo>
                <a:lnTo>
                  <a:pt x="1088123" y="377792"/>
                </a:lnTo>
                <a:lnTo>
                  <a:pt x="1084753" y="360812"/>
                </a:lnTo>
                <a:lnTo>
                  <a:pt x="96964" y="360812"/>
                </a:lnTo>
                <a:lnTo>
                  <a:pt x="89598" y="358183"/>
                </a:lnTo>
                <a:lnTo>
                  <a:pt x="81978" y="356227"/>
                </a:lnTo>
                <a:lnTo>
                  <a:pt x="74104" y="355160"/>
                </a:lnTo>
                <a:lnTo>
                  <a:pt x="52983" y="354412"/>
                </a:lnTo>
                <a:close/>
              </a:path>
              <a:path w="1283335" h="616585">
                <a:moveTo>
                  <a:pt x="225005" y="281411"/>
                </a:moveTo>
                <a:lnTo>
                  <a:pt x="181610" y="283045"/>
                </a:lnTo>
                <a:lnTo>
                  <a:pt x="144202" y="298194"/>
                </a:lnTo>
                <a:lnTo>
                  <a:pt x="115185" y="324803"/>
                </a:lnTo>
                <a:lnTo>
                  <a:pt x="96964" y="360812"/>
                </a:lnTo>
                <a:lnTo>
                  <a:pt x="1084753" y="360812"/>
                </a:lnTo>
                <a:lnTo>
                  <a:pt x="1077974" y="326856"/>
                </a:lnTo>
                <a:lnTo>
                  <a:pt x="1051344" y="285336"/>
                </a:lnTo>
                <a:lnTo>
                  <a:pt x="244576" y="285336"/>
                </a:lnTo>
                <a:lnTo>
                  <a:pt x="238188" y="283596"/>
                </a:lnTo>
                <a:lnTo>
                  <a:pt x="231673" y="282262"/>
                </a:lnTo>
                <a:lnTo>
                  <a:pt x="225005" y="281411"/>
                </a:lnTo>
                <a:close/>
              </a:path>
              <a:path w="1283335" h="616585">
                <a:moveTo>
                  <a:pt x="488912" y="0"/>
                </a:moveTo>
                <a:lnTo>
                  <a:pt x="443792" y="5894"/>
                </a:lnTo>
                <a:lnTo>
                  <a:pt x="401727" y="18693"/>
                </a:lnTo>
                <a:lnTo>
                  <a:pt x="363320" y="37890"/>
                </a:lnTo>
                <a:lnTo>
                  <a:pt x="329171" y="62978"/>
                </a:lnTo>
                <a:lnTo>
                  <a:pt x="299882" y="93450"/>
                </a:lnTo>
                <a:lnTo>
                  <a:pt x="276054" y="128800"/>
                </a:lnTo>
                <a:lnTo>
                  <a:pt x="258290" y="168520"/>
                </a:lnTo>
                <a:lnTo>
                  <a:pt x="247190" y="212105"/>
                </a:lnTo>
                <a:lnTo>
                  <a:pt x="243357" y="259047"/>
                </a:lnTo>
                <a:lnTo>
                  <a:pt x="243440" y="265642"/>
                </a:lnTo>
                <a:lnTo>
                  <a:pt x="243681" y="272225"/>
                </a:lnTo>
                <a:lnTo>
                  <a:pt x="244064" y="278790"/>
                </a:lnTo>
                <a:lnTo>
                  <a:pt x="244576" y="285336"/>
                </a:lnTo>
                <a:lnTo>
                  <a:pt x="1051344" y="285336"/>
                </a:lnTo>
                <a:lnTo>
                  <a:pt x="1050302" y="283712"/>
                </a:lnTo>
                <a:lnTo>
                  <a:pt x="1009267" y="252676"/>
                </a:lnTo>
                <a:lnTo>
                  <a:pt x="987217" y="246309"/>
                </a:lnTo>
                <a:lnTo>
                  <a:pt x="901788" y="246309"/>
                </a:lnTo>
                <a:lnTo>
                  <a:pt x="885274" y="213635"/>
                </a:lnTo>
                <a:lnTo>
                  <a:pt x="828847" y="167685"/>
                </a:lnTo>
                <a:lnTo>
                  <a:pt x="788708" y="158018"/>
                </a:lnTo>
                <a:lnTo>
                  <a:pt x="784821" y="157840"/>
                </a:lnTo>
                <a:lnTo>
                  <a:pt x="780999" y="157840"/>
                </a:lnTo>
                <a:lnTo>
                  <a:pt x="751706" y="117906"/>
                </a:lnTo>
                <a:lnTo>
                  <a:pt x="716898" y="82534"/>
                </a:lnTo>
                <a:lnTo>
                  <a:pt x="677273" y="52465"/>
                </a:lnTo>
                <a:lnTo>
                  <a:pt x="633530" y="28444"/>
                </a:lnTo>
                <a:lnTo>
                  <a:pt x="586368" y="11214"/>
                </a:lnTo>
                <a:lnTo>
                  <a:pt x="536486" y="1516"/>
                </a:lnTo>
                <a:lnTo>
                  <a:pt x="488912" y="0"/>
                </a:lnTo>
                <a:close/>
              </a:path>
              <a:path w="1283335" h="616585">
                <a:moveTo>
                  <a:pt x="943837" y="237693"/>
                </a:moveTo>
                <a:lnTo>
                  <a:pt x="929170" y="238952"/>
                </a:lnTo>
                <a:lnTo>
                  <a:pt x="915122" y="241854"/>
                </a:lnTo>
                <a:lnTo>
                  <a:pt x="901788" y="246309"/>
                </a:lnTo>
                <a:lnTo>
                  <a:pt x="987217" y="246309"/>
                </a:lnTo>
                <a:lnTo>
                  <a:pt x="959027" y="238168"/>
                </a:lnTo>
                <a:lnTo>
                  <a:pt x="943837" y="237693"/>
                </a:lnTo>
                <a:close/>
              </a:path>
            </a:pathLst>
          </a:custGeom>
          <a:solidFill>
            <a:srgbClr val="ECF7FB">
              <a:alpha val="50000"/>
            </a:srgb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955952" y="1257292"/>
            <a:ext cx="6890856" cy="3874510"/>
          </a:xfrm>
          <a:prstGeom prst="rect">
            <a:avLst/>
          </a:prstGeom>
          <a:blipFill>
            <a:blip r:embed="rId2" cstate="print"/>
            <a:stretch>
              <a:fillRect/>
            </a:stretch>
          </a:blipFill>
          <a:ln w="19050">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1942590" y="1302504"/>
            <a:ext cx="5163671" cy="3784086"/>
          </a:xfrm>
          <a:custGeom>
            <a:avLst/>
            <a:gdLst/>
            <a:ahLst/>
            <a:cxnLst/>
            <a:rect l="l" t="t" r="r" b="b"/>
            <a:pathLst>
              <a:path w="7802880" h="5718175">
                <a:moveTo>
                  <a:pt x="3905704" y="0"/>
                </a:moveTo>
                <a:lnTo>
                  <a:pt x="3799722" y="17995"/>
                </a:lnTo>
                <a:lnTo>
                  <a:pt x="3774099" y="20518"/>
                </a:lnTo>
                <a:lnTo>
                  <a:pt x="3746294" y="24434"/>
                </a:lnTo>
                <a:lnTo>
                  <a:pt x="3684229" y="36240"/>
                </a:lnTo>
                <a:lnTo>
                  <a:pt x="3613720" y="53003"/>
                </a:lnTo>
                <a:lnTo>
                  <a:pt x="3575358" y="63114"/>
                </a:lnTo>
                <a:lnTo>
                  <a:pt x="3534957" y="74311"/>
                </a:lnTo>
                <a:lnTo>
                  <a:pt x="3492540" y="86541"/>
                </a:lnTo>
                <a:lnTo>
                  <a:pt x="3401756" y="113897"/>
                </a:lnTo>
                <a:lnTo>
                  <a:pt x="2700474" y="337527"/>
                </a:lnTo>
                <a:lnTo>
                  <a:pt x="2648829" y="354304"/>
                </a:lnTo>
                <a:lnTo>
                  <a:pt x="2601999" y="370986"/>
                </a:lnTo>
                <a:lnTo>
                  <a:pt x="2559880" y="387574"/>
                </a:lnTo>
                <a:lnTo>
                  <a:pt x="2522365" y="404070"/>
                </a:lnTo>
                <a:lnTo>
                  <a:pt x="2460730" y="436785"/>
                </a:lnTo>
                <a:lnTo>
                  <a:pt x="2416251" y="469137"/>
                </a:lnTo>
                <a:lnTo>
                  <a:pt x="2388086" y="501133"/>
                </a:lnTo>
                <a:lnTo>
                  <a:pt x="2374589" y="548470"/>
                </a:lnTo>
                <a:lnTo>
                  <a:pt x="2377335" y="564077"/>
                </a:lnTo>
                <a:lnTo>
                  <a:pt x="2405836" y="610392"/>
                </a:lnTo>
                <a:lnTo>
                  <a:pt x="2440670" y="640854"/>
                </a:lnTo>
                <a:lnTo>
                  <a:pt x="2487189" y="670991"/>
                </a:lnTo>
                <a:lnTo>
                  <a:pt x="2544550" y="700810"/>
                </a:lnTo>
                <a:lnTo>
                  <a:pt x="2611913" y="730315"/>
                </a:lnTo>
                <a:lnTo>
                  <a:pt x="2649081" y="744953"/>
                </a:lnTo>
                <a:lnTo>
                  <a:pt x="2688434" y="759514"/>
                </a:lnTo>
                <a:lnTo>
                  <a:pt x="2729866" y="774000"/>
                </a:lnTo>
                <a:lnTo>
                  <a:pt x="2773272" y="788411"/>
                </a:lnTo>
                <a:lnTo>
                  <a:pt x="2818547" y="802748"/>
                </a:lnTo>
                <a:lnTo>
                  <a:pt x="2865586" y="817012"/>
                </a:lnTo>
                <a:lnTo>
                  <a:pt x="2914282" y="831204"/>
                </a:lnTo>
                <a:lnTo>
                  <a:pt x="2964532" y="845324"/>
                </a:lnTo>
                <a:lnTo>
                  <a:pt x="3069271" y="873352"/>
                </a:lnTo>
                <a:lnTo>
                  <a:pt x="3178959" y="901103"/>
                </a:lnTo>
                <a:lnTo>
                  <a:pt x="3232256" y="913731"/>
                </a:lnTo>
                <a:lnTo>
                  <a:pt x="3319808" y="932858"/>
                </a:lnTo>
                <a:lnTo>
                  <a:pt x="3737274" y="1016593"/>
                </a:lnTo>
                <a:lnTo>
                  <a:pt x="3929627" y="1057680"/>
                </a:lnTo>
                <a:lnTo>
                  <a:pt x="4046466" y="1084867"/>
                </a:lnTo>
                <a:lnTo>
                  <a:pt x="4124169" y="1104212"/>
                </a:lnTo>
                <a:lnTo>
                  <a:pt x="4201280" y="1124625"/>
                </a:lnTo>
                <a:lnTo>
                  <a:pt x="4277422" y="1146185"/>
                </a:lnTo>
                <a:lnTo>
                  <a:pt x="4315012" y="1157419"/>
                </a:lnTo>
                <a:lnTo>
                  <a:pt x="4352219" y="1168969"/>
                </a:lnTo>
                <a:lnTo>
                  <a:pt x="4388994" y="1180845"/>
                </a:lnTo>
                <a:lnTo>
                  <a:pt x="4425292" y="1193057"/>
                </a:lnTo>
                <a:lnTo>
                  <a:pt x="4496265" y="1218527"/>
                </a:lnTo>
                <a:lnTo>
                  <a:pt x="4564762" y="1245458"/>
                </a:lnTo>
                <a:lnTo>
                  <a:pt x="4630405" y="1273929"/>
                </a:lnTo>
                <a:lnTo>
                  <a:pt x="4692818" y="1304017"/>
                </a:lnTo>
                <a:lnTo>
                  <a:pt x="4751622" y="1335802"/>
                </a:lnTo>
                <a:lnTo>
                  <a:pt x="4806442" y="1369362"/>
                </a:lnTo>
                <a:lnTo>
                  <a:pt x="4856901" y="1404776"/>
                </a:lnTo>
                <a:lnTo>
                  <a:pt x="4902621" y="1442122"/>
                </a:lnTo>
                <a:lnTo>
                  <a:pt x="4943226" y="1481480"/>
                </a:lnTo>
                <a:lnTo>
                  <a:pt x="4978338" y="1522926"/>
                </a:lnTo>
                <a:lnTo>
                  <a:pt x="5007581" y="1566541"/>
                </a:lnTo>
                <a:lnTo>
                  <a:pt x="5030578" y="1612402"/>
                </a:lnTo>
                <a:lnTo>
                  <a:pt x="5046951" y="1660589"/>
                </a:lnTo>
                <a:lnTo>
                  <a:pt x="5056324" y="1711180"/>
                </a:lnTo>
                <a:lnTo>
                  <a:pt x="5058320" y="1764253"/>
                </a:lnTo>
                <a:lnTo>
                  <a:pt x="5056434" y="1791745"/>
                </a:lnTo>
                <a:lnTo>
                  <a:pt x="5046657" y="1848689"/>
                </a:lnTo>
                <a:lnTo>
                  <a:pt x="5028561" y="1908312"/>
                </a:lnTo>
                <a:lnTo>
                  <a:pt x="5001768" y="1970693"/>
                </a:lnTo>
                <a:lnTo>
                  <a:pt x="4965902" y="2035910"/>
                </a:lnTo>
                <a:lnTo>
                  <a:pt x="4944449" y="2069606"/>
                </a:lnTo>
                <a:lnTo>
                  <a:pt x="4920585" y="2104041"/>
                </a:lnTo>
                <a:lnTo>
                  <a:pt x="4894265" y="2139225"/>
                </a:lnTo>
                <a:lnTo>
                  <a:pt x="4865441" y="2175166"/>
                </a:lnTo>
                <a:lnTo>
                  <a:pt x="4834066" y="2211876"/>
                </a:lnTo>
                <a:lnTo>
                  <a:pt x="4800093" y="2249363"/>
                </a:lnTo>
                <a:lnTo>
                  <a:pt x="4763474" y="2287638"/>
                </a:lnTo>
                <a:lnTo>
                  <a:pt x="3203900" y="3652564"/>
                </a:lnTo>
                <a:lnTo>
                  <a:pt x="1648699" y="4744237"/>
                </a:lnTo>
                <a:lnTo>
                  <a:pt x="454241" y="5468378"/>
                </a:lnTo>
                <a:lnTo>
                  <a:pt x="0" y="5718012"/>
                </a:lnTo>
                <a:lnTo>
                  <a:pt x="5110328" y="5718012"/>
                </a:lnTo>
                <a:lnTo>
                  <a:pt x="7120864" y="3367812"/>
                </a:lnTo>
                <a:lnTo>
                  <a:pt x="7802400" y="2083007"/>
                </a:lnTo>
                <a:lnTo>
                  <a:pt x="7151036" y="1428841"/>
                </a:lnTo>
                <a:lnTo>
                  <a:pt x="5173735" y="957859"/>
                </a:lnTo>
                <a:lnTo>
                  <a:pt x="4461370" y="810025"/>
                </a:lnTo>
                <a:lnTo>
                  <a:pt x="4159716" y="742213"/>
                </a:lnTo>
                <a:lnTo>
                  <a:pt x="3976664" y="697953"/>
                </a:lnTo>
                <a:lnTo>
                  <a:pt x="3873016" y="671174"/>
                </a:lnTo>
                <a:lnTo>
                  <a:pt x="3782720" y="646321"/>
                </a:lnTo>
                <a:lnTo>
                  <a:pt x="3742217" y="634547"/>
                </a:lnTo>
                <a:lnTo>
                  <a:pt x="3704616" y="623172"/>
                </a:lnTo>
                <a:lnTo>
                  <a:pt x="3637539" y="601506"/>
                </a:lnTo>
                <a:lnTo>
                  <a:pt x="3580327" y="581102"/>
                </a:lnTo>
                <a:lnTo>
                  <a:pt x="3531818" y="561739"/>
                </a:lnTo>
                <a:lnTo>
                  <a:pt x="3490850" y="543196"/>
                </a:lnTo>
                <a:lnTo>
                  <a:pt x="3456259" y="525253"/>
                </a:lnTo>
                <a:lnTo>
                  <a:pt x="3413789" y="498979"/>
                </a:lnTo>
                <a:lnTo>
                  <a:pt x="3379129" y="472810"/>
                </a:lnTo>
                <a:lnTo>
                  <a:pt x="3351707" y="423949"/>
                </a:lnTo>
                <a:lnTo>
                  <a:pt x="3357000" y="398623"/>
                </a:lnTo>
                <a:lnTo>
                  <a:pt x="3390714" y="340174"/>
                </a:lnTo>
                <a:lnTo>
                  <a:pt x="3417382" y="308178"/>
                </a:lnTo>
                <a:lnTo>
                  <a:pt x="3449422" y="275085"/>
                </a:lnTo>
                <a:lnTo>
                  <a:pt x="3485957" y="241461"/>
                </a:lnTo>
                <a:lnTo>
                  <a:pt x="3526112" y="207868"/>
                </a:lnTo>
                <a:lnTo>
                  <a:pt x="3569008" y="174871"/>
                </a:lnTo>
                <a:lnTo>
                  <a:pt x="3613770" y="143034"/>
                </a:lnTo>
                <a:lnTo>
                  <a:pt x="3659521" y="112919"/>
                </a:lnTo>
                <a:lnTo>
                  <a:pt x="3705384" y="85092"/>
                </a:lnTo>
                <a:lnTo>
                  <a:pt x="3750483" y="60116"/>
                </a:lnTo>
                <a:lnTo>
                  <a:pt x="3793941" y="38555"/>
                </a:lnTo>
                <a:lnTo>
                  <a:pt x="3834881" y="20973"/>
                </a:lnTo>
                <a:lnTo>
                  <a:pt x="3872428" y="7933"/>
                </a:lnTo>
                <a:lnTo>
                  <a:pt x="3905704" y="0"/>
                </a:lnTo>
                <a:close/>
              </a:path>
            </a:pathLst>
          </a:custGeom>
          <a:solidFill>
            <a:srgbClr val="FFFFFF"/>
          </a:solidFill>
          <a:ln>
            <a:noFill/>
          </a:ln>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40" name="object 40"/>
          <p:cNvSpPr/>
          <p:nvPr/>
        </p:nvSpPr>
        <p:spPr>
          <a:xfrm>
            <a:off x="3803420" y="3422450"/>
            <a:ext cx="737067" cy="78581"/>
          </a:xfrm>
          <a:custGeom>
            <a:avLst/>
            <a:gdLst/>
            <a:ahLst/>
            <a:cxnLst/>
            <a:rect l="l" t="t" r="r" b="b"/>
            <a:pathLst>
              <a:path w="1113789" h="118745">
                <a:moveTo>
                  <a:pt x="556641" y="0"/>
                </a:moveTo>
                <a:lnTo>
                  <a:pt x="481107" y="541"/>
                </a:lnTo>
                <a:lnTo>
                  <a:pt x="408662" y="2117"/>
                </a:lnTo>
                <a:lnTo>
                  <a:pt x="339969" y="4658"/>
                </a:lnTo>
                <a:lnTo>
                  <a:pt x="275691" y="8094"/>
                </a:lnTo>
                <a:lnTo>
                  <a:pt x="216492" y="12352"/>
                </a:lnTo>
                <a:lnTo>
                  <a:pt x="163034" y="17364"/>
                </a:lnTo>
                <a:lnTo>
                  <a:pt x="115981" y="23057"/>
                </a:lnTo>
                <a:lnTo>
                  <a:pt x="75996" y="29362"/>
                </a:lnTo>
                <a:lnTo>
                  <a:pt x="19883" y="43523"/>
                </a:lnTo>
                <a:lnTo>
                  <a:pt x="0" y="59283"/>
                </a:lnTo>
                <a:lnTo>
                  <a:pt x="5081" y="67327"/>
                </a:lnTo>
                <a:lnTo>
                  <a:pt x="43742" y="82359"/>
                </a:lnTo>
                <a:lnTo>
                  <a:pt x="115981" y="95509"/>
                </a:lnTo>
                <a:lnTo>
                  <a:pt x="163034" y="101203"/>
                </a:lnTo>
                <a:lnTo>
                  <a:pt x="216492" y="106214"/>
                </a:lnTo>
                <a:lnTo>
                  <a:pt x="275691" y="110473"/>
                </a:lnTo>
                <a:lnTo>
                  <a:pt x="339969" y="113908"/>
                </a:lnTo>
                <a:lnTo>
                  <a:pt x="408662" y="116449"/>
                </a:lnTo>
                <a:lnTo>
                  <a:pt x="481107" y="118025"/>
                </a:lnTo>
                <a:lnTo>
                  <a:pt x="556641" y="118567"/>
                </a:lnTo>
                <a:lnTo>
                  <a:pt x="632172" y="118025"/>
                </a:lnTo>
                <a:lnTo>
                  <a:pt x="704615" y="116449"/>
                </a:lnTo>
                <a:lnTo>
                  <a:pt x="773307" y="113908"/>
                </a:lnTo>
                <a:lnTo>
                  <a:pt x="837584" y="110473"/>
                </a:lnTo>
                <a:lnTo>
                  <a:pt x="896784" y="106214"/>
                </a:lnTo>
                <a:lnTo>
                  <a:pt x="950242" y="101203"/>
                </a:lnTo>
                <a:lnTo>
                  <a:pt x="997296" y="95509"/>
                </a:lnTo>
                <a:lnTo>
                  <a:pt x="1037282" y="89204"/>
                </a:lnTo>
                <a:lnTo>
                  <a:pt x="1093397" y="75043"/>
                </a:lnTo>
                <a:lnTo>
                  <a:pt x="1113282" y="59283"/>
                </a:lnTo>
                <a:lnTo>
                  <a:pt x="1108200" y="51239"/>
                </a:lnTo>
                <a:lnTo>
                  <a:pt x="1069537" y="36208"/>
                </a:lnTo>
                <a:lnTo>
                  <a:pt x="997296" y="23057"/>
                </a:lnTo>
                <a:lnTo>
                  <a:pt x="950242" y="17364"/>
                </a:lnTo>
                <a:lnTo>
                  <a:pt x="896784" y="12352"/>
                </a:lnTo>
                <a:lnTo>
                  <a:pt x="837584" y="8094"/>
                </a:lnTo>
                <a:lnTo>
                  <a:pt x="773307" y="4658"/>
                </a:lnTo>
                <a:lnTo>
                  <a:pt x="704615" y="2117"/>
                </a:lnTo>
                <a:lnTo>
                  <a:pt x="632172" y="541"/>
                </a:lnTo>
                <a:lnTo>
                  <a:pt x="556641" y="0"/>
                </a:lnTo>
                <a:close/>
              </a:path>
            </a:pathLst>
          </a:custGeom>
          <a:solidFill>
            <a:srgbClr val="E0E1E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1" name="object 41"/>
          <p:cNvSpPr/>
          <p:nvPr/>
        </p:nvSpPr>
        <p:spPr>
          <a:xfrm>
            <a:off x="6334860" y="2570276"/>
            <a:ext cx="648400" cy="69336"/>
          </a:xfrm>
          <a:custGeom>
            <a:avLst/>
            <a:gdLst/>
            <a:ahLst/>
            <a:cxnLst/>
            <a:rect l="l" t="t" r="r" b="b"/>
            <a:pathLst>
              <a:path w="979804" h="104775">
                <a:moveTo>
                  <a:pt x="489800" y="0"/>
                </a:moveTo>
                <a:lnTo>
                  <a:pt x="410352" y="682"/>
                </a:lnTo>
                <a:lnTo>
                  <a:pt x="334985" y="2658"/>
                </a:lnTo>
                <a:lnTo>
                  <a:pt x="264708" y="5820"/>
                </a:lnTo>
                <a:lnTo>
                  <a:pt x="200530" y="10060"/>
                </a:lnTo>
                <a:lnTo>
                  <a:pt x="143459" y="15273"/>
                </a:lnTo>
                <a:lnTo>
                  <a:pt x="94503" y="21350"/>
                </a:lnTo>
                <a:lnTo>
                  <a:pt x="54670" y="28184"/>
                </a:lnTo>
                <a:lnTo>
                  <a:pt x="6410" y="43696"/>
                </a:lnTo>
                <a:lnTo>
                  <a:pt x="0" y="52158"/>
                </a:lnTo>
                <a:lnTo>
                  <a:pt x="6410" y="60621"/>
                </a:lnTo>
                <a:lnTo>
                  <a:pt x="54670" y="76133"/>
                </a:lnTo>
                <a:lnTo>
                  <a:pt x="94503" y="82967"/>
                </a:lnTo>
                <a:lnTo>
                  <a:pt x="143459" y="89044"/>
                </a:lnTo>
                <a:lnTo>
                  <a:pt x="200530" y="94256"/>
                </a:lnTo>
                <a:lnTo>
                  <a:pt x="264708" y="98497"/>
                </a:lnTo>
                <a:lnTo>
                  <a:pt x="334985" y="101659"/>
                </a:lnTo>
                <a:lnTo>
                  <a:pt x="410352" y="103635"/>
                </a:lnTo>
                <a:lnTo>
                  <a:pt x="489800" y="104317"/>
                </a:lnTo>
                <a:lnTo>
                  <a:pt x="569249" y="103635"/>
                </a:lnTo>
                <a:lnTo>
                  <a:pt x="644616" y="101659"/>
                </a:lnTo>
                <a:lnTo>
                  <a:pt x="714892" y="98497"/>
                </a:lnTo>
                <a:lnTo>
                  <a:pt x="779071" y="94256"/>
                </a:lnTo>
                <a:lnTo>
                  <a:pt x="836142" y="89044"/>
                </a:lnTo>
                <a:lnTo>
                  <a:pt x="885098" y="82967"/>
                </a:lnTo>
                <a:lnTo>
                  <a:pt x="924931" y="76133"/>
                </a:lnTo>
                <a:lnTo>
                  <a:pt x="973191" y="60621"/>
                </a:lnTo>
                <a:lnTo>
                  <a:pt x="979601" y="52158"/>
                </a:lnTo>
                <a:lnTo>
                  <a:pt x="973191" y="43696"/>
                </a:lnTo>
                <a:lnTo>
                  <a:pt x="924931" y="28184"/>
                </a:lnTo>
                <a:lnTo>
                  <a:pt x="885098" y="21350"/>
                </a:lnTo>
                <a:lnTo>
                  <a:pt x="836142" y="15273"/>
                </a:lnTo>
                <a:lnTo>
                  <a:pt x="779071" y="10060"/>
                </a:lnTo>
                <a:lnTo>
                  <a:pt x="714892" y="5820"/>
                </a:lnTo>
                <a:lnTo>
                  <a:pt x="644616" y="2658"/>
                </a:lnTo>
                <a:lnTo>
                  <a:pt x="569249" y="682"/>
                </a:lnTo>
                <a:lnTo>
                  <a:pt x="489800" y="0"/>
                </a:lnTo>
                <a:close/>
              </a:path>
            </a:pathLst>
          </a:custGeom>
          <a:solidFill>
            <a:srgbClr val="E0E1E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2" name="object 42"/>
          <p:cNvSpPr/>
          <p:nvPr/>
        </p:nvSpPr>
        <p:spPr>
          <a:xfrm>
            <a:off x="4085909" y="1487181"/>
            <a:ext cx="171870" cy="92028"/>
          </a:xfrm>
          <a:custGeom>
            <a:avLst/>
            <a:gdLst/>
            <a:ahLst/>
            <a:cxnLst/>
            <a:rect l="l" t="t" r="r" b="b"/>
            <a:pathLst>
              <a:path w="259714" h="139064">
                <a:moveTo>
                  <a:pt x="228130" y="0"/>
                </a:moveTo>
                <a:lnTo>
                  <a:pt x="31407" y="0"/>
                </a:lnTo>
                <a:lnTo>
                  <a:pt x="19180" y="2467"/>
                </a:lnTo>
                <a:lnTo>
                  <a:pt x="9197" y="9196"/>
                </a:lnTo>
                <a:lnTo>
                  <a:pt x="2467" y="19175"/>
                </a:lnTo>
                <a:lnTo>
                  <a:pt x="0" y="31394"/>
                </a:lnTo>
                <a:lnTo>
                  <a:pt x="0" y="107111"/>
                </a:lnTo>
                <a:lnTo>
                  <a:pt x="2467" y="119337"/>
                </a:lnTo>
                <a:lnTo>
                  <a:pt x="9197" y="129320"/>
                </a:lnTo>
                <a:lnTo>
                  <a:pt x="19180" y="136051"/>
                </a:lnTo>
                <a:lnTo>
                  <a:pt x="31407" y="138518"/>
                </a:lnTo>
                <a:lnTo>
                  <a:pt x="228130" y="138518"/>
                </a:lnTo>
                <a:lnTo>
                  <a:pt x="240350" y="136051"/>
                </a:lnTo>
                <a:lnTo>
                  <a:pt x="250334" y="129320"/>
                </a:lnTo>
                <a:lnTo>
                  <a:pt x="257067" y="119337"/>
                </a:lnTo>
                <a:lnTo>
                  <a:pt x="259537" y="107111"/>
                </a:lnTo>
                <a:lnTo>
                  <a:pt x="259537" y="31394"/>
                </a:lnTo>
                <a:lnTo>
                  <a:pt x="257067" y="19175"/>
                </a:lnTo>
                <a:lnTo>
                  <a:pt x="250334" y="9196"/>
                </a:lnTo>
                <a:lnTo>
                  <a:pt x="240350" y="2467"/>
                </a:lnTo>
                <a:lnTo>
                  <a:pt x="228130"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3" name="object 43"/>
          <p:cNvSpPr/>
          <p:nvPr/>
        </p:nvSpPr>
        <p:spPr>
          <a:xfrm>
            <a:off x="4117254" y="1578844"/>
            <a:ext cx="109257" cy="1870402"/>
          </a:xfrm>
          <a:custGeom>
            <a:avLst/>
            <a:gdLst/>
            <a:ahLst/>
            <a:cxnLst/>
            <a:rect l="l" t="t" r="r" b="b"/>
            <a:pathLst>
              <a:path w="165100" h="2826385">
                <a:moveTo>
                  <a:pt x="164807" y="2826308"/>
                </a:moveTo>
                <a:lnTo>
                  <a:pt x="0" y="2826308"/>
                </a:lnTo>
                <a:lnTo>
                  <a:pt x="0" y="0"/>
                </a:lnTo>
                <a:lnTo>
                  <a:pt x="164807" y="0"/>
                </a:lnTo>
                <a:lnTo>
                  <a:pt x="164807" y="2826308"/>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4" name="object 44"/>
          <p:cNvSpPr/>
          <p:nvPr/>
        </p:nvSpPr>
        <p:spPr>
          <a:xfrm>
            <a:off x="4128384" y="1578848"/>
            <a:ext cx="98332" cy="1870402"/>
          </a:xfrm>
          <a:custGeom>
            <a:avLst/>
            <a:gdLst/>
            <a:ahLst/>
            <a:cxnLst/>
            <a:rect l="l" t="t" r="r" b="b"/>
            <a:pathLst>
              <a:path w="148589" h="2826385">
                <a:moveTo>
                  <a:pt x="147980" y="0"/>
                </a:moveTo>
                <a:lnTo>
                  <a:pt x="65582" y="0"/>
                </a:lnTo>
                <a:lnTo>
                  <a:pt x="65582" y="2166277"/>
                </a:lnTo>
                <a:lnTo>
                  <a:pt x="64100" y="2189910"/>
                </a:lnTo>
                <a:lnTo>
                  <a:pt x="31862" y="2234814"/>
                </a:lnTo>
                <a:lnTo>
                  <a:pt x="0" y="2247785"/>
                </a:lnTo>
                <a:lnTo>
                  <a:pt x="65582" y="2247785"/>
                </a:lnTo>
                <a:lnTo>
                  <a:pt x="65582" y="2826308"/>
                </a:lnTo>
                <a:lnTo>
                  <a:pt x="147980" y="2826308"/>
                </a:lnTo>
                <a:lnTo>
                  <a:pt x="147980"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5" name="object 45"/>
          <p:cNvSpPr/>
          <p:nvPr/>
        </p:nvSpPr>
        <p:spPr>
          <a:xfrm>
            <a:off x="4085906" y="3066352"/>
            <a:ext cx="171870" cy="383241"/>
          </a:xfrm>
          <a:custGeom>
            <a:avLst/>
            <a:gdLst/>
            <a:ahLst/>
            <a:cxnLst/>
            <a:rect l="l" t="t" r="r" b="b"/>
            <a:pathLst>
              <a:path w="259714" h="579120">
                <a:moveTo>
                  <a:pt x="195351" y="0"/>
                </a:moveTo>
                <a:lnTo>
                  <a:pt x="64185" y="0"/>
                </a:lnTo>
                <a:lnTo>
                  <a:pt x="39203" y="5042"/>
                </a:lnTo>
                <a:lnTo>
                  <a:pt x="18800" y="18794"/>
                </a:lnTo>
                <a:lnTo>
                  <a:pt x="5044" y="39192"/>
                </a:lnTo>
                <a:lnTo>
                  <a:pt x="0" y="64173"/>
                </a:lnTo>
                <a:lnTo>
                  <a:pt x="0" y="578523"/>
                </a:lnTo>
                <a:lnTo>
                  <a:pt x="259537" y="578523"/>
                </a:lnTo>
                <a:lnTo>
                  <a:pt x="259537" y="64173"/>
                </a:lnTo>
                <a:lnTo>
                  <a:pt x="254492" y="39192"/>
                </a:lnTo>
                <a:lnTo>
                  <a:pt x="240736" y="18794"/>
                </a:lnTo>
                <a:lnTo>
                  <a:pt x="220334" y="5042"/>
                </a:lnTo>
                <a:lnTo>
                  <a:pt x="195351"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6" name="object 46"/>
          <p:cNvSpPr/>
          <p:nvPr/>
        </p:nvSpPr>
        <p:spPr>
          <a:xfrm>
            <a:off x="4085909" y="3066354"/>
            <a:ext cx="127747" cy="383241"/>
          </a:xfrm>
          <a:custGeom>
            <a:avLst/>
            <a:gdLst/>
            <a:ahLst/>
            <a:cxnLst/>
            <a:rect l="l" t="t" r="r" b="b"/>
            <a:pathLst>
              <a:path w="193039" h="579120">
                <a:moveTo>
                  <a:pt x="128638" y="0"/>
                </a:moveTo>
                <a:lnTo>
                  <a:pt x="64185" y="0"/>
                </a:lnTo>
                <a:lnTo>
                  <a:pt x="39203" y="5042"/>
                </a:lnTo>
                <a:lnTo>
                  <a:pt x="18800" y="18794"/>
                </a:lnTo>
                <a:lnTo>
                  <a:pt x="5044" y="39192"/>
                </a:lnTo>
                <a:lnTo>
                  <a:pt x="0" y="64173"/>
                </a:lnTo>
                <a:lnTo>
                  <a:pt x="0" y="578523"/>
                </a:lnTo>
                <a:lnTo>
                  <a:pt x="192811" y="578523"/>
                </a:lnTo>
                <a:lnTo>
                  <a:pt x="192811" y="64173"/>
                </a:lnTo>
                <a:lnTo>
                  <a:pt x="187768" y="39192"/>
                </a:lnTo>
                <a:lnTo>
                  <a:pt x="174016" y="18794"/>
                </a:lnTo>
                <a:lnTo>
                  <a:pt x="153619" y="5042"/>
                </a:lnTo>
                <a:lnTo>
                  <a:pt x="128638"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7" name="object 47"/>
          <p:cNvSpPr/>
          <p:nvPr/>
        </p:nvSpPr>
        <p:spPr>
          <a:xfrm>
            <a:off x="3563410" y="2013150"/>
            <a:ext cx="1296376" cy="465547"/>
          </a:xfrm>
          <a:custGeom>
            <a:avLst/>
            <a:gdLst/>
            <a:ahLst/>
            <a:cxnLst/>
            <a:rect l="l" t="t" r="r" b="b"/>
            <a:pathLst>
              <a:path w="1797685" h="673735">
                <a:moveTo>
                  <a:pt x="1717027" y="0"/>
                </a:moveTo>
                <a:lnTo>
                  <a:pt x="80111" y="0"/>
                </a:lnTo>
                <a:lnTo>
                  <a:pt x="48932" y="6295"/>
                </a:lnTo>
                <a:lnTo>
                  <a:pt x="23468" y="23464"/>
                </a:lnTo>
                <a:lnTo>
                  <a:pt x="6297" y="48932"/>
                </a:lnTo>
                <a:lnTo>
                  <a:pt x="0" y="80124"/>
                </a:lnTo>
                <a:lnTo>
                  <a:pt x="0" y="593509"/>
                </a:lnTo>
                <a:lnTo>
                  <a:pt x="6297" y="624700"/>
                </a:lnTo>
                <a:lnTo>
                  <a:pt x="23468" y="650168"/>
                </a:lnTo>
                <a:lnTo>
                  <a:pt x="48932" y="667337"/>
                </a:lnTo>
                <a:lnTo>
                  <a:pt x="80111" y="673633"/>
                </a:lnTo>
                <a:lnTo>
                  <a:pt x="1717027" y="673633"/>
                </a:lnTo>
                <a:lnTo>
                  <a:pt x="1748205" y="667337"/>
                </a:lnTo>
                <a:lnTo>
                  <a:pt x="1773670" y="650168"/>
                </a:lnTo>
                <a:lnTo>
                  <a:pt x="1790841" y="624700"/>
                </a:lnTo>
                <a:lnTo>
                  <a:pt x="1797138" y="593509"/>
                </a:lnTo>
                <a:lnTo>
                  <a:pt x="1797138" y="80124"/>
                </a:lnTo>
                <a:lnTo>
                  <a:pt x="1790841" y="48932"/>
                </a:lnTo>
                <a:lnTo>
                  <a:pt x="1773670" y="23464"/>
                </a:lnTo>
                <a:lnTo>
                  <a:pt x="1748205" y="6295"/>
                </a:lnTo>
                <a:lnTo>
                  <a:pt x="1717027"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8" name="object 48"/>
          <p:cNvSpPr/>
          <p:nvPr/>
        </p:nvSpPr>
        <p:spPr>
          <a:xfrm>
            <a:off x="3586802" y="2033207"/>
            <a:ext cx="1142579" cy="405933"/>
          </a:xfrm>
          <a:custGeom>
            <a:avLst/>
            <a:gdLst/>
            <a:ahLst/>
            <a:cxnLst/>
            <a:rect l="l" t="t" r="r" b="b"/>
            <a:pathLst>
              <a:path w="1726564" h="613410">
                <a:moveTo>
                  <a:pt x="1668818" y="613041"/>
                </a:moveTo>
                <a:lnTo>
                  <a:pt x="57632" y="613041"/>
                </a:lnTo>
                <a:lnTo>
                  <a:pt x="35195" y="608511"/>
                </a:lnTo>
                <a:lnTo>
                  <a:pt x="16876" y="596158"/>
                </a:lnTo>
                <a:lnTo>
                  <a:pt x="4527" y="577835"/>
                </a:lnTo>
                <a:lnTo>
                  <a:pt x="0" y="555396"/>
                </a:lnTo>
                <a:lnTo>
                  <a:pt x="0" y="57632"/>
                </a:lnTo>
                <a:lnTo>
                  <a:pt x="4527" y="35195"/>
                </a:lnTo>
                <a:lnTo>
                  <a:pt x="16876" y="16876"/>
                </a:lnTo>
                <a:lnTo>
                  <a:pt x="35195" y="4527"/>
                </a:lnTo>
                <a:lnTo>
                  <a:pt x="57632" y="0"/>
                </a:lnTo>
                <a:lnTo>
                  <a:pt x="1668818" y="0"/>
                </a:lnTo>
                <a:lnTo>
                  <a:pt x="1691255" y="4527"/>
                </a:lnTo>
                <a:lnTo>
                  <a:pt x="1709573" y="16876"/>
                </a:lnTo>
                <a:lnTo>
                  <a:pt x="1721922" y="35195"/>
                </a:lnTo>
                <a:lnTo>
                  <a:pt x="1726450" y="57632"/>
                </a:lnTo>
                <a:lnTo>
                  <a:pt x="1726450" y="555396"/>
                </a:lnTo>
                <a:lnTo>
                  <a:pt x="1721922" y="577835"/>
                </a:lnTo>
                <a:lnTo>
                  <a:pt x="1709573" y="596158"/>
                </a:lnTo>
                <a:lnTo>
                  <a:pt x="1691255" y="608511"/>
                </a:lnTo>
                <a:lnTo>
                  <a:pt x="1668818" y="613041"/>
                </a:lnTo>
                <a:close/>
              </a:path>
            </a:pathLst>
          </a:custGeom>
          <a:ln w="10058">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9" name="object 49"/>
          <p:cNvSpPr/>
          <p:nvPr/>
        </p:nvSpPr>
        <p:spPr>
          <a:xfrm>
            <a:off x="3535037" y="1400437"/>
            <a:ext cx="1335741" cy="498147"/>
          </a:xfrm>
          <a:custGeom>
            <a:avLst/>
            <a:gdLst/>
            <a:ahLst/>
            <a:cxnLst/>
            <a:rect l="l" t="t" r="r" b="b"/>
            <a:pathLst>
              <a:path w="1797685" h="680719">
                <a:moveTo>
                  <a:pt x="1717027" y="0"/>
                </a:moveTo>
                <a:lnTo>
                  <a:pt x="80111" y="0"/>
                </a:lnTo>
                <a:lnTo>
                  <a:pt x="48932" y="6295"/>
                </a:lnTo>
                <a:lnTo>
                  <a:pt x="23468" y="23464"/>
                </a:lnTo>
                <a:lnTo>
                  <a:pt x="6297" y="48932"/>
                </a:lnTo>
                <a:lnTo>
                  <a:pt x="0" y="80124"/>
                </a:lnTo>
                <a:lnTo>
                  <a:pt x="0" y="600468"/>
                </a:lnTo>
                <a:lnTo>
                  <a:pt x="6297" y="631654"/>
                </a:lnTo>
                <a:lnTo>
                  <a:pt x="23468" y="657123"/>
                </a:lnTo>
                <a:lnTo>
                  <a:pt x="48932" y="674295"/>
                </a:lnTo>
                <a:lnTo>
                  <a:pt x="80111" y="680592"/>
                </a:lnTo>
                <a:lnTo>
                  <a:pt x="1717027" y="680592"/>
                </a:lnTo>
                <a:lnTo>
                  <a:pt x="1748205" y="674295"/>
                </a:lnTo>
                <a:lnTo>
                  <a:pt x="1773670" y="657123"/>
                </a:lnTo>
                <a:lnTo>
                  <a:pt x="1790841" y="631654"/>
                </a:lnTo>
                <a:lnTo>
                  <a:pt x="1797138" y="600468"/>
                </a:lnTo>
                <a:lnTo>
                  <a:pt x="1797138" y="80124"/>
                </a:lnTo>
                <a:lnTo>
                  <a:pt x="1790841" y="48932"/>
                </a:lnTo>
                <a:lnTo>
                  <a:pt x="1773670" y="23464"/>
                </a:lnTo>
                <a:lnTo>
                  <a:pt x="1748205" y="6295"/>
                </a:lnTo>
                <a:lnTo>
                  <a:pt x="1717027"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0" name="object 50"/>
          <p:cNvSpPr/>
          <p:nvPr/>
        </p:nvSpPr>
        <p:spPr>
          <a:xfrm>
            <a:off x="3586801" y="1533015"/>
            <a:ext cx="1142579" cy="406774"/>
          </a:xfrm>
          <a:custGeom>
            <a:avLst/>
            <a:gdLst/>
            <a:ahLst/>
            <a:cxnLst/>
            <a:rect l="l" t="t" r="r" b="b"/>
            <a:pathLst>
              <a:path w="1726564" h="614680">
                <a:moveTo>
                  <a:pt x="1667865" y="614438"/>
                </a:moveTo>
                <a:lnTo>
                  <a:pt x="58585" y="614438"/>
                </a:lnTo>
                <a:lnTo>
                  <a:pt x="35779" y="609835"/>
                </a:lnTo>
                <a:lnTo>
                  <a:pt x="17157" y="597280"/>
                </a:lnTo>
                <a:lnTo>
                  <a:pt x="4603" y="578659"/>
                </a:lnTo>
                <a:lnTo>
                  <a:pt x="0" y="555853"/>
                </a:lnTo>
                <a:lnTo>
                  <a:pt x="0" y="58585"/>
                </a:lnTo>
                <a:lnTo>
                  <a:pt x="4603" y="35784"/>
                </a:lnTo>
                <a:lnTo>
                  <a:pt x="17157" y="17162"/>
                </a:lnTo>
                <a:lnTo>
                  <a:pt x="35779" y="4605"/>
                </a:lnTo>
                <a:lnTo>
                  <a:pt x="58585" y="0"/>
                </a:lnTo>
                <a:lnTo>
                  <a:pt x="1667865" y="0"/>
                </a:lnTo>
                <a:lnTo>
                  <a:pt x="1690671" y="4605"/>
                </a:lnTo>
                <a:lnTo>
                  <a:pt x="1709293" y="17162"/>
                </a:lnTo>
                <a:lnTo>
                  <a:pt x="1721847" y="35784"/>
                </a:lnTo>
                <a:lnTo>
                  <a:pt x="1726450" y="58585"/>
                </a:lnTo>
                <a:lnTo>
                  <a:pt x="1726450" y="555853"/>
                </a:lnTo>
                <a:lnTo>
                  <a:pt x="1721847" y="578659"/>
                </a:lnTo>
                <a:lnTo>
                  <a:pt x="1709293" y="597280"/>
                </a:lnTo>
                <a:lnTo>
                  <a:pt x="1690671" y="609835"/>
                </a:lnTo>
                <a:lnTo>
                  <a:pt x="1667865" y="614438"/>
                </a:lnTo>
                <a:close/>
              </a:path>
            </a:pathLst>
          </a:custGeom>
          <a:ln w="10223">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1" name="object 51"/>
          <p:cNvSpPr txBox="1"/>
          <p:nvPr/>
        </p:nvSpPr>
        <p:spPr>
          <a:xfrm>
            <a:off x="3600954" y="2062630"/>
            <a:ext cx="1162747" cy="242300"/>
          </a:xfrm>
          <a:prstGeom prst="rect">
            <a:avLst/>
          </a:prstGeom>
          <a:ln>
            <a:noFill/>
          </a:ln>
        </p:spPr>
        <p:txBody>
          <a:bodyPr vert="horz" wrap="square" lIns="0" tIns="15548" rIns="0" bIns="0" rtlCol="0">
            <a:spAutoFit/>
          </a:bodyPr>
          <a:lstStyle/>
          <a:p>
            <a:pPr marL="101279" marR="3362" indent="-93294" defTabSz="605150">
              <a:lnSpc>
                <a:spcPts val="860"/>
              </a:lnSpc>
              <a:spcBef>
                <a:spcPts val="122"/>
              </a:spcBef>
              <a:buClrTx/>
            </a:pPr>
            <a:r>
              <a:rPr lang="en-US" sz="728" kern="1200" spc="17" dirty="0">
                <a:solidFill>
                  <a:srgbClr val="FFFFFF"/>
                </a:solidFill>
                <a:latin typeface="Calibri" panose="020F0502020204030204" pitchFamily="34" charset="0"/>
                <a:ea typeface="+mn-ea"/>
                <a:cs typeface="Calibri" panose="020F0502020204030204" pitchFamily="34" charset="0"/>
              </a:rPr>
              <a:t>Investment in </a:t>
            </a:r>
            <a:r>
              <a:rPr sz="728" kern="1200" spc="13" dirty="0">
                <a:solidFill>
                  <a:srgbClr val="FFFFFF"/>
                </a:solidFill>
                <a:latin typeface="Calibri" panose="020F0502020204030204" pitchFamily="34" charset="0"/>
                <a:ea typeface="+mn-ea"/>
                <a:cs typeface="Calibri" panose="020F0502020204030204" pitchFamily="34" charset="0"/>
              </a:rPr>
              <a:t>are</a:t>
            </a:r>
            <a:r>
              <a:rPr sz="728" kern="1200" spc="-60" dirty="0">
                <a:solidFill>
                  <a:srgbClr val="FFFFFF"/>
                </a:solidFill>
                <a:latin typeface="Calibri" panose="020F0502020204030204" pitchFamily="34" charset="0"/>
                <a:ea typeface="+mn-ea"/>
                <a:cs typeface="Calibri" panose="020F0502020204030204" pitchFamily="34" charset="0"/>
              </a:rPr>
              <a:t> </a:t>
            </a:r>
            <a:r>
              <a:rPr sz="728" kern="1200" spc="33" dirty="0">
                <a:solidFill>
                  <a:srgbClr val="FFFFFF"/>
                </a:solidFill>
                <a:latin typeface="Calibri" panose="020F0502020204030204" pitchFamily="34" charset="0"/>
                <a:ea typeface="+mn-ea"/>
                <a:cs typeface="Calibri" panose="020F0502020204030204" pitchFamily="34" charset="0"/>
              </a:rPr>
              <a:t>movements</a:t>
            </a:r>
            <a:r>
              <a:rPr sz="728" kern="1200" spc="-26" dirty="0">
                <a:solidFill>
                  <a:srgbClr val="FFFFFF"/>
                </a:solidFill>
                <a:latin typeface="Calibri" panose="020F0502020204030204" pitchFamily="34" charset="0"/>
                <a:ea typeface="+mn-ea"/>
                <a:cs typeface="Calibri" panose="020F0502020204030204" pitchFamily="34" charset="0"/>
              </a:rPr>
              <a:t> </a:t>
            </a:r>
            <a:endParaRPr sz="728" kern="1200" dirty="0">
              <a:solidFill>
                <a:prstClr val="black"/>
              </a:solidFill>
              <a:latin typeface="Calibri" panose="020F0502020204030204" pitchFamily="34" charset="0"/>
              <a:ea typeface="+mn-ea"/>
              <a:cs typeface="Calibri" panose="020F0502020204030204" pitchFamily="34" charset="0"/>
            </a:endParaRPr>
          </a:p>
        </p:txBody>
      </p:sp>
      <p:sp>
        <p:nvSpPr>
          <p:cNvPr id="52" name="object 52"/>
          <p:cNvSpPr txBox="1"/>
          <p:nvPr/>
        </p:nvSpPr>
        <p:spPr>
          <a:xfrm>
            <a:off x="3900014" y="2235933"/>
            <a:ext cx="788612" cy="122627"/>
          </a:xfrm>
          <a:prstGeom prst="rect">
            <a:avLst/>
          </a:prstGeom>
          <a:ln>
            <a:noFill/>
          </a:ln>
        </p:spPr>
        <p:txBody>
          <a:bodyPr vert="horz" wrap="square" lIns="0" tIns="10506" rIns="0" bIns="0" rtlCol="0">
            <a:spAutoFit/>
          </a:bodyPr>
          <a:lstStyle/>
          <a:p>
            <a:pPr marL="8405" defTabSz="605150">
              <a:spcBef>
                <a:spcPts val="83"/>
              </a:spcBef>
              <a:buClrTx/>
            </a:pPr>
            <a:r>
              <a:rPr sz="728" kern="1200" spc="30" dirty="0">
                <a:solidFill>
                  <a:srgbClr val="FFFFFF"/>
                </a:solidFill>
                <a:latin typeface="Oswald Regular"/>
                <a:ea typeface="+mn-ea"/>
                <a:cs typeface="Times New Roman" panose="02020603050405020304" pitchFamily="18" charset="0"/>
              </a:rPr>
              <a:t>.</a:t>
            </a:r>
            <a:endParaRPr sz="728" kern="1200" dirty="0">
              <a:solidFill>
                <a:prstClr val="black"/>
              </a:solidFill>
              <a:latin typeface="Oswald Regular"/>
              <a:ea typeface="+mn-ea"/>
              <a:cs typeface="Times New Roman" panose="02020603050405020304" pitchFamily="18" charset="0"/>
            </a:endParaRPr>
          </a:p>
        </p:txBody>
      </p:sp>
      <p:sp>
        <p:nvSpPr>
          <p:cNvPr id="53" name="object 53"/>
          <p:cNvSpPr txBox="1"/>
          <p:nvPr/>
        </p:nvSpPr>
        <p:spPr>
          <a:xfrm>
            <a:off x="3600101" y="1483177"/>
            <a:ext cx="1173084" cy="122627"/>
          </a:xfrm>
          <a:prstGeom prst="rect">
            <a:avLst/>
          </a:prstGeom>
          <a:ln>
            <a:noFill/>
          </a:ln>
        </p:spPr>
        <p:txBody>
          <a:bodyPr vert="horz" wrap="square" lIns="0" tIns="10506" rIns="0" bIns="0" rtlCol="0">
            <a:spAutoFit/>
          </a:bodyPr>
          <a:lstStyle/>
          <a:p>
            <a:pPr marL="8405" defTabSz="605150">
              <a:spcBef>
                <a:spcPts val="83"/>
              </a:spcBef>
              <a:buClrTx/>
            </a:pPr>
            <a:r>
              <a:rPr sz="728" kern="1200" spc="23" dirty="0">
                <a:solidFill>
                  <a:srgbClr val="FFFFFF"/>
                </a:solidFill>
                <a:latin typeface="Oswald Regular"/>
                <a:ea typeface="+mn-ea"/>
                <a:cs typeface="Times New Roman" panose="02020603050405020304" pitchFamily="18" charset="0"/>
              </a:rPr>
              <a:t>Internal</a:t>
            </a:r>
            <a:r>
              <a:rPr sz="728" kern="1200" spc="-46" dirty="0">
                <a:solidFill>
                  <a:srgbClr val="FFFFFF"/>
                </a:solidFill>
                <a:latin typeface="Oswald Regular"/>
                <a:ea typeface="+mn-ea"/>
                <a:cs typeface="Times New Roman" panose="02020603050405020304" pitchFamily="18" charset="0"/>
              </a:rPr>
              <a:t> </a:t>
            </a:r>
            <a:r>
              <a:rPr sz="728" kern="1200" spc="20" dirty="0">
                <a:solidFill>
                  <a:srgbClr val="FFFFFF"/>
                </a:solidFill>
                <a:latin typeface="Oswald Regular"/>
                <a:ea typeface="+mn-ea"/>
                <a:cs typeface="Times New Roman" panose="02020603050405020304" pitchFamily="18" charset="0"/>
              </a:rPr>
              <a:t>decision-making</a:t>
            </a:r>
            <a:endParaRPr sz="728" kern="1200" dirty="0">
              <a:solidFill>
                <a:prstClr val="black"/>
              </a:solidFill>
              <a:latin typeface="Oswald Regular"/>
              <a:ea typeface="+mn-ea"/>
              <a:cs typeface="Times New Roman" panose="02020603050405020304" pitchFamily="18" charset="0"/>
            </a:endParaRPr>
          </a:p>
        </p:txBody>
      </p:sp>
      <p:sp>
        <p:nvSpPr>
          <p:cNvPr id="54" name="object 54"/>
          <p:cNvSpPr txBox="1"/>
          <p:nvPr/>
        </p:nvSpPr>
        <p:spPr>
          <a:xfrm>
            <a:off x="3589473" y="1621215"/>
            <a:ext cx="1159496" cy="234644"/>
          </a:xfrm>
          <a:prstGeom prst="rect">
            <a:avLst/>
          </a:prstGeom>
          <a:ln>
            <a:noFill/>
          </a:ln>
        </p:spPr>
        <p:txBody>
          <a:bodyPr vert="horz" wrap="square" lIns="0" tIns="10506" rIns="0" bIns="0" rtlCol="0">
            <a:spAutoFit/>
          </a:bodyPr>
          <a:lstStyle/>
          <a:p>
            <a:pPr marL="8405" defTabSz="605150">
              <a:spcBef>
                <a:spcPts val="83"/>
              </a:spcBef>
              <a:buClrTx/>
            </a:pPr>
            <a:r>
              <a:rPr sz="728" kern="1200" spc="26" dirty="0">
                <a:solidFill>
                  <a:srgbClr val="FFFFFF"/>
                </a:solidFill>
                <a:latin typeface="Oswald Regular"/>
                <a:ea typeface="+mn-ea"/>
                <a:cs typeface="Times New Roman" panose="02020603050405020304" pitchFamily="18" charset="0"/>
              </a:rPr>
              <a:t>prioritizes lived</a:t>
            </a:r>
            <a:r>
              <a:rPr sz="728" kern="1200" spc="-93" dirty="0">
                <a:solidFill>
                  <a:srgbClr val="FFFFFF"/>
                </a:solidFill>
                <a:latin typeface="Oswald Regular"/>
                <a:ea typeface="+mn-ea"/>
                <a:cs typeface="Times New Roman" panose="02020603050405020304" pitchFamily="18" charset="0"/>
              </a:rPr>
              <a:t> </a:t>
            </a:r>
            <a:r>
              <a:rPr sz="728" kern="1200" spc="26" dirty="0">
                <a:solidFill>
                  <a:srgbClr val="FFFFFF"/>
                </a:solidFill>
                <a:latin typeface="Calibri" panose="020F0502020204030204" pitchFamily="34" charset="0"/>
                <a:ea typeface="+mn-ea"/>
                <a:cs typeface="Calibri" panose="020F0502020204030204" pitchFamily="34" charset="0"/>
              </a:rPr>
              <a:t>experienc</a:t>
            </a:r>
            <a:r>
              <a:rPr lang="en-US" sz="728" kern="1200" spc="26" dirty="0">
                <a:solidFill>
                  <a:srgbClr val="FFFFFF"/>
                </a:solidFill>
                <a:latin typeface="Calibri" panose="020F0502020204030204" pitchFamily="34" charset="0"/>
                <a:ea typeface="+mn-ea"/>
                <a:cs typeface="Calibri" panose="020F0502020204030204" pitchFamily="34" charset="0"/>
              </a:rPr>
              <a:t>e and equity goals</a:t>
            </a:r>
            <a:endParaRPr sz="728" kern="1200" dirty="0">
              <a:solidFill>
                <a:prstClr val="black"/>
              </a:solidFill>
              <a:latin typeface="Calibri" panose="020F0502020204030204" pitchFamily="34" charset="0"/>
              <a:ea typeface="+mn-ea"/>
              <a:cs typeface="Calibri" panose="020F0502020204030204" pitchFamily="34" charset="0"/>
            </a:endParaRPr>
          </a:p>
        </p:txBody>
      </p:sp>
      <p:sp>
        <p:nvSpPr>
          <p:cNvPr id="56" name="object 56"/>
          <p:cNvSpPr/>
          <p:nvPr/>
        </p:nvSpPr>
        <p:spPr>
          <a:xfrm>
            <a:off x="6596128" y="1578631"/>
            <a:ext cx="143858" cy="76791"/>
          </a:xfrm>
          <a:prstGeom prst="rect">
            <a:avLst/>
          </a:prstGeom>
          <a:blipFill>
            <a:blip r:embed="rId3" cstate="print"/>
            <a:stretch>
              <a:fillRect/>
            </a:stretch>
          </a:blip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7" name="object 57"/>
          <p:cNvSpPr/>
          <p:nvPr/>
        </p:nvSpPr>
        <p:spPr>
          <a:xfrm>
            <a:off x="6622382" y="1655425"/>
            <a:ext cx="91608" cy="935831"/>
          </a:xfrm>
          <a:custGeom>
            <a:avLst/>
            <a:gdLst/>
            <a:ahLst/>
            <a:cxnLst/>
            <a:rect l="l" t="t" r="r" b="b"/>
            <a:pathLst>
              <a:path w="138429" h="1414145">
                <a:moveTo>
                  <a:pt x="138036" y="1413751"/>
                </a:moveTo>
                <a:lnTo>
                  <a:pt x="0" y="1413751"/>
                </a:lnTo>
                <a:lnTo>
                  <a:pt x="0" y="0"/>
                </a:lnTo>
                <a:lnTo>
                  <a:pt x="138036" y="0"/>
                </a:lnTo>
                <a:lnTo>
                  <a:pt x="138036" y="1413751"/>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8" name="object 58"/>
          <p:cNvSpPr/>
          <p:nvPr/>
        </p:nvSpPr>
        <p:spPr>
          <a:xfrm>
            <a:off x="6631701" y="1655423"/>
            <a:ext cx="82363" cy="935831"/>
          </a:xfrm>
          <a:custGeom>
            <a:avLst/>
            <a:gdLst/>
            <a:ahLst/>
            <a:cxnLst/>
            <a:rect l="l" t="t" r="r" b="b"/>
            <a:pathLst>
              <a:path w="124459" h="1414145">
                <a:moveTo>
                  <a:pt x="123964" y="0"/>
                </a:moveTo>
                <a:lnTo>
                  <a:pt x="54940" y="0"/>
                </a:lnTo>
                <a:lnTo>
                  <a:pt x="54940" y="860894"/>
                </a:lnTo>
                <a:lnTo>
                  <a:pt x="53696" y="880692"/>
                </a:lnTo>
                <a:lnTo>
                  <a:pt x="26697" y="918304"/>
                </a:lnTo>
                <a:lnTo>
                  <a:pt x="0" y="929170"/>
                </a:lnTo>
                <a:lnTo>
                  <a:pt x="54940" y="929170"/>
                </a:lnTo>
                <a:lnTo>
                  <a:pt x="54940" y="1413751"/>
                </a:lnTo>
                <a:lnTo>
                  <a:pt x="123964" y="1413751"/>
                </a:lnTo>
                <a:lnTo>
                  <a:pt x="123964"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9" name="object 59"/>
          <p:cNvSpPr/>
          <p:nvPr/>
        </p:nvSpPr>
        <p:spPr>
          <a:xfrm>
            <a:off x="6596130" y="2270317"/>
            <a:ext cx="144135" cy="321049"/>
          </a:xfrm>
          <a:custGeom>
            <a:avLst/>
            <a:gdLst/>
            <a:ahLst/>
            <a:cxnLst/>
            <a:rect l="l" t="t" r="r" b="b"/>
            <a:pathLst>
              <a:path w="217804" h="485139">
                <a:moveTo>
                  <a:pt x="163639" y="0"/>
                </a:moveTo>
                <a:lnTo>
                  <a:pt x="53746" y="0"/>
                </a:lnTo>
                <a:lnTo>
                  <a:pt x="32821" y="4222"/>
                </a:lnTo>
                <a:lnTo>
                  <a:pt x="15738" y="15738"/>
                </a:lnTo>
                <a:lnTo>
                  <a:pt x="4222" y="32821"/>
                </a:lnTo>
                <a:lnTo>
                  <a:pt x="0" y="53746"/>
                </a:lnTo>
                <a:lnTo>
                  <a:pt x="0" y="484581"/>
                </a:lnTo>
                <a:lnTo>
                  <a:pt x="217385" y="484581"/>
                </a:lnTo>
                <a:lnTo>
                  <a:pt x="217385" y="53746"/>
                </a:lnTo>
                <a:lnTo>
                  <a:pt x="213159" y="32821"/>
                </a:lnTo>
                <a:lnTo>
                  <a:pt x="201637" y="15738"/>
                </a:lnTo>
                <a:lnTo>
                  <a:pt x="184553" y="4222"/>
                </a:lnTo>
                <a:lnTo>
                  <a:pt x="163639"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0" name="object 60"/>
          <p:cNvSpPr/>
          <p:nvPr/>
        </p:nvSpPr>
        <p:spPr>
          <a:xfrm>
            <a:off x="6596132" y="2270315"/>
            <a:ext cx="107156" cy="321049"/>
          </a:xfrm>
          <a:custGeom>
            <a:avLst/>
            <a:gdLst/>
            <a:ahLst/>
            <a:cxnLst/>
            <a:rect l="l" t="t" r="r" b="b"/>
            <a:pathLst>
              <a:path w="161925" h="485139">
                <a:moveTo>
                  <a:pt x="107734" y="0"/>
                </a:moveTo>
                <a:lnTo>
                  <a:pt x="53746" y="0"/>
                </a:lnTo>
                <a:lnTo>
                  <a:pt x="32821" y="4224"/>
                </a:lnTo>
                <a:lnTo>
                  <a:pt x="15738" y="15743"/>
                </a:lnTo>
                <a:lnTo>
                  <a:pt x="4222" y="32827"/>
                </a:lnTo>
                <a:lnTo>
                  <a:pt x="0" y="53746"/>
                </a:lnTo>
                <a:lnTo>
                  <a:pt x="0" y="484581"/>
                </a:lnTo>
                <a:lnTo>
                  <a:pt x="161493" y="484581"/>
                </a:lnTo>
                <a:lnTo>
                  <a:pt x="161493" y="53746"/>
                </a:lnTo>
                <a:lnTo>
                  <a:pt x="157268" y="32827"/>
                </a:lnTo>
                <a:lnTo>
                  <a:pt x="145748" y="15743"/>
                </a:lnTo>
                <a:lnTo>
                  <a:pt x="128660" y="4224"/>
                </a:lnTo>
                <a:lnTo>
                  <a:pt x="107734"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1" name="object 61"/>
          <p:cNvSpPr/>
          <p:nvPr/>
        </p:nvSpPr>
        <p:spPr>
          <a:xfrm>
            <a:off x="5794511" y="2088206"/>
            <a:ext cx="383661" cy="41182"/>
          </a:xfrm>
          <a:custGeom>
            <a:avLst/>
            <a:gdLst/>
            <a:ahLst/>
            <a:cxnLst/>
            <a:rect l="l" t="t" r="r" b="b"/>
            <a:pathLst>
              <a:path w="579754" h="62230">
                <a:moveTo>
                  <a:pt x="289674" y="0"/>
                </a:moveTo>
                <a:lnTo>
                  <a:pt x="212667" y="1101"/>
                </a:lnTo>
                <a:lnTo>
                  <a:pt x="143470" y="4210"/>
                </a:lnTo>
                <a:lnTo>
                  <a:pt x="84843" y="9032"/>
                </a:lnTo>
                <a:lnTo>
                  <a:pt x="39549" y="15275"/>
                </a:lnTo>
                <a:lnTo>
                  <a:pt x="0" y="30848"/>
                </a:lnTo>
                <a:lnTo>
                  <a:pt x="10347" y="39051"/>
                </a:lnTo>
                <a:lnTo>
                  <a:pt x="84843" y="52663"/>
                </a:lnTo>
                <a:lnTo>
                  <a:pt x="143470" y="57486"/>
                </a:lnTo>
                <a:lnTo>
                  <a:pt x="212667" y="60595"/>
                </a:lnTo>
                <a:lnTo>
                  <a:pt x="289674" y="61696"/>
                </a:lnTo>
                <a:lnTo>
                  <a:pt x="366680" y="60595"/>
                </a:lnTo>
                <a:lnTo>
                  <a:pt x="435878" y="57486"/>
                </a:lnTo>
                <a:lnTo>
                  <a:pt x="494504" y="52663"/>
                </a:lnTo>
                <a:lnTo>
                  <a:pt x="539799" y="46420"/>
                </a:lnTo>
                <a:lnTo>
                  <a:pt x="579348" y="30848"/>
                </a:lnTo>
                <a:lnTo>
                  <a:pt x="569001" y="22645"/>
                </a:lnTo>
                <a:lnTo>
                  <a:pt x="494504" y="9032"/>
                </a:lnTo>
                <a:lnTo>
                  <a:pt x="435878" y="4210"/>
                </a:lnTo>
                <a:lnTo>
                  <a:pt x="366680" y="1101"/>
                </a:lnTo>
                <a:lnTo>
                  <a:pt x="289674" y="0"/>
                </a:lnTo>
                <a:close/>
              </a:path>
            </a:pathLst>
          </a:custGeom>
          <a:solidFill>
            <a:srgbClr val="E0E1E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2" name="object 62"/>
          <p:cNvSpPr/>
          <p:nvPr/>
        </p:nvSpPr>
        <p:spPr>
          <a:xfrm>
            <a:off x="5949034" y="1128517"/>
            <a:ext cx="85078" cy="45409"/>
          </a:xfrm>
          <a:prstGeom prst="rect">
            <a:avLst/>
          </a:prstGeom>
          <a:blipFill>
            <a:blip r:embed="rId4" cstate="print"/>
            <a:stretch>
              <a:fillRect/>
            </a:stretch>
          </a:blip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3" name="object 63"/>
          <p:cNvSpPr/>
          <p:nvPr/>
        </p:nvSpPr>
        <p:spPr>
          <a:xfrm>
            <a:off x="5991572" y="1173928"/>
            <a:ext cx="0" cy="926586"/>
          </a:xfrm>
          <a:custGeom>
            <a:avLst/>
            <a:gdLst/>
            <a:ahLst/>
            <a:cxnLst/>
            <a:rect l="l" t="t" r="r" b="b"/>
            <a:pathLst>
              <a:path h="1400175">
                <a:moveTo>
                  <a:pt x="0" y="0"/>
                </a:moveTo>
                <a:lnTo>
                  <a:pt x="0" y="1400098"/>
                </a:lnTo>
              </a:path>
            </a:pathLst>
          </a:custGeom>
          <a:ln w="81635">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4" name="object 64"/>
          <p:cNvSpPr/>
          <p:nvPr/>
        </p:nvSpPr>
        <p:spPr>
          <a:xfrm>
            <a:off x="5970062" y="1173926"/>
            <a:ext cx="48746" cy="926586"/>
          </a:xfrm>
          <a:custGeom>
            <a:avLst/>
            <a:gdLst/>
            <a:ahLst/>
            <a:cxnLst/>
            <a:rect l="l" t="t" r="r" b="b"/>
            <a:pathLst>
              <a:path w="73659" h="1400175">
                <a:moveTo>
                  <a:pt x="73317" y="0"/>
                </a:moveTo>
                <a:lnTo>
                  <a:pt x="32499" y="0"/>
                </a:lnTo>
                <a:lnTo>
                  <a:pt x="32499" y="1073137"/>
                </a:lnTo>
                <a:lnTo>
                  <a:pt x="31766" y="1084838"/>
                </a:lnTo>
                <a:lnTo>
                  <a:pt x="2318" y="1112926"/>
                </a:lnTo>
                <a:lnTo>
                  <a:pt x="0" y="1113510"/>
                </a:lnTo>
                <a:lnTo>
                  <a:pt x="32499" y="1113510"/>
                </a:lnTo>
                <a:lnTo>
                  <a:pt x="32499" y="1400098"/>
                </a:lnTo>
                <a:lnTo>
                  <a:pt x="73317" y="1400098"/>
                </a:lnTo>
                <a:lnTo>
                  <a:pt x="73317"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5" name="object 65"/>
          <p:cNvSpPr/>
          <p:nvPr/>
        </p:nvSpPr>
        <p:spPr>
          <a:xfrm>
            <a:off x="5949031" y="1910808"/>
            <a:ext cx="85305" cy="189940"/>
          </a:xfrm>
          <a:custGeom>
            <a:avLst/>
            <a:gdLst/>
            <a:ahLst/>
            <a:cxnLst/>
            <a:rect l="l" t="t" r="r" b="b"/>
            <a:pathLst>
              <a:path w="128904" h="287019">
                <a:moveTo>
                  <a:pt x="96774" y="0"/>
                </a:moveTo>
                <a:lnTo>
                  <a:pt x="31788" y="0"/>
                </a:lnTo>
                <a:lnTo>
                  <a:pt x="19411" y="2498"/>
                </a:lnTo>
                <a:lnTo>
                  <a:pt x="9307" y="9312"/>
                </a:lnTo>
                <a:lnTo>
                  <a:pt x="2496" y="19416"/>
                </a:lnTo>
                <a:lnTo>
                  <a:pt x="0" y="31788"/>
                </a:lnTo>
                <a:lnTo>
                  <a:pt x="0" y="286588"/>
                </a:lnTo>
                <a:lnTo>
                  <a:pt x="128562" y="286588"/>
                </a:lnTo>
                <a:lnTo>
                  <a:pt x="128562" y="31788"/>
                </a:lnTo>
                <a:lnTo>
                  <a:pt x="126063" y="19416"/>
                </a:lnTo>
                <a:lnTo>
                  <a:pt x="119249" y="9312"/>
                </a:lnTo>
                <a:lnTo>
                  <a:pt x="109145" y="2498"/>
                </a:lnTo>
                <a:lnTo>
                  <a:pt x="96774"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6" name="object 66"/>
          <p:cNvSpPr/>
          <p:nvPr/>
        </p:nvSpPr>
        <p:spPr>
          <a:xfrm>
            <a:off x="5949027" y="1910805"/>
            <a:ext cx="63453" cy="189940"/>
          </a:xfrm>
          <a:custGeom>
            <a:avLst/>
            <a:gdLst/>
            <a:ahLst/>
            <a:cxnLst/>
            <a:rect l="l" t="t" r="r" b="b"/>
            <a:pathLst>
              <a:path w="95884" h="287019">
                <a:moveTo>
                  <a:pt x="63728" y="0"/>
                </a:moveTo>
                <a:lnTo>
                  <a:pt x="31788" y="0"/>
                </a:lnTo>
                <a:lnTo>
                  <a:pt x="19416" y="2498"/>
                </a:lnTo>
                <a:lnTo>
                  <a:pt x="9312" y="9312"/>
                </a:lnTo>
                <a:lnTo>
                  <a:pt x="2498" y="19416"/>
                </a:lnTo>
                <a:lnTo>
                  <a:pt x="0" y="31788"/>
                </a:lnTo>
                <a:lnTo>
                  <a:pt x="0" y="286588"/>
                </a:lnTo>
                <a:lnTo>
                  <a:pt x="95516" y="286588"/>
                </a:lnTo>
                <a:lnTo>
                  <a:pt x="95516" y="31788"/>
                </a:lnTo>
                <a:lnTo>
                  <a:pt x="93017" y="19416"/>
                </a:lnTo>
                <a:lnTo>
                  <a:pt x="86204" y="9312"/>
                </a:lnTo>
                <a:lnTo>
                  <a:pt x="76099" y="2498"/>
                </a:lnTo>
                <a:lnTo>
                  <a:pt x="63728"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7" name="object 67"/>
          <p:cNvSpPr/>
          <p:nvPr/>
        </p:nvSpPr>
        <p:spPr>
          <a:xfrm>
            <a:off x="5690189" y="933800"/>
            <a:ext cx="728510" cy="786905"/>
          </a:xfrm>
          <a:custGeom>
            <a:avLst/>
            <a:gdLst/>
            <a:ahLst/>
            <a:cxnLst/>
            <a:rect l="l" t="t" r="r" b="b"/>
            <a:pathLst>
              <a:path w="890270" h="876935">
                <a:moveTo>
                  <a:pt x="850582" y="0"/>
                </a:moveTo>
                <a:lnTo>
                  <a:pt x="39687" y="0"/>
                </a:lnTo>
                <a:lnTo>
                  <a:pt x="24244" y="3118"/>
                </a:lnTo>
                <a:lnTo>
                  <a:pt x="11628" y="11623"/>
                </a:lnTo>
                <a:lnTo>
                  <a:pt x="3120" y="24238"/>
                </a:lnTo>
                <a:lnTo>
                  <a:pt x="0" y="39687"/>
                </a:lnTo>
                <a:lnTo>
                  <a:pt x="0" y="836764"/>
                </a:lnTo>
                <a:lnTo>
                  <a:pt x="3120" y="852213"/>
                </a:lnTo>
                <a:lnTo>
                  <a:pt x="11628" y="864828"/>
                </a:lnTo>
                <a:lnTo>
                  <a:pt x="24244" y="873333"/>
                </a:lnTo>
                <a:lnTo>
                  <a:pt x="39687" y="876452"/>
                </a:lnTo>
                <a:lnTo>
                  <a:pt x="850582" y="876452"/>
                </a:lnTo>
                <a:lnTo>
                  <a:pt x="866031" y="873333"/>
                </a:lnTo>
                <a:lnTo>
                  <a:pt x="878646" y="864828"/>
                </a:lnTo>
                <a:lnTo>
                  <a:pt x="887151" y="852213"/>
                </a:lnTo>
                <a:lnTo>
                  <a:pt x="890270" y="836764"/>
                </a:lnTo>
                <a:lnTo>
                  <a:pt x="890270" y="39687"/>
                </a:lnTo>
                <a:lnTo>
                  <a:pt x="887151" y="24238"/>
                </a:lnTo>
                <a:lnTo>
                  <a:pt x="878646" y="11623"/>
                </a:lnTo>
                <a:lnTo>
                  <a:pt x="866031" y="3118"/>
                </a:lnTo>
                <a:lnTo>
                  <a:pt x="850582"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8" name="object 68"/>
          <p:cNvSpPr/>
          <p:nvPr/>
        </p:nvSpPr>
        <p:spPr>
          <a:xfrm>
            <a:off x="5706413" y="1155792"/>
            <a:ext cx="556792" cy="549228"/>
          </a:xfrm>
          <a:custGeom>
            <a:avLst/>
            <a:gdLst/>
            <a:ahLst/>
            <a:cxnLst/>
            <a:rect l="l" t="t" r="r" b="b"/>
            <a:pathLst>
              <a:path w="841375" h="829944">
                <a:moveTo>
                  <a:pt x="812698" y="829868"/>
                </a:moveTo>
                <a:lnTo>
                  <a:pt x="28549" y="829868"/>
                </a:lnTo>
                <a:lnTo>
                  <a:pt x="17439" y="827626"/>
                </a:lnTo>
                <a:lnTo>
                  <a:pt x="8364" y="821509"/>
                </a:lnTo>
                <a:lnTo>
                  <a:pt x="2244" y="812434"/>
                </a:lnTo>
                <a:lnTo>
                  <a:pt x="0" y="801319"/>
                </a:lnTo>
                <a:lnTo>
                  <a:pt x="0" y="28549"/>
                </a:lnTo>
                <a:lnTo>
                  <a:pt x="2244" y="17434"/>
                </a:lnTo>
                <a:lnTo>
                  <a:pt x="8364" y="8359"/>
                </a:lnTo>
                <a:lnTo>
                  <a:pt x="17439" y="2242"/>
                </a:lnTo>
                <a:lnTo>
                  <a:pt x="28549" y="0"/>
                </a:lnTo>
                <a:lnTo>
                  <a:pt x="812698" y="0"/>
                </a:lnTo>
                <a:lnTo>
                  <a:pt x="823813" y="2242"/>
                </a:lnTo>
                <a:lnTo>
                  <a:pt x="832888" y="8359"/>
                </a:lnTo>
                <a:lnTo>
                  <a:pt x="839005" y="17434"/>
                </a:lnTo>
                <a:lnTo>
                  <a:pt x="841247" y="28549"/>
                </a:lnTo>
                <a:lnTo>
                  <a:pt x="841247" y="801319"/>
                </a:lnTo>
                <a:lnTo>
                  <a:pt x="839005" y="812434"/>
                </a:lnTo>
                <a:lnTo>
                  <a:pt x="832888" y="821509"/>
                </a:lnTo>
                <a:lnTo>
                  <a:pt x="823813" y="827626"/>
                </a:lnTo>
                <a:lnTo>
                  <a:pt x="812698" y="829868"/>
                </a:lnTo>
                <a:close/>
              </a:path>
            </a:pathLst>
          </a:custGeom>
          <a:ln w="7619">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4" name="object 74"/>
          <p:cNvSpPr/>
          <p:nvPr/>
        </p:nvSpPr>
        <p:spPr>
          <a:xfrm>
            <a:off x="6158468" y="1598702"/>
            <a:ext cx="996343" cy="478631"/>
          </a:xfrm>
          <a:custGeom>
            <a:avLst/>
            <a:gdLst/>
            <a:ahLst/>
            <a:cxnLst/>
            <a:rect l="l" t="t" r="r" b="b"/>
            <a:pathLst>
              <a:path w="1505584" h="723264">
                <a:moveTo>
                  <a:pt x="1438224" y="0"/>
                </a:moveTo>
                <a:lnTo>
                  <a:pt x="67106" y="0"/>
                </a:lnTo>
                <a:lnTo>
                  <a:pt x="40987" y="5272"/>
                </a:lnTo>
                <a:lnTo>
                  <a:pt x="19656" y="19650"/>
                </a:lnTo>
                <a:lnTo>
                  <a:pt x="5274" y="40976"/>
                </a:lnTo>
                <a:lnTo>
                  <a:pt x="0" y="67094"/>
                </a:lnTo>
                <a:lnTo>
                  <a:pt x="0" y="655739"/>
                </a:lnTo>
                <a:lnTo>
                  <a:pt x="5274" y="681856"/>
                </a:lnTo>
                <a:lnTo>
                  <a:pt x="19656" y="703183"/>
                </a:lnTo>
                <a:lnTo>
                  <a:pt x="40987" y="717561"/>
                </a:lnTo>
                <a:lnTo>
                  <a:pt x="67106" y="722833"/>
                </a:lnTo>
                <a:lnTo>
                  <a:pt x="1438224" y="722833"/>
                </a:lnTo>
                <a:lnTo>
                  <a:pt x="1464343" y="717561"/>
                </a:lnTo>
                <a:lnTo>
                  <a:pt x="1485674" y="703183"/>
                </a:lnTo>
                <a:lnTo>
                  <a:pt x="1500056" y="681856"/>
                </a:lnTo>
                <a:lnTo>
                  <a:pt x="1505330" y="655739"/>
                </a:lnTo>
                <a:lnTo>
                  <a:pt x="1505330" y="67094"/>
                </a:lnTo>
                <a:lnTo>
                  <a:pt x="1500056" y="40976"/>
                </a:lnTo>
                <a:lnTo>
                  <a:pt x="1485674" y="19650"/>
                </a:lnTo>
                <a:lnTo>
                  <a:pt x="1464343" y="5272"/>
                </a:lnTo>
                <a:lnTo>
                  <a:pt x="1438224"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5" name="object 75"/>
          <p:cNvSpPr/>
          <p:nvPr/>
        </p:nvSpPr>
        <p:spPr>
          <a:xfrm>
            <a:off x="6178057" y="1537076"/>
            <a:ext cx="1130183" cy="522021"/>
          </a:xfrm>
          <a:custGeom>
            <a:avLst/>
            <a:gdLst/>
            <a:ahLst/>
            <a:cxnLst/>
            <a:rect l="l" t="t" r="r" b="b"/>
            <a:pathLst>
              <a:path w="1446529" h="668019">
                <a:moveTo>
                  <a:pt x="1397050" y="667448"/>
                </a:moveTo>
                <a:lnTo>
                  <a:pt x="49072" y="667448"/>
                </a:lnTo>
                <a:lnTo>
                  <a:pt x="29971" y="663592"/>
                </a:lnTo>
                <a:lnTo>
                  <a:pt x="14373" y="653075"/>
                </a:lnTo>
                <a:lnTo>
                  <a:pt x="3856" y="637476"/>
                </a:lnTo>
                <a:lnTo>
                  <a:pt x="0" y="618375"/>
                </a:lnTo>
                <a:lnTo>
                  <a:pt x="0" y="49085"/>
                </a:lnTo>
                <a:lnTo>
                  <a:pt x="3856" y="29982"/>
                </a:lnTo>
                <a:lnTo>
                  <a:pt x="14373" y="14379"/>
                </a:lnTo>
                <a:lnTo>
                  <a:pt x="29971" y="3858"/>
                </a:lnTo>
                <a:lnTo>
                  <a:pt x="49072" y="0"/>
                </a:lnTo>
                <a:lnTo>
                  <a:pt x="1397050" y="0"/>
                </a:lnTo>
                <a:lnTo>
                  <a:pt x="1416157" y="3858"/>
                </a:lnTo>
                <a:lnTo>
                  <a:pt x="1431755" y="14379"/>
                </a:lnTo>
                <a:lnTo>
                  <a:pt x="1442268" y="29982"/>
                </a:lnTo>
                <a:lnTo>
                  <a:pt x="1446123" y="49085"/>
                </a:lnTo>
                <a:lnTo>
                  <a:pt x="1446123" y="618375"/>
                </a:lnTo>
                <a:lnTo>
                  <a:pt x="1442268" y="637476"/>
                </a:lnTo>
                <a:lnTo>
                  <a:pt x="1431755" y="653075"/>
                </a:lnTo>
                <a:lnTo>
                  <a:pt x="1416157" y="663592"/>
                </a:lnTo>
                <a:lnTo>
                  <a:pt x="1397050" y="667448"/>
                </a:lnTo>
                <a:close/>
              </a:path>
            </a:pathLst>
          </a:custGeom>
          <a:ln w="8572">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6" name="object 76"/>
          <p:cNvSpPr/>
          <p:nvPr/>
        </p:nvSpPr>
        <p:spPr>
          <a:xfrm>
            <a:off x="2404637" y="4251352"/>
            <a:ext cx="974071" cy="103794"/>
          </a:xfrm>
          <a:custGeom>
            <a:avLst/>
            <a:gdLst/>
            <a:ahLst/>
            <a:cxnLst/>
            <a:rect l="l" t="t" r="r" b="b"/>
            <a:pathLst>
              <a:path w="1471930" h="156845">
                <a:moveTo>
                  <a:pt x="735939" y="0"/>
                </a:moveTo>
                <a:lnTo>
                  <a:pt x="655750" y="459"/>
                </a:lnTo>
                <a:lnTo>
                  <a:pt x="578062" y="1807"/>
                </a:lnTo>
                <a:lnTo>
                  <a:pt x="503324" y="3995"/>
                </a:lnTo>
                <a:lnTo>
                  <a:pt x="431986" y="6975"/>
                </a:lnTo>
                <a:lnTo>
                  <a:pt x="364495" y="10700"/>
                </a:lnTo>
                <a:lnTo>
                  <a:pt x="301302" y="15121"/>
                </a:lnTo>
                <a:lnTo>
                  <a:pt x="242854" y="20191"/>
                </a:lnTo>
                <a:lnTo>
                  <a:pt x="189601" y="25862"/>
                </a:lnTo>
                <a:lnTo>
                  <a:pt x="141992" y="32087"/>
                </a:lnTo>
                <a:lnTo>
                  <a:pt x="100476" y="38816"/>
                </a:lnTo>
                <a:lnTo>
                  <a:pt x="37518" y="53600"/>
                </a:lnTo>
                <a:lnTo>
                  <a:pt x="0" y="78371"/>
                </a:lnTo>
                <a:lnTo>
                  <a:pt x="4318" y="86910"/>
                </a:lnTo>
                <a:lnTo>
                  <a:pt x="65502" y="110739"/>
                </a:lnTo>
                <a:lnTo>
                  <a:pt x="141992" y="124656"/>
                </a:lnTo>
                <a:lnTo>
                  <a:pt x="189601" y="130880"/>
                </a:lnTo>
                <a:lnTo>
                  <a:pt x="242854" y="136551"/>
                </a:lnTo>
                <a:lnTo>
                  <a:pt x="301302" y="141621"/>
                </a:lnTo>
                <a:lnTo>
                  <a:pt x="364495" y="146042"/>
                </a:lnTo>
                <a:lnTo>
                  <a:pt x="431986" y="149767"/>
                </a:lnTo>
                <a:lnTo>
                  <a:pt x="503324" y="152747"/>
                </a:lnTo>
                <a:lnTo>
                  <a:pt x="578062" y="154935"/>
                </a:lnTo>
                <a:lnTo>
                  <a:pt x="655750" y="156283"/>
                </a:lnTo>
                <a:lnTo>
                  <a:pt x="735939" y="156743"/>
                </a:lnTo>
                <a:lnTo>
                  <a:pt x="816128" y="156283"/>
                </a:lnTo>
                <a:lnTo>
                  <a:pt x="893816" y="154935"/>
                </a:lnTo>
                <a:lnTo>
                  <a:pt x="968554" y="152747"/>
                </a:lnTo>
                <a:lnTo>
                  <a:pt x="1039893" y="149767"/>
                </a:lnTo>
                <a:lnTo>
                  <a:pt x="1107383" y="146042"/>
                </a:lnTo>
                <a:lnTo>
                  <a:pt x="1170577" y="141621"/>
                </a:lnTo>
                <a:lnTo>
                  <a:pt x="1229024" y="136551"/>
                </a:lnTo>
                <a:lnTo>
                  <a:pt x="1282277" y="130880"/>
                </a:lnTo>
                <a:lnTo>
                  <a:pt x="1329886" y="124656"/>
                </a:lnTo>
                <a:lnTo>
                  <a:pt x="1371402" y="117926"/>
                </a:lnTo>
                <a:lnTo>
                  <a:pt x="1434360" y="103142"/>
                </a:lnTo>
                <a:lnTo>
                  <a:pt x="1471879" y="78371"/>
                </a:lnTo>
                <a:lnTo>
                  <a:pt x="1467560" y="69832"/>
                </a:lnTo>
                <a:lnTo>
                  <a:pt x="1406376" y="46004"/>
                </a:lnTo>
                <a:lnTo>
                  <a:pt x="1329886" y="32087"/>
                </a:lnTo>
                <a:lnTo>
                  <a:pt x="1282277" y="25862"/>
                </a:lnTo>
                <a:lnTo>
                  <a:pt x="1229024" y="20191"/>
                </a:lnTo>
                <a:lnTo>
                  <a:pt x="1170577" y="15121"/>
                </a:lnTo>
                <a:lnTo>
                  <a:pt x="1107383" y="10700"/>
                </a:lnTo>
                <a:lnTo>
                  <a:pt x="1039893" y="6975"/>
                </a:lnTo>
                <a:lnTo>
                  <a:pt x="968554" y="3995"/>
                </a:lnTo>
                <a:lnTo>
                  <a:pt x="893816" y="1807"/>
                </a:lnTo>
                <a:lnTo>
                  <a:pt x="816128" y="459"/>
                </a:lnTo>
                <a:lnTo>
                  <a:pt x="735939" y="0"/>
                </a:lnTo>
                <a:close/>
              </a:path>
            </a:pathLst>
          </a:custGeom>
          <a:solidFill>
            <a:srgbClr val="E0E1E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7" name="object 77"/>
          <p:cNvSpPr/>
          <p:nvPr/>
        </p:nvSpPr>
        <p:spPr>
          <a:xfrm>
            <a:off x="2778121" y="2197375"/>
            <a:ext cx="227339" cy="121444"/>
          </a:xfrm>
          <a:custGeom>
            <a:avLst/>
            <a:gdLst/>
            <a:ahLst/>
            <a:cxnLst/>
            <a:rect l="l" t="t" r="r" b="b"/>
            <a:pathLst>
              <a:path w="343535" h="183514">
                <a:moveTo>
                  <a:pt x="301612" y="0"/>
                </a:moveTo>
                <a:lnTo>
                  <a:pt x="41528" y="0"/>
                </a:lnTo>
                <a:lnTo>
                  <a:pt x="25363" y="3263"/>
                </a:lnTo>
                <a:lnTo>
                  <a:pt x="12163" y="12163"/>
                </a:lnTo>
                <a:lnTo>
                  <a:pt x="3263" y="25363"/>
                </a:lnTo>
                <a:lnTo>
                  <a:pt x="0" y="41528"/>
                </a:lnTo>
                <a:lnTo>
                  <a:pt x="0" y="141617"/>
                </a:lnTo>
                <a:lnTo>
                  <a:pt x="3263" y="157782"/>
                </a:lnTo>
                <a:lnTo>
                  <a:pt x="12163" y="170983"/>
                </a:lnTo>
                <a:lnTo>
                  <a:pt x="25363" y="179883"/>
                </a:lnTo>
                <a:lnTo>
                  <a:pt x="41528" y="183146"/>
                </a:lnTo>
                <a:lnTo>
                  <a:pt x="301612" y="183146"/>
                </a:lnTo>
                <a:lnTo>
                  <a:pt x="317775" y="179883"/>
                </a:lnTo>
                <a:lnTo>
                  <a:pt x="330971" y="170983"/>
                </a:lnTo>
                <a:lnTo>
                  <a:pt x="339867" y="157782"/>
                </a:lnTo>
                <a:lnTo>
                  <a:pt x="343128" y="141617"/>
                </a:lnTo>
                <a:lnTo>
                  <a:pt x="343128" y="41528"/>
                </a:lnTo>
                <a:lnTo>
                  <a:pt x="339867" y="25363"/>
                </a:lnTo>
                <a:lnTo>
                  <a:pt x="330971" y="12163"/>
                </a:lnTo>
                <a:lnTo>
                  <a:pt x="317775" y="3263"/>
                </a:lnTo>
                <a:lnTo>
                  <a:pt x="301612"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8" name="object 78"/>
          <p:cNvSpPr/>
          <p:nvPr/>
        </p:nvSpPr>
        <p:spPr>
          <a:xfrm>
            <a:off x="2819562" y="2402686"/>
            <a:ext cx="144556" cy="1884269"/>
          </a:xfrm>
          <a:custGeom>
            <a:avLst/>
            <a:gdLst/>
            <a:ahLst/>
            <a:cxnLst/>
            <a:rect l="l" t="t" r="r" b="b"/>
            <a:pathLst>
              <a:path w="218439" h="2847340">
                <a:moveTo>
                  <a:pt x="217881" y="2846984"/>
                </a:moveTo>
                <a:lnTo>
                  <a:pt x="0" y="2846984"/>
                </a:lnTo>
                <a:lnTo>
                  <a:pt x="0" y="0"/>
                </a:lnTo>
                <a:lnTo>
                  <a:pt x="217881" y="0"/>
                </a:lnTo>
                <a:lnTo>
                  <a:pt x="217881" y="2846984"/>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9" name="object 79"/>
          <p:cNvSpPr/>
          <p:nvPr/>
        </p:nvSpPr>
        <p:spPr>
          <a:xfrm>
            <a:off x="2834269" y="2402685"/>
            <a:ext cx="129848" cy="1884269"/>
          </a:xfrm>
          <a:custGeom>
            <a:avLst/>
            <a:gdLst/>
            <a:ahLst/>
            <a:cxnLst/>
            <a:rect l="l" t="t" r="r" b="b"/>
            <a:pathLst>
              <a:path w="196214" h="2847340">
                <a:moveTo>
                  <a:pt x="195656" y="0"/>
                </a:moveTo>
                <a:lnTo>
                  <a:pt x="86715" y="0"/>
                </a:lnTo>
                <a:lnTo>
                  <a:pt x="86715" y="2846984"/>
                </a:lnTo>
                <a:lnTo>
                  <a:pt x="195656" y="2846984"/>
                </a:lnTo>
                <a:lnTo>
                  <a:pt x="195656" y="0"/>
                </a:lnTo>
                <a:close/>
              </a:path>
              <a:path w="196214" h="2847340">
                <a:moveTo>
                  <a:pt x="86715" y="2082088"/>
                </a:moveTo>
                <a:lnTo>
                  <a:pt x="85817" y="2082088"/>
                </a:lnTo>
                <a:lnTo>
                  <a:pt x="86715" y="2101456"/>
                </a:lnTo>
                <a:lnTo>
                  <a:pt x="86715" y="2082088"/>
                </a:lnTo>
                <a:close/>
              </a:path>
              <a:path w="196214" h="2847340">
                <a:moveTo>
                  <a:pt x="75067" y="2037839"/>
                </a:moveTo>
                <a:lnTo>
                  <a:pt x="42128" y="2064949"/>
                </a:lnTo>
                <a:lnTo>
                  <a:pt x="6184" y="2080531"/>
                </a:lnTo>
                <a:lnTo>
                  <a:pt x="0" y="2082088"/>
                </a:lnTo>
                <a:lnTo>
                  <a:pt x="85817" y="2082088"/>
                </a:lnTo>
                <a:lnTo>
                  <a:pt x="84757" y="2059214"/>
                </a:lnTo>
                <a:lnTo>
                  <a:pt x="81619" y="2039653"/>
                </a:lnTo>
                <a:lnTo>
                  <a:pt x="75067" y="2037839"/>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0" name="object 80"/>
          <p:cNvSpPr/>
          <p:nvPr/>
        </p:nvSpPr>
        <p:spPr>
          <a:xfrm>
            <a:off x="2778118" y="3780537"/>
            <a:ext cx="227339" cy="506366"/>
          </a:xfrm>
          <a:custGeom>
            <a:avLst/>
            <a:gdLst/>
            <a:ahLst/>
            <a:cxnLst/>
            <a:rect l="l" t="t" r="r" b="b"/>
            <a:pathLst>
              <a:path w="343535" h="765175">
                <a:moveTo>
                  <a:pt x="258279" y="0"/>
                </a:moveTo>
                <a:lnTo>
                  <a:pt x="84848" y="0"/>
                </a:lnTo>
                <a:lnTo>
                  <a:pt x="51826" y="6671"/>
                </a:lnTo>
                <a:lnTo>
                  <a:pt x="24855" y="24861"/>
                </a:lnTo>
                <a:lnTo>
                  <a:pt x="6669" y="51836"/>
                </a:lnTo>
                <a:lnTo>
                  <a:pt x="0" y="84861"/>
                </a:lnTo>
                <a:lnTo>
                  <a:pt x="0" y="764895"/>
                </a:lnTo>
                <a:lnTo>
                  <a:pt x="343128" y="764895"/>
                </a:lnTo>
                <a:lnTo>
                  <a:pt x="343128" y="84861"/>
                </a:lnTo>
                <a:lnTo>
                  <a:pt x="336461" y="51836"/>
                </a:lnTo>
                <a:lnTo>
                  <a:pt x="318277" y="24861"/>
                </a:lnTo>
                <a:lnTo>
                  <a:pt x="291307" y="6671"/>
                </a:lnTo>
                <a:lnTo>
                  <a:pt x="258279"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1" name="object 81"/>
          <p:cNvSpPr/>
          <p:nvPr/>
        </p:nvSpPr>
        <p:spPr>
          <a:xfrm>
            <a:off x="2778117" y="3780540"/>
            <a:ext cx="168929" cy="506366"/>
          </a:xfrm>
          <a:custGeom>
            <a:avLst/>
            <a:gdLst/>
            <a:ahLst/>
            <a:cxnLst/>
            <a:rect l="l" t="t" r="r" b="b"/>
            <a:pathLst>
              <a:path w="255269" h="765175">
                <a:moveTo>
                  <a:pt x="170065" y="0"/>
                </a:moveTo>
                <a:lnTo>
                  <a:pt x="84848" y="0"/>
                </a:lnTo>
                <a:lnTo>
                  <a:pt x="51826" y="6669"/>
                </a:lnTo>
                <a:lnTo>
                  <a:pt x="24855" y="24857"/>
                </a:lnTo>
                <a:lnTo>
                  <a:pt x="6669" y="51831"/>
                </a:lnTo>
                <a:lnTo>
                  <a:pt x="0" y="84861"/>
                </a:lnTo>
                <a:lnTo>
                  <a:pt x="0" y="764895"/>
                </a:lnTo>
                <a:lnTo>
                  <a:pt x="254927" y="764895"/>
                </a:lnTo>
                <a:lnTo>
                  <a:pt x="254927" y="84861"/>
                </a:lnTo>
                <a:lnTo>
                  <a:pt x="248257" y="51831"/>
                </a:lnTo>
                <a:lnTo>
                  <a:pt x="230070" y="24857"/>
                </a:lnTo>
                <a:lnTo>
                  <a:pt x="203095" y="6669"/>
                </a:lnTo>
                <a:lnTo>
                  <a:pt x="170065"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2" name="object 82"/>
          <p:cNvSpPr/>
          <p:nvPr/>
        </p:nvSpPr>
        <p:spPr>
          <a:xfrm>
            <a:off x="2098448" y="2843439"/>
            <a:ext cx="1653705" cy="615993"/>
          </a:xfrm>
          <a:custGeom>
            <a:avLst/>
            <a:gdLst/>
            <a:ahLst/>
            <a:cxnLst/>
            <a:rect l="l" t="t" r="r" b="b"/>
            <a:pathLst>
              <a:path w="2376170" h="807085">
                <a:moveTo>
                  <a:pt x="2270074" y="0"/>
                </a:moveTo>
                <a:lnTo>
                  <a:pt x="105918" y="0"/>
                </a:lnTo>
                <a:lnTo>
                  <a:pt x="64684" y="8323"/>
                </a:lnTo>
                <a:lnTo>
                  <a:pt x="31018" y="31022"/>
                </a:lnTo>
                <a:lnTo>
                  <a:pt x="8321" y="64690"/>
                </a:lnTo>
                <a:lnTo>
                  <a:pt x="0" y="105918"/>
                </a:lnTo>
                <a:lnTo>
                  <a:pt x="0" y="700671"/>
                </a:lnTo>
                <a:lnTo>
                  <a:pt x="8321" y="741904"/>
                </a:lnTo>
                <a:lnTo>
                  <a:pt x="31018" y="775571"/>
                </a:lnTo>
                <a:lnTo>
                  <a:pt x="64684" y="798267"/>
                </a:lnTo>
                <a:lnTo>
                  <a:pt x="105918" y="806589"/>
                </a:lnTo>
                <a:lnTo>
                  <a:pt x="2270074" y="806589"/>
                </a:lnTo>
                <a:lnTo>
                  <a:pt x="2311303" y="798267"/>
                </a:lnTo>
                <a:lnTo>
                  <a:pt x="2344975" y="775571"/>
                </a:lnTo>
                <a:lnTo>
                  <a:pt x="2367679" y="741904"/>
                </a:lnTo>
                <a:lnTo>
                  <a:pt x="2376004" y="700671"/>
                </a:lnTo>
                <a:lnTo>
                  <a:pt x="2376004" y="105918"/>
                </a:lnTo>
                <a:lnTo>
                  <a:pt x="2367679" y="64690"/>
                </a:lnTo>
                <a:lnTo>
                  <a:pt x="2344975" y="31022"/>
                </a:lnTo>
                <a:lnTo>
                  <a:pt x="2311303" y="8323"/>
                </a:lnTo>
                <a:lnTo>
                  <a:pt x="2270074"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3" name="object 83"/>
          <p:cNvSpPr/>
          <p:nvPr/>
        </p:nvSpPr>
        <p:spPr>
          <a:xfrm>
            <a:off x="2129360" y="2869943"/>
            <a:ext cx="1510693" cy="481153"/>
          </a:xfrm>
          <a:custGeom>
            <a:avLst/>
            <a:gdLst/>
            <a:ahLst/>
            <a:cxnLst/>
            <a:rect l="l" t="t" r="r" b="b"/>
            <a:pathLst>
              <a:path w="2282825" h="727075">
                <a:moveTo>
                  <a:pt x="2206371" y="726490"/>
                </a:moveTo>
                <a:lnTo>
                  <a:pt x="76212" y="726490"/>
                </a:lnTo>
                <a:lnTo>
                  <a:pt x="46543" y="720501"/>
                </a:lnTo>
                <a:lnTo>
                  <a:pt x="22318" y="704168"/>
                </a:lnTo>
                <a:lnTo>
                  <a:pt x="5987" y="679947"/>
                </a:lnTo>
                <a:lnTo>
                  <a:pt x="0" y="650290"/>
                </a:lnTo>
                <a:lnTo>
                  <a:pt x="0" y="76200"/>
                </a:lnTo>
                <a:lnTo>
                  <a:pt x="5987" y="46537"/>
                </a:lnTo>
                <a:lnTo>
                  <a:pt x="22318" y="22317"/>
                </a:lnTo>
                <a:lnTo>
                  <a:pt x="46543" y="5987"/>
                </a:lnTo>
                <a:lnTo>
                  <a:pt x="76212" y="0"/>
                </a:lnTo>
                <a:lnTo>
                  <a:pt x="2206371" y="0"/>
                </a:lnTo>
                <a:lnTo>
                  <a:pt x="2236027" y="5987"/>
                </a:lnTo>
                <a:lnTo>
                  <a:pt x="2260249" y="22317"/>
                </a:lnTo>
                <a:lnTo>
                  <a:pt x="2276581" y="46537"/>
                </a:lnTo>
                <a:lnTo>
                  <a:pt x="2282571" y="76200"/>
                </a:lnTo>
                <a:lnTo>
                  <a:pt x="2282571" y="650290"/>
                </a:lnTo>
                <a:lnTo>
                  <a:pt x="2276581" y="679947"/>
                </a:lnTo>
                <a:lnTo>
                  <a:pt x="2260249" y="704168"/>
                </a:lnTo>
                <a:lnTo>
                  <a:pt x="2236027" y="720501"/>
                </a:lnTo>
                <a:lnTo>
                  <a:pt x="2206371" y="726490"/>
                </a:lnTo>
                <a:close/>
              </a:path>
            </a:pathLst>
          </a:custGeom>
          <a:ln w="13309">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4" name="object 84"/>
          <p:cNvSpPr/>
          <p:nvPr/>
        </p:nvSpPr>
        <p:spPr>
          <a:xfrm>
            <a:off x="2098448" y="2229042"/>
            <a:ext cx="1608355" cy="559036"/>
          </a:xfrm>
          <a:custGeom>
            <a:avLst/>
            <a:gdLst/>
            <a:ahLst/>
            <a:cxnLst/>
            <a:rect l="l" t="t" r="r" b="b"/>
            <a:pathLst>
              <a:path w="2376170" h="808989">
                <a:moveTo>
                  <a:pt x="2270074" y="0"/>
                </a:moveTo>
                <a:lnTo>
                  <a:pt x="105918" y="0"/>
                </a:lnTo>
                <a:lnTo>
                  <a:pt x="64684" y="8323"/>
                </a:lnTo>
                <a:lnTo>
                  <a:pt x="31018" y="31024"/>
                </a:lnTo>
                <a:lnTo>
                  <a:pt x="8321" y="64695"/>
                </a:lnTo>
                <a:lnTo>
                  <a:pt x="0" y="105930"/>
                </a:lnTo>
                <a:lnTo>
                  <a:pt x="0" y="702525"/>
                </a:lnTo>
                <a:lnTo>
                  <a:pt x="8321" y="743761"/>
                </a:lnTo>
                <a:lnTo>
                  <a:pt x="31018" y="777432"/>
                </a:lnTo>
                <a:lnTo>
                  <a:pt x="64684" y="800132"/>
                </a:lnTo>
                <a:lnTo>
                  <a:pt x="105918" y="808456"/>
                </a:lnTo>
                <a:lnTo>
                  <a:pt x="2270074" y="808456"/>
                </a:lnTo>
                <a:lnTo>
                  <a:pt x="2311303" y="800132"/>
                </a:lnTo>
                <a:lnTo>
                  <a:pt x="2344975" y="777432"/>
                </a:lnTo>
                <a:lnTo>
                  <a:pt x="2367679" y="743761"/>
                </a:lnTo>
                <a:lnTo>
                  <a:pt x="2376004" y="702525"/>
                </a:lnTo>
                <a:lnTo>
                  <a:pt x="2376004" y="105930"/>
                </a:lnTo>
                <a:lnTo>
                  <a:pt x="2367679" y="64695"/>
                </a:lnTo>
                <a:lnTo>
                  <a:pt x="2344975" y="31024"/>
                </a:lnTo>
                <a:lnTo>
                  <a:pt x="2311303" y="8323"/>
                </a:lnTo>
                <a:lnTo>
                  <a:pt x="2270074"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5" name="object 85"/>
          <p:cNvSpPr/>
          <p:nvPr/>
        </p:nvSpPr>
        <p:spPr>
          <a:xfrm>
            <a:off x="2129355" y="2257983"/>
            <a:ext cx="1510693" cy="477371"/>
          </a:xfrm>
          <a:custGeom>
            <a:avLst/>
            <a:gdLst/>
            <a:ahLst/>
            <a:cxnLst/>
            <a:rect l="l" t="t" r="r" b="b"/>
            <a:pathLst>
              <a:path w="2282825" h="721360">
                <a:moveTo>
                  <a:pt x="2205113" y="720991"/>
                </a:moveTo>
                <a:lnTo>
                  <a:pt x="77469" y="720991"/>
                </a:lnTo>
                <a:lnTo>
                  <a:pt x="47320" y="714905"/>
                </a:lnTo>
                <a:lnTo>
                  <a:pt x="22694" y="698306"/>
                </a:lnTo>
                <a:lnTo>
                  <a:pt x="6089" y="673682"/>
                </a:lnTo>
                <a:lnTo>
                  <a:pt x="0" y="643521"/>
                </a:lnTo>
                <a:lnTo>
                  <a:pt x="0" y="77457"/>
                </a:lnTo>
                <a:lnTo>
                  <a:pt x="6089" y="47304"/>
                </a:lnTo>
                <a:lnTo>
                  <a:pt x="22694" y="22683"/>
                </a:lnTo>
                <a:lnTo>
                  <a:pt x="47320" y="6085"/>
                </a:lnTo>
                <a:lnTo>
                  <a:pt x="77469" y="0"/>
                </a:lnTo>
                <a:lnTo>
                  <a:pt x="2205113" y="0"/>
                </a:lnTo>
                <a:lnTo>
                  <a:pt x="2235263" y="6085"/>
                </a:lnTo>
                <a:lnTo>
                  <a:pt x="2259888" y="22683"/>
                </a:lnTo>
                <a:lnTo>
                  <a:pt x="2276494" y="47304"/>
                </a:lnTo>
                <a:lnTo>
                  <a:pt x="2282583" y="77457"/>
                </a:lnTo>
                <a:lnTo>
                  <a:pt x="2282583" y="643521"/>
                </a:lnTo>
                <a:lnTo>
                  <a:pt x="2276494" y="673682"/>
                </a:lnTo>
                <a:lnTo>
                  <a:pt x="2259888" y="698306"/>
                </a:lnTo>
                <a:lnTo>
                  <a:pt x="2235263" y="714905"/>
                </a:lnTo>
                <a:lnTo>
                  <a:pt x="2205113" y="720991"/>
                </a:lnTo>
                <a:close/>
              </a:path>
            </a:pathLst>
          </a:custGeom>
          <a:ln w="13525">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6" name="object 86"/>
          <p:cNvSpPr txBox="1"/>
          <p:nvPr/>
        </p:nvSpPr>
        <p:spPr>
          <a:xfrm>
            <a:off x="2387057" y="2294387"/>
            <a:ext cx="990040" cy="142953"/>
          </a:xfrm>
          <a:prstGeom prst="rect">
            <a:avLst/>
          </a:prstGeom>
          <a:ln>
            <a:noFill/>
          </a:ln>
        </p:spPr>
        <p:txBody>
          <a:bodyPr vert="horz" wrap="square" lIns="0" tIns="10506" rIns="0" bIns="0" rtlCol="0">
            <a:spAutoFit/>
          </a:bodyPr>
          <a:lstStyle/>
          <a:p>
            <a:pPr marL="8405" defTabSz="605150">
              <a:spcBef>
                <a:spcPts val="83"/>
              </a:spcBef>
              <a:buClrTx/>
            </a:pPr>
            <a:r>
              <a:rPr sz="860" kern="1200" spc="40" dirty="0">
                <a:solidFill>
                  <a:srgbClr val="FFFFFF"/>
                </a:solidFill>
                <a:latin typeface="Oswald Regular"/>
                <a:ea typeface="+mn-ea"/>
                <a:cs typeface="Times New Roman" panose="02020603050405020304" pitchFamily="18" charset="0"/>
              </a:rPr>
              <a:t>Board</a:t>
            </a:r>
            <a:r>
              <a:rPr sz="860" kern="1200" spc="-36" dirty="0">
                <a:solidFill>
                  <a:srgbClr val="FFFFFF"/>
                </a:solidFill>
                <a:latin typeface="Oswald Regular"/>
                <a:ea typeface="+mn-ea"/>
                <a:cs typeface="Times New Roman" panose="02020603050405020304" pitchFamily="18" charset="0"/>
              </a:rPr>
              <a:t> </a:t>
            </a:r>
            <a:r>
              <a:rPr sz="860" kern="1200" spc="46" dirty="0">
                <a:solidFill>
                  <a:srgbClr val="FFFFFF"/>
                </a:solidFill>
                <a:latin typeface="Oswald Regular"/>
                <a:ea typeface="+mn-ea"/>
                <a:cs typeface="Times New Roman" panose="02020603050405020304" pitchFamily="18" charset="0"/>
              </a:rPr>
              <a:t>and</a:t>
            </a:r>
            <a:r>
              <a:rPr sz="860" kern="1200" spc="-40" dirty="0">
                <a:solidFill>
                  <a:srgbClr val="FFFFFF"/>
                </a:solidFill>
                <a:latin typeface="Oswald Regular"/>
                <a:ea typeface="+mn-ea"/>
                <a:cs typeface="Times New Roman" panose="02020603050405020304" pitchFamily="18" charset="0"/>
              </a:rPr>
              <a:t> </a:t>
            </a:r>
            <a:r>
              <a:rPr sz="860" kern="1200" spc="33" dirty="0">
                <a:solidFill>
                  <a:srgbClr val="FFFFFF"/>
                </a:solidFill>
                <a:latin typeface="Oswald Regular"/>
                <a:ea typeface="+mn-ea"/>
                <a:cs typeface="Times New Roman" panose="02020603050405020304" pitchFamily="18" charset="0"/>
              </a:rPr>
              <a:t>staff</a:t>
            </a:r>
            <a:r>
              <a:rPr sz="860" kern="1200" spc="-36" dirty="0">
                <a:solidFill>
                  <a:srgbClr val="FFFFFF"/>
                </a:solidFill>
                <a:latin typeface="Oswald Regular"/>
                <a:ea typeface="+mn-ea"/>
                <a:cs typeface="Times New Roman" panose="02020603050405020304" pitchFamily="18" charset="0"/>
              </a:rPr>
              <a:t> </a:t>
            </a:r>
            <a:r>
              <a:rPr sz="860" kern="1200" spc="17" dirty="0">
                <a:solidFill>
                  <a:srgbClr val="FFFFFF"/>
                </a:solidFill>
                <a:latin typeface="Oswald Regular"/>
                <a:ea typeface="+mn-ea"/>
                <a:cs typeface="Times New Roman" panose="02020603050405020304" pitchFamily="18" charset="0"/>
              </a:rPr>
              <a:t>reflect</a:t>
            </a:r>
            <a:endParaRPr sz="860" kern="1200">
              <a:solidFill>
                <a:prstClr val="black"/>
              </a:solidFill>
              <a:latin typeface="Oswald Regular"/>
              <a:ea typeface="+mn-ea"/>
              <a:cs typeface="Times New Roman" panose="02020603050405020304" pitchFamily="18" charset="0"/>
            </a:endParaRPr>
          </a:p>
        </p:txBody>
      </p:sp>
      <p:sp>
        <p:nvSpPr>
          <p:cNvPr id="87" name="object 87"/>
          <p:cNvSpPr txBox="1"/>
          <p:nvPr/>
        </p:nvSpPr>
        <p:spPr>
          <a:xfrm>
            <a:off x="2343851" y="2422561"/>
            <a:ext cx="1076185" cy="273454"/>
          </a:xfrm>
          <a:prstGeom prst="rect">
            <a:avLst/>
          </a:prstGeom>
          <a:ln>
            <a:noFill/>
          </a:ln>
        </p:spPr>
        <p:txBody>
          <a:bodyPr vert="horz" wrap="square" lIns="0" tIns="16809" rIns="0" bIns="0" rtlCol="0">
            <a:spAutoFit/>
          </a:bodyPr>
          <a:lstStyle/>
          <a:p>
            <a:pPr marL="242900" marR="3362" indent="-234916" defTabSz="605150">
              <a:lnSpc>
                <a:spcPts val="1013"/>
              </a:lnSpc>
              <a:spcBef>
                <a:spcPts val="132"/>
              </a:spcBef>
              <a:buClrTx/>
            </a:pPr>
            <a:r>
              <a:rPr sz="860" kern="1200" spc="33" dirty="0">
                <a:solidFill>
                  <a:srgbClr val="FFFFFF"/>
                </a:solidFill>
                <a:latin typeface="Oswald Regular"/>
                <a:ea typeface="+mn-ea"/>
                <a:cs typeface="Times New Roman" panose="02020603050405020304" pitchFamily="18" charset="0"/>
              </a:rPr>
              <a:t>commitment </a:t>
            </a:r>
            <a:r>
              <a:rPr sz="860" kern="1200" spc="36" dirty="0">
                <a:solidFill>
                  <a:srgbClr val="FFFFFF"/>
                </a:solidFill>
                <a:latin typeface="Oswald Regular"/>
                <a:ea typeface="+mn-ea"/>
                <a:cs typeface="Times New Roman" panose="02020603050405020304" pitchFamily="18" charset="0"/>
              </a:rPr>
              <a:t>to</a:t>
            </a:r>
            <a:r>
              <a:rPr sz="860" kern="1200" spc="-113" dirty="0">
                <a:solidFill>
                  <a:srgbClr val="FFFFFF"/>
                </a:solidFill>
                <a:latin typeface="Oswald Regular"/>
                <a:ea typeface="+mn-ea"/>
                <a:cs typeface="Times New Roman" panose="02020603050405020304" pitchFamily="18" charset="0"/>
              </a:rPr>
              <a:t> </a:t>
            </a:r>
            <a:r>
              <a:rPr sz="860" kern="1200" spc="33" dirty="0">
                <a:solidFill>
                  <a:srgbClr val="FFFFFF"/>
                </a:solidFill>
                <a:latin typeface="Oswald Regular"/>
                <a:ea typeface="+mn-ea"/>
                <a:cs typeface="Times New Roman" panose="02020603050405020304" pitchFamily="18" charset="0"/>
              </a:rPr>
              <a:t>diversity  </a:t>
            </a:r>
            <a:r>
              <a:rPr sz="860" kern="1200" spc="46" dirty="0">
                <a:solidFill>
                  <a:srgbClr val="FFFFFF"/>
                </a:solidFill>
                <a:latin typeface="Oswald Regular"/>
                <a:ea typeface="+mn-ea"/>
                <a:cs typeface="Times New Roman" panose="02020603050405020304" pitchFamily="18" charset="0"/>
              </a:rPr>
              <a:t>and</a:t>
            </a:r>
            <a:r>
              <a:rPr sz="860" kern="1200" spc="-33" dirty="0">
                <a:solidFill>
                  <a:srgbClr val="FFFFFF"/>
                </a:solidFill>
                <a:latin typeface="Oswald Regular"/>
                <a:ea typeface="+mn-ea"/>
                <a:cs typeface="Times New Roman" panose="02020603050405020304" pitchFamily="18" charset="0"/>
              </a:rPr>
              <a:t> </a:t>
            </a:r>
            <a:r>
              <a:rPr sz="860" kern="1200" spc="23" dirty="0">
                <a:solidFill>
                  <a:srgbClr val="FFFFFF"/>
                </a:solidFill>
                <a:latin typeface="Oswald Regular"/>
                <a:ea typeface="+mn-ea"/>
                <a:cs typeface="Times New Roman" panose="02020603050405020304" pitchFamily="18" charset="0"/>
              </a:rPr>
              <a:t>inclusion.</a:t>
            </a:r>
            <a:endParaRPr sz="860" kern="1200" dirty="0">
              <a:solidFill>
                <a:prstClr val="black"/>
              </a:solidFill>
              <a:latin typeface="Oswald Regular"/>
              <a:ea typeface="+mn-ea"/>
              <a:cs typeface="Times New Roman" panose="02020603050405020304" pitchFamily="18" charset="0"/>
            </a:endParaRPr>
          </a:p>
        </p:txBody>
      </p:sp>
      <p:sp>
        <p:nvSpPr>
          <p:cNvPr id="88" name="object 88"/>
          <p:cNvSpPr/>
          <p:nvPr/>
        </p:nvSpPr>
        <p:spPr>
          <a:xfrm>
            <a:off x="1788948" y="2018093"/>
            <a:ext cx="249191" cy="146236"/>
          </a:xfrm>
          <a:custGeom>
            <a:avLst/>
            <a:gdLst/>
            <a:ahLst/>
            <a:cxnLst/>
            <a:rect l="l" t="t" r="r" b="b"/>
            <a:pathLst>
              <a:path w="376555" h="220979">
                <a:moveTo>
                  <a:pt x="328396" y="0"/>
                </a:moveTo>
                <a:lnTo>
                  <a:pt x="47713" y="0"/>
                </a:lnTo>
                <a:lnTo>
                  <a:pt x="29141" y="3751"/>
                </a:lnTo>
                <a:lnTo>
                  <a:pt x="13974" y="13981"/>
                </a:lnTo>
                <a:lnTo>
                  <a:pt x="3749" y="29151"/>
                </a:lnTo>
                <a:lnTo>
                  <a:pt x="0" y="47726"/>
                </a:lnTo>
                <a:lnTo>
                  <a:pt x="0" y="172973"/>
                </a:lnTo>
                <a:lnTo>
                  <a:pt x="3749" y="191548"/>
                </a:lnTo>
                <a:lnTo>
                  <a:pt x="13974" y="206719"/>
                </a:lnTo>
                <a:lnTo>
                  <a:pt x="29141" y="216949"/>
                </a:lnTo>
                <a:lnTo>
                  <a:pt x="47713" y="220700"/>
                </a:lnTo>
                <a:lnTo>
                  <a:pt x="328396" y="220700"/>
                </a:lnTo>
                <a:lnTo>
                  <a:pt x="346971" y="216949"/>
                </a:lnTo>
                <a:lnTo>
                  <a:pt x="362142" y="206719"/>
                </a:lnTo>
                <a:lnTo>
                  <a:pt x="372371" y="191548"/>
                </a:lnTo>
                <a:lnTo>
                  <a:pt x="376123" y="172973"/>
                </a:lnTo>
                <a:lnTo>
                  <a:pt x="376123" y="47726"/>
                </a:lnTo>
                <a:lnTo>
                  <a:pt x="372371" y="29151"/>
                </a:lnTo>
                <a:lnTo>
                  <a:pt x="362142" y="13981"/>
                </a:lnTo>
                <a:lnTo>
                  <a:pt x="346971" y="3751"/>
                </a:lnTo>
                <a:lnTo>
                  <a:pt x="328396"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9" name="object 89"/>
          <p:cNvSpPr/>
          <p:nvPr/>
        </p:nvSpPr>
        <p:spPr>
          <a:xfrm>
            <a:off x="1774968" y="2088206"/>
            <a:ext cx="158423" cy="2898682"/>
          </a:xfrm>
          <a:custGeom>
            <a:avLst/>
            <a:gdLst/>
            <a:ahLst/>
            <a:cxnLst/>
            <a:rect l="l" t="t" r="r" b="b"/>
            <a:pathLst>
              <a:path w="239394" h="4380230">
                <a:moveTo>
                  <a:pt x="238836" y="4379925"/>
                </a:moveTo>
                <a:lnTo>
                  <a:pt x="0" y="4379925"/>
                </a:lnTo>
                <a:lnTo>
                  <a:pt x="0" y="0"/>
                </a:lnTo>
                <a:lnTo>
                  <a:pt x="238836" y="0"/>
                </a:lnTo>
                <a:lnTo>
                  <a:pt x="238836" y="4379925"/>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0" name="object 90"/>
          <p:cNvSpPr/>
          <p:nvPr/>
        </p:nvSpPr>
        <p:spPr>
          <a:xfrm>
            <a:off x="1850504" y="2164144"/>
            <a:ext cx="142034" cy="2898682"/>
          </a:xfrm>
          <a:custGeom>
            <a:avLst/>
            <a:gdLst/>
            <a:ahLst/>
            <a:cxnLst/>
            <a:rect l="l" t="t" r="r" b="b"/>
            <a:pathLst>
              <a:path w="214630" h="4380230">
                <a:moveTo>
                  <a:pt x="214452" y="0"/>
                </a:moveTo>
                <a:lnTo>
                  <a:pt x="95034" y="0"/>
                </a:lnTo>
                <a:lnTo>
                  <a:pt x="95034" y="3328352"/>
                </a:lnTo>
                <a:lnTo>
                  <a:pt x="92889" y="3366002"/>
                </a:lnTo>
                <a:lnTo>
                  <a:pt x="68897" y="3418141"/>
                </a:lnTo>
                <a:lnTo>
                  <a:pt x="23814" y="3449867"/>
                </a:lnTo>
                <a:lnTo>
                  <a:pt x="0" y="3458210"/>
                </a:lnTo>
                <a:lnTo>
                  <a:pt x="95034" y="3458210"/>
                </a:lnTo>
                <a:lnTo>
                  <a:pt x="95034" y="4379925"/>
                </a:lnTo>
                <a:lnTo>
                  <a:pt x="214452" y="4379925"/>
                </a:lnTo>
                <a:lnTo>
                  <a:pt x="214452"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1" name="object 91"/>
          <p:cNvSpPr/>
          <p:nvPr/>
        </p:nvSpPr>
        <p:spPr>
          <a:xfrm>
            <a:off x="1788947" y="4452666"/>
            <a:ext cx="249191" cy="610160"/>
          </a:xfrm>
          <a:custGeom>
            <a:avLst/>
            <a:gdLst/>
            <a:ahLst/>
            <a:cxnLst/>
            <a:rect l="l" t="t" r="r" b="b"/>
            <a:pathLst>
              <a:path w="376555" h="922020">
                <a:moveTo>
                  <a:pt x="278599" y="0"/>
                </a:moveTo>
                <a:lnTo>
                  <a:pt x="97523" y="0"/>
                </a:lnTo>
                <a:lnTo>
                  <a:pt x="59562" y="7662"/>
                </a:lnTo>
                <a:lnTo>
                  <a:pt x="28563" y="28559"/>
                </a:lnTo>
                <a:lnTo>
                  <a:pt x="7663" y="59557"/>
                </a:lnTo>
                <a:lnTo>
                  <a:pt x="0" y="97523"/>
                </a:lnTo>
                <a:lnTo>
                  <a:pt x="0" y="921715"/>
                </a:lnTo>
                <a:lnTo>
                  <a:pt x="376123" y="921715"/>
                </a:lnTo>
                <a:lnTo>
                  <a:pt x="376123" y="97523"/>
                </a:lnTo>
                <a:lnTo>
                  <a:pt x="368459" y="59557"/>
                </a:lnTo>
                <a:lnTo>
                  <a:pt x="347559" y="28559"/>
                </a:lnTo>
                <a:lnTo>
                  <a:pt x="316560" y="7662"/>
                </a:lnTo>
                <a:lnTo>
                  <a:pt x="278599"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2" name="object 92"/>
          <p:cNvSpPr/>
          <p:nvPr/>
        </p:nvSpPr>
        <p:spPr>
          <a:xfrm>
            <a:off x="1788943" y="4452663"/>
            <a:ext cx="185317" cy="610160"/>
          </a:xfrm>
          <a:custGeom>
            <a:avLst/>
            <a:gdLst/>
            <a:ahLst/>
            <a:cxnLst/>
            <a:rect l="l" t="t" r="r" b="b"/>
            <a:pathLst>
              <a:path w="280034" h="922020">
                <a:moveTo>
                  <a:pt x="186423" y="0"/>
                </a:moveTo>
                <a:lnTo>
                  <a:pt x="93027" y="0"/>
                </a:lnTo>
                <a:lnTo>
                  <a:pt x="56819" y="8034"/>
                </a:lnTo>
                <a:lnTo>
                  <a:pt x="27249" y="29945"/>
                </a:lnTo>
                <a:lnTo>
                  <a:pt x="7311" y="62445"/>
                </a:lnTo>
                <a:lnTo>
                  <a:pt x="0" y="102247"/>
                </a:lnTo>
                <a:lnTo>
                  <a:pt x="0" y="921715"/>
                </a:lnTo>
                <a:lnTo>
                  <a:pt x="279438" y="921715"/>
                </a:lnTo>
                <a:lnTo>
                  <a:pt x="279438" y="102247"/>
                </a:lnTo>
                <a:lnTo>
                  <a:pt x="272128" y="62445"/>
                </a:lnTo>
                <a:lnTo>
                  <a:pt x="252195" y="29945"/>
                </a:lnTo>
                <a:lnTo>
                  <a:pt x="222629" y="8034"/>
                </a:lnTo>
                <a:lnTo>
                  <a:pt x="186423"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3" name="object 93"/>
          <p:cNvSpPr txBox="1"/>
          <p:nvPr/>
        </p:nvSpPr>
        <p:spPr>
          <a:xfrm>
            <a:off x="6285030" y="1662210"/>
            <a:ext cx="736647" cy="234644"/>
          </a:xfrm>
          <a:prstGeom prst="rect">
            <a:avLst/>
          </a:prstGeom>
          <a:ln>
            <a:noFill/>
          </a:ln>
        </p:spPr>
        <p:txBody>
          <a:bodyPr vert="horz" wrap="square" lIns="0" tIns="10506" rIns="0" bIns="0" rtlCol="0">
            <a:spAutoFit/>
          </a:bodyPr>
          <a:lstStyle/>
          <a:p>
            <a:pPr marL="8405" defTabSz="605150">
              <a:spcBef>
                <a:spcPts val="83"/>
              </a:spcBef>
              <a:buClrTx/>
            </a:pPr>
            <a:r>
              <a:rPr sz="728" kern="1200" spc="23" dirty="0">
                <a:solidFill>
                  <a:srgbClr val="FFFFFF"/>
                </a:solidFill>
                <a:latin typeface="Oswald Regular"/>
                <a:ea typeface="+mn-ea"/>
                <a:cs typeface="Times New Roman" panose="02020603050405020304" pitchFamily="18" charset="0"/>
              </a:rPr>
              <a:t>Evaluation </a:t>
            </a:r>
            <a:r>
              <a:rPr sz="728" kern="1200" spc="40" dirty="0">
                <a:solidFill>
                  <a:srgbClr val="FFFFFF"/>
                </a:solidFill>
                <a:latin typeface="Oswald Regular"/>
                <a:ea typeface="+mn-ea"/>
                <a:cs typeface="Times New Roman" panose="02020603050405020304" pitchFamily="18" charset="0"/>
              </a:rPr>
              <a:t>and</a:t>
            </a:r>
            <a:r>
              <a:rPr sz="728" kern="1200" spc="-103" dirty="0">
                <a:solidFill>
                  <a:srgbClr val="FFFFFF"/>
                </a:solidFill>
                <a:latin typeface="Oswald Regular"/>
                <a:ea typeface="+mn-ea"/>
                <a:cs typeface="Times New Roman" panose="02020603050405020304" pitchFamily="18" charset="0"/>
              </a:rPr>
              <a:t> </a:t>
            </a:r>
            <a:r>
              <a:rPr sz="728" kern="1200" spc="36" dirty="0">
                <a:solidFill>
                  <a:srgbClr val="FFFFFF"/>
                </a:solidFill>
                <a:latin typeface="Oswald Regular"/>
                <a:ea typeface="+mn-ea"/>
                <a:cs typeface="Times New Roman" panose="02020603050405020304" pitchFamily="18" charset="0"/>
              </a:rPr>
              <a:t>data</a:t>
            </a:r>
            <a:endParaRPr sz="728" kern="1200" dirty="0">
              <a:solidFill>
                <a:prstClr val="black"/>
              </a:solidFill>
              <a:latin typeface="Oswald Regular"/>
              <a:ea typeface="+mn-ea"/>
              <a:cs typeface="Times New Roman" panose="02020603050405020304" pitchFamily="18" charset="0"/>
            </a:endParaRPr>
          </a:p>
        </p:txBody>
      </p:sp>
      <p:sp>
        <p:nvSpPr>
          <p:cNvPr id="94" name="object 94"/>
          <p:cNvSpPr txBox="1"/>
          <p:nvPr/>
        </p:nvSpPr>
        <p:spPr>
          <a:xfrm>
            <a:off x="6481692" y="1767342"/>
            <a:ext cx="773022" cy="122627"/>
          </a:xfrm>
          <a:prstGeom prst="rect">
            <a:avLst/>
          </a:prstGeom>
          <a:ln>
            <a:noFill/>
          </a:ln>
        </p:spPr>
        <p:txBody>
          <a:bodyPr vert="horz" wrap="square" lIns="0" tIns="10506" rIns="0" bIns="0" rtlCol="0">
            <a:spAutoFit/>
          </a:bodyPr>
          <a:lstStyle/>
          <a:p>
            <a:pPr marL="8405" defTabSz="605150">
              <a:spcBef>
                <a:spcPts val="83"/>
              </a:spcBef>
              <a:buClrTx/>
            </a:pPr>
            <a:r>
              <a:rPr sz="728" kern="1200" spc="36" dirty="0">
                <a:solidFill>
                  <a:srgbClr val="FFFFFF"/>
                </a:solidFill>
                <a:latin typeface="Oswald Regular"/>
                <a:ea typeface="+mn-ea"/>
                <a:cs typeface="Times New Roman" panose="02020603050405020304" pitchFamily="18" charset="0"/>
              </a:rPr>
              <a:t>systems</a:t>
            </a:r>
            <a:r>
              <a:rPr sz="728" kern="1200" spc="-60" dirty="0">
                <a:solidFill>
                  <a:srgbClr val="FFFFFF"/>
                </a:solidFill>
                <a:latin typeface="Oswald Regular"/>
                <a:ea typeface="+mn-ea"/>
                <a:cs typeface="Times New Roman" panose="02020603050405020304" pitchFamily="18" charset="0"/>
              </a:rPr>
              <a:t> </a:t>
            </a:r>
            <a:r>
              <a:rPr sz="728" kern="1200" spc="36" dirty="0">
                <a:solidFill>
                  <a:srgbClr val="FFFFFF"/>
                </a:solidFill>
                <a:latin typeface="Oswald Regular"/>
                <a:ea typeface="+mn-ea"/>
                <a:cs typeface="Times New Roman" panose="02020603050405020304" pitchFamily="18" charset="0"/>
              </a:rPr>
              <a:t>support</a:t>
            </a:r>
            <a:endParaRPr sz="728" kern="1200" dirty="0">
              <a:solidFill>
                <a:prstClr val="black"/>
              </a:solidFill>
              <a:latin typeface="Oswald Regular"/>
              <a:ea typeface="+mn-ea"/>
              <a:cs typeface="Times New Roman" panose="02020603050405020304" pitchFamily="18" charset="0"/>
            </a:endParaRPr>
          </a:p>
        </p:txBody>
      </p:sp>
      <p:sp>
        <p:nvSpPr>
          <p:cNvPr id="95" name="object 95"/>
          <p:cNvSpPr txBox="1"/>
          <p:nvPr/>
        </p:nvSpPr>
        <p:spPr>
          <a:xfrm>
            <a:off x="6416644" y="1880809"/>
            <a:ext cx="474849" cy="122627"/>
          </a:xfrm>
          <a:prstGeom prst="rect">
            <a:avLst/>
          </a:prstGeom>
          <a:ln>
            <a:noFill/>
          </a:ln>
        </p:spPr>
        <p:txBody>
          <a:bodyPr vert="horz" wrap="square" lIns="0" tIns="10506" rIns="0" bIns="0" rtlCol="0">
            <a:spAutoFit/>
          </a:bodyPr>
          <a:lstStyle/>
          <a:p>
            <a:pPr marL="8405" defTabSz="605150">
              <a:spcBef>
                <a:spcPts val="83"/>
              </a:spcBef>
              <a:buClrTx/>
            </a:pPr>
            <a:r>
              <a:rPr sz="728" kern="1200" spc="30" dirty="0">
                <a:solidFill>
                  <a:srgbClr val="FFFFFF"/>
                </a:solidFill>
                <a:latin typeface="Oswald Regular"/>
                <a:ea typeface="+mn-ea"/>
                <a:cs typeface="Times New Roman" panose="02020603050405020304" pitchFamily="18" charset="0"/>
              </a:rPr>
              <a:t>equity</a:t>
            </a:r>
            <a:r>
              <a:rPr sz="728" kern="1200" spc="-56" dirty="0">
                <a:solidFill>
                  <a:srgbClr val="FFFFFF"/>
                </a:solidFill>
                <a:latin typeface="Oswald Regular"/>
                <a:ea typeface="+mn-ea"/>
                <a:cs typeface="Times New Roman" panose="02020603050405020304" pitchFamily="18" charset="0"/>
              </a:rPr>
              <a:t> </a:t>
            </a:r>
            <a:r>
              <a:rPr sz="728" kern="1200" spc="20" dirty="0">
                <a:solidFill>
                  <a:srgbClr val="FFFFFF"/>
                </a:solidFill>
                <a:latin typeface="Oswald Regular"/>
                <a:ea typeface="+mn-ea"/>
                <a:cs typeface="Times New Roman" panose="02020603050405020304" pitchFamily="18" charset="0"/>
              </a:rPr>
              <a:t>goals.</a:t>
            </a:r>
            <a:endParaRPr sz="728" kern="1200">
              <a:solidFill>
                <a:prstClr val="black"/>
              </a:solidFill>
              <a:latin typeface="Oswald Regular"/>
              <a:ea typeface="+mn-ea"/>
              <a:cs typeface="Times New Roman" panose="02020603050405020304" pitchFamily="18" charset="0"/>
            </a:endParaRPr>
          </a:p>
        </p:txBody>
      </p:sp>
      <p:sp>
        <p:nvSpPr>
          <p:cNvPr id="96" name="object 96"/>
          <p:cNvSpPr/>
          <p:nvPr/>
        </p:nvSpPr>
        <p:spPr>
          <a:xfrm>
            <a:off x="5783782" y="2588110"/>
            <a:ext cx="225658" cy="120603"/>
          </a:xfrm>
          <a:custGeom>
            <a:avLst/>
            <a:gdLst/>
            <a:ahLst/>
            <a:cxnLst/>
            <a:rect l="l" t="t" r="r" b="b"/>
            <a:pathLst>
              <a:path w="340995" h="182245">
                <a:moveTo>
                  <a:pt x="299491" y="0"/>
                </a:moveTo>
                <a:lnTo>
                  <a:pt x="41224" y="0"/>
                </a:lnTo>
                <a:lnTo>
                  <a:pt x="25176" y="3239"/>
                </a:lnTo>
                <a:lnTo>
                  <a:pt x="12072" y="12072"/>
                </a:lnTo>
                <a:lnTo>
                  <a:pt x="3239" y="25176"/>
                </a:lnTo>
                <a:lnTo>
                  <a:pt x="0" y="41224"/>
                </a:lnTo>
                <a:lnTo>
                  <a:pt x="0" y="140627"/>
                </a:lnTo>
                <a:lnTo>
                  <a:pt x="3239" y="156674"/>
                </a:lnTo>
                <a:lnTo>
                  <a:pt x="12072" y="169778"/>
                </a:lnTo>
                <a:lnTo>
                  <a:pt x="25176" y="178612"/>
                </a:lnTo>
                <a:lnTo>
                  <a:pt x="41224" y="181851"/>
                </a:lnTo>
                <a:lnTo>
                  <a:pt x="299491" y="181851"/>
                </a:lnTo>
                <a:lnTo>
                  <a:pt x="315539" y="178612"/>
                </a:lnTo>
                <a:lnTo>
                  <a:pt x="328642" y="169778"/>
                </a:lnTo>
                <a:lnTo>
                  <a:pt x="337476" y="156674"/>
                </a:lnTo>
                <a:lnTo>
                  <a:pt x="340715" y="140627"/>
                </a:lnTo>
                <a:lnTo>
                  <a:pt x="340715" y="41224"/>
                </a:lnTo>
                <a:lnTo>
                  <a:pt x="337476" y="25176"/>
                </a:lnTo>
                <a:lnTo>
                  <a:pt x="328642" y="12072"/>
                </a:lnTo>
                <a:lnTo>
                  <a:pt x="315539" y="3239"/>
                </a:lnTo>
                <a:lnTo>
                  <a:pt x="299491"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7" name="object 97"/>
          <p:cNvSpPr/>
          <p:nvPr/>
        </p:nvSpPr>
        <p:spPr>
          <a:xfrm>
            <a:off x="5824938" y="2708447"/>
            <a:ext cx="143295" cy="2236414"/>
          </a:xfrm>
          <a:custGeom>
            <a:avLst/>
            <a:gdLst/>
            <a:ahLst/>
            <a:cxnLst/>
            <a:rect l="l" t="t" r="r" b="b"/>
            <a:pathLst>
              <a:path w="216534" h="3379470">
                <a:moveTo>
                  <a:pt x="216344" y="3379342"/>
                </a:moveTo>
                <a:lnTo>
                  <a:pt x="0" y="3379342"/>
                </a:lnTo>
                <a:lnTo>
                  <a:pt x="0" y="0"/>
                </a:lnTo>
                <a:lnTo>
                  <a:pt x="216344" y="0"/>
                </a:lnTo>
                <a:lnTo>
                  <a:pt x="216344" y="3379342"/>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8" name="object 98"/>
          <p:cNvSpPr/>
          <p:nvPr/>
        </p:nvSpPr>
        <p:spPr>
          <a:xfrm>
            <a:off x="5839537" y="2708453"/>
            <a:ext cx="128588" cy="2236414"/>
          </a:xfrm>
          <a:custGeom>
            <a:avLst/>
            <a:gdLst/>
            <a:ahLst/>
            <a:cxnLst/>
            <a:rect l="l" t="t" r="r" b="b"/>
            <a:pathLst>
              <a:path w="194309" h="3379470">
                <a:moveTo>
                  <a:pt x="194284" y="0"/>
                </a:moveTo>
                <a:lnTo>
                  <a:pt x="86105" y="0"/>
                </a:lnTo>
                <a:lnTo>
                  <a:pt x="86105" y="2374874"/>
                </a:lnTo>
                <a:lnTo>
                  <a:pt x="84157" y="2485656"/>
                </a:lnTo>
                <a:lnTo>
                  <a:pt x="81041" y="2544660"/>
                </a:lnTo>
                <a:lnTo>
                  <a:pt x="62433" y="2586812"/>
                </a:lnTo>
                <a:lnTo>
                  <a:pt x="21577" y="2612956"/>
                </a:lnTo>
                <a:lnTo>
                  <a:pt x="0" y="2619832"/>
                </a:lnTo>
                <a:lnTo>
                  <a:pt x="86105" y="2619832"/>
                </a:lnTo>
                <a:lnTo>
                  <a:pt x="86105" y="3379342"/>
                </a:lnTo>
                <a:lnTo>
                  <a:pt x="194284" y="3379342"/>
                </a:lnTo>
                <a:lnTo>
                  <a:pt x="194284"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9" name="object 99"/>
          <p:cNvSpPr/>
          <p:nvPr/>
        </p:nvSpPr>
        <p:spPr>
          <a:xfrm>
            <a:off x="5783782" y="4442165"/>
            <a:ext cx="225658" cy="503004"/>
          </a:xfrm>
          <a:custGeom>
            <a:avLst/>
            <a:gdLst/>
            <a:ahLst/>
            <a:cxnLst/>
            <a:rect l="l" t="t" r="r" b="b"/>
            <a:pathLst>
              <a:path w="340995" h="760095">
                <a:moveTo>
                  <a:pt x="256463" y="0"/>
                </a:moveTo>
                <a:lnTo>
                  <a:pt x="84251" y="0"/>
                </a:lnTo>
                <a:lnTo>
                  <a:pt x="51456" y="6622"/>
                </a:lnTo>
                <a:lnTo>
                  <a:pt x="24676" y="24682"/>
                </a:lnTo>
                <a:lnTo>
                  <a:pt x="6620" y="51467"/>
                </a:lnTo>
                <a:lnTo>
                  <a:pt x="0" y="84264"/>
                </a:lnTo>
                <a:lnTo>
                  <a:pt x="0" y="759510"/>
                </a:lnTo>
                <a:lnTo>
                  <a:pt x="340715" y="759510"/>
                </a:lnTo>
                <a:lnTo>
                  <a:pt x="340715" y="84264"/>
                </a:lnTo>
                <a:lnTo>
                  <a:pt x="334094" y="51467"/>
                </a:lnTo>
                <a:lnTo>
                  <a:pt x="316039" y="24682"/>
                </a:lnTo>
                <a:lnTo>
                  <a:pt x="289259" y="6622"/>
                </a:lnTo>
                <a:lnTo>
                  <a:pt x="256463"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0" name="object 100"/>
          <p:cNvSpPr/>
          <p:nvPr/>
        </p:nvSpPr>
        <p:spPr>
          <a:xfrm>
            <a:off x="5783781" y="4442167"/>
            <a:ext cx="167668" cy="503004"/>
          </a:xfrm>
          <a:custGeom>
            <a:avLst/>
            <a:gdLst/>
            <a:ahLst/>
            <a:cxnLst/>
            <a:rect l="l" t="t" r="r" b="b"/>
            <a:pathLst>
              <a:path w="253365" h="760095">
                <a:moveTo>
                  <a:pt x="168871" y="0"/>
                </a:moveTo>
                <a:lnTo>
                  <a:pt x="84251" y="0"/>
                </a:lnTo>
                <a:lnTo>
                  <a:pt x="51456" y="6622"/>
                </a:lnTo>
                <a:lnTo>
                  <a:pt x="24676" y="24682"/>
                </a:lnTo>
                <a:lnTo>
                  <a:pt x="6620" y="51467"/>
                </a:lnTo>
                <a:lnTo>
                  <a:pt x="0" y="84264"/>
                </a:lnTo>
                <a:lnTo>
                  <a:pt x="0" y="759510"/>
                </a:lnTo>
                <a:lnTo>
                  <a:pt x="253136" y="759510"/>
                </a:lnTo>
                <a:lnTo>
                  <a:pt x="253136" y="84264"/>
                </a:lnTo>
                <a:lnTo>
                  <a:pt x="246513" y="51467"/>
                </a:lnTo>
                <a:lnTo>
                  <a:pt x="228453" y="24682"/>
                </a:lnTo>
                <a:lnTo>
                  <a:pt x="201669" y="6622"/>
                </a:lnTo>
                <a:lnTo>
                  <a:pt x="168871"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1" name="object 101"/>
          <p:cNvSpPr/>
          <p:nvPr/>
        </p:nvSpPr>
        <p:spPr>
          <a:xfrm>
            <a:off x="7333443" y="2583966"/>
            <a:ext cx="225658" cy="120603"/>
          </a:xfrm>
          <a:custGeom>
            <a:avLst/>
            <a:gdLst/>
            <a:ahLst/>
            <a:cxnLst/>
            <a:rect l="l" t="t" r="r" b="b"/>
            <a:pathLst>
              <a:path w="340995" h="182245">
                <a:moveTo>
                  <a:pt x="299504" y="0"/>
                </a:moveTo>
                <a:lnTo>
                  <a:pt x="41236" y="0"/>
                </a:lnTo>
                <a:lnTo>
                  <a:pt x="25187" y="3239"/>
                </a:lnTo>
                <a:lnTo>
                  <a:pt x="12079" y="12072"/>
                </a:lnTo>
                <a:lnTo>
                  <a:pt x="3241" y="25176"/>
                </a:lnTo>
                <a:lnTo>
                  <a:pt x="0" y="41224"/>
                </a:lnTo>
                <a:lnTo>
                  <a:pt x="0" y="140627"/>
                </a:lnTo>
                <a:lnTo>
                  <a:pt x="3241" y="156674"/>
                </a:lnTo>
                <a:lnTo>
                  <a:pt x="12079" y="169778"/>
                </a:lnTo>
                <a:lnTo>
                  <a:pt x="25187" y="178612"/>
                </a:lnTo>
                <a:lnTo>
                  <a:pt x="41236" y="181851"/>
                </a:lnTo>
                <a:lnTo>
                  <a:pt x="299504" y="181851"/>
                </a:lnTo>
                <a:lnTo>
                  <a:pt x="315551" y="178612"/>
                </a:lnTo>
                <a:lnTo>
                  <a:pt x="328655" y="169778"/>
                </a:lnTo>
                <a:lnTo>
                  <a:pt x="337489" y="156674"/>
                </a:lnTo>
                <a:lnTo>
                  <a:pt x="340728" y="140627"/>
                </a:lnTo>
                <a:lnTo>
                  <a:pt x="340728" y="41224"/>
                </a:lnTo>
                <a:lnTo>
                  <a:pt x="337489" y="25176"/>
                </a:lnTo>
                <a:lnTo>
                  <a:pt x="328655" y="12072"/>
                </a:lnTo>
                <a:lnTo>
                  <a:pt x="315551" y="3239"/>
                </a:lnTo>
                <a:lnTo>
                  <a:pt x="299504"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2" name="object 102"/>
          <p:cNvSpPr/>
          <p:nvPr/>
        </p:nvSpPr>
        <p:spPr>
          <a:xfrm>
            <a:off x="7374594" y="2704304"/>
            <a:ext cx="143295" cy="2236414"/>
          </a:xfrm>
          <a:custGeom>
            <a:avLst/>
            <a:gdLst/>
            <a:ahLst/>
            <a:cxnLst/>
            <a:rect l="l" t="t" r="r" b="b"/>
            <a:pathLst>
              <a:path w="216534" h="3379470">
                <a:moveTo>
                  <a:pt x="216357" y="3379342"/>
                </a:moveTo>
                <a:lnTo>
                  <a:pt x="0" y="3379342"/>
                </a:lnTo>
                <a:lnTo>
                  <a:pt x="0" y="0"/>
                </a:lnTo>
                <a:lnTo>
                  <a:pt x="216357" y="0"/>
                </a:lnTo>
                <a:lnTo>
                  <a:pt x="216357" y="3379342"/>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3" name="object 103"/>
          <p:cNvSpPr/>
          <p:nvPr/>
        </p:nvSpPr>
        <p:spPr>
          <a:xfrm>
            <a:off x="7389207" y="2704308"/>
            <a:ext cx="128588" cy="2236414"/>
          </a:xfrm>
          <a:custGeom>
            <a:avLst/>
            <a:gdLst/>
            <a:ahLst/>
            <a:cxnLst/>
            <a:rect l="l" t="t" r="r" b="b"/>
            <a:pathLst>
              <a:path w="194309" h="3379470">
                <a:moveTo>
                  <a:pt x="194284" y="0"/>
                </a:moveTo>
                <a:lnTo>
                  <a:pt x="86105" y="0"/>
                </a:lnTo>
                <a:lnTo>
                  <a:pt x="86105" y="2374874"/>
                </a:lnTo>
                <a:lnTo>
                  <a:pt x="84157" y="2485656"/>
                </a:lnTo>
                <a:lnTo>
                  <a:pt x="81041" y="2544660"/>
                </a:lnTo>
                <a:lnTo>
                  <a:pt x="62433" y="2586812"/>
                </a:lnTo>
                <a:lnTo>
                  <a:pt x="21577" y="2612956"/>
                </a:lnTo>
                <a:lnTo>
                  <a:pt x="0" y="2619832"/>
                </a:lnTo>
                <a:lnTo>
                  <a:pt x="86105" y="2619832"/>
                </a:lnTo>
                <a:lnTo>
                  <a:pt x="86105" y="3379342"/>
                </a:lnTo>
                <a:lnTo>
                  <a:pt x="194284" y="3379342"/>
                </a:lnTo>
                <a:lnTo>
                  <a:pt x="194284"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4" name="object 104"/>
          <p:cNvSpPr/>
          <p:nvPr/>
        </p:nvSpPr>
        <p:spPr>
          <a:xfrm>
            <a:off x="7333445" y="4438019"/>
            <a:ext cx="225658" cy="503004"/>
          </a:xfrm>
          <a:custGeom>
            <a:avLst/>
            <a:gdLst/>
            <a:ahLst/>
            <a:cxnLst/>
            <a:rect l="l" t="t" r="r" b="b"/>
            <a:pathLst>
              <a:path w="340995" h="760095">
                <a:moveTo>
                  <a:pt x="256463" y="0"/>
                </a:moveTo>
                <a:lnTo>
                  <a:pt x="84264" y="0"/>
                </a:lnTo>
                <a:lnTo>
                  <a:pt x="51467" y="6622"/>
                </a:lnTo>
                <a:lnTo>
                  <a:pt x="24682" y="24682"/>
                </a:lnTo>
                <a:lnTo>
                  <a:pt x="6622" y="51467"/>
                </a:lnTo>
                <a:lnTo>
                  <a:pt x="0" y="84264"/>
                </a:lnTo>
                <a:lnTo>
                  <a:pt x="0" y="759510"/>
                </a:lnTo>
                <a:lnTo>
                  <a:pt x="340728" y="759510"/>
                </a:lnTo>
                <a:lnTo>
                  <a:pt x="340728" y="84264"/>
                </a:lnTo>
                <a:lnTo>
                  <a:pt x="334105" y="51467"/>
                </a:lnTo>
                <a:lnTo>
                  <a:pt x="316045" y="24682"/>
                </a:lnTo>
                <a:lnTo>
                  <a:pt x="289261" y="6622"/>
                </a:lnTo>
                <a:lnTo>
                  <a:pt x="256463"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5" name="object 105"/>
          <p:cNvSpPr/>
          <p:nvPr/>
        </p:nvSpPr>
        <p:spPr>
          <a:xfrm>
            <a:off x="7333443" y="4438022"/>
            <a:ext cx="167668" cy="503004"/>
          </a:xfrm>
          <a:custGeom>
            <a:avLst/>
            <a:gdLst/>
            <a:ahLst/>
            <a:cxnLst/>
            <a:rect l="l" t="t" r="r" b="b"/>
            <a:pathLst>
              <a:path w="253365" h="760095">
                <a:moveTo>
                  <a:pt x="168884" y="0"/>
                </a:moveTo>
                <a:lnTo>
                  <a:pt x="84264" y="0"/>
                </a:lnTo>
                <a:lnTo>
                  <a:pt x="51467" y="6622"/>
                </a:lnTo>
                <a:lnTo>
                  <a:pt x="24682" y="24682"/>
                </a:lnTo>
                <a:lnTo>
                  <a:pt x="6622" y="51467"/>
                </a:lnTo>
                <a:lnTo>
                  <a:pt x="0" y="84264"/>
                </a:lnTo>
                <a:lnTo>
                  <a:pt x="0" y="759510"/>
                </a:lnTo>
                <a:lnTo>
                  <a:pt x="253149" y="759510"/>
                </a:lnTo>
                <a:lnTo>
                  <a:pt x="253149" y="84264"/>
                </a:lnTo>
                <a:lnTo>
                  <a:pt x="246526" y="51467"/>
                </a:lnTo>
                <a:lnTo>
                  <a:pt x="228466" y="24682"/>
                </a:lnTo>
                <a:lnTo>
                  <a:pt x="201681" y="6622"/>
                </a:lnTo>
                <a:lnTo>
                  <a:pt x="168884"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6" name="object 106"/>
          <p:cNvSpPr/>
          <p:nvPr/>
        </p:nvSpPr>
        <p:spPr>
          <a:xfrm>
            <a:off x="6090071" y="3037848"/>
            <a:ext cx="646299" cy="68916"/>
          </a:xfrm>
          <a:custGeom>
            <a:avLst/>
            <a:gdLst/>
            <a:ahLst/>
            <a:cxnLst/>
            <a:rect l="l" t="t" r="r" b="b"/>
            <a:pathLst>
              <a:path w="976629" h="104139">
                <a:moveTo>
                  <a:pt x="488035" y="0"/>
                </a:moveTo>
                <a:lnTo>
                  <a:pt x="408874" y="680"/>
                </a:lnTo>
                <a:lnTo>
                  <a:pt x="333779" y="2649"/>
                </a:lnTo>
                <a:lnTo>
                  <a:pt x="263756" y="5800"/>
                </a:lnTo>
                <a:lnTo>
                  <a:pt x="199809" y="10027"/>
                </a:lnTo>
                <a:lnTo>
                  <a:pt x="142943" y="15222"/>
                </a:lnTo>
                <a:lnTo>
                  <a:pt x="94163" y="21279"/>
                </a:lnTo>
                <a:lnTo>
                  <a:pt x="54474" y="28089"/>
                </a:lnTo>
                <a:lnTo>
                  <a:pt x="6387" y="43547"/>
                </a:lnTo>
                <a:lnTo>
                  <a:pt x="0" y="51981"/>
                </a:lnTo>
                <a:lnTo>
                  <a:pt x="6387" y="60411"/>
                </a:lnTo>
                <a:lnTo>
                  <a:pt x="54474" y="75866"/>
                </a:lnTo>
                <a:lnTo>
                  <a:pt x="94163" y="82677"/>
                </a:lnTo>
                <a:lnTo>
                  <a:pt x="142943" y="88734"/>
                </a:lnTo>
                <a:lnTo>
                  <a:pt x="199809" y="93931"/>
                </a:lnTo>
                <a:lnTo>
                  <a:pt x="263756" y="98158"/>
                </a:lnTo>
                <a:lnTo>
                  <a:pt x="333779" y="101311"/>
                </a:lnTo>
                <a:lnTo>
                  <a:pt x="408874" y="103281"/>
                </a:lnTo>
                <a:lnTo>
                  <a:pt x="488035" y="103962"/>
                </a:lnTo>
                <a:lnTo>
                  <a:pt x="567200" y="103281"/>
                </a:lnTo>
                <a:lnTo>
                  <a:pt x="642297" y="101311"/>
                </a:lnTo>
                <a:lnTo>
                  <a:pt x="712323" y="98158"/>
                </a:lnTo>
                <a:lnTo>
                  <a:pt x="776271" y="93931"/>
                </a:lnTo>
                <a:lnTo>
                  <a:pt x="833139" y="88734"/>
                </a:lnTo>
                <a:lnTo>
                  <a:pt x="881919" y="82677"/>
                </a:lnTo>
                <a:lnTo>
                  <a:pt x="921609" y="75866"/>
                </a:lnTo>
                <a:lnTo>
                  <a:pt x="969696" y="60411"/>
                </a:lnTo>
                <a:lnTo>
                  <a:pt x="976083" y="51981"/>
                </a:lnTo>
                <a:lnTo>
                  <a:pt x="969696" y="43547"/>
                </a:lnTo>
                <a:lnTo>
                  <a:pt x="921609" y="28089"/>
                </a:lnTo>
                <a:lnTo>
                  <a:pt x="881919" y="21279"/>
                </a:lnTo>
                <a:lnTo>
                  <a:pt x="833139" y="15222"/>
                </a:lnTo>
                <a:lnTo>
                  <a:pt x="776271" y="10027"/>
                </a:lnTo>
                <a:lnTo>
                  <a:pt x="712323" y="5800"/>
                </a:lnTo>
                <a:lnTo>
                  <a:pt x="642297" y="2649"/>
                </a:lnTo>
                <a:lnTo>
                  <a:pt x="567200" y="680"/>
                </a:lnTo>
                <a:lnTo>
                  <a:pt x="488035" y="0"/>
                </a:lnTo>
                <a:close/>
              </a:path>
            </a:pathLst>
          </a:custGeom>
          <a:solidFill>
            <a:srgbClr val="E0E1E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7" name="object 107"/>
          <p:cNvSpPr/>
          <p:nvPr/>
        </p:nvSpPr>
        <p:spPr>
          <a:xfrm>
            <a:off x="5689907" y="2775282"/>
            <a:ext cx="1986383" cy="792956"/>
          </a:xfrm>
          <a:custGeom>
            <a:avLst/>
            <a:gdLst/>
            <a:ahLst/>
            <a:cxnLst/>
            <a:rect l="l" t="t" r="r" b="b"/>
            <a:pathLst>
              <a:path w="3001645" h="1198245">
                <a:moveTo>
                  <a:pt x="2867405" y="0"/>
                </a:moveTo>
                <a:lnTo>
                  <a:pt x="133781" y="0"/>
                </a:lnTo>
                <a:lnTo>
                  <a:pt x="91495" y="6821"/>
                </a:lnTo>
                <a:lnTo>
                  <a:pt x="54770" y="25815"/>
                </a:lnTo>
                <a:lnTo>
                  <a:pt x="25811" y="54778"/>
                </a:lnTo>
                <a:lnTo>
                  <a:pt x="6820" y="91506"/>
                </a:lnTo>
                <a:lnTo>
                  <a:pt x="0" y="133794"/>
                </a:lnTo>
                <a:lnTo>
                  <a:pt x="0" y="1063942"/>
                </a:lnTo>
                <a:lnTo>
                  <a:pt x="6820" y="1106230"/>
                </a:lnTo>
                <a:lnTo>
                  <a:pt x="25811" y="1142958"/>
                </a:lnTo>
                <a:lnTo>
                  <a:pt x="54770" y="1171921"/>
                </a:lnTo>
                <a:lnTo>
                  <a:pt x="91495" y="1190915"/>
                </a:lnTo>
                <a:lnTo>
                  <a:pt x="133781" y="1197736"/>
                </a:lnTo>
                <a:lnTo>
                  <a:pt x="2867405" y="1197736"/>
                </a:lnTo>
                <a:lnTo>
                  <a:pt x="2909692" y="1190915"/>
                </a:lnTo>
                <a:lnTo>
                  <a:pt x="2946417" y="1171921"/>
                </a:lnTo>
                <a:lnTo>
                  <a:pt x="2975376" y="1142958"/>
                </a:lnTo>
                <a:lnTo>
                  <a:pt x="2994367" y="1106230"/>
                </a:lnTo>
                <a:lnTo>
                  <a:pt x="3001187" y="1063942"/>
                </a:lnTo>
                <a:lnTo>
                  <a:pt x="3001187" y="133794"/>
                </a:lnTo>
                <a:lnTo>
                  <a:pt x="2994367" y="91506"/>
                </a:lnTo>
                <a:lnTo>
                  <a:pt x="2975376" y="54778"/>
                </a:lnTo>
                <a:lnTo>
                  <a:pt x="2946417" y="25815"/>
                </a:lnTo>
                <a:lnTo>
                  <a:pt x="2909692" y="6821"/>
                </a:lnTo>
                <a:lnTo>
                  <a:pt x="2867405" y="0"/>
                </a:lnTo>
                <a:close/>
              </a:path>
            </a:pathLst>
          </a:custGeom>
          <a:solidFill>
            <a:schemeClr val="accent3">
              <a:lumMod val="75000"/>
            </a:schemeClr>
          </a:solidFill>
          <a:ln>
            <a:noFill/>
          </a:ln>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108" name="object 108"/>
          <p:cNvSpPr/>
          <p:nvPr/>
        </p:nvSpPr>
        <p:spPr>
          <a:xfrm>
            <a:off x="5728959" y="2808762"/>
            <a:ext cx="1908222" cy="725721"/>
          </a:xfrm>
          <a:custGeom>
            <a:avLst/>
            <a:gdLst/>
            <a:ahLst/>
            <a:cxnLst/>
            <a:rect l="l" t="t" r="r" b="b"/>
            <a:pathLst>
              <a:path w="2883534" h="1096645">
                <a:moveTo>
                  <a:pt x="2786913" y="1096556"/>
                </a:moveTo>
                <a:lnTo>
                  <a:pt x="96253" y="1096556"/>
                </a:lnTo>
                <a:lnTo>
                  <a:pt x="58780" y="1088990"/>
                </a:lnTo>
                <a:lnTo>
                  <a:pt x="28186" y="1068360"/>
                </a:lnTo>
                <a:lnTo>
                  <a:pt x="7561" y="1037764"/>
                </a:lnTo>
                <a:lnTo>
                  <a:pt x="0" y="1000302"/>
                </a:lnTo>
                <a:lnTo>
                  <a:pt x="0" y="96253"/>
                </a:lnTo>
                <a:lnTo>
                  <a:pt x="7561" y="58791"/>
                </a:lnTo>
                <a:lnTo>
                  <a:pt x="28186" y="28195"/>
                </a:lnTo>
                <a:lnTo>
                  <a:pt x="58780" y="7565"/>
                </a:lnTo>
                <a:lnTo>
                  <a:pt x="96253" y="0"/>
                </a:lnTo>
                <a:lnTo>
                  <a:pt x="2786913" y="0"/>
                </a:lnTo>
                <a:lnTo>
                  <a:pt x="2824386" y="7565"/>
                </a:lnTo>
                <a:lnTo>
                  <a:pt x="2854980" y="28195"/>
                </a:lnTo>
                <a:lnTo>
                  <a:pt x="2875604" y="58791"/>
                </a:lnTo>
                <a:lnTo>
                  <a:pt x="2883166" y="96253"/>
                </a:lnTo>
                <a:lnTo>
                  <a:pt x="2883166" y="1000302"/>
                </a:lnTo>
                <a:lnTo>
                  <a:pt x="2875604" y="1037764"/>
                </a:lnTo>
                <a:lnTo>
                  <a:pt x="2854980" y="1068360"/>
                </a:lnTo>
                <a:lnTo>
                  <a:pt x="2824386" y="1088990"/>
                </a:lnTo>
                <a:lnTo>
                  <a:pt x="2786913" y="1096556"/>
                </a:lnTo>
                <a:close/>
              </a:path>
            </a:pathLst>
          </a:custGeom>
          <a:ln w="16802">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9" name="object 109"/>
          <p:cNvSpPr/>
          <p:nvPr/>
        </p:nvSpPr>
        <p:spPr>
          <a:xfrm>
            <a:off x="5689907" y="3625267"/>
            <a:ext cx="1986383" cy="469386"/>
          </a:xfrm>
          <a:custGeom>
            <a:avLst/>
            <a:gdLst/>
            <a:ahLst/>
            <a:cxnLst/>
            <a:rect l="l" t="t" r="r" b="b"/>
            <a:pathLst>
              <a:path w="3001645" h="709295">
                <a:moveTo>
                  <a:pt x="2867405" y="0"/>
                </a:moveTo>
                <a:lnTo>
                  <a:pt x="133781" y="0"/>
                </a:lnTo>
                <a:lnTo>
                  <a:pt x="91495" y="6820"/>
                </a:lnTo>
                <a:lnTo>
                  <a:pt x="54770" y="25812"/>
                </a:lnTo>
                <a:lnTo>
                  <a:pt x="25811" y="54773"/>
                </a:lnTo>
                <a:lnTo>
                  <a:pt x="6820" y="91501"/>
                </a:lnTo>
                <a:lnTo>
                  <a:pt x="0" y="133794"/>
                </a:lnTo>
                <a:lnTo>
                  <a:pt x="0" y="575119"/>
                </a:lnTo>
                <a:lnTo>
                  <a:pt x="6820" y="617406"/>
                </a:lnTo>
                <a:lnTo>
                  <a:pt x="25811" y="654130"/>
                </a:lnTo>
                <a:lnTo>
                  <a:pt x="54770" y="683090"/>
                </a:lnTo>
                <a:lnTo>
                  <a:pt x="91495" y="702081"/>
                </a:lnTo>
                <a:lnTo>
                  <a:pt x="133781" y="708901"/>
                </a:lnTo>
                <a:lnTo>
                  <a:pt x="2867405" y="708901"/>
                </a:lnTo>
                <a:lnTo>
                  <a:pt x="2909692" y="702081"/>
                </a:lnTo>
                <a:lnTo>
                  <a:pt x="2946417" y="683090"/>
                </a:lnTo>
                <a:lnTo>
                  <a:pt x="2975376" y="654130"/>
                </a:lnTo>
                <a:lnTo>
                  <a:pt x="2994367" y="617406"/>
                </a:lnTo>
                <a:lnTo>
                  <a:pt x="3001187" y="575119"/>
                </a:lnTo>
                <a:lnTo>
                  <a:pt x="3001187" y="133794"/>
                </a:lnTo>
                <a:lnTo>
                  <a:pt x="2994367" y="91501"/>
                </a:lnTo>
                <a:lnTo>
                  <a:pt x="2975376" y="54773"/>
                </a:lnTo>
                <a:lnTo>
                  <a:pt x="2946417" y="25812"/>
                </a:lnTo>
                <a:lnTo>
                  <a:pt x="2909692" y="6820"/>
                </a:lnTo>
                <a:lnTo>
                  <a:pt x="2867405"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0" name="object 110"/>
          <p:cNvSpPr/>
          <p:nvPr/>
        </p:nvSpPr>
        <p:spPr>
          <a:xfrm>
            <a:off x="5728959" y="3658738"/>
            <a:ext cx="1908222" cy="402571"/>
          </a:xfrm>
          <a:custGeom>
            <a:avLst/>
            <a:gdLst/>
            <a:ahLst/>
            <a:cxnLst/>
            <a:rect l="l" t="t" r="r" b="b"/>
            <a:pathLst>
              <a:path w="2883534" h="608329">
                <a:moveTo>
                  <a:pt x="2786913" y="607733"/>
                </a:moveTo>
                <a:lnTo>
                  <a:pt x="96253" y="607733"/>
                </a:lnTo>
                <a:lnTo>
                  <a:pt x="58780" y="600169"/>
                </a:lnTo>
                <a:lnTo>
                  <a:pt x="28186" y="579543"/>
                </a:lnTo>
                <a:lnTo>
                  <a:pt x="7561" y="548952"/>
                </a:lnTo>
                <a:lnTo>
                  <a:pt x="0" y="511492"/>
                </a:lnTo>
                <a:lnTo>
                  <a:pt x="0" y="96265"/>
                </a:lnTo>
                <a:lnTo>
                  <a:pt x="7561" y="58796"/>
                </a:lnTo>
                <a:lnTo>
                  <a:pt x="28186" y="28197"/>
                </a:lnTo>
                <a:lnTo>
                  <a:pt x="58780" y="7565"/>
                </a:lnTo>
                <a:lnTo>
                  <a:pt x="96253" y="0"/>
                </a:lnTo>
                <a:lnTo>
                  <a:pt x="2786913" y="0"/>
                </a:lnTo>
                <a:lnTo>
                  <a:pt x="2824386" y="7565"/>
                </a:lnTo>
                <a:lnTo>
                  <a:pt x="2854980" y="28197"/>
                </a:lnTo>
                <a:lnTo>
                  <a:pt x="2875604" y="58796"/>
                </a:lnTo>
                <a:lnTo>
                  <a:pt x="2883166" y="96265"/>
                </a:lnTo>
                <a:lnTo>
                  <a:pt x="2883166" y="511492"/>
                </a:lnTo>
                <a:lnTo>
                  <a:pt x="2875604" y="548952"/>
                </a:lnTo>
                <a:lnTo>
                  <a:pt x="2854980" y="579543"/>
                </a:lnTo>
                <a:lnTo>
                  <a:pt x="2824386" y="600169"/>
                </a:lnTo>
                <a:lnTo>
                  <a:pt x="2786913" y="607733"/>
                </a:lnTo>
                <a:close/>
              </a:path>
            </a:pathLst>
          </a:custGeom>
          <a:ln w="16802">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1" name="object 111"/>
          <p:cNvSpPr txBox="1"/>
          <p:nvPr/>
        </p:nvSpPr>
        <p:spPr>
          <a:xfrm>
            <a:off x="5830979" y="2871502"/>
            <a:ext cx="765642" cy="152426"/>
          </a:xfrm>
          <a:prstGeom prst="rect">
            <a:avLst/>
          </a:prstGeom>
          <a:ln>
            <a:noFill/>
          </a:ln>
        </p:spPr>
        <p:txBody>
          <a:bodyPr vert="horz" wrap="square" lIns="0" tIns="9664" rIns="0" bIns="0" rtlCol="0">
            <a:spAutoFit/>
          </a:bodyPr>
          <a:lstStyle/>
          <a:p>
            <a:pPr marL="8405" defTabSz="605150">
              <a:spcBef>
                <a:spcPts val="75"/>
              </a:spcBef>
              <a:buClrTx/>
            </a:pPr>
            <a:r>
              <a:rPr sz="927" kern="1200" spc="23" dirty="0">
                <a:solidFill>
                  <a:srgbClr val="FFFFFF"/>
                </a:solidFill>
                <a:latin typeface="Oswald Regular"/>
                <a:ea typeface="+mn-ea"/>
                <a:cs typeface="Times New Roman" panose="02020603050405020304" pitchFamily="18" charset="0"/>
              </a:rPr>
              <a:t>Creatively</a:t>
            </a:r>
            <a:r>
              <a:rPr sz="927" kern="1200" spc="-56" dirty="0">
                <a:solidFill>
                  <a:srgbClr val="FFFFFF"/>
                </a:solidFill>
                <a:latin typeface="Oswald Regular"/>
                <a:ea typeface="+mn-ea"/>
                <a:cs typeface="Times New Roman" panose="02020603050405020304" pitchFamily="18" charset="0"/>
              </a:rPr>
              <a:t> </a:t>
            </a:r>
            <a:r>
              <a:rPr sz="927" kern="1200" spc="43" dirty="0">
                <a:solidFill>
                  <a:srgbClr val="FFFFFF"/>
                </a:solidFill>
                <a:latin typeface="Oswald Regular"/>
                <a:ea typeface="+mn-ea"/>
                <a:cs typeface="Times New Roman" panose="02020603050405020304" pitchFamily="18" charset="0"/>
              </a:rPr>
              <a:t>funds</a:t>
            </a:r>
            <a:endParaRPr sz="927" kern="1200" dirty="0">
              <a:solidFill>
                <a:prstClr val="black"/>
              </a:solidFill>
              <a:latin typeface="Oswald Regular"/>
              <a:ea typeface="+mn-ea"/>
              <a:cs typeface="Times New Roman" panose="02020603050405020304" pitchFamily="18" charset="0"/>
            </a:endParaRPr>
          </a:p>
        </p:txBody>
      </p:sp>
      <p:sp>
        <p:nvSpPr>
          <p:cNvPr id="112" name="object 112"/>
          <p:cNvSpPr txBox="1"/>
          <p:nvPr/>
        </p:nvSpPr>
        <p:spPr>
          <a:xfrm>
            <a:off x="5830979" y="3017920"/>
            <a:ext cx="869016" cy="152426"/>
          </a:xfrm>
          <a:prstGeom prst="rect">
            <a:avLst/>
          </a:prstGeom>
          <a:ln>
            <a:noFill/>
          </a:ln>
        </p:spPr>
        <p:txBody>
          <a:bodyPr vert="horz" wrap="square" lIns="0" tIns="9664" rIns="0" bIns="0" rtlCol="0">
            <a:spAutoFit/>
          </a:bodyPr>
          <a:lstStyle/>
          <a:p>
            <a:pPr marL="8405" defTabSz="605150">
              <a:spcBef>
                <a:spcPts val="75"/>
              </a:spcBef>
              <a:buClrTx/>
            </a:pPr>
            <a:r>
              <a:rPr sz="927" kern="1200" spc="46" dirty="0">
                <a:solidFill>
                  <a:srgbClr val="FFFFFF"/>
                </a:solidFill>
                <a:latin typeface="Oswald Regular"/>
                <a:ea typeface="+mn-ea"/>
                <a:cs typeface="Times New Roman" panose="02020603050405020304" pitchFamily="18" charset="0"/>
              </a:rPr>
              <a:t>and </a:t>
            </a:r>
            <a:r>
              <a:rPr sz="927" kern="1200" spc="36" dirty="0">
                <a:solidFill>
                  <a:srgbClr val="FFFFFF"/>
                </a:solidFill>
                <a:latin typeface="Oswald Regular"/>
                <a:ea typeface="+mn-ea"/>
                <a:cs typeface="Times New Roman" panose="02020603050405020304" pitchFamily="18" charset="0"/>
              </a:rPr>
              <a:t>builds</a:t>
            </a:r>
            <a:r>
              <a:rPr sz="927" kern="1200" spc="-139" dirty="0">
                <a:solidFill>
                  <a:srgbClr val="FFFFFF"/>
                </a:solidFill>
                <a:latin typeface="Oswald Regular"/>
                <a:ea typeface="+mn-ea"/>
                <a:cs typeface="Times New Roman" panose="02020603050405020304" pitchFamily="18" charset="0"/>
              </a:rPr>
              <a:t> </a:t>
            </a:r>
            <a:r>
              <a:rPr sz="927" kern="1200" spc="33" dirty="0">
                <a:solidFill>
                  <a:srgbClr val="FFFFFF"/>
                </a:solidFill>
                <a:latin typeface="Oswald Regular"/>
                <a:ea typeface="+mn-ea"/>
                <a:cs typeface="Times New Roman" panose="02020603050405020304" pitchFamily="18" charset="0"/>
              </a:rPr>
              <a:t>bridges</a:t>
            </a:r>
            <a:endParaRPr sz="927" kern="1200" dirty="0">
              <a:solidFill>
                <a:prstClr val="black"/>
              </a:solidFill>
              <a:latin typeface="Oswald Regular"/>
              <a:ea typeface="+mn-ea"/>
              <a:cs typeface="Times New Roman" panose="02020603050405020304" pitchFamily="18" charset="0"/>
            </a:endParaRPr>
          </a:p>
        </p:txBody>
      </p:sp>
      <p:sp>
        <p:nvSpPr>
          <p:cNvPr id="113" name="object 113"/>
          <p:cNvSpPr txBox="1"/>
          <p:nvPr/>
        </p:nvSpPr>
        <p:spPr>
          <a:xfrm>
            <a:off x="5830979" y="3164339"/>
            <a:ext cx="817749" cy="295093"/>
          </a:xfrm>
          <a:prstGeom prst="rect">
            <a:avLst/>
          </a:prstGeom>
          <a:ln>
            <a:noFill/>
          </a:ln>
        </p:spPr>
        <p:txBody>
          <a:bodyPr vert="horz" wrap="square" lIns="0" tIns="9664" rIns="0" bIns="0" rtlCol="0">
            <a:spAutoFit/>
          </a:bodyPr>
          <a:lstStyle/>
          <a:p>
            <a:pPr marL="8405" defTabSz="605150">
              <a:spcBef>
                <a:spcPts val="75"/>
              </a:spcBef>
              <a:buClrTx/>
            </a:pPr>
            <a:r>
              <a:rPr sz="927" kern="1200" spc="30" dirty="0">
                <a:solidFill>
                  <a:srgbClr val="FFFFFF"/>
                </a:solidFill>
                <a:latin typeface="Oswald Regular"/>
                <a:ea typeface="+mn-ea"/>
                <a:cs typeface="Times New Roman" panose="02020603050405020304" pitchFamily="18" charset="0"/>
              </a:rPr>
              <a:t>across </a:t>
            </a:r>
            <a:r>
              <a:rPr sz="927" kern="1200" spc="36" dirty="0">
                <a:solidFill>
                  <a:srgbClr val="FFFFFF"/>
                </a:solidFill>
                <a:latin typeface="Oswald Regular"/>
                <a:ea typeface="+mn-ea"/>
                <a:cs typeface="Times New Roman" panose="02020603050405020304" pitchFamily="18" charset="0"/>
              </a:rPr>
              <a:t>issue</a:t>
            </a:r>
            <a:r>
              <a:rPr sz="927" kern="1200" spc="-126" dirty="0">
                <a:solidFill>
                  <a:srgbClr val="FFFFFF"/>
                </a:solidFill>
                <a:latin typeface="Oswald Regular"/>
                <a:ea typeface="+mn-ea"/>
                <a:cs typeface="Times New Roman" panose="02020603050405020304" pitchFamily="18" charset="0"/>
              </a:rPr>
              <a:t> </a:t>
            </a:r>
            <a:r>
              <a:rPr sz="927" kern="1200" spc="33" dirty="0">
                <a:solidFill>
                  <a:srgbClr val="FFFFFF"/>
                </a:solidFill>
                <a:latin typeface="Oswald Regular"/>
                <a:ea typeface="+mn-ea"/>
                <a:cs typeface="Times New Roman" panose="02020603050405020304" pitchFamily="18" charset="0"/>
              </a:rPr>
              <a:t>silos</a:t>
            </a:r>
            <a:r>
              <a:rPr lang="en-US" sz="927" kern="1200" spc="33" dirty="0">
                <a:solidFill>
                  <a:srgbClr val="FFFFFF"/>
                </a:solidFill>
                <a:latin typeface="Oswald Regular"/>
                <a:ea typeface="+mn-ea"/>
                <a:cs typeface="Times New Roman" panose="02020603050405020304" pitchFamily="18" charset="0"/>
              </a:rPr>
              <a:t>, investees</a:t>
            </a:r>
            <a:endParaRPr sz="927" kern="1200" dirty="0">
              <a:solidFill>
                <a:prstClr val="black"/>
              </a:solidFill>
              <a:latin typeface="Oswald Regular"/>
              <a:ea typeface="+mn-ea"/>
              <a:cs typeface="Times New Roman" panose="02020603050405020304" pitchFamily="18" charset="0"/>
            </a:endParaRPr>
          </a:p>
        </p:txBody>
      </p:sp>
      <p:sp>
        <p:nvSpPr>
          <p:cNvPr id="114" name="object 114"/>
          <p:cNvSpPr txBox="1"/>
          <p:nvPr/>
        </p:nvSpPr>
        <p:spPr>
          <a:xfrm>
            <a:off x="5830979" y="3310757"/>
            <a:ext cx="906836" cy="152426"/>
          </a:xfrm>
          <a:prstGeom prst="rect">
            <a:avLst/>
          </a:prstGeom>
          <a:ln>
            <a:noFill/>
          </a:ln>
        </p:spPr>
        <p:txBody>
          <a:bodyPr vert="horz" wrap="square" lIns="0" tIns="9664" rIns="0" bIns="0" rtlCol="0">
            <a:spAutoFit/>
          </a:bodyPr>
          <a:lstStyle/>
          <a:p>
            <a:pPr marL="8405" defTabSz="605150">
              <a:spcBef>
                <a:spcPts val="75"/>
              </a:spcBef>
              <a:buClrTx/>
            </a:pPr>
            <a:r>
              <a:rPr sz="927" kern="1200" spc="26" dirty="0">
                <a:solidFill>
                  <a:srgbClr val="FFFFFF"/>
                </a:solidFill>
                <a:latin typeface="Oswald Regular"/>
                <a:ea typeface="+mn-ea"/>
                <a:cs typeface="Times New Roman" panose="02020603050405020304" pitchFamily="18" charset="0"/>
              </a:rPr>
              <a:t>.</a:t>
            </a:r>
            <a:endParaRPr sz="927" kern="1200" dirty="0">
              <a:solidFill>
                <a:prstClr val="black"/>
              </a:solidFill>
              <a:latin typeface="Oswald Regular"/>
              <a:ea typeface="+mn-ea"/>
              <a:cs typeface="Times New Roman" panose="02020603050405020304" pitchFamily="18" charset="0"/>
            </a:endParaRPr>
          </a:p>
        </p:txBody>
      </p:sp>
      <p:sp>
        <p:nvSpPr>
          <p:cNvPr id="115" name="object 115"/>
          <p:cNvSpPr txBox="1"/>
          <p:nvPr/>
        </p:nvSpPr>
        <p:spPr>
          <a:xfrm>
            <a:off x="2174773" y="2907155"/>
            <a:ext cx="1382946" cy="142953"/>
          </a:xfrm>
          <a:prstGeom prst="rect">
            <a:avLst/>
          </a:prstGeom>
          <a:ln>
            <a:noFill/>
          </a:ln>
        </p:spPr>
        <p:txBody>
          <a:bodyPr vert="horz" wrap="square" lIns="0" tIns="10506" rIns="0" bIns="0" rtlCol="0">
            <a:spAutoFit/>
          </a:bodyPr>
          <a:lstStyle/>
          <a:p>
            <a:pPr marL="8405" defTabSz="605150">
              <a:spcBef>
                <a:spcPts val="83"/>
              </a:spcBef>
              <a:buClrTx/>
            </a:pPr>
            <a:r>
              <a:rPr sz="860" kern="1200" spc="33" dirty="0">
                <a:solidFill>
                  <a:srgbClr val="FFFFFF"/>
                </a:solidFill>
                <a:latin typeface="Oswald Regular"/>
                <a:ea typeface="+mn-ea"/>
                <a:cs typeface="Times New Roman" panose="02020603050405020304" pitchFamily="18" charset="0"/>
              </a:rPr>
              <a:t>Grantmaking</a:t>
            </a:r>
            <a:r>
              <a:rPr sz="860" kern="1200" spc="-40" dirty="0">
                <a:solidFill>
                  <a:srgbClr val="FFFFFF"/>
                </a:solidFill>
                <a:latin typeface="Oswald Regular"/>
                <a:ea typeface="+mn-ea"/>
                <a:cs typeface="Times New Roman" panose="02020603050405020304" pitchFamily="18" charset="0"/>
              </a:rPr>
              <a:t> </a:t>
            </a:r>
            <a:r>
              <a:rPr sz="860" kern="1200" spc="40" dirty="0">
                <a:solidFill>
                  <a:srgbClr val="FFFFFF"/>
                </a:solidFill>
                <a:latin typeface="Oswald Regular"/>
                <a:ea typeface="+mn-ea"/>
                <a:cs typeface="Times New Roman" panose="02020603050405020304" pitchFamily="18" charset="0"/>
              </a:rPr>
              <a:t>has</a:t>
            </a:r>
            <a:r>
              <a:rPr sz="860" kern="1200" spc="-40" dirty="0">
                <a:solidFill>
                  <a:srgbClr val="FFFFFF"/>
                </a:solidFill>
                <a:latin typeface="Oswald Regular"/>
                <a:ea typeface="+mn-ea"/>
                <a:cs typeface="Times New Roman" panose="02020603050405020304" pitchFamily="18" charset="0"/>
              </a:rPr>
              <a:t> </a:t>
            </a:r>
            <a:r>
              <a:rPr sz="860" kern="1200" spc="26" dirty="0">
                <a:solidFill>
                  <a:srgbClr val="FFFFFF"/>
                </a:solidFill>
                <a:latin typeface="Oswald Regular"/>
                <a:ea typeface="+mn-ea"/>
                <a:cs typeface="Times New Roman" panose="02020603050405020304" pitchFamily="18" charset="0"/>
              </a:rPr>
              <a:t>explicit</a:t>
            </a:r>
            <a:r>
              <a:rPr sz="860" kern="1200" spc="-40" dirty="0">
                <a:solidFill>
                  <a:srgbClr val="FFFFFF"/>
                </a:solidFill>
                <a:latin typeface="Oswald Regular"/>
                <a:ea typeface="+mn-ea"/>
                <a:cs typeface="Times New Roman" panose="02020603050405020304" pitchFamily="18" charset="0"/>
              </a:rPr>
              <a:t> </a:t>
            </a:r>
            <a:r>
              <a:rPr sz="860" kern="1200" spc="33" dirty="0">
                <a:solidFill>
                  <a:srgbClr val="FFFFFF"/>
                </a:solidFill>
                <a:latin typeface="Oswald Regular"/>
                <a:ea typeface="+mn-ea"/>
                <a:cs typeface="Times New Roman" panose="02020603050405020304" pitchFamily="18" charset="0"/>
              </a:rPr>
              <a:t>equity</a:t>
            </a:r>
            <a:endParaRPr sz="860" kern="1200">
              <a:solidFill>
                <a:prstClr val="black"/>
              </a:solidFill>
              <a:latin typeface="Oswald Regular"/>
              <a:ea typeface="+mn-ea"/>
              <a:cs typeface="Times New Roman" panose="02020603050405020304" pitchFamily="18" charset="0"/>
            </a:endParaRPr>
          </a:p>
        </p:txBody>
      </p:sp>
      <p:sp>
        <p:nvSpPr>
          <p:cNvPr id="116" name="object 116"/>
          <p:cNvSpPr txBox="1"/>
          <p:nvPr/>
        </p:nvSpPr>
        <p:spPr>
          <a:xfrm>
            <a:off x="2227223" y="3035328"/>
            <a:ext cx="1278731" cy="275296"/>
          </a:xfrm>
          <a:prstGeom prst="rect">
            <a:avLst/>
          </a:prstGeom>
          <a:ln>
            <a:noFill/>
          </a:ln>
        </p:spPr>
        <p:txBody>
          <a:bodyPr vert="horz" wrap="square" lIns="0" tIns="10506" rIns="0" bIns="0" rtlCol="0">
            <a:spAutoFit/>
          </a:bodyPr>
          <a:lstStyle/>
          <a:p>
            <a:pPr marL="8405" defTabSz="605150">
              <a:spcBef>
                <a:spcPts val="83"/>
              </a:spcBef>
              <a:buClrTx/>
            </a:pPr>
            <a:r>
              <a:rPr sz="860" kern="1200" spc="46" dirty="0">
                <a:solidFill>
                  <a:srgbClr val="FFFFFF"/>
                </a:solidFill>
                <a:latin typeface="Oswald Regular"/>
                <a:ea typeface="+mn-ea"/>
                <a:cs typeface="Times New Roman" panose="02020603050405020304" pitchFamily="18" charset="0"/>
              </a:rPr>
              <a:t>and</a:t>
            </a:r>
            <a:r>
              <a:rPr sz="860" kern="1200" spc="-33" dirty="0">
                <a:solidFill>
                  <a:srgbClr val="FFFFFF"/>
                </a:solidFill>
                <a:latin typeface="Oswald Regular"/>
                <a:ea typeface="+mn-ea"/>
                <a:cs typeface="Times New Roman" panose="02020603050405020304" pitchFamily="18" charset="0"/>
              </a:rPr>
              <a:t> </a:t>
            </a:r>
            <a:r>
              <a:rPr sz="860" kern="1200" spc="43" dirty="0">
                <a:solidFill>
                  <a:srgbClr val="FFFFFF"/>
                </a:solidFill>
                <a:latin typeface="Oswald Regular"/>
                <a:ea typeface="+mn-ea"/>
                <a:cs typeface="Times New Roman" panose="02020603050405020304" pitchFamily="18" charset="0"/>
              </a:rPr>
              <a:t>systems</a:t>
            </a:r>
            <a:r>
              <a:rPr sz="860" kern="1200" spc="-30" dirty="0">
                <a:solidFill>
                  <a:srgbClr val="FFFFFF"/>
                </a:solidFill>
                <a:latin typeface="Oswald Regular"/>
                <a:ea typeface="+mn-ea"/>
                <a:cs typeface="Times New Roman" panose="02020603050405020304" pitchFamily="18" charset="0"/>
              </a:rPr>
              <a:t> </a:t>
            </a:r>
            <a:r>
              <a:rPr sz="860" kern="1200" spc="26" dirty="0">
                <a:solidFill>
                  <a:srgbClr val="FFFFFF"/>
                </a:solidFill>
                <a:latin typeface="Oswald Regular"/>
                <a:ea typeface="+mn-ea"/>
                <a:cs typeface="Times New Roman" panose="02020603050405020304" pitchFamily="18" charset="0"/>
              </a:rPr>
              <a:t>change</a:t>
            </a:r>
            <a:r>
              <a:rPr sz="860" kern="1200" spc="-33" dirty="0">
                <a:solidFill>
                  <a:srgbClr val="FFFFFF"/>
                </a:solidFill>
                <a:latin typeface="Oswald Regular"/>
                <a:ea typeface="+mn-ea"/>
                <a:cs typeface="Times New Roman" panose="02020603050405020304" pitchFamily="18" charset="0"/>
              </a:rPr>
              <a:t> </a:t>
            </a:r>
            <a:r>
              <a:rPr sz="860" kern="1200" spc="30" dirty="0">
                <a:solidFill>
                  <a:srgbClr val="FFFFFF"/>
                </a:solidFill>
                <a:latin typeface="Oswald Regular"/>
                <a:ea typeface="+mn-ea"/>
                <a:cs typeface="Times New Roman" panose="02020603050405020304" pitchFamily="18" charset="0"/>
              </a:rPr>
              <a:t>goals</a:t>
            </a:r>
            <a:r>
              <a:rPr sz="860" kern="1200" spc="-30" dirty="0">
                <a:solidFill>
                  <a:srgbClr val="FFFFFF"/>
                </a:solidFill>
                <a:latin typeface="Oswald Regular"/>
                <a:ea typeface="+mn-ea"/>
                <a:cs typeface="Times New Roman" panose="02020603050405020304" pitchFamily="18" charset="0"/>
              </a:rPr>
              <a:t> </a:t>
            </a:r>
            <a:r>
              <a:rPr sz="860" kern="1200" spc="23" dirty="0">
                <a:solidFill>
                  <a:srgbClr val="FFFFFF"/>
                </a:solidFill>
                <a:latin typeface="Oswald Regular"/>
                <a:ea typeface="+mn-ea"/>
                <a:cs typeface="Times New Roman" panose="02020603050405020304" pitchFamily="18" charset="0"/>
              </a:rPr>
              <a:t>for</a:t>
            </a:r>
            <a:endParaRPr sz="860" kern="1200">
              <a:solidFill>
                <a:prstClr val="black"/>
              </a:solidFill>
              <a:latin typeface="Oswald Regular"/>
              <a:ea typeface="+mn-ea"/>
              <a:cs typeface="Times New Roman" panose="02020603050405020304" pitchFamily="18" charset="0"/>
            </a:endParaRPr>
          </a:p>
        </p:txBody>
      </p:sp>
      <p:sp>
        <p:nvSpPr>
          <p:cNvPr id="117" name="object 117"/>
          <p:cNvSpPr txBox="1"/>
          <p:nvPr/>
        </p:nvSpPr>
        <p:spPr>
          <a:xfrm>
            <a:off x="2390474" y="3163502"/>
            <a:ext cx="951800" cy="142953"/>
          </a:xfrm>
          <a:prstGeom prst="rect">
            <a:avLst/>
          </a:prstGeom>
          <a:ln>
            <a:noFill/>
          </a:ln>
        </p:spPr>
        <p:txBody>
          <a:bodyPr vert="horz" wrap="square" lIns="0" tIns="10506" rIns="0" bIns="0" rtlCol="0">
            <a:spAutoFit/>
          </a:bodyPr>
          <a:lstStyle/>
          <a:p>
            <a:pPr marL="8405" defTabSz="605150">
              <a:spcBef>
                <a:spcPts val="83"/>
              </a:spcBef>
              <a:buClrTx/>
            </a:pPr>
            <a:r>
              <a:rPr sz="860" kern="1200" spc="26" dirty="0">
                <a:solidFill>
                  <a:srgbClr val="FFFFFF"/>
                </a:solidFill>
                <a:latin typeface="Oswald Regular"/>
                <a:ea typeface="+mn-ea"/>
                <a:cs typeface="Times New Roman" panose="02020603050405020304" pitchFamily="18" charset="0"/>
              </a:rPr>
              <a:t>specific</a:t>
            </a:r>
            <a:r>
              <a:rPr sz="860" kern="1200" spc="-56" dirty="0">
                <a:solidFill>
                  <a:srgbClr val="FFFFFF"/>
                </a:solidFill>
                <a:latin typeface="Oswald Regular"/>
                <a:ea typeface="+mn-ea"/>
                <a:cs typeface="Times New Roman" panose="02020603050405020304" pitchFamily="18" charset="0"/>
              </a:rPr>
              <a:t> </a:t>
            </a:r>
            <a:r>
              <a:rPr sz="860" kern="1200" spc="30" dirty="0">
                <a:solidFill>
                  <a:srgbClr val="FFFFFF"/>
                </a:solidFill>
                <a:latin typeface="Oswald Regular"/>
                <a:ea typeface="+mn-ea"/>
                <a:cs typeface="Times New Roman" panose="02020603050405020304" pitchFamily="18" charset="0"/>
              </a:rPr>
              <a:t>communities.</a:t>
            </a:r>
            <a:endParaRPr sz="860" kern="1200">
              <a:solidFill>
                <a:prstClr val="black"/>
              </a:solidFill>
              <a:latin typeface="Oswald Regular"/>
              <a:ea typeface="+mn-ea"/>
              <a:cs typeface="Times New Roman" panose="02020603050405020304" pitchFamily="18" charset="0"/>
            </a:endParaRPr>
          </a:p>
        </p:txBody>
      </p:sp>
      <p:sp>
        <p:nvSpPr>
          <p:cNvPr id="118" name="object 118"/>
          <p:cNvSpPr txBox="1"/>
          <p:nvPr/>
        </p:nvSpPr>
        <p:spPr>
          <a:xfrm>
            <a:off x="6928780" y="2874521"/>
            <a:ext cx="277765" cy="152426"/>
          </a:xfrm>
          <a:prstGeom prst="rect">
            <a:avLst/>
          </a:prstGeom>
          <a:ln>
            <a:noFill/>
          </a:ln>
        </p:spPr>
        <p:txBody>
          <a:bodyPr vert="horz" wrap="square" lIns="0" tIns="9664" rIns="0" bIns="0" rtlCol="0">
            <a:spAutoFit/>
          </a:bodyPr>
          <a:lstStyle/>
          <a:p>
            <a:pPr marL="8405" defTabSz="605150">
              <a:spcBef>
                <a:spcPts val="75"/>
              </a:spcBef>
              <a:buClrTx/>
            </a:pPr>
            <a:r>
              <a:rPr sz="927" kern="1200" spc="30" dirty="0">
                <a:solidFill>
                  <a:srgbClr val="FFFFFF"/>
                </a:solidFill>
                <a:latin typeface="Oswald Regular"/>
                <a:ea typeface="+mn-ea"/>
                <a:cs typeface="Times New Roman" panose="02020603050405020304" pitchFamily="18" charset="0"/>
              </a:rPr>
              <a:t>Grant</a:t>
            </a:r>
            <a:endParaRPr sz="927" kern="1200" dirty="0">
              <a:solidFill>
                <a:prstClr val="black"/>
              </a:solidFill>
              <a:latin typeface="Oswald Regular"/>
              <a:ea typeface="+mn-ea"/>
              <a:cs typeface="Times New Roman" panose="02020603050405020304" pitchFamily="18" charset="0"/>
            </a:endParaRPr>
          </a:p>
        </p:txBody>
      </p:sp>
      <p:sp>
        <p:nvSpPr>
          <p:cNvPr id="119" name="object 119"/>
          <p:cNvSpPr txBox="1"/>
          <p:nvPr/>
        </p:nvSpPr>
        <p:spPr>
          <a:xfrm>
            <a:off x="6928781" y="3020939"/>
            <a:ext cx="560154" cy="152426"/>
          </a:xfrm>
          <a:prstGeom prst="rect">
            <a:avLst/>
          </a:prstGeom>
          <a:ln>
            <a:noFill/>
          </a:ln>
        </p:spPr>
        <p:txBody>
          <a:bodyPr vert="horz" wrap="square" lIns="0" tIns="9664" rIns="0" bIns="0" rtlCol="0">
            <a:spAutoFit/>
          </a:bodyPr>
          <a:lstStyle/>
          <a:p>
            <a:pPr marL="8405" defTabSz="605150">
              <a:spcBef>
                <a:spcPts val="75"/>
              </a:spcBef>
              <a:buClrTx/>
            </a:pPr>
            <a:r>
              <a:rPr sz="927" kern="1200" spc="30" dirty="0">
                <a:solidFill>
                  <a:srgbClr val="FFFFFF"/>
                </a:solidFill>
                <a:latin typeface="Oswald Regular"/>
                <a:ea typeface="+mn-ea"/>
                <a:cs typeface="Times New Roman" panose="02020603050405020304" pitchFamily="18" charset="0"/>
              </a:rPr>
              <a:t>agreements</a:t>
            </a:r>
            <a:endParaRPr sz="927" kern="1200">
              <a:solidFill>
                <a:prstClr val="black"/>
              </a:solidFill>
              <a:latin typeface="Oswald Regular"/>
              <a:ea typeface="+mn-ea"/>
              <a:cs typeface="Times New Roman" panose="02020603050405020304" pitchFamily="18" charset="0"/>
            </a:endParaRPr>
          </a:p>
        </p:txBody>
      </p:sp>
      <p:sp>
        <p:nvSpPr>
          <p:cNvPr id="120" name="object 120"/>
          <p:cNvSpPr txBox="1"/>
          <p:nvPr/>
        </p:nvSpPr>
        <p:spPr>
          <a:xfrm>
            <a:off x="6928781" y="3167357"/>
            <a:ext cx="379459" cy="152426"/>
          </a:xfrm>
          <a:prstGeom prst="rect">
            <a:avLst/>
          </a:prstGeom>
          <a:ln>
            <a:noFill/>
          </a:ln>
        </p:spPr>
        <p:txBody>
          <a:bodyPr vert="horz" wrap="square" lIns="0" tIns="9664" rIns="0" bIns="0" rtlCol="0">
            <a:spAutoFit/>
          </a:bodyPr>
          <a:lstStyle/>
          <a:p>
            <a:pPr marL="8405" defTabSz="605150">
              <a:spcBef>
                <a:spcPts val="75"/>
              </a:spcBef>
              <a:buClrTx/>
            </a:pPr>
            <a:r>
              <a:rPr sz="927" kern="1200" spc="40" dirty="0">
                <a:solidFill>
                  <a:srgbClr val="FFFFFF"/>
                </a:solidFill>
                <a:latin typeface="Oswald Regular"/>
                <a:ea typeface="+mn-ea"/>
                <a:cs typeface="Times New Roman" panose="02020603050405020304" pitchFamily="18" charset="0"/>
              </a:rPr>
              <a:t>support</a:t>
            </a:r>
            <a:endParaRPr sz="927" kern="1200">
              <a:solidFill>
                <a:prstClr val="black"/>
              </a:solidFill>
              <a:latin typeface="Oswald Regular"/>
              <a:ea typeface="+mn-ea"/>
              <a:cs typeface="Times New Roman" panose="02020603050405020304" pitchFamily="18" charset="0"/>
            </a:endParaRPr>
          </a:p>
        </p:txBody>
      </p:sp>
      <p:sp>
        <p:nvSpPr>
          <p:cNvPr id="121" name="object 121"/>
          <p:cNvSpPr txBox="1"/>
          <p:nvPr/>
        </p:nvSpPr>
        <p:spPr>
          <a:xfrm>
            <a:off x="6928781" y="3313776"/>
            <a:ext cx="463503" cy="295093"/>
          </a:xfrm>
          <a:prstGeom prst="rect">
            <a:avLst/>
          </a:prstGeom>
          <a:ln>
            <a:noFill/>
          </a:ln>
        </p:spPr>
        <p:txBody>
          <a:bodyPr vert="horz" wrap="square" lIns="0" tIns="9664" rIns="0" bIns="0" rtlCol="0">
            <a:spAutoFit/>
          </a:bodyPr>
          <a:lstStyle/>
          <a:p>
            <a:pPr marL="8405" defTabSz="605150">
              <a:spcBef>
                <a:spcPts val="75"/>
              </a:spcBef>
              <a:buClrTx/>
            </a:pPr>
            <a:r>
              <a:rPr sz="927" kern="1200" spc="26" dirty="0">
                <a:solidFill>
                  <a:srgbClr val="FFFFFF"/>
                </a:solidFill>
                <a:latin typeface="Oswald Regular"/>
                <a:ea typeface="+mn-ea"/>
                <a:cs typeface="Times New Roman" panose="02020603050405020304" pitchFamily="18" charset="0"/>
              </a:rPr>
              <a:t>advocacy.</a:t>
            </a:r>
            <a:endParaRPr sz="927" kern="1200">
              <a:solidFill>
                <a:prstClr val="black"/>
              </a:solidFill>
              <a:latin typeface="Oswald Regular"/>
              <a:ea typeface="+mn-ea"/>
              <a:cs typeface="Times New Roman" panose="02020603050405020304" pitchFamily="18" charset="0"/>
            </a:endParaRPr>
          </a:p>
        </p:txBody>
      </p:sp>
      <p:sp>
        <p:nvSpPr>
          <p:cNvPr id="122" name="object 122"/>
          <p:cNvSpPr/>
          <p:nvPr/>
        </p:nvSpPr>
        <p:spPr>
          <a:xfrm>
            <a:off x="6821292" y="2894827"/>
            <a:ext cx="0" cy="564776"/>
          </a:xfrm>
          <a:custGeom>
            <a:avLst/>
            <a:gdLst/>
            <a:ahLst/>
            <a:cxnLst/>
            <a:rect l="l" t="t" r="r" b="b"/>
            <a:pathLst>
              <a:path h="853439">
                <a:moveTo>
                  <a:pt x="0" y="0"/>
                </a:moveTo>
                <a:lnTo>
                  <a:pt x="0" y="852970"/>
                </a:lnTo>
              </a:path>
            </a:pathLst>
          </a:custGeom>
          <a:ln w="16802">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3" name="object 123"/>
          <p:cNvSpPr/>
          <p:nvPr/>
        </p:nvSpPr>
        <p:spPr>
          <a:xfrm>
            <a:off x="4406583" y="376612"/>
            <a:ext cx="274824" cy="238685"/>
          </a:xfrm>
          <a:custGeom>
            <a:avLst/>
            <a:gdLst/>
            <a:ahLst/>
            <a:cxnLst/>
            <a:rect l="l" t="t" r="r" b="b"/>
            <a:pathLst>
              <a:path w="415289" h="360680">
                <a:moveTo>
                  <a:pt x="208572" y="0"/>
                </a:moveTo>
                <a:lnTo>
                  <a:pt x="0" y="358965"/>
                </a:lnTo>
                <a:lnTo>
                  <a:pt x="415150" y="360108"/>
                </a:lnTo>
                <a:lnTo>
                  <a:pt x="208572" y="0"/>
                </a:lnTo>
                <a:close/>
              </a:path>
            </a:pathLst>
          </a:custGeom>
          <a:solidFill>
            <a:srgbClr val="F6932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4" name="object 124"/>
          <p:cNvSpPr/>
          <p:nvPr/>
        </p:nvSpPr>
        <p:spPr>
          <a:xfrm>
            <a:off x="4389002" y="531110"/>
            <a:ext cx="310123" cy="310123"/>
          </a:xfrm>
          <a:custGeom>
            <a:avLst/>
            <a:gdLst/>
            <a:ahLst/>
            <a:cxnLst/>
            <a:rect l="l" t="t" r="r" b="b"/>
            <a:pathLst>
              <a:path w="468629" h="468630">
                <a:moveTo>
                  <a:pt x="234721" y="0"/>
                </a:moveTo>
                <a:lnTo>
                  <a:pt x="187534" y="4629"/>
                </a:lnTo>
                <a:lnTo>
                  <a:pt x="143559" y="18151"/>
                </a:lnTo>
                <a:lnTo>
                  <a:pt x="103738" y="39625"/>
                </a:lnTo>
                <a:lnTo>
                  <a:pt x="69016" y="68114"/>
                </a:lnTo>
                <a:lnTo>
                  <a:pt x="40337" y="102680"/>
                </a:lnTo>
                <a:lnTo>
                  <a:pt x="18646" y="142383"/>
                </a:lnTo>
                <a:lnTo>
                  <a:pt x="4885" y="186286"/>
                </a:lnTo>
                <a:lnTo>
                  <a:pt x="0" y="233451"/>
                </a:lnTo>
                <a:lnTo>
                  <a:pt x="4625" y="280641"/>
                </a:lnTo>
                <a:lnTo>
                  <a:pt x="18143" y="324619"/>
                </a:lnTo>
                <a:lnTo>
                  <a:pt x="39616" y="364440"/>
                </a:lnTo>
                <a:lnTo>
                  <a:pt x="68103" y="399160"/>
                </a:lnTo>
                <a:lnTo>
                  <a:pt x="102668" y="427838"/>
                </a:lnTo>
                <a:lnTo>
                  <a:pt x="142371" y="449528"/>
                </a:lnTo>
                <a:lnTo>
                  <a:pt x="186274" y="463287"/>
                </a:lnTo>
                <a:lnTo>
                  <a:pt x="233438" y="468172"/>
                </a:lnTo>
                <a:lnTo>
                  <a:pt x="280629" y="463546"/>
                </a:lnTo>
                <a:lnTo>
                  <a:pt x="324606" y="450027"/>
                </a:lnTo>
                <a:lnTo>
                  <a:pt x="364427" y="428553"/>
                </a:lnTo>
                <a:lnTo>
                  <a:pt x="399148" y="400064"/>
                </a:lnTo>
                <a:lnTo>
                  <a:pt x="427825" y="365498"/>
                </a:lnTo>
                <a:lnTo>
                  <a:pt x="449515" y="325796"/>
                </a:lnTo>
                <a:lnTo>
                  <a:pt x="463275" y="281894"/>
                </a:lnTo>
                <a:lnTo>
                  <a:pt x="468160" y="234734"/>
                </a:lnTo>
                <a:lnTo>
                  <a:pt x="463538" y="187543"/>
                </a:lnTo>
                <a:lnTo>
                  <a:pt x="450021" y="143564"/>
                </a:lnTo>
                <a:lnTo>
                  <a:pt x="428549" y="103741"/>
                </a:lnTo>
                <a:lnTo>
                  <a:pt x="400061" y="69018"/>
                </a:lnTo>
                <a:lnTo>
                  <a:pt x="365495" y="40338"/>
                </a:lnTo>
                <a:lnTo>
                  <a:pt x="325790" y="18646"/>
                </a:lnTo>
                <a:lnTo>
                  <a:pt x="281886" y="4885"/>
                </a:lnTo>
                <a:lnTo>
                  <a:pt x="234721" y="0"/>
                </a:lnTo>
                <a:close/>
              </a:path>
            </a:pathLst>
          </a:custGeom>
          <a:solidFill>
            <a:srgbClr val="F6932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5" name="object 125"/>
          <p:cNvSpPr/>
          <p:nvPr/>
        </p:nvSpPr>
        <p:spPr>
          <a:xfrm>
            <a:off x="4450320" y="527793"/>
            <a:ext cx="187418" cy="162625"/>
          </a:xfrm>
          <a:custGeom>
            <a:avLst/>
            <a:gdLst/>
            <a:ahLst/>
            <a:cxnLst/>
            <a:rect l="l" t="t" r="r" b="b"/>
            <a:pathLst>
              <a:path w="283210" h="245744">
                <a:moveTo>
                  <a:pt x="142138" y="0"/>
                </a:moveTo>
                <a:lnTo>
                  <a:pt x="0" y="244652"/>
                </a:lnTo>
                <a:lnTo>
                  <a:pt x="282930" y="245440"/>
                </a:lnTo>
                <a:lnTo>
                  <a:pt x="142138" y="0"/>
                </a:lnTo>
                <a:close/>
              </a:path>
            </a:pathLst>
          </a:custGeom>
          <a:solidFill>
            <a:srgbClr val="EC2227"/>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6" name="object 126"/>
          <p:cNvSpPr/>
          <p:nvPr/>
        </p:nvSpPr>
        <p:spPr>
          <a:xfrm>
            <a:off x="4438337" y="633099"/>
            <a:ext cx="211371" cy="211371"/>
          </a:xfrm>
          <a:custGeom>
            <a:avLst/>
            <a:gdLst/>
            <a:ahLst/>
            <a:cxnLst/>
            <a:rect l="l" t="t" r="r" b="b"/>
            <a:pathLst>
              <a:path w="319404" h="319405">
                <a:moveTo>
                  <a:pt x="159969" y="0"/>
                </a:moveTo>
                <a:lnTo>
                  <a:pt x="109520" y="7990"/>
                </a:lnTo>
                <a:lnTo>
                  <a:pt x="65664" y="30518"/>
                </a:lnTo>
                <a:lnTo>
                  <a:pt x="31036" y="64959"/>
                </a:lnTo>
                <a:lnTo>
                  <a:pt x="8270" y="108692"/>
                </a:lnTo>
                <a:lnTo>
                  <a:pt x="0" y="159092"/>
                </a:lnTo>
                <a:lnTo>
                  <a:pt x="7989" y="209536"/>
                </a:lnTo>
                <a:lnTo>
                  <a:pt x="30514" y="253392"/>
                </a:lnTo>
                <a:lnTo>
                  <a:pt x="64954" y="288024"/>
                </a:lnTo>
                <a:lnTo>
                  <a:pt x="108687" y="310796"/>
                </a:lnTo>
                <a:lnTo>
                  <a:pt x="159092" y="319074"/>
                </a:lnTo>
                <a:lnTo>
                  <a:pt x="209541" y="311074"/>
                </a:lnTo>
                <a:lnTo>
                  <a:pt x="253397" y="288544"/>
                </a:lnTo>
                <a:lnTo>
                  <a:pt x="288025" y="254104"/>
                </a:lnTo>
                <a:lnTo>
                  <a:pt x="310791" y="210373"/>
                </a:lnTo>
                <a:lnTo>
                  <a:pt x="319062" y="159969"/>
                </a:lnTo>
                <a:lnTo>
                  <a:pt x="311072" y="109519"/>
                </a:lnTo>
                <a:lnTo>
                  <a:pt x="288547" y="65661"/>
                </a:lnTo>
                <a:lnTo>
                  <a:pt x="254107" y="31031"/>
                </a:lnTo>
                <a:lnTo>
                  <a:pt x="210374" y="8265"/>
                </a:lnTo>
                <a:lnTo>
                  <a:pt x="159969" y="0"/>
                </a:lnTo>
                <a:close/>
              </a:path>
            </a:pathLst>
          </a:custGeom>
          <a:solidFill>
            <a:srgbClr val="EC2227"/>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7" name="object 127"/>
          <p:cNvSpPr/>
          <p:nvPr/>
        </p:nvSpPr>
        <p:spPr>
          <a:xfrm>
            <a:off x="4481878" y="660232"/>
            <a:ext cx="122780" cy="184015"/>
          </a:xfrm>
          <a:prstGeom prst="rect">
            <a:avLst/>
          </a:prstGeom>
          <a:blipFill>
            <a:blip r:embed="rId5" cstate="print"/>
            <a:stretch>
              <a:fillRect/>
            </a:stretch>
          </a:blip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8" name="object 128"/>
          <p:cNvSpPr/>
          <p:nvPr/>
        </p:nvSpPr>
        <p:spPr>
          <a:xfrm>
            <a:off x="4479729" y="986095"/>
            <a:ext cx="134471" cy="352145"/>
          </a:xfrm>
          <a:custGeom>
            <a:avLst/>
            <a:gdLst/>
            <a:ahLst/>
            <a:cxnLst/>
            <a:rect l="l" t="t" r="r" b="b"/>
            <a:pathLst>
              <a:path w="203200" h="532130">
                <a:moveTo>
                  <a:pt x="202933" y="0"/>
                </a:moveTo>
                <a:lnTo>
                  <a:pt x="0" y="0"/>
                </a:lnTo>
                <a:lnTo>
                  <a:pt x="84556" y="532028"/>
                </a:lnTo>
                <a:lnTo>
                  <a:pt x="118376" y="532028"/>
                </a:lnTo>
                <a:lnTo>
                  <a:pt x="202933" y="0"/>
                </a:lnTo>
                <a:close/>
              </a:path>
            </a:pathLst>
          </a:custGeom>
          <a:solidFill>
            <a:srgbClr val="231F2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9" name="object 129"/>
          <p:cNvSpPr/>
          <p:nvPr/>
        </p:nvSpPr>
        <p:spPr>
          <a:xfrm>
            <a:off x="4404612" y="869586"/>
            <a:ext cx="284910" cy="134471"/>
          </a:xfrm>
          <a:custGeom>
            <a:avLst/>
            <a:gdLst/>
            <a:ahLst/>
            <a:cxnLst/>
            <a:rect l="l" t="t" r="r" b="b"/>
            <a:pathLst>
              <a:path w="430529" h="203200">
                <a:moveTo>
                  <a:pt x="429958" y="0"/>
                </a:moveTo>
                <a:lnTo>
                  <a:pt x="0" y="0"/>
                </a:lnTo>
                <a:lnTo>
                  <a:pt x="7913" y="46870"/>
                </a:lnTo>
                <a:lnTo>
                  <a:pt x="25360" y="89717"/>
                </a:lnTo>
                <a:lnTo>
                  <a:pt x="51181" y="127377"/>
                </a:lnTo>
                <a:lnTo>
                  <a:pt x="84214" y="158691"/>
                </a:lnTo>
                <a:lnTo>
                  <a:pt x="123299" y="182495"/>
                </a:lnTo>
                <a:lnTo>
                  <a:pt x="167277" y="197630"/>
                </a:lnTo>
                <a:lnTo>
                  <a:pt x="214985" y="202933"/>
                </a:lnTo>
                <a:lnTo>
                  <a:pt x="262689" y="197630"/>
                </a:lnTo>
                <a:lnTo>
                  <a:pt x="306663" y="182495"/>
                </a:lnTo>
                <a:lnTo>
                  <a:pt x="345746" y="158691"/>
                </a:lnTo>
                <a:lnTo>
                  <a:pt x="378778" y="127377"/>
                </a:lnTo>
                <a:lnTo>
                  <a:pt x="404598" y="89717"/>
                </a:lnTo>
                <a:lnTo>
                  <a:pt x="422045" y="46870"/>
                </a:lnTo>
                <a:lnTo>
                  <a:pt x="429958" y="0"/>
                </a:lnTo>
                <a:close/>
              </a:path>
            </a:pathLst>
          </a:custGeom>
          <a:solidFill>
            <a:srgbClr val="231F2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0" name="object 130"/>
          <p:cNvSpPr/>
          <p:nvPr/>
        </p:nvSpPr>
        <p:spPr>
          <a:xfrm>
            <a:off x="4970347" y="1746267"/>
            <a:ext cx="325671" cy="34878"/>
          </a:xfrm>
          <a:custGeom>
            <a:avLst/>
            <a:gdLst/>
            <a:ahLst/>
            <a:cxnLst/>
            <a:rect l="l" t="t" r="r" b="b"/>
            <a:pathLst>
              <a:path w="492125" h="52705">
                <a:moveTo>
                  <a:pt x="245922" y="0"/>
                </a:moveTo>
                <a:lnTo>
                  <a:pt x="168194" y="1334"/>
                </a:lnTo>
                <a:lnTo>
                  <a:pt x="100686" y="5051"/>
                </a:lnTo>
                <a:lnTo>
                  <a:pt x="47450" y="10720"/>
                </a:lnTo>
                <a:lnTo>
                  <a:pt x="0" y="26187"/>
                </a:lnTo>
                <a:lnTo>
                  <a:pt x="12537" y="34471"/>
                </a:lnTo>
                <a:lnTo>
                  <a:pt x="47450" y="41664"/>
                </a:lnTo>
                <a:lnTo>
                  <a:pt x="100686" y="47334"/>
                </a:lnTo>
                <a:lnTo>
                  <a:pt x="168194" y="51052"/>
                </a:lnTo>
                <a:lnTo>
                  <a:pt x="245922" y="52387"/>
                </a:lnTo>
                <a:lnTo>
                  <a:pt x="323651" y="51052"/>
                </a:lnTo>
                <a:lnTo>
                  <a:pt x="391159" y="47334"/>
                </a:lnTo>
                <a:lnTo>
                  <a:pt x="444395" y="41664"/>
                </a:lnTo>
                <a:lnTo>
                  <a:pt x="479307" y="34471"/>
                </a:lnTo>
                <a:lnTo>
                  <a:pt x="491845" y="26187"/>
                </a:lnTo>
                <a:lnTo>
                  <a:pt x="479307" y="17909"/>
                </a:lnTo>
                <a:lnTo>
                  <a:pt x="444395" y="10720"/>
                </a:lnTo>
                <a:lnTo>
                  <a:pt x="391159" y="5051"/>
                </a:lnTo>
                <a:lnTo>
                  <a:pt x="323651" y="1334"/>
                </a:lnTo>
                <a:lnTo>
                  <a:pt x="245922" y="0"/>
                </a:lnTo>
                <a:close/>
              </a:path>
            </a:pathLst>
          </a:custGeom>
          <a:solidFill>
            <a:srgbClr val="E0E1E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1" name="object 131"/>
          <p:cNvSpPr/>
          <p:nvPr/>
        </p:nvSpPr>
        <p:spPr>
          <a:xfrm>
            <a:off x="5095150" y="1086059"/>
            <a:ext cx="76060" cy="40761"/>
          </a:xfrm>
          <a:custGeom>
            <a:avLst/>
            <a:gdLst/>
            <a:ahLst/>
            <a:cxnLst/>
            <a:rect l="l" t="t" r="r" b="b"/>
            <a:pathLst>
              <a:path w="114935" h="61594">
                <a:moveTo>
                  <a:pt x="108457" y="0"/>
                </a:moveTo>
                <a:lnTo>
                  <a:pt x="6222" y="0"/>
                </a:lnTo>
                <a:lnTo>
                  <a:pt x="0" y="6210"/>
                </a:lnTo>
                <a:lnTo>
                  <a:pt x="0" y="54991"/>
                </a:lnTo>
                <a:lnTo>
                  <a:pt x="6222" y="61201"/>
                </a:lnTo>
                <a:lnTo>
                  <a:pt x="108457" y="61201"/>
                </a:lnTo>
                <a:lnTo>
                  <a:pt x="114668" y="54991"/>
                </a:lnTo>
                <a:lnTo>
                  <a:pt x="114668" y="6210"/>
                </a:lnTo>
                <a:lnTo>
                  <a:pt x="108457"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2" name="object 132"/>
          <p:cNvSpPr/>
          <p:nvPr/>
        </p:nvSpPr>
        <p:spPr>
          <a:xfrm>
            <a:off x="5133091" y="1126561"/>
            <a:ext cx="0" cy="631592"/>
          </a:xfrm>
          <a:custGeom>
            <a:avLst/>
            <a:gdLst/>
            <a:ahLst/>
            <a:cxnLst/>
            <a:rect l="l" t="t" r="r" b="b"/>
            <a:pathLst>
              <a:path h="954405">
                <a:moveTo>
                  <a:pt x="0" y="0"/>
                </a:moveTo>
                <a:lnTo>
                  <a:pt x="0" y="954316"/>
                </a:lnTo>
              </a:path>
            </a:pathLst>
          </a:custGeom>
          <a:ln w="72809">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3" name="object 133"/>
          <p:cNvSpPr/>
          <p:nvPr/>
        </p:nvSpPr>
        <p:spPr>
          <a:xfrm>
            <a:off x="5113918" y="1126560"/>
            <a:ext cx="43283" cy="631592"/>
          </a:xfrm>
          <a:custGeom>
            <a:avLst/>
            <a:gdLst/>
            <a:ahLst/>
            <a:cxnLst/>
            <a:rect l="l" t="t" r="r" b="b"/>
            <a:pathLst>
              <a:path w="65404" h="954405">
                <a:moveTo>
                  <a:pt x="65379" y="0"/>
                </a:moveTo>
                <a:lnTo>
                  <a:pt x="28968" y="0"/>
                </a:lnTo>
                <a:lnTo>
                  <a:pt x="28968" y="662724"/>
                </a:lnTo>
                <a:lnTo>
                  <a:pt x="28315" y="673157"/>
                </a:lnTo>
                <a:lnTo>
                  <a:pt x="0" y="698728"/>
                </a:lnTo>
                <a:lnTo>
                  <a:pt x="28968" y="698728"/>
                </a:lnTo>
                <a:lnTo>
                  <a:pt x="28968" y="954316"/>
                </a:lnTo>
                <a:lnTo>
                  <a:pt x="65379" y="954316"/>
                </a:lnTo>
                <a:lnTo>
                  <a:pt x="65379" y="0"/>
                </a:lnTo>
                <a:close/>
              </a:path>
            </a:pathLst>
          </a:custGeom>
          <a:solidFill>
            <a:srgbClr val="B0B0B0"/>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4" name="object 134"/>
          <p:cNvSpPr/>
          <p:nvPr/>
        </p:nvSpPr>
        <p:spPr>
          <a:xfrm>
            <a:off x="5095156" y="1588950"/>
            <a:ext cx="76060" cy="169348"/>
          </a:xfrm>
          <a:custGeom>
            <a:avLst/>
            <a:gdLst/>
            <a:ahLst/>
            <a:cxnLst/>
            <a:rect l="l" t="t" r="r" b="b"/>
            <a:pathLst>
              <a:path w="114935" h="255905">
                <a:moveTo>
                  <a:pt x="86309" y="0"/>
                </a:moveTo>
                <a:lnTo>
                  <a:pt x="28346" y="0"/>
                </a:lnTo>
                <a:lnTo>
                  <a:pt x="17311" y="2227"/>
                </a:lnTo>
                <a:lnTo>
                  <a:pt x="8301" y="8301"/>
                </a:lnTo>
                <a:lnTo>
                  <a:pt x="2227" y="17311"/>
                </a:lnTo>
                <a:lnTo>
                  <a:pt x="0" y="28346"/>
                </a:lnTo>
                <a:lnTo>
                  <a:pt x="0" y="255587"/>
                </a:lnTo>
                <a:lnTo>
                  <a:pt x="114655" y="255587"/>
                </a:lnTo>
                <a:lnTo>
                  <a:pt x="114655" y="28346"/>
                </a:lnTo>
                <a:lnTo>
                  <a:pt x="112426" y="17311"/>
                </a:lnTo>
                <a:lnTo>
                  <a:pt x="106349" y="8301"/>
                </a:lnTo>
                <a:lnTo>
                  <a:pt x="97339" y="2227"/>
                </a:lnTo>
                <a:lnTo>
                  <a:pt x="86309" y="0"/>
                </a:lnTo>
                <a:close/>
              </a:path>
            </a:pathLst>
          </a:custGeom>
          <a:solidFill>
            <a:srgbClr val="989898"/>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5" name="object 135"/>
          <p:cNvSpPr/>
          <p:nvPr/>
        </p:nvSpPr>
        <p:spPr>
          <a:xfrm>
            <a:off x="5095150" y="1588950"/>
            <a:ext cx="56730" cy="169348"/>
          </a:xfrm>
          <a:custGeom>
            <a:avLst/>
            <a:gdLst/>
            <a:ahLst/>
            <a:cxnLst/>
            <a:rect l="l" t="t" r="r" b="b"/>
            <a:pathLst>
              <a:path w="85725" h="255905">
                <a:moveTo>
                  <a:pt x="56832" y="0"/>
                </a:moveTo>
                <a:lnTo>
                  <a:pt x="28359" y="0"/>
                </a:lnTo>
                <a:lnTo>
                  <a:pt x="17316" y="2227"/>
                </a:lnTo>
                <a:lnTo>
                  <a:pt x="8302" y="8301"/>
                </a:lnTo>
                <a:lnTo>
                  <a:pt x="2227" y="17311"/>
                </a:lnTo>
                <a:lnTo>
                  <a:pt x="0" y="28346"/>
                </a:lnTo>
                <a:lnTo>
                  <a:pt x="0" y="255587"/>
                </a:lnTo>
                <a:lnTo>
                  <a:pt x="85178" y="255587"/>
                </a:lnTo>
                <a:lnTo>
                  <a:pt x="85178" y="28346"/>
                </a:lnTo>
                <a:lnTo>
                  <a:pt x="82951" y="17311"/>
                </a:lnTo>
                <a:lnTo>
                  <a:pt x="76877" y="8301"/>
                </a:lnTo>
                <a:lnTo>
                  <a:pt x="67867" y="2227"/>
                </a:lnTo>
                <a:lnTo>
                  <a:pt x="56832" y="0"/>
                </a:lnTo>
                <a:close/>
              </a:path>
            </a:pathLst>
          </a:custGeom>
          <a:solidFill>
            <a:srgbClr val="C2C1C1"/>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6" name="object 136"/>
          <p:cNvSpPr/>
          <p:nvPr/>
        </p:nvSpPr>
        <p:spPr>
          <a:xfrm>
            <a:off x="4868033" y="1096642"/>
            <a:ext cx="525696" cy="150859"/>
          </a:xfrm>
          <a:custGeom>
            <a:avLst/>
            <a:gdLst/>
            <a:ahLst/>
            <a:cxnLst/>
            <a:rect l="l" t="t" r="r" b="b"/>
            <a:pathLst>
              <a:path w="794385" h="227964">
                <a:moveTo>
                  <a:pt x="758558" y="0"/>
                </a:moveTo>
                <a:lnTo>
                  <a:pt x="35407" y="0"/>
                </a:lnTo>
                <a:lnTo>
                  <a:pt x="21629" y="2779"/>
                </a:lnTo>
                <a:lnTo>
                  <a:pt x="10374" y="10361"/>
                </a:lnTo>
                <a:lnTo>
                  <a:pt x="2783" y="21608"/>
                </a:lnTo>
                <a:lnTo>
                  <a:pt x="0" y="35382"/>
                </a:lnTo>
                <a:lnTo>
                  <a:pt x="0" y="192278"/>
                </a:lnTo>
                <a:lnTo>
                  <a:pt x="2783" y="206054"/>
                </a:lnTo>
                <a:lnTo>
                  <a:pt x="10374" y="217304"/>
                </a:lnTo>
                <a:lnTo>
                  <a:pt x="21629" y="224891"/>
                </a:lnTo>
                <a:lnTo>
                  <a:pt x="35407" y="227672"/>
                </a:lnTo>
                <a:lnTo>
                  <a:pt x="758558" y="227672"/>
                </a:lnTo>
                <a:lnTo>
                  <a:pt x="772334" y="224891"/>
                </a:lnTo>
                <a:lnTo>
                  <a:pt x="783585" y="217304"/>
                </a:lnTo>
                <a:lnTo>
                  <a:pt x="791171" y="206054"/>
                </a:lnTo>
                <a:lnTo>
                  <a:pt x="793953" y="192278"/>
                </a:lnTo>
                <a:lnTo>
                  <a:pt x="793953" y="35382"/>
                </a:lnTo>
                <a:lnTo>
                  <a:pt x="791171" y="21608"/>
                </a:lnTo>
                <a:lnTo>
                  <a:pt x="783585" y="10361"/>
                </a:lnTo>
                <a:lnTo>
                  <a:pt x="772334" y="2779"/>
                </a:lnTo>
                <a:lnTo>
                  <a:pt x="758558" y="0"/>
                </a:lnTo>
                <a:close/>
              </a:path>
            </a:pathLst>
          </a:custGeom>
          <a:solidFill>
            <a:schemeClr val="accent3">
              <a:lumMod val="75000"/>
            </a:schemeClr>
          </a:solidFill>
          <a:ln>
            <a:noFill/>
          </a:ln>
        </p:spPr>
        <p:txBody>
          <a:bodyPr wrap="square" lIns="0" tIns="0" rIns="0" bIns="0" rtlCol="0"/>
          <a:lstStyle/>
          <a:p>
            <a:pPr defTabSz="605150">
              <a:buClrTx/>
            </a:pPr>
            <a:r>
              <a:rPr lang="en-US" sz="794" kern="1200" dirty="0">
                <a:solidFill>
                  <a:prstClr val="white"/>
                </a:solidFill>
                <a:latin typeface="Oswald"/>
                <a:ea typeface="+mn-ea"/>
                <a:cs typeface="+mn-cs"/>
              </a:rPr>
              <a:t>    Equity</a:t>
            </a:r>
            <a:endParaRPr sz="794" kern="1200" dirty="0">
              <a:solidFill>
                <a:prstClr val="white"/>
              </a:solidFill>
              <a:latin typeface="Oswald"/>
              <a:ea typeface="+mn-ea"/>
              <a:cs typeface="+mn-cs"/>
            </a:endParaRPr>
          </a:p>
        </p:txBody>
      </p:sp>
      <p:sp>
        <p:nvSpPr>
          <p:cNvPr id="137" name="object 137"/>
          <p:cNvSpPr/>
          <p:nvPr/>
        </p:nvSpPr>
        <p:spPr>
          <a:xfrm>
            <a:off x="4880251" y="1049058"/>
            <a:ext cx="513478" cy="188783"/>
          </a:xfrm>
          <a:custGeom>
            <a:avLst/>
            <a:gdLst/>
            <a:ahLst/>
            <a:cxnLst/>
            <a:rect l="l" t="t" r="r" b="b"/>
            <a:pathLst>
              <a:path w="757554" h="198755">
                <a:moveTo>
                  <a:pt x="731253" y="198450"/>
                </a:moveTo>
                <a:lnTo>
                  <a:pt x="25781" y="198450"/>
                </a:lnTo>
                <a:lnTo>
                  <a:pt x="15746" y="196423"/>
                </a:lnTo>
                <a:lnTo>
                  <a:pt x="7551" y="190898"/>
                </a:lnTo>
                <a:lnTo>
                  <a:pt x="2026" y="182703"/>
                </a:lnTo>
                <a:lnTo>
                  <a:pt x="0" y="172669"/>
                </a:lnTo>
                <a:lnTo>
                  <a:pt x="0" y="25780"/>
                </a:lnTo>
                <a:lnTo>
                  <a:pt x="2026" y="15741"/>
                </a:lnTo>
                <a:lnTo>
                  <a:pt x="7551" y="7546"/>
                </a:lnTo>
                <a:lnTo>
                  <a:pt x="15746" y="2024"/>
                </a:lnTo>
                <a:lnTo>
                  <a:pt x="25781" y="0"/>
                </a:lnTo>
                <a:lnTo>
                  <a:pt x="731253" y="0"/>
                </a:lnTo>
                <a:lnTo>
                  <a:pt x="741287" y="2024"/>
                </a:lnTo>
                <a:lnTo>
                  <a:pt x="749482" y="7546"/>
                </a:lnTo>
                <a:lnTo>
                  <a:pt x="755008" y="15741"/>
                </a:lnTo>
                <a:lnTo>
                  <a:pt x="757034" y="25780"/>
                </a:lnTo>
                <a:lnTo>
                  <a:pt x="757034" y="172669"/>
                </a:lnTo>
                <a:lnTo>
                  <a:pt x="755008" y="182703"/>
                </a:lnTo>
                <a:lnTo>
                  <a:pt x="749482" y="190898"/>
                </a:lnTo>
                <a:lnTo>
                  <a:pt x="741287" y="196423"/>
                </a:lnTo>
                <a:lnTo>
                  <a:pt x="731253" y="198450"/>
                </a:lnTo>
                <a:close/>
              </a:path>
            </a:pathLst>
          </a:custGeom>
          <a:ln w="6578">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9" name="object 139"/>
          <p:cNvSpPr/>
          <p:nvPr/>
        </p:nvSpPr>
        <p:spPr>
          <a:xfrm>
            <a:off x="4868033" y="1273299"/>
            <a:ext cx="591100" cy="189637"/>
          </a:xfrm>
          <a:custGeom>
            <a:avLst/>
            <a:gdLst/>
            <a:ahLst/>
            <a:cxnLst/>
            <a:rect l="l" t="t" r="r" b="b"/>
            <a:pathLst>
              <a:path w="794385" h="227964">
                <a:moveTo>
                  <a:pt x="758558" y="0"/>
                </a:moveTo>
                <a:lnTo>
                  <a:pt x="35407" y="0"/>
                </a:lnTo>
                <a:lnTo>
                  <a:pt x="21629" y="2781"/>
                </a:lnTo>
                <a:lnTo>
                  <a:pt x="10374" y="10367"/>
                </a:lnTo>
                <a:lnTo>
                  <a:pt x="2783" y="21618"/>
                </a:lnTo>
                <a:lnTo>
                  <a:pt x="0" y="35394"/>
                </a:lnTo>
                <a:lnTo>
                  <a:pt x="0" y="192290"/>
                </a:lnTo>
                <a:lnTo>
                  <a:pt x="2783" y="206066"/>
                </a:lnTo>
                <a:lnTo>
                  <a:pt x="10374" y="217317"/>
                </a:lnTo>
                <a:lnTo>
                  <a:pt x="21629" y="224903"/>
                </a:lnTo>
                <a:lnTo>
                  <a:pt x="35407" y="227685"/>
                </a:lnTo>
                <a:lnTo>
                  <a:pt x="758558" y="227685"/>
                </a:lnTo>
                <a:lnTo>
                  <a:pt x="772334" y="224903"/>
                </a:lnTo>
                <a:lnTo>
                  <a:pt x="783585" y="217317"/>
                </a:lnTo>
                <a:lnTo>
                  <a:pt x="791171" y="206066"/>
                </a:lnTo>
                <a:lnTo>
                  <a:pt x="793953" y="192290"/>
                </a:lnTo>
                <a:lnTo>
                  <a:pt x="793953" y="35394"/>
                </a:lnTo>
                <a:lnTo>
                  <a:pt x="791171" y="21618"/>
                </a:lnTo>
                <a:lnTo>
                  <a:pt x="783585" y="10367"/>
                </a:lnTo>
                <a:lnTo>
                  <a:pt x="772334" y="2781"/>
                </a:lnTo>
                <a:lnTo>
                  <a:pt x="758558" y="0"/>
                </a:lnTo>
                <a:close/>
              </a:path>
            </a:pathLst>
          </a:custGeom>
          <a:solidFill>
            <a:schemeClr val="accent3">
              <a:lumMod val="75000"/>
            </a:schemeClr>
          </a:solidFill>
          <a:ln>
            <a:noFill/>
          </a:ln>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140" name="object 140"/>
          <p:cNvSpPr/>
          <p:nvPr/>
        </p:nvSpPr>
        <p:spPr>
          <a:xfrm>
            <a:off x="4880251" y="1282970"/>
            <a:ext cx="501323" cy="131529"/>
          </a:xfrm>
          <a:custGeom>
            <a:avLst/>
            <a:gdLst/>
            <a:ahLst/>
            <a:cxnLst/>
            <a:rect l="l" t="t" r="r" b="b"/>
            <a:pathLst>
              <a:path w="757554" h="198755">
                <a:moveTo>
                  <a:pt x="731253" y="198462"/>
                </a:moveTo>
                <a:lnTo>
                  <a:pt x="25781" y="198462"/>
                </a:lnTo>
                <a:lnTo>
                  <a:pt x="15746" y="196436"/>
                </a:lnTo>
                <a:lnTo>
                  <a:pt x="7551" y="190909"/>
                </a:lnTo>
                <a:lnTo>
                  <a:pt x="2026" y="182710"/>
                </a:lnTo>
                <a:lnTo>
                  <a:pt x="0" y="172669"/>
                </a:lnTo>
                <a:lnTo>
                  <a:pt x="0" y="25781"/>
                </a:lnTo>
                <a:lnTo>
                  <a:pt x="2026" y="15746"/>
                </a:lnTo>
                <a:lnTo>
                  <a:pt x="7551" y="7551"/>
                </a:lnTo>
                <a:lnTo>
                  <a:pt x="15746" y="2026"/>
                </a:lnTo>
                <a:lnTo>
                  <a:pt x="25781" y="0"/>
                </a:lnTo>
                <a:lnTo>
                  <a:pt x="731253" y="0"/>
                </a:lnTo>
                <a:lnTo>
                  <a:pt x="741287" y="2026"/>
                </a:lnTo>
                <a:lnTo>
                  <a:pt x="749482" y="7551"/>
                </a:lnTo>
                <a:lnTo>
                  <a:pt x="755008" y="15746"/>
                </a:lnTo>
                <a:lnTo>
                  <a:pt x="757034" y="25781"/>
                </a:lnTo>
                <a:lnTo>
                  <a:pt x="757034" y="172669"/>
                </a:lnTo>
                <a:lnTo>
                  <a:pt x="755008" y="182710"/>
                </a:lnTo>
                <a:lnTo>
                  <a:pt x="749482" y="190909"/>
                </a:lnTo>
                <a:lnTo>
                  <a:pt x="741287" y="196436"/>
                </a:lnTo>
                <a:lnTo>
                  <a:pt x="731253" y="198462"/>
                </a:lnTo>
                <a:close/>
              </a:path>
            </a:pathLst>
          </a:custGeom>
          <a:ln w="6578">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1" name="object 141"/>
          <p:cNvSpPr txBox="1"/>
          <p:nvPr/>
        </p:nvSpPr>
        <p:spPr>
          <a:xfrm>
            <a:off x="4941695" y="1297332"/>
            <a:ext cx="405449" cy="123475"/>
          </a:xfrm>
          <a:prstGeom prst="rect">
            <a:avLst/>
          </a:prstGeom>
          <a:ln>
            <a:noFill/>
          </a:ln>
        </p:spPr>
        <p:txBody>
          <a:bodyPr vert="horz" wrap="square" lIns="0" tIns="11346" rIns="0" bIns="0" rtlCol="0">
            <a:spAutoFit/>
          </a:bodyPr>
          <a:lstStyle/>
          <a:p>
            <a:pPr marL="8405" defTabSz="605150">
              <a:spcBef>
                <a:spcPts val="89"/>
              </a:spcBef>
              <a:buClrTx/>
            </a:pPr>
            <a:r>
              <a:rPr lang="en-US" sz="662" kern="1200" spc="46" dirty="0">
                <a:solidFill>
                  <a:srgbClr val="FFFFFF"/>
                </a:solidFill>
                <a:latin typeface="Oswald Regular"/>
                <a:ea typeface="+mn-ea"/>
                <a:cs typeface="Times New Roman" panose="02020603050405020304" pitchFamily="18" charset="0"/>
              </a:rPr>
              <a:t>This </a:t>
            </a:r>
            <a:r>
              <a:rPr lang="en-US" sz="728" kern="1200" spc="46" dirty="0">
                <a:solidFill>
                  <a:srgbClr val="FFFFFF"/>
                </a:solidFill>
                <a:latin typeface="Oswald Regular"/>
                <a:ea typeface="+mn-ea"/>
                <a:cs typeface="Times New Roman" panose="02020603050405020304" pitchFamily="18" charset="0"/>
              </a:rPr>
              <a:t>Way</a:t>
            </a:r>
            <a:endParaRPr sz="728" kern="1200" dirty="0">
              <a:solidFill>
                <a:prstClr val="black"/>
              </a:solidFill>
              <a:latin typeface="Oswald Regular"/>
              <a:ea typeface="+mn-ea"/>
              <a:cs typeface="Times New Roman" panose="02020603050405020304" pitchFamily="18" charset="0"/>
            </a:endParaRPr>
          </a:p>
        </p:txBody>
      </p:sp>
      <p:sp>
        <p:nvSpPr>
          <p:cNvPr id="142" name="object 142"/>
          <p:cNvSpPr txBox="1"/>
          <p:nvPr/>
        </p:nvSpPr>
        <p:spPr>
          <a:xfrm>
            <a:off x="5136052" y="1287093"/>
            <a:ext cx="243728" cy="113344"/>
          </a:xfrm>
          <a:prstGeom prst="rect">
            <a:avLst/>
          </a:prstGeom>
          <a:ln>
            <a:noFill/>
          </a:ln>
        </p:spPr>
        <p:txBody>
          <a:bodyPr vert="horz" wrap="square" lIns="0" tIns="11346" rIns="0" bIns="0" rtlCol="0">
            <a:spAutoFit/>
          </a:bodyPr>
          <a:lstStyle/>
          <a:p>
            <a:pPr defTabSz="605150">
              <a:spcBef>
                <a:spcPts val="89"/>
              </a:spcBef>
              <a:buClrTx/>
            </a:pPr>
            <a:r>
              <a:rPr sz="662" kern="1200" spc="30" dirty="0">
                <a:solidFill>
                  <a:srgbClr val="FFFFFF"/>
                </a:solidFill>
                <a:latin typeface="Oswald Regular"/>
                <a:ea typeface="+mn-ea"/>
                <a:cs typeface="Times New Roman" panose="02020603050405020304" pitchFamily="18" charset="0"/>
              </a:rPr>
              <a:t>!</a:t>
            </a:r>
            <a:endParaRPr sz="662" kern="1200" dirty="0">
              <a:solidFill>
                <a:prstClr val="black"/>
              </a:solidFill>
              <a:latin typeface="Oswald Regular"/>
              <a:ea typeface="+mn-ea"/>
              <a:cs typeface="Times New Roman" panose="02020603050405020304" pitchFamily="18" charset="0"/>
            </a:endParaRPr>
          </a:p>
        </p:txBody>
      </p:sp>
      <p:sp>
        <p:nvSpPr>
          <p:cNvPr id="143" name="object 143"/>
          <p:cNvSpPr/>
          <p:nvPr/>
        </p:nvSpPr>
        <p:spPr>
          <a:xfrm>
            <a:off x="1114518" y="197923"/>
            <a:ext cx="1758779" cy="2014393"/>
          </a:xfrm>
          <a:custGeom>
            <a:avLst/>
            <a:gdLst/>
            <a:ahLst/>
            <a:cxnLst/>
            <a:rect l="l" t="t" r="r" b="b"/>
            <a:pathLst>
              <a:path w="2502535" h="2980690">
                <a:moveTo>
                  <a:pt x="1033692" y="0"/>
                </a:moveTo>
                <a:lnTo>
                  <a:pt x="989826" y="0"/>
                </a:lnTo>
                <a:lnTo>
                  <a:pt x="946304" y="6089"/>
                </a:lnTo>
                <a:lnTo>
                  <a:pt x="903814" y="18267"/>
                </a:lnTo>
                <a:lnTo>
                  <a:pt x="863043" y="36534"/>
                </a:lnTo>
                <a:lnTo>
                  <a:pt x="824681" y="60890"/>
                </a:lnTo>
                <a:lnTo>
                  <a:pt x="789414" y="91336"/>
                </a:lnTo>
                <a:lnTo>
                  <a:pt x="0" y="880750"/>
                </a:lnTo>
                <a:lnTo>
                  <a:pt x="0" y="2099710"/>
                </a:lnTo>
                <a:lnTo>
                  <a:pt x="789414" y="2889133"/>
                </a:lnTo>
                <a:lnTo>
                  <a:pt x="824681" y="2919578"/>
                </a:lnTo>
                <a:lnTo>
                  <a:pt x="863043" y="2943935"/>
                </a:lnTo>
                <a:lnTo>
                  <a:pt x="903814" y="2962202"/>
                </a:lnTo>
                <a:lnTo>
                  <a:pt x="946304" y="2974380"/>
                </a:lnTo>
                <a:lnTo>
                  <a:pt x="989826" y="2980469"/>
                </a:lnTo>
                <a:lnTo>
                  <a:pt x="1033692" y="2980469"/>
                </a:lnTo>
                <a:lnTo>
                  <a:pt x="1077214" y="2974380"/>
                </a:lnTo>
                <a:lnTo>
                  <a:pt x="1119704" y="2962202"/>
                </a:lnTo>
                <a:lnTo>
                  <a:pt x="1160475" y="2943935"/>
                </a:lnTo>
                <a:lnTo>
                  <a:pt x="1198837" y="2919578"/>
                </a:lnTo>
                <a:lnTo>
                  <a:pt x="1234104" y="2889133"/>
                </a:lnTo>
                <a:lnTo>
                  <a:pt x="2410645" y="1712567"/>
                </a:lnTo>
                <a:lnTo>
                  <a:pt x="2441090" y="1677300"/>
                </a:lnTo>
                <a:lnTo>
                  <a:pt x="2465447" y="1638938"/>
                </a:lnTo>
                <a:lnTo>
                  <a:pt x="2483714" y="1598169"/>
                </a:lnTo>
                <a:lnTo>
                  <a:pt x="2495892" y="1555680"/>
                </a:lnTo>
                <a:lnTo>
                  <a:pt x="2501981" y="1512160"/>
                </a:lnTo>
                <a:lnTo>
                  <a:pt x="2501981" y="1468296"/>
                </a:lnTo>
                <a:lnTo>
                  <a:pt x="2495892" y="1424775"/>
                </a:lnTo>
                <a:lnTo>
                  <a:pt x="2483714" y="1382287"/>
                </a:lnTo>
                <a:lnTo>
                  <a:pt x="2465447" y="1341518"/>
                </a:lnTo>
                <a:lnTo>
                  <a:pt x="2441090" y="1303156"/>
                </a:lnTo>
                <a:lnTo>
                  <a:pt x="2410645" y="1267889"/>
                </a:lnTo>
                <a:lnTo>
                  <a:pt x="1234104" y="91336"/>
                </a:lnTo>
                <a:lnTo>
                  <a:pt x="1198837" y="60890"/>
                </a:lnTo>
                <a:lnTo>
                  <a:pt x="1160475" y="36534"/>
                </a:lnTo>
                <a:lnTo>
                  <a:pt x="1119704" y="18267"/>
                </a:lnTo>
                <a:lnTo>
                  <a:pt x="1077214" y="6089"/>
                </a:lnTo>
                <a:lnTo>
                  <a:pt x="1033692" y="0"/>
                </a:lnTo>
                <a:close/>
              </a:path>
            </a:pathLst>
          </a:custGeom>
          <a:solidFill>
            <a:schemeClr val="accent3">
              <a:lumMod val="75000"/>
            </a:schemeClr>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4" name="object 144"/>
          <p:cNvSpPr/>
          <p:nvPr/>
        </p:nvSpPr>
        <p:spPr>
          <a:xfrm>
            <a:off x="1243853" y="1615997"/>
            <a:ext cx="591250" cy="591250"/>
          </a:xfrm>
          <a:custGeom>
            <a:avLst/>
            <a:gdLst/>
            <a:ahLst/>
            <a:cxnLst/>
            <a:rect l="l" t="t" r="r" b="b"/>
            <a:pathLst>
              <a:path w="893444" h="893445">
                <a:moveTo>
                  <a:pt x="893309" y="893300"/>
                </a:moveTo>
                <a:lnTo>
                  <a:pt x="0" y="0"/>
                </a:lnTo>
              </a:path>
            </a:pathLst>
          </a:custGeom>
          <a:ln w="25984">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5" name="object 145"/>
          <p:cNvSpPr/>
          <p:nvPr/>
        </p:nvSpPr>
        <p:spPr>
          <a:xfrm>
            <a:off x="1090105" y="306992"/>
            <a:ext cx="1499303" cy="1877966"/>
          </a:xfrm>
          <a:custGeom>
            <a:avLst/>
            <a:gdLst/>
            <a:ahLst/>
            <a:cxnLst/>
            <a:rect l="l" t="t" r="r" b="b"/>
            <a:pathLst>
              <a:path w="2430780" h="2837815">
                <a:moveTo>
                  <a:pt x="0" y="942363"/>
                </a:moveTo>
                <a:lnTo>
                  <a:pt x="893309" y="49063"/>
                </a:lnTo>
                <a:lnTo>
                  <a:pt x="929024" y="21805"/>
                </a:lnTo>
                <a:lnTo>
                  <a:pt x="969260" y="5451"/>
                </a:lnTo>
                <a:lnTo>
                  <a:pt x="1011755" y="0"/>
                </a:lnTo>
                <a:lnTo>
                  <a:pt x="1054251" y="5451"/>
                </a:lnTo>
                <a:lnTo>
                  <a:pt x="1094486" y="21805"/>
                </a:lnTo>
                <a:lnTo>
                  <a:pt x="1130202" y="49063"/>
                </a:lnTo>
                <a:lnTo>
                  <a:pt x="2381380" y="1300229"/>
                </a:lnTo>
                <a:lnTo>
                  <a:pt x="2408638" y="1335949"/>
                </a:lnTo>
                <a:lnTo>
                  <a:pt x="2424992" y="1376186"/>
                </a:lnTo>
                <a:lnTo>
                  <a:pt x="2430444" y="1418682"/>
                </a:lnTo>
                <a:lnTo>
                  <a:pt x="2424992" y="1461177"/>
                </a:lnTo>
                <a:lnTo>
                  <a:pt x="2408638" y="1501414"/>
                </a:lnTo>
                <a:lnTo>
                  <a:pt x="2381380" y="1537134"/>
                </a:lnTo>
                <a:lnTo>
                  <a:pt x="1130202" y="2788300"/>
                </a:lnTo>
                <a:lnTo>
                  <a:pt x="1094486" y="2815558"/>
                </a:lnTo>
                <a:lnTo>
                  <a:pt x="1054251" y="2831912"/>
                </a:lnTo>
                <a:lnTo>
                  <a:pt x="1011755" y="2837364"/>
                </a:lnTo>
                <a:lnTo>
                  <a:pt x="969260" y="2831912"/>
                </a:lnTo>
                <a:lnTo>
                  <a:pt x="929024" y="2815558"/>
                </a:lnTo>
                <a:lnTo>
                  <a:pt x="893309" y="2788300"/>
                </a:lnTo>
              </a:path>
            </a:pathLst>
          </a:custGeom>
          <a:ln w="25984">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6" name="object 146"/>
          <p:cNvSpPr txBox="1">
            <a:spLocks noGrp="1"/>
          </p:cNvSpPr>
          <p:nvPr>
            <p:ph type="title"/>
          </p:nvPr>
        </p:nvSpPr>
        <p:spPr>
          <a:xfrm>
            <a:off x="1325859" y="1214948"/>
            <a:ext cx="1127714" cy="580893"/>
          </a:xfrm>
          <a:prstGeom prst="rect">
            <a:avLst/>
          </a:prstGeom>
          <a:ln>
            <a:noFill/>
          </a:ln>
        </p:spPr>
        <p:txBody>
          <a:bodyPr vert="horz" wrap="square" lIns="0" tIns="10506" rIns="0" bIns="0" rtlCol="0">
            <a:spAutoFit/>
          </a:bodyPr>
          <a:lstStyle/>
          <a:p>
            <a:pPr marL="8405" algn="ctr">
              <a:spcBef>
                <a:spcPts val="83"/>
              </a:spcBef>
            </a:pPr>
            <a:r>
              <a:rPr lang="en-US" sz="1853" dirty="0">
                <a:latin typeface="FrankRuehl" panose="020E0503060101010101" pitchFamily="34" charset="-79"/>
                <a:cs typeface="FrankRuehl" panose="020E0503060101010101" pitchFamily="34" charset="-79"/>
              </a:rPr>
              <a:t>Building Power</a:t>
            </a:r>
            <a:endParaRPr sz="1853" dirty="0">
              <a:latin typeface="FrankRuehl" panose="020E0503060101010101" pitchFamily="34" charset="-79"/>
              <a:cs typeface="FrankRuehl" panose="020E0503060101010101" pitchFamily="34" charset="-79"/>
            </a:endParaRPr>
          </a:p>
        </p:txBody>
      </p:sp>
      <p:sp>
        <p:nvSpPr>
          <p:cNvPr id="148" name="object 148"/>
          <p:cNvSpPr txBox="1"/>
          <p:nvPr/>
        </p:nvSpPr>
        <p:spPr>
          <a:xfrm>
            <a:off x="5817527" y="3703624"/>
            <a:ext cx="1721644" cy="290412"/>
          </a:xfrm>
          <a:prstGeom prst="rect">
            <a:avLst/>
          </a:prstGeom>
          <a:ln>
            <a:noFill/>
          </a:ln>
        </p:spPr>
        <p:txBody>
          <a:bodyPr vert="horz" wrap="square" lIns="0" tIns="4202" rIns="0" bIns="0" rtlCol="0">
            <a:spAutoFit/>
          </a:bodyPr>
          <a:lstStyle/>
          <a:p>
            <a:pPr marL="21432" marR="3362" indent="-13448" defTabSz="605150">
              <a:lnSpc>
                <a:spcPct val="103699"/>
              </a:lnSpc>
              <a:spcBef>
                <a:spcPts val="33"/>
              </a:spcBef>
              <a:buClrTx/>
            </a:pPr>
            <a:r>
              <a:rPr sz="927" kern="1200" spc="23" dirty="0">
                <a:solidFill>
                  <a:srgbClr val="FFFFFF"/>
                </a:solidFill>
                <a:latin typeface="Oswald Regular"/>
                <a:ea typeface="+mn-ea"/>
                <a:cs typeface="Times New Roman" panose="02020603050405020304" pitchFamily="18" charset="0"/>
              </a:rPr>
              <a:t>Significantly </a:t>
            </a:r>
            <a:r>
              <a:rPr sz="927" kern="1200" spc="43" dirty="0">
                <a:solidFill>
                  <a:srgbClr val="FFFFFF"/>
                </a:solidFill>
                <a:latin typeface="Oswald Regular"/>
                <a:ea typeface="+mn-ea"/>
                <a:cs typeface="Times New Roman" panose="02020603050405020304" pitchFamily="18" charset="0"/>
              </a:rPr>
              <a:t>funds </a:t>
            </a:r>
            <a:r>
              <a:rPr sz="927" kern="1200" spc="17" dirty="0">
                <a:solidFill>
                  <a:srgbClr val="FFFFFF"/>
                </a:solidFill>
                <a:latin typeface="Oswald Regular"/>
                <a:ea typeface="+mn-ea"/>
                <a:cs typeface="Times New Roman" panose="02020603050405020304" pitchFamily="18" charset="0"/>
              </a:rPr>
              <a:t>civic</a:t>
            </a:r>
            <a:r>
              <a:rPr sz="927" kern="1200" spc="-152" dirty="0">
                <a:solidFill>
                  <a:srgbClr val="FFFFFF"/>
                </a:solidFill>
                <a:latin typeface="Oswald Regular"/>
                <a:ea typeface="+mn-ea"/>
                <a:cs typeface="Times New Roman" panose="02020603050405020304" pitchFamily="18" charset="0"/>
              </a:rPr>
              <a:t> </a:t>
            </a:r>
            <a:r>
              <a:rPr sz="927" kern="1200" spc="26" dirty="0">
                <a:solidFill>
                  <a:srgbClr val="FFFFFF"/>
                </a:solidFill>
                <a:latin typeface="Oswald Regular"/>
                <a:ea typeface="+mn-ea"/>
                <a:cs typeface="Times New Roman" panose="02020603050405020304" pitchFamily="18" charset="0"/>
              </a:rPr>
              <a:t>engagement,  </a:t>
            </a:r>
            <a:r>
              <a:rPr sz="927" kern="1200" spc="33" dirty="0">
                <a:solidFill>
                  <a:srgbClr val="FFFFFF"/>
                </a:solidFill>
                <a:latin typeface="Oswald Regular"/>
                <a:ea typeface="+mn-ea"/>
                <a:cs typeface="Times New Roman" panose="02020603050405020304" pitchFamily="18" charset="0"/>
              </a:rPr>
              <a:t>community</a:t>
            </a:r>
            <a:r>
              <a:rPr sz="927" kern="1200" spc="-40" dirty="0">
                <a:solidFill>
                  <a:srgbClr val="FFFFFF"/>
                </a:solidFill>
                <a:latin typeface="Oswald Regular"/>
                <a:ea typeface="+mn-ea"/>
                <a:cs typeface="Times New Roman" panose="02020603050405020304" pitchFamily="18" charset="0"/>
              </a:rPr>
              <a:t> </a:t>
            </a:r>
            <a:r>
              <a:rPr sz="927" kern="1200" spc="26" dirty="0">
                <a:solidFill>
                  <a:srgbClr val="FFFFFF"/>
                </a:solidFill>
                <a:latin typeface="Oswald Regular"/>
                <a:ea typeface="+mn-ea"/>
                <a:cs typeface="Times New Roman" panose="02020603050405020304" pitchFamily="18" charset="0"/>
              </a:rPr>
              <a:t>organizing</a:t>
            </a:r>
            <a:r>
              <a:rPr sz="927" kern="1200" spc="-36" dirty="0">
                <a:solidFill>
                  <a:srgbClr val="FFFFFF"/>
                </a:solidFill>
                <a:latin typeface="Oswald Regular"/>
                <a:ea typeface="+mn-ea"/>
                <a:cs typeface="Times New Roman" panose="02020603050405020304" pitchFamily="18" charset="0"/>
              </a:rPr>
              <a:t> </a:t>
            </a:r>
            <a:r>
              <a:rPr sz="927" kern="1200" spc="46" dirty="0">
                <a:solidFill>
                  <a:srgbClr val="FFFFFF"/>
                </a:solidFill>
                <a:latin typeface="Oswald Regular"/>
                <a:ea typeface="+mn-ea"/>
                <a:cs typeface="Times New Roman" panose="02020603050405020304" pitchFamily="18" charset="0"/>
              </a:rPr>
              <a:t>and</a:t>
            </a:r>
            <a:r>
              <a:rPr sz="927" kern="1200" spc="-40" dirty="0">
                <a:solidFill>
                  <a:srgbClr val="FFFFFF"/>
                </a:solidFill>
                <a:latin typeface="Oswald Regular"/>
                <a:ea typeface="+mn-ea"/>
                <a:cs typeface="Times New Roman" panose="02020603050405020304" pitchFamily="18" charset="0"/>
              </a:rPr>
              <a:t> </a:t>
            </a:r>
            <a:r>
              <a:rPr sz="927" kern="1200" spc="26" dirty="0">
                <a:solidFill>
                  <a:srgbClr val="FFFFFF"/>
                </a:solidFill>
                <a:latin typeface="Oswald Regular"/>
                <a:ea typeface="+mn-ea"/>
                <a:cs typeface="Times New Roman" panose="02020603050405020304" pitchFamily="18" charset="0"/>
              </a:rPr>
              <a:t>advocacy.</a:t>
            </a:r>
            <a:endParaRPr sz="927" kern="1200" dirty="0">
              <a:solidFill>
                <a:prstClr val="black"/>
              </a:solidFill>
              <a:latin typeface="Oswald Regular"/>
              <a:ea typeface="+mn-ea"/>
              <a:cs typeface="Times New Roman" panose="02020603050405020304" pitchFamily="18" charset="0"/>
            </a:endParaRPr>
          </a:p>
        </p:txBody>
      </p:sp>
      <p:graphicFrame>
        <p:nvGraphicFramePr>
          <p:cNvPr id="149" name="object 149"/>
          <p:cNvGraphicFramePr>
            <a:graphicFrameLocks noGrp="1"/>
          </p:cNvGraphicFramePr>
          <p:nvPr>
            <p:extLst>
              <p:ext uri="{D42A27DB-BD31-4B8C-83A1-F6EECF244321}">
                <p14:modId xmlns:p14="http://schemas.microsoft.com/office/powerpoint/2010/main" val="1088301694"/>
              </p:ext>
            </p:extLst>
          </p:nvPr>
        </p:nvGraphicFramePr>
        <p:xfrm>
          <a:off x="1561684" y="960732"/>
          <a:ext cx="635558" cy="164971"/>
        </p:xfrm>
        <a:graphic>
          <a:graphicData uri="http://schemas.openxmlformats.org/drawingml/2006/table">
            <a:tbl>
              <a:tblPr firstRow="1" bandRow="1">
                <a:tableStyleId>{2D5ABB26-0587-4C30-8999-92F81FD0307C}</a:tableStyleId>
              </a:tblPr>
              <a:tblGrid>
                <a:gridCol w="81103">
                  <a:extLst>
                    <a:ext uri="{9D8B030D-6E8A-4147-A177-3AD203B41FA5}">
                      <a16:colId xmlns:a16="http://schemas.microsoft.com/office/drawing/2014/main" val="20000"/>
                    </a:ext>
                  </a:extLst>
                </a:gridCol>
                <a:gridCol w="69757">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145815">
                  <a:extLst>
                    <a:ext uri="{9D8B030D-6E8A-4147-A177-3AD203B41FA5}">
                      <a16:colId xmlns:a16="http://schemas.microsoft.com/office/drawing/2014/main" val="20003"/>
                    </a:ext>
                  </a:extLst>
                </a:gridCol>
                <a:gridCol w="81102">
                  <a:extLst>
                    <a:ext uri="{9D8B030D-6E8A-4147-A177-3AD203B41FA5}">
                      <a16:colId xmlns:a16="http://schemas.microsoft.com/office/drawing/2014/main" val="20004"/>
                    </a:ext>
                  </a:extLst>
                </a:gridCol>
                <a:gridCol w="81522">
                  <a:extLst>
                    <a:ext uri="{9D8B030D-6E8A-4147-A177-3AD203B41FA5}">
                      <a16:colId xmlns:a16="http://schemas.microsoft.com/office/drawing/2014/main" val="20005"/>
                    </a:ext>
                  </a:extLst>
                </a:gridCol>
                <a:gridCol w="69756">
                  <a:extLst>
                    <a:ext uri="{9D8B030D-6E8A-4147-A177-3AD203B41FA5}">
                      <a16:colId xmlns:a16="http://schemas.microsoft.com/office/drawing/2014/main" val="20006"/>
                    </a:ext>
                  </a:extLst>
                </a:gridCol>
                <a:gridCol w="81103">
                  <a:extLst>
                    <a:ext uri="{9D8B030D-6E8A-4147-A177-3AD203B41FA5}">
                      <a16:colId xmlns:a16="http://schemas.microsoft.com/office/drawing/2014/main" val="20007"/>
                    </a:ext>
                  </a:extLst>
                </a:gridCol>
              </a:tblGrid>
              <a:tr h="74438">
                <a:tc>
                  <a:txBody>
                    <a:bodyPr/>
                    <a:lstStyle/>
                    <a:p>
                      <a:pPr>
                        <a:lnSpc>
                          <a:spcPct val="100000"/>
                        </a:lnSpc>
                      </a:pPr>
                      <a:endParaRPr sz="500">
                        <a:latin typeface="Times New Roman"/>
                        <a:cs typeface="Times New Roman"/>
                      </a:endParaRPr>
                    </a:p>
                  </a:txBody>
                  <a:tcPr marL="0" marR="0" marT="0" marB="0">
                    <a:lnB w="38100">
                      <a:solidFill>
                        <a:srgbClr val="FFFFFF"/>
                      </a:solidFill>
                      <a:prstDash val="solid"/>
                    </a:lnB>
                  </a:tcPr>
                </a:tc>
                <a:tc gridSpan="2">
                  <a:txBody>
                    <a:bodyPr/>
                    <a:lstStyle/>
                    <a:p>
                      <a:pPr>
                        <a:lnSpc>
                          <a:spcPct val="100000"/>
                        </a:lnSpc>
                      </a:pPr>
                      <a:endParaRPr sz="500">
                        <a:latin typeface="Times New Roman"/>
                        <a:cs typeface="Times New Roman"/>
                      </a:endParaRPr>
                    </a:p>
                  </a:txBody>
                  <a:tcPr marL="0" marR="0" marT="0" marB="0">
                    <a:lnR w="38100">
                      <a:solidFill>
                        <a:srgbClr val="FFFFFF"/>
                      </a:solidFill>
                      <a:prstDash val="solid"/>
                    </a:lnR>
                    <a:lnB w="38100">
                      <a:solidFill>
                        <a:srgbClr val="FFFFFF"/>
                      </a:solidFill>
                      <a:prstDash val="solid"/>
                    </a:lnB>
                    <a:solidFill>
                      <a:srgbClr val="FFFFFF"/>
                    </a:solidFill>
                  </a:tcPr>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38100">
                      <a:solidFill>
                        <a:srgbClr val="FFFFFF"/>
                      </a:solidFill>
                      <a:prstDash val="solid"/>
                    </a:lnL>
                    <a:lnR w="38100">
                      <a:solidFill>
                        <a:srgbClr val="FFFFFF"/>
                      </a:solidFill>
                      <a:prstDash val="solid"/>
                    </a:lnR>
                    <a:lnB w="38100">
                      <a:solidFill>
                        <a:srgbClr val="FFFFFF"/>
                      </a:solidFill>
                      <a:prstDash val="solid"/>
                    </a:lnB>
                    <a:solidFill>
                      <a:srgbClr val="FFFFFF"/>
                    </a:solidFill>
                  </a:tcPr>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38100">
                      <a:solidFill>
                        <a:srgbClr val="FFFFFF"/>
                      </a:solidFill>
                      <a:prstDash val="solid"/>
                    </a:lnL>
                    <a:lnB w="38100">
                      <a:solidFill>
                        <a:srgbClr val="FFFFFF"/>
                      </a:solidFill>
                      <a:prstDash val="solid"/>
                    </a:lnB>
                    <a:solidFill>
                      <a:srgbClr val="FFFFFF"/>
                    </a:solidFill>
                  </a:tcPr>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val="10000"/>
                  </a:ext>
                </a:extLst>
              </a:tr>
              <a:tr h="88771">
                <a:tc gridSpan="2">
                  <a:txBody>
                    <a:bodyPr/>
                    <a:lstStyle/>
                    <a:p>
                      <a:pPr>
                        <a:lnSpc>
                          <a:spcPct val="100000"/>
                        </a:lnSpc>
                      </a:pPr>
                      <a:endParaRPr sz="500">
                        <a:latin typeface="Times New Roman"/>
                        <a:cs typeface="Times New Roman"/>
                      </a:endParaRPr>
                    </a:p>
                  </a:txBody>
                  <a:tcPr marL="0" marR="0" marT="0" marB="0">
                    <a:lnR w="38100">
                      <a:solidFill>
                        <a:srgbClr val="FFFFFF"/>
                      </a:solidFill>
                      <a:prstDash val="solid"/>
                    </a:lnR>
                    <a:lnT w="38100">
                      <a:solidFill>
                        <a:srgbClr val="FFFFFF"/>
                      </a:solidFill>
                      <a:prstDash val="solid"/>
                    </a:lnT>
                    <a:solidFill>
                      <a:srgbClr val="FFFFFF"/>
                    </a:solidFill>
                  </a:tcPr>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FFFFFF"/>
                    </a:solidFill>
                  </a:tcPr>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FFFFFF"/>
                    </a:solidFill>
                  </a:tcPr>
                </a:tc>
                <a:tc hMerge="1">
                  <a:txBody>
                    <a:bodyPr/>
                    <a:lstStyle/>
                    <a:p>
                      <a:endParaRPr/>
                    </a:p>
                  </a:txBody>
                  <a:tcPr marL="0" marR="0" marT="0" marB="0"/>
                </a:tc>
                <a:tc gridSpan="2">
                  <a:txBody>
                    <a:bodyPr/>
                    <a:lstStyle/>
                    <a:p>
                      <a:pPr>
                        <a:lnSpc>
                          <a:spcPct val="100000"/>
                        </a:lnSpc>
                      </a:pPr>
                      <a:endParaRPr sz="500" dirty="0">
                        <a:latin typeface="Times New Roman"/>
                        <a:cs typeface="Times New Roman"/>
                      </a:endParaRPr>
                    </a:p>
                  </a:txBody>
                  <a:tcPr marL="0" marR="0" marT="0" marB="0">
                    <a:lnL w="38100">
                      <a:solidFill>
                        <a:srgbClr val="FFFFFF"/>
                      </a:solidFill>
                      <a:prstDash val="solid"/>
                    </a:lnL>
                    <a:lnT w="38100">
                      <a:solidFill>
                        <a:srgbClr val="FFFFFF"/>
                      </a:solidFill>
                      <a:prstDash val="solid"/>
                    </a:lnT>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50" name="object 150"/>
          <p:cNvSpPr/>
          <p:nvPr/>
        </p:nvSpPr>
        <p:spPr>
          <a:xfrm>
            <a:off x="1654306" y="726949"/>
            <a:ext cx="192881" cy="208429"/>
          </a:xfrm>
          <a:custGeom>
            <a:avLst/>
            <a:gdLst/>
            <a:ahLst/>
            <a:cxnLst/>
            <a:rect l="l" t="t" r="r" b="b"/>
            <a:pathLst>
              <a:path w="291465" h="314959">
                <a:moveTo>
                  <a:pt x="24575" y="0"/>
                </a:moveTo>
                <a:lnTo>
                  <a:pt x="0" y="23650"/>
                </a:lnTo>
                <a:lnTo>
                  <a:pt x="2596" y="33461"/>
                </a:lnTo>
                <a:lnTo>
                  <a:pt x="20634" y="71784"/>
                </a:lnTo>
                <a:lnTo>
                  <a:pt x="43080" y="106778"/>
                </a:lnTo>
                <a:lnTo>
                  <a:pt x="70408" y="138038"/>
                </a:lnTo>
                <a:lnTo>
                  <a:pt x="103091" y="165160"/>
                </a:lnTo>
                <a:lnTo>
                  <a:pt x="108869" y="169211"/>
                </a:lnTo>
                <a:lnTo>
                  <a:pt x="110800" y="173301"/>
                </a:lnTo>
                <a:lnTo>
                  <a:pt x="110728" y="179651"/>
                </a:lnTo>
                <a:lnTo>
                  <a:pt x="110609" y="269567"/>
                </a:lnTo>
                <a:lnTo>
                  <a:pt x="111117" y="314334"/>
                </a:lnTo>
                <a:lnTo>
                  <a:pt x="252557" y="314334"/>
                </a:lnTo>
                <a:lnTo>
                  <a:pt x="252562" y="201743"/>
                </a:lnTo>
                <a:lnTo>
                  <a:pt x="252806" y="180070"/>
                </a:lnTo>
                <a:lnTo>
                  <a:pt x="252875" y="175485"/>
                </a:lnTo>
                <a:lnTo>
                  <a:pt x="255313" y="169694"/>
                </a:lnTo>
                <a:lnTo>
                  <a:pt x="258564" y="167522"/>
                </a:lnTo>
                <a:lnTo>
                  <a:pt x="267136" y="161511"/>
                </a:lnTo>
                <a:lnTo>
                  <a:pt x="275346" y="155187"/>
                </a:lnTo>
                <a:lnTo>
                  <a:pt x="283219" y="148573"/>
                </a:lnTo>
                <a:lnTo>
                  <a:pt x="285075" y="146885"/>
                </a:lnTo>
                <a:lnTo>
                  <a:pt x="183507" y="146885"/>
                </a:lnTo>
                <a:lnTo>
                  <a:pt x="160429" y="123267"/>
                </a:lnTo>
                <a:lnTo>
                  <a:pt x="150360" y="113128"/>
                </a:lnTo>
                <a:lnTo>
                  <a:pt x="147592" y="110474"/>
                </a:lnTo>
                <a:lnTo>
                  <a:pt x="144429" y="109140"/>
                </a:lnTo>
                <a:lnTo>
                  <a:pt x="114572" y="93139"/>
                </a:lnTo>
                <a:lnTo>
                  <a:pt x="88797" y="72659"/>
                </a:lnTo>
                <a:lnTo>
                  <a:pt x="66498" y="48350"/>
                </a:lnTo>
                <a:lnTo>
                  <a:pt x="47071" y="20862"/>
                </a:lnTo>
                <a:lnTo>
                  <a:pt x="44036" y="16024"/>
                </a:lnTo>
                <a:lnTo>
                  <a:pt x="40848" y="11122"/>
                </a:lnTo>
                <a:lnTo>
                  <a:pt x="36962" y="6981"/>
                </a:lnTo>
                <a:lnTo>
                  <a:pt x="30971" y="2162"/>
                </a:lnTo>
                <a:lnTo>
                  <a:pt x="24575" y="0"/>
                </a:lnTo>
                <a:close/>
              </a:path>
              <a:path w="291465" h="314959">
                <a:moveTo>
                  <a:pt x="263263" y="84909"/>
                </a:moveTo>
                <a:lnTo>
                  <a:pt x="258219" y="88734"/>
                </a:lnTo>
                <a:lnTo>
                  <a:pt x="252998" y="92365"/>
                </a:lnTo>
                <a:lnTo>
                  <a:pt x="247583" y="95780"/>
                </a:lnTo>
                <a:lnTo>
                  <a:pt x="241953" y="98955"/>
                </a:lnTo>
                <a:lnTo>
                  <a:pt x="227774" y="107640"/>
                </a:lnTo>
                <a:lnTo>
                  <a:pt x="214905" y="117565"/>
                </a:lnTo>
                <a:lnTo>
                  <a:pt x="202869" y="128364"/>
                </a:lnTo>
                <a:lnTo>
                  <a:pt x="191191" y="139671"/>
                </a:lnTo>
                <a:lnTo>
                  <a:pt x="188981" y="141843"/>
                </a:lnTo>
                <a:lnTo>
                  <a:pt x="186657" y="143925"/>
                </a:lnTo>
                <a:lnTo>
                  <a:pt x="183507" y="146885"/>
                </a:lnTo>
                <a:lnTo>
                  <a:pt x="285075" y="146885"/>
                </a:lnTo>
                <a:lnTo>
                  <a:pt x="290784" y="141690"/>
                </a:lnTo>
                <a:lnTo>
                  <a:pt x="290873" y="107172"/>
                </a:lnTo>
                <a:lnTo>
                  <a:pt x="290606" y="106473"/>
                </a:lnTo>
                <a:lnTo>
                  <a:pt x="290213" y="105876"/>
                </a:lnTo>
                <a:lnTo>
                  <a:pt x="288536" y="104708"/>
                </a:lnTo>
                <a:lnTo>
                  <a:pt x="282003" y="99973"/>
                </a:lnTo>
                <a:lnTo>
                  <a:pt x="275628" y="95080"/>
                </a:lnTo>
                <a:lnTo>
                  <a:pt x="269389" y="90051"/>
                </a:lnTo>
                <a:lnTo>
                  <a:pt x="263263" y="84909"/>
                </a:lnTo>
                <a:close/>
              </a:path>
            </a:pathLst>
          </a:custGeom>
          <a:solidFill>
            <a:srgbClr val="FFFFFF"/>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1" name="object 151"/>
          <p:cNvSpPr/>
          <p:nvPr/>
        </p:nvSpPr>
        <p:spPr>
          <a:xfrm>
            <a:off x="1738880" y="716278"/>
            <a:ext cx="72177" cy="74353"/>
          </a:xfrm>
          <a:prstGeom prst="rect">
            <a:avLst/>
          </a:prstGeom>
          <a:blipFill>
            <a:blip r:embed="rId6" cstate="print"/>
            <a:stretch>
              <a:fillRect/>
            </a:stretch>
          </a:blip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2" name="object 152"/>
          <p:cNvSpPr/>
          <p:nvPr/>
        </p:nvSpPr>
        <p:spPr>
          <a:xfrm>
            <a:off x="1981274" y="726954"/>
            <a:ext cx="192461" cy="208429"/>
          </a:xfrm>
          <a:custGeom>
            <a:avLst/>
            <a:gdLst/>
            <a:ahLst/>
            <a:cxnLst/>
            <a:rect l="l" t="t" r="r" b="b"/>
            <a:pathLst>
              <a:path w="290830" h="314959">
                <a:moveTo>
                  <a:pt x="30327" y="84614"/>
                </a:moveTo>
                <a:lnTo>
                  <a:pt x="23261" y="90527"/>
                </a:lnTo>
                <a:lnTo>
                  <a:pt x="16032" y="96252"/>
                </a:lnTo>
                <a:lnTo>
                  <a:pt x="8619" y="101775"/>
                </a:lnTo>
                <a:lnTo>
                  <a:pt x="1003" y="107081"/>
                </a:lnTo>
                <a:lnTo>
                  <a:pt x="660" y="107728"/>
                </a:lnTo>
                <a:lnTo>
                  <a:pt x="317" y="108744"/>
                </a:lnTo>
                <a:lnTo>
                  <a:pt x="223" y="113126"/>
                </a:lnTo>
                <a:lnTo>
                  <a:pt x="115" y="123254"/>
                </a:lnTo>
                <a:lnTo>
                  <a:pt x="0" y="139935"/>
                </a:lnTo>
                <a:lnTo>
                  <a:pt x="7194" y="146586"/>
                </a:lnTo>
                <a:lnTo>
                  <a:pt x="14673" y="153018"/>
                </a:lnTo>
                <a:lnTo>
                  <a:pt x="22454" y="159215"/>
                </a:lnTo>
                <a:lnTo>
                  <a:pt x="30556" y="165158"/>
                </a:lnTo>
                <a:lnTo>
                  <a:pt x="36347" y="169209"/>
                </a:lnTo>
                <a:lnTo>
                  <a:pt x="38265" y="173286"/>
                </a:lnTo>
                <a:lnTo>
                  <a:pt x="38193" y="179636"/>
                </a:lnTo>
                <a:lnTo>
                  <a:pt x="38074" y="269552"/>
                </a:lnTo>
                <a:lnTo>
                  <a:pt x="38595" y="314332"/>
                </a:lnTo>
                <a:lnTo>
                  <a:pt x="180009" y="314332"/>
                </a:lnTo>
                <a:lnTo>
                  <a:pt x="180033" y="201736"/>
                </a:lnTo>
                <a:lnTo>
                  <a:pt x="180271" y="180067"/>
                </a:lnTo>
                <a:lnTo>
                  <a:pt x="180352" y="175470"/>
                </a:lnTo>
                <a:lnTo>
                  <a:pt x="182765" y="169679"/>
                </a:lnTo>
                <a:lnTo>
                  <a:pt x="186016" y="167507"/>
                </a:lnTo>
                <a:lnTo>
                  <a:pt x="212635" y="146870"/>
                </a:lnTo>
                <a:lnTo>
                  <a:pt x="110985" y="146870"/>
                </a:lnTo>
                <a:lnTo>
                  <a:pt x="87902" y="123254"/>
                </a:lnTo>
                <a:lnTo>
                  <a:pt x="80327" y="115615"/>
                </a:lnTo>
                <a:lnTo>
                  <a:pt x="77825" y="113126"/>
                </a:lnTo>
                <a:lnTo>
                  <a:pt x="75069" y="110471"/>
                </a:lnTo>
                <a:lnTo>
                  <a:pt x="71907" y="109138"/>
                </a:lnTo>
                <a:lnTo>
                  <a:pt x="60668" y="103929"/>
                </a:lnTo>
                <a:lnTo>
                  <a:pt x="50017" y="98081"/>
                </a:lnTo>
                <a:lnTo>
                  <a:pt x="39915" y="91630"/>
                </a:lnTo>
                <a:lnTo>
                  <a:pt x="30327" y="84614"/>
                </a:lnTo>
                <a:close/>
              </a:path>
              <a:path w="290830" h="314959">
                <a:moveTo>
                  <a:pt x="269787" y="0"/>
                </a:moveTo>
                <a:lnTo>
                  <a:pt x="246380" y="17292"/>
                </a:lnTo>
                <a:lnTo>
                  <a:pt x="243916" y="21241"/>
                </a:lnTo>
                <a:lnTo>
                  <a:pt x="211672" y="65240"/>
                </a:lnTo>
                <a:lnTo>
                  <a:pt x="169418" y="98953"/>
                </a:lnTo>
                <a:lnTo>
                  <a:pt x="155241" y="107638"/>
                </a:lnTo>
                <a:lnTo>
                  <a:pt x="142374" y="117563"/>
                </a:lnTo>
                <a:lnTo>
                  <a:pt x="130339" y="128362"/>
                </a:lnTo>
                <a:lnTo>
                  <a:pt x="116433" y="141840"/>
                </a:lnTo>
                <a:lnTo>
                  <a:pt x="114134" y="143923"/>
                </a:lnTo>
                <a:lnTo>
                  <a:pt x="110985" y="146870"/>
                </a:lnTo>
                <a:lnTo>
                  <a:pt x="212635" y="146870"/>
                </a:lnTo>
                <a:lnTo>
                  <a:pt x="258216" y="93582"/>
                </a:lnTo>
                <a:lnTo>
                  <a:pt x="279735" y="54233"/>
                </a:lnTo>
                <a:lnTo>
                  <a:pt x="290515" y="17971"/>
                </a:lnTo>
                <a:lnTo>
                  <a:pt x="288494" y="11265"/>
                </a:lnTo>
                <a:lnTo>
                  <a:pt x="283895" y="5970"/>
                </a:lnTo>
                <a:lnTo>
                  <a:pt x="276987" y="2001"/>
                </a:lnTo>
                <a:lnTo>
                  <a:pt x="269787" y="0"/>
                </a:lnTo>
                <a:close/>
              </a:path>
            </a:pathLst>
          </a:custGeom>
          <a:solidFill>
            <a:srgbClr val="FFFFFF"/>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3" name="object 153"/>
          <p:cNvSpPr/>
          <p:nvPr/>
        </p:nvSpPr>
        <p:spPr>
          <a:xfrm>
            <a:off x="2019808" y="716217"/>
            <a:ext cx="72715" cy="74412"/>
          </a:xfrm>
          <a:prstGeom prst="rect">
            <a:avLst/>
          </a:prstGeom>
          <a:blipFill>
            <a:blip r:embed="rId7" cstate="print"/>
            <a:stretch>
              <a:fillRect/>
            </a:stretch>
          </a:blip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4" name="object 154"/>
          <p:cNvSpPr/>
          <p:nvPr/>
        </p:nvSpPr>
        <p:spPr>
          <a:xfrm>
            <a:off x="1760755" y="671306"/>
            <a:ext cx="289532" cy="279447"/>
          </a:xfrm>
          <a:custGeom>
            <a:avLst/>
            <a:gdLst/>
            <a:ahLst/>
            <a:cxnLst/>
            <a:rect l="l" t="t" r="r" b="b"/>
            <a:pathLst>
              <a:path w="437515" h="422275">
                <a:moveTo>
                  <a:pt x="29603" y="0"/>
                </a:moveTo>
                <a:lnTo>
                  <a:pt x="0" y="28500"/>
                </a:lnTo>
                <a:lnTo>
                  <a:pt x="3127" y="40327"/>
                </a:lnTo>
                <a:lnTo>
                  <a:pt x="24861" y="86494"/>
                </a:lnTo>
                <a:lnTo>
                  <a:pt x="51903" y="128655"/>
                </a:lnTo>
                <a:lnTo>
                  <a:pt x="84825" y="166321"/>
                </a:lnTo>
                <a:lnTo>
                  <a:pt x="124196" y="199001"/>
                </a:lnTo>
                <a:lnTo>
                  <a:pt x="131168" y="203890"/>
                </a:lnTo>
                <a:lnTo>
                  <a:pt x="133505" y="208805"/>
                </a:lnTo>
                <a:lnTo>
                  <a:pt x="133404" y="216971"/>
                </a:lnTo>
                <a:lnTo>
                  <a:pt x="133215" y="243077"/>
                </a:lnTo>
                <a:lnTo>
                  <a:pt x="133274" y="328668"/>
                </a:lnTo>
                <a:lnTo>
                  <a:pt x="133886" y="421860"/>
                </a:lnTo>
                <a:lnTo>
                  <a:pt x="304295" y="421860"/>
                </a:lnTo>
                <a:lnTo>
                  <a:pt x="304306" y="243077"/>
                </a:lnTo>
                <a:lnTo>
                  <a:pt x="304594" y="216971"/>
                </a:lnTo>
                <a:lnTo>
                  <a:pt x="304676" y="211447"/>
                </a:lnTo>
                <a:lnTo>
                  <a:pt x="307610" y="204462"/>
                </a:lnTo>
                <a:lnTo>
                  <a:pt x="311521" y="201845"/>
                </a:lnTo>
                <a:lnTo>
                  <a:pt x="343586" y="176979"/>
                </a:lnTo>
                <a:lnTo>
                  <a:pt x="221110" y="176979"/>
                </a:lnTo>
                <a:lnTo>
                  <a:pt x="193301" y="148523"/>
                </a:lnTo>
                <a:lnTo>
                  <a:pt x="181168" y="136313"/>
                </a:lnTo>
                <a:lnTo>
                  <a:pt x="177841" y="133113"/>
                </a:lnTo>
                <a:lnTo>
                  <a:pt x="174018" y="131500"/>
                </a:lnTo>
                <a:lnTo>
                  <a:pt x="138047" y="112223"/>
                </a:lnTo>
                <a:lnTo>
                  <a:pt x="106992" y="87549"/>
                </a:lnTo>
                <a:lnTo>
                  <a:pt x="80126" y="58259"/>
                </a:lnTo>
                <a:lnTo>
                  <a:pt x="56721" y="25138"/>
                </a:lnTo>
                <a:lnTo>
                  <a:pt x="53051" y="19308"/>
                </a:lnTo>
                <a:lnTo>
                  <a:pt x="49215" y="13415"/>
                </a:lnTo>
                <a:lnTo>
                  <a:pt x="44542" y="8412"/>
                </a:lnTo>
                <a:lnTo>
                  <a:pt x="37313" y="2604"/>
                </a:lnTo>
                <a:lnTo>
                  <a:pt x="29603" y="0"/>
                </a:lnTo>
                <a:close/>
              </a:path>
              <a:path w="437515" h="422275">
                <a:moveTo>
                  <a:pt x="412449" y="15"/>
                </a:moveTo>
                <a:lnTo>
                  <a:pt x="384241" y="20845"/>
                </a:lnTo>
                <a:lnTo>
                  <a:pt x="381270" y="25607"/>
                </a:lnTo>
                <a:lnTo>
                  <a:pt x="342431" y="78616"/>
                </a:lnTo>
                <a:lnTo>
                  <a:pt x="291506" y="119232"/>
                </a:lnTo>
                <a:lnTo>
                  <a:pt x="274427" y="129703"/>
                </a:lnTo>
                <a:lnTo>
                  <a:pt x="258927" y="141662"/>
                </a:lnTo>
                <a:lnTo>
                  <a:pt x="244432" y="154670"/>
                </a:lnTo>
                <a:lnTo>
                  <a:pt x="227688" y="170908"/>
                </a:lnTo>
                <a:lnTo>
                  <a:pt x="224907" y="173423"/>
                </a:lnTo>
                <a:lnTo>
                  <a:pt x="221110" y="176979"/>
                </a:lnTo>
                <a:lnTo>
                  <a:pt x="343586" y="176979"/>
                </a:lnTo>
                <a:lnTo>
                  <a:pt x="373832" y="146116"/>
                </a:lnTo>
                <a:lnTo>
                  <a:pt x="398505" y="112761"/>
                </a:lnTo>
                <a:lnTo>
                  <a:pt x="419331" y="76166"/>
                </a:lnTo>
                <a:lnTo>
                  <a:pt x="436426" y="31551"/>
                </a:lnTo>
                <a:lnTo>
                  <a:pt x="437421" y="21672"/>
                </a:lnTo>
                <a:lnTo>
                  <a:pt x="434984" y="13590"/>
                </a:lnTo>
                <a:lnTo>
                  <a:pt x="429443" y="7209"/>
                </a:lnTo>
                <a:lnTo>
                  <a:pt x="421122" y="2430"/>
                </a:lnTo>
                <a:lnTo>
                  <a:pt x="412449" y="15"/>
                </a:lnTo>
                <a:close/>
              </a:path>
            </a:pathLst>
          </a:custGeom>
          <a:solidFill>
            <a:srgbClr val="FFFFFF"/>
          </a:solid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5" name="object 155"/>
          <p:cNvSpPr/>
          <p:nvPr/>
        </p:nvSpPr>
        <p:spPr>
          <a:xfrm>
            <a:off x="1871088" y="642855"/>
            <a:ext cx="89969" cy="89666"/>
          </a:xfrm>
          <a:prstGeom prst="rect">
            <a:avLst/>
          </a:prstGeom>
          <a:blipFill>
            <a:blip r:embed="rId8" cstate="print"/>
            <a:stretch>
              <a:fillRect/>
            </a:stretch>
          </a:blipFill>
          <a:ln>
            <a:no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D82C1B15-5796-4F17-BEFD-ECFCD38C9CCA}"/>
              </a:ext>
            </a:extLst>
          </p:cNvPr>
          <p:cNvSpPr txBox="1"/>
          <p:nvPr/>
        </p:nvSpPr>
        <p:spPr>
          <a:xfrm>
            <a:off x="5726050" y="949804"/>
            <a:ext cx="769794" cy="707886"/>
          </a:xfrm>
          <a:prstGeom prst="rect">
            <a:avLst/>
          </a:prstGeom>
          <a:noFill/>
        </p:spPr>
        <p:txBody>
          <a:bodyPr wrap="square" rtlCol="0">
            <a:spAutoFit/>
          </a:bodyPr>
          <a:lstStyle/>
          <a:p>
            <a:r>
              <a:rPr lang="en-US" sz="800" dirty="0">
                <a:solidFill>
                  <a:schemeClr val="bg1"/>
                </a:solidFill>
              </a:rPr>
              <a:t>People of all abilities can access  grant application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object 3"/>
          <p:cNvSpPr/>
          <p:nvPr/>
        </p:nvSpPr>
        <p:spPr>
          <a:xfrm>
            <a:off x="160053" y="401942"/>
            <a:ext cx="8252394" cy="270325"/>
          </a:xfrm>
          <a:custGeom>
            <a:avLst/>
            <a:gdLst/>
            <a:ahLst/>
            <a:cxnLst/>
            <a:rect l="l" t="t" r="r" b="b"/>
            <a:pathLst>
              <a:path w="8343900">
                <a:moveTo>
                  <a:pt x="0" y="0"/>
                </a:moveTo>
                <a:lnTo>
                  <a:pt x="8343900" y="0"/>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txBox="1"/>
          <p:nvPr/>
        </p:nvSpPr>
        <p:spPr>
          <a:xfrm>
            <a:off x="175989" y="2532742"/>
            <a:ext cx="4110261" cy="789405"/>
          </a:xfrm>
          <a:prstGeom prst="rect">
            <a:avLst/>
          </a:prstGeom>
        </p:spPr>
        <p:txBody>
          <a:bodyPr vert="horz" wrap="square" lIns="0" tIns="8404" rIns="0" bIns="0" rtlCol="0">
            <a:spAutoFit/>
          </a:bodyPr>
          <a:lstStyle/>
          <a:p>
            <a:pPr marL="8405" marR="3362" defTabSz="605150">
              <a:lnSpc>
                <a:spcPct val="123000"/>
              </a:lnSpc>
              <a:spcBef>
                <a:spcPts val="66"/>
              </a:spcBef>
              <a:buClrTx/>
            </a:pPr>
            <a:r>
              <a:rPr sz="1050" kern="1200" spc="20" dirty="0">
                <a:solidFill>
                  <a:prstClr val="black"/>
                </a:solidFill>
                <a:latin typeface="Calibri"/>
                <a:ea typeface="+mn-ea"/>
                <a:cs typeface="Calibri"/>
              </a:rPr>
              <a:t>We </a:t>
            </a:r>
            <a:r>
              <a:rPr sz="1050" kern="1200" dirty="0">
                <a:solidFill>
                  <a:prstClr val="black"/>
                </a:solidFill>
                <a:latin typeface="Calibri"/>
                <a:ea typeface="+mn-ea"/>
                <a:cs typeface="Calibri"/>
              </a:rPr>
              <a:t>have </a:t>
            </a:r>
            <a:r>
              <a:rPr sz="1050" kern="1200" spc="-7" dirty="0">
                <a:solidFill>
                  <a:prstClr val="black"/>
                </a:solidFill>
                <a:latin typeface="Calibri"/>
                <a:ea typeface="+mn-ea"/>
                <a:cs typeface="Calibri"/>
              </a:rPr>
              <a:t>seen </a:t>
            </a:r>
            <a:r>
              <a:rPr sz="1050" kern="1200" spc="-17" dirty="0">
                <a:solidFill>
                  <a:prstClr val="black"/>
                </a:solidFill>
                <a:latin typeface="Calibri"/>
                <a:ea typeface="+mn-ea"/>
                <a:cs typeface="Calibri"/>
              </a:rPr>
              <a:t>these </a:t>
            </a:r>
            <a:r>
              <a:rPr sz="1050" kern="1200" spc="10" dirty="0">
                <a:solidFill>
                  <a:prstClr val="black"/>
                </a:solidFill>
                <a:latin typeface="Calibri"/>
                <a:ea typeface="+mn-ea"/>
                <a:cs typeface="Calibri"/>
              </a:rPr>
              <a:t>dynamics play </a:t>
            </a:r>
            <a:r>
              <a:rPr sz="1050" kern="1200" spc="-10" dirty="0">
                <a:solidFill>
                  <a:prstClr val="black"/>
                </a:solidFill>
                <a:latin typeface="Calibri"/>
                <a:ea typeface="+mn-ea"/>
                <a:cs typeface="Calibri"/>
              </a:rPr>
              <a:t>out </a:t>
            </a:r>
            <a:r>
              <a:rPr sz="1050" kern="1200" spc="20" dirty="0">
                <a:solidFill>
                  <a:prstClr val="black"/>
                </a:solidFill>
                <a:latin typeface="Calibri"/>
                <a:ea typeface="+mn-ea"/>
                <a:cs typeface="Calibri"/>
              </a:rPr>
              <a:t>in </a:t>
            </a:r>
            <a:r>
              <a:rPr sz="1050" kern="1200" dirty="0">
                <a:solidFill>
                  <a:prstClr val="black"/>
                </a:solidFill>
                <a:latin typeface="Calibri"/>
                <a:ea typeface="+mn-ea"/>
                <a:cs typeface="Calibri"/>
              </a:rPr>
              <a:t>harmful </a:t>
            </a:r>
            <a:r>
              <a:rPr sz="1050" kern="1200" spc="3" dirty="0">
                <a:solidFill>
                  <a:prstClr val="black"/>
                </a:solidFill>
                <a:latin typeface="Calibri"/>
                <a:ea typeface="+mn-ea"/>
                <a:cs typeface="Calibri"/>
              </a:rPr>
              <a:t>ways, </a:t>
            </a:r>
            <a:r>
              <a:rPr sz="1050" kern="1200" spc="7" dirty="0">
                <a:solidFill>
                  <a:prstClr val="black"/>
                </a:solidFill>
                <a:latin typeface="Calibri"/>
                <a:ea typeface="+mn-ea"/>
                <a:cs typeface="Calibri"/>
              </a:rPr>
              <a:t>especially  when politicians </a:t>
            </a:r>
            <a:r>
              <a:rPr sz="1050" kern="1200" spc="10" dirty="0">
                <a:solidFill>
                  <a:prstClr val="black"/>
                </a:solidFill>
                <a:latin typeface="Calibri"/>
                <a:ea typeface="+mn-ea"/>
                <a:cs typeface="Calibri"/>
              </a:rPr>
              <a:t>employ “divide and </a:t>
            </a:r>
            <a:r>
              <a:rPr sz="1050" kern="1200" spc="7" dirty="0">
                <a:solidFill>
                  <a:prstClr val="black"/>
                </a:solidFill>
                <a:latin typeface="Calibri"/>
                <a:ea typeface="+mn-ea"/>
                <a:cs typeface="Calibri"/>
              </a:rPr>
              <a:t>conquer” </a:t>
            </a:r>
            <a:r>
              <a:rPr sz="1050" kern="1200" spc="-3" dirty="0">
                <a:solidFill>
                  <a:prstClr val="black"/>
                </a:solidFill>
                <a:latin typeface="Calibri"/>
                <a:ea typeface="+mn-ea"/>
                <a:cs typeface="Calibri"/>
              </a:rPr>
              <a:t>tactics </a:t>
            </a:r>
            <a:r>
              <a:rPr sz="1050" kern="1200" spc="-17" dirty="0">
                <a:solidFill>
                  <a:prstClr val="black"/>
                </a:solidFill>
                <a:latin typeface="Calibri"/>
                <a:ea typeface="+mn-ea"/>
                <a:cs typeface="Calibri"/>
              </a:rPr>
              <a:t>to </a:t>
            </a:r>
            <a:r>
              <a:rPr sz="1050" kern="1200" spc="7" dirty="0">
                <a:solidFill>
                  <a:prstClr val="black"/>
                </a:solidFill>
                <a:latin typeface="Calibri"/>
                <a:ea typeface="+mn-ea"/>
                <a:cs typeface="Calibri"/>
              </a:rPr>
              <a:t>sow racial  divisions. </a:t>
            </a:r>
            <a:r>
              <a:rPr sz="1050" kern="1200" spc="-26" dirty="0">
                <a:solidFill>
                  <a:prstClr val="black"/>
                </a:solidFill>
                <a:latin typeface="Calibri"/>
                <a:ea typeface="+mn-ea"/>
                <a:cs typeface="Calibri"/>
              </a:rPr>
              <a:t>It’s </a:t>
            </a:r>
            <a:r>
              <a:rPr sz="1050" kern="1200" spc="-10" dirty="0">
                <a:solidFill>
                  <a:prstClr val="black"/>
                </a:solidFill>
                <a:latin typeface="Calibri"/>
                <a:ea typeface="+mn-ea"/>
                <a:cs typeface="Calibri"/>
              </a:rPr>
              <a:t>important </a:t>
            </a:r>
            <a:r>
              <a:rPr sz="1050" kern="1200" spc="-13" dirty="0">
                <a:solidFill>
                  <a:prstClr val="black"/>
                </a:solidFill>
                <a:latin typeface="Calibri"/>
                <a:ea typeface="+mn-ea"/>
                <a:cs typeface="Calibri"/>
              </a:rPr>
              <a:t>for </a:t>
            </a:r>
            <a:r>
              <a:rPr sz="1050" kern="1200" spc="-7" dirty="0">
                <a:solidFill>
                  <a:prstClr val="black"/>
                </a:solidFill>
                <a:latin typeface="Calibri"/>
                <a:ea typeface="+mn-ea"/>
                <a:cs typeface="Calibri"/>
              </a:rPr>
              <a:t>funders </a:t>
            </a:r>
            <a:r>
              <a:rPr sz="1050" kern="1200" spc="-17" dirty="0">
                <a:solidFill>
                  <a:prstClr val="black"/>
                </a:solidFill>
                <a:latin typeface="Calibri"/>
                <a:ea typeface="+mn-ea"/>
                <a:cs typeface="Calibri"/>
              </a:rPr>
              <a:t>to </a:t>
            </a:r>
            <a:r>
              <a:rPr sz="1050" kern="1200" spc="3" dirty="0">
                <a:solidFill>
                  <a:prstClr val="black"/>
                </a:solidFill>
                <a:latin typeface="Calibri"/>
                <a:ea typeface="+mn-ea"/>
                <a:cs typeface="Calibri"/>
              </a:rPr>
              <a:t>be </a:t>
            </a:r>
            <a:r>
              <a:rPr sz="1050" kern="1200" spc="-7" dirty="0">
                <a:solidFill>
                  <a:prstClr val="black"/>
                </a:solidFill>
                <a:latin typeface="Calibri"/>
                <a:ea typeface="+mn-ea"/>
                <a:cs typeface="Calibri"/>
              </a:rPr>
              <a:t>thoughtful, </a:t>
            </a:r>
            <a:r>
              <a:rPr sz="1050" kern="1200" spc="10" dirty="0">
                <a:solidFill>
                  <a:prstClr val="black"/>
                </a:solidFill>
                <a:latin typeface="Calibri"/>
                <a:ea typeface="+mn-ea"/>
                <a:cs typeface="Calibri"/>
              </a:rPr>
              <a:t>nuanced </a:t>
            </a:r>
            <a:r>
              <a:rPr sz="1050" kern="1200" spc="3" dirty="0">
                <a:solidFill>
                  <a:prstClr val="black"/>
                </a:solidFill>
                <a:latin typeface="Calibri"/>
                <a:ea typeface="+mn-ea"/>
                <a:cs typeface="Calibri"/>
              </a:rPr>
              <a:t>and  </a:t>
            </a:r>
            <a:r>
              <a:rPr sz="1050" kern="1200" spc="-10" dirty="0">
                <a:solidFill>
                  <a:prstClr val="black"/>
                </a:solidFill>
                <a:latin typeface="Calibri"/>
                <a:ea typeface="+mn-ea"/>
                <a:cs typeface="Calibri"/>
              </a:rPr>
              <a:t>patient </a:t>
            </a:r>
            <a:r>
              <a:rPr sz="1050" kern="1200" spc="20" dirty="0">
                <a:solidFill>
                  <a:prstClr val="black"/>
                </a:solidFill>
                <a:latin typeface="Calibri"/>
                <a:ea typeface="+mn-ea"/>
                <a:cs typeface="Calibri"/>
              </a:rPr>
              <a:t>in </a:t>
            </a:r>
            <a:r>
              <a:rPr sz="1050" kern="1200" spc="3" dirty="0">
                <a:solidFill>
                  <a:prstClr val="black"/>
                </a:solidFill>
                <a:latin typeface="Calibri"/>
                <a:ea typeface="+mn-ea"/>
                <a:cs typeface="Calibri"/>
              </a:rPr>
              <a:t>pivoting </a:t>
            </a:r>
            <a:r>
              <a:rPr sz="1050" kern="1200" dirty="0">
                <a:solidFill>
                  <a:prstClr val="black"/>
                </a:solidFill>
                <a:latin typeface="Calibri"/>
                <a:ea typeface="+mn-ea"/>
                <a:cs typeface="Calibri"/>
              </a:rPr>
              <a:t>grantmaking </a:t>
            </a:r>
            <a:r>
              <a:rPr sz="1050" kern="1200" spc="-17" dirty="0">
                <a:solidFill>
                  <a:prstClr val="black"/>
                </a:solidFill>
                <a:latin typeface="Calibri"/>
                <a:ea typeface="+mn-ea"/>
                <a:cs typeface="Calibri"/>
              </a:rPr>
              <a:t>strategies </a:t>
            </a:r>
            <a:r>
              <a:rPr sz="1050" kern="1200" spc="-13" dirty="0">
                <a:solidFill>
                  <a:prstClr val="black"/>
                </a:solidFill>
                <a:latin typeface="Calibri"/>
                <a:ea typeface="+mn-ea"/>
                <a:cs typeface="Calibri"/>
              </a:rPr>
              <a:t>for </a:t>
            </a:r>
            <a:r>
              <a:rPr sz="1050" kern="1200" spc="-3" dirty="0">
                <a:solidFill>
                  <a:prstClr val="black"/>
                </a:solidFill>
                <a:latin typeface="Calibri"/>
                <a:ea typeface="+mn-ea"/>
                <a:cs typeface="Calibri"/>
              </a:rPr>
              <a:t>long-term </a:t>
            </a:r>
            <a:r>
              <a:rPr sz="1050" kern="1200" dirty="0">
                <a:solidFill>
                  <a:prstClr val="black"/>
                </a:solidFill>
                <a:latin typeface="Calibri"/>
                <a:ea typeface="+mn-ea"/>
                <a:cs typeface="Calibri"/>
              </a:rPr>
              <a:t>systemic</a:t>
            </a:r>
            <a:r>
              <a:rPr sz="1050" kern="1200" spc="129" dirty="0">
                <a:solidFill>
                  <a:prstClr val="black"/>
                </a:solidFill>
                <a:latin typeface="Calibri"/>
                <a:ea typeface="+mn-ea"/>
                <a:cs typeface="Calibri"/>
              </a:rPr>
              <a:t> </a:t>
            </a:r>
            <a:r>
              <a:rPr sz="1050" kern="1200" spc="7" dirty="0">
                <a:solidFill>
                  <a:prstClr val="black"/>
                </a:solidFill>
                <a:latin typeface="Calibri"/>
                <a:ea typeface="+mn-ea"/>
                <a:cs typeface="Calibri"/>
              </a:rPr>
              <a:t>change.</a:t>
            </a:r>
            <a:endParaRPr sz="1050" kern="1200" dirty="0">
              <a:solidFill>
                <a:prstClr val="black"/>
              </a:solidFill>
              <a:latin typeface="Calibri"/>
              <a:ea typeface="+mn-ea"/>
              <a:cs typeface="Calibri"/>
            </a:endParaRPr>
          </a:p>
        </p:txBody>
      </p:sp>
      <p:sp>
        <p:nvSpPr>
          <p:cNvPr id="7" name="object 7"/>
          <p:cNvSpPr txBox="1"/>
          <p:nvPr/>
        </p:nvSpPr>
        <p:spPr>
          <a:xfrm>
            <a:off x="269923" y="3443341"/>
            <a:ext cx="4077147" cy="590633"/>
          </a:xfrm>
          <a:prstGeom prst="rect">
            <a:avLst/>
          </a:prstGeom>
        </p:spPr>
        <p:txBody>
          <a:bodyPr vert="horz" wrap="square" lIns="0" tIns="8404" rIns="0" bIns="0" rtlCol="0">
            <a:spAutoFit/>
          </a:bodyPr>
          <a:lstStyle/>
          <a:p>
            <a:pPr marL="8405" marR="3362" defTabSz="605150">
              <a:lnSpc>
                <a:spcPct val="123000"/>
              </a:lnSpc>
              <a:spcBef>
                <a:spcPts val="66"/>
              </a:spcBef>
              <a:buClrTx/>
            </a:pPr>
            <a:r>
              <a:rPr sz="1050" kern="1200" spc="17" dirty="0">
                <a:solidFill>
                  <a:prstClr val="black"/>
                </a:solidFill>
                <a:latin typeface="Calibri"/>
                <a:ea typeface="+mn-ea"/>
                <a:cs typeface="Calibri"/>
              </a:rPr>
              <a:t>Place-based </a:t>
            </a:r>
            <a:r>
              <a:rPr sz="1050" kern="1200" spc="3" dirty="0">
                <a:solidFill>
                  <a:prstClr val="black"/>
                </a:solidFill>
                <a:latin typeface="Calibri"/>
                <a:ea typeface="+mn-ea"/>
                <a:cs typeface="Calibri"/>
              </a:rPr>
              <a:t>funders as </a:t>
            </a:r>
            <a:r>
              <a:rPr sz="1050" kern="1200" spc="26" dirty="0">
                <a:solidFill>
                  <a:prstClr val="black"/>
                </a:solidFill>
                <a:latin typeface="Calibri"/>
                <a:ea typeface="+mn-ea"/>
                <a:cs typeface="Calibri"/>
              </a:rPr>
              <a:t>well </a:t>
            </a:r>
            <a:r>
              <a:rPr sz="1050" kern="1200" spc="3" dirty="0">
                <a:solidFill>
                  <a:prstClr val="black"/>
                </a:solidFill>
                <a:latin typeface="Calibri"/>
                <a:ea typeface="+mn-ea"/>
                <a:cs typeface="Calibri"/>
              </a:rPr>
              <a:t>as </a:t>
            </a:r>
            <a:r>
              <a:rPr sz="1050" kern="1200" spc="-3" dirty="0">
                <a:solidFill>
                  <a:prstClr val="black"/>
                </a:solidFill>
                <a:latin typeface="Calibri"/>
                <a:ea typeface="+mn-ea"/>
                <a:cs typeface="Calibri"/>
              </a:rPr>
              <a:t>others </a:t>
            </a:r>
            <a:r>
              <a:rPr sz="1050" kern="1200" spc="13" dirty="0">
                <a:solidFill>
                  <a:prstClr val="black"/>
                </a:solidFill>
                <a:latin typeface="Calibri"/>
                <a:ea typeface="+mn-ea"/>
                <a:cs typeface="Calibri"/>
              </a:rPr>
              <a:t>may </a:t>
            </a:r>
            <a:r>
              <a:rPr sz="1050" kern="1200" spc="10" dirty="0">
                <a:solidFill>
                  <a:prstClr val="black"/>
                </a:solidFill>
                <a:latin typeface="Calibri"/>
                <a:ea typeface="+mn-ea"/>
                <a:cs typeface="Calibri"/>
              </a:rPr>
              <a:t>encounter </a:t>
            </a:r>
            <a:r>
              <a:rPr sz="1050" kern="1200" spc="-7" dirty="0">
                <a:solidFill>
                  <a:prstClr val="black"/>
                </a:solidFill>
                <a:latin typeface="Calibri"/>
                <a:ea typeface="+mn-ea"/>
                <a:cs typeface="Calibri"/>
              </a:rPr>
              <a:t>fear </a:t>
            </a:r>
            <a:r>
              <a:rPr sz="1050" kern="1200" spc="17" dirty="0">
                <a:solidFill>
                  <a:prstClr val="black"/>
                </a:solidFill>
                <a:latin typeface="Calibri"/>
                <a:ea typeface="+mn-ea"/>
                <a:cs typeface="Calibri"/>
              </a:rPr>
              <a:t>and </a:t>
            </a:r>
            <a:r>
              <a:rPr sz="1050" kern="1200" spc="13" dirty="0">
                <a:solidFill>
                  <a:prstClr val="black"/>
                </a:solidFill>
                <a:latin typeface="Calibri"/>
                <a:ea typeface="+mn-ea"/>
                <a:cs typeface="Calibri"/>
              </a:rPr>
              <a:t>anxiety  </a:t>
            </a:r>
            <a:r>
              <a:rPr sz="1050" kern="1200" spc="17" dirty="0">
                <a:solidFill>
                  <a:prstClr val="black"/>
                </a:solidFill>
                <a:latin typeface="Calibri"/>
                <a:ea typeface="+mn-ea"/>
                <a:cs typeface="Calibri"/>
              </a:rPr>
              <a:t>when </a:t>
            </a:r>
            <a:r>
              <a:rPr sz="1050" kern="1200" spc="3" dirty="0">
                <a:solidFill>
                  <a:prstClr val="black"/>
                </a:solidFill>
                <a:latin typeface="Calibri"/>
                <a:ea typeface="+mn-ea"/>
                <a:cs typeface="Calibri"/>
              </a:rPr>
              <a:t>they </a:t>
            </a:r>
            <a:r>
              <a:rPr sz="1050" kern="1200" spc="17" dirty="0">
                <a:solidFill>
                  <a:prstClr val="black"/>
                </a:solidFill>
                <a:latin typeface="Calibri"/>
                <a:ea typeface="+mn-ea"/>
                <a:cs typeface="Calibri"/>
              </a:rPr>
              <a:t>make </a:t>
            </a:r>
            <a:r>
              <a:rPr sz="1050" kern="1200" spc="13" dirty="0">
                <a:solidFill>
                  <a:prstClr val="black"/>
                </a:solidFill>
                <a:latin typeface="Calibri"/>
                <a:ea typeface="+mn-ea"/>
                <a:cs typeface="Calibri"/>
              </a:rPr>
              <a:t>a </a:t>
            </a:r>
            <a:r>
              <a:rPr sz="1050" kern="1200" spc="30" dirty="0">
                <a:solidFill>
                  <a:prstClr val="black"/>
                </a:solidFill>
                <a:latin typeface="Calibri"/>
                <a:ea typeface="+mn-ea"/>
                <a:cs typeface="Calibri"/>
              </a:rPr>
              <a:t>public </a:t>
            </a:r>
            <a:r>
              <a:rPr sz="1050" kern="1200" spc="10" dirty="0">
                <a:solidFill>
                  <a:prstClr val="black"/>
                </a:solidFill>
                <a:latin typeface="Calibri"/>
                <a:ea typeface="+mn-ea"/>
                <a:cs typeface="Calibri"/>
              </a:rPr>
              <a:t>commitment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funding </a:t>
            </a:r>
            <a:r>
              <a:rPr sz="1050" kern="1200" spc="20" dirty="0">
                <a:solidFill>
                  <a:prstClr val="black"/>
                </a:solidFill>
                <a:latin typeface="Calibri"/>
                <a:ea typeface="+mn-ea"/>
                <a:cs typeface="Calibri"/>
              </a:rPr>
              <a:t>racial </a:t>
            </a:r>
            <a:r>
              <a:rPr sz="1050" kern="1200" spc="10" dirty="0">
                <a:solidFill>
                  <a:prstClr val="black"/>
                </a:solidFill>
                <a:latin typeface="Calibri"/>
                <a:ea typeface="+mn-ea"/>
                <a:cs typeface="Calibri"/>
              </a:rPr>
              <a:t>equity </a:t>
            </a:r>
            <a:r>
              <a:rPr sz="1050" kern="1200" spc="3" dirty="0">
                <a:solidFill>
                  <a:prstClr val="black"/>
                </a:solidFill>
                <a:latin typeface="Calibri"/>
                <a:ea typeface="+mn-ea"/>
                <a:cs typeface="Calibri"/>
              </a:rPr>
              <a:t>or  </a:t>
            </a:r>
            <a:r>
              <a:rPr sz="1050" kern="1200" spc="-3" dirty="0">
                <a:solidFill>
                  <a:prstClr val="black"/>
                </a:solidFill>
                <a:latin typeface="Calibri"/>
                <a:ea typeface="+mn-ea"/>
                <a:cs typeface="Calibri"/>
              </a:rPr>
              <a:t>other </a:t>
            </a:r>
            <a:r>
              <a:rPr sz="1050" kern="1200" spc="20" dirty="0">
                <a:solidFill>
                  <a:prstClr val="black"/>
                </a:solidFill>
                <a:latin typeface="Calibri"/>
                <a:ea typeface="+mn-ea"/>
                <a:cs typeface="Calibri"/>
              </a:rPr>
              <a:t>kinds </a:t>
            </a:r>
            <a:r>
              <a:rPr sz="1050" kern="1200" dirty="0">
                <a:solidFill>
                  <a:prstClr val="black"/>
                </a:solidFill>
                <a:latin typeface="Calibri"/>
                <a:ea typeface="+mn-ea"/>
                <a:cs typeface="Calibri"/>
              </a:rPr>
              <a:t>of</a:t>
            </a:r>
            <a:r>
              <a:rPr sz="1050" kern="1200" spc="79" dirty="0">
                <a:solidFill>
                  <a:prstClr val="black"/>
                </a:solidFill>
                <a:latin typeface="Calibri"/>
                <a:ea typeface="+mn-ea"/>
                <a:cs typeface="Calibri"/>
              </a:rPr>
              <a:t> </a:t>
            </a:r>
            <a:r>
              <a:rPr sz="1050" kern="1200" dirty="0">
                <a:solidFill>
                  <a:prstClr val="black"/>
                </a:solidFill>
                <a:latin typeface="Calibri"/>
                <a:ea typeface="+mn-ea"/>
                <a:cs typeface="Calibri"/>
              </a:rPr>
              <a:t>equity.</a:t>
            </a:r>
          </a:p>
        </p:txBody>
      </p:sp>
      <p:sp>
        <p:nvSpPr>
          <p:cNvPr id="8" name="object 8"/>
          <p:cNvSpPr txBox="1"/>
          <p:nvPr/>
        </p:nvSpPr>
        <p:spPr>
          <a:xfrm>
            <a:off x="142875" y="4119296"/>
            <a:ext cx="4110260" cy="785421"/>
          </a:xfrm>
          <a:prstGeom prst="rect">
            <a:avLst/>
          </a:prstGeom>
        </p:spPr>
        <p:txBody>
          <a:bodyPr vert="horz" wrap="square" lIns="0" tIns="52528" rIns="0" bIns="0" rtlCol="0">
            <a:spAutoFit/>
          </a:bodyPr>
          <a:lstStyle/>
          <a:p>
            <a:pPr marL="159272" marR="3362" indent="-151287" defTabSz="605150">
              <a:lnSpc>
                <a:spcPct val="115100"/>
              </a:lnSpc>
              <a:spcBef>
                <a:spcPts val="179"/>
              </a:spcBef>
              <a:buClrTx/>
            </a:pPr>
            <a:r>
              <a:rPr sz="1050" kern="1200" spc="10" dirty="0">
                <a:solidFill>
                  <a:prstClr val="black"/>
                </a:solidFill>
                <a:latin typeface="Calibri"/>
                <a:ea typeface="+mn-ea"/>
                <a:cs typeface="Calibri"/>
              </a:rPr>
              <a:t>a. </a:t>
            </a:r>
            <a:r>
              <a:rPr sz="1050" b="1" kern="1200" spc="17" dirty="0">
                <a:solidFill>
                  <a:prstClr val="black"/>
                </a:solidFill>
                <a:latin typeface="Calibri"/>
                <a:ea typeface="+mn-ea"/>
                <a:cs typeface="Calibri"/>
              </a:rPr>
              <a:t>Publicly </a:t>
            </a:r>
            <a:r>
              <a:rPr sz="1050" b="1" kern="1200" spc="7" dirty="0">
                <a:solidFill>
                  <a:prstClr val="black"/>
                </a:solidFill>
                <a:latin typeface="Calibri"/>
                <a:ea typeface="+mn-ea"/>
                <a:cs typeface="Calibri"/>
              </a:rPr>
              <a:t>acknowledge </a:t>
            </a:r>
            <a:r>
              <a:rPr sz="1050" b="1" kern="1200" spc="3" dirty="0">
                <a:solidFill>
                  <a:prstClr val="black"/>
                </a:solidFill>
                <a:latin typeface="Calibri"/>
                <a:ea typeface="+mn-ea"/>
                <a:cs typeface="Calibri"/>
              </a:rPr>
              <a:t>and </a:t>
            </a:r>
            <a:r>
              <a:rPr sz="1050" b="1" kern="1200" spc="-3" dirty="0">
                <a:solidFill>
                  <a:prstClr val="black"/>
                </a:solidFill>
                <a:latin typeface="Calibri"/>
                <a:ea typeface="+mn-ea"/>
                <a:cs typeface="Calibri"/>
              </a:rPr>
              <a:t>address </a:t>
            </a:r>
            <a:r>
              <a:rPr sz="1050" b="1" kern="1200" spc="-7" dirty="0">
                <a:solidFill>
                  <a:prstClr val="black"/>
                </a:solidFill>
                <a:latin typeface="Calibri"/>
                <a:ea typeface="+mn-ea"/>
                <a:cs typeface="Calibri"/>
              </a:rPr>
              <a:t>the </a:t>
            </a:r>
            <a:r>
              <a:rPr sz="1050" b="1" kern="1200" dirty="0">
                <a:solidFill>
                  <a:prstClr val="black"/>
                </a:solidFill>
                <a:latin typeface="Calibri"/>
                <a:ea typeface="+mn-ea"/>
                <a:cs typeface="Calibri"/>
              </a:rPr>
              <a:t>anxieties of </a:t>
            </a:r>
            <a:r>
              <a:rPr sz="1050" b="1" kern="1200" spc="7" dirty="0">
                <a:solidFill>
                  <a:prstClr val="black"/>
                </a:solidFill>
                <a:latin typeface="Calibri"/>
                <a:ea typeface="+mn-ea"/>
                <a:cs typeface="Calibri"/>
              </a:rPr>
              <a:t>your  </a:t>
            </a:r>
            <a:r>
              <a:rPr sz="1050" b="1" kern="1200" spc="3" dirty="0">
                <a:solidFill>
                  <a:prstClr val="black"/>
                </a:solidFill>
                <a:latin typeface="Calibri"/>
                <a:ea typeface="+mn-ea"/>
                <a:cs typeface="Calibri"/>
              </a:rPr>
              <a:t>constituencies. </a:t>
            </a:r>
            <a:r>
              <a:rPr sz="1050" kern="1200" spc="20" dirty="0">
                <a:solidFill>
                  <a:prstClr val="black"/>
                </a:solidFill>
                <a:latin typeface="Calibri"/>
                <a:ea typeface="+mn-ea"/>
                <a:cs typeface="Calibri"/>
              </a:rPr>
              <a:t>Be </a:t>
            </a:r>
            <a:r>
              <a:rPr sz="1050" kern="1200" spc="-3" dirty="0">
                <a:solidFill>
                  <a:prstClr val="black"/>
                </a:solidFill>
                <a:latin typeface="Calibri"/>
                <a:ea typeface="+mn-ea"/>
                <a:cs typeface="Calibri"/>
              </a:rPr>
              <a:t>honest </a:t>
            </a:r>
            <a:r>
              <a:rPr sz="1050" kern="1200" spc="13" dirty="0">
                <a:solidFill>
                  <a:prstClr val="black"/>
                </a:solidFill>
                <a:latin typeface="Calibri"/>
                <a:ea typeface="+mn-ea"/>
                <a:cs typeface="Calibri"/>
              </a:rPr>
              <a:t>and </a:t>
            </a:r>
            <a:r>
              <a:rPr sz="1050" kern="1200" spc="3" dirty="0">
                <a:solidFill>
                  <a:prstClr val="black"/>
                </a:solidFill>
                <a:latin typeface="Calibri"/>
                <a:ea typeface="+mn-ea"/>
                <a:cs typeface="Calibri"/>
              </a:rPr>
              <a:t>direct </a:t>
            </a:r>
            <a:r>
              <a:rPr sz="1050" kern="1200" dirty="0">
                <a:solidFill>
                  <a:prstClr val="black"/>
                </a:solidFill>
                <a:latin typeface="Calibri"/>
                <a:ea typeface="+mn-ea"/>
                <a:cs typeface="Calibri"/>
              </a:rPr>
              <a:t>about </a:t>
            </a:r>
            <a:r>
              <a:rPr sz="1050" kern="1200" spc="10" dirty="0">
                <a:solidFill>
                  <a:prstClr val="black"/>
                </a:solidFill>
                <a:latin typeface="Calibri"/>
                <a:ea typeface="+mn-ea"/>
                <a:cs typeface="Calibri"/>
              </a:rPr>
              <a:t>changes </a:t>
            </a:r>
            <a:r>
              <a:rPr sz="1050" kern="1200" spc="23" dirty="0">
                <a:solidFill>
                  <a:prstClr val="black"/>
                </a:solidFill>
                <a:latin typeface="Calibri"/>
                <a:ea typeface="+mn-ea"/>
                <a:cs typeface="Calibri"/>
              </a:rPr>
              <a:t>in </a:t>
            </a:r>
            <a:r>
              <a:rPr sz="1050" kern="1200" spc="10" dirty="0">
                <a:solidFill>
                  <a:prstClr val="black"/>
                </a:solidFill>
                <a:latin typeface="Calibri"/>
                <a:ea typeface="+mn-ea"/>
                <a:cs typeface="Calibri"/>
              </a:rPr>
              <a:t>funding  </a:t>
            </a:r>
            <a:r>
              <a:rPr sz="1050" kern="1200" dirty="0">
                <a:solidFill>
                  <a:prstClr val="black"/>
                </a:solidFill>
                <a:latin typeface="Calibri"/>
                <a:ea typeface="+mn-ea"/>
                <a:cs typeface="Calibri"/>
              </a:rPr>
              <a:t>priorities. Let </a:t>
            </a:r>
            <a:r>
              <a:rPr sz="1050" kern="1200" spc="7" dirty="0">
                <a:solidFill>
                  <a:prstClr val="black"/>
                </a:solidFill>
                <a:latin typeface="Calibri"/>
                <a:ea typeface="+mn-ea"/>
                <a:cs typeface="Calibri"/>
              </a:rPr>
              <a:t>your constituencies </a:t>
            </a:r>
            <a:r>
              <a:rPr sz="1050" kern="1200" spc="20" dirty="0">
                <a:solidFill>
                  <a:prstClr val="black"/>
                </a:solidFill>
                <a:latin typeface="Calibri"/>
                <a:ea typeface="+mn-ea"/>
                <a:cs typeface="Calibri"/>
              </a:rPr>
              <a:t>know </a:t>
            </a:r>
            <a:r>
              <a:rPr sz="1050" kern="1200" spc="-10" dirty="0">
                <a:solidFill>
                  <a:prstClr val="black"/>
                </a:solidFill>
                <a:latin typeface="Calibri"/>
                <a:ea typeface="+mn-ea"/>
                <a:cs typeface="Calibri"/>
              </a:rPr>
              <a:t>these </a:t>
            </a:r>
            <a:r>
              <a:rPr sz="1050" kern="1200" spc="30" dirty="0">
                <a:solidFill>
                  <a:prstClr val="black"/>
                </a:solidFill>
                <a:latin typeface="Calibri"/>
                <a:ea typeface="+mn-ea"/>
                <a:cs typeface="Calibri"/>
              </a:rPr>
              <a:t>will </a:t>
            </a:r>
            <a:r>
              <a:rPr sz="1050" kern="1200" spc="7" dirty="0">
                <a:solidFill>
                  <a:prstClr val="black"/>
                </a:solidFill>
                <a:latin typeface="Calibri"/>
                <a:ea typeface="+mn-ea"/>
                <a:cs typeface="Calibri"/>
              </a:rPr>
              <a:t>be </a:t>
            </a:r>
            <a:r>
              <a:rPr sz="1050" kern="1200" spc="13" dirty="0">
                <a:solidFill>
                  <a:prstClr val="black"/>
                </a:solidFill>
                <a:latin typeface="Calibri"/>
                <a:ea typeface="+mn-ea"/>
                <a:cs typeface="Calibri"/>
              </a:rPr>
              <a:t>handled </a:t>
            </a:r>
            <a:r>
              <a:rPr sz="1050" kern="1200" spc="7" dirty="0">
                <a:solidFill>
                  <a:prstClr val="black"/>
                </a:solidFill>
                <a:latin typeface="Calibri"/>
                <a:ea typeface="+mn-ea"/>
                <a:cs typeface="Calibri"/>
              </a:rPr>
              <a:t>with  </a:t>
            </a:r>
            <a:r>
              <a:rPr sz="1050" kern="1200" dirty="0">
                <a:solidFill>
                  <a:prstClr val="black"/>
                </a:solidFill>
                <a:latin typeface="Calibri"/>
                <a:ea typeface="+mn-ea"/>
                <a:cs typeface="Calibri"/>
              </a:rPr>
              <a:t>empathy </a:t>
            </a:r>
            <a:r>
              <a:rPr sz="1050" kern="1200" spc="13" dirty="0">
                <a:solidFill>
                  <a:prstClr val="black"/>
                </a:solidFill>
                <a:latin typeface="Calibri"/>
                <a:ea typeface="+mn-ea"/>
                <a:cs typeface="Calibri"/>
              </a:rPr>
              <a:t>and </a:t>
            </a:r>
            <a:r>
              <a:rPr sz="1050" kern="1200" spc="-3" dirty="0">
                <a:solidFill>
                  <a:prstClr val="black"/>
                </a:solidFill>
                <a:latin typeface="Calibri"/>
                <a:ea typeface="+mn-ea"/>
                <a:cs typeface="Calibri"/>
              </a:rPr>
              <a:t>respect. </a:t>
            </a:r>
            <a:r>
              <a:rPr sz="1050" kern="1200" spc="26" dirty="0">
                <a:solidFill>
                  <a:prstClr val="black"/>
                </a:solidFill>
                <a:latin typeface="Calibri"/>
                <a:ea typeface="+mn-ea"/>
                <a:cs typeface="Calibri"/>
              </a:rPr>
              <a:t>As </a:t>
            </a:r>
            <a:r>
              <a:rPr sz="1050" kern="1200" dirty="0">
                <a:solidFill>
                  <a:prstClr val="black"/>
                </a:solidFill>
                <a:latin typeface="Calibri"/>
                <a:ea typeface="+mn-ea"/>
                <a:cs typeface="Calibri"/>
              </a:rPr>
              <a:t>Meyer </a:t>
            </a:r>
            <a:r>
              <a:rPr sz="1050" kern="1200" spc="10" dirty="0">
                <a:solidFill>
                  <a:prstClr val="black"/>
                </a:solidFill>
                <a:latin typeface="Calibri"/>
                <a:ea typeface="+mn-ea"/>
                <a:cs typeface="Calibri"/>
              </a:rPr>
              <a:t>Memorial </a:t>
            </a:r>
            <a:r>
              <a:rPr sz="1050" kern="1200" spc="-13" dirty="0">
                <a:solidFill>
                  <a:prstClr val="black"/>
                </a:solidFill>
                <a:latin typeface="Calibri"/>
                <a:ea typeface="+mn-ea"/>
                <a:cs typeface="Calibri"/>
              </a:rPr>
              <a:t>Trust </a:t>
            </a:r>
            <a:r>
              <a:rPr sz="1050" kern="1200" dirty="0">
                <a:solidFill>
                  <a:prstClr val="black"/>
                </a:solidFill>
                <a:latin typeface="Calibri"/>
                <a:ea typeface="+mn-ea"/>
                <a:cs typeface="Calibri"/>
              </a:rPr>
              <a:t>went through</a:t>
            </a:r>
            <a:r>
              <a:rPr sz="1050" kern="1200" spc="152" dirty="0">
                <a:solidFill>
                  <a:prstClr val="black"/>
                </a:solidFill>
                <a:latin typeface="Calibri"/>
                <a:ea typeface="+mn-ea"/>
                <a:cs typeface="Calibri"/>
              </a:rPr>
              <a:t> </a:t>
            </a:r>
            <a:r>
              <a:rPr sz="695" kern="1200" spc="10" dirty="0">
                <a:solidFill>
                  <a:prstClr val="black"/>
                </a:solidFill>
                <a:latin typeface="Calibri"/>
                <a:ea typeface="+mn-ea"/>
                <a:cs typeface="Calibri"/>
              </a:rPr>
              <a:t>an</a:t>
            </a:r>
            <a:endParaRPr sz="695" kern="1200" dirty="0">
              <a:solidFill>
                <a:prstClr val="black"/>
              </a:solidFill>
              <a:latin typeface="Calibri"/>
              <a:ea typeface="+mn-ea"/>
              <a:cs typeface="Calibri"/>
            </a:endParaRPr>
          </a:p>
        </p:txBody>
      </p:sp>
      <p:sp>
        <p:nvSpPr>
          <p:cNvPr id="9" name="object 9"/>
          <p:cNvSpPr txBox="1"/>
          <p:nvPr/>
        </p:nvSpPr>
        <p:spPr>
          <a:xfrm>
            <a:off x="4534180" y="1272236"/>
            <a:ext cx="4237308" cy="3310416"/>
          </a:xfrm>
          <a:prstGeom prst="rect">
            <a:avLst/>
          </a:prstGeom>
        </p:spPr>
        <p:txBody>
          <a:bodyPr vert="horz" wrap="square" lIns="0" tIns="8404" rIns="0" bIns="0" rtlCol="0">
            <a:spAutoFit/>
          </a:bodyPr>
          <a:lstStyle/>
          <a:p>
            <a:pPr marL="159272" marR="55052" defTabSz="605150">
              <a:lnSpc>
                <a:spcPct val="115100"/>
              </a:lnSpc>
              <a:spcBef>
                <a:spcPts val="66"/>
              </a:spcBef>
              <a:buClrTx/>
            </a:pPr>
            <a:r>
              <a:rPr sz="1050" kern="1200" spc="3" dirty="0">
                <a:solidFill>
                  <a:prstClr val="black"/>
                </a:solidFill>
                <a:latin typeface="Calibri"/>
                <a:ea typeface="+mn-ea"/>
                <a:cs typeface="Calibri"/>
              </a:rPr>
              <a:t>extensive process </a:t>
            </a:r>
            <a:r>
              <a:rPr sz="1050" kern="1200" spc="-3" dirty="0">
                <a:solidFill>
                  <a:prstClr val="black"/>
                </a:solidFill>
                <a:latin typeface="Calibri"/>
                <a:ea typeface="+mn-ea"/>
                <a:cs typeface="Calibri"/>
              </a:rPr>
              <a:t>of </a:t>
            </a:r>
            <a:r>
              <a:rPr sz="1050" kern="1200" spc="7" dirty="0">
                <a:solidFill>
                  <a:prstClr val="black"/>
                </a:solidFill>
                <a:latin typeface="Calibri"/>
                <a:ea typeface="+mn-ea"/>
                <a:cs typeface="Calibri"/>
              </a:rPr>
              <a:t>listening </a:t>
            </a:r>
            <a:r>
              <a:rPr sz="1050" kern="1200" spc="13" dirty="0">
                <a:solidFill>
                  <a:prstClr val="black"/>
                </a:solidFill>
                <a:latin typeface="Calibri"/>
                <a:ea typeface="+mn-ea"/>
                <a:cs typeface="Calibri"/>
              </a:rPr>
              <a:t>and </a:t>
            </a:r>
            <a:r>
              <a:rPr sz="1050" kern="1200" spc="10" dirty="0">
                <a:solidFill>
                  <a:prstClr val="black"/>
                </a:solidFill>
                <a:latin typeface="Calibri"/>
                <a:ea typeface="+mn-ea"/>
                <a:cs typeface="Calibri"/>
              </a:rPr>
              <a:t>learning </a:t>
            </a:r>
            <a:r>
              <a:rPr sz="1050" kern="1200" spc="-13" dirty="0">
                <a:solidFill>
                  <a:prstClr val="black"/>
                </a:solidFill>
                <a:latin typeface="Calibri"/>
                <a:ea typeface="+mn-ea"/>
                <a:cs typeface="Calibri"/>
              </a:rPr>
              <a:t>to </a:t>
            </a:r>
            <a:r>
              <a:rPr sz="1050" kern="1200" spc="3" dirty="0">
                <a:solidFill>
                  <a:prstClr val="black"/>
                </a:solidFill>
                <a:latin typeface="Calibri"/>
                <a:ea typeface="+mn-ea"/>
                <a:cs typeface="Calibri"/>
              </a:rPr>
              <a:t>more </a:t>
            </a:r>
            <a:r>
              <a:rPr sz="1050" kern="1200" spc="13" dirty="0">
                <a:solidFill>
                  <a:prstClr val="black"/>
                </a:solidFill>
                <a:latin typeface="Calibri"/>
                <a:ea typeface="+mn-ea"/>
                <a:cs typeface="Calibri"/>
              </a:rPr>
              <a:t>fully </a:t>
            </a:r>
            <a:r>
              <a:rPr sz="1050" kern="1200" spc="7" dirty="0">
                <a:solidFill>
                  <a:prstClr val="black"/>
                </a:solidFill>
                <a:latin typeface="Calibri"/>
                <a:ea typeface="+mn-ea"/>
                <a:cs typeface="Calibri"/>
              </a:rPr>
              <a:t>embrace  </a:t>
            </a:r>
            <a:r>
              <a:rPr sz="1050" kern="1200" spc="-3" dirty="0">
                <a:solidFill>
                  <a:prstClr val="black"/>
                </a:solidFill>
                <a:latin typeface="Calibri"/>
                <a:ea typeface="+mn-ea"/>
                <a:cs typeface="Calibri"/>
              </a:rPr>
              <a:t>equity, </a:t>
            </a:r>
            <a:r>
              <a:rPr sz="1050" kern="1200" spc="23" dirty="0">
                <a:solidFill>
                  <a:prstClr val="black"/>
                </a:solidFill>
                <a:latin typeface="Calibri"/>
                <a:ea typeface="+mn-ea"/>
                <a:cs typeface="Calibri"/>
              </a:rPr>
              <a:t>then-CEO </a:t>
            </a:r>
            <a:r>
              <a:rPr sz="1050" kern="1200" spc="36" dirty="0">
                <a:solidFill>
                  <a:prstClr val="black"/>
                </a:solidFill>
                <a:latin typeface="Calibri"/>
                <a:ea typeface="+mn-ea"/>
                <a:cs typeface="Calibri"/>
              </a:rPr>
              <a:t>Doug </a:t>
            </a:r>
            <a:r>
              <a:rPr sz="1050" kern="1200" spc="3" dirty="0">
                <a:solidFill>
                  <a:prstClr val="black"/>
                </a:solidFill>
                <a:latin typeface="Calibri"/>
                <a:ea typeface="+mn-ea"/>
                <a:cs typeface="Calibri"/>
              </a:rPr>
              <a:t>Stamm used </a:t>
            </a:r>
            <a:r>
              <a:rPr sz="1050" kern="1200" spc="-10" dirty="0">
                <a:solidFill>
                  <a:prstClr val="black"/>
                </a:solidFill>
                <a:latin typeface="Calibri"/>
                <a:ea typeface="+mn-ea"/>
                <a:cs typeface="Calibri"/>
              </a:rPr>
              <a:t>the </a:t>
            </a:r>
            <a:r>
              <a:rPr sz="1050" kern="1200" spc="-3" dirty="0">
                <a:solidFill>
                  <a:prstClr val="black"/>
                </a:solidFill>
                <a:latin typeface="Calibri"/>
                <a:ea typeface="+mn-ea"/>
                <a:cs typeface="Calibri"/>
              </a:rPr>
              <a:t>foundation’s </a:t>
            </a:r>
            <a:r>
              <a:rPr sz="1050" kern="1200" spc="17" dirty="0">
                <a:solidFill>
                  <a:prstClr val="black"/>
                </a:solidFill>
                <a:latin typeface="Calibri"/>
                <a:ea typeface="+mn-ea"/>
                <a:cs typeface="Calibri"/>
              </a:rPr>
              <a:t>blog </a:t>
            </a:r>
            <a:r>
              <a:rPr sz="1050" kern="1200" spc="-17" dirty="0">
                <a:solidFill>
                  <a:prstClr val="black"/>
                </a:solidFill>
                <a:latin typeface="Calibri"/>
                <a:ea typeface="+mn-ea"/>
                <a:cs typeface="Calibri"/>
              </a:rPr>
              <a:t>to  </a:t>
            </a:r>
            <a:r>
              <a:rPr sz="1050" kern="1200" spc="13" dirty="0">
                <a:solidFill>
                  <a:prstClr val="black"/>
                </a:solidFill>
                <a:latin typeface="Calibri"/>
                <a:ea typeface="+mn-ea"/>
                <a:cs typeface="Calibri"/>
              </a:rPr>
              <a:t>communicate openly </a:t>
            </a:r>
            <a:r>
              <a:rPr sz="1050" kern="1200" dirty="0">
                <a:solidFill>
                  <a:prstClr val="black"/>
                </a:solidFill>
                <a:latin typeface="Calibri"/>
                <a:ea typeface="+mn-ea"/>
                <a:cs typeface="Calibri"/>
              </a:rPr>
              <a:t>about </a:t>
            </a:r>
            <a:r>
              <a:rPr sz="1050" kern="1200" spc="20" dirty="0">
                <a:solidFill>
                  <a:prstClr val="black"/>
                </a:solidFill>
                <a:latin typeface="Calibri"/>
                <a:ea typeface="+mn-ea"/>
                <a:cs typeface="Calibri"/>
              </a:rPr>
              <a:t>how </a:t>
            </a:r>
            <a:r>
              <a:rPr sz="1050" kern="1200" spc="-10" dirty="0">
                <a:solidFill>
                  <a:prstClr val="black"/>
                </a:solidFill>
                <a:latin typeface="Calibri"/>
                <a:ea typeface="+mn-ea"/>
                <a:cs typeface="Calibri"/>
              </a:rPr>
              <a:t>the </a:t>
            </a:r>
            <a:r>
              <a:rPr sz="1050" kern="1200" spc="3" dirty="0">
                <a:solidFill>
                  <a:prstClr val="black"/>
                </a:solidFill>
                <a:latin typeface="Calibri"/>
                <a:ea typeface="+mn-ea"/>
                <a:cs typeface="Calibri"/>
              </a:rPr>
              <a:t>foundation </a:t>
            </a:r>
            <a:r>
              <a:rPr sz="1050" kern="1200" spc="10" dirty="0">
                <a:solidFill>
                  <a:prstClr val="black"/>
                </a:solidFill>
                <a:latin typeface="Calibri"/>
                <a:ea typeface="+mn-ea"/>
                <a:cs typeface="Calibri"/>
              </a:rPr>
              <a:t>was</a:t>
            </a:r>
            <a:r>
              <a:rPr sz="1050" kern="1200" spc="165" dirty="0">
                <a:solidFill>
                  <a:prstClr val="black"/>
                </a:solidFill>
                <a:latin typeface="Calibri"/>
                <a:ea typeface="+mn-ea"/>
                <a:cs typeface="Calibri"/>
              </a:rPr>
              <a:t> </a:t>
            </a:r>
            <a:r>
              <a:rPr sz="1050" kern="1200" spc="13" dirty="0">
                <a:solidFill>
                  <a:prstClr val="black"/>
                </a:solidFill>
                <a:latin typeface="Calibri"/>
                <a:ea typeface="+mn-ea"/>
                <a:cs typeface="Calibri"/>
              </a:rPr>
              <a:t>evolving.</a:t>
            </a:r>
            <a:endParaRPr sz="1050" kern="1200" dirty="0">
              <a:solidFill>
                <a:prstClr val="black"/>
              </a:solidFill>
              <a:latin typeface="Calibri"/>
              <a:ea typeface="+mn-ea"/>
              <a:cs typeface="Calibri"/>
            </a:endParaRPr>
          </a:p>
          <a:p>
            <a:pPr marL="159272" marR="3362" indent="-150867" defTabSz="605150">
              <a:lnSpc>
                <a:spcPct val="115100"/>
              </a:lnSpc>
              <a:spcBef>
                <a:spcPts val="298"/>
              </a:spcBef>
              <a:buClrTx/>
              <a:buFont typeface="Calibri"/>
              <a:buAutoNum type="alphaLcPeriod" startAt="2"/>
              <a:tabLst>
                <a:tab pos="159692" algn="l"/>
              </a:tabLst>
            </a:pPr>
            <a:r>
              <a:rPr sz="1050" b="1" kern="1200" spc="10" dirty="0">
                <a:solidFill>
                  <a:prstClr val="black"/>
                </a:solidFill>
                <a:latin typeface="Calibri"/>
                <a:ea typeface="+mn-ea"/>
                <a:cs typeface="Calibri"/>
              </a:rPr>
              <a:t>Ask </a:t>
            </a:r>
            <a:r>
              <a:rPr sz="1050" b="1" kern="1200" spc="3" dirty="0">
                <a:solidFill>
                  <a:prstClr val="black"/>
                </a:solidFill>
                <a:latin typeface="Calibri"/>
                <a:ea typeface="+mn-ea"/>
                <a:cs typeface="Calibri"/>
              </a:rPr>
              <a:t>yourself, </a:t>
            </a:r>
            <a:r>
              <a:rPr sz="1050" b="1" kern="1200" spc="26" dirty="0">
                <a:solidFill>
                  <a:prstClr val="black"/>
                </a:solidFill>
                <a:latin typeface="Calibri"/>
                <a:ea typeface="+mn-ea"/>
                <a:cs typeface="Calibri"/>
              </a:rPr>
              <a:t>“Who </a:t>
            </a:r>
            <a:r>
              <a:rPr sz="1050" b="1" kern="1200" spc="-3" dirty="0">
                <a:solidFill>
                  <a:prstClr val="black"/>
                </a:solidFill>
                <a:latin typeface="Calibri"/>
                <a:ea typeface="+mn-ea"/>
                <a:cs typeface="Calibri"/>
              </a:rPr>
              <a:t>else </a:t>
            </a:r>
            <a:r>
              <a:rPr sz="1050" b="1" kern="1200" spc="3" dirty="0">
                <a:solidFill>
                  <a:prstClr val="black"/>
                </a:solidFill>
                <a:latin typeface="Calibri"/>
                <a:ea typeface="+mn-ea"/>
                <a:cs typeface="Calibri"/>
              </a:rPr>
              <a:t>is </a:t>
            </a:r>
            <a:r>
              <a:rPr sz="1050" b="1" kern="1200" spc="10" dirty="0">
                <a:solidFill>
                  <a:prstClr val="black"/>
                </a:solidFill>
                <a:latin typeface="Calibri"/>
                <a:ea typeface="+mn-ea"/>
                <a:cs typeface="Calibri"/>
              </a:rPr>
              <a:t>marginalized </a:t>
            </a:r>
            <a:r>
              <a:rPr sz="1050" b="1" kern="1200" spc="3" dirty="0">
                <a:solidFill>
                  <a:prstClr val="black"/>
                </a:solidFill>
                <a:latin typeface="Calibri"/>
                <a:ea typeface="+mn-ea"/>
                <a:cs typeface="Calibri"/>
              </a:rPr>
              <a:t>and why?” </a:t>
            </a:r>
            <a:r>
              <a:rPr sz="1050" kern="1200" spc="3" dirty="0">
                <a:solidFill>
                  <a:prstClr val="black"/>
                </a:solidFill>
                <a:latin typeface="Calibri"/>
                <a:ea typeface="+mn-ea"/>
                <a:cs typeface="Calibri"/>
              </a:rPr>
              <a:t>Whatever  </a:t>
            </a:r>
            <a:r>
              <a:rPr sz="1050" kern="1200" spc="7" dirty="0">
                <a:solidFill>
                  <a:prstClr val="black"/>
                </a:solidFill>
                <a:latin typeface="Calibri"/>
                <a:ea typeface="+mn-ea"/>
                <a:cs typeface="Calibri"/>
              </a:rPr>
              <a:t>your </a:t>
            </a:r>
            <a:r>
              <a:rPr sz="1050" kern="1200" spc="10" dirty="0">
                <a:solidFill>
                  <a:prstClr val="black"/>
                </a:solidFill>
                <a:latin typeface="Calibri"/>
                <a:ea typeface="+mn-ea"/>
                <a:cs typeface="Calibri"/>
              </a:rPr>
              <a:t>mission, </a:t>
            </a:r>
            <a:r>
              <a:rPr sz="1050" kern="1200" spc="-3" dirty="0">
                <a:solidFill>
                  <a:prstClr val="black"/>
                </a:solidFill>
                <a:latin typeface="Calibri"/>
                <a:ea typeface="+mn-ea"/>
                <a:cs typeface="Calibri"/>
              </a:rPr>
              <a:t>whether </a:t>
            </a:r>
            <a:r>
              <a:rPr sz="1050" kern="1200" spc="7" dirty="0">
                <a:solidFill>
                  <a:prstClr val="black"/>
                </a:solidFill>
                <a:latin typeface="Calibri"/>
                <a:ea typeface="+mn-ea"/>
                <a:cs typeface="Calibri"/>
              </a:rPr>
              <a:t>your focus </a:t>
            </a:r>
            <a:r>
              <a:rPr sz="1050" kern="1200" spc="10" dirty="0">
                <a:solidFill>
                  <a:prstClr val="black"/>
                </a:solidFill>
                <a:latin typeface="Calibri"/>
                <a:ea typeface="+mn-ea"/>
                <a:cs typeface="Calibri"/>
              </a:rPr>
              <a:t>is </a:t>
            </a:r>
            <a:r>
              <a:rPr sz="1050" kern="1200" spc="13" dirty="0">
                <a:solidFill>
                  <a:prstClr val="black"/>
                </a:solidFill>
                <a:latin typeface="Calibri"/>
                <a:ea typeface="+mn-ea"/>
                <a:cs typeface="Calibri"/>
              </a:rPr>
              <a:t>a </a:t>
            </a:r>
            <a:r>
              <a:rPr sz="1050" kern="1200" spc="7" dirty="0">
                <a:solidFill>
                  <a:prstClr val="black"/>
                </a:solidFill>
                <a:latin typeface="Calibri"/>
                <a:ea typeface="+mn-ea"/>
                <a:cs typeface="Calibri"/>
              </a:rPr>
              <a:t>region </a:t>
            </a:r>
            <a:r>
              <a:rPr sz="1050" kern="1200" dirty="0">
                <a:solidFill>
                  <a:prstClr val="black"/>
                </a:solidFill>
                <a:latin typeface="Calibri"/>
                <a:ea typeface="+mn-ea"/>
                <a:cs typeface="Calibri"/>
              </a:rPr>
              <a:t>or </a:t>
            </a:r>
            <a:r>
              <a:rPr sz="1050" kern="1200" spc="13" dirty="0">
                <a:solidFill>
                  <a:prstClr val="black"/>
                </a:solidFill>
                <a:latin typeface="Calibri"/>
                <a:ea typeface="+mn-ea"/>
                <a:cs typeface="Calibri"/>
              </a:rPr>
              <a:t>an </a:t>
            </a:r>
            <a:r>
              <a:rPr sz="1050" kern="1200" dirty="0">
                <a:solidFill>
                  <a:prstClr val="black"/>
                </a:solidFill>
                <a:latin typeface="Calibri"/>
                <a:ea typeface="+mn-ea"/>
                <a:cs typeface="Calibri"/>
              </a:rPr>
              <a:t>identity </a:t>
            </a:r>
            <a:r>
              <a:rPr sz="1050" kern="1200" spc="7" dirty="0">
                <a:solidFill>
                  <a:prstClr val="black"/>
                </a:solidFill>
                <a:latin typeface="Calibri"/>
                <a:ea typeface="+mn-ea"/>
                <a:cs typeface="Calibri"/>
              </a:rPr>
              <a:t>group  </a:t>
            </a:r>
            <a:r>
              <a:rPr sz="1050" kern="1200" dirty="0">
                <a:solidFill>
                  <a:prstClr val="black"/>
                </a:solidFill>
                <a:latin typeface="Calibri"/>
                <a:ea typeface="+mn-ea"/>
                <a:cs typeface="Calibri"/>
              </a:rPr>
              <a:t>or </a:t>
            </a:r>
            <a:r>
              <a:rPr sz="1050" kern="1200" spc="13" dirty="0">
                <a:solidFill>
                  <a:prstClr val="black"/>
                </a:solidFill>
                <a:latin typeface="Calibri"/>
                <a:ea typeface="+mn-ea"/>
                <a:cs typeface="Calibri"/>
              </a:rPr>
              <a:t>an </a:t>
            </a:r>
            <a:r>
              <a:rPr sz="1050" kern="1200" spc="7" dirty="0">
                <a:solidFill>
                  <a:prstClr val="black"/>
                </a:solidFill>
                <a:latin typeface="Calibri"/>
                <a:ea typeface="+mn-ea"/>
                <a:cs typeface="Calibri"/>
              </a:rPr>
              <a:t>issue, </a:t>
            </a:r>
            <a:r>
              <a:rPr sz="1050" kern="1200" spc="13" dirty="0">
                <a:solidFill>
                  <a:prstClr val="black"/>
                </a:solidFill>
                <a:latin typeface="Calibri"/>
                <a:ea typeface="+mn-ea"/>
                <a:cs typeface="Calibri"/>
              </a:rPr>
              <a:t>asking </a:t>
            </a:r>
            <a:r>
              <a:rPr sz="1050" kern="1200" spc="-3" dirty="0">
                <a:solidFill>
                  <a:prstClr val="black"/>
                </a:solidFill>
                <a:latin typeface="Calibri"/>
                <a:ea typeface="+mn-ea"/>
                <a:cs typeface="Calibri"/>
              </a:rPr>
              <a:t>this </a:t>
            </a:r>
            <a:r>
              <a:rPr sz="1050" kern="1200" spc="3" dirty="0">
                <a:solidFill>
                  <a:prstClr val="black"/>
                </a:solidFill>
                <a:latin typeface="Calibri"/>
                <a:ea typeface="+mn-ea"/>
                <a:cs typeface="Calibri"/>
              </a:rPr>
              <a:t>question </a:t>
            </a:r>
            <a:r>
              <a:rPr sz="1050" kern="1200" spc="30" dirty="0">
                <a:solidFill>
                  <a:prstClr val="black"/>
                </a:solidFill>
                <a:latin typeface="Calibri"/>
                <a:ea typeface="+mn-ea"/>
                <a:cs typeface="Calibri"/>
              </a:rPr>
              <a:t>will </a:t>
            </a:r>
            <a:r>
              <a:rPr sz="1050" kern="1200" spc="13" dirty="0">
                <a:solidFill>
                  <a:prstClr val="black"/>
                </a:solidFill>
                <a:latin typeface="Calibri"/>
                <a:ea typeface="+mn-ea"/>
                <a:cs typeface="Calibri"/>
              </a:rPr>
              <a:t>help </a:t>
            </a:r>
            <a:r>
              <a:rPr sz="1050" kern="1200" spc="17" dirty="0">
                <a:solidFill>
                  <a:prstClr val="black"/>
                </a:solidFill>
                <a:latin typeface="Calibri"/>
                <a:ea typeface="+mn-ea"/>
                <a:cs typeface="Calibri"/>
              </a:rPr>
              <a:t>you </a:t>
            </a:r>
            <a:r>
              <a:rPr sz="1050" kern="1200" spc="7" dirty="0">
                <a:solidFill>
                  <a:prstClr val="black"/>
                </a:solidFill>
                <a:latin typeface="Calibri"/>
                <a:ea typeface="+mn-ea"/>
                <a:cs typeface="Calibri"/>
              </a:rPr>
              <a:t>prioritize your  </a:t>
            </a:r>
            <a:r>
              <a:rPr sz="1050" kern="1200" spc="-10" dirty="0">
                <a:solidFill>
                  <a:prstClr val="black"/>
                </a:solidFill>
                <a:latin typeface="Calibri"/>
                <a:ea typeface="+mn-ea"/>
                <a:cs typeface="Calibri"/>
              </a:rPr>
              <a:t>strategies </a:t>
            </a:r>
            <a:r>
              <a:rPr sz="1050" kern="1200" spc="13" dirty="0">
                <a:solidFill>
                  <a:prstClr val="black"/>
                </a:solidFill>
                <a:latin typeface="Calibri"/>
                <a:ea typeface="+mn-ea"/>
                <a:cs typeface="Calibri"/>
              </a:rPr>
              <a:t>and </a:t>
            </a:r>
            <a:r>
              <a:rPr sz="1050" kern="1200" spc="-7" dirty="0">
                <a:solidFill>
                  <a:prstClr val="black"/>
                </a:solidFill>
                <a:latin typeface="Calibri"/>
                <a:ea typeface="+mn-ea"/>
                <a:cs typeface="Calibri"/>
              </a:rPr>
              <a:t>grants most </a:t>
            </a:r>
            <a:r>
              <a:rPr sz="1050" kern="1200" dirty="0">
                <a:solidFill>
                  <a:prstClr val="black"/>
                </a:solidFill>
                <a:latin typeface="Calibri"/>
                <a:ea typeface="+mn-ea"/>
                <a:cs typeface="Calibri"/>
              </a:rPr>
              <a:t>effectively </a:t>
            </a:r>
            <a:r>
              <a:rPr sz="1050" kern="1200" spc="13" dirty="0">
                <a:solidFill>
                  <a:prstClr val="black"/>
                </a:solidFill>
                <a:latin typeface="Calibri"/>
                <a:ea typeface="+mn-ea"/>
                <a:cs typeface="Calibri"/>
              </a:rPr>
              <a:t>among unique </a:t>
            </a:r>
            <a:r>
              <a:rPr sz="1050" kern="1200" dirty="0">
                <a:solidFill>
                  <a:prstClr val="black"/>
                </a:solidFill>
                <a:latin typeface="Calibri"/>
                <a:ea typeface="+mn-ea"/>
                <a:cs typeface="Calibri"/>
              </a:rPr>
              <a:t>or intersecting  </a:t>
            </a:r>
            <a:r>
              <a:rPr sz="1050" kern="1200" spc="7" dirty="0">
                <a:solidFill>
                  <a:prstClr val="black"/>
                </a:solidFill>
                <a:latin typeface="Calibri"/>
                <a:ea typeface="+mn-ea"/>
                <a:cs typeface="Calibri"/>
              </a:rPr>
              <a:t>groups. </a:t>
            </a:r>
            <a:endParaRPr lang="en-US" sz="1050" kern="1200" spc="7" dirty="0">
              <a:solidFill>
                <a:prstClr val="black"/>
              </a:solidFill>
              <a:latin typeface="Calibri"/>
              <a:ea typeface="+mn-ea"/>
              <a:cs typeface="Calibri"/>
            </a:endParaRPr>
          </a:p>
          <a:p>
            <a:pPr marL="159272" marR="3362" indent="-150867" defTabSz="605150">
              <a:lnSpc>
                <a:spcPct val="115100"/>
              </a:lnSpc>
              <a:spcBef>
                <a:spcPts val="298"/>
              </a:spcBef>
              <a:buClrTx/>
              <a:buFont typeface="Calibri"/>
              <a:buAutoNum type="alphaLcPeriod" startAt="2"/>
              <a:tabLst>
                <a:tab pos="159692" algn="l"/>
              </a:tabLst>
            </a:pPr>
            <a:r>
              <a:rPr sz="1050" b="1" kern="1200" spc="17" dirty="0">
                <a:solidFill>
                  <a:prstClr val="black"/>
                </a:solidFill>
                <a:latin typeface="Calibri"/>
                <a:ea typeface="+mn-ea"/>
                <a:cs typeface="Calibri"/>
              </a:rPr>
              <a:t>Allocate </a:t>
            </a:r>
            <a:r>
              <a:rPr sz="1050" b="1" kern="1200" spc="7" dirty="0">
                <a:solidFill>
                  <a:prstClr val="black"/>
                </a:solidFill>
                <a:latin typeface="Calibri"/>
                <a:ea typeface="+mn-ea"/>
                <a:cs typeface="Calibri"/>
              </a:rPr>
              <a:t>greater </a:t>
            </a:r>
            <a:r>
              <a:rPr sz="1050" b="1" kern="1200" spc="13" dirty="0">
                <a:solidFill>
                  <a:prstClr val="black"/>
                </a:solidFill>
                <a:latin typeface="Calibri"/>
                <a:ea typeface="+mn-ea"/>
                <a:cs typeface="Calibri"/>
              </a:rPr>
              <a:t>funding </a:t>
            </a:r>
            <a:r>
              <a:rPr sz="1050" b="1" kern="1200" spc="7" dirty="0">
                <a:solidFill>
                  <a:prstClr val="black"/>
                </a:solidFill>
                <a:latin typeface="Calibri"/>
                <a:ea typeface="+mn-ea"/>
                <a:cs typeface="Calibri"/>
              </a:rPr>
              <a:t>toward equity </a:t>
            </a:r>
            <a:r>
              <a:rPr sz="1050" b="1" kern="1200" spc="10" dirty="0">
                <a:solidFill>
                  <a:prstClr val="black"/>
                </a:solidFill>
                <a:latin typeface="Calibri"/>
                <a:ea typeface="+mn-ea"/>
                <a:cs typeface="Calibri"/>
              </a:rPr>
              <a:t>and </a:t>
            </a:r>
            <a:r>
              <a:rPr sz="1050" b="1" kern="1200" spc="-3" dirty="0">
                <a:solidFill>
                  <a:prstClr val="black"/>
                </a:solidFill>
                <a:latin typeface="Calibri"/>
                <a:ea typeface="+mn-ea"/>
                <a:cs typeface="Calibri"/>
              </a:rPr>
              <a:t>systems </a:t>
            </a:r>
            <a:r>
              <a:rPr sz="1050" b="1" kern="1200" spc="13" dirty="0">
                <a:solidFill>
                  <a:prstClr val="black"/>
                </a:solidFill>
                <a:latin typeface="Calibri"/>
                <a:ea typeface="+mn-ea"/>
                <a:cs typeface="Calibri"/>
              </a:rPr>
              <a:t>change.  </a:t>
            </a:r>
            <a:r>
              <a:rPr sz="1050" kern="1200" spc="20" dirty="0">
                <a:solidFill>
                  <a:prstClr val="black"/>
                </a:solidFill>
                <a:latin typeface="Calibri"/>
                <a:ea typeface="+mn-ea"/>
                <a:cs typeface="Calibri"/>
              </a:rPr>
              <a:t>Examine </a:t>
            </a:r>
            <a:r>
              <a:rPr sz="1050" kern="1200" spc="23" dirty="0">
                <a:solidFill>
                  <a:prstClr val="black"/>
                </a:solidFill>
                <a:latin typeface="Calibri"/>
                <a:ea typeface="+mn-ea"/>
                <a:cs typeface="Calibri"/>
              </a:rPr>
              <a:t>how </a:t>
            </a:r>
            <a:r>
              <a:rPr sz="1050" kern="1200" spc="13" dirty="0">
                <a:solidFill>
                  <a:prstClr val="black"/>
                </a:solidFill>
                <a:latin typeface="Calibri"/>
                <a:ea typeface="+mn-ea"/>
                <a:cs typeface="Calibri"/>
              </a:rPr>
              <a:t>a higher </a:t>
            </a:r>
            <a:r>
              <a:rPr sz="1050" kern="1200" spc="20" dirty="0">
                <a:solidFill>
                  <a:prstClr val="black"/>
                </a:solidFill>
                <a:latin typeface="Calibri"/>
                <a:ea typeface="+mn-ea"/>
                <a:cs typeface="Calibri"/>
              </a:rPr>
              <a:t>annual </a:t>
            </a:r>
            <a:r>
              <a:rPr sz="1050" kern="1200" spc="3" dirty="0">
                <a:solidFill>
                  <a:prstClr val="black"/>
                </a:solidFill>
                <a:latin typeface="Calibri"/>
                <a:ea typeface="+mn-ea"/>
                <a:cs typeface="Calibri"/>
              </a:rPr>
              <a:t>payout </a:t>
            </a:r>
            <a:r>
              <a:rPr sz="1050" kern="1200" spc="-13" dirty="0">
                <a:solidFill>
                  <a:prstClr val="black"/>
                </a:solidFill>
                <a:latin typeface="Calibri"/>
                <a:ea typeface="+mn-ea"/>
                <a:cs typeface="Calibri"/>
              </a:rPr>
              <a:t>rate </a:t>
            </a:r>
            <a:r>
              <a:rPr sz="1050" kern="1200" spc="30" dirty="0">
                <a:solidFill>
                  <a:prstClr val="black"/>
                </a:solidFill>
                <a:latin typeface="Calibri"/>
                <a:ea typeface="+mn-ea"/>
                <a:cs typeface="Calibri"/>
              </a:rPr>
              <a:t>can </a:t>
            </a:r>
            <a:r>
              <a:rPr sz="1050" kern="1200" spc="3" dirty="0">
                <a:solidFill>
                  <a:prstClr val="black"/>
                </a:solidFill>
                <a:latin typeface="Calibri"/>
                <a:ea typeface="+mn-ea"/>
                <a:cs typeface="Calibri"/>
              </a:rPr>
              <a:t>support </a:t>
            </a:r>
            <a:r>
              <a:rPr sz="1050" kern="1200" spc="10" dirty="0">
                <a:solidFill>
                  <a:prstClr val="black"/>
                </a:solidFill>
                <a:latin typeface="Calibri"/>
                <a:ea typeface="+mn-ea"/>
                <a:cs typeface="Calibri"/>
              </a:rPr>
              <a:t>your  equity </a:t>
            </a:r>
            <a:r>
              <a:rPr sz="1050" kern="1200" spc="17" dirty="0">
                <a:solidFill>
                  <a:prstClr val="black"/>
                </a:solidFill>
                <a:latin typeface="Calibri"/>
                <a:ea typeface="+mn-ea"/>
                <a:cs typeface="Calibri"/>
              </a:rPr>
              <a:t>goals and </a:t>
            </a:r>
            <a:r>
              <a:rPr sz="1050" kern="1200" spc="13" dirty="0">
                <a:solidFill>
                  <a:prstClr val="black"/>
                </a:solidFill>
                <a:latin typeface="Calibri"/>
                <a:ea typeface="+mn-ea"/>
                <a:cs typeface="Calibri"/>
              </a:rPr>
              <a:t>encourage </a:t>
            </a:r>
            <a:r>
              <a:rPr sz="1050" kern="1200" spc="-3" dirty="0">
                <a:solidFill>
                  <a:prstClr val="black"/>
                </a:solidFill>
                <a:latin typeface="Calibri"/>
                <a:ea typeface="+mn-ea"/>
                <a:cs typeface="Calibri"/>
              </a:rPr>
              <a:t>other </a:t>
            </a:r>
            <a:r>
              <a:rPr sz="1050" kern="1200" spc="3" dirty="0">
                <a:solidFill>
                  <a:prstClr val="black"/>
                </a:solidFill>
                <a:latin typeface="Calibri"/>
                <a:ea typeface="+mn-ea"/>
                <a:cs typeface="Calibri"/>
              </a:rPr>
              <a:t>grantmakers </a:t>
            </a:r>
            <a:r>
              <a:rPr sz="1050" kern="1200" spc="-10" dirty="0">
                <a:solidFill>
                  <a:prstClr val="black"/>
                </a:solidFill>
                <a:latin typeface="Calibri"/>
                <a:ea typeface="+mn-ea"/>
                <a:cs typeface="Calibri"/>
              </a:rPr>
              <a:t>to</a:t>
            </a:r>
            <a:r>
              <a:rPr sz="1050" kern="1200" spc="73" dirty="0">
                <a:solidFill>
                  <a:prstClr val="black"/>
                </a:solidFill>
                <a:latin typeface="Calibri"/>
                <a:ea typeface="+mn-ea"/>
                <a:cs typeface="Calibri"/>
              </a:rPr>
              <a:t> </a:t>
            </a:r>
            <a:r>
              <a:rPr sz="1050" kern="1200" spc="20" dirty="0">
                <a:solidFill>
                  <a:prstClr val="black"/>
                </a:solidFill>
                <a:latin typeface="Calibri"/>
                <a:ea typeface="+mn-ea"/>
                <a:cs typeface="Calibri"/>
              </a:rPr>
              <a:t>do </a:t>
            </a:r>
            <a:r>
              <a:rPr sz="1050" kern="1200" spc="7" dirty="0">
                <a:solidFill>
                  <a:prstClr val="black"/>
                </a:solidFill>
                <a:latin typeface="Calibri"/>
                <a:ea typeface="+mn-ea"/>
                <a:cs typeface="Calibri"/>
              </a:rPr>
              <a:t>so </a:t>
            </a:r>
            <a:r>
              <a:rPr sz="1050" kern="1200" spc="17" dirty="0">
                <a:solidFill>
                  <a:prstClr val="black"/>
                </a:solidFill>
                <a:latin typeface="Calibri"/>
                <a:ea typeface="+mn-ea"/>
                <a:cs typeface="Calibri"/>
              </a:rPr>
              <a:t>also.</a:t>
            </a:r>
            <a:endParaRPr sz="1050" kern="1200" dirty="0">
              <a:solidFill>
                <a:prstClr val="black"/>
              </a:solidFill>
              <a:latin typeface="Calibri"/>
              <a:ea typeface="+mn-ea"/>
              <a:cs typeface="Calibri"/>
            </a:endParaRPr>
          </a:p>
          <a:p>
            <a:pPr marL="159272" marR="6304" indent="-150867" defTabSz="605150">
              <a:lnSpc>
                <a:spcPct val="115100"/>
              </a:lnSpc>
              <a:spcBef>
                <a:spcPts val="298"/>
              </a:spcBef>
              <a:buClrTx/>
              <a:buFont typeface="Calibri"/>
              <a:buAutoNum type="alphaLcPeriod" startAt="2"/>
              <a:tabLst>
                <a:tab pos="159692" algn="l"/>
              </a:tabLst>
            </a:pPr>
            <a:r>
              <a:rPr sz="1050" b="1" kern="1200" spc="-3" dirty="0">
                <a:solidFill>
                  <a:prstClr val="black"/>
                </a:solidFill>
                <a:latin typeface="Calibri"/>
                <a:ea typeface="+mn-ea"/>
                <a:cs typeface="Calibri"/>
              </a:rPr>
              <a:t>Strategize </a:t>
            </a:r>
            <a:r>
              <a:rPr sz="1050" b="1" kern="1200" spc="-7" dirty="0">
                <a:solidFill>
                  <a:prstClr val="black"/>
                </a:solidFill>
                <a:latin typeface="Calibri"/>
                <a:ea typeface="+mn-ea"/>
                <a:cs typeface="Calibri"/>
              </a:rPr>
              <a:t>beyond </a:t>
            </a:r>
            <a:r>
              <a:rPr sz="1050" b="1" kern="1200" dirty="0">
                <a:solidFill>
                  <a:prstClr val="black"/>
                </a:solidFill>
                <a:latin typeface="Calibri"/>
                <a:ea typeface="+mn-ea"/>
                <a:cs typeface="Calibri"/>
              </a:rPr>
              <a:t>your own </a:t>
            </a:r>
            <a:r>
              <a:rPr sz="1050" b="1" kern="1200" spc="-3" dirty="0">
                <a:solidFill>
                  <a:prstClr val="black"/>
                </a:solidFill>
                <a:latin typeface="Calibri"/>
                <a:ea typeface="+mn-ea"/>
                <a:cs typeface="Calibri"/>
              </a:rPr>
              <a:t>funding </a:t>
            </a:r>
            <a:r>
              <a:rPr sz="1050" b="1" kern="1200" spc="-7" dirty="0">
                <a:solidFill>
                  <a:prstClr val="black"/>
                </a:solidFill>
                <a:latin typeface="Calibri"/>
                <a:ea typeface="+mn-ea"/>
                <a:cs typeface="Calibri"/>
              </a:rPr>
              <a:t>portfolios. </a:t>
            </a:r>
            <a:r>
              <a:rPr sz="1050" kern="1200" spc="26" dirty="0">
                <a:solidFill>
                  <a:prstClr val="black"/>
                </a:solidFill>
                <a:latin typeface="Calibri"/>
                <a:ea typeface="+mn-ea"/>
                <a:cs typeface="Calibri"/>
              </a:rPr>
              <a:t>Help </a:t>
            </a:r>
            <a:r>
              <a:rPr sz="1050" kern="1200" spc="3" dirty="0">
                <a:solidFill>
                  <a:prstClr val="black"/>
                </a:solidFill>
                <a:latin typeface="Calibri"/>
                <a:ea typeface="+mn-ea"/>
                <a:cs typeface="Calibri"/>
              </a:rPr>
              <a:t>grow </a:t>
            </a:r>
            <a:r>
              <a:rPr sz="1050" kern="1200" dirty="0">
                <a:solidFill>
                  <a:prstClr val="black"/>
                </a:solidFill>
                <a:latin typeface="Calibri"/>
                <a:ea typeface="+mn-ea"/>
                <a:cs typeface="Calibri"/>
              </a:rPr>
              <a:t>and  </a:t>
            </a:r>
            <a:r>
              <a:rPr sz="1050" kern="1200" spc="13" dirty="0">
                <a:solidFill>
                  <a:prstClr val="black"/>
                </a:solidFill>
                <a:latin typeface="Calibri"/>
                <a:ea typeface="+mn-ea"/>
                <a:cs typeface="Calibri"/>
              </a:rPr>
              <a:t>mobilize </a:t>
            </a:r>
            <a:r>
              <a:rPr sz="1050" kern="1200" spc="-17" dirty="0">
                <a:solidFill>
                  <a:prstClr val="black"/>
                </a:solidFill>
                <a:latin typeface="Calibri"/>
                <a:ea typeface="+mn-ea"/>
                <a:cs typeface="Calibri"/>
              </a:rPr>
              <a:t>other </a:t>
            </a:r>
            <a:r>
              <a:rPr sz="1050" kern="1200" spc="3" dirty="0">
                <a:solidFill>
                  <a:prstClr val="black"/>
                </a:solidFill>
                <a:latin typeface="Calibri"/>
                <a:ea typeface="+mn-ea"/>
                <a:cs typeface="Calibri"/>
              </a:rPr>
              <a:t>philanthropic </a:t>
            </a:r>
            <a:r>
              <a:rPr sz="1050" kern="1200" spc="-10" dirty="0">
                <a:solidFill>
                  <a:prstClr val="black"/>
                </a:solidFill>
                <a:latin typeface="Calibri"/>
                <a:ea typeface="+mn-ea"/>
                <a:cs typeface="Calibri"/>
              </a:rPr>
              <a:t>resources </a:t>
            </a:r>
            <a:r>
              <a:rPr sz="1050" kern="1200" spc="-20" dirty="0">
                <a:solidFill>
                  <a:prstClr val="black"/>
                </a:solidFill>
                <a:latin typeface="Calibri"/>
                <a:ea typeface="+mn-ea"/>
                <a:cs typeface="Calibri"/>
              </a:rPr>
              <a:t>to </a:t>
            </a:r>
            <a:r>
              <a:rPr sz="1050" kern="1200" spc="-17" dirty="0">
                <a:solidFill>
                  <a:prstClr val="black"/>
                </a:solidFill>
                <a:latin typeface="Calibri"/>
                <a:ea typeface="+mn-ea"/>
                <a:cs typeface="Calibri"/>
              </a:rPr>
              <a:t>meet </a:t>
            </a:r>
            <a:r>
              <a:rPr sz="1050" kern="1200" dirty="0">
                <a:solidFill>
                  <a:prstClr val="black"/>
                </a:solidFill>
                <a:latin typeface="Calibri"/>
                <a:ea typeface="+mn-ea"/>
                <a:cs typeface="Calibri"/>
              </a:rPr>
              <a:t>multiple </a:t>
            </a:r>
            <a:r>
              <a:rPr sz="1050" kern="1200" spc="-3" dirty="0">
                <a:solidFill>
                  <a:prstClr val="black"/>
                </a:solidFill>
                <a:latin typeface="Calibri"/>
                <a:ea typeface="+mn-ea"/>
                <a:cs typeface="Calibri"/>
              </a:rPr>
              <a:t>equity</a:t>
            </a:r>
            <a:r>
              <a:rPr sz="1050" kern="1200" spc="119" dirty="0">
                <a:solidFill>
                  <a:prstClr val="black"/>
                </a:solidFill>
                <a:latin typeface="Calibri"/>
                <a:ea typeface="+mn-ea"/>
                <a:cs typeface="Calibri"/>
              </a:rPr>
              <a:t> </a:t>
            </a:r>
            <a:r>
              <a:rPr sz="1050" kern="1200" dirty="0">
                <a:solidFill>
                  <a:prstClr val="black"/>
                </a:solidFill>
                <a:latin typeface="Calibri"/>
                <a:ea typeface="+mn-ea"/>
                <a:cs typeface="Calibri"/>
              </a:rPr>
              <a:t>aims.</a:t>
            </a:r>
          </a:p>
          <a:p>
            <a:pPr marL="159272" marR="82368" indent="-150867" defTabSz="605150">
              <a:lnSpc>
                <a:spcPct val="115100"/>
              </a:lnSpc>
              <a:spcBef>
                <a:spcPts val="298"/>
              </a:spcBef>
              <a:buClrTx/>
              <a:buFont typeface="Calibri"/>
              <a:buAutoNum type="alphaLcPeriod" startAt="2"/>
              <a:tabLst>
                <a:tab pos="159692" algn="l"/>
              </a:tabLst>
            </a:pPr>
            <a:r>
              <a:rPr sz="1050" b="1" kern="1200" spc="7" dirty="0">
                <a:solidFill>
                  <a:prstClr val="black"/>
                </a:solidFill>
                <a:latin typeface="Calibri"/>
                <a:ea typeface="+mn-ea"/>
                <a:cs typeface="Calibri"/>
              </a:rPr>
              <a:t>Forge </a:t>
            </a:r>
            <a:r>
              <a:rPr sz="1050" b="1" kern="1200" spc="20" dirty="0">
                <a:solidFill>
                  <a:prstClr val="black"/>
                </a:solidFill>
                <a:latin typeface="Calibri"/>
                <a:ea typeface="+mn-ea"/>
                <a:cs typeface="Calibri"/>
              </a:rPr>
              <a:t>common </a:t>
            </a:r>
            <a:r>
              <a:rPr sz="1050" b="1" kern="1200" spc="13" dirty="0">
                <a:solidFill>
                  <a:prstClr val="black"/>
                </a:solidFill>
                <a:latin typeface="Calibri"/>
                <a:ea typeface="+mn-ea"/>
                <a:cs typeface="Calibri"/>
              </a:rPr>
              <a:t>ground. </a:t>
            </a:r>
            <a:r>
              <a:rPr sz="1050" kern="1200" spc="23" dirty="0">
                <a:solidFill>
                  <a:prstClr val="black"/>
                </a:solidFill>
                <a:latin typeface="Calibri"/>
                <a:ea typeface="+mn-ea"/>
                <a:cs typeface="Calibri"/>
              </a:rPr>
              <a:t>Convene </a:t>
            </a:r>
            <a:r>
              <a:rPr sz="1050" kern="1200" spc="-3" dirty="0">
                <a:solidFill>
                  <a:prstClr val="black"/>
                </a:solidFill>
                <a:latin typeface="Calibri"/>
                <a:ea typeface="+mn-ea"/>
                <a:cs typeface="Calibri"/>
              </a:rPr>
              <a:t>grantees </a:t>
            </a:r>
            <a:r>
              <a:rPr sz="1050" kern="1200" spc="3" dirty="0">
                <a:solidFill>
                  <a:prstClr val="black"/>
                </a:solidFill>
                <a:latin typeface="Calibri"/>
                <a:ea typeface="+mn-ea"/>
                <a:cs typeface="Calibri"/>
              </a:rPr>
              <a:t>from </a:t>
            </a:r>
            <a:r>
              <a:rPr sz="1050" kern="1200" spc="-3" dirty="0">
                <a:solidFill>
                  <a:prstClr val="black"/>
                </a:solidFill>
                <a:latin typeface="Calibri"/>
                <a:ea typeface="+mn-ea"/>
                <a:cs typeface="Calibri"/>
              </a:rPr>
              <a:t>different  </a:t>
            </a:r>
            <a:r>
              <a:rPr sz="1050" kern="1200" spc="10" dirty="0">
                <a:solidFill>
                  <a:prstClr val="black"/>
                </a:solidFill>
                <a:latin typeface="Calibri"/>
                <a:ea typeface="+mn-ea"/>
                <a:cs typeface="Calibri"/>
              </a:rPr>
              <a:t>constituencies </a:t>
            </a:r>
            <a:r>
              <a:rPr sz="1050" kern="1200" spc="17" dirty="0">
                <a:solidFill>
                  <a:prstClr val="black"/>
                </a:solidFill>
                <a:latin typeface="Calibri"/>
                <a:ea typeface="+mn-ea"/>
                <a:cs typeface="Calibri"/>
              </a:rPr>
              <a:t>and give </a:t>
            </a:r>
            <a:r>
              <a:rPr sz="1050" kern="1200" dirty="0">
                <a:solidFill>
                  <a:prstClr val="black"/>
                </a:solidFill>
                <a:latin typeface="Calibri"/>
                <a:ea typeface="+mn-ea"/>
                <a:cs typeface="Calibri"/>
              </a:rPr>
              <a:t>them </a:t>
            </a:r>
            <a:r>
              <a:rPr sz="1050" kern="1200" spc="-7" dirty="0">
                <a:solidFill>
                  <a:prstClr val="black"/>
                </a:solidFill>
                <a:latin typeface="Calibri"/>
                <a:ea typeface="+mn-ea"/>
                <a:cs typeface="Calibri"/>
              </a:rPr>
              <a:t>the </a:t>
            </a:r>
            <a:r>
              <a:rPr sz="1050" kern="1200" spc="7" dirty="0">
                <a:solidFill>
                  <a:prstClr val="black"/>
                </a:solidFill>
                <a:latin typeface="Calibri"/>
                <a:ea typeface="+mn-ea"/>
                <a:cs typeface="Calibri"/>
              </a:rPr>
              <a:t>resources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work </a:t>
            </a:r>
            <a:r>
              <a:rPr sz="1050" kern="1200" spc="-3" dirty="0">
                <a:solidFill>
                  <a:prstClr val="black"/>
                </a:solidFill>
                <a:latin typeface="Calibri"/>
                <a:ea typeface="+mn-ea"/>
                <a:cs typeface="Calibri"/>
              </a:rPr>
              <a:t>together </a:t>
            </a:r>
            <a:r>
              <a:rPr sz="1050" kern="1200" spc="-10" dirty="0">
                <a:solidFill>
                  <a:prstClr val="black"/>
                </a:solidFill>
                <a:latin typeface="Calibri"/>
                <a:ea typeface="+mn-ea"/>
                <a:cs typeface="Calibri"/>
              </a:rPr>
              <a:t>to  </a:t>
            </a:r>
            <a:r>
              <a:rPr sz="1050" kern="1200" spc="13" dirty="0">
                <a:solidFill>
                  <a:prstClr val="black"/>
                </a:solidFill>
                <a:latin typeface="Calibri"/>
                <a:ea typeface="+mn-ea"/>
                <a:cs typeface="Calibri"/>
              </a:rPr>
              <a:t>enable </a:t>
            </a:r>
            <a:r>
              <a:rPr sz="1050" kern="1200" dirty="0">
                <a:solidFill>
                  <a:prstClr val="black"/>
                </a:solidFill>
                <a:latin typeface="Calibri"/>
                <a:ea typeface="+mn-ea"/>
                <a:cs typeface="Calibri"/>
              </a:rPr>
              <a:t>them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jointly </a:t>
            </a:r>
            <a:r>
              <a:rPr sz="1050" kern="1200" spc="-3" dirty="0">
                <a:solidFill>
                  <a:prstClr val="black"/>
                </a:solidFill>
                <a:latin typeface="Calibri"/>
                <a:ea typeface="+mn-ea"/>
                <a:cs typeface="Calibri"/>
              </a:rPr>
              <a:t>craft </a:t>
            </a:r>
            <a:r>
              <a:rPr sz="1050" kern="1200" spc="10" dirty="0">
                <a:solidFill>
                  <a:prstClr val="black"/>
                </a:solidFill>
                <a:latin typeface="Calibri"/>
                <a:ea typeface="+mn-ea"/>
                <a:cs typeface="Calibri"/>
              </a:rPr>
              <a:t>solutions </a:t>
            </a:r>
            <a:r>
              <a:rPr sz="1050" kern="1200" spc="-13" dirty="0">
                <a:solidFill>
                  <a:prstClr val="black"/>
                </a:solidFill>
                <a:latin typeface="Calibri"/>
                <a:ea typeface="+mn-ea"/>
                <a:cs typeface="Calibri"/>
              </a:rPr>
              <a:t>that </a:t>
            </a:r>
            <a:r>
              <a:rPr sz="1050" kern="1200" spc="10" dirty="0">
                <a:solidFill>
                  <a:prstClr val="black"/>
                </a:solidFill>
                <a:latin typeface="Calibri"/>
                <a:ea typeface="+mn-ea"/>
                <a:cs typeface="Calibri"/>
              </a:rPr>
              <a:t>ultimately </a:t>
            </a:r>
            <a:r>
              <a:rPr sz="1050" kern="1200" spc="33" dirty="0">
                <a:solidFill>
                  <a:prstClr val="black"/>
                </a:solidFill>
                <a:latin typeface="Calibri"/>
                <a:ea typeface="+mn-ea"/>
                <a:cs typeface="Calibri"/>
              </a:rPr>
              <a:t>will </a:t>
            </a:r>
            <a:r>
              <a:rPr sz="1050" kern="1200" dirty="0">
                <a:solidFill>
                  <a:prstClr val="black"/>
                </a:solidFill>
                <a:latin typeface="Calibri"/>
                <a:ea typeface="+mn-ea"/>
                <a:cs typeface="Calibri"/>
              </a:rPr>
              <a:t>benefit  </a:t>
            </a:r>
            <a:r>
              <a:rPr sz="1050" kern="1200" spc="-7" dirty="0">
                <a:solidFill>
                  <a:prstClr val="black"/>
                </a:solidFill>
                <a:latin typeface="Calibri"/>
                <a:ea typeface="+mn-ea"/>
                <a:cs typeface="Calibri"/>
              </a:rPr>
              <a:t>the </a:t>
            </a:r>
            <a:r>
              <a:rPr sz="1050" kern="1200" spc="20" dirty="0">
                <a:solidFill>
                  <a:prstClr val="black"/>
                </a:solidFill>
                <a:latin typeface="Calibri"/>
                <a:ea typeface="+mn-ea"/>
                <a:cs typeface="Calibri"/>
              </a:rPr>
              <a:t>whole </a:t>
            </a:r>
            <a:r>
              <a:rPr sz="1050" kern="1200" spc="13" dirty="0">
                <a:solidFill>
                  <a:prstClr val="black"/>
                </a:solidFill>
                <a:latin typeface="Calibri"/>
                <a:ea typeface="+mn-ea"/>
                <a:cs typeface="Calibri"/>
              </a:rPr>
              <a:t>community. </a:t>
            </a:r>
            <a:r>
              <a:rPr sz="1050" kern="1200" spc="26" dirty="0">
                <a:solidFill>
                  <a:prstClr val="black"/>
                </a:solidFill>
                <a:latin typeface="Calibri"/>
                <a:ea typeface="+mn-ea"/>
                <a:cs typeface="Calibri"/>
              </a:rPr>
              <a:t>Unity </a:t>
            </a:r>
            <a:r>
              <a:rPr sz="1050" kern="1200" spc="13" dirty="0">
                <a:solidFill>
                  <a:prstClr val="black"/>
                </a:solidFill>
                <a:latin typeface="Calibri"/>
                <a:ea typeface="+mn-ea"/>
                <a:cs typeface="Calibri"/>
              </a:rPr>
              <a:t>around </a:t>
            </a:r>
            <a:r>
              <a:rPr sz="1050" kern="1200" spc="7" dirty="0">
                <a:solidFill>
                  <a:prstClr val="black"/>
                </a:solidFill>
                <a:latin typeface="Calibri"/>
                <a:ea typeface="+mn-ea"/>
                <a:cs typeface="Calibri"/>
              </a:rPr>
              <a:t>shared </a:t>
            </a:r>
            <a:r>
              <a:rPr sz="1050" kern="1200" spc="13" dirty="0">
                <a:solidFill>
                  <a:prstClr val="black"/>
                </a:solidFill>
                <a:latin typeface="Calibri"/>
                <a:ea typeface="+mn-ea"/>
                <a:cs typeface="Calibri"/>
              </a:rPr>
              <a:t>values </a:t>
            </a:r>
            <a:r>
              <a:rPr sz="1050" kern="1200" spc="-7" dirty="0">
                <a:solidFill>
                  <a:prstClr val="black"/>
                </a:solidFill>
                <a:latin typeface="Calibri"/>
                <a:ea typeface="+mn-ea"/>
                <a:cs typeface="Calibri"/>
              </a:rPr>
              <a:t>rather </a:t>
            </a:r>
            <a:r>
              <a:rPr sz="1050" kern="1200" spc="3" dirty="0">
                <a:solidFill>
                  <a:prstClr val="black"/>
                </a:solidFill>
                <a:latin typeface="Calibri"/>
                <a:ea typeface="+mn-ea"/>
                <a:cs typeface="Calibri"/>
              </a:rPr>
              <a:t>than  </a:t>
            </a:r>
            <a:r>
              <a:rPr sz="1050" kern="1200" spc="20" dirty="0">
                <a:solidFill>
                  <a:prstClr val="black"/>
                </a:solidFill>
                <a:latin typeface="Calibri"/>
                <a:ea typeface="+mn-ea"/>
                <a:cs typeface="Calibri"/>
              </a:rPr>
              <a:t>division </a:t>
            </a:r>
            <a:r>
              <a:rPr sz="1050" kern="1200" spc="10" dirty="0">
                <a:solidFill>
                  <a:prstClr val="black"/>
                </a:solidFill>
                <a:latin typeface="Calibri"/>
                <a:ea typeface="+mn-ea"/>
                <a:cs typeface="Calibri"/>
              </a:rPr>
              <a:t>borne </a:t>
            </a:r>
            <a:r>
              <a:rPr sz="1050" kern="1200" dirty="0">
                <a:solidFill>
                  <a:prstClr val="black"/>
                </a:solidFill>
                <a:latin typeface="Calibri"/>
                <a:ea typeface="+mn-ea"/>
                <a:cs typeface="Calibri"/>
              </a:rPr>
              <a:t>of </a:t>
            </a:r>
            <a:r>
              <a:rPr sz="1050" kern="1200" spc="13" dirty="0">
                <a:solidFill>
                  <a:prstClr val="black"/>
                </a:solidFill>
                <a:latin typeface="Calibri"/>
                <a:ea typeface="+mn-ea"/>
                <a:cs typeface="Calibri"/>
              </a:rPr>
              <a:t>anxiety </a:t>
            </a:r>
            <a:r>
              <a:rPr sz="1050" kern="1200" spc="7" dirty="0">
                <a:solidFill>
                  <a:prstClr val="black"/>
                </a:solidFill>
                <a:latin typeface="Calibri"/>
                <a:ea typeface="+mn-ea"/>
                <a:cs typeface="Calibri"/>
              </a:rPr>
              <a:t>about resources </a:t>
            </a:r>
            <a:r>
              <a:rPr sz="1050" kern="1200" spc="23" dirty="0">
                <a:solidFill>
                  <a:prstClr val="black"/>
                </a:solidFill>
                <a:latin typeface="Calibri"/>
                <a:ea typeface="+mn-ea"/>
                <a:cs typeface="Calibri"/>
              </a:rPr>
              <a:t>will </a:t>
            </a:r>
            <a:r>
              <a:rPr sz="1050" kern="1200" spc="7" dirty="0">
                <a:solidFill>
                  <a:prstClr val="black"/>
                </a:solidFill>
                <a:latin typeface="Calibri"/>
                <a:ea typeface="+mn-ea"/>
                <a:cs typeface="Calibri"/>
              </a:rPr>
              <a:t>help </a:t>
            </a:r>
            <a:r>
              <a:rPr sz="1050" kern="1200" spc="3" dirty="0">
                <a:solidFill>
                  <a:prstClr val="black"/>
                </a:solidFill>
                <a:latin typeface="Calibri"/>
                <a:ea typeface="+mn-ea"/>
                <a:cs typeface="Calibri"/>
              </a:rPr>
              <a:t>achieve  </a:t>
            </a:r>
            <a:r>
              <a:rPr sz="1050" kern="1200" spc="-10" dirty="0">
                <a:solidFill>
                  <a:prstClr val="black"/>
                </a:solidFill>
                <a:latin typeface="Calibri"/>
                <a:ea typeface="+mn-ea"/>
                <a:cs typeface="Calibri"/>
              </a:rPr>
              <a:t>progress towards</a:t>
            </a:r>
            <a:r>
              <a:rPr sz="1050" kern="1200" spc="20" dirty="0">
                <a:solidFill>
                  <a:prstClr val="black"/>
                </a:solidFill>
                <a:latin typeface="Calibri"/>
                <a:ea typeface="+mn-ea"/>
                <a:cs typeface="Calibri"/>
              </a:rPr>
              <a:t> </a:t>
            </a:r>
            <a:r>
              <a:rPr sz="1050" kern="1200" spc="-13" dirty="0">
                <a:solidFill>
                  <a:prstClr val="black"/>
                </a:solidFill>
                <a:latin typeface="Calibri"/>
                <a:ea typeface="+mn-ea"/>
                <a:cs typeface="Calibri"/>
              </a:rPr>
              <a:t>equity.</a:t>
            </a:r>
            <a:endParaRPr sz="1050" kern="1200" dirty="0">
              <a:solidFill>
                <a:prstClr val="black"/>
              </a:solidFill>
              <a:latin typeface="Calibri"/>
              <a:ea typeface="+mn-ea"/>
              <a:cs typeface="Calibri"/>
            </a:endParaRPr>
          </a:p>
        </p:txBody>
      </p:sp>
      <p:sp>
        <p:nvSpPr>
          <p:cNvPr id="10" name="object 10"/>
          <p:cNvSpPr txBox="1"/>
          <p:nvPr/>
        </p:nvSpPr>
        <p:spPr>
          <a:xfrm>
            <a:off x="220872" y="255383"/>
            <a:ext cx="8550615" cy="772798"/>
          </a:xfrm>
          <a:prstGeom prst="rect">
            <a:avLst/>
          </a:prstGeom>
        </p:spPr>
        <p:txBody>
          <a:bodyPr vert="horz" wrap="square" lIns="0" tIns="8404" rIns="0" bIns="0" rtlCol="0">
            <a:spAutoFit/>
          </a:bodyPr>
          <a:lstStyle/>
          <a:p>
            <a:pPr marL="8405" defTabSz="605150">
              <a:lnSpc>
                <a:spcPts val="1085"/>
              </a:lnSpc>
              <a:spcBef>
                <a:spcPts val="66"/>
              </a:spcBef>
              <a:buClrTx/>
            </a:pPr>
            <a:r>
              <a:rPr sz="1600" b="1" kern="1200" spc="63" dirty="0">
                <a:solidFill>
                  <a:srgbClr val="1F497D">
                    <a:lumMod val="75000"/>
                  </a:srgbClr>
                </a:solidFill>
                <a:latin typeface="Calibri" panose="020F0502020204030204" pitchFamily="34" charset="0"/>
                <a:ea typeface="+mn-ea"/>
                <a:cs typeface="Calibri" panose="020F0502020204030204" pitchFamily="34" charset="0"/>
              </a:rPr>
              <a:t>BUILDING</a:t>
            </a:r>
            <a:r>
              <a:rPr sz="1600" b="1" kern="1200" spc="13" dirty="0">
                <a:solidFill>
                  <a:srgbClr val="1F497D">
                    <a:lumMod val="75000"/>
                  </a:srgbClr>
                </a:solidFill>
                <a:latin typeface="Calibri" panose="020F0502020204030204" pitchFamily="34" charset="0"/>
                <a:ea typeface="+mn-ea"/>
                <a:cs typeface="Calibri" panose="020F0502020204030204" pitchFamily="34" charset="0"/>
              </a:rPr>
              <a:t> </a:t>
            </a:r>
            <a:r>
              <a:rPr sz="1600" b="1" kern="1200" spc="50" dirty="0">
                <a:solidFill>
                  <a:srgbClr val="1F497D">
                    <a:lumMod val="75000"/>
                  </a:srgbClr>
                </a:solidFill>
                <a:latin typeface="Calibri" panose="020F0502020204030204" pitchFamily="34" charset="0"/>
                <a:ea typeface="+mn-ea"/>
                <a:cs typeface="Calibri" panose="020F0502020204030204" pitchFamily="34" charset="0"/>
              </a:rPr>
              <a:t>POWER</a:t>
            </a:r>
            <a:endParaRPr sz="1600" b="1" u="sng" kern="1200" dirty="0">
              <a:solidFill>
                <a:srgbClr val="1F497D">
                  <a:lumMod val="75000"/>
                </a:srgbClr>
              </a:solidFill>
              <a:latin typeface="Calibri" panose="020F0502020204030204" pitchFamily="34" charset="0"/>
              <a:ea typeface="+mn-ea"/>
              <a:cs typeface="Calibri" panose="020F0502020204030204" pitchFamily="34" charset="0"/>
            </a:endParaRPr>
          </a:p>
          <a:p>
            <a:pPr marL="8405" defTabSz="605150">
              <a:lnSpc>
                <a:spcPts val="2356"/>
              </a:lnSpc>
              <a:buClrTx/>
            </a:pPr>
            <a:r>
              <a:rPr sz="1100" kern="1200" spc="129" dirty="0">
                <a:solidFill>
                  <a:srgbClr val="1F497D">
                    <a:lumMod val="75000"/>
                  </a:srgbClr>
                </a:solidFill>
                <a:latin typeface="Calibri" panose="020F0502020204030204" pitchFamily="34" charset="0"/>
                <a:ea typeface="+mn-ea"/>
                <a:cs typeface="Calibri" panose="020F0502020204030204" pitchFamily="34" charset="0"/>
              </a:rPr>
              <a:t>CONSIDERATIONS </a:t>
            </a:r>
            <a:r>
              <a:rPr sz="1100" kern="1200" spc="99" dirty="0">
                <a:solidFill>
                  <a:srgbClr val="1F497D">
                    <a:lumMod val="75000"/>
                  </a:srgbClr>
                </a:solidFill>
                <a:latin typeface="Calibri" panose="020F0502020204030204" pitchFamily="34" charset="0"/>
                <a:ea typeface="+mn-ea"/>
                <a:cs typeface="Calibri" panose="020F0502020204030204" pitchFamily="34" charset="0"/>
              </a:rPr>
              <a:t>FOR</a:t>
            </a:r>
            <a:r>
              <a:rPr lang="en-US" sz="1100" kern="1200" spc="-50" dirty="0">
                <a:solidFill>
                  <a:srgbClr val="1F497D">
                    <a:lumMod val="75000"/>
                  </a:srgbClr>
                </a:solidFill>
                <a:latin typeface="Calibri" panose="020F0502020204030204" pitchFamily="34" charset="0"/>
                <a:ea typeface="+mn-ea"/>
                <a:cs typeface="Calibri" panose="020F0502020204030204" pitchFamily="34" charset="0"/>
              </a:rPr>
              <a:t> </a:t>
            </a:r>
            <a:r>
              <a:rPr sz="1100" kern="1200" spc="119" dirty="0">
                <a:solidFill>
                  <a:srgbClr val="1F497D">
                    <a:lumMod val="75000"/>
                  </a:srgbClr>
                </a:solidFill>
                <a:latin typeface="Calibri" panose="020F0502020204030204" pitchFamily="34" charset="0"/>
                <a:ea typeface="+mn-ea"/>
                <a:cs typeface="Calibri" panose="020F0502020204030204" pitchFamily="34" charset="0"/>
              </a:rPr>
              <a:t>IMPLEMENTATION</a:t>
            </a:r>
            <a:endParaRPr lang="en-US" sz="1100" i="1" kern="1200" spc="-10" dirty="0">
              <a:solidFill>
                <a:prstClr val="black"/>
              </a:solidFill>
              <a:latin typeface="Calibri" panose="020F0502020204030204" pitchFamily="34" charset="0"/>
              <a:ea typeface="+mn-ea"/>
              <a:cs typeface="Calibri" panose="020F0502020204030204" pitchFamily="34" charset="0"/>
            </a:endParaRPr>
          </a:p>
          <a:p>
            <a:pPr marL="8405" defTabSz="605150">
              <a:spcBef>
                <a:spcPts val="30"/>
              </a:spcBef>
              <a:buClrTx/>
            </a:pPr>
            <a:r>
              <a:rPr sz="993" i="1" kern="1200" spc="-10" dirty="0">
                <a:solidFill>
                  <a:prstClr val="black"/>
                </a:solidFill>
                <a:latin typeface="FrankRuehl" panose="020E0503060101010101" pitchFamily="34" charset="-79"/>
                <a:ea typeface="+mn-ea"/>
                <a:cs typeface="FrankRuehl" panose="020E0503060101010101" pitchFamily="34" charset="-79"/>
              </a:rPr>
              <a:t>Now</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3" dirty="0">
                <a:solidFill>
                  <a:prstClr val="black"/>
                </a:solidFill>
                <a:latin typeface="FrankRuehl" panose="020E0503060101010101" pitchFamily="34" charset="-79"/>
                <a:ea typeface="+mn-ea"/>
                <a:cs typeface="FrankRuehl" panose="020E0503060101010101" pitchFamily="34" charset="-79"/>
              </a:rPr>
              <a:t>that</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 dirty="0">
                <a:solidFill>
                  <a:prstClr val="black"/>
                </a:solidFill>
                <a:latin typeface="FrankRuehl" panose="020E0503060101010101" pitchFamily="34" charset="-79"/>
                <a:ea typeface="+mn-ea"/>
                <a:cs typeface="FrankRuehl" panose="020E0503060101010101" pitchFamily="34" charset="-79"/>
              </a:rPr>
              <a:t>you’ve</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3" dirty="0">
                <a:solidFill>
                  <a:prstClr val="black"/>
                </a:solidFill>
                <a:latin typeface="FrankRuehl" panose="020E0503060101010101" pitchFamily="34" charset="-79"/>
                <a:ea typeface="+mn-ea"/>
                <a:cs typeface="FrankRuehl" panose="020E0503060101010101" pitchFamily="34" charset="-79"/>
              </a:rPr>
              <a:t>completed</a:t>
            </a:r>
            <a:r>
              <a:rPr sz="993" i="1" kern="1200" spc="-3" dirty="0">
                <a:solidFill>
                  <a:prstClr val="black"/>
                </a:solidFill>
                <a:latin typeface="FrankRuehl" panose="020E0503060101010101" pitchFamily="34" charset="-79"/>
                <a:ea typeface="+mn-ea"/>
                <a:cs typeface="FrankRuehl" panose="020E0503060101010101" pitchFamily="34" charset="-79"/>
              </a:rPr>
              <a:t> </a:t>
            </a:r>
            <a:r>
              <a:rPr sz="993" i="1" kern="1200" dirty="0">
                <a:solidFill>
                  <a:prstClr val="black"/>
                </a:solidFill>
                <a:latin typeface="FrankRuehl" panose="020E0503060101010101" pitchFamily="34" charset="-79"/>
                <a:ea typeface="+mn-ea"/>
                <a:cs typeface="FrankRuehl" panose="020E0503060101010101" pitchFamily="34" charset="-79"/>
              </a:rPr>
              <a:t>your</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 dirty="0">
                <a:solidFill>
                  <a:prstClr val="black"/>
                </a:solidFill>
                <a:latin typeface="FrankRuehl" panose="020E0503060101010101" pitchFamily="34" charset="-79"/>
                <a:ea typeface="+mn-ea"/>
                <a:cs typeface="FrankRuehl" panose="020E0503060101010101" pitchFamily="34" charset="-79"/>
              </a:rPr>
              <a:t>Building</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10" dirty="0">
                <a:solidFill>
                  <a:prstClr val="black"/>
                </a:solidFill>
                <a:latin typeface="FrankRuehl" panose="020E0503060101010101" pitchFamily="34" charset="-79"/>
                <a:ea typeface="+mn-ea"/>
                <a:cs typeface="FrankRuehl" panose="020E0503060101010101" pitchFamily="34" charset="-79"/>
              </a:rPr>
              <a:t>Power</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6" dirty="0">
                <a:solidFill>
                  <a:prstClr val="black"/>
                </a:solidFill>
                <a:latin typeface="FrankRuehl" panose="020E0503060101010101" pitchFamily="34" charset="-79"/>
                <a:ea typeface="+mn-ea"/>
                <a:cs typeface="FrankRuehl" panose="020E0503060101010101" pitchFamily="34" charset="-79"/>
              </a:rPr>
              <a:t>self-assessment,</a:t>
            </a:r>
            <a:r>
              <a:rPr sz="993" i="1" kern="1200" spc="-46" dirty="0">
                <a:solidFill>
                  <a:prstClr val="black"/>
                </a:solidFill>
                <a:latin typeface="FrankRuehl" panose="020E0503060101010101" pitchFamily="34" charset="-79"/>
                <a:ea typeface="+mn-ea"/>
                <a:cs typeface="FrankRuehl" panose="020E0503060101010101" pitchFamily="34" charset="-79"/>
              </a:rPr>
              <a:t> </a:t>
            </a:r>
            <a:r>
              <a:rPr sz="993" i="1" kern="1200" spc="17" dirty="0">
                <a:solidFill>
                  <a:prstClr val="black"/>
                </a:solidFill>
                <a:latin typeface="FrankRuehl" panose="020E0503060101010101" pitchFamily="34" charset="-79"/>
                <a:ea typeface="+mn-ea"/>
                <a:cs typeface="FrankRuehl" panose="020E0503060101010101" pitchFamily="34" charset="-79"/>
              </a:rPr>
              <a:t>this</a:t>
            </a:r>
            <a:r>
              <a:rPr sz="993" i="1" kern="1200" spc="-3" dirty="0">
                <a:solidFill>
                  <a:prstClr val="black"/>
                </a:solidFill>
                <a:latin typeface="FrankRuehl" panose="020E0503060101010101" pitchFamily="34" charset="-79"/>
                <a:ea typeface="+mn-ea"/>
                <a:cs typeface="FrankRuehl" panose="020E0503060101010101" pitchFamily="34" charset="-79"/>
              </a:rPr>
              <a:t> </a:t>
            </a:r>
            <a:r>
              <a:rPr sz="993" i="1" kern="1200" spc="23" dirty="0">
                <a:solidFill>
                  <a:prstClr val="black"/>
                </a:solidFill>
                <a:latin typeface="FrankRuehl" panose="020E0503060101010101" pitchFamily="34" charset="-79"/>
                <a:ea typeface="+mn-ea"/>
                <a:cs typeface="FrankRuehl" panose="020E0503060101010101" pitchFamily="34" charset="-79"/>
              </a:rPr>
              <a:t>section</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10" dirty="0">
                <a:solidFill>
                  <a:prstClr val="black"/>
                </a:solidFill>
                <a:latin typeface="FrankRuehl" panose="020E0503060101010101" pitchFamily="34" charset="-79"/>
                <a:ea typeface="+mn-ea"/>
                <a:cs typeface="FrankRuehl" panose="020E0503060101010101" pitchFamily="34" charset="-79"/>
              </a:rPr>
              <a:t>will</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6" dirty="0">
                <a:solidFill>
                  <a:prstClr val="black"/>
                </a:solidFill>
                <a:latin typeface="FrankRuehl" panose="020E0503060101010101" pitchFamily="34" charset="-79"/>
                <a:ea typeface="+mn-ea"/>
                <a:cs typeface="FrankRuehl" panose="020E0503060101010101" pitchFamily="34" charset="-79"/>
              </a:rPr>
              <a:t>help</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dirty="0">
                <a:solidFill>
                  <a:prstClr val="black"/>
                </a:solidFill>
                <a:latin typeface="FrankRuehl" panose="020E0503060101010101" pitchFamily="34" charset="-79"/>
                <a:ea typeface="+mn-ea"/>
                <a:cs typeface="FrankRuehl" panose="020E0503060101010101" pitchFamily="34" charset="-79"/>
              </a:rPr>
              <a:t>you</a:t>
            </a:r>
            <a:endParaRPr sz="993" kern="1200" dirty="0">
              <a:solidFill>
                <a:prstClr val="black"/>
              </a:solidFill>
              <a:latin typeface="FrankRuehl" panose="020E0503060101010101" pitchFamily="34" charset="-79"/>
              <a:ea typeface="+mn-ea"/>
              <a:cs typeface="FrankRuehl" panose="020E0503060101010101" pitchFamily="34" charset="-79"/>
            </a:endParaRPr>
          </a:p>
          <a:p>
            <a:pPr marL="8405" marR="54632" defTabSz="605150">
              <a:lnSpc>
                <a:spcPct val="111100"/>
              </a:lnSpc>
              <a:buClrTx/>
            </a:pPr>
            <a:r>
              <a:rPr sz="993" i="1" kern="1200" spc="23" dirty="0">
                <a:solidFill>
                  <a:prstClr val="black"/>
                </a:solidFill>
                <a:latin typeface="FrankRuehl" panose="020E0503060101010101" pitchFamily="34" charset="-79"/>
                <a:ea typeface="+mn-ea"/>
                <a:cs typeface="FrankRuehl" panose="020E0503060101010101" pitchFamily="34" charset="-79"/>
              </a:rPr>
              <a:t>implement</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6" dirty="0">
                <a:solidFill>
                  <a:prstClr val="black"/>
                </a:solidFill>
                <a:latin typeface="FrankRuehl" panose="020E0503060101010101" pitchFamily="34" charset="-79"/>
                <a:ea typeface="+mn-ea"/>
                <a:cs typeface="FrankRuehl" panose="020E0503060101010101" pitchFamily="34" charset="-79"/>
              </a:rPr>
              <a:t>the</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 dirty="0">
                <a:solidFill>
                  <a:prstClr val="black"/>
                </a:solidFill>
                <a:latin typeface="FrankRuehl" panose="020E0503060101010101" pitchFamily="34" charset="-79"/>
                <a:ea typeface="+mn-ea"/>
                <a:cs typeface="FrankRuehl" panose="020E0503060101010101" pitchFamily="34" charset="-79"/>
              </a:rPr>
              <a:t>next</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0" dirty="0">
                <a:solidFill>
                  <a:prstClr val="black"/>
                </a:solidFill>
                <a:latin typeface="FrankRuehl" panose="020E0503060101010101" pitchFamily="34" charset="-79"/>
                <a:ea typeface="+mn-ea"/>
                <a:cs typeface="FrankRuehl" panose="020E0503060101010101" pitchFamily="34" charset="-79"/>
              </a:rPr>
              <a:t>steps.</a:t>
            </a:r>
            <a:r>
              <a:rPr sz="993" i="1" kern="1200" spc="-50" dirty="0">
                <a:solidFill>
                  <a:prstClr val="black"/>
                </a:solidFill>
                <a:latin typeface="FrankRuehl" panose="020E0503060101010101" pitchFamily="34" charset="-79"/>
                <a:ea typeface="+mn-ea"/>
                <a:cs typeface="FrankRuehl" panose="020E0503060101010101" pitchFamily="34" charset="-79"/>
              </a:rPr>
              <a:t> </a:t>
            </a:r>
            <a:r>
              <a:rPr sz="993" i="1" kern="1200" spc="17" dirty="0">
                <a:solidFill>
                  <a:prstClr val="black"/>
                </a:solidFill>
                <a:latin typeface="FrankRuehl" panose="020E0503060101010101" pitchFamily="34" charset="-79"/>
                <a:ea typeface="+mn-ea"/>
                <a:cs typeface="FrankRuehl" panose="020E0503060101010101" pitchFamily="34" charset="-79"/>
              </a:rPr>
              <a:t>Here</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50" dirty="0">
                <a:solidFill>
                  <a:prstClr val="black"/>
                </a:solidFill>
                <a:latin typeface="FrankRuehl" panose="020E0503060101010101" pitchFamily="34" charset="-79"/>
                <a:ea typeface="+mn-ea"/>
                <a:cs typeface="FrankRuehl" panose="020E0503060101010101" pitchFamily="34" charset="-79"/>
              </a:rPr>
              <a:t>are</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43" dirty="0">
                <a:solidFill>
                  <a:prstClr val="black"/>
                </a:solidFill>
                <a:latin typeface="FrankRuehl" panose="020E0503060101010101" pitchFamily="34" charset="-79"/>
                <a:ea typeface="+mn-ea"/>
                <a:cs typeface="FrankRuehl" panose="020E0503060101010101" pitchFamily="34" charset="-79"/>
              </a:rPr>
              <a:t>some</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20" dirty="0">
                <a:solidFill>
                  <a:prstClr val="black"/>
                </a:solidFill>
                <a:latin typeface="FrankRuehl" panose="020E0503060101010101" pitchFamily="34" charset="-79"/>
                <a:ea typeface="+mn-ea"/>
                <a:cs typeface="FrankRuehl" panose="020E0503060101010101" pitchFamily="34" charset="-79"/>
              </a:rPr>
              <a:t>issues</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33" dirty="0">
                <a:solidFill>
                  <a:prstClr val="black"/>
                </a:solidFill>
                <a:latin typeface="FrankRuehl" panose="020E0503060101010101" pitchFamily="34" charset="-79"/>
                <a:ea typeface="+mn-ea"/>
                <a:cs typeface="FrankRuehl" panose="020E0503060101010101" pitchFamily="34" charset="-79"/>
              </a:rPr>
              <a:t>to</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23" dirty="0">
                <a:solidFill>
                  <a:prstClr val="black"/>
                </a:solidFill>
                <a:latin typeface="FrankRuehl" panose="020E0503060101010101" pitchFamily="34" charset="-79"/>
                <a:ea typeface="+mn-ea"/>
                <a:cs typeface="FrankRuehl" panose="020E0503060101010101" pitchFamily="34" charset="-79"/>
              </a:rPr>
              <a:t>consider</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60" dirty="0">
                <a:solidFill>
                  <a:prstClr val="black"/>
                </a:solidFill>
                <a:latin typeface="FrankRuehl" panose="020E0503060101010101" pitchFamily="34" charset="-79"/>
                <a:ea typeface="+mn-ea"/>
                <a:cs typeface="FrankRuehl" panose="020E0503060101010101" pitchFamily="34" charset="-79"/>
              </a:rPr>
              <a:t>as</a:t>
            </a:r>
            <a:r>
              <a:rPr sz="993" i="1" kern="1200" spc="-3" dirty="0">
                <a:solidFill>
                  <a:prstClr val="black"/>
                </a:solidFill>
                <a:latin typeface="FrankRuehl" panose="020E0503060101010101" pitchFamily="34" charset="-79"/>
                <a:ea typeface="+mn-ea"/>
                <a:cs typeface="FrankRuehl" panose="020E0503060101010101" pitchFamily="34" charset="-79"/>
              </a:rPr>
              <a:t> </a:t>
            </a:r>
            <a:r>
              <a:rPr sz="993" i="1" kern="1200" dirty="0">
                <a:solidFill>
                  <a:prstClr val="black"/>
                </a:solidFill>
                <a:latin typeface="FrankRuehl" panose="020E0503060101010101" pitchFamily="34" charset="-79"/>
                <a:ea typeface="+mn-ea"/>
                <a:cs typeface="FrankRuehl" panose="020E0503060101010101" pitchFamily="34" charset="-79"/>
              </a:rPr>
              <a:t>you</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17" dirty="0">
                <a:solidFill>
                  <a:prstClr val="black"/>
                </a:solidFill>
                <a:latin typeface="FrankRuehl" panose="020E0503060101010101" pitchFamily="34" charset="-79"/>
                <a:ea typeface="+mn-ea"/>
                <a:cs typeface="FrankRuehl" panose="020E0503060101010101" pitchFamily="34" charset="-79"/>
              </a:rPr>
              <a:t>shift</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dirty="0">
                <a:solidFill>
                  <a:prstClr val="black"/>
                </a:solidFill>
                <a:latin typeface="FrankRuehl" panose="020E0503060101010101" pitchFamily="34" charset="-79"/>
                <a:ea typeface="+mn-ea"/>
                <a:cs typeface="FrankRuehl" panose="020E0503060101010101" pitchFamily="34" charset="-79"/>
              </a:rPr>
              <a:t>your</a:t>
            </a:r>
            <a:r>
              <a:rPr lang="en-US" sz="993" i="1" kern="1200" dirty="0">
                <a:solidFill>
                  <a:prstClr val="black"/>
                </a:solidFill>
                <a:latin typeface="FrankRuehl" panose="020E0503060101010101" pitchFamily="34" charset="-79"/>
                <a:ea typeface="+mn-ea"/>
                <a:cs typeface="FrankRuehl" panose="020E0503060101010101" pitchFamily="34" charset="-79"/>
              </a:rPr>
              <a:t> investment process </a:t>
            </a:r>
            <a:r>
              <a:rPr sz="993" i="1" kern="1200" spc="-7" dirty="0">
                <a:solidFill>
                  <a:prstClr val="black"/>
                </a:solidFill>
                <a:latin typeface="FrankRuehl" panose="020E0503060101010101" pitchFamily="34" charset="-79"/>
                <a:ea typeface="+mn-ea"/>
                <a:cs typeface="FrankRuehl" panose="020E0503060101010101" pitchFamily="34" charset="-79"/>
              </a:rPr>
              <a:t> </a:t>
            </a:r>
            <a:r>
              <a:rPr sz="993" i="1" kern="1200" spc="17" dirty="0">
                <a:solidFill>
                  <a:prstClr val="black"/>
                </a:solidFill>
                <a:latin typeface="FrankRuehl" panose="020E0503060101010101" pitchFamily="34" charset="-79"/>
                <a:ea typeface="+mn-ea"/>
                <a:cs typeface="FrankRuehl" panose="020E0503060101010101" pitchFamily="34" charset="-79"/>
              </a:rPr>
              <a:t>grantmaking  </a:t>
            </a:r>
            <a:r>
              <a:rPr sz="993" i="1" kern="1200" spc="26" dirty="0">
                <a:solidFill>
                  <a:prstClr val="black"/>
                </a:solidFill>
                <a:latin typeface="FrankRuehl" panose="020E0503060101010101" pitchFamily="34" charset="-79"/>
                <a:ea typeface="+mn-ea"/>
                <a:cs typeface="FrankRuehl" panose="020E0503060101010101" pitchFamily="34" charset="-79"/>
              </a:rPr>
              <a:t>strategies </a:t>
            </a:r>
            <a:r>
              <a:rPr sz="993" i="1" kern="1200" spc="40" dirty="0">
                <a:solidFill>
                  <a:prstClr val="black"/>
                </a:solidFill>
                <a:latin typeface="FrankRuehl" panose="020E0503060101010101" pitchFamily="34" charset="-79"/>
                <a:ea typeface="+mn-ea"/>
                <a:cs typeface="FrankRuehl" panose="020E0503060101010101" pitchFamily="34" charset="-79"/>
              </a:rPr>
              <a:t>and</a:t>
            </a:r>
            <a:r>
              <a:rPr sz="993" i="1" kern="1200" spc="-50" dirty="0">
                <a:solidFill>
                  <a:prstClr val="black"/>
                </a:solidFill>
                <a:latin typeface="FrankRuehl" panose="020E0503060101010101" pitchFamily="34" charset="-79"/>
                <a:ea typeface="+mn-ea"/>
                <a:cs typeface="FrankRuehl" panose="020E0503060101010101" pitchFamily="34" charset="-79"/>
              </a:rPr>
              <a:t> </a:t>
            </a:r>
            <a:r>
              <a:rPr sz="993" i="1" kern="1200" spc="33" dirty="0">
                <a:solidFill>
                  <a:prstClr val="black"/>
                </a:solidFill>
                <a:latin typeface="FrankRuehl" panose="020E0503060101010101" pitchFamily="34" charset="-79"/>
                <a:ea typeface="+mn-ea"/>
                <a:cs typeface="FrankRuehl" panose="020E0503060101010101" pitchFamily="34" charset="-79"/>
              </a:rPr>
              <a:t>practices:</a:t>
            </a:r>
            <a:endParaRPr sz="993" kern="1200" dirty="0">
              <a:solidFill>
                <a:prstClr val="black"/>
              </a:solidFill>
              <a:latin typeface="FrankRuehl" panose="020E0503060101010101" pitchFamily="34" charset="-79"/>
              <a:ea typeface="+mn-ea"/>
              <a:cs typeface="FrankRuehl" panose="020E0503060101010101" pitchFamily="34" charset="-79"/>
            </a:endParaRPr>
          </a:p>
        </p:txBody>
      </p:sp>
      <p:sp>
        <p:nvSpPr>
          <p:cNvPr id="11" name="object 11"/>
          <p:cNvSpPr txBox="1"/>
          <p:nvPr/>
        </p:nvSpPr>
        <p:spPr>
          <a:xfrm>
            <a:off x="142875" y="1166668"/>
            <a:ext cx="4143375" cy="1340707"/>
          </a:xfrm>
          <a:prstGeom prst="rect">
            <a:avLst/>
          </a:prstGeom>
        </p:spPr>
        <p:txBody>
          <a:bodyPr vert="horz" wrap="square" lIns="0" tIns="26054" rIns="0" bIns="0" rtlCol="0">
            <a:spAutoFit/>
          </a:bodyPr>
          <a:lstStyle/>
          <a:p>
            <a:pPr marL="8405" defTabSz="605150">
              <a:spcBef>
                <a:spcPts val="205"/>
              </a:spcBef>
              <a:buClrTx/>
              <a:tabLst>
                <a:tab pos="160113" algn="l"/>
              </a:tabLst>
            </a:pPr>
            <a:r>
              <a:rPr sz="1100" b="1" kern="1200" spc="-195" dirty="0">
                <a:solidFill>
                  <a:srgbClr val="1F497D">
                    <a:lumMod val="75000"/>
                  </a:srgbClr>
                </a:solidFill>
                <a:latin typeface="Oswald"/>
                <a:ea typeface="+mn-ea"/>
                <a:cs typeface="Oswald"/>
              </a:rPr>
              <a:t>	</a:t>
            </a:r>
            <a:r>
              <a:rPr sz="1100" kern="1200" spc="50" dirty="0">
                <a:solidFill>
                  <a:srgbClr val="002060"/>
                </a:solidFill>
                <a:latin typeface="Calibri"/>
                <a:ea typeface="+mn-ea"/>
                <a:cs typeface="Oswald"/>
              </a:rPr>
              <a:t>AMELIORATE OR </a:t>
            </a:r>
            <a:r>
              <a:rPr sz="1100" kern="1200" spc="46" dirty="0">
                <a:solidFill>
                  <a:srgbClr val="002060"/>
                </a:solidFill>
                <a:latin typeface="Calibri"/>
                <a:ea typeface="+mn-ea"/>
                <a:cs typeface="Oswald"/>
              </a:rPr>
              <a:t>PREVENT </a:t>
            </a:r>
            <a:r>
              <a:rPr sz="1100" kern="1200" spc="63" dirty="0">
                <a:solidFill>
                  <a:srgbClr val="002060"/>
                </a:solidFill>
                <a:latin typeface="Calibri"/>
                <a:ea typeface="+mn-ea"/>
                <a:cs typeface="Oswald"/>
              </a:rPr>
              <a:t>COMPETITION</a:t>
            </a:r>
            <a:r>
              <a:rPr sz="1100" kern="1200" spc="-86" dirty="0">
                <a:solidFill>
                  <a:srgbClr val="002060"/>
                </a:solidFill>
                <a:latin typeface="Calibri"/>
                <a:ea typeface="+mn-ea"/>
                <a:cs typeface="Oswald"/>
              </a:rPr>
              <a:t> </a:t>
            </a:r>
            <a:r>
              <a:rPr sz="1100" kern="1200" spc="56" dirty="0">
                <a:solidFill>
                  <a:srgbClr val="002060"/>
                </a:solidFill>
                <a:latin typeface="Calibri"/>
                <a:ea typeface="+mn-ea"/>
                <a:cs typeface="Oswald"/>
              </a:rPr>
              <a:t>BETWEEN</a:t>
            </a:r>
            <a:r>
              <a:rPr lang="en-US" sz="1100" kern="1200" dirty="0">
                <a:solidFill>
                  <a:srgbClr val="002060"/>
                </a:solidFill>
                <a:latin typeface="Calibri"/>
                <a:ea typeface="+mn-ea"/>
                <a:cs typeface="Oswald"/>
              </a:rPr>
              <a:t> </a:t>
            </a:r>
            <a:r>
              <a:rPr lang="en-US" sz="1100" kern="1200" spc="56" dirty="0">
                <a:solidFill>
                  <a:srgbClr val="002060"/>
                </a:solidFill>
                <a:latin typeface="Calibri"/>
                <a:ea typeface="+mn-ea"/>
                <a:cs typeface="Oswald"/>
              </a:rPr>
              <a:t>UNDER REPRESENTED COMMUNITIES </a:t>
            </a:r>
            <a:r>
              <a:rPr sz="1100" kern="1200" spc="63" dirty="0">
                <a:solidFill>
                  <a:srgbClr val="002060"/>
                </a:solidFill>
                <a:latin typeface="Calibri"/>
                <a:ea typeface="+mn-ea"/>
                <a:cs typeface="Oswald"/>
              </a:rPr>
              <a:t> </a:t>
            </a:r>
            <a:r>
              <a:rPr sz="1100" kern="1200" spc="43" dirty="0">
                <a:solidFill>
                  <a:srgbClr val="002060"/>
                </a:solidFill>
                <a:latin typeface="Calibri"/>
                <a:ea typeface="+mn-ea"/>
                <a:cs typeface="Oswald"/>
              </a:rPr>
              <a:t>FOR </a:t>
            </a:r>
            <a:r>
              <a:rPr sz="1100" kern="1200" spc="60" dirty="0">
                <a:solidFill>
                  <a:srgbClr val="002060"/>
                </a:solidFill>
                <a:latin typeface="Calibri"/>
                <a:ea typeface="+mn-ea"/>
                <a:cs typeface="Oswald"/>
              </a:rPr>
              <a:t>LIMITED</a:t>
            </a:r>
            <a:r>
              <a:rPr sz="1100" kern="1200" spc="-56" dirty="0">
                <a:solidFill>
                  <a:srgbClr val="002060"/>
                </a:solidFill>
                <a:latin typeface="Calibri"/>
                <a:ea typeface="+mn-ea"/>
                <a:cs typeface="Oswald"/>
              </a:rPr>
              <a:t> </a:t>
            </a:r>
            <a:r>
              <a:rPr sz="1100" kern="1200" spc="53" dirty="0">
                <a:solidFill>
                  <a:srgbClr val="002060"/>
                </a:solidFill>
                <a:latin typeface="Calibri"/>
                <a:ea typeface="+mn-ea"/>
                <a:cs typeface="Oswald"/>
              </a:rPr>
              <a:t>PHILANTHROPIC </a:t>
            </a:r>
            <a:r>
              <a:rPr sz="1100" kern="1200" spc="60" dirty="0">
                <a:solidFill>
                  <a:srgbClr val="002060"/>
                </a:solidFill>
                <a:latin typeface="Calibri"/>
                <a:ea typeface="+mn-ea"/>
                <a:cs typeface="Oswald"/>
              </a:rPr>
              <a:t>RESOURCES.</a:t>
            </a:r>
            <a:endParaRPr sz="1100" kern="1200" dirty="0">
              <a:solidFill>
                <a:srgbClr val="002060"/>
              </a:solidFill>
              <a:latin typeface="Calibri"/>
              <a:ea typeface="+mn-ea"/>
              <a:cs typeface="Oswald"/>
            </a:endParaRPr>
          </a:p>
          <a:p>
            <a:pPr marL="158851" marR="74803" defTabSz="605150">
              <a:lnSpc>
                <a:spcPct val="123000"/>
              </a:lnSpc>
              <a:spcBef>
                <a:spcPts val="185"/>
              </a:spcBef>
              <a:buClrTx/>
            </a:pPr>
            <a:r>
              <a:rPr sz="1050" kern="1200" spc="20" dirty="0">
                <a:solidFill>
                  <a:prstClr val="black"/>
                </a:solidFill>
                <a:latin typeface="Calibri"/>
                <a:ea typeface="+mn-ea"/>
                <a:cs typeface="Calibri"/>
              </a:rPr>
              <a:t>Although </a:t>
            </a:r>
            <a:r>
              <a:rPr sz="1050" kern="1200" spc="13" dirty="0">
                <a:solidFill>
                  <a:prstClr val="black"/>
                </a:solidFill>
                <a:latin typeface="Calibri"/>
                <a:ea typeface="+mn-ea"/>
                <a:cs typeface="Calibri"/>
              </a:rPr>
              <a:t>historical </a:t>
            </a:r>
            <a:r>
              <a:rPr sz="1050" kern="1200" spc="17" dirty="0">
                <a:solidFill>
                  <a:prstClr val="black"/>
                </a:solidFill>
                <a:latin typeface="Calibri"/>
                <a:ea typeface="+mn-ea"/>
                <a:cs typeface="Calibri"/>
              </a:rPr>
              <a:t>funding </a:t>
            </a:r>
            <a:r>
              <a:rPr sz="1050" kern="1200" dirty="0">
                <a:solidFill>
                  <a:prstClr val="black"/>
                </a:solidFill>
                <a:latin typeface="Calibri"/>
                <a:ea typeface="+mn-ea"/>
                <a:cs typeface="Calibri"/>
              </a:rPr>
              <a:t>of </a:t>
            </a:r>
            <a:r>
              <a:rPr sz="1050" kern="1200" spc="13" dirty="0">
                <a:solidFill>
                  <a:prstClr val="black"/>
                </a:solidFill>
                <a:latin typeface="Calibri"/>
                <a:ea typeface="+mn-ea"/>
                <a:cs typeface="Calibri"/>
              </a:rPr>
              <a:t>white-led </a:t>
            </a:r>
            <a:r>
              <a:rPr sz="1050" kern="1200" spc="17" dirty="0">
                <a:solidFill>
                  <a:prstClr val="black"/>
                </a:solidFill>
                <a:latin typeface="Calibri"/>
                <a:ea typeface="+mn-ea"/>
                <a:cs typeface="Calibri"/>
              </a:rPr>
              <a:t>organizations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achieve  generalized </a:t>
            </a:r>
            <a:r>
              <a:rPr sz="1050" kern="1200" spc="20" dirty="0">
                <a:solidFill>
                  <a:prstClr val="black"/>
                </a:solidFill>
                <a:latin typeface="Calibri"/>
                <a:ea typeface="+mn-ea"/>
                <a:cs typeface="Calibri"/>
              </a:rPr>
              <a:t>community </a:t>
            </a:r>
            <a:r>
              <a:rPr sz="1050" kern="1200" dirty="0">
                <a:solidFill>
                  <a:prstClr val="black"/>
                </a:solidFill>
                <a:latin typeface="Calibri"/>
                <a:ea typeface="+mn-ea"/>
                <a:cs typeface="Calibri"/>
              </a:rPr>
              <a:t>benefit </a:t>
            </a:r>
            <a:r>
              <a:rPr sz="1050" kern="1200" spc="10" dirty="0">
                <a:solidFill>
                  <a:prstClr val="black"/>
                </a:solidFill>
                <a:latin typeface="Calibri"/>
                <a:ea typeface="+mn-ea"/>
                <a:cs typeface="Calibri"/>
              </a:rPr>
              <a:t>has </a:t>
            </a:r>
            <a:r>
              <a:rPr sz="1050" kern="1200" spc="17" dirty="0">
                <a:solidFill>
                  <a:prstClr val="black"/>
                </a:solidFill>
                <a:latin typeface="Calibri"/>
                <a:ea typeface="+mn-ea"/>
                <a:cs typeface="Calibri"/>
              </a:rPr>
              <a:t>had </a:t>
            </a:r>
            <a:r>
              <a:rPr sz="1050" kern="1200" spc="13" dirty="0">
                <a:solidFill>
                  <a:prstClr val="black"/>
                </a:solidFill>
                <a:latin typeface="Calibri"/>
                <a:ea typeface="+mn-ea"/>
                <a:cs typeface="Calibri"/>
              </a:rPr>
              <a:t>limited </a:t>
            </a:r>
            <a:r>
              <a:rPr sz="1050" kern="1200" dirty="0">
                <a:solidFill>
                  <a:prstClr val="black"/>
                </a:solidFill>
                <a:latin typeface="Calibri"/>
                <a:ea typeface="+mn-ea"/>
                <a:cs typeface="Calibri"/>
              </a:rPr>
              <a:t>results, </a:t>
            </a:r>
            <a:r>
              <a:rPr sz="1050" kern="1200" spc="7" dirty="0">
                <a:solidFill>
                  <a:prstClr val="black"/>
                </a:solidFill>
                <a:latin typeface="Calibri"/>
                <a:ea typeface="+mn-ea"/>
                <a:cs typeface="Calibri"/>
              </a:rPr>
              <a:t>shifting  </a:t>
            </a:r>
            <a:r>
              <a:rPr sz="1050" kern="1200" spc="17" dirty="0">
                <a:solidFill>
                  <a:prstClr val="black"/>
                </a:solidFill>
                <a:latin typeface="Calibri"/>
                <a:ea typeface="+mn-ea"/>
                <a:cs typeface="Calibri"/>
              </a:rPr>
              <a:t>funding and </a:t>
            </a:r>
            <a:r>
              <a:rPr sz="1050" kern="1200" spc="10" dirty="0">
                <a:solidFill>
                  <a:prstClr val="black"/>
                </a:solidFill>
                <a:latin typeface="Calibri"/>
                <a:ea typeface="+mn-ea"/>
                <a:cs typeface="Calibri"/>
              </a:rPr>
              <a:t>power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advance </a:t>
            </a:r>
            <a:r>
              <a:rPr sz="1050" kern="1200" spc="10" dirty="0">
                <a:solidFill>
                  <a:prstClr val="black"/>
                </a:solidFill>
                <a:latin typeface="Calibri"/>
                <a:ea typeface="+mn-ea"/>
                <a:cs typeface="Calibri"/>
              </a:rPr>
              <a:t>equity </a:t>
            </a:r>
            <a:r>
              <a:rPr sz="1050" kern="1200" spc="-3" dirty="0">
                <a:solidFill>
                  <a:prstClr val="black"/>
                </a:solidFill>
                <a:latin typeface="Calibri"/>
                <a:ea typeface="+mn-ea"/>
                <a:cs typeface="Calibri"/>
              </a:rPr>
              <a:t>for </a:t>
            </a:r>
            <a:r>
              <a:rPr sz="1050" kern="1200" spc="20" dirty="0">
                <a:solidFill>
                  <a:prstClr val="black"/>
                </a:solidFill>
                <a:latin typeface="Calibri"/>
                <a:ea typeface="+mn-ea"/>
                <a:cs typeface="Calibri"/>
              </a:rPr>
              <a:t>specific </a:t>
            </a:r>
            <a:r>
              <a:rPr sz="1050" kern="1200" spc="23" dirty="0">
                <a:solidFill>
                  <a:prstClr val="black"/>
                </a:solidFill>
                <a:latin typeface="Calibri"/>
                <a:ea typeface="+mn-ea"/>
                <a:cs typeface="Calibri"/>
              </a:rPr>
              <a:t>marginalized  </a:t>
            </a:r>
            <a:r>
              <a:rPr sz="1050" kern="1200" spc="10" dirty="0">
                <a:solidFill>
                  <a:prstClr val="black"/>
                </a:solidFill>
                <a:latin typeface="Calibri"/>
                <a:ea typeface="+mn-ea"/>
                <a:cs typeface="Calibri"/>
              </a:rPr>
              <a:t>groups</a:t>
            </a:r>
            <a:r>
              <a:rPr sz="1050" kern="1200" spc="33" dirty="0">
                <a:solidFill>
                  <a:prstClr val="black"/>
                </a:solidFill>
                <a:latin typeface="Calibri"/>
                <a:ea typeface="+mn-ea"/>
                <a:cs typeface="Calibri"/>
              </a:rPr>
              <a:t> </a:t>
            </a:r>
            <a:r>
              <a:rPr sz="1050" kern="1200" spc="13" dirty="0">
                <a:solidFill>
                  <a:prstClr val="black"/>
                </a:solidFill>
                <a:latin typeface="Calibri"/>
                <a:ea typeface="+mn-ea"/>
                <a:cs typeface="Calibri"/>
              </a:rPr>
              <a:t>may</a:t>
            </a:r>
            <a:r>
              <a:rPr sz="1050" kern="1200" spc="33" dirty="0">
                <a:solidFill>
                  <a:prstClr val="black"/>
                </a:solidFill>
                <a:latin typeface="Calibri"/>
                <a:ea typeface="+mn-ea"/>
                <a:cs typeface="Calibri"/>
              </a:rPr>
              <a:t> </a:t>
            </a:r>
            <a:r>
              <a:rPr sz="1050" kern="1200" spc="17" dirty="0">
                <a:solidFill>
                  <a:prstClr val="black"/>
                </a:solidFill>
                <a:latin typeface="Calibri"/>
                <a:ea typeface="+mn-ea"/>
                <a:cs typeface="Calibri"/>
              </a:rPr>
              <a:t>cause</a:t>
            </a:r>
            <a:r>
              <a:rPr sz="1050" kern="1200" spc="33" dirty="0">
                <a:solidFill>
                  <a:prstClr val="black"/>
                </a:solidFill>
                <a:latin typeface="Calibri"/>
                <a:ea typeface="+mn-ea"/>
                <a:cs typeface="Calibri"/>
              </a:rPr>
              <a:t> </a:t>
            </a:r>
            <a:r>
              <a:rPr sz="1050" kern="1200" spc="-3" dirty="0">
                <a:solidFill>
                  <a:prstClr val="black"/>
                </a:solidFill>
                <a:latin typeface="Calibri"/>
                <a:ea typeface="+mn-ea"/>
                <a:cs typeface="Calibri"/>
              </a:rPr>
              <a:t>other</a:t>
            </a:r>
            <a:r>
              <a:rPr sz="1050" kern="1200" spc="36" dirty="0">
                <a:solidFill>
                  <a:prstClr val="black"/>
                </a:solidFill>
                <a:latin typeface="Calibri"/>
                <a:ea typeface="+mn-ea"/>
                <a:cs typeface="Calibri"/>
              </a:rPr>
              <a:t> </a:t>
            </a:r>
            <a:r>
              <a:rPr sz="1050" kern="1200" spc="10" dirty="0">
                <a:solidFill>
                  <a:prstClr val="black"/>
                </a:solidFill>
                <a:latin typeface="Calibri"/>
                <a:ea typeface="+mn-ea"/>
                <a:cs typeface="Calibri"/>
              </a:rPr>
              <a:t>constituencies</a:t>
            </a:r>
            <a:r>
              <a:rPr sz="1050" kern="1200" spc="33" dirty="0">
                <a:solidFill>
                  <a:prstClr val="black"/>
                </a:solidFill>
                <a:latin typeface="Calibri"/>
                <a:ea typeface="+mn-ea"/>
                <a:cs typeface="Calibri"/>
              </a:rPr>
              <a:t> </a:t>
            </a:r>
            <a:r>
              <a:rPr sz="1050" kern="1200" spc="-10" dirty="0">
                <a:solidFill>
                  <a:prstClr val="black"/>
                </a:solidFill>
                <a:latin typeface="Calibri"/>
                <a:ea typeface="+mn-ea"/>
                <a:cs typeface="Calibri"/>
              </a:rPr>
              <a:t>to</a:t>
            </a:r>
            <a:r>
              <a:rPr sz="1050" kern="1200" spc="33" dirty="0">
                <a:solidFill>
                  <a:prstClr val="black"/>
                </a:solidFill>
                <a:latin typeface="Calibri"/>
                <a:ea typeface="+mn-ea"/>
                <a:cs typeface="Calibri"/>
              </a:rPr>
              <a:t> </a:t>
            </a:r>
            <a:r>
              <a:rPr sz="1050" kern="1200" spc="3" dirty="0">
                <a:solidFill>
                  <a:prstClr val="black"/>
                </a:solidFill>
                <a:latin typeface="Calibri"/>
                <a:ea typeface="+mn-ea"/>
                <a:cs typeface="Calibri"/>
              </a:rPr>
              <a:t>feel</a:t>
            </a:r>
            <a:r>
              <a:rPr sz="1050" kern="1200" spc="36" dirty="0">
                <a:solidFill>
                  <a:prstClr val="black"/>
                </a:solidFill>
                <a:latin typeface="Calibri"/>
                <a:ea typeface="+mn-ea"/>
                <a:cs typeface="Calibri"/>
              </a:rPr>
              <a:t> </a:t>
            </a:r>
            <a:r>
              <a:rPr sz="1050" kern="1200" spc="-7" dirty="0">
                <a:solidFill>
                  <a:prstClr val="black"/>
                </a:solidFill>
                <a:latin typeface="Calibri"/>
                <a:ea typeface="+mn-ea"/>
                <a:cs typeface="Calibri"/>
              </a:rPr>
              <a:t>left</a:t>
            </a:r>
            <a:r>
              <a:rPr sz="1050" kern="1200" spc="33" dirty="0">
                <a:solidFill>
                  <a:prstClr val="black"/>
                </a:solidFill>
                <a:latin typeface="Calibri"/>
                <a:ea typeface="+mn-ea"/>
                <a:cs typeface="Calibri"/>
              </a:rPr>
              <a:t> </a:t>
            </a:r>
            <a:r>
              <a:rPr sz="1050" kern="1200" spc="10" dirty="0">
                <a:solidFill>
                  <a:prstClr val="black"/>
                </a:solidFill>
                <a:latin typeface="Calibri"/>
                <a:ea typeface="+mn-ea"/>
                <a:cs typeface="Calibri"/>
              </a:rPr>
              <a:t>out.</a:t>
            </a:r>
            <a:endParaRPr sz="1050" kern="1200" baseline="32407" dirty="0">
              <a:solidFill>
                <a:prstClr val="black"/>
              </a:solidFill>
              <a:latin typeface="Calibri"/>
              <a:ea typeface="+mn-ea"/>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object 3"/>
          <p:cNvSpPr/>
          <p:nvPr/>
        </p:nvSpPr>
        <p:spPr>
          <a:xfrm>
            <a:off x="385793" y="296140"/>
            <a:ext cx="8372415" cy="99136"/>
          </a:xfrm>
          <a:custGeom>
            <a:avLst/>
            <a:gdLst/>
            <a:ahLst/>
            <a:cxnLst/>
            <a:rect l="l" t="t" r="r" b="b"/>
            <a:pathLst>
              <a:path w="8343900">
                <a:moveTo>
                  <a:pt x="0" y="0"/>
                </a:moveTo>
                <a:lnTo>
                  <a:pt x="8343900" y="0"/>
                </a:lnTo>
              </a:path>
            </a:pathLst>
          </a:custGeom>
          <a:ln w="6350">
            <a:solidFill>
              <a:schemeClr val="tx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txBox="1"/>
          <p:nvPr/>
        </p:nvSpPr>
        <p:spPr>
          <a:xfrm>
            <a:off x="266700" y="1191008"/>
            <a:ext cx="4305300" cy="3856719"/>
          </a:xfrm>
          <a:prstGeom prst="rect">
            <a:avLst/>
          </a:prstGeom>
        </p:spPr>
        <p:txBody>
          <a:bodyPr vert="horz" wrap="square" lIns="0" tIns="8404" rIns="0" bIns="0" rtlCol="0">
            <a:spAutoFit/>
          </a:bodyPr>
          <a:lstStyle/>
          <a:p>
            <a:pPr marL="159692" marR="94975" indent="-151287" defTabSz="605150">
              <a:lnSpc>
                <a:spcPct val="123000"/>
              </a:lnSpc>
              <a:spcBef>
                <a:spcPts val="66"/>
              </a:spcBef>
              <a:buClrTx/>
              <a:buFont typeface="Calibri"/>
              <a:buAutoNum type="alphaLcPeriod"/>
              <a:tabLst>
                <a:tab pos="160113" algn="l"/>
              </a:tabLst>
            </a:pPr>
            <a:r>
              <a:rPr sz="1100" b="1" kern="1200" spc="13" dirty="0">
                <a:solidFill>
                  <a:prstClr val="black"/>
                </a:solidFill>
                <a:latin typeface="Calibri"/>
                <a:ea typeface="+mn-ea"/>
                <a:cs typeface="Calibri"/>
              </a:rPr>
              <a:t>Be </a:t>
            </a:r>
            <a:r>
              <a:rPr sz="1100" b="1" kern="1200" spc="17" dirty="0">
                <a:solidFill>
                  <a:prstClr val="black"/>
                </a:solidFill>
                <a:latin typeface="Calibri"/>
                <a:ea typeface="+mn-ea"/>
                <a:cs typeface="Calibri"/>
              </a:rPr>
              <a:t>in </a:t>
            </a:r>
            <a:r>
              <a:rPr sz="1100" b="1" kern="1200" dirty="0">
                <a:solidFill>
                  <a:prstClr val="black"/>
                </a:solidFill>
                <a:latin typeface="Calibri"/>
                <a:ea typeface="+mn-ea"/>
                <a:cs typeface="Calibri"/>
              </a:rPr>
              <a:t>the know. </a:t>
            </a:r>
            <a:r>
              <a:rPr sz="1100" kern="1200" spc="17" dirty="0">
                <a:solidFill>
                  <a:prstClr val="black"/>
                </a:solidFill>
                <a:latin typeface="Calibri"/>
                <a:ea typeface="+mn-ea"/>
                <a:cs typeface="Calibri"/>
              </a:rPr>
              <a:t>Make </a:t>
            </a:r>
            <a:r>
              <a:rPr sz="1100" kern="1200" dirty="0">
                <a:solidFill>
                  <a:prstClr val="black"/>
                </a:solidFill>
                <a:latin typeface="Calibri"/>
                <a:ea typeface="+mn-ea"/>
                <a:cs typeface="Calibri"/>
              </a:rPr>
              <a:t>sure </a:t>
            </a:r>
            <a:r>
              <a:rPr sz="1100" kern="1200" spc="20" dirty="0">
                <a:solidFill>
                  <a:prstClr val="black"/>
                </a:solidFill>
                <a:latin typeface="Calibri"/>
                <a:ea typeface="+mn-ea"/>
                <a:cs typeface="Calibri"/>
              </a:rPr>
              <a:t>you </a:t>
            </a:r>
            <a:r>
              <a:rPr sz="1100" kern="1200" dirty="0">
                <a:solidFill>
                  <a:prstClr val="black"/>
                </a:solidFill>
                <a:latin typeface="Calibri"/>
                <a:ea typeface="+mn-ea"/>
                <a:cs typeface="Calibri"/>
              </a:rPr>
              <a:t>are </a:t>
            </a:r>
            <a:r>
              <a:rPr sz="1100" kern="1200" spc="13" dirty="0">
                <a:solidFill>
                  <a:prstClr val="black"/>
                </a:solidFill>
                <a:latin typeface="Calibri"/>
                <a:ea typeface="+mn-ea"/>
                <a:cs typeface="Calibri"/>
              </a:rPr>
              <a:t>well-versed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the </a:t>
            </a:r>
            <a:r>
              <a:rPr sz="1100" kern="1200" spc="20" dirty="0">
                <a:solidFill>
                  <a:prstClr val="black"/>
                </a:solidFill>
                <a:latin typeface="Calibri"/>
                <a:ea typeface="+mn-ea"/>
                <a:cs typeface="Calibri"/>
              </a:rPr>
              <a:t>legal  </a:t>
            </a:r>
            <a:r>
              <a:rPr sz="1100" kern="1200" dirty="0">
                <a:solidFill>
                  <a:prstClr val="black"/>
                </a:solidFill>
                <a:latin typeface="Calibri"/>
                <a:ea typeface="+mn-ea"/>
                <a:cs typeface="Calibri"/>
              </a:rPr>
              <a:t>parameters of </a:t>
            </a:r>
            <a:r>
              <a:rPr sz="1100" kern="1200" spc="17" dirty="0">
                <a:solidFill>
                  <a:prstClr val="black"/>
                </a:solidFill>
                <a:latin typeface="Calibri"/>
                <a:ea typeface="+mn-ea"/>
                <a:cs typeface="Calibri"/>
              </a:rPr>
              <a:t>funding </a:t>
            </a:r>
            <a:r>
              <a:rPr sz="1100" kern="1200" spc="23" dirty="0">
                <a:solidFill>
                  <a:prstClr val="black"/>
                </a:solidFill>
                <a:latin typeface="Calibri"/>
                <a:ea typeface="+mn-ea"/>
                <a:cs typeface="Calibri"/>
              </a:rPr>
              <a:t>advocacy </a:t>
            </a:r>
            <a:r>
              <a:rPr sz="1100" kern="1200" spc="17" dirty="0">
                <a:solidFill>
                  <a:prstClr val="black"/>
                </a:solidFill>
                <a:latin typeface="Calibri"/>
                <a:ea typeface="+mn-ea"/>
                <a:cs typeface="Calibri"/>
              </a:rPr>
              <a:t>and </a:t>
            </a:r>
            <a:r>
              <a:rPr sz="1100" kern="1200" spc="36" dirty="0">
                <a:solidFill>
                  <a:prstClr val="black"/>
                </a:solidFill>
                <a:latin typeface="Calibri"/>
                <a:ea typeface="+mn-ea"/>
                <a:cs typeface="Calibri"/>
              </a:rPr>
              <a:t>civic </a:t>
            </a:r>
            <a:r>
              <a:rPr sz="1100" kern="1200" spc="7" dirty="0">
                <a:solidFill>
                  <a:prstClr val="black"/>
                </a:solidFill>
                <a:latin typeface="Calibri"/>
                <a:ea typeface="+mn-ea"/>
                <a:cs typeface="Calibri"/>
              </a:rPr>
              <a:t>engagement, </a:t>
            </a:r>
            <a:r>
              <a:rPr sz="1100" kern="1200" spc="26" dirty="0">
                <a:solidFill>
                  <a:prstClr val="black"/>
                </a:solidFill>
                <a:latin typeface="Calibri"/>
                <a:ea typeface="+mn-ea"/>
                <a:cs typeface="Calibri"/>
              </a:rPr>
              <a:t>which  </a:t>
            </a:r>
            <a:r>
              <a:rPr sz="1100" kern="1200" dirty="0">
                <a:solidFill>
                  <a:prstClr val="black"/>
                </a:solidFill>
                <a:latin typeface="Calibri"/>
                <a:ea typeface="+mn-ea"/>
                <a:cs typeface="Calibri"/>
              </a:rPr>
              <a:t>are </a:t>
            </a:r>
            <a:r>
              <a:rPr sz="1100" kern="1200" spc="7" dirty="0">
                <a:solidFill>
                  <a:prstClr val="black"/>
                </a:solidFill>
                <a:latin typeface="Calibri"/>
                <a:ea typeface="+mn-ea"/>
                <a:cs typeface="Calibri"/>
              </a:rPr>
              <a:t>quite </a:t>
            </a:r>
            <a:r>
              <a:rPr sz="1100" kern="1200" spc="13" dirty="0">
                <a:solidFill>
                  <a:prstClr val="black"/>
                </a:solidFill>
                <a:latin typeface="Calibri"/>
                <a:ea typeface="+mn-ea"/>
                <a:cs typeface="Calibri"/>
              </a:rPr>
              <a:t>broad. </a:t>
            </a:r>
            <a:r>
              <a:rPr sz="1100" kern="1200" spc="30" dirty="0">
                <a:solidFill>
                  <a:prstClr val="black"/>
                </a:solidFill>
                <a:latin typeface="Calibri"/>
                <a:ea typeface="+mn-ea"/>
                <a:cs typeface="Calibri"/>
              </a:rPr>
              <a:t>As </a:t>
            </a:r>
            <a:r>
              <a:rPr sz="1100" kern="1200" spc="10" dirty="0">
                <a:solidFill>
                  <a:prstClr val="black"/>
                </a:solidFill>
                <a:latin typeface="Calibri"/>
                <a:ea typeface="+mn-ea"/>
                <a:cs typeface="Calibri"/>
              </a:rPr>
              <a:t>Funders Committee </a:t>
            </a:r>
            <a:r>
              <a:rPr sz="1100" kern="1200" spc="-3" dirty="0">
                <a:solidFill>
                  <a:prstClr val="black"/>
                </a:solidFill>
                <a:latin typeface="Calibri"/>
                <a:ea typeface="+mn-ea"/>
                <a:cs typeface="Calibri"/>
              </a:rPr>
              <a:t>for </a:t>
            </a:r>
            <a:r>
              <a:rPr sz="1100" kern="1200" spc="46" dirty="0">
                <a:solidFill>
                  <a:prstClr val="black"/>
                </a:solidFill>
                <a:latin typeface="Calibri"/>
                <a:ea typeface="+mn-ea"/>
                <a:cs typeface="Calibri"/>
              </a:rPr>
              <a:t>Civic </a:t>
            </a:r>
            <a:r>
              <a:rPr sz="1100" kern="1200" spc="7" dirty="0">
                <a:solidFill>
                  <a:prstClr val="black"/>
                </a:solidFill>
                <a:latin typeface="Calibri"/>
                <a:ea typeface="+mn-ea"/>
                <a:cs typeface="Calibri"/>
              </a:rPr>
              <a:t>Participation  </a:t>
            </a:r>
            <a:r>
              <a:rPr sz="1100" kern="1200" spc="10" dirty="0">
                <a:solidFill>
                  <a:prstClr val="black"/>
                </a:solidFill>
                <a:latin typeface="Calibri"/>
                <a:ea typeface="+mn-ea"/>
                <a:cs typeface="Calibri"/>
              </a:rPr>
              <a:t>has </a:t>
            </a:r>
            <a:r>
              <a:rPr sz="1100" kern="1200" spc="13" dirty="0">
                <a:solidFill>
                  <a:prstClr val="black"/>
                </a:solidFill>
                <a:latin typeface="Calibri"/>
                <a:ea typeface="+mn-ea"/>
                <a:cs typeface="Calibri"/>
              </a:rPr>
              <a:t>documented, </a:t>
            </a:r>
            <a:r>
              <a:rPr sz="1100" kern="1200" spc="3" dirty="0">
                <a:solidFill>
                  <a:prstClr val="black"/>
                </a:solidFill>
                <a:latin typeface="Calibri"/>
                <a:ea typeface="+mn-ea"/>
                <a:cs typeface="Calibri"/>
              </a:rPr>
              <a:t>integrating </a:t>
            </a:r>
            <a:r>
              <a:rPr sz="1100" kern="1200" spc="7" dirty="0">
                <a:solidFill>
                  <a:prstClr val="black"/>
                </a:solidFill>
                <a:latin typeface="Calibri"/>
                <a:ea typeface="+mn-ea"/>
                <a:cs typeface="Calibri"/>
              </a:rPr>
              <a:t>year-round </a:t>
            </a:r>
            <a:r>
              <a:rPr sz="1100" kern="1200" spc="-3" dirty="0">
                <a:solidFill>
                  <a:prstClr val="black"/>
                </a:solidFill>
                <a:latin typeface="Calibri"/>
                <a:ea typeface="+mn-ea"/>
                <a:cs typeface="Calibri"/>
              </a:rPr>
              <a:t>voter </a:t>
            </a:r>
            <a:r>
              <a:rPr sz="1100" kern="1200" spc="7" dirty="0">
                <a:solidFill>
                  <a:prstClr val="black"/>
                </a:solidFill>
                <a:latin typeface="Calibri"/>
                <a:ea typeface="+mn-ea"/>
                <a:cs typeface="Calibri"/>
              </a:rPr>
              <a:t>engagement </a:t>
            </a:r>
            <a:r>
              <a:rPr sz="1100" kern="1200" spc="13" dirty="0">
                <a:solidFill>
                  <a:prstClr val="black"/>
                </a:solidFill>
                <a:latin typeface="Calibri"/>
                <a:ea typeface="+mn-ea"/>
                <a:cs typeface="Calibri"/>
              </a:rPr>
              <a:t>with  </a:t>
            </a:r>
            <a:r>
              <a:rPr sz="1100" kern="1200" spc="23" dirty="0">
                <a:solidFill>
                  <a:prstClr val="black"/>
                </a:solidFill>
                <a:latin typeface="Calibri"/>
                <a:ea typeface="+mn-ea"/>
                <a:cs typeface="Calibri"/>
              </a:rPr>
              <a:t>organizing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advocacy </a:t>
            </a:r>
            <a:r>
              <a:rPr sz="1100" kern="1200" spc="13" dirty="0">
                <a:solidFill>
                  <a:prstClr val="black"/>
                </a:solidFill>
                <a:latin typeface="Calibri"/>
                <a:ea typeface="+mn-ea"/>
                <a:cs typeface="Calibri"/>
              </a:rPr>
              <a:t>is a </a:t>
            </a:r>
            <a:r>
              <a:rPr sz="1100" kern="1200" spc="10" dirty="0">
                <a:solidFill>
                  <a:prstClr val="black"/>
                </a:solidFill>
                <a:latin typeface="Calibri"/>
                <a:ea typeface="+mn-ea"/>
                <a:cs typeface="Calibri"/>
              </a:rPr>
              <a:t>proven </a:t>
            </a:r>
            <a:r>
              <a:rPr sz="1100" kern="1200" spc="-7" dirty="0">
                <a:solidFill>
                  <a:prstClr val="black"/>
                </a:solidFill>
                <a:latin typeface="Calibri"/>
                <a:ea typeface="+mn-ea"/>
                <a:cs typeface="Calibri"/>
              </a:rPr>
              <a:t>strategy </a:t>
            </a:r>
            <a:r>
              <a:rPr sz="1100" kern="1200" spc="-3" dirty="0">
                <a:solidFill>
                  <a:prstClr val="black"/>
                </a:solidFill>
                <a:latin typeface="Calibri"/>
                <a:ea typeface="+mn-ea"/>
                <a:cs typeface="Calibri"/>
              </a:rPr>
              <a:t>for </a:t>
            </a:r>
            <a:r>
              <a:rPr sz="1100" kern="1200" spc="13" dirty="0">
                <a:solidFill>
                  <a:prstClr val="black"/>
                </a:solidFill>
                <a:latin typeface="Calibri"/>
                <a:ea typeface="+mn-ea"/>
                <a:cs typeface="Calibri"/>
              </a:rPr>
              <a:t>successful </a:t>
            </a:r>
            <a:r>
              <a:rPr sz="1100" kern="1200" spc="10" dirty="0">
                <a:solidFill>
                  <a:prstClr val="black"/>
                </a:solidFill>
                <a:latin typeface="Calibri"/>
                <a:ea typeface="+mn-ea"/>
                <a:cs typeface="Calibri"/>
              </a:rPr>
              <a:t>systemic</a:t>
            </a:r>
            <a:r>
              <a:rPr sz="1100" kern="1200" spc="30" dirty="0">
                <a:solidFill>
                  <a:prstClr val="black"/>
                </a:solidFill>
                <a:latin typeface="Calibri"/>
                <a:ea typeface="+mn-ea"/>
                <a:cs typeface="Calibri"/>
              </a:rPr>
              <a:t> </a:t>
            </a:r>
            <a:r>
              <a:rPr sz="1100" kern="1200" spc="20" dirty="0">
                <a:solidFill>
                  <a:prstClr val="black"/>
                </a:solidFill>
                <a:latin typeface="Calibri"/>
                <a:ea typeface="+mn-ea"/>
                <a:cs typeface="Calibri"/>
              </a:rPr>
              <a:t>change.</a:t>
            </a:r>
            <a:endParaRPr sz="1100" kern="1200" baseline="32407" dirty="0">
              <a:solidFill>
                <a:prstClr val="black"/>
              </a:solidFill>
              <a:latin typeface="Calibri"/>
              <a:ea typeface="+mn-ea"/>
              <a:cs typeface="Calibri"/>
            </a:endParaRPr>
          </a:p>
          <a:p>
            <a:pPr marL="159272" marR="96236" indent="-150867" defTabSz="605150">
              <a:lnSpc>
                <a:spcPct val="123000"/>
              </a:lnSpc>
              <a:spcBef>
                <a:spcPts val="298"/>
              </a:spcBef>
              <a:buClrTx/>
              <a:buFont typeface="Calibri"/>
              <a:buAutoNum type="alphaLcPeriod"/>
              <a:tabLst>
                <a:tab pos="159692" algn="l"/>
              </a:tabLst>
            </a:pPr>
            <a:r>
              <a:rPr sz="1100" b="1" kern="1200" spc="13" dirty="0">
                <a:solidFill>
                  <a:prstClr val="black"/>
                </a:solidFill>
                <a:latin typeface="Calibri"/>
                <a:ea typeface="+mn-ea"/>
                <a:cs typeface="Calibri"/>
              </a:rPr>
              <a:t>Be </a:t>
            </a:r>
            <a:r>
              <a:rPr sz="1100" b="1" kern="1200" spc="3" dirty="0">
                <a:solidFill>
                  <a:prstClr val="black"/>
                </a:solidFill>
                <a:latin typeface="Calibri"/>
                <a:ea typeface="+mn-ea"/>
                <a:cs typeface="Calibri"/>
              </a:rPr>
              <a:t>patient. </a:t>
            </a:r>
            <a:r>
              <a:rPr sz="1100" kern="1200" spc="17" dirty="0">
                <a:solidFill>
                  <a:prstClr val="black"/>
                </a:solidFill>
                <a:latin typeface="Calibri"/>
                <a:ea typeface="+mn-ea"/>
                <a:cs typeface="Calibri"/>
              </a:rPr>
              <a:t>This </a:t>
            </a:r>
            <a:r>
              <a:rPr sz="1100" kern="1200" spc="3" dirty="0">
                <a:solidFill>
                  <a:prstClr val="black"/>
                </a:solidFill>
                <a:latin typeface="Calibri"/>
                <a:ea typeface="+mn-ea"/>
                <a:cs typeface="Calibri"/>
              </a:rPr>
              <a:t>type </a:t>
            </a:r>
            <a:r>
              <a:rPr sz="1100" kern="1200" dirty="0">
                <a:solidFill>
                  <a:prstClr val="black"/>
                </a:solidFill>
                <a:latin typeface="Calibri"/>
                <a:ea typeface="+mn-ea"/>
                <a:cs typeface="Calibri"/>
              </a:rPr>
              <a:t>of </a:t>
            </a:r>
            <a:r>
              <a:rPr sz="1100" kern="1200" spc="10" dirty="0">
                <a:solidFill>
                  <a:prstClr val="black"/>
                </a:solidFill>
                <a:latin typeface="Calibri"/>
                <a:ea typeface="+mn-ea"/>
                <a:cs typeface="Calibri"/>
              </a:rPr>
              <a:t>grantmaking </a:t>
            </a:r>
            <a:r>
              <a:rPr sz="1100" kern="1200" spc="7" dirty="0">
                <a:solidFill>
                  <a:prstClr val="black"/>
                </a:solidFill>
                <a:latin typeface="Calibri"/>
                <a:ea typeface="+mn-ea"/>
                <a:cs typeface="Calibri"/>
              </a:rPr>
              <a:t>requires tenacity: </a:t>
            </a:r>
            <a:r>
              <a:rPr sz="1100" kern="1200" spc="23" dirty="0">
                <a:solidFill>
                  <a:prstClr val="black"/>
                </a:solidFill>
                <a:latin typeface="Calibri"/>
                <a:ea typeface="+mn-ea"/>
                <a:cs typeface="Calibri"/>
              </a:rPr>
              <a:t>Be  </a:t>
            </a:r>
            <a:r>
              <a:rPr sz="1100" kern="1200" spc="7" dirty="0">
                <a:solidFill>
                  <a:prstClr val="black"/>
                </a:solidFill>
                <a:latin typeface="Calibri"/>
                <a:ea typeface="+mn-ea"/>
                <a:cs typeface="Calibri"/>
              </a:rPr>
              <a:t>ready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make </a:t>
            </a:r>
            <a:r>
              <a:rPr sz="1100" kern="1200" spc="7" dirty="0">
                <a:solidFill>
                  <a:prstClr val="black"/>
                </a:solidFill>
                <a:latin typeface="Calibri"/>
                <a:ea typeface="+mn-ea"/>
                <a:cs typeface="Calibri"/>
              </a:rPr>
              <a:t>long-term </a:t>
            </a:r>
            <a:r>
              <a:rPr sz="1100" kern="1200" spc="17" dirty="0">
                <a:solidFill>
                  <a:prstClr val="black"/>
                </a:solidFill>
                <a:latin typeface="Calibri"/>
                <a:ea typeface="+mn-ea"/>
                <a:cs typeface="Calibri"/>
              </a:rPr>
              <a:t>flexible </a:t>
            </a:r>
            <a:r>
              <a:rPr sz="1100" kern="1200" dirty="0">
                <a:solidFill>
                  <a:prstClr val="black"/>
                </a:solidFill>
                <a:latin typeface="Calibri"/>
                <a:ea typeface="+mn-ea"/>
                <a:cs typeface="Calibri"/>
              </a:rPr>
              <a:t>investments </a:t>
            </a:r>
            <a:r>
              <a:rPr sz="1100" kern="1200" spc="26" dirty="0">
                <a:solidFill>
                  <a:prstClr val="black"/>
                </a:solidFill>
                <a:latin typeface="Calibri"/>
                <a:ea typeface="+mn-ea"/>
                <a:cs typeface="Calibri"/>
              </a:rPr>
              <a:t>in</a:t>
            </a:r>
            <a:r>
              <a:rPr sz="1100" kern="1200" spc="99" dirty="0">
                <a:solidFill>
                  <a:prstClr val="black"/>
                </a:solidFill>
                <a:latin typeface="Calibri"/>
                <a:ea typeface="+mn-ea"/>
                <a:cs typeface="Calibri"/>
              </a:rPr>
              <a:t> </a:t>
            </a:r>
            <a:r>
              <a:rPr sz="1100" kern="1200" spc="17" dirty="0">
                <a:solidFill>
                  <a:prstClr val="black"/>
                </a:solidFill>
                <a:latin typeface="Calibri"/>
                <a:ea typeface="+mn-ea"/>
                <a:cs typeface="Calibri"/>
              </a:rPr>
              <a:t>power-building</a:t>
            </a:r>
            <a:endParaRPr sz="1100" kern="1200" dirty="0">
              <a:solidFill>
                <a:prstClr val="black"/>
              </a:solidFill>
              <a:latin typeface="Calibri"/>
              <a:ea typeface="+mn-ea"/>
              <a:cs typeface="Calibri"/>
            </a:endParaRPr>
          </a:p>
          <a:p>
            <a:pPr marL="159272" marR="3362" defTabSz="605150">
              <a:lnSpc>
                <a:spcPct val="123000"/>
              </a:lnSpc>
              <a:buClrTx/>
            </a:pPr>
            <a:r>
              <a:rPr sz="1100" kern="1200" spc="17" dirty="0">
                <a:solidFill>
                  <a:prstClr val="black"/>
                </a:solidFill>
                <a:latin typeface="Calibri"/>
                <a:ea typeface="+mn-ea"/>
                <a:cs typeface="Calibri"/>
              </a:rPr>
              <a:t>organizations and </a:t>
            </a:r>
            <a:r>
              <a:rPr sz="1100" kern="1200" spc="-10" dirty="0">
                <a:solidFill>
                  <a:prstClr val="black"/>
                </a:solidFill>
                <a:latin typeface="Calibri"/>
                <a:ea typeface="+mn-ea"/>
                <a:cs typeface="Calibri"/>
              </a:rPr>
              <a:t>to </a:t>
            </a:r>
            <a:r>
              <a:rPr sz="1100" kern="1200" spc="10" dirty="0">
                <a:solidFill>
                  <a:prstClr val="black"/>
                </a:solidFill>
                <a:latin typeface="Calibri"/>
                <a:ea typeface="+mn-ea"/>
                <a:cs typeface="Calibri"/>
              </a:rPr>
              <a:t>ride </a:t>
            </a:r>
            <a:r>
              <a:rPr sz="1100" kern="1200" dirty="0">
                <a:solidFill>
                  <a:prstClr val="black"/>
                </a:solidFill>
                <a:latin typeface="Calibri"/>
                <a:ea typeface="+mn-ea"/>
                <a:cs typeface="Calibri"/>
              </a:rPr>
              <a:t>out </a:t>
            </a:r>
            <a:r>
              <a:rPr sz="1100" kern="1200" spc="-7" dirty="0">
                <a:solidFill>
                  <a:prstClr val="black"/>
                </a:solidFill>
                <a:latin typeface="Calibri"/>
                <a:ea typeface="+mn-ea"/>
                <a:cs typeface="Calibri"/>
              </a:rPr>
              <a:t>the </a:t>
            </a:r>
            <a:r>
              <a:rPr sz="1100" kern="1200" spc="13" dirty="0">
                <a:solidFill>
                  <a:prstClr val="black"/>
                </a:solidFill>
                <a:latin typeface="Calibri"/>
                <a:ea typeface="+mn-ea"/>
                <a:cs typeface="Calibri"/>
              </a:rPr>
              <a:t>ups </a:t>
            </a:r>
            <a:r>
              <a:rPr sz="1100" kern="1200" spc="17" dirty="0">
                <a:solidFill>
                  <a:prstClr val="black"/>
                </a:solidFill>
                <a:latin typeface="Calibri"/>
                <a:ea typeface="+mn-ea"/>
                <a:cs typeface="Calibri"/>
              </a:rPr>
              <a:t>and downs and </a:t>
            </a:r>
            <a:r>
              <a:rPr sz="1100" kern="1200" spc="7" dirty="0">
                <a:solidFill>
                  <a:prstClr val="black"/>
                </a:solidFill>
                <a:latin typeface="Calibri"/>
                <a:ea typeface="+mn-ea"/>
                <a:cs typeface="Calibri"/>
              </a:rPr>
              <a:t>messiness </a:t>
            </a:r>
            <a:r>
              <a:rPr sz="1100" kern="1200" dirty="0">
                <a:solidFill>
                  <a:prstClr val="black"/>
                </a:solidFill>
                <a:latin typeface="Calibri"/>
                <a:ea typeface="+mn-ea"/>
                <a:cs typeface="Calibri"/>
              </a:rPr>
              <a:t>of  </a:t>
            </a:r>
            <a:r>
              <a:rPr sz="1100" kern="1200" spc="23" dirty="0">
                <a:solidFill>
                  <a:prstClr val="black"/>
                </a:solidFill>
                <a:latin typeface="Calibri"/>
                <a:ea typeface="+mn-ea"/>
                <a:cs typeface="Calibri"/>
              </a:rPr>
              <a:t>social</a:t>
            </a:r>
            <a:r>
              <a:rPr sz="1100" kern="1200" spc="30" dirty="0">
                <a:solidFill>
                  <a:prstClr val="black"/>
                </a:solidFill>
                <a:latin typeface="Calibri"/>
                <a:ea typeface="+mn-ea"/>
                <a:cs typeface="Calibri"/>
              </a:rPr>
              <a:t> </a:t>
            </a:r>
            <a:r>
              <a:rPr sz="1100" kern="1200" spc="17" dirty="0">
                <a:solidFill>
                  <a:prstClr val="black"/>
                </a:solidFill>
                <a:latin typeface="Calibri"/>
                <a:ea typeface="+mn-ea"/>
                <a:cs typeface="Calibri"/>
              </a:rPr>
              <a:t>change.</a:t>
            </a:r>
            <a:endParaRPr sz="1100" kern="1200" dirty="0">
              <a:solidFill>
                <a:prstClr val="black"/>
              </a:solidFill>
              <a:latin typeface="Calibri"/>
              <a:ea typeface="+mn-ea"/>
              <a:cs typeface="Calibri"/>
            </a:endParaRPr>
          </a:p>
          <a:p>
            <a:pPr marL="159272" marR="155490" indent="-150867" defTabSz="605150">
              <a:lnSpc>
                <a:spcPct val="123000"/>
              </a:lnSpc>
              <a:spcBef>
                <a:spcPts val="298"/>
              </a:spcBef>
              <a:buClrTx/>
              <a:buFont typeface="Calibri"/>
              <a:buAutoNum type="alphaLcPeriod" startAt="3"/>
              <a:tabLst>
                <a:tab pos="159692" algn="l"/>
              </a:tabLst>
            </a:pPr>
            <a:r>
              <a:rPr sz="1100" b="1" kern="1200" spc="13" dirty="0">
                <a:solidFill>
                  <a:prstClr val="black"/>
                </a:solidFill>
                <a:latin typeface="Calibri"/>
                <a:ea typeface="+mn-ea"/>
                <a:cs typeface="Calibri"/>
              </a:rPr>
              <a:t>Be </a:t>
            </a:r>
            <a:r>
              <a:rPr sz="1100" b="1" kern="1200" spc="3" dirty="0">
                <a:solidFill>
                  <a:prstClr val="black"/>
                </a:solidFill>
                <a:latin typeface="Calibri"/>
                <a:ea typeface="+mn-ea"/>
                <a:cs typeface="Calibri"/>
              </a:rPr>
              <a:t>a true </a:t>
            </a:r>
            <a:r>
              <a:rPr sz="1100" b="1" kern="1200" dirty="0">
                <a:solidFill>
                  <a:prstClr val="black"/>
                </a:solidFill>
                <a:latin typeface="Calibri"/>
                <a:ea typeface="+mn-ea"/>
                <a:cs typeface="Calibri"/>
              </a:rPr>
              <a:t>partner. </a:t>
            </a:r>
            <a:r>
              <a:rPr sz="1100" kern="1200" spc="33" dirty="0">
                <a:solidFill>
                  <a:prstClr val="black"/>
                </a:solidFill>
                <a:latin typeface="Calibri"/>
                <a:ea typeface="+mn-ea"/>
                <a:cs typeface="Calibri"/>
              </a:rPr>
              <a:t>Having </a:t>
            </a:r>
            <a:r>
              <a:rPr sz="1100" kern="1200" spc="13" dirty="0">
                <a:solidFill>
                  <a:prstClr val="black"/>
                </a:solidFill>
                <a:latin typeface="Calibri"/>
                <a:ea typeface="+mn-ea"/>
                <a:cs typeface="Calibri"/>
              </a:rPr>
              <a:t>a </a:t>
            </a:r>
            <a:r>
              <a:rPr sz="1100" kern="1200" dirty="0">
                <a:solidFill>
                  <a:prstClr val="black"/>
                </a:solidFill>
                <a:latin typeface="Calibri"/>
                <a:ea typeface="+mn-ea"/>
                <a:cs typeface="Calibri"/>
              </a:rPr>
              <a:t>trusting, </a:t>
            </a:r>
            <a:r>
              <a:rPr sz="1100" kern="1200" spc="3" dirty="0">
                <a:solidFill>
                  <a:prstClr val="black"/>
                </a:solidFill>
                <a:latin typeface="Calibri"/>
                <a:ea typeface="+mn-ea"/>
                <a:cs typeface="Calibri"/>
              </a:rPr>
              <a:t>honest </a:t>
            </a:r>
            <a:r>
              <a:rPr sz="1100" kern="1200" spc="10" dirty="0">
                <a:solidFill>
                  <a:prstClr val="black"/>
                </a:solidFill>
                <a:latin typeface="Calibri"/>
                <a:ea typeface="+mn-ea"/>
                <a:cs typeface="Calibri"/>
              </a:rPr>
              <a:t>relationship </a:t>
            </a:r>
            <a:r>
              <a:rPr sz="1100" kern="1200" spc="13" dirty="0">
                <a:solidFill>
                  <a:prstClr val="black"/>
                </a:solidFill>
                <a:latin typeface="Calibri"/>
                <a:ea typeface="+mn-ea"/>
                <a:cs typeface="Calibri"/>
              </a:rPr>
              <a:t>with  </a:t>
            </a:r>
            <a:r>
              <a:rPr sz="1100" kern="1200" spc="-3" dirty="0">
                <a:solidFill>
                  <a:prstClr val="black"/>
                </a:solidFill>
                <a:latin typeface="Calibri"/>
                <a:ea typeface="+mn-ea"/>
                <a:cs typeface="Calibri"/>
              </a:rPr>
              <a:t>grantees </a:t>
            </a:r>
            <a:r>
              <a:rPr sz="1100" kern="1200" spc="13" dirty="0">
                <a:solidFill>
                  <a:prstClr val="black"/>
                </a:solidFill>
                <a:latin typeface="Calibri"/>
                <a:ea typeface="+mn-ea"/>
                <a:cs typeface="Calibri"/>
              </a:rPr>
              <a:t>is </a:t>
            </a:r>
            <a:r>
              <a:rPr sz="1100" kern="1200" spc="20" dirty="0">
                <a:solidFill>
                  <a:prstClr val="black"/>
                </a:solidFill>
                <a:latin typeface="Calibri"/>
                <a:ea typeface="+mn-ea"/>
                <a:cs typeface="Calibri"/>
              </a:rPr>
              <a:t>critical. You’ll </a:t>
            </a:r>
            <a:r>
              <a:rPr sz="1100" kern="1200" spc="17" dirty="0">
                <a:solidFill>
                  <a:prstClr val="black"/>
                </a:solidFill>
                <a:latin typeface="Calibri"/>
                <a:ea typeface="+mn-ea"/>
                <a:cs typeface="Calibri"/>
              </a:rPr>
              <a:t>also </a:t>
            </a:r>
            <a:r>
              <a:rPr sz="1100" kern="1200" spc="10" dirty="0">
                <a:solidFill>
                  <a:prstClr val="black"/>
                </a:solidFill>
                <a:latin typeface="Calibri"/>
                <a:ea typeface="+mn-ea"/>
                <a:cs typeface="Calibri"/>
              </a:rPr>
              <a:t>need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manage </a:t>
            </a:r>
            <a:r>
              <a:rPr sz="1100" kern="1200" spc="10" dirty="0">
                <a:solidFill>
                  <a:prstClr val="black"/>
                </a:solidFill>
                <a:latin typeface="Calibri"/>
                <a:ea typeface="+mn-ea"/>
                <a:cs typeface="Calibri"/>
              </a:rPr>
              <a:t>expectations </a:t>
            </a:r>
            <a:r>
              <a:rPr sz="1100" kern="1200" dirty="0">
                <a:solidFill>
                  <a:prstClr val="black"/>
                </a:solidFill>
                <a:latin typeface="Calibri"/>
                <a:ea typeface="+mn-ea"/>
                <a:cs typeface="Calibri"/>
              </a:rPr>
              <a:t>of  </a:t>
            </a:r>
            <a:r>
              <a:rPr sz="1100" kern="1200" spc="10" dirty="0">
                <a:solidFill>
                  <a:prstClr val="black"/>
                </a:solidFill>
                <a:latin typeface="Calibri"/>
                <a:ea typeface="+mn-ea"/>
                <a:cs typeface="Calibri"/>
              </a:rPr>
              <a:t>foundation</a:t>
            </a:r>
            <a:r>
              <a:rPr sz="1100" kern="1200" spc="30" dirty="0">
                <a:solidFill>
                  <a:prstClr val="black"/>
                </a:solidFill>
                <a:latin typeface="Calibri"/>
                <a:ea typeface="+mn-ea"/>
                <a:cs typeface="Calibri"/>
              </a:rPr>
              <a:t> </a:t>
            </a:r>
            <a:r>
              <a:rPr sz="1100" kern="1200" spc="-7" dirty="0">
                <a:solidFill>
                  <a:prstClr val="black"/>
                </a:solidFill>
                <a:latin typeface="Calibri"/>
                <a:ea typeface="+mn-ea"/>
                <a:cs typeface="Calibri"/>
              </a:rPr>
              <a:t>trustees.</a:t>
            </a:r>
            <a:endParaRPr sz="1100" kern="1200" dirty="0">
              <a:solidFill>
                <a:prstClr val="black"/>
              </a:solidFill>
              <a:latin typeface="Calibri"/>
              <a:ea typeface="+mn-ea"/>
              <a:cs typeface="Calibri"/>
            </a:endParaRPr>
          </a:p>
          <a:p>
            <a:pPr marL="159272" marR="108002" indent="-150867" defTabSz="605150">
              <a:lnSpc>
                <a:spcPct val="123000"/>
              </a:lnSpc>
              <a:spcBef>
                <a:spcPts val="298"/>
              </a:spcBef>
              <a:buClrTx/>
              <a:buFont typeface="Calibri"/>
              <a:buAutoNum type="alphaLcPeriod" startAt="3"/>
              <a:tabLst>
                <a:tab pos="159692" algn="l"/>
              </a:tabLst>
            </a:pPr>
            <a:r>
              <a:rPr sz="1100" b="1" kern="1200" spc="13" dirty="0">
                <a:solidFill>
                  <a:prstClr val="black"/>
                </a:solidFill>
                <a:latin typeface="Calibri"/>
                <a:ea typeface="+mn-ea"/>
                <a:cs typeface="Calibri"/>
              </a:rPr>
              <a:t>Be realistic. </a:t>
            </a:r>
            <a:r>
              <a:rPr sz="1100" kern="1200" spc="30" dirty="0">
                <a:solidFill>
                  <a:prstClr val="black"/>
                </a:solidFill>
                <a:latin typeface="Calibri"/>
                <a:ea typeface="+mn-ea"/>
                <a:cs typeface="Calibri"/>
              </a:rPr>
              <a:t>Changing </a:t>
            </a:r>
            <a:r>
              <a:rPr sz="1100" kern="1200" dirty="0">
                <a:solidFill>
                  <a:prstClr val="black"/>
                </a:solidFill>
                <a:latin typeface="Calibri"/>
                <a:ea typeface="+mn-ea"/>
                <a:cs typeface="Calibri"/>
              </a:rPr>
              <a:t>systems </a:t>
            </a:r>
            <a:r>
              <a:rPr sz="1100" kern="1200" spc="13" dirty="0">
                <a:solidFill>
                  <a:prstClr val="black"/>
                </a:solidFill>
                <a:latin typeface="Calibri"/>
                <a:ea typeface="+mn-ea"/>
                <a:cs typeface="Calibri"/>
              </a:rPr>
              <a:t>is </a:t>
            </a:r>
            <a:r>
              <a:rPr sz="1100" kern="1200" dirty="0">
                <a:solidFill>
                  <a:prstClr val="black"/>
                </a:solidFill>
                <a:latin typeface="Calibri"/>
                <a:ea typeface="+mn-ea"/>
                <a:cs typeface="Calibri"/>
              </a:rPr>
              <a:t>not </a:t>
            </a:r>
            <a:r>
              <a:rPr sz="1100" kern="1200" spc="13" dirty="0">
                <a:solidFill>
                  <a:prstClr val="black"/>
                </a:solidFill>
                <a:latin typeface="Calibri"/>
                <a:ea typeface="+mn-ea"/>
                <a:cs typeface="Calibri"/>
              </a:rPr>
              <a:t>a </a:t>
            </a:r>
            <a:r>
              <a:rPr sz="1100" kern="1200" spc="10" dirty="0">
                <a:solidFill>
                  <a:prstClr val="black"/>
                </a:solidFill>
                <a:latin typeface="Calibri"/>
                <a:ea typeface="+mn-ea"/>
                <a:cs typeface="Calibri"/>
              </a:rPr>
              <a:t>direct, </a:t>
            </a:r>
            <a:r>
              <a:rPr sz="1100" kern="1200" dirty="0">
                <a:solidFill>
                  <a:prstClr val="black"/>
                </a:solidFill>
                <a:latin typeface="Calibri"/>
                <a:ea typeface="+mn-ea"/>
                <a:cs typeface="Calibri"/>
              </a:rPr>
              <a:t>straightforward  </a:t>
            </a:r>
            <a:r>
              <a:rPr sz="1100" kern="1200" spc="10" dirty="0">
                <a:solidFill>
                  <a:prstClr val="black"/>
                </a:solidFill>
                <a:latin typeface="Calibri"/>
                <a:ea typeface="+mn-ea"/>
                <a:cs typeface="Calibri"/>
              </a:rPr>
              <a:t>process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requires </a:t>
            </a:r>
            <a:r>
              <a:rPr sz="1100" kern="1200" spc="13" dirty="0">
                <a:solidFill>
                  <a:prstClr val="black"/>
                </a:solidFill>
                <a:latin typeface="Calibri"/>
                <a:ea typeface="+mn-ea"/>
                <a:cs typeface="Calibri"/>
              </a:rPr>
              <a:t>a </a:t>
            </a:r>
            <a:r>
              <a:rPr sz="1100" kern="1200" spc="17" dirty="0">
                <a:solidFill>
                  <a:prstClr val="black"/>
                </a:solidFill>
                <a:latin typeface="Calibri"/>
                <a:ea typeface="+mn-ea"/>
                <a:cs typeface="Calibri"/>
              </a:rPr>
              <a:t>flexible, </a:t>
            </a:r>
            <a:r>
              <a:rPr sz="1100" kern="1200" spc="7" dirty="0">
                <a:solidFill>
                  <a:prstClr val="black"/>
                </a:solidFill>
                <a:latin typeface="Calibri"/>
                <a:ea typeface="+mn-ea"/>
                <a:cs typeface="Calibri"/>
              </a:rPr>
              <a:t>adaptive </a:t>
            </a:r>
            <a:r>
              <a:rPr sz="1100" kern="1200" spc="17" dirty="0">
                <a:solidFill>
                  <a:prstClr val="black"/>
                </a:solidFill>
                <a:latin typeface="Calibri"/>
                <a:ea typeface="+mn-ea"/>
                <a:cs typeface="Calibri"/>
              </a:rPr>
              <a:t>approach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defining  and </a:t>
            </a:r>
            <a:r>
              <a:rPr sz="1100" kern="1200" spc="13" dirty="0">
                <a:solidFill>
                  <a:prstClr val="black"/>
                </a:solidFill>
                <a:latin typeface="Calibri"/>
                <a:ea typeface="+mn-ea"/>
                <a:cs typeface="Calibri"/>
              </a:rPr>
              <a:t>measuring </a:t>
            </a:r>
            <a:r>
              <a:rPr sz="1100" kern="1200" spc="3" dirty="0">
                <a:solidFill>
                  <a:prstClr val="black"/>
                </a:solidFill>
                <a:latin typeface="Calibri"/>
                <a:ea typeface="+mn-ea"/>
                <a:cs typeface="Calibri"/>
              </a:rPr>
              <a:t>progress. </a:t>
            </a:r>
            <a:r>
              <a:rPr sz="1100" kern="1200" spc="60" dirty="0">
                <a:solidFill>
                  <a:prstClr val="black"/>
                </a:solidFill>
                <a:latin typeface="Calibri"/>
                <a:ea typeface="+mn-ea"/>
                <a:cs typeface="Calibri"/>
              </a:rPr>
              <a:t>A </a:t>
            </a:r>
            <a:r>
              <a:rPr sz="1100" kern="1200" spc="7" dirty="0">
                <a:solidFill>
                  <a:prstClr val="black"/>
                </a:solidFill>
                <a:latin typeface="Calibri"/>
                <a:ea typeface="+mn-ea"/>
                <a:cs typeface="Calibri"/>
              </a:rPr>
              <a:t>proliferation </a:t>
            </a:r>
            <a:r>
              <a:rPr sz="1100" kern="1200" dirty="0">
                <a:solidFill>
                  <a:prstClr val="black"/>
                </a:solidFill>
                <a:latin typeface="Calibri"/>
                <a:ea typeface="+mn-ea"/>
                <a:cs typeface="Calibri"/>
              </a:rPr>
              <a:t>of </a:t>
            </a:r>
            <a:r>
              <a:rPr sz="1100" kern="1200" spc="23" dirty="0">
                <a:solidFill>
                  <a:prstClr val="black"/>
                </a:solidFill>
                <a:latin typeface="Calibri"/>
                <a:ea typeface="+mn-ea"/>
                <a:cs typeface="Calibri"/>
              </a:rPr>
              <a:t>advocacy </a:t>
            </a:r>
            <a:r>
              <a:rPr sz="1100" kern="1200" spc="13" dirty="0">
                <a:solidFill>
                  <a:prstClr val="black"/>
                </a:solidFill>
                <a:latin typeface="Calibri"/>
                <a:ea typeface="+mn-ea"/>
                <a:cs typeface="Calibri"/>
              </a:rPr>
              <a:t>evaluation  </a:t>
            </a:r>
            <a:r>
              <a:rPr sz="1100" kern="1200" spc="3" dirty="0">
                <a:solidFill>
                  <a:prstClr val="black"/>
                </a:solidFill>
                <a:latin typeface="Calibri"/>
                <a:ea typeface="+mn-ea"/>
                <a:cs typeface="Calibri"/>
              </a:rPr>
              <a:t>tools </a:t>
            </a:r>
            <a:r>
              <a:rPr sz="1100" kern="1200" spc="30" dirty="0">
                <a:solidFill>
                  <a:prstClr val="black"/>
                </a:solidFill>
                <a:latin typeface="Calibri"/>
                <a:ea typeface="+mn-ea"/>
                <a:cs typeface="Calibri"/>
              </a:rPr>
              <a:t>can </a:t>
            </a:r>
            <a:r>
              <a:rPr sz="1100" kern="1200" spc="17" dirty="0">
                <a:solidFill>
                  <a:prstClr val="black"/>
                </a:solidFill>
                <a:latin typeface="Calibri"/>
                <a:ea typeface="+mn-ea"/>
                <a:cs typeface="Calibri"/>
              </a:rPr>
              <a:t>help </a:t>
            </a:r>
            <a:r>
              <a:rPr sz="1100" kern="1200" spc="3" dirty="0">
                <a:solidFill>
                  <a:prstClr val="black"/>
                </a:solidFill>
                <a:latin typeface="Calibri"/>
                <a:ea typeface="+mn-ea"/>
                <a:cs typeface="Calibri"/>
              </a:rPr>
              <a:t>grantmakers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social </a:t>
            </a:r>
            <a:r>
              <a:rPr sz="1100" kern="1200" spc="20" dirty="0">
                <a:solidFill>
                  <a:prstClr val="black"/>
                </a:solidFill>
                <a:latin typeface="Calibri"/>
                <a:ea typeface="+mn-ea"/>
                <a:cs typeface="Calibri"/>
              </a:rPr>
              <a:t>change </a:t>
            </a:r>
            <a:r>
              <a:rPr sz="1100" kern="1200" spc="17" dirty="0">
                <a:solidFill>
                  <a:prstClr val="black"/>
                </a:solidFill>
                <a:latin typeface="Calibri"/>
                <a:ea typeface="+mn-ea"/>
                <a:cs typeface="Calibri"/>
              </a:rPr>
              <a:t>organizations  </a:t>
            </a:r>
            <a:r>
              <a:rPr sz="1100" kern="1200" spc="7" dirty="0">
                <a:solidFill>
                  <a:prstClr val="black"/>
                </a:solidFill>
                <a:latin typeface="Calibri"/>
                <a:ea typeface="+mn-ea"/>
                <a:cs typeface="Calibri"/>
              </a:rPr>
              <a:t>measure </a:t>
            </a:r>
            <a:r>
              <a:rPr sz="1100" kern="1200" spc="3" dirty="0">
                <a:solidFill>
                  <a:prstClr val="black"/>
                </a:solidFill>
                <a:latin typeface="Calibri"/>
                <a:ea typeface="+mn-ea"/>
                <a:cs typeface="Calibri"/>
              </a:rPr>
              <a:t>progress,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they </a:t>
            </a:r>
            <a:r>
              <a:rPr sz="1100" kern="1200" spc="30" dirty="0">
                <a:solidFill>
                  <a:prstClr val="black"/>
                </a:solidFill>
                <a:latin typeface="Calibri"/>
                <a:ea typeface="+mn-ea"/>
                <a:cs typeface="Calibri"/>
              </a:rPr>
              <a:t>can </a:t>
            </a:r>
            <a:r>
              <a:rPr sz="1100" kern="1200" spc="17" dirty="0">
                <a:solidFill>
                  <a:prstClr val="black"/>
                </a:solidFill>
                <a:latin typeface="Calibri"/>
                <a:ea typeface="+mn-ea"/>
                <a:cs typeface="Calibri"/>
              </a:rPr>
              <a:t>help </a:t>
            </a:r>
            <a:r>
              <a:rPr sz="1100" kern="1200" spc="3" dirty="0">
                <a:solidFill>
                  <a:prstClr val="black"/>
                </a:solidFill>
                <a:latin typeface="Calibri"/>
                <a:ea typeface="+mn-ea"/>
                <a:cs typeface="Calibri"/>
              </a:rPr>
              <a:t>funder </a:t>
            </a:r>
            <a:r>
              <a:rPr sz="1100" kern="1200" spc="10" dirty="0">
                <a:solidFill>
                  <a:prstClr val="black"/>
                </a:solidFill>
                <a:latin typeface="Calibri"/>
                <a:ea typeface="+mn-ea"/>
                <a:cs typeface="Calibri"/>
              </a:rPr>
              <a:t>boards </a:t>
            </a:r>
            <a:r>
              <a:rPr sz="1100" kern="1200" spc="23" dirty="0">
                <a:solidFill>
                  <a:prstClr val="black"/>
                </a:solidFill>
                <a:latin typeface="Calibri"/>
                <a:ea typeface="+mn-ea"/>
                <a:cs typeface="Calibri"/>
              </a:rPr>
              <a:t>recognize  </a:t>
            </a:r>
            <a:r>
              <a:rPr sz="1100" kern="1200" spc="13" dirty="0">
                <a:solidFill>
                  <a:prstClr val="black"/>
                </a:solidFill>
                <a:latin typeface="Calibri"/>
                <a:ea typeface="+mn-ea"/>
                <a:cs typeface="Calibri"/>
              </a:rPr>
              <a:t>signs </a:t>
            </a:r>
            <a:r>
              <a:rPr sz="1100" kern="1200" dirty="0">
                <a:solidFill>
                  <a:prstClr val="black"/>
                </a:solidFill>
                <a:latin typeface="Calibri"/>
                <a:ea typeface="+mn-ea"/>
                <a:cs typeface="Calibri"/>
              </a:rPr>
              <a:t>of </a:t>
            </a:r>
            <a:r>
              <a:rPr sz="1100" kern="1200" spc="17" dirty="0">
                <a:solidFill>
                  <a:prstClr val="black"/>
                </a:solidFill>
                <a:latin typeface="Calibri"/>
                <a:ea typeface="+mn-ea"/>
                <a:cs typeface="Calibri"/>
              </a:rPr>
              <a:t>impact. </a:t>
            </a:r>
            <a:endParaRPr sz="1100" kern="1200" baseline="32407" dirty="0">
              <a:solidFill>
                <a:prstClr val="black"/>
              </a:solidFill>
              <a:latin typeface="Calibri"/>
              <a:ea typeface="+mn-ea"/>
              <a:cs typeface="Calibri"/>
            </a:endParaRPr>
          </a:p>
        </p:txBody>
      </p:sp>
      <p:sp>
        <p:nvSpPr>
          <p:cNvPr id="7" name="object 7"/>
          <p:cNvSpPr txBox="1"/>
          <p:nvPr/>
        </p:nvSpPr>
        <p:spPr>
          <a:xfrm>
            <a:off x="5314950" y="2375038"/>
            <a:ext cx="2911948" cy="472524"/>
          </a:xfrm>
          <a:prstGeom prst="rect">
            <a:avLst/>
          </a:prstGeom>
        </p:spPr>
        <p:txBody>
          <a:bodyPr vert="horz" wrap="square" lIns="0" tIns="8404" rIns="0" bIns="0" rtlCol="0">
            <a:spAutoFit/>
          </a:bodyPr>
          <a:lstStyle/>
          <a:p>
            <a:pPr marL="8405" marR="3362" defTabSz="605150">
              <a:lnSpc>
                <a:spcPct val="130900"/>
              </a:lnSpc>
              <a:spcBef>
                <a:spcPts val="66"/>
              </a:spcBef>
              <a:buClrTx/>
            </a:pPr>
            <a:r>
              <a:rPr lang="en-US" sz="1200" b="1" kern="1200" spc="3" dirty="0">
                <a:solidFill>
                  <a:prstClr val="black"/>
                </a:solidFill>
                <a:latin typeface="Calibri"/>
                <a:ea typeface="+mn-ea"/>
                <a:cs typeface="Calibri"/>
              </a:rPr>
              <a:t>F</a:t>
            </a:r>
            <a:r>
              <a:rPr sz="1200" b="1" kern="1200" spc="3" dirty="0">
                <a:solidFill>
                  <a:prstClr val="black"/>
                </a:solidFill>
                <a:latin typeface="Calibri"/>
                <a:ea typeface="+mn-ea"/>
                <a:cs typeface="Calibri"/>
              </a:rPr>
              <a:t>unders</a:t>
            </a:r>
            <a:r>
              <a:rPr lang="en-US" sz="1200" b="1" kern="1200" spc="3" dirty="0">
                <a:solidFill>
                  <a:prstClr val="black"/>
                </a:solidFill>
                <a:latin typeface="Calibri"/>
                <a:ea typeface="+mn-ea"/>
                <a:cs typeface="Calibri"/>
              </a:rPr>
              <a:t> are urged </a:t>
            </a:r>
            <a:r>
              <a:rPr sz="1200" b="1" kern="1200" spc="-10" dirty="0">
                <a:solidFill>
                  <a:prstClr val="black"/>
                </a:solidFill>
                <a:latin typeface="Calibri"/>
                <a:ea typeface="+mn-ea"/>
                <a:cs typeface="Calibri"/>
              </a:rPr>
              <a:t>to </a:t>
            </a:r>
            <a:r>
              <a:rPr sz="1200" b="1" kern="1200" spc="3" dirty="0">
                <a:solidFill>
                  <a:prstClr val="black"/>
                </a:solidFill>
                <a:latin typeface="Calibri"/>
                <a:ea typeface="+mn-ea"/>
                <a:cs typeface="Calibri"/>
              </a:rPr>
              <a:t>ensure </a:t>
            </a:r>
            <a:r>
              <a:rPr sz="1200" b="1" kern="1200" spc="-13" dirty="0">
                <a:solidFill>
                  <a:prstClr val="black"/>
                </a:solidFill>
                <a:latin typeface="Calibri"/>
                <a:ea typeface="+mn-ea"/>
                <a:cs typeface="Calibri"/>
              </a:rPr>
              <a:t>that  </a:t>
            </a:r>
            <a:r>
              <a:rPr sz="1200" b="1" kern="1200" spc="10" dirty="0">
                <a:solidFill>
                  <a:prstClr val="black"/>
                </a:solidFill>
                <a:latin typeface="Calibri"/>
                <a:ea typeface="+mn-ea"/>
                <a:cs typeface="Calibri"/>
              </a:rPr>
              <a:t>evaluations </a:t>
            </a:r>
            <a:r>
              <a:rPr sz="1200" b="1" kern="1200" spc="13" dirty="0">
                <a:solidFill>
                  <a:prstClr val="black"/>
                </a:solidFill>
                <a:latin typeface="Calibri"/>
                <a:ea typeface="+mn-ea"/>
                <a:cs typeface="Calibri"/>
              </a:rPr>
              <a:t>embrace </a:t>
            </a:r>
            <a:r>
              <a:rPr sz="1200" b="1" kern="1200" spc="-7" dirty="0">
                <a:solidFill>
                  <a:prstClr val="black"/>
                </a:solidFill>
                <a:latin typeface="Calibri"/>
                <a:ea typeface="+mn-ea"/>
                <a:cs typeface="Calibri"/>
              </a:rPr>
              <a:t>the </a:t>
            </a:r>
            <a:r>
              <a:rPr sz="1200" b="1" kern="1200" spc="20" dirty="0">
                <a:solidFill>
                  <a:prstClr val="black"/>
                </a:solidFill>
                <a:latin typeface="Calibri"/>
                <a:ea typeface="+mn-ea"/>
                <a:cs typeface="Calibri"/>
              </a:rPr>
              <a:t>following</a:t>
            </a:r>
            <a:r>
              <a:rPr sz="1200" b="1" kern="1200" spc="113" dirty="0">
                <a:solidFill>
                  <a:prstClr val="black"/>
                </a:solidFill>
                <a:latin typeface="Calibri"/>
                <a:ea typeface="+mn-ea"/>
                <a:cs typeface="Calibri"/>
              </a:rPr>
              <a:t> </a:t>
            </a:r>
            <a:r>
              <a:rPr sz="1200" b="1" kern="1200" spc="20" dirty="0">
                <a:solidFill>
                  <a:prstClr val="black"/>
                </a:solidFill>
                <a:latin typeface="Calibri"/>
                <a:ea typeface="+mn-ea"/>
                <a:cs typeface="Calibri"/>
              </a:rPr>
              <a:t>principles</a:t>
            </a:r>
            <a:endParaRPr sz="1200" b="1" kern="1200" baseline="32407" dirty="0">
              <a:solidFill>
                <a:prstClr val="black"/>
              </a:solidFill>
              <a:latin typeface="Calibri"/>
              <a:ea typeface="+mn-ea"/>
              <a:cs typeface="Calibri"/>
            </a:endParaRPr>
          </a:p>
        </p:txBody>
      </p:sp>
      <p:sp>
        <p:nvSpPr>
          <p:cNvPr id="8" name="object 8"/>
          <p:cNvSpPr txBox="1"/>
          <p:nvPr/>
        </p:nvSpPr>
        <p:spPr>
          <a:xfrm>
            <a:off x="5200650" y="2919150"/>
            <a:ext cx="3676650" cy="1968344"/>
          </a:xfrm>
          <a:prstGeom prst="rect">
            <a:avLst/>
          </a:prstGeom>
        </p:spPr>
        <p:txBody>
          <a:bodyPr vert="horz" wrap="square" lIns="0" tIns="70597" rIns="0" bIns="0" rtlCol="0">
            <a:spAutoFit/>
          </a:bodyPr>
          <a:lstStyle/>
          <a:p>
            <a:pPr marL="159272" indent="-150867" defTabSz="605150">
              <a:spcBef>
                <a:spcPts val="556"/>
              </a:spcBef>
              <a:buClrTx/>
              <a:buFontTx/>
              <a:buAutoNum type="alphaLcPeriod"/>
              <a:tabLst>
                <a:tab pos="159692" algn="l"/>
              </a:tabLst>
            </a:pPr>
            <a:r>
              <a:rPr sz="1100" kern="1200" spc="17" dirty="0">
                <a:solidFill>
                  <a:prstClr val="black"/>
                </a:solidFill>
                <a:latin typeface="Calibri"/>
                <a:ea typeface="+mn-ea"/>
                <a:cs typeface="Calibri"/>
              </a:rPr>
              <a:t>They </a:t>
            </a:r>
            <a:r>
              <a:rPr sz="1100" kern="1200" dirty="0">
                <a:solidFill>
                  <a:prstClr val="black"/>
                </a:solidFill>
                <a:latin typeface="Calibri"/>
                <a:ea typeface="+mn-ea"/>
                <a:cs typeface="Calibri"/>
              </a:rPr>
              <a:t>are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service </a:t>
            </a:r>
            <a:r>
              <a:rPr sz="1100" kern="1200" dirty="0">
                <a:solidFill>
                  <a:prstClr val="black"/>
                </a:solidFill>
                <a:latin typeface="Calibri"/>
                <a:ea typeface="+mn-ea"/>
                <a:cs typeface="Calibri"/>
              </a:rPr>
              <a:t>of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contribute </a:t>
            </a:r>
            <a:r>
              <a:rPr sz="1100" kern="1200" spc="-10" dirty="0">
                <a:solidFill>
                  <a:prstClr val="black"/>
                </a:solidFill>
                <a:latin typeface="Calibri"/>
                <a:ea typeface="+mn-ea"/>
                <a:cs typeface="Calibri"/>
              </a:rPr>
              <a:t>to</a:t>
            </a:r>
            <a:r>
              <a:rPr sz="1100" kern="1200" spc="40" dirty="0">
                <a:solidFill>
                  <a:prstClr val="black"/>
                </a:solidFill>
                <a:latin typeface="Calibri"/>
                <a:ea typeface="+mn-ea"/>
                <a:cs typeface="Calibri"/>
              </a:rPr>
              <a:t> </a:t>
            </a:r>
            <a:r>
              <a:rPr sz="1100" kern="1200" dirty="0">
                <a:solidFill>
                  <a:prstClr val="black"/>
                </a:solidFill>
                <a:latin typeface="Calibri"/>
                <a:ea typeface="+mn-ea"/>
                <a:cs typeface="Calibri"/>
              </a:rPr>
              <a:t>equity.</a:t>
            </a:r>
          </a:p>
          <a:p>
            <a:pPr marL="159272" marR="49589" indent="-150867" defTabSz="605150">
              <a:lnSpc>
                <a:spcPct val="123000"/>
              </a:lnSpc>
              <a:spcBef>
                <a:spcPts val="298"/>
              </a:spcBef>
              <a:buClrTx/>
              <a:buFontTx/>
              <a:buAutoNum type="alphaLcPeriod"/>
              <a:tabLst>
                <a:tab pos="159692" algn="l"/>
              </a:tabLst>
            </a:pPr>
            <a:r>
              <a:rPr sz="1100" kern="1200" spc="17" dirty="0">
                <a:solidFill>
                  <a:prstClr val="black"/>
                </a:solidFill>
                <a:latin typeface="Calibri"/>
                <a:ea typeface="+mn-ea"/>
                <a:cs typeface="Calibri"/>
              </a:rPr>
              <a:t>They </a:t>
            </a:r>
            <a:r>
              <a:rPr sz="1100" kern="1200" spc="7" dirty="0">
                <a:solidFill>
                  <a:prstClr val="black"/>
                </a:solidFill>
                <a:latin typeface="Calibri"/>
                <a:ea typeface="+mn-ea"/>
                <a:cs typeface="Calibri"/>
              </a:rPr>
              <a:t>answer </a:t>
            </a:r>
            <a:r>
              <a:rPr sz="1100" kern="1200" spc="20" dirty="0">
                <a:solidFill>
                  <a:prstClr val="black"/>
                </a:solidFill>
                <a:latin typeface="Calibri"/>
                <a:ea typeface="+mn-ea"/>
                <a:cs typeface="Calibri"/>
              </a:rPr>
              <a:t>critical </a:t>
            </a:r>
            <a:r>
              <a:rPr sz="1100" kern="1200" spc="7" dirty="0">
                <a:solidFill>
                  <a:prstClr val="black"/>
                </a:solidFill>
                <a:latin typeface="Calibri"/>
                <a:ea typeface="+mn-ea"/>
                <a:cs typeface="Calibri"/>
              </a:rPr>
              <a:t>questions about </a:t>
            </a:r>
            <a:r>
              <a:rPr sz="1100" kern="1200" spc="-7" dirty="0">
                <a:solidFill>
                  <a:prstClr val="black"/>
                </a:solidFill>
                <a:latin typeface="Calibri"/>
                <a:ea typeface="+mn-ea"/>
                <a:cs typeface="Calibri"/>
              </a:rPr>
              <a:t>the </a:t>
            </a:r>
            <a:r>
              <a:rPr sz="1100" kern="1200" spc="17" dirty="0">
                <a:solidFill>
                  <a:prstClr val="black"/>
                </a:solidFill>
                <a:latin typeface="Calibri"/>
                <a:ea typeface="+mn-ea"/>
                <a:cs typeface="Calibri"/>
              </a:rPr>
              <a:t>impact </a:t>
            </a:r>
            <a:r>
              <a:rPr sz="1100" kern="1200" dirty="0">
                <a:solidFill>
                  <a:prstClr val="black"/>
                </a:solidFill>
                <a:latin typeface="Calibri"/>
                <a:ea typeface="+mn-ea"/>
                <a:cs typeface="Calibri"/>
              </a:rPr>
              <a:t>of </a:t>
            </a:r>
            <a:r>
              <a:rPr sz="1100" kern="1200" spc="13" dirty="0">
                <a:solidFill>
                  <a:prstClr val="black"/>
                </a:solidFill>
                <a:latin typeface="Calibri"/>
                <a:ea typeface="+mn-ea"/>
                <a:cs typeface="Calibri"/>
              </a:rPr>
              <a:t>a </a:t>
            </a:r>
            <a:r>
              <a:rPr sz="1100" kern="1200" spc="-7" dirty="0">
                <a:solidFill>
                  <a:prstClr val="black"/>
                </a:solidFill>
                <a:latin typeface="Calibri"/>
                <a:ea typeface="+mn-ea"/>
                <a:cs typeface="Calibri"/>
              </a:rPr>
              <a:t>strategy  </a:t>
            </a:r>
            <a:r>
              <a:rPr sz="1100" kern="1200" spc="20" dirty="0">
                <a:solidFill>
                  <a:prstClr val="black"/>
                </a:solidFill>
                <a:latin typeface="Calibri"/>
                <a:ea typeface="+mn-ea"/>
                <a:cs typeface="Calibri"/>
              </a:rPr>
              <a:t>on </a:t>
            </a:r>
            <a:r>
              <a:rPr sz="1100" kern="1200" spc="-3" dirty="0">
                <a:solidFill>
                  <a:prstClr val="black"/>
                </a:solidFill>
                <a:latin typeface="Calibri"/>
                <a:ea typeface="+mn-ea"/>
                <a:cs typeface="Calibri"/>
              </a:rPr>
              <a:t>different </a:t>
            </a:r>
            <a:r>
              <a:rPr sz="1100" kern="1200" spc="13" dirty="0">
                <a:solidFill>
                  <a:prstClr val="black"/>
                </a:solidFill>
                <a:latin typeface="Calibri"/>
                <a:ea typeface="+mn-ea"/>
                <a:cs typeface="Calibri"/>
              </a:rPr>
              <a:t>populations; </a:t>
            </a:r>
            <a:r>
              <a:rPr sz="1100" kern="1200" spc="23" dirty="0">
                <a:solidFill>
                  <a:prstClr val="black"/>
                </a:solidFill>
                <a:latin typeface="Calibri"/>
                <a:ea typeface="+mn-ea"/>
                <a:cs typeface="Calibri"/>
              </a:rPr>
              <a:t>how </a:t>
            </a:r>
            <a:r>
              <a:rPr sz="1100" kern="1200" spc="-13" dirty="0">
                <a:solidFill>
                  <a:prstClr val="black"/>
                </a:solidFill>
                <a:latin typeface="Calibri"/>
                <a:ea typeface="+mn-ea"/>
                <a:cs typeface="Calibri"/>
              </a:rPr>
              <a:t>that </a:t>
            </a:r>
            <a:r>
              <a:rPr sz="1100" kern="1200" spc="-7" dirty="0">
                <a:solidFill>
                  <a:prstClr val="black"/>
                </a:solidFill>
                <a:latin typeface="Calibri"/>
                <a:ea typeface="+mn-ea"/>
                <a:cs typeface="Calibri"/>
              </a:rPr>
              <a:t>strategy </a:t>
            </a:r>
            <a:r>
              <a:rPr sz="1100" kern="1200" spc="3" dirty="0">
                <a:solidFill>
                  <a:prstClr val="black"/>
                </a:solidFill>
                <a:latin typeface="Calibri"/>
                <a:ea typeface="+mn-ea"/>
                <a:cs typeface="Calibri"/>
              </a:rPr>
              <a:t>addresses </a:t>
            </a:r>
            <a:r>
              <a:rPr sz="1100" kern="1200" spc="10" dirty="0">
                <a:solidFill>
                  <a:prstClr val="black"/>
                </a:solidFill>
                <a:latin typeface="Calibri"/>
                <a:ea typeface="+mn-ea"/>
                <a:cs typeface="Calibri"/>
              </a:rPr>
              <a:t>systemic  sources </a:t>
            </a:r>
            <a:r>
              <a:rPr sz="1100" kern="1200" dirty="0">
                <a:solidFill>
                  <a:prstClr val="black"/>
                </a:solidFill>
                <a:latin typeface="Calibri"/>
                <a:ea typeface="+mn-ea"/>
                <a:cs typeface="Calibri"/>
              </a:rPr>
              <a:t>of </a:t>
            </a:r>
            <a:r>
              <a:rPr sz="1100" kern="1200" spc="13" dirty="0">
                <a:solidFill>
                  <a:prstClr val="black"/>
                </a:solidFill>
                <a:latin typeface="Calibri"/>
                <a:ea typeface="+mn-ea"/>
                <a:cs typeface="Calibri"/>
              </a:rPr>
              <a:t>inequity;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how </a:t>
            </a:r>
            <a:r>
              <a:rPr sz="1100" kern="1200" spc="7" dirty="0">
                <a:solidFill>
                  <a:prstClr val="black"/>
                </a:solidFill>
                <a:latin typeface="Calibri"/>
                <a:ea typeface="+mn-ea"/>
                <a:cs typeface="Calibri"/>
              </a:rPr>
              <a:t>history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cultural </a:t>
            </a:r>
            <a:r>
              <a:rPr sz="1100" kern="1200" spc="7" dirty="0">
                <a:solidFill>
                  <a:prstClr val="black"/>
                </a:solidFill>
                <a:latin typeface="Calibri"/>
                <a:ea typeface="+mn-ea"/>
                <a:cs typeface="Calibri"/>
              </a:rPr>
              <a:t>context </a:t>
            </a:r>
            <a:r>
              <a:rPr sz="1100" kern="1200" spc="-3" dirty="0">
                <a:solidFill>
                  <a:prstClr val="black"/>
                </a:solidFill>
                <a:latin typeface="Calibri"/>
                <a:ea typeface="+mn-ea"/>
                <a:cs typeface="Calibri"/>
              </a:rPr>
              <a:t>affect  </a:t>
            </a:r>
            <a:r>
              <a:rPr sz="1100" kern="1200" spc="-13" dirty="0">
                <a:solidFill>
                  <a:prstClr val="black"/>
                </a:solidFill>
                <a:latin typeface="Calibri"/>
                <a:ea typeface="+mn-ea"/>
                <a:cs typeface="Calibri"/>
              </a:rPr>
              <a:t>that </a:t>
            </a:r>
            <a:r>
              <a:rPr sz="1100" kern="1200" spc="-7" dirty="0">
                <a:solidFill>
                  <a:prstClr val="black"/>
                </a:solidFill>
                <a:latin typeface="Calibri"/>
                <a:ea typeface="+mn-ea"/>
                <a:cs typeface="Calibri"/>
              </a:rPr>
              <a:t>strategy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existing</a:t>
            </a:r>
            <a:r>
              <a:rPr sz="1100" kern="1200" spc="-7" dirty="0">
                <a:solidFill>
                  <a:prstClr val="black"/>
                </a:solidFill>
                <a:latin typeface="Calibri"/>
                <a:ea typeface="+mn-ea"/>
                <a:cs typeface="Calibri"/>
              </a:rPr>
              <a:t> </a:t>
            </a:r>
            <a:r>
              <a:rPr sz="1100" kern="1200" spc="10" dirty="0">
                <a:solidFill>
                  <a:prstClr val="black"/>
                </a:solidFill>
                <a:latin typeface="Calibri"/>
                <a:ea typeface="+mn-ea"/>
                <a:cs typeface="Calibri"/>
              </a:rPr>
              <a:t>inequities.</a:t>
            </a:r>
            <a:endParaRPr sz="1100" kern="1200" dirty="0">
              <a:solidFill>
                <a:prstClr val="black"/>
              </a:solidFill>
              <a:latin typeface="Calibri"/>
              <a:ea typeface="+mn-ea"/>
              <a:cs typeface="Calibri"/>
            </a:endParaRPr>
          </a:p>
          <a:p>
            <a:pPr marL="159272" marR="3362" indent="-150867" defTabSz="605150">
              <a:lnSpc>
                <a:spcPct val="123000"/>
              </a:lnSpc>
              <a:spcBef>
                <a:spcPts val="298"/>
              </a:spcBef>
              <a:buClrTx/>
              <a:buFontTx/>
              <a:buAutoNum type="alphaLcPeriod"/>
              <a:tabLst>
                <a:tab pos="159692" algn="l"/>
              </a:tabLst>
            </a:pPr>
            <a:r>
              <a:rPr sz="1100" kern="1200" spc="17" dirty="0">
                <a:solidFill>
                  <a:prstClr val="black"/>
                </a:solidFill>
                <a:latin typeface="Calibri"/>
                <a:ea typeface="+mn-ea"/>
                <a:cs typeface="Calibri"/>
              </a:rPr>
              <a:t>They </a:t>
            </a:r>
            <a:r>
              <a:rPr sz="1100" kern="1200" dirty="0">
                <a:solidFill>
                  <a:prstClr val="black"/>
                </a:solidFill>
                <a:latin typeface="Calibri"/>
                <a:ea typeface="+mn-ea"/>
                <a:cs typeface="Calibri"/>
              </a:rPr>
              <a:t>are </a:t>
            </a:r>
            <a:r>
              <a:rPr sz="1100" kern="1200" spc="13" dirty="0">
                <a:solidFill>
                  <a:prstClr val="black"/>
                </a:solidFill>
                <a:latin typeface="Calibri"/>
                <a:ea typeface="+mn-ea"/>
                <a:cs typeface="Calibri"/>
              </a:rPr>
              <a:t>designed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implemented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a </a:t>
            </a:r>
            <a:r>
              <a:rPr sz="1100" kern="1200" spc="17" dirty="0">
                <a:solidFill>
                  <a:prstClr val="black"/>
                </a:solidFill>
                <a:latin typeface="Calibri"/>
                <a:ea typeface="+mn-ea"/>
                <a:cs typeface="Calibri"/>
              </a:rPr>
              <a:t>way </a:t>
            </a:r>
            <a:r>
              <a:rPr sz="1100" kern="1200" spc="-13" dirty="0">
                <a:solidFill>
                  <a:prstClr val="black"/>
                </a:solidFill>
                <a:latin typeface="Calibri"/>
                <a:ea typeface="+mn-ea"/>
                <a:cs typeface="Calibri"/>
              </a:rPr>
              <a:t>that </a:t>
            </a:r>
            <a:r>
              <a:rPr sz="1100" kern="1200" spc="13" dirty="0">
                <a:solidFill>
                  <a:prstClr val="black"/>
                </a:solidFill>
                <a:latin typeface="Calibri"/>
                <a:ea typeface="+mn-ea"/>
                <a:cs typeface="Calibri"/>
              </a:rPr>
              <a:t>is </a:t>
            </a:r>
            <a:r>
              <a:rPr sz="1100" kern="1200" spc="17" dirty="0">
                <a:solidFill>
                  <a:prstClr val="black"/>
                </a:solidFill>
                <a:latin typeface="Calibri"/>
                <a:ea typeface="+mn-ea"/>
                <a:cs typeface="Calibri"/>
              </a:rPr>
              <a:t>culturally  </a:t>
            </a:r>
            <a:r>
              <a:rPr sz="1100" kern="1200" spc="7" dirty="0">
                <a:solidFill>
                  <a:prstClr val="black"/>
                </a:solidFill>
                <a:latin typeface="Calibri"/>
                <a:ea typeface="+mn-ea"/>
                <a:cs typeface="Calibri"/>
              </a:rPr>
              <a:t>competent, </a:t>
            </a:r>
            <a:r>
              <a:rPr sz="1100" kern="1200" spc="17" dirty="0">
                <a:solidFill>
                  <a:prstClr val="black"/>
                </a:solidFill>
                <a:latin typeface="Calibri"/>
                <a:ea typeface="+mn-ea"/>
                <a:cs typeface="Calibri"/>
              </a:rPr>
              <a:t>multiculturally </a:t>
            </a:r>
            <a:r>
              <a:rPr sz="1100" kern="1200" spc="23" dirty="0">
                <a:solidFill>
                  <a:prstClr val="black"/>
                </a:solidFill>
                <a:latin typeface="Calibri"/>
                <a:ea typeface="+mn-ea"/>
                <a:cs typeface="Calibri"/>
              </a:rPr>
              <a:t>valid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oriented toward </a:t>
            </a:r>
            <a:r>
              <a:rPr sz="1100" kern="1200" spc="10" dirty="0">
                <a:solidFill>
                  <a:prstClr val="black"/>
                </a:solidFill>
                <a:latin typeface="Calibri"/>
                <a:ea typeface="+mn-ea"/>
                <a:cs typeface="Calibri"/>
              </a:rPr>
              <a:t>participant  </a:t>
            </a:r>
            <a:r>
              <a:rPr sz="1100" kern="1200" spc="7" dirty="0">
                <a:solidFill>
                  <a:prstClr val="black"/>
                </a:solidFill>
                <a:latin typeface="Calibri"/>
                <a:ea typeface="+mn-ea"/>
                <a:cs typeface="Calibri"/>
              </a:rPr>
              <a:t>partnership.</a:t>
            </a:r>
            <a:endParaRPr sz="1100" kern="1200" dirty="0">
              <a:solidFill>
                <a:prstClr val="black"/>
              </a:solidFill>
              <a:latin typeface="Calibri"/>
              <a:ea typeface="+mn-ea"/>
              <a:cs typeface="Calibri"/>
            </a:endParaRPr>
          </a:p>
        </p:txBody>
      </p:sp>
      <p:sp>
        <p:nvSpPr>
          <p:cNvPr id="9" name="object 9"/>
          <p:cNvSpPr txBox="1"/>
          <p:nvPr/>
        </p:nvSpPr>
        <p:spPr>
          <a:xfrm>
            <a:off x="385792" y="355142"/>
            <a:ext cx="4067115" cy="755599"/>
          </a:xfrm>
          <a:prstGeom prst="rect">
            <a:avLst/>
          </a:prstGeom>
        </p:spPr>
        <p:txBody>
          <a:bodyPr vert="horz" wrap="square" lIns="0" tIns="21851" rIns="0" bIns="0" rtlCol="0">
            <a:spAutoFit/>
          </a:bodyPr>
          <a:lstStyle/>
          <a:p>
            <a:pPr marL="8405" defTabSz="605150">
              <a:spcBef>
                <a:spcPts val="172"/>
              </a:spcBef>
              <a:buClrTx/>
              <a:tabLst>
                <a:tab pos="171039" algn="l"/>
              </a:tabLst>
            </a:pPr>
            <a:r>
              <a:rPr lang="en-US" sz="1200" b="1" kern="1200" spc="36" dirty="0">
                <a:solidFill>
                  <a:srgbClr val="002060"/>
                </a:solidFill>
                <a:latin typeface="Calibri" panose="020F0502020204030204" pitchFamily="34" charset="0"/>
                <a:ea typeface="+mn-ea"/>
                <a:cs typeface="Calibri" panose="020F0502020204030204" pitchFamily="34" charset="0"/>
              </a:rPr>
              <a:t>Understand the unique aspects of funding Advocacy Organizing and Movement</a:t>
            </a:r>
            <a:r>
              <a:rPr lang="en-US" sz="1200" b="1" kern="1200" spc="63" dirty="0">
                <a:solidFill>
                  <a:srgbClr val="002060"/>
                </a:solidFill>
                <a:latin typeface="Calibri" panose="020F0502020204030204" pitchFamily="34" charset="0"/>
                <a:ea typeface="+mn-ea"/>
                <a:cs typeface="Calibri" panose="020F0502020204030204" pitchFamily="34" charset="0"/>
              </a:rPr>
              <a:t> Building</a:t>
            </a:r>
            <a:endParaRPr lang="en-US" sz="1200" b="1" kern="1200" dirty="0">
              <a:solidFill>
                <a:srgbClr val="002060"/>
              </a:solidFill>
              <a:latin typeface="Calibri" panose="020F0502020204030204" pitchFamily="34" charset="0"/>
              <a:ea typeface="+mn-ea"/>
              <a:cs typeface="Calibri" panose="020F0502020204030204" pitchFamily="34" charset="0"/>
            </a:endParaRPr>
          </a:p>
          <a:p>
            <a:pPr marL="8405" defTabSz="605150">
              <a:spcBef>
                <a:spcPts val="172"/>
              </a:spcBef>
              <a:buClrTx/>
              <a:tabLst>
                <a:tab pos="171039" algn="l"/>
              </a:tabLst>
            </a:pPr>
            <a:r>
              <a:rPr sz="1100" kern="1200" spc="7" dirty="0">
                <a:solidFill>
                  <a:prstClr val="black"/>
                </a:solidFill>
                <a:latin typeface="Calibri"/>
                <a:ea typeface="+mn-ea"/>
                <a:cs typeface="Calibri"/>
              </a:rPr>
              <a:t>Transforming </a:t>
            </a:r>
            <a:r>
              <a:rPr sz="1100" kern="1200" spc="10" dirty="0">
                <a:solidFill>
                  <a:prstClr val="black"/>
                </a:solidFill>
                <a:latin typeface="Calibri"/>
                <a:ea typeface="+mn-ea"/>
                <a:cs typeface="Calibri"/>
              </a:rPr>
              <a:t>grantmaking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build </a:t>
            </a:r>
            <a:r>
              <a:rPr sz="1100" kern="1200" spc="10" dirty="0">
                <a:solidFill>
                  <a:prstClr val="black"/>
                </a:solidFill>
                <a:latin typeface="Calibri"/>
                <a:ea typeface="+mn-ea"/>
                <a:cs typeface="Calibri"/>
              </a:rPr>
              <a:t>power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support </a:t>
            </a:r>
            <a:r>
              <a:rPr sz="1100" kern="1200" spc="7" dirty="0">
                <a:solidFill>
                  <a:prstClr val="black"/>
                </a:solidFill>
                <a:latin typeface="Calibri"/>
                <a:ea typeface="+mn-ea"/>
                <a:cs typeface="Calibri"/>
              </a:rPr>
              <a:t>movements </a:t>
            </a:r>
            <a:r>
              <a:rPr sz="1100" kern="1200" spc="13" dirty="0">
                <a:solidFill>
                  <a:prstClr val="black"/>
                </a:solidFill>
                <a:latin typeface="Calibri"/>
                <a:ea typeface="+mn-ea"/>
                <a:cs typeface="Calibri"/>
              </a:rPr>
              <a:t>is  </a:t>
            </a:r>
            <a:r>
              <a:rPr sz="1100" kern="1200" spc="20" dirty="0">
                <a:solidFill>
                  <a:prstClr val="black"/>
                </a:solidFill>
                <a:latin typeface="Calibri"/>
                <a:ea typeface="+mn-ea"/>
                <a:cs typeface="Calibri"/>
              </a:rPr>
              <a:t>complicated. </a:t>
            </a:r>
            <a:r>
              <a:rPr sz="1100" kern="1200" spc="23" dirty="0">
                <a:solidFill>
                  <a:prstClr val="black"/>
                </a:solidFill>
                <a:latin typeface="Calibri"/>
                <a:ea typeface="+mn-ea"/>
                <a:cs typeface="Calibri"/>
              </a:rPr>
              <a:t>Be </a:t>
            </a:r>
            <a:r>
              <a:rPr sz="1100" kern="1200" spc="7" dirty="0">
                <a:solidFill>
                  <a:prstClr val="black"/>
                </a:solidFill>
                <a:latin typeface="Calibri"/>
                <a:ea typeface="+mn-ea"/>
                <a:cs typeface="Calibri"/>
              </a:rPr>
              <a:t>ready</a:t>
            </a:r>
            <a:r>
              <a:rPr sz="1100" kern="1200" spc="53" dirty="0">
                <a:solidFill>
                  <a:prstClr val="black"/>
                </a:solidFill>
                <a:latin typeface="Calibri"/>
                <a:ea typeface="+mn-ea"/>
                <a:cs typeface="Calibri"/>
              </a:rPr>
              <a:t> </a:t>
            </a:r>
            <a:r>
              <a:rPr sz="1100" kern="1200" spc="-7" dirty="0">
                <a:solidFill>
                  <a:prstClr val="black"/>
                </a:solidFill>
                <a:latin typeface="Calibri"/>
                <a:ea typeface="+mn-ea"/>
                <a:cs typeface="Calibri"/>
              </a:rPr>
              <a:t>to:</a:t>
            </a:r>
            <a:endParaRPr sz="1100" kern="1200" dirty="0">
              <a:solidFill>
                <a:prstClr val="black"/>
              </a:solidFill>
              <a:latin typeface="Calibri"/>
              <a:ea typeface="+mn-ea"/>
              <a:cs typeface="Calibri"/>
            </a:endParaRPr>
          </a:p>
        </p:txBody>
      </p:sp>
      <p:sp>
        <p:nvSpPr>
          <p:cNvPr id="11" name="object 11"/>
          <p:cNvSpPr txBox="1"/>
          <p:nvPr/>
        </p:nvSpPr>
        <p:spPr>
          <a:xfrm>
            <a:off x="5026715" y="662910"/>
            <a:ext cx="4321157" cy="1704784"/>
          </a:xfrm>
          <a:prstGeom prst="rect">
            <a:avLst/>
          </a:prstGeom>
        </p:spPr>
        <p:txBody>
          <a:bodyPr vert="horz" wrap="square" lIns="0" tIns="8404" rIns="0" bIns="0" rtlCol="0">
            <a:spAutoFit/>
          </a:bodyPr>
          <a:lstStyle/>
          <a:p>
            <a:pPr marL="171879" marR="665245" indent="-163895" defTabSz="605150">
              <a:lnSpc>
                <a:spcPct val="109500"/>
              </a:lnSpc>
              <a:spcBef>
                <a:spcPts val="66"/>
              </a:spcBef>
              <a:buClrTx/>
              <a:tabLst>
                <a:tab pos="171879" algn="l"/>
              </a:tabLst>
            </a:pPr>
            <a:r>
              <a:rPr lang="en-US" sz="1200" b="1" kern="1200" spc="10" dirty="0">
                <a:solidFill>
                  <a:srgbClr val="002060"/>
                </a:solidFill>
                <a:latin typeface="Calibri"/>
                <a:ea typeface="+mn-ea"/>
                <a:cs typeface="Calibri"/>
              </a:rPr>
              <a:t>EVALUATE YOUR GRANTMAKING WITH AN EQUITY LENS</a:t>
            </a:r>
          </a:p>
          <a:p>
            <a:pPr marL="171879" marR="665245" indent="-163895" defTabSz="605150">
              <a:lnSpc>
                <a:spcPct val="109500"/>
              </a:lnSpc>
              <a:spcBef>
                <a:spcPts val="66"/>
              </a:spcBef>
              <a:buClrTx/>
              <a:tabLst>
                <a:tab pos="171879" algn="l"/>
              </a:tabLst>
            </a:pPr>
            <a:r>
              <a:rPr lang="en-US" sz="1100" kern="1200" spc="10" dirty="0">
                <a:solidFill>
                  <a:prstClr val="black"/>
                </a:solidFill>
                <a:latin typeface="Calibri"/>
                <a:ea typeface="+mn-ea"/>
                <a:cs typeface="Calibri"/>
              </a:rPr>
              <a:t>     </a:t>
            </a:r>
            <a:r>
              <a:rPr sz="1100" kern="1200" spc="10" dirty="0">
                <a:solidFill>
                  <a:prstClr val="black"/>
                </a:solidFill>
                <a:latin typeface="Calibri"/>
                <a:ea typeface="+mn-ea"/>
                <a:cs typeface="Calibri"/>
              </a:rPr>
              <a:t>Funders </a:t>
            </a:r>
            <a:r>
              <a:rPr sz="1100" kern="1200" spc="17" dirty="0">
                <a:solidFill>
                  <a:prstClr val="black"/>
                </a:solidFill>
                <a:latin typeface="Calibri"/>
                <a:ea typeface="+mn-ea"/>
                <a:cs typeface="Calibri"/>
              </a:rPr>
              <a:t>should </a:t>
            </a:r>
            <a:r>
              <a:rPr sz="1100" kern="1200" spc="7" dirty="0">
                <a:solidFill>
                  <a:prstClr val="black"/>
                </a:solidFill>
                <a:latin typeface="Calibri"/>
                <a:ea typeface="+mn-ea"/>
                <a:cs typeface="Calibri"/>
              </a:rPr>
              <a:t>question </a:t>
            </a:r>
            <a:r>
              <a:rPr sz="1100" kern="1200" spc="-7" dirty="0">
                <a:solidFill>
                  <a:prstClr val="black"/>
                </a:solidFill>
                <a:latin typeface="Calibri"/>
                <a:ea typeface="+mn-ea"/>
                <a:cs typeface="Calibri"/>
              </a:rPr>
              <a:t>the </a:t>
            </a:r>
            <a:r>
              <a:rPr sz="1100" kern="1200" spc="3" dirty="0">
                <a:solidFill>
                  <a:prstClr val="black"/>
                </a:solidFill>
                <a:latin typeface="Calibri"/>
                <a:ea typeface="+mn-ea"/>
                <a:cs typeface="Calibri"/>
              </a:rPr>
              <a:t>standard </a:t>
            </a:r>
            <a:r>
              <a:rPr sz="1100" kern="1200" spc="17" dirty="0">
                <a:solidFill>
                  <a:prstClr val="black"/>
                </a:solidFill>
                <a:latin typeface="Calibri"/>
                <a:ea typeface="+mn-ea"/>
                <a:cs typeface="Calibri"/>
              </a:rPr>
              <a:t>approach </a:t>
            </a:r>
            <a:r>
              <a:rPr sz="1100" kern="1200" spc="-10" dirty="0">
                <a:solidFill>
                  <a:prstClr val="black"/>
                </a:solidFill>
                <a:latin typeface="Calibri"/>
                <a:ea typeface="+mn-ea"/>
                <a:cs typeface="Calibri"/>
              </a:rPr>
              <a:t>to</a:t>
            </a:r>
            <a:r>
              <a:rPr lang="en-US" sz="1100" kern="1200" spc="-10" dirty="0">
                <a:solidFill>
                  <a:prstClr val="black"/>
                </a:solidFill>
                <a:latin typeface="Calibri"/>
                <a:ea typeface="+mn-ea"/>
                <a:cs typeface="Calibri"/>
              </a:rPr>
              <a:t> </a:t>
            </a:r>
            <a:r>
              <a:rPr sz="1100" kern="1200" spc="17" dirty="0">
                <a:solidFill>
                  <a:prstClr val="black"/>
                </a:solidFill>
                <a:latin typeface="Calibri"/>
                <a:ea typeface="+mn-ea"/>
                <a:cs typeface="Calibri"/>
              </a:rPr>
              <a:t>philanthropic</a:t>
            </a:r>
            <a:r>
              <a:rPr lang="en-US" sz="1100" kern="1200" spc="17" dirty="0">
                <a:solidFill>
                  <a:prstClr val="black"/>
                </a:solidFill>
                <a:latin typeface="Calibri"/>
                <a:ea typeface="+mn-ea"/>
                <a:cs typeface="Calibri"/>
              </a:rPr>
              <a:t> </a:t>
            </a:r>
            <a:r>
              <a:rPr sz="1100" kern="1200" spc="13" dirty="0">
                <a:solidFill>
                  <a:prstClr val="black"/>
                </a:solidFill>
                <a:latin typeface="Calibri"/>
                <a:ea typeface="+mn-ea"/>
                <a:cs typeface="Calibri"/>
              </a:rPr>
              <a:t>evaluation, </a:t>
            </a:r>
            <a:r>
              <a:rPr sz="1100" kern="1200" spc="26" dirty="0">
                <a:solidFill>
                  <a:prstClr val="black"/>
                </a:solidFill>
                <a:latin typeface="Calibri"/>
                <a:ea typeface="+mn-ea"/>
                <a:cs typeface="Calibri"/>
              </a:rPr>
              <a:t>which </a:t>
            </a:r>
            <a:r>
              <a:rPr sz="1100" kern="1200" spc="10" dirty="0">
                <a:solidFill>
                  <a:prstClr val="black"/>
                </a:solidFill>
                <a:latin typeface="Calibri"/>
                <a:ea typeface="+mn-ea"/>
                <a:cs typeface="Calibri"/>
              </a:rPr>
              <a:t>has</a:t>
            </a:r>
            <a:r>
              <a:rPr lang="en-US" sz="1100" kern="1200" spc="10" dirty="0">
                <a:solidFill>
                  <a:prstClr val="black"/>
                </a:solidFill>
                <a:latin typeface="Calibri"/>
                <a:ea typeface="+mn-ea"/>
                <a:cs typeface="Calibri"/>
              </a:rPr>
              <a:t> embedded orthodoxies </a:t>
            </a:r>
            <a:r>
              <a:rPr sz="1100" kern="1200" spc="-13" dirty="0">
                <a:solidFill>
                  <a:prstClr val="black"/>
                </a:solidFill>
                <a:latin typeface="Calibri"/>
                <a:ea typeface="+mn-ea"/>
                <a:cs typeface="Calibri"/>
              </a:rPr>
              <a:t>that </a:t>
            </a:r>
            <a:r>
              <a:rPr sz="1100" kern="1200" spc="30" dirty="0">
                <a:solidFill>
                  <a:prstClr val="black"/>
                </a:solidFill>
                <a:latin typeface="Calibri"/>
                <a:ea typeface="+mn-ea"/>
                <a:cs typeface="Calibri"/>
              </a:rPr>
              <a:t>can </a:t>
            </a:r>
            <a:r>
              <a:rPr sz="1100" kern="1200" spc="17" dirty="0">
                <a:solidFill>
                  <a:prstClr val="black"/>
                </a:solidFill>
                <a:latin typeface="Calibri"/>
                <a:ea typeface="+mn-ea"/>
                <a:cs typeface="Calibri"/>
              </a:rPr>
              <a:t>work  </a:t>
            </a:r>
            <a:r>
              <a:rPr sz="1100" kern="1200" spc="7" dirty="0">
                <a:solidFill>
                  <a:prstClr val="black"/>
                </a:solidFill>
                <a:latin typeface="Calibri"/>
                <a:ea typeface="+mn-ea"/>
                <a:cs typeface="Calibri"/>
              </a:rPr>
              <a:t>against </a:t>
            </a:r>
            <a:r>
              <a:rPr sz="1100" kern="1200" spc="10" dirty="0">
                <a:solidFill>
                  <a:prstClr val="black"/>
                </a:solidFill>
                <a:latin typeface="Calibri"/>
                <a:ea typeface="+mn-ea"/>
                <a:cs typeface="Calibri"/>
              </a:rPr>
              <a:t>equity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power-sharing </a:t>
            </a:r>
            <a:r>
              <a:rPr sz="1100" kern="1200" spc="17" dirty="0">
                <a:solidFill>
                  <a:prstClr val="black"/>
                </a:solidFill>
                <a:latin typeface="Calibri"/>
                <a:ea typeface="+mn-ea"/>
                <a:cs typeface="Calibri"/>
              </a:rPr>
              <a:t>goals. </a:t>
            </a:r>
            <a:r>
              <a:rPr sz="1100" kern="1200" spc="20" dirty="0">
                <a:solidFill>
                  <a:prstClr val="black"/>
                </a:solidFill>
                <a:latin typeface="Calibri"/>
                <a:ea typeface="+mn-ea"/>
                <a:cs typeface="Calibri"/>
              </a:rPr>
              <a:t>You’ll </a:t>
            </a:r>
            <a:r>
              <a:rPr sz="1100" kern="1200" spc="10" dirty="0">
                <a:solidFill>
                  <a:prstClr val="black"/>
                </a:solidFill>
                <a:latin typeface="Calibri"/>
                <a:ea typeface="+mn-ea"/>
                <a:cs typeface="Calibri"/>
              </a:rPr>
              <a:t>need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share </a:t>
            </a:r>
            <a:r>
              <a:rPr sz="1100" kern="1200" spc="13" dirty="0">
                <a:solidFill>
                  <a:prstClr val="black"/>
                </a:solidFill>
                <a:latin typeface="Calibri"/>
                <a:ea typeface="+mn-ea"/>
                <a:cs typeface="Calibri"/>
              </a:rPr>
              <a:t>control  </a:t>
            </a:r>
            <a:r>
              <a:rPr sz="1100" kern="1200" spc="3" dirty="0">
                <a:solidFill>
                  <a:prstClr val="black"/>
                </a:solidFill>
                <a:latin typeface="Calibri"/>
                <a:ea typeface="+mn-ea"/>
                <a:cs typeface="Calibri"/>
              </a:rPr>
              <a:t>over </a:t>
            </a:r>
            <a:r>
              <a:rPr sz="1100" kern="1200" spc="-7" dirty="0">
                <a:solidFill>
                  <a:prstClr val="black"/>
                </a:solidFill>
                <a:latin typeface="Calibri"/>
                <a:ea typeface="+mn-ea"/>
                <a:cs typeface="Calibri"/>
              </a:rPr>
              <a:t>the </a:t>
            </a:r>
            <a:r>
              <a:rPr sz="1100" kern="1200" spc="13" dirty="0">
                <a:solidFill>
                  <a:prstClr val="black"/>
                </a:solidFill>
                <a:latin typeface="Calibri"/>
                <a:ea typeface="+mn-ea"/>
                <a:cs typeface="Calibri"/>
              </a:rPr>
              <a:t>evaluation </a:t>
            </a:r>
            <a:r>
              <a:rPr sz="1100" kern="1200" spc="10" dirty="0">
                <a:solidFill>
                  <a:prstClr val="black"/>
                </a:solidFill>
                <a:latin typeface="Calibri"/>
                <a:ea typeface="+mn-ea"/>
                <a:cs typeface="Calibri"/>
              </a:rPr>
              <a:t>process, </a:t>
            </a:r>
            <a:r>
              <a:rPr sz="1100" kern="1200" spc="23" dirty="0">
                <a:solidFill>
                  <a:prstClr val="black"/>
                </a:solidFill>
                <a:latin typeface="Calibri"/>
                <a:ea typeface="+mn-ea"/>
                <a:cs typeface="Calibri"/>
              </a:rPr>
              <a:t>co-decide </a:t>
            </a:r>
            <a:r>
              <a:rPr sz="1100" kern="1200" spc="13" dirty="0">
                <a:solidFill>
                  <a:prstClr val="black"/>
                </a:solidFill>
                <a:latin typeface="Calibri"/>
                <a:ea typeface="+mn-ea"/>
                <a:cs typeface="Calibri"/>
              </a:rPr>
              <a:t>with </a:t>
            </a:r>
            <a:r>
              <a:rPr sz="1100" kern="1200" spc="-3" dirty="0">
                <a:solidFill>
                  <a:prstClr val="black"/>
                </a:solidFill>
                <a:latin typeface="Calibri"/>
                <a:ea typeface="+mn-ea"/>
                <a:cs typeface="Calibri"/>
              </a:rPr>
              <a:t>grantees </a:t>
            </a:r>
            <a:r>
              <a:rPr sz="1100" kern="1200" spc="7" dirty="0">
                <a:solidFill>
                  <a:prstClr val="black"/>
                </a:solidFill>
                <a:latin typeface="Calibri"/>
                <a:ea typeface="+mn-ea"/>
                <a:cs typeface="Calibri"/>
              </a:rPr>
              <a:t>what </a:t>
            </a:r>
            <a:r>
              <a:rPr sz="1100" kern="1200" spc="17" dirty="0">
                <a:solidFill>
                  <a:prstClr val="black"/>
                </a:solidFill>
                <a:latin typeface="Calibri"/>
                <a:ea typeface="+mn-ea"/>
                <a:cs typeface="Calibri"/>
              </a:rPr>
              <a:t>success  </a:t>
            </a:r>
            <a:r>
              <a:rPr sz="1100" kern="1200" spc="20" dirty="0">
                <a:solidFill>
                  <a:prstClr val="black"/>
                </a:solidFill>
                <a:latin typeface="Calibri"/>
                <a:ea typeface="+mn-ea"/>
                <a:cs typeface="Calibri"/>
              </a:rPr>
              <a:t>looks </a:t>
            </a:r>
            <a:r>
              <a:rPr sz="1100" kern="1200" spc="23" dirty="0">
                <a:solidFill>
                  <a:prstClr val="black"/>
                </a:solidFill>
                <a:latin typeface="Calibri"/>
                <a:ea typeface="+mn-ea"/>
                <a:cs typeface="Calibri"/>
              </a:rPr>
              <a:t>like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how </a:t>
            </a:r>
            <a:r>
              <a:rPr sz="1100" kern="1200" spc="17" dirty="0">
                <a:solidFill>
                  <a:prstClr val="black"/>
                </a:solidFill>
                <a:latin typeface="Calibri"/>
                <a:ea typeface="+mn-ea"/>
                <a:cs typeface="Calibri"/>
              </a:rPr>
              <a:t>success </a:t>
            </a:r>
            <a:r>
              <a:rPr sz="1100" kern="1200" spc="33" dirty="0">
                <a:solidFill>
                  <a:prstClr val="black"/>
                </a:solidFill>
                <a:latin typeface="Calibri"/>
                <a:ea typeface="+mn-ea"/>
                <a:cs typeface="Calibri"/>
              </a:rPr>
              <a:t>will </a:t>
            </a:r>
            <a:r>
              <a:rPr sz="1100" kern="1200" spc="10" dirty="0">
                <a:solidFill>
                  <a:prstClr val="black"/>
                </a:solidFill>
                <a:latin typeface="Calibri"/>
                <a:ea typeface="+mn-ea"/>
                <a:cs typeface="Calibri"/>
              </a:rPr>
              <a:t>be measured, </a:t>
            </a:r>
            <a:r>
              <a:rPr sz="1100" kern="1200" spc="3" dirty="0">
                <a:solidFill>
                  <a:prstClr val="black"/>
                </a:solidFill>
                <a:latin typeface="Calibri"/>
                <a:ea typeface="+mn-ea"/>
                <a:cs typeface="Calibri"/>
              </a:rPr>
              <a:t>invest </a:t>
            </a:r>
            <a:r>
              <a:rPr sz="1100" kern="1200" spc="13" dirty="0">
                <a:solidFill>
                  <a:prstClr val="black"/>
                </a:solidFill>
                <a:latin typeface="Calibri"/>
                <a:ea typeface="+mn-ea"/>
                <a:cs typeface="Calibri"/>
              </a:rPr>
              <a:t>evaluation  dollars </a:t>
            </a:r>
            <a:r>
              <a:rPr sz="1100" kern="1200" spc="26" dirty="0">
                <a:solidFill>
                  <a:prstClr val="black"/>
                </a:solidFill>
                <a:latin typeface="Calibri"/>
                <a:ea typeface="+mn-ea"/>
                <a:cs typeface="Calibri"/>
              </a:rPr>
              <a:t>in </a:t>
            </a:r>
            <a:r>
              <a:rPr sz="1100" kern="1200" spc="17" dirty="0">
                <a:solidFill>
                  <a:prstClr val="black"/>
                </a:solidFill>
                <a:latin typeface="Calibri"/>
                <a:ea typeface="+mn-ea"/>
                <a:cs typeface="Calibri"/>
              </a:rPr>
              <a:t>culturally </a:t>
            </a:r>
            <a:r>
              <a:rPr sz="1100" kern="1200" spc="20" dirty="0">
                <a:solidFill>
                  <a:prstClr val="black"/>
                </a:solidFill>
                <a:latin typeface="Calibri"/>
                <a:ea typeface="+mn-ea"/>
                <a:cs typeface="Calibri"/>
              </a:rPr>
              <a:t>inclusive </a:t>
            </a:r>
            <a:r>
              <a:rPr sz="1100" kern="1200" spc="17" dirty="0">
                <a:solidFill>
                  <a:prstClr val="black"/>
                </a:solidFill>
                <a:latin typeface="Calibri"/>
                <a:ea typeface="+mn-ea"/>
                <a:cs typeface="Calibri"/>
              </a:rPr>
              <a:t>conceptions </a:t>
            </a:r>
            <a:r>
              <a:rPr sz="1100" kern="1200" dirty="0">
                <a:solidFill>
                  <a:prstClr val="black"/>
                </a:solidFill>
                <a:latin typeface="Calibri"/>
                <a:ea typeface="+mn-ea"/>
                <a:cs typeface="Calibri"/>
              </a:rPr>
              <a:t>of </a:t>
            </a:r>
            <a:r>
              <a:rPr sz="1100" kern="1200" spc="17" dirty="0">
                <a:solidFill>
                  <a:prstClr val="black"/>
                </a:solidFill>
                <a:latin typeface="Calibri"/>
                <a:ea typeface="+mn-ea"/>
                <a:cs typeface="Calibri"/>
              </a:rPr>
              <a:t>“credible” </a:t>
            </a:r>
            <a:r>
              <a:rPr sz="1100" kern="1200" dirty="0">
                <a:solidFill>
                  <a:prstClr val="black"/>
                </a:solidFill>
                <a:latin typeface="Calibri"/>
                <a:ea typeface="+mn-ea"/>
                <a:cs typeface="Calibri"/>
              </a:rPr>
              <a:t>data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rethink </a:t>
            </a:r>
            <a:r>
              <a:rPr sz="1100" kern="1200" spc="23" dirty="0">
                <a:solidFill>
                  <a:prstClr val="black"/>
                </a:solidFill>
                <a:latin typeface="Calibri"/>
                <a:ea typeface="+mn-ea"/>
                <a:cs typeface="Calibri"/>
              </a:rPr>
              <a:t>who </a:t>
            </a:r>
            <a:r>
              <a:rPr sz="1100" kern="1200" spc="13" dirty="0">
                <a:solidFill>
                  <a:prstClr val="black"/>
                </a:solidFill>
                <a:latin typeface="Calibri"/>
                <a:ea typeface="+mn-ea"/>
                <a:cs typeface="Calibri"/>
              </a:rPr>
              <a:t>is “credentialed” </a:t>
            </a:r>
            <a:r>
              <a:rPr sz="1100" kern="1200" spc="3" dirty="0">
                <a:solidFill>
                  <a:prstClr val="black"/>
                </a:solidFill>
                <a:latin typeface="Calibri"/>
                <a:ea typeface="+mn-ea"/>
                <a:cs typeface="Calibri"/>
              </a:rPr>
              <a:t>as </a:t>
            </a:r>
            <a:r>
              <a:rPr sz="1100" kern="1200" spc="7" dirty="0">
                <a:solidFill>
                  <a:prstClr val="black"/>
                </a:solidFill>
                <a:latin typeface="Calibri"/>
                <a:ea typeface="+mn-ea"/>
                <a:cs typeface="Calibri"/>
              </a:rPr>
              <a:t>evaluators </a:t>
            </a:r>
            <a:r>
              <a:rPr sz="1100" kern="1200" spc="17" dirty="0">
                <a:solidFill>
                  <a:prstClr val="black"/>
                </a:solidFill>
                <a:latin typeface="Calibri"/>
                <a:ea typeface="+mn-ea"/>
                <a:cs typeface="Calibri"/>
              </a:rPr>
              <a:t>and</a:t>
            </a:r>
            <a:r>
              <a:rPr sz="1100" kern="1200" spc="159" dirty="0">
                <a:solidFill>
                  <a:prstClr val="black"/>
                </a:solidFill>
                <a:latin typeface="Calibri"/>
                <a:ea typeface="+mn-ea"/>
                <a:cs typeface="Calibri"/>
              </a:rPr>
              <a:t> </a:t>
            </a:r>
            <a:r>
              <a:rPr sz="1100" kern="1200" spc="3" dirty="0">
                <a:solidFill>
                  <a:prstClr val="black"/>
                </a:solidFill>
                <a:latin typeface="Calibri"/>
                <a:ea typeface="+mn-ea"/>
                <a:cs typeface="Calibri"/>
              </a:rPr>
              <a:t>experts.</a:t>
            </a:r>
            <a:endParaRPr sz="1100" kern="1200"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9140DCC8-1D3F-4D37-BF9A-435AC3A9B54A}"/>
              </a:ext>
            </a:extLst>
          </p:cNvPr>
          <p:cNvSpPr/>
          <p:nvPr/>
        </p:nvSpPr>
        <p:spPr>
          <a:xfrm>
            <a:off x="3633393" y="99816"/>
            <a:ext cx="2017796" cy="255326"/>
          </a:xfrm>
          <a:prstGeom prst="rect">
            <a:avLst/>
          </a:prstGeom>
        </p:spPr>
        <p:txBody>
          <a:bodyPr wrap="none">
            <a:spAutoFit/>
          </a:bodyPr>
          <a:lstStyle/>
          <a:p>
            <a:pPr marL="8405" defTabSz="605150">
              <a:lnSpc>
                <a:spcPts val="1085"/>
              </a:lnSpc>
              <a:spcBef>
                <a:spcPts val="66"/>
              </a:spcBef>
              <a:buClrTx/>
            </a:pPr>
            <a:r>
              <a:rPr lang="en-US" sz="1600" b="1" kern="1200" spc="63" dirty="0">
                <a:solidFill>
                  <a:srgbClr val="1F497D">
                    <a:lumMod val="75000"/>
                  </a:srgbClr>
                </a:solidFill>
                <a:latin typeface="FrankRuehl" panose="020E0503060101010101" pitchFamily="34" charset="-79"/>
                <a:cs typeface="FrankRuehl" panose="020E0503060101010101" pitchFamily="34" charset="-79"/>
              </a:rPr>
              <a:t>BUILDING</a:t>
            </a:r>
            <a:r>
              <a:rPr lang="en-US" sz="1600" b="1" kern="1200" spc="13" dirty="0">
                <a:solidFill>
                  <a:srgbClr val="1F497D">
                    <a:lumMod val="75000"/>
                  </a:srgbClr>
                </a:solidFill>
                <a:latin typeface="FrankRuehl" panose="020E0503060101010101" pitchFamily="34" charset="-79"/>
                <a:cs typeface="FrankRuehl" panose="020E0503060101010101" pitchFamily="34" charset="-79"/>
              </a:rPr>
              <a:t> </a:t>
            </a:r>
            <a:r>
              <a:rPr lang="en-US" sz="1600" b="1" kern="1200" spc="50" dirty="0">
                <a:solidFill>
                  <a:srgbClr val="1F497D">
                    <a:lumMod val="75000"/>
                  </a:srgbClr>
                </a:solidFill>
                <a:latin typeface="FrankRuehl" panose="020E0503060101010101" pitchFamily="34" charset="-79"/>
                <a:cs typeface="FrankRuehl" panose="020E0503060101010101" pitchFamily="34" charset="-79"/>
              </a:rPr>
              <a:t>POWER</a:t>
            </a:r>
            <a:endParaRPr lang="en-US" sz="1600" b="1" kern="1200" dirty="0">
              <a:solidFill>
                <a:srgbClr val="1F497D">
                  <a:lumMod val="75000"/>
                </a:srgbClr>
              </a:solidFill>
              <a:latin typeface="FrankRuehl" panose="020E0503060101010101" pitchFamily="34" charset="-79"/>
              <a:cs typeface="FrankRuehl" panose="020E0503060101010101" pitchFamily="34" charset="-79"/>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object 3"/>
          <p:cNvSpPr/>
          <p:nvPr/>
        </p:nvSpPr>
        <p:spPr>
          <a:xfrm>
            <a:off x="1176285" y="542794"/>
            <a:ext cx="9128628" cy="0"/>
          </a:xfrm>
          <a:custGeom>
            <a:avLst/>
            <a:gdLst/>
            <a:ahLst/>
            <a:cxnLst/>
            <a:rect l="l" t="t" r="r" b="b"/>
            <a:pathLst>
              <a:path w="8343900">
                <a:moveTo>
                  <a:pt x="0" y="0"/>
                </a:moveTo>
                <a:lnTo>
                  <a:pt x="8343900" y="0"/>
                </a:lnTo>
              </a:path>
            </a:pathLst>
          </a:custGeom>
          <a:ln w="6350">
            <a:solidFill>
              <a:schemeClr val="tx1"/>
            </a:solidFill>
          </a:ln>
        </p:spPr>
        <p:txBody>
          <a:bodyPr wrap="square" lIns="0" tIns="0" rIns="0" bIns="0" rtlCol="0"/>
          <a:lstStyle/>
          <a:p>
            <a:pPr defTabSz="605150">
              <a:buClrTx/>
            </a:pPr>
            <a:endParaRPr sz="1050" kern="1200">
              <a:solidFill>
                <a:prstClr val="black"/>
              </a:solidFill>
              <a:latin typeface="Calibri" panose="020F0502020204030204" pitchFamily="34" charset="0"/>
              <a:ea typeface="+mn-ea"/>
              <a:cs typeface="Calibri" panose="020F0502020204030204" pitchFamily="34" charset="0"/>
            </a:endParaRPr>
          </a:p>
        </p:txBody>
      </p:sp>
      <p:sp>
        <p:nvSpPr>
          <p:cNvPr id="6" name="object 6"/>
          <p:cNvSpPr txBox="1"/>
          <p:nvPr/>
        </p:nvSpPr>
        <p:spPr>
          <a:xfrm>
            <a:off x="253259" y="3391987"/>
            <a:ext cx="4385769" cy="211644"/>
          </a:xfrm>
          <a:prstGeom prst="rect">
            <a:avLst/>
          </a:prstGeom>
        </p:spPr>
        <p:txBody>
          <a:bodyPr vert="horz" wrap="square" lIns="0" tIns="7984" rIns="0" bIns="0" rtlCol="0">
            <a:spAutoFit/>
          </a:bodyPr>
          <a:lstStyle/>
          <a:p>
            <a:pPr marL="8405" marR="3362" defTabSz="605150">
              <a:lnSpc>
                <a:spcPct val="131000"/>
              </a:lnSpc>
              <a:spcBef>
                <a:spcPts val="63"/>
              </a:spcBef>
              <a:buClrTx/>
            </a:pPr>
            <a:r>
              <a:rPr sz="1100" kern="1200" spc="10" dirty="0">
                <a:solidFill>
                  <a:prstClr val="black"/>
                </a:solidFill>
                <a:latin typeface="Calibri" panose="020F0502020204030204" pitchFamily="34" charset="0"/>
                <a:ea typeface="+mn-ea"/>
                <a:cs typeface="Calibri" panose="020F0502020204030204" pitchFamily="34" charset="0"/>
              </a:rPr>
              <a:t>Ultimately, some </a:t>
            </a:r>
            <a:r>
              <a:rPr sz="1100" kern="1200" spc="3" dirty="0">
                <a:solidFill>
                  <a:prstClr val="black"/>
                </a:solidFill>
                <a:latin typeface="Calibri" panose="020F0502020204030204" pitchFamily="34" charset="0"/>
                <a:ea typeface="+mn-ea"/>
                <a:cs typeface="Calibri" panose="020F0502020204030204" pitchFamily="34" charset="0"/>
              </a:rPr>
              <a:t>grantmakers </a:t>
            </a:r>
            <a:r>
              <a:rPr sz="1100" kern="1200" spc="20" dirty="0">
                <a:solidFill>
                  <a:prstClr val="black"/>
                </a:solidFill>
                <a:latin typeface="Calibri" panose="020F0502020204030204" pitchFamily="34" charset="0"/>
                <a:ea typeface="+mn-ea"/>
                <a:cs typeface="Calibri" panose="020F0502020204030204" pitchFamily="34" charset="0"/>
              </a:rPr>
              <a:t>do decide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dirty="0">
                <a:solidFill>
                  <a:prstClr val="black"/>
                </a:solidFill>
                <a:latin typeface="Calibri" panose="020F0502020204030204" pitchFamily="34" charset="0"/>
                <a:ea typeface="+mn-ea"/>
                <a:cs typeface="Calibri" panose="020F0502020204030204" pitchFamily="34" charset="0"/>
              </a:rPr>
              <a:t>take </a:t>
            </a:r>
            <a:r>
              <a:rPr sz="1100" kern="1200" spc="20" dirty="0">
                <a:solidFill>
                  <a:prstClr val="black"/>
                </a:solidFill>
                <a:latin typeface="Calibri" panose="020F0502020204030204" pitchFamily="34" charset="0"/>
                <a:ea typeface="+mn-ea"/>
                <a:cs typeface="Calibri" panose="020F0502020204030204" pitchFamily="34" charset="0"/>
              </a:rPr>
              <a:t>on </a:t>
            </a:r>
            <a:r>
              <a:rPr sz="1100" kern="1200" spc="-7" dirty="0">
                <a:solidFill>
                  <a:prstClr val="black"/>
                </a:solidFill>
                <a:latin typeface="Calibri" panose="020F0502020204030204" pitchFamily="34" charset="0"/>
                <a:ea typeface="+mn-ea"/>
                <a:cs typeface="Calibri" panose="020F0502020204030204" pitchFamily="34" charset="0"/>
              </a:rPr>
              <a:t>the </a:t>
            </a:r>
            <a:r>
              <a:rPr sz="1100" kern="1200" spc="17" dirty="0">
                <a:solidFill>
                  <a:prstClr val="black"/>
                </a:solidFill>
                <a:latin typeface="Calibri" panose="020F0502020204030204" pitchFamily="34" charset="0"/>
                <a:ea typeface="+mn-ea"/>
                <a:cs typeface="Calibri" panose="020F0502020204030204" pitchFamily="34" charset="0"/>
              </a:rPr>
              <a:t>organizer  </a:t>
            </a:r>
            <a:r>
              <a:rPr sz="1100" kern="1200" spc="10" dirty="0">
                <a:solidFill>
                  <a:prstClr val="black"/>
                </a:solidFill>
                <a:latin typeface="Calibri" panose="020F0502020204030204" pitchFamily="34" charset="0"/>
                <a:ea typeface="+mn-ea"/>
                <a:cs typeface="Calibri" panose="020F0502020204030204" pitchFamily="34" charset="0"/>
              </a:rPr>
              <a:t>role. </a:t>
            </a:r>
            <a:endParaRPr sz="1100" kern="1200" baseline="32407" dirty="0">
              <a:solidFill>
                <a:prstClr val="black"/>
              </a:solidFill>
              <a:latin typeface="Calibri" panose="020F0502020204030204" pitchFamily="34" charset="0"/>
              <a:ea typeface="+mn-ea"/>
              <a:cs typeface="Calibri" panose="020F0502020204030204" pitchFamily="34" charset="0"/>
            </a:endParaRPr>
          </a:p>
        </p:txBody>
      </p:sp>
      <p:sp>
        <p:nvSpPr>
          <p:cNvPr id="7" name="object 7"/>
          <p:cNvSpPr txBox="1"/>
          <p:nvPr/>
        </p:nvSpPr>
        <p:spPr>
          <a:xfrm>
            <a:off x="253259" y="3709898"/>
            <a:ext cx="4043273" cy="655523"/>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kern="1200" spc="17" dirty="0">
                <a:solidFill>
                  <a:prstClr val="black"/>
                </a:solidFill>
                <a:latin typeface="Calibri" panose="020F0502020204030204" pitchFamily="34" charset="0"/>
                <a:ea typeface="+mn-ea"/>
                <a:cs typeface="Calibri" panose="020F0502020204030204" pitchFamily="34" charset="0"/>
              </a:rPr>
              <a:t>Whatever </a:t>
            </a:r>
            <a:r>
              <a:rPr sz="1100" kern="1200" dirty="0">
                <a:solidFill>
                  <a:prstClr val="black"/>
                </a:solidFill>
                <a:latin typeface="Calibri" panose="020F0502020204030204" pitchFamily="34" charset="0"/>
                <a:ea typeface="+mn-ea"/>
                <a:cs typeface="Calibri" panose="020F0502020204030204" pitchFamily="34" charset="0"/>
              </a:rPr>
              <a:t>strategy </a:t>
            </a:r>
            <a:r>
              <a:rPr sz="1100" kern="1200" spc="23" dirty="0">
                <a:solidFill>
                  <a:prstClr val="black"/>
                </a:solidFill>
                <a:latin typeface="Calibri" panose="020F0502020204030204" pitchFamily="34" charset="0"/>
                <a:ea typeface="+mn-ea"/>
                <a:cs typeface="Calibri" panose="020F0502020204030204" pitchFamily="34" charset="0"/>
              </a:rPr>
              <a:t>you </a:t>
            </a:r>
            <a:r>
              <a:rPr sz="1100" kern="1200" spc="26" dirty="0">
                <a:solidFill>
                  <a:prstClr val="black"/>
                </a:solidFill>
                <a:latin typeface="Calibri" panose="020F0502020204030204" pitchFamily="34" charset="0"/>
                <a:ea typeface="+mn-ea"/>
                <a:cs typeface="Calibri" panose="020F0502020204030204" pitchFamily="34" charset="0"/>
              </a:rPr>
              <a:t>decide </a:t>
            </a:r>
            <a:r>
              <a:rPr sz="1100" kern="1200" spc="23" dirty="0">
                <a:solidFill>
                  <a:prstClr val="black"/>
                </a:solidFill>
                <a:latin typeface="Calibri" panose="020F0502020204030204" pitchFamily="34" charset="0"/>
                <a:ea typeface="+mn-ea"/>
                <a:cs typeface="Calibri" panose="020F0502020204030204" pitchFamily="34" charset="0"/>
              </a:rPr>
              <a:t>on, </a:t>
            </a:r>
            <a:r>
              <a:rPr sz="1100" kern="1200" spc="20" dirty="0">
                <a:solidFill>
                  <a:prstClr val="black"/>
                </a:solidFill>
                <a:latin typeface="Calibri" panose="020F0502020204030204" pitchFamily="34" charset="0"/>
                <a:ea typeface="+mn-ea"/>
                <a:cs typeface="Calibri" panose="020F0502020204030204" pitchFamily="34" charset="0"/>
              </a:rPr>
              <a:t>make </a:t>
            </a:r>
            <a:r>
              <a:rPr sz="1100" kern="1200" spc="7" dirty="0">
                <a:solidFill>
                  <a:prstClr val="black"/>
                </a:solidFill>
                <a:latin typeface="Calibri" panose="020F0502020204030204" pitchFamily="34" charset="0"/>
                <a:ea typeface="+mn-ea"/>
                <a:cs typeface="Calibri" panose="020F0502020204030204" pitchFamily="34" charset="0"/>
              </a:rPr>
              <a:t>sure </a:t>
            </a:r>
            <a:r>
              <a:rPr sz="1100" kern="1200" spc="-7" dirty="0">
                <a:solidFill>
                  <a:prstClr val="black"/>
                </a:solidFill>
                <a:latin typeface="Calibri" panose="020F0502020204030204" pitchFamily="34" charset="0"/>
                <a:ea typeface="+mn-ea"/>
                <a:cs typeface="Calibri" panose="020F0502020204030204" pitchFamily="34" charset="0"/>
              </a:rPr>
              <a:t>that </a:t>
            </a:r>
            <a:r>
              <a:rPr sz="1100" kern="1200" spc="7" dirty="0">
                <a:solidFill>
                  <a:prstClr val="black"/>
                </a:solidFill>
                <a:latin typeface="Calibri" panose="020F0502020204030204" pitchFamily="34" charset="0"/>
                <a:ea typeface="+mn-ea"/>
                <a:cs typeface="Calibri" panose="020F0502020204030204" pitchFamily="34" charset="0"/>
              </a:rPr>
              <a:t>residents </a:t>
            </a:r>
            <a:r>
              <a:rPr sz="1100" kern="1200" spc="23" dirty="0">
                <a:solidFill>
                  <a:prstClr val="black"/>
                </a:solidFill>
                <a:latin typeface="Calibri" panose="020F0502020204030204" pitchFamily="34" charset="0"/>
                <a:ea typeface="+mn-ea"/>
                <a:cs typeface="Calibri" panose="020F0502020204030204" pitchFamily="34" charset="0"/>
              </a:rPr>
              <a:t>and  community-based </a:t>
            </a:r>
            <a:r>
              <a:rPr sz="1100" kern="1200" spc="20" dirty="0">
                <a:solidFill>
                  <a:prstClr val="black"/>
                </a:solidFill>
                <a:latin typeface="Calibri" panose="020F0502020204030204" pitchFamily="34" charset="0"/>
                <a:ea typeface="+mn-ea"/>
                <a:cs typeface="Calibri" panose="020F0502020204030204" pitchFamily="34" charset="0"/>
              </a:rPr>
              <a:t>organizations </a:t>
            </a:r>
            <a:r>
              <a:rPr sz="1100" kern="1200" spc="3" dirty="0">
                <a:solidFill>
                  <a:prstClr val="black"/>
                </a:solidFill>
                <a:latin typeface="Calibri" panose="020F0502020204030204" pitchFamily="34" charset="0"/>
                <a:ea typeface="+mn-ea"/>
                <a:cs typeface="Calibri" panose="020F0502020204030204" pitchFamily="34" charset="0"/>
              </a:rPr>
              <a:t>are </a:t>
            </a:r>
            <a:r>
              <a:rPr sz="1100" kern="1200" spc="30" dirty="0">
                <a:solidFill>
                  <a:prstClr val="black"/>
                </a:solidFill>
                <a:latin typeface="Calibri" panose="020F0502020204030204" pitchFamily="34" charset="0"/>
                <a:ea typeface="+mn-ea"/>
                <a:cs typeface="Calibri" panose="020F0502020204030204" pitchFamily="34" charset="0"/>
              </a:rPr>
              <a:t>included in </a:t>
            </a:r>
            <a:r>
              <a:rPr sz="1100" kern="1200" spc="-3" dirty="0">
                <a:solidFill>
                  <a:prstClr val="black"/>
                </a:solidFill>
                <a:latin typeface="Calibri" panose="020F0502020204030204" pitchFamily="34" charset="0"/>
                <a:ea typeface="+mn-ea"/>
                <a:cs typeface="Calibri" panose="020F0502020204030204" pitchFamily="34" charset="0"/>
              </a:rPr>
              <a:t>the </a:t>
            </a:r>
            <a:r>
              <a:rPr sz="1100" kern="1200" spc="26" dirty="0">
                <a:solidFill>
                  <a:prstClr val="black"/>
                </a:solidFill>
                <a:latin typeface="Calibri" panose="020F0502020204030204" pitchFamily="34" charset="0"/>
                <a:ea typeface="+mn-ea"/>
                <a:cs typeface="Calibri" panose="020F0502020204030204" pitchFamily="34" charset="0"/>
              </a:rPr>
              <a:t>decision-  making</a:t>
            </a:r>
            <a:r>
              <a:rPr sz="1100" kern="1200" spc="46" dirty="0">
                <a:solidFill>
                  <a:prstClr val="black"/>
                </a:solidFill>
                <a:latin typeface="Calibri" panose="020F0502020204030204" pitchFamily="34" charset="0"/>
                <a:ea typeface="+mn-ea"/>
                <a:cs typeface="Calibri" panose="020F0502020204030204" pitchFamily="34" charset="0"/>
              </a:rPr>
              <a:t> </a:t>
            </a:r>
            <a:r>
              <a:rPr sz="1100" kern="1200" spc="17" dirty="0">
                <a:solidFill>
                  <a:prstClr val="black"/>
                </a:solidFill>
                <a:latin typeface="Calibri" panose="020F0502020204030204" pitchFamily="34" charset="0"/>
                <a:ea typeface="+mn-ea"/>
                <a:cs typeface="Calibri" panose="020F0502020204030204" pitchFamily="34" charset="0"/>
              </a:rPr>
              <a:t>process.</a:t>
            </a:r>
            <a:endParaRPr sz="1100" kern="1200" dirty="0">
              <a:solidFill>
                <a:prstClr val="black"/>
              </a:solidFill>
              <a:latin typeface="Calibri" panose="020F0502020204030204" pitchFamily="34" charset="0"/>
              <a:ea typeface="+mn-ea"/>
              <a:cs typeface="Calibri" panose="020F0502020204030204" pitchFamily="34" charset="0"/>
            </a:endParaRPr>
          </a:p>
        </p:txBody>
      </p:sp>
      <p:sp>
        <p:nvSpPr>
          <p:cNvPr id="8" name="object 8"/>
          <p:cNvSpPr txBox="1"/>
          <p:nvPr/>
        </p:nvSpPr>
        <p:spPr>
          <a:xfrm>
            <a:off x="4594209" y="2463958"/>
            <a:ext cx="4313520" cy="2360861"/>
          </a:xfrm>
          <a:prstGeom prst="rect">
            <a:avLst/>
          </a:prstGeom>
        </p:spPr>
        <p:txBody>
          <a:bodyPr vert="horz" wrap="square" lIns="0" tIns="8404" rIns="0" bIns="0" rtlCol="0">
            <a:spAutoFit/>
          </a:bodyPr>
          <a:lstStyle/>
          <a:p>
            <a:pPr marL="159272" marR="3362" indent="-150867" defTabSz="605150">
              <a:lnSpc>
                <a:spcPct val="123000"/>
              </a:lnSpc>
              <a:spcBef>
                <a:spcPts val="66"/>
              </a:spcBef>
              <a:buClrTx/>
              <a:buFont typeface="Calibri"/>
              <a:buAutoNum type="alphaLcPeriod"/>
              <a:tabLst>
                <a:tab pos="159692" algn="l"/>
              </a:tabLst>
            </a:pPr>
            <a:r>
              <a:rPr sz="1100" b="1" kern="1200" dirty="0">
                <a:solidFill>
                  <a:prstClr val="black"/>
                </a:solidFill>
                <a:latin typeface="Calibri" panose="020F0502020204030204" pitchFamily="34" charset="0"/>
                <a:ea typeface="+mn-ea"/>
                <a:cs typeface="Calibri" panose="020F0502020204030204" pitchFamily="34" charset="0"/>
              </a:rPr>
              <a:t>have </a:t>
            </a:r>
            <a:r>
              <a:rPr sz="1100" b="1" kern="1200" spc="3" dirty="0">
                <a:solidFill>
                  <a:prstClr val="black"/>
                </a:solidFill>
                <a:latin typeface="Calibri" panose="020F0502020204030204" pitchFamily="34" charset="0"/>
                <a:ea typeface="+mn-ea"/>
                <a:cs typeface="Calibri" panose="020F0502020204030204" pitchFamily="34" charset="0"/>
              </a:rPr>
              <a:t>a </a:t>
            </a:r>
            <a:r>
              <a:rPr sz="1100" b="1" kern="1200" spc="13" dirty="0">
                <a:solidFill>
                  <a:prstClr val="black"/>
                </a:solidFill>
                <a:latin typeface="Calibri" panose="020F0502020204030204" pitchFamily="34" charset="0"/>
                <a:ea typeface="+mn-ea"/>
                <a:cs typeface="Calibri" panose="020F0502020204030204" pitchFamily="34" charset="0"/>
              </a:rPr>
              <a:t>board </a:t>
            </a:r>
            <a:r>
              <a:rPr sz="1100" b="1" kern="1200" spc="10" dirty="0">
                <a:solidFill>
                  <a:prstClr val="black"/>
                </a:solidFill>
                <a:latin typeface="Calibri" panose="020F0502020204030204" pitchFamily="34" charset="0"/>
                <a:ea typeface="+mn-ea"/>
                <a:cs typeface="Calibri" panose="020F0502020204030204" pitchFamily="34" charset="0"/>
              </a:rPr>
              <a:t>and  </a:t>
            </a:r>
            <a:r>
              <a:rPr sz="1100" b="1" kern="1200" spc="-3" dirty="0">
                <a:solidFill>
                  <a:prstClr val="black"/>
                </a:solidFill>
                <a:latin typeface="Calibri" panose="020F0502020204030204" pitchFamily="34" charset="0"/>
                <a:ea typeface="+mn-ea"/>
                <a:cs typeface="Calibri" panose="020F0502020204030204" pitchFamily="34" charset="0"/>
              </a:rPr>
              <a:t>staff </a:t>
            </a:r>
            <a:r>
              <a:rPr sz="1100" b="1" kern="1200" spc="13" dirty="0">
                <a:solidFill>
                  <a:prstClr val="black"/>
                </a:solidFill>
                <a:latin typeface="Calibri" panose="020F0502020204030204" pitchFamily="34" charset="0"/>
                <a:ea typeface="+mn-ea"/>
                <a:cs typeface="Calibri" panose="020F0502020204030204" pitchFamily="34" charset="0"/>
              </a:rPr>
              <a:t>discussion </a:t>
            </a:r>
            <a:r>
              <a:rPr sz="1100" b="1" kern="1200" spc="7" dirty="0">
                <a:solidFill>
                  <a:prstClr val="black"/>
                </a:solidFill>
                <a:latin typeface="Calibri" panose="020F0502020204030204" pitchFamily="34" charset="0"/>
                <a:ea typeface="+mn-ea"/>
                <a:cs typeface="Calibri" panose="020F0502020204030204" pitchFamily="34" charset="0"/>
              </a:rPr>
              <a:t>upfront about </a:t>
            </a:r>
            <a:r>
              <a:rPr sz="1100" b="1" kern="1200" dirty="0">
                <a:solidFill>
                  <a:prstClr val="black"/>
                </a:solidFill>
                <a:latin typeface="Calibri" panose="020F0502020204030204" pitchFamily="34" charset="0"/>
                <a:ea typeface="+mn-ea"/>
                <a:cs typeface="Calibri" panose="020F0502020204030204" pitchFamily="34" charset="0"/>
              </a:rPr>
              <a:t>the </a:t>
            </a:r>
            <a:r>
              <a:rPr sz="1100" b="1" kern="1200" spc="13" dirty="0">
                <a:solidFill>
                  <a:prstClr val="black"/>
                </a:solidFill>
                <a:latin typeface="Calibri" panose="020F0502020204030204" pitchFamily="34" charset="0"/>
                <a:ea typeface="+mn-ea"/>
                <a:cs typeface="Calibri" panose="020F0502020204030204" pitchFamily="34" charset="0"/>
              </a:rPr>
              <a:t>role </a:t>
            </a:r>
            <a:r>
              <a:rPr sz="1100" b="1" kern="1200" spc="3" dirty="0">
                <a:solidFill>
                  <a:prstClr val="black"/>
                </a:solidFill>
                <a:latin typeface="Calibri" panose="020F0502020204030204" pitchFamily="34" charset="0"/>
                <a:ea typeface="+mn-ea"/>
                <a:cs typeface="Calibri" panose="020F0502020204030204" pitchFamily="34" charset="0"/>
              </a:rPr>
              <a:t>of </a:t>
            </a:r>
            <a:r>
              <a:rPr sz="1100" b="1" kern="1200" spc="17" dirty="0">
                <a:solidFill>
                  <a:prstClr val="black"/>
                </a:solidFill>
                <a:latin typeface="Calibri" panose="020F0502020204030204" pitchFamily="34" charset="0"/>
                <a:ea typeface="+mn-ea"/>
                <a:cs typeface="Calibri" panose="020F0502020204030204" pitchFamily="34" charset="0"/>
              </a:rPr>
              <a:t>direct action </a:t>
            </a:r>
            <a:r>
              <a:rPr sz="1100" b="1" kern="1200" spc="10" dirty="0">
                <a:solidFill>
                  <a:prstClr val="black"/>
                </a:solidFill>
                <a:latin typeface="Calibri" panose="020F0502020204030204" pitchFamily="34" charset="0"/>
                <a:ea typeface="+mn-ea"/>
                <a:cs typeface="Calibri" panose="020F0502020204030204" pitchFamily="34" charset="0"/>
              </a:rPr>
              <a:t>and </a:t>
            </a:r>
            <a:r>
              <a:rPr sz="1100" b="1" kern="1200" spc="23" dirty="0">
                <a:solidFill>
                  <a:prstClr val="black"/>
                </a:solidFill>
                <a:latin typeface="Calibri" panose="020F0502020204030204" pitchFamily="34" charset="0"/>
                <a:ea typeface="+mn-ea"/>
                <a:cs typeface="Calibri" panose="020F0502020204030204" pitchFamily="34" charset="0"/>
              </a:rPr>
              <a:t>civil  </a:t>
            </a:r>
            <a:r>
              <a:rPr sz="1100" b="1" kern="1200" spc="10" dirty="0">
                <a:solidFill>
                  <a:prstClr val="black"/>
                </a:solidFill>
                <a:latin typeface="Calibri" panose="020F0502020204030204" pitchFamily="34" charset="0"/>
                <a:ea typeface="+mn-ea"/>
                <a:cs typeface="Calibri" panose="020F0502020204030204" pitchFamily="34" charset="0"/>
              </a:rPr>
              <a:t>disobedience </a:t>
            </a:r>
            <a:r>
              <a:rPr sz="1100" b="1" kern="1200" spc="17" dirty="0">
                <a:solidFill>
                  <a:prstClr val="black"/>
                </a:solidFill>
                <a:latin typeface="Calibri" panose="020F0502020204030204" pitchFamily="34" charset="0"/>
                <a:ea typeface="+mn-ea"/>
                <a:cs typeface="Calibri" panose="020F0502020204030204" pitchFamily="34" charset="0"/>
              </a:rPr>
              <a:t>in </a:t>
            </a:r>
            <a:r>
              <a:rPr sz="1100" b="1" kern="1200" spc="13" dirty="0">
                <a:solidFill>
                  <a:prstClr val="black"/>
                </a:solidFill>
                <a:latin typeface="Calibri" panose="020F0502020204030204" pitchFamily="34" charset="0"/>
                <a:ea typeface="+mn-ea"/>
                <a:cs typeface="Calibri" panose="020F0502020204030204" pitchFamily="34" charset="0"/>
              </a:rPr>
              <a:t>advancing </a:t>
            </a:r>
            <a:r>
              <a:rPr sz="1100" b="1" kern="1200" spc="-3" dirty="0">
                <a:solidFill>
                  <a:prstClr val="black"/>
                </a:solidFill>
                <a:latin typeface="Calibri" panose="020F0502020204030204" pitchFamily="34" charset="0"/>
                <a:ea typeface="+mn-ea"/>
                <a:cs typeface="Calibri" panose="020F0502020204030204" pitchFamily="34" charset="0"/>
              </a:rPr>
              <a:t>equity. </a:t>
            </a:r>
            <a:r>
              <a:rPr sz="1100" kern="1200" spc="17" dirty="0">
                <a:solidFill>
                  <a:prstClr val="black"/>
                </a:solidFill>
                <a:latin typeface="Calibri" panose="020F0502020204030204" pitchFamily="34" charset="0"/>
                <a:ea typeface="+mn-ea"/>
                <a:cs typeface="Calibri" panose="020F0502020204030204" pitchFamily="34" charset="0"/>
              </a:rPr>
              <a:t>This </a:t>
            </a:r>
            <a:r>
              <a:rPr sz="1100" kern="1200" spc="30" dirty="0">
                <a:solidFill>
                  <a:prstClr val="black"/>
                </a:solidFill>
                <a:latin typeface="Calibri" panose="020F0502020204030204" pitchFamily="34" charset="0"/>
                <a:ea typeface="+mn-ea"/>
                <a:cs typeface="Calibri" panose="020F0502020204030204" pitchFamily="34" charset="0"/>
              </a:rPr>
              <a:t>can </a:t>
            </a:r>
            <a:r>
              <a:rPr sz="1100" kern="1200" spc="17" dirty="0">
                <a:solidFill>
                  <a:prstClr val="black"/>
                </a:solidFill>
                <a:latin typeface="Calibri" panose="020F0502020204030204" pitchFamily="34" charset="0"/>
                <a:ea typeface="+mn-ea"/>
                <a:cs typeface="Calibri" panose="020F0502020204030204" pitchFamily="34" charset="0"/>
              </a:rPr>
              <a:t>help </a:t>
            </a:r>
            <a:r>
              <a:rPr sz="1100" kern="1200" spc="-3" dirty="0">
                <a:solidFill>
                  <a:prstClr val="black"/>
                </a:solidFill>
                <a:latin typeface="Calibri" panose="020F0502020204030204" pitchFamily="34" charset="0"/>
                <a:ea typeface="+mn-ea"/>
                <a:cs typeface="Calibri" panose="020F0502020204030204" pitchFamily="34" charset="0"/>
              </a:rPr>
              <a:t>strengthen </a:t>
            </a:r>
            <a:r>
              <a:rPr sz="1100" kern="1200" spc="10" dirty="0">
                <a:solidFill>
                  <a:prstClr val="black"/>
                </a:solidFill>
                <a:latin typeface="Calibri" panose="020F0502020204030204" pitchFamily="34" charset="0"/>
                <a:ea typeface="+mn-ea"/>
                <a:cs typeface="Calibri" panose="020F0502020204030204" pitchFamily="34" charset="0"/>
              </a:rPr>
              <a:t>resolve.</a:t>
            </a:r>
            <a:endParaRPr sz="1100" kern="1200" dirty="0">
              <a:solidFill>
                <a:prstClr val="black"/>
              </a:solidFill>
              <a:latin typeface="Calibri" panose="020F0502020204030204" pitchFamily="34" charset="0"/>
              <a:ea typeface="+mn-ea"/>
              <a:cs typeface="Calibri" panose="020F0502020204030204" pitchFamily="34" charset="0"/>
            </a:endParaRPr>
          </a:p>
          <a:p>
            <a:pPr marL="159272" marR="242900" indent="-150867" defTabSz="605150">
              <a:lnSpc>
                <a:spcPct val="123000"/>
              </a:lnSpc>
              <a:spcBef>
                <a:spcPts val="298"/>
              </a:spcBef>
              <a:buClrTx/>
              <a:buFont typeface="Calibri"/>
              <a:buAutoNum type="alphaLcPeriod"/>
              <a:tabLst>
                <a:tab pos="159692" algn="l"/>
              </a:tabLst>
            </a:pPr>
            <a:r>
              <a:rPr sz="1100" b="1" kern="1200" spc="10" dirty="0">
                <a:solidFill>
                  <a:prstClr val="black"/>
                </a:solidFill>
                <a:latin typeface="Calibri" panose="020F0502020204030204" pitchFamily="34" charset="0"/>
                <a:ea typeface="+mn-ea"/>
                <a:cs typeface="Calibri" panose="020F0502020204030204" pitchFamily="34" charset="0"/>
              </a:rPr>
              <a:t>Invite </a:t>
            </a:r>
            <a:r>
              <a:rPr sz="1100" b="1" kern="1200" spc="7" dirty="0">
                <a:solidFill>
                  <a:prstClr val="black"/>
                </a:solidFill>
                <a:latin typeface="Calibri" panose="020F0502020204030204" pitchFamily="34" charset="0"/>
                <a:ea typeface="+mn-ea"/>
                <a:cs typeface="Calibri" panose="020F0502020204030204" pitchFamily="34" charset="0"/>
              </a:rPr>
              <a:t>an </a:t>
            </a:r>
            <a:r>
              <a:rPr sz="1100" b="1" kern="1200" spc="10" dirty="0">
                <a:solidFill>
                  <a:prstClr val="black"/>
                </a:solidFill>
                <a:latin typeface="Calibri" panose="020F0502020204030204" pitchFamily="34" charset="0"/>
                <a:ea typeface="+mn-ea"/>
                <a:cs typeface="Calibri" panose="020F0502020204030204" pitchFamily="34" charset="0"/>
              </a:rPr>
              <a:t>open, </a:t>
            </a:r>
            <a:r>
              <a:rPr sz="1100" b="1" kern="1200" spc="3" dirty="0">
                <a:solidFill>
                  <a:prstClr val="black"/>
                </a:solidFill>
                <a:latin typeface="Calibri" panose="020F0502020204030204" pitchFamily="34" charset="0"/>
                <a:ea typeface="+mn-ea"/>
                <a:cs typeface="Calibri" panose="020F0502020204030204" pitchFamily="34" charset="0"/>
              </a:rPr>
              <a:t>honest </a:t>
            </a:r>
            <a:r>
              <a:rPr sz="1100" b="1" kern="1200" spc="10" dirty="0">
                <a:solidFill>
                  <a:prstClr val="black"/>
                </a:solidFill>
                <a:latin typeface="Calibri" panose="020F0502020204030204" pitchFamily="34" charset="0"/>
                <a:ea typeface="+mn-ea"/>
                <a:cs typeface="Calibri" panose="020F0502020204030204" pitchFamily="34" charset="0"/>
              </a:rPr>
              <a:t>conversation with </a:t>
            </a:r>
            <a:r>
              <a:rPr sz="1100" b="1" kern="1200" spc="3" dirty="0">
                <a:solidFill>
                  <a:prstClr val="black"/>
                </a:solidFill>
                <a:latin typeface="Calibri" panose="020F0502020204030204" pitchFamily="34" charset="0"/>
                <a:ea typeface="+mn-ea"/>
                <a:cs typeface="Calibri" panose="020F0502020204030204" pitchFamily="34" charset="0"/>
              </a:rPr>
              <a:t>grantees </a:t>
            </a:r>
            <a:r>
              <a:rPr sz="1100" b="1" kern="1200" spc="7" dirty="0">
                <a:solidFill>
                  <a:prstClr val="black"/>
                </a:solidFill>
                <a:latin typeface="Calibri" panose="020F0502020204030204" pitchFamily="34" charset="0"/>
                <a:ea typeface="+mn-ea"/>
                <a:cs typeface="Calibri" panose="020F0502020204030204" pitchFamily="34" charset="0"/>
              </a:rPr>
              <a:t>about  </a:t>
            </a:r>
            <a:r>
              <a:rPr sz="1100" b="1" kern="1200" dirty="0">
                <a:solidFill>
                  <a:prstClr val="black"/>
                </a:solidFill>
                <a:latin typeface="Calibri" panose="020F0502020204030204" pitchFamily="34" charset="0"/>
                <a:ea typeface="+mn-ea"/>
                <a:cs typeface="Calibri" panose="020F0502020204030204" pitchFamily="34" charset="0"/>
              </a:rPr>
              <a:t>strategies </a:t>
            </a:r>
            <a:r>
              <a:rPr sz="1100" b="1" kern="1200" spc="10" dirty="0">
                <a:solidFill>
                  <a:prstClr val="black"/>
                </a:solidFill>
                <a:latin typeface="Calibri" panose="020F0502020204030204" pitchFamily="34" charset="0"/>
                <a:ea typeface="+mn-ea"/>
                <a:cs typeface="Calibri" panose="020F0502020204030204" pitchFamily="34" charset="0"/>
              </a:rPr>
              <a:t>and </a:t>
            </a:r>
            <a:r>
              <a:rPr sz="1100" b="1" kern="1200" spc="13" dirty="0">
                <a:solidFill>
                  <a:prstClr val="black"/>
                </a:solidFill>
                <a:latin typeface="Calibri" panose="020F0502020204030204" pitchFamily="34" charset="0"/>
                <a:ea typeface="+mn-ea"/>
                <a:cs typeface="Calibri" panose="020F0502020204030204" pitchFamily="34" charset="0"/>
              </a:rPr>
              <a:t>tactics. </a:t>
            </a:r>
            <a:r>
              <a:rPr sz="1100" kern="1200" spc="17" dirty="0">
                <a:solidFill>
                  <a:prstClr val="black"/>
                </a:solidFill>
                <a:latin typeface="Calibri" panose="020F0502020204030204" pitchFamily="34" charset="0"/>
                <a:ea typeface="+mn-ea"/>
                <a:cs typeface="Calibri" panose="020F0502020204030204" pitchFamily="34" charset="0"/>
              </a:rPr>
              <a:t>This </a:t>
            </a:r>
            <a:r>
              <a:rPr sz="1100" kern="1200" spc="33" dirty="0">
                <a:solidFill>
                  <a:prstClr val="black"/>
                </a:solidFill>
                <a:latin typeface="Calibri" panose="020F0502020204030204" pitchFamily="34" charset="0"/>
                <a:ea typeface="+mn-ea"/>
                <a:cs typeface="Calibri" panose="020F0502020204030204" pitchFamily="34" charset="0"/>
              </a:rPr>
              <a:t>will </a:t>
            </a:r>
            <a:r>
              <a:rPr sz="1100" kern="1200" spc="26" dirty="0">
                <a:solidFill>
                  <a:prstClr val="black"/>
                </a:solidFill>
                <a:latin typeface="Calibri" panose="020F0502020204030204" pitchFamily="34" charset="0"/>
                <a:ea typeface="+mn-ea"/>
                <a:cs typeface="Calibri" panose="020F0502020204030204" pitchFamily="34" charset="0"/>
              </a:rPr>
              <a:t>allow </a:t>
            </a:r>
            <a:r>
              <a:rPr sz="1100" kern="1200" spc="-7" dirty="0">
                <a:solidFill>
                  <a:prstClr val="black"/>
                </a:solidFill>
                <a:latin typeface="Calibri" panose="020F0502020204030204" pitchFamily="34" charset="0"/>
                <a:ea typeface="+mn-ea"/>
                <a:cs typeface="Calibri" panose="020F0502020204030204" pitchFamily="34" charset="0"/>
              </a:rPr>
              <a:t>the </a:t>
            </a:r>
            <a:r>
              <a:rPr sz="1100" kern="1200" spc="10" dirty="0">
                <a:solidFill>
                  <a:prstClr val="black"/>
                </a:solidFill>
                <a:latin typeface="Calibri" panose="020F0502020204030204" pitchFamily="34" charset="0"/>
                <a:ea typeface="+mn-ea"/>
                <a:cs typeface="Calibri" panose="020F0502020204030204" pitchFamily="34" charset="0"/>
              </a:rPr>
              <a:t>foundation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10" dirty="0">
                <a:solidFill>
                  <a:prstClr val="black"/>
                </a:solidFill>
                <a:latin typeface="Calibri" panose="020F0502020204030204" pitchFamily="34" charset="0"/>
                <a:ea typeface="+mn-ea"/>
                <a:cs typeface="Calibri" panose="020F0502020204030204" pitchFamily="34" charset="0"/>
              </a:rPr>
              <a:t>be  </a:t>
            </a:r>
            <a:r>
              <a:rPr sz="1100" kern="1200" spc="7" dirty="0">
                <a:solidFill>
                  <a:prstClr val="black"/>
                </a:solidFill>
                <a:latin typeface="Calibri" panose="020F0502020204030204" pitchFamily="34" charset="0"/>
                <a:ea typeface="+mn-ea"/>
                <a:cs typeface="Calibri" panose="020F0502020204030204" pitchFamily="34" charset="0"/>
              </a:rPr>
              <a:t>prepared </a:t>
            </a:r>
            <a:r>
              <a:rPr sz="1100" kern="1200" spc="-3" dirty="0">
                <a:solidFill>
                  <a:prstClr val="black"/>
                </a:solidFill>
                <a:latin typeface="Calibri" panose="020F0502020204030204" pitchFamily="34" charset="0"/>
                <a:ea typeface="+mn-ea"/>
                <a:cs typeface="Calibri" panose="020F0502020204030204" pitchFamily="34" charset="0"/>
              </a:rPr>
              <a:t>for </a:t>
            </a:r>
            <a:r>
              <a:rPr sz="1100" kern="1200" spc="7" dirty="0">
                <a:solidFill>
                  <a:prstClr val="black"/>
                </a:solidFill>
                <a:latin typeface="Calibri" panose="020F0502020204030204" pitchFamily="34" charset="0"/>
                <a:ea typeface="+mn-ea"/>
                <a:cs typeface="Calibri" panose="020F0502020204030204" pitchFamily="34" charset="0"/>
              </a:rPr>
              <a:t>what </a:t>
            </a:r>
            <a:r>
              <a:rPr sz="1100" kern="1200" spc="13" dirty="0">
                <a:solidFill>
                  <a:prstClr val="black"/>
                </a:solidFill>
                <a:latin typeface="Calibri" panose="020F0502020204030204" pitchFamily="34" charset="0"/>
                <a:ea typeface="+mn-ea"/>
                <a:cs typeface="Calibri" panose="020F0502020204030204" pitchFamily="34" charset="0"/>
              </a:rPr>
              <a:t>may</a:t>
            </a:r>
            <a:r>
              <a:rPr sz="1100" kern="1200" spc="119" dirty="0">
                <a:solidFill>
                  <a:prstClr val="black"/>
                </a:solidFill>
                <a:latin typeface="Calibri" panose="020F0502020204030204" pitchFamily="34" charset="0"/>
                <a:ea typeface="+mn-ea"/>
                <a:cs typeface="Calibri" panose="020F0502020204030204" pitchFamily="34" charset="0"/>
              </a:rPr>
              <a:t> </a:t>
            </a:r>
            <a:r>
              <a:rPr sz="1100" kern="1200" spc="7" dirty="0">
                <a:solidFill>
                  <a:prstClr val="black"/>
                </a:solidFill>
                <a:latin typeface="Calibri" panose="020F0502020204030204" pitchFamily="34" charset="0"/>
                <a:ea typeface="+mn-ea"/>
                <a:cs typeface="Calibri" panose="020F0502020204030204" pitchFamily="34" charset="0"/>
              </a:rPr>
              <a:t>arise.</a:t>
            </a:r>
            <a:endParaRPr sz="1100" kern="1200" dirty="0">
              <a:solidFill>
                <a:prstClr val="black"/>
              </a:solidFill>
              <a:latin typeface="Calibri" panose="020F0502020204030204" pitchFamily="34" charset="0"/>
              <a:ea typeface="+mn-ea"/>
              <a:cs typeface="Calibri" panose="020F0502020204030204" pitchFamily="34" charset="0"/>
            </a:endParaRPr>
          </a:p>
          <a:p>
            <a:pPr marL="159272" marR="113886" indent="-150867" defTabSz="605150">
              <a:lnSpc>
                <a:spcPct val="123000"/>
              </a:lnSpc>
              <a:spcBef>
                <a:spcPts val="298"/>
              </a:spcBef>
              <a:buClrTx/>
              <a:buFont typeface="Calibri"/>
              <a:buAutoNum type="alphaLcPeriod"/>
              <a:tabLst>
                <a:tab pos="159692" algn="l"/>
              </a:tabLst>
            </a:pPr>
            <a:r>
              <a:rPr sz="1100" b="1" kern="1200" spc="7" dirty="0">
                <a:solidFill>
                  <a:prstClr val="black"/>
                </a:solidFill>
                <a:latin typeface="Calibri" panose="020F0502020204030204" pitchFamily="34" charset="0"/>
                <a:ea typeface="+mn-ea"/>
                <a:cs typeface="Calibri" panose="020F0502020204030204" pitchFamily="34" charset="0"/>
              </a:rPr>
              <a:t>Make </a:t>
            </a:r>
            <a:r>
              <a:rPr sz="1100" b="1" kern="1200" dirty="0">
                <a:solidFill>
                  <a:prstClr val="black"/>
                </a:solidFill>
                <a:latin typeface="Calibri" panose="020F0502020204030204" pitchFamily="34" charset="0"/>
                <a:ea typeface="+mn-ea"/>
                <a:cs typeface="Calibri" panose="020F0502020204030204" pitchFamily="34" charset="0"/>
              </a:rPr>
              <a:t>the most </a:t>
            </a:r>
            <a:r>
              <a:rPr sz="1100" b="1" kern="1200" spc="3" dirty="0">
                <a:solidFill>
                  <a:prstClr val="black"/>
                </a:solidFill>
                <a:latin typeface="Calibri" panose="020F0502020204030204" pitchFamily="34" charset="0"/>
                <a:ea typeface="+mn-ea"/>
                <a:cs typeface="Calibri" panose="020F0502020204030204" pitchFamily="34" charset="0"/>
              </a:rPr>
              <a:t>of </a:t>
            </a:r>
            <a:r>
              <a:rPr sz="1100" b="1" kern="1200" spc="7" dirty="0">
                <a:solidFill>
                  <a:prstClr val="black"/>
                </a:solidFill>
                <a:latin typeface="Calibri" panose="020F0502020204030204" pitchFamily="34" charset="0"/>
                <a:ea typeface="+mn-ea"/>
                <a:cs typeface="Calibri" panose="020F0502020204030204" pitchFamily="34" charset="0"/>
              </a:rPr>
              <a:t>teachable </a:t>
            </a:r>
            <a:r>
              <a:rPr sz="1100" b="1" kern="1200" spc="3" dirty="0">
                <a:solidFill>
                  <a:prstClr val="black"/>
                </a:solidFill>
                <a:latin typeface="Calibri" panose="020F0502020204030204" pitchFamily="34" charset="0"/>
                <a:ea typeface="+mn-ea"/>
                <a:cs typeface="Calibri" panose="020F0502020204030204" pitchFamily="34" charset="0"/>
              </a:rPr>
              <a:t>moments. </a:t>
            </a:r>
            <a:r>
              <a:rPr sz="1100" kern="1200" spc="-3" dirty="0">
                <a:solidFill>
                  <a:prstClr val="black"/>
                </a:solidFill>
                <a:latin typeface="Calibri" panose="020F0502020204030204" pitchFamily="34" charset="0"/>
                <a:ea typeface="+mn-ea"/>
                <a:cs typeface="Calibri" panose="020F0502020204030204" pitchFamily="34" charset="0"/>
              </a:rPr>
              <a:t>If </a:t>
            </a:r>
            <a:r>
              <a:rPr sz="1100" kern="1200" spc="13" dirty="0">
                <a:solidFill>
                  <a:prstClr val="black"/>
                </a:solidFill>
                <a:latin typeface="Calibri" panose="020F0502020204030204" pitchFamily="34" charset="0"/>
                <a:ea typeface="+mn-ea"/>
                <a:cs typeface="Calibri" panose="020F0502020204030204" pitchFamily="34" charset="0"/>
              </a:rPr>
              <a:t>a </a:t>
            </a:r>
            <a:r>
              <a:rPr sz="1100" kern="1200" spc="-3" dirty="0">
                <a:solidFill>
                  <a:prstClr val="black"/>
                </a:solidFill>
                <a:latin typeface="Calibri" panose="020F0502020204030204" pitchFamily="34" charset="0"/>
                <a:ea typeface="+mn-ea"/>
                <a:cs typeface="Calibri" panose="020F0502020204030204" pitchFamily="34" charset="0"/>
              </a:rPr>
              <a:t>grant partner </a:t>
            </a:r>
            <a:r>
              <a:rPr sz="1100" kern="1200" spc="10" dirty="0">
                <a:solidFill>
                  <a:prstClr val="black"/>
                </a:solidFill>
                <a:latin typeface="Calibri" panose="020F0502020204030204" pitchFamily="34" charset="0"/>
                <a:ea typeface="+mn-ea"/>
                <a:cs typeface="Calibri" panose="020F0502020204030204" pitchFamily="34" charset="0"/>
              </a:rPr>
              <a:t>does  </a:t>
            </a:r>
            <a:r>
              <a:rPr sz="1100" kern="1200" spc="-7" dirty="0">
                <a:solidFill>
                  <a:prstClr val="black"/>
                </a:solidFill>
                <a:latin typeface="Calibri" panose="020F0502020204030204" pitchFamily="34" charset="0"/>
                <a:ea typeface="+mn-ea"/>
                <a:cs typeface="Calibri" panose="020F0502020204030204" pitchFamily="34" charset="0"/>
              </a:rPr>
              <a:t>stir </a:t>
            </a:r>
            <a:r>
              <a:rPr sz="1100" kern="1200" spc="20" dirty="0">
                <a:solidFill>
                  <a:prstClr val="black"/>
                </a:solidFill>
                <a:latin typeface="Calibri" panose="020F0502020204030204" pitchFamily="34" charset="0"/>
                <a:ea typeface="+mn-ea"/>
                <a:cs typeface="Calibri" panose="020F0502020204030204" pitchFamily="34" charset="0"/>
              </a:rPr>
              <a:t>up </a:t>
            </a:r>
            <a:r>
              <a:rPr sz="1100" kern="1200" spc="7" dirty="0">
                <a:solidFill>
                  <a:prstClr val="black"/>
                </a:solidFill>
                <a:latin typeface="Calibri" panose="020F0502020204030204" pitchFamily="34" charset="0"/>
                <a:ea typeface="+mn-ea"/>
                <a:cs typeface="Calibri" panose="020F0502020204030204" pitchFamily="34" charset="0"/>
              </a:rPr>
              <a:t>controversy </a:t>
            </a:r>
            <a:r>
              <a:rPr sz="1100" kern="1200" spc="-13" dirty="0">
                <a:solidFill>
                  <a:prstClr val="black"/>
                </a:solidFill>
                <a:latin typeface="Calibri" panose="020F0502020204030204" pitchFamily="34" charset="0"/>
                <a:ea typeface="+mn-ea"/>
                <a:cs typeface="Calibri" panose="020F0502020204030204" pitchFamily="34" charset="0"/>
              </a:rPr>
              <a:t>that </a:t>
            </a:r>
            <a:r>
              <a:rPr sz="1100" kern="1200" spc="13" dirty="0">
                <a:solidFill>
                  <a:prstClr val="black"/>
                </a:solidFill>
                <a:latin typeface="Calibri" panose="020F0502020204030204" pitchFamily="34" charset="0"/>
                <a:ea typeface="+mn-ea"/>
                <a:cs typeface="Calibri" panose="020F0502020204030204" pitchFamily="34" charset="0"/>
              </a:rPr>
              <a:t>makes </a:t>
            </a:r>
            <a:r>
              <a:rPr sz="1100" kern="1200" spc="10" dirty="0">
                <a:solidFill>
                  <a:prstClr val="black"/>
                </a:solidFill>
                <a:latin typeface="Calibri" panose="020F0502020204030204" pitchFamily="34" charset="0"/>
                <a:ea typeface="+mn-ea"/>
                <a:cs typeface="Calibri" panose="020F0502020204030204" pitchFamily="34" charset="0"/>
              </a:rPr>
              <a:t>someone </a:t>
            </a:r>
            <a:r>
              <a:rPr sz="1100" kern="1200" spc="-13" dirty="0">
                <a:solidFill>
                  <a:prstClr val="black"/>
                </a:solidFill>
                <a:latin typeface="Calibri" panose="020F0502020204030204" pitchFamily="34" charset="0"/>
                <a:ea typeface="+mn-ea"/>
                <a:cs typeface="Calibri" panose="020F0502020204030204" pitchFamily="34" charset="0"/>
              </a:rPr>
              <a:t>at </a:t>
            </a:r>
            <a:r>
              <a:rPr sz="1100" kern="1200" spc="10" dirty="0">
                <a:solidFill>
                  <a:prstClr val="black"/>
                </a:solidFill>
                <a:latin typeface="Calibri" panose="020F0502020204030204" pitchFamily="34" charset="0"/>
                <a:ea typeface="+mn-ea"/>
                <a:cs typeface="Calibri" panose="020F0502020204030204" pitchFamily="34" charset="0"/>
              </a:rPr>
              <a:t>your foundation  uncomfortable, </a:t>
            </a:r>
            <a:r>
              <a:rPr sz="1100" kern="1200" spc="3" dirty="0">
                <a:solidFill>
                  <a:prstClr val="black"/>
                </a:solidFill>
                <a:latin typeface="Calibri" panose="020F0502020204030204" pitchFamily="34" charset="0"/>
                <a:ea typeface="+mn-ea"/>
                <a:cs typeface="Calibri" panose="020F0502020204030204" pitchFamily="34" charset="0"/>
              </a:rPr>
              <a:t>this </a:t>
            </a:r>
            <a:r>
              <a:rPr sz="1100" kern="1200" spc="13" dirty="0">
                <a:solidFill>
                  <a:prstClr val="black"/>
                </a:solidFill>
                <a:latin typeface="Calibri" panose="020F0502020204030204" pitchFamily="34" charset="0"/>
                <a:ea typeface="+mn-ea"/>
                <a:cs typeface="Calibri" panose="020F0502020204030204" pitchFamily="34" charset="0"/>
              </a:rPr>
              <a:t>is </a:t>
            </a:r>
            <a:r>
              <a:rPr sz="1100" kern="1200" spc="17" dirty="0">
                <a:solidFill>
                  <a:prstClr val="black"/>
                </a:solidFill>
                <a:latin typeface="Calibri" panose="020F0502020204030204" pitchFamily="34" charset="0"/>
                <a:ea typeface="+mn-ea"/>
                <a:cs typeface="Calibri" panose="020F0502020204030204" pitchFamily="34" charset="0"/>
              </a:rPr>
              <a:t>an </a:t>
            </a:r>
            <a:r>
              <a:rPr sz="1100" kern="1200" spc="7" dirty="0">
                <a:solidFill>
                  <a:prstClr val="black"/>
                </a:solidFill>
                <a:latin typeface="Calibri" panose="020F0502020204030204" pitchFamily="34" charset="0"/>
                <a:ea typeface="+mn-ea"/>
                <a:cs typeface="Calibri" panose="020F0502020204030204" pitchFamily="34" charset="0"/>
              </a:rPr>
              <a:t>opportunity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dirty="0">
                <a:solidFill>
                  <a:prstClr val="black"/>
                </a:solidFill>
                <a:latin typeface="Calibri" panose="020F0502020204030204" pitchFamily="34" charset="0"/>
                <a:ea typeface="+mn-ea"/>
                <a:cs typeface="Calibri" panose="020F0502020204030204" pitchFamily="34" charset="0"/>
              </a:rPr>
              <a:t>reaffirm </a:t>
            </a:r>
            <a:r>
              <a:rPr sz="1100" kern="1200" spc="10" dirty="0">
                <a:solidFill>
                  <a:prstClr val="black"/>
                </a:solidFill>
                <a:latin typeface="Calibri" panose="020F0502020204030204" pitchFamily="34" charset="0"/>
                <a:ea typeface="+mn-ea"/>
                <a:cs typeface="Calibri" panose="020F0502020204030204" pitchFamily="34" charset="0"/>
              </a:rPr>
              <a:t>your  organization’s commitment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10" dirty="0">
                <a:solidFill>
                  <a:prstClr val="black"/>
                </a:solidFill>
                <a:latin typeface="Calibri" panose="020F0502020204030204" pitchFamily="34" charset="0"/>
                <a:ea typeface="+mn-ea"/>
                <a:cs typeface="Calibri" panose="020F0502020204030204" pitchFamily="34" charset="0"/>
              </a:rPr>
              <a:t>power </a:t>
            </a:r>
            <a:r>
              <a:rPr sz="1100" kern="1200" spc="23" dirty="0">
                <a:solidFill>
                  <a:prstClr val="black"/>
                </a:solidFill>
                <a:latin typeface="Calibri" panose="020F0502020204030204" pitchFamily="34" charset="0"/>
                <a:ea typeface="+mn-ea"/>
                <a:cs typeface="Calibri" panose="020F0502020204030204" pitchFamily="34" charset="0"/>
              </a:rPr>
              <a:t>building </a:t>
            </a:r>
            <a:r>
              <a:rPr sz="1100" kern="1200" spc="17" dirty="0">
                <a:solidFill>
                  <a:prstClr val="black"/>
                </a:solidFill>
                <a:latin typeface="Calibri" panose="020F0502020204030204" pitchFamily="34" charset="0"/>
                <a:ea typeface="+mn-ea"/>
                <a:cs typeface="Calibri" panose="020F0502020204030204" pitchFamily="34" charset="0"/>
              </a:rPr>
              <a:t>and </a:t>
            </a:r>
            <a:r>
              <a:rPr sz="1100" kern="1200" spc="7" dirty="0">
                <a:solidFill>
                  <a:prstClr val="black"/>
                </a:solidFill>
                <a:latin typeface="Calibri" panose="020F0502020204030204" pitchFamily="34" charset="0"/>
                <a:ea typeface="+mn-ea"/>
                <a:cs typeface="Calibri" panose="020F0502020204030204" pitchFamily="34" charset="0"/>
              </a:rPr>
              <a:t>revisit </a:t>
            </a:r>
            <a:r>
              <a:rPr sz="1100" kern="1200" spc="17" dirty="0">
                <a:solidFill>
                  <a:prstClr val="black"/>
                </a:solidFill>
                <a:latin typeface="Calibri" panose="020F0502020204030204" pitchFamily="34" charset="0"/>
                <a:ea typeface="+mn-ea"/>
                <a:cs typeface="Calibri" panose="020F0502020204030204" pitchFamily="34" charset="0"/>
              </a:rPr>
              <a:t>why  </a:t>
            </a:r>
            <a:r>
              <a:rPr sz="1100" kern="1200" spc="-3" dirty="0">
                <a:solidFill>
                  <a:prstClr val="black"/>
                </a:solidFill>
                <a:latin typeface="Calibri" panose="020F0502020204030204" pitchFamily="34" charset="0"/>
                <a:ea typeface="+mn-ea"/>
                <a:cs typeface="Calibri" panose="020F0502020204030204" pitchFamily="34" charset="0"/>
              </a:rPr>
              <a:t>these </a:t>
            </a:r>
            <a:r>
              <a:rPr sz="1100" kern="1200" dirty="0">
                <a:solidFill>
                  <a:prstClr val="black"/>
                </a:solidFill>
                <a:latin typeface="Calibri" panose="020F0502020204030204" pitchFamily="34" charset="0"/>
                <a:ea typeface="+mn-ea"/>
                <a:cs typeface="Calibri" panose="020F0502020204030204" pitchFamily="34" charset="0"/>
              </a:rPr>
              <a:t>types of </a:t>
            </a:r>
            <a:r>
              <a:rPr sz="1100" kern="1200" spc="10" dirty="0">
                <a:solidFill>
                  <a:prstClr val="black"/>
                </a:solidFill>
                <a:latin typeface="Calibri" panose="020F0502020204030204" pitchFamily="34" charset="0"/>
                <a:ea typeface="+mn-ea"/>
                <a:cs typeface="Calibri" panose="020F0502020204030204" pitchFamily="34" charset="0"/>
              </a:rPr>
              <a:t>tactics </a:t>
            </a:r>
            <a:r>
              <a:rPr sz="1100" kern="1200" dirty="0">
                <a:solidFill>
                  <a:prstClr val="black"/>
                </a:solidFill>
                <a:latin typeface="Calibri" panose="020F0502020204030204" pitchFamily="34" charset="0"/>
                <a:ea typeface="+mn-ea"/>
                <a:cs typeface="Calibri" panose="020F0502020204030204" pitchFamily="34" charset="0"/>
              </a:rPr>
              <a:t>are </a:t>
            </a:r>
            <a:r>
              <a:rPr sz="1100" kern="1200" spc="7" dirty="0">
                <a:solidFill>
                  <a:prstClr val="black"/>
                </a:solidFill>
                <a:latin typeface="Calibri" panose="020F0502020204030204" pitchFamily="34" charset="0"/>
                <a:ea typeface="+mn-ea"/>
                <a:cs typeface="Calibri" panose="020F0502020204030204" pitchFamily="34" charset="0"/>
              </a:rPr>
              <a:t>sometimes</a:t>
            </a:r>
            <a:r>
              <a:rPr sz="1100" kern="1200" spc="26" dirty="0">
                <a:solidFill>
                  <a:prstClr val="black"/>
                </a:solidFill>
                <a:latin typeface="Calibri" panose="020F0502020204030204" pitchFamily="34" charset="0"/>
                <a:ea typeface="+mn-ea"/>
                <a:cs typeface="Calibri" panose="020F0502020204030204" pitchFamily="34" charset="0"/>
              </a:rPr>
              <a:t> </a:t>
            </a:r>
            <a:r>
              <a:rPr sz="1100" kern="1200" spc="3" dirty="0">
                <a:solidFill>
                  <a:prstClr val="black"/>
                </a:solidFill>
                <a:latin typeface="Calibri" panose="020F0502020204030204" pitchFamily="34" charset="0"/>
                <a:ea typeface="+mn-ea"/>
                <a:cs typeface="Calibri" panose="020F0502020204030204" pitchFamily="34" charset="0"/>
              </a:rPr>
              <a:t>necessary.</a:t>
            </a:r>
            <a:endParaRPr sz="1100" kern="1200" dirty="0">
              <a:solidFill>
                <a:prstClr val="black"/>
              </a:solidFill>
              <a:latin typeface="Calibri" panose="020F0502020204030204" pitchFamily="34" charset="0"/>
              <a:ea typeface="+mn-ea"/>
              <a:cs typeface="Calibri" panose="020F0502020204030204" pitchFamily="34" charset="0"/>
            </a:endParaRPr>
          </a:p>
        </p:txBody>
      </p:sp>
      <p:sp>
        <p:nvSpPr>
          <p:cNvPr id="9" name="object 9"/>
          <p:cNvSpPr txBox="1"/>
          <p:nvPr/>
        </p:nvSpPr>
        <p:spPr>
          <a:xfrm>
            <a:off x="167302" y="933769"/>
            <a:ext cx="4215188" cy="2367145"/>
          </a:xfrm>
          <a:prstGeom prst="rect">
            <a:avLst/>
          </a:prstGeom>
        </p:spPr>
        <p:txBody>
          <a:bodyPr vert="horz" wrap="square" lIns="0" tIns="8404" rIns="0" bIns="0" rtlCol="0">
            <a:spAutoFit/>
          </a:bodyPr>
          <a:lstStyle/>
          <a:p>
            <a:pPr marL="170619" marR="3362" defTabSz="605150">
              <a:lnSpc>
                <a:spcPct val="130900"/>
              </a:lnSpc>
              <a:spcBef>
                <a:spcPts val="251"/>
              </a:spcBef>
              <a:buClrTx/>
            </a:pPr>
            <a:r>
              <a:rPr lang="en-US" b="1" kern="1200" spc="10" dirty="0">
                <a:solidFill>
                  <a:srgbClr val="002060"/>
                </a:solidFill>
                <a:latin typeface="Calibri" panose="020F0502020204030204" pitchFamily="34" charset="0"/>
                <a:ea typeface="+mn-ea"/>
                <a:cs typeface="Calibri" panose="020F0502020204030204" pitchFamily="34" charset="0"/>
              </a:rPr>
              <a:t>KNOW WHEN TO FUND ORGANIZING OR BE THE  COMMUNITY ORGANIZER.</a:t>
            </a:r>
          </a:p>
          <a:p>
            <a:pPr marL="170619" marR="3362" defTabSz="605150">
              <a:lnSpc>
                <a:spcPct val="130900"/>
              </a:lnSpc>
              <a:spcBef>
                <a:spcPts val="251"/>
              </a:spcBef>
              <a:buClrTx/>
            </a:pPr>
            <a:r>
              <a:rPr sz="1100" kern="1200" spc="10" dirty="0">
                <a:solidFill>
                  <a:prstClr val="black"/>
                </a:solidFill>
                <a:latin typeface="Calibri" panose="020F0502020204030204" pitchFamily="34" charset="0"/>
                <a:ea typeface="+mn-ea"/>
                <a:cs typeface="Calibri" panose="020F0502020204030204" pitchFamily="34" charset="0"/>
              </a:rPr>
              <a:t>The </a:t>
            </a:r>
            <a:r>
              <a:rPr sz="1100" kern="1200" spc="20" dirty="0">
                <a:solidFill>
                  <a:prstClr val="black"/>
                </a:solidFill>
                <a:latin typeface="Calibri" panose="020F0502020204030204" pitchFamily="34" charset="0"/>
                <a:ea typeface="+mn-ea"/>
                <a:cs typeface="Calibri" panose="020F0502020204030204" pitchFamily="34" charset="0"/>
              </a:rPr>
              <a:t>decision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10" dirty="0">
                <a:solidFill>
                  <a:prstClr val="black"/>
                </a:solidFill>
                <a:latin typeface="Calibri" panose="020F0502020204030204" pitchFamily="34" charset="0"/>
                <a:ea typeface="+mn-ea"/>
                <a:cs typeface="Calibri" panose="020F0502020204030204" pitchFamily="34" charset="0"/>
              </a:rPr>
              <a:t>fund </a:t>
            </a:r>
            <a:r>
              <a:rPr sz="1100" kern="1200" spc="20" dirty="0">
                <a:solidFill>
                  <a:prstClr val="black"/>
                </a:solidFill>
                <a:latin typeface="Calibri" panose="020F0502020204030204" pitchFamily="34" charset="0"/>
                <a:ea typeface="+mn-ea"/>
                <a:cs typeface="Calibri" panose="020F0502020204030204" pitchFamily="34" charset="0"/>
              </a:rPr>
              <a:t>community </a:t>
            </a:r>
            <a:r>
              <a:rPr sz="1100" kern="1200" spc="23" dirty="0">
                <a:solidFill>
                  <a:prstClr val="black"/>
                </a:solidFill>
                <a:latin typeface="Calibri" panose="020F0502020204030204" pitchFamily="34" charset="0"/>
                <a:ea typeface="+mn-ea"/>
                <a:cs typeface="Calibri" panose="020F0502020204030204" pitchFamily="34" charset="0"/>
              </a:rPr>
              <a:t>organizing </a:t>
            </a:r>
            <a:r>
              <a:rPr sz="1100" kern="1200" spc="3" dirty="0">
                <a:solidFill>
                  <a:prstClr val="black"/>
                </a:solidFill>
                <a:latin typeface="Calibri" panose="020F0502020204030204" pitchFamily="34" charset="0"/>
                <a:ea typeface="+mn-ea"/>
                <a:cs typeface="Calibri" panose="020F0502020204030204" pitchFamily="34" charset="0"/>
              </a:rPr>
              <a:t>or </a:t>
            </a:r>
            <a:r>
              <a:rPr sz="1100" kern="1200" spc="36" dirty="0">
                <a:solidFill>
                  <a:prstClr val="black"/>
                </a:solidFill>
                <a:latin typeface="Calibri" panose="020F0502020204030204" pitchFamily="34" charset="0"/>
                <a:ea typeface="+mn-ea"/>
                <a:cs typeface="Calibri" panose="020F0502020204030204" pitchFamily="34" charset="0"/>
              </a:rPr>
              <a:t>civic </a:t>
            </a:r>
            <a:r>
              <a:rPr sz="1100" kern="1200" spc="7" dirty="0">
                <a:solidFill>
                  <a:prstClr val="black"/>
                </a:solidFill>
                <a:latin typeface="Calibri" panose="020F0502020204030204" pitchFamily="34" charset="0"/>
                <a:ea typeface="+mn-ea"/>
                <a:cs typeface="Calibri" panose="020F0502020204030204" pitchFamily="34" charset="0"/>
              </a:rPr>
              <a:t>engagement  </a:t>
            </a:r>
            <a:r>
              <a:rPr sz="1100" kern="1200" spc="17" dirty="0">
                <a:solidFill>
                  <a:prstClr val="black"/>
                </a:solidFill>
                <a:latin typeface="Calibri" panose="020F0502020204030204" pitchFamily="34" charset="0"/>
                <a:ea typeface="+mn-ea"/>
                <a:cs typeface="Calibri" panose="020F0502020204030204" pitchFamily="34" charset="0"/>
              </a:rPr>
              <a:t>should </a:t>
            </a:r>
            <a:r>
              <a:rPr sz="1100" kern="1200" spc="10" dirty="0">
                <a:solidFill>
                  <a:prstClr val="black"/>
                </a:solidFill>
                <a:latin typeface="Calibri" panose="020F0502020204030204" pitchFamily="34" charset="0"/>
                <a:ea typeface="+mn-ea"/>
                <a:cs typeface="Calibri" panose="020F0502020204030204" pitchFamily="34" charset="0"/>
              </a:rPr>
              <a:t>be </a:t>
            </a:r>
            <a:r>
              <a:rPr sz="1100" kern="1200" spc="13" dirty="0">
                <a:solidFill>
                  <a:prstClr val="black"/>
                </a:solidFill>
                <a:latin typeface="Calibri" panose="020F0502020204030204" pitchFamily="34" charset="0"/>
                <a:ea typeface="+mn-ea"/>
                <a:cs typeface="Calibri" panose="020F0502020204030204" pitchFamily="34" charset="0"/>
              </a:rPr>
              <a:t>made </a:t>
            </a:r>
            <a:r>
              <a:rPr sz="1100" kern="1200" spc="-13" dirty="0">
                <a:solidFill>
                  <a:prstClr val="black"/>
                </a:solidFill>
                <a:latin typeface="Calibri" panose="020F0502020204030204" pitchFamily="34" charset="0"/>
                <a:ea typeface="+mn-ea"/>
                <a:cs typeface="Calibri" panose="020F0502020204030204" pitchFamily="34" charset="0"/>
              </a:rPr>
              <a:t>after </a:t>
            </a:r>
            <a:r>
              <a:rPr sz="1100" kern="1200" spc="13" dirty="0">
                <a:solidFill>
                  <a:prstClr val="black"/>
                </a:solidFill>
                <a:latin typeface="Calibri" panose="020F0502020204030204" pitchFamily="34" charset="0"/>
                <a:ea typeface="+mn-ea"/>
                <a:cs typeface="Calibri" panose="020F0502020204030204" pitchFamily="34" charset="0"/>
              </a:rPr>
              <a:t>a </a:t>
            </a:r>
            <a:r>
              <a:rPr sz="1100" kern="1200" spc="10" dirty="0">
                <a:solidFill>
                  <a:prstClr val="black"/>
                </a:solidFill>
                <a:latin typeface="Calibri" panose="020F0502020204030204" pitchFamily="34" charset="0"/>
                <a:ea typeface="+mn-ea"/>
                <a:cs typeface="Calibri" panose="020F0502020204030204" pitchFamily="34" charset="0"/>
              </a:rPr>
              <a:t>foundation has </a:t>
            </a:r>
            <a:r>
              <a:rPr sz="1100" kern="1200" dirty="0">
                <a:solidFill>
                  <a:prstClr val="black"/>
                </a:solidFill>
                <a:latin typeface="Calibri" panose="020F0502020204030204" pitchFamily="34" charset="0"/>
                <a:ea typeface="+mn-ea"/>
                <a:cs typeface="Calibri" panose="020F0502020204030204" pitchFamily="34" charset="0"/>
              </a:rPr>
              <a:t>spent </a:t>
            </a:r>
            <a:r>
              <a:rPr sz="1100" kern="1200" spc="3" dirty="0">
                <a:solidFill>
                  <a:prstClr val="black"/>
                </a:solidFill>
                <a:latin typeface="Calibri" panose="020F0502020204030204" pitchFamily="34" charset="0"/>
                <a:ea typeface="+mn-ea"/>
                <a:cs typeface="Calibri" panose="020F0502020204030204" pitchFamily="34" charset="0"/>
              </a:rPr>
              <a:t>time </a:t>
            </a:r>
            <a:r>
              <a:rPr sz="1100" kern="1200" spc="17" dirty="0">
                <a:solidFill>
                  <a:prstClr val="black"/>
                </a:solidFill>
                <a:latin typeface="Calibri" panose="020F0502020204030204" pitchFamily="34" charset="0"/>
                <a:ea typeface="+mn-ea"/>
                <a:cs typeface="Calibri" panose="020F0502020204030204" pitchFamily="34" charset="0"/>
              </a:rPr>
              <a:t>learning </a:t>
            </a:r>
            <a:r>
              <a:rPr sz="1100" kern="1200" spc="23" dirty="0">
                <a:solidFill>
                  <a:prstClr val="black"/>
                </a:solidFill>
                <a:latin typeface="Calibri" panose="020F0502020204030204" pitchFamily="34" charset="0"/>
                <a:ea typeface="+mn-ea"/>
                <a:cs typeface="Calibri" panose="020F0502020204030204" pitchFamily="34" charset="0"/>
              </a:rPr>
              <a:t>who </a:t>
            </a:r>
            <a:r>
              <a:rPr sz="1100" kern="1200" spc="-7" dirty="0">
                <a:solidFill>
                  <a:prstClr val="black"/>
                </a:solidFill>
                <a:latin typeface="Calibri" panose="020F0502020204030204" pitchFamily="34" charset="0"/>
                <a:ea typeface="+mn-ea"/>
                <a:cs typeface="Calibri" panose="020F0502020204030204" pitchFamily="34" charset="0"/>
              </a:rPr>
              <a:t>the  </a:t>
            </a:r>
            <a:r>
              <a:rPr sz="1100" kern="1200" spc="20" dirty="0">
                <a:solidFill>
                  <a:prstClr val="black"/>
                </a:solidFill>
                <a:latin typeface="Calibri" panose="020F0502020204030204" pitchFamily="34" charset="0"/>
                <a:ea typeface="+mn-ea"/>
                <a:cs typeface="Calibri" panose="020F0502020204030204" pitchFamily="34" charset="0"/>
              </a:rPr>
              <a:t>key community </a:t>
            </a:r>
            <a:r>
              <a:rPr sz="1100" kern="1200" spc="7" dirty="0">
                <a:solidFill>
                  <a:prstClr val="black"/>
                </a:solidFill>
                <a:latin typeface="Calibri" panose="020F0502020204030204" pitchFamily="34" charset="0"/>
                <a:ea typeface="+mn-ea"/>
                <a:cs typeface="Calibri" panose="020F0502020204030204" pitchFamily="34" charset="0"/>
              </a:rPr>
              <a:t>leaders </a:t>
            </a:r>
            <a:r>
              <a:rPr sz="1100" kern="1200" dirty="0">
                <a:solidFill>
                  <a:prstClr val="black"/>
                </a:solidFill>
                <a:latin typeface="Calibri" panose="020F0502020204030204" pitchFamily="34" charset="0"/>
                <a:ea typeface="+mn-ea"/>
                <a:cs typeface="Calibri" panose="020F0502020204030204" pitchFamily="34" charset="0"/>
              </a:rPr>
              <a:t>are </a:t>
            </a:r>
            <a:r>
              <a:rPr sz="1100" kern="1200" spc="17" dirty="0">
                <a:solidFill>
                  <a:prstClr val="black"/>
                </a:solidFill>
                <a:latin typeface="Calibri" panose="020F0502020204030204" pitchFamily="34" charset="0"/>
                <a:ea typeface="+mn-ea"/>
                <a:cs typeface="Calibri" panose="020F0502020204030204" pitchFamily="34" charset="0"/>
              </a:rPr>
              <a:t>and </a:t>
            </a:r>
            <a:r>
              <a:rPr sz="1100" kern="1200" spc="26" dirty="0">
                <a:solidFill>
                  <a:prstClr val="black"/>
                </a:solidFill>
                <a:latin typeface="Calibri" panose="020F0502020204030204" pitchFamily="34" charset="0"/>
                <a:ea typeface="+mn-ea"/>
                <a:cs typeface="Calibri" panose="020F0502020204030204" pitchFamily="34" charset="0"/>
              </a:rPr>
              <a:t>which </a:t>
            </a:r>
            <a:r>
              <a:rPr sz="1100" kern="1200" spc="10" dirty="0">
                <a:solidFill>
                  <a:prstClr val="black"/>
                </a:solidFill>
                <a:latin typeface="Calibri" panose="020F0502020204030204" pitchFamily="34" charset="0"/>
                <a:ea typeface="+mn-ea"/>
                <a:cs typeface="Calibri" panose="020F0502020204030204" pitchFamily="34" charset="0"/>
              </a:rPr>
              <a:t>groups </a:t>
            </a:r>
            <a:r>
              <a:rPr sz="1100" kern="1200" dirty="0">
                <a:solidFill>
                  <a:prstClr val="black"/>
                </a:solidFill>
                <a:latin typeface="Calibri" panose="020F0502020204030204" pitchFamily="34" charset="0"/>
                <a:ea typeface="+mn-ea"/>
                <a:cs typeface="Calibri" panose="020F0502020204030204" pitchFamily="34" charset="0"/>
              </a:rPr>
              <a:t>are </a:t>
            </a:r>
            <a:r>
              <a:rPr sz="1100" kern="1200" spc="10" dirty="0">
                <a:solidFill>
                  <a:prstClr val="black"/>
                </a:solidFill>
                <a:latin typeface="Calibri" panose="020F0502020204030204" pitchFamily="34" charset="0"/>
                <a:ea typeface="+mn-ea"/>
                <a:cs typeface="Calibri" panose="020F0502020204030204" pitchFamily="34" charset="0"/>
              </a:rPr>
              <a:t>already </a:t>
            </a:r>
            <a:r>
              <a:rPr sz="1100" kern="1200" spc="7" dirty="0">
                <a:solidFill>
                  <a:prstClr val="black"/>
                </a:solidFill>
                <a:latin typeface="Calibri" panose="020F0502020204030204" pitchFamily="34" charset="0"/>
                <a:ea typeface="+mn-ea"/>
                <a:cs typeface="Calibri" panose="020F0502020204030204" pitchFamily="34" charset="0"/>
              </a:rPr>
              <a:t>effectively  </a:t>
            </a:r>
            <a:r>
              <a:rPr sz="1100" kern="1200" spc="17" dirty="0">
                <a:solidFill>
                  <a:prstClr val="black"/>
                </a:solidFill>
                <a:latin typeface="Calibri" panose="020F0502020204030204" pitchFamily="34" charset="0"/>
                <a:ea typeface="+mn-ea"/>
                <a:cs typeface="Calibri" panose="020F0502020204030204" pitchFamily="34" charset="0"/>
              </a:rPr>
              <a:t>engaging </a:t>
            </a:r>
            <a:r>
              <a:rPr sz="1100" kern="1200" spc="3" dirty="0">
                <a:solidFill>
                  <a:prstClr val="black"/>
                </a:solidFill>
                <a:latin typeface="Calibri" panose="020F0502020204030204" pitchFamily="34" charset="0"/>
                <a:ea typeface="+mn-ea"/>
                <a:cs typeface="Calibri" panose="020F0502020204030204" pitchFamily="34" charset="0"/>
              </a:rPr>
              <a:t>constituents </a:t>
            </a:r>
            <a:r>
              <a:rPr sz="1100" kern="1200" spc="26" dirty="0">
                <a:solidFill>
                  <a:prstClr val="black"/>
                </a:solidFill>
                <a:latin typeface="Calibri" panose="020F0502020204030204" pitchFamily="34" charset="0"/>
                <a:ea typeface="+mn-ea"/>
                <a:cs typeface="Calibri" panose="020F0502020204030204" pitchFamily="34" charset="0"/>
              </a:rPr>
              <a:t>in </a:t>
            </a:r>
            <a:r>
              <a:rPr sz="1100" kern="1200" spc="17" dirty="0">
                <a:solidFill>
                  <a:prstClr val="black"/>
                </a:solidFill>
                <a:latin typeface="Calibri" panose="020F0502020204030204" pitchFamily="34" charset="0"/>
                <a:ea typeface="+mn-ea"/>
                <a:cs typeface="Calibri" panose="020F0502020204030204" pitchFamily="34" charset="0"/>
              </a:rPr>
              <a:t>an </a:t>
            </a:r>
            <a:r>
              <a:rPr sz="1100" kern="1200" spc="20" dirty="0">
                <a:solidFill>
                  <a:prstClr val="black"/>
                </a:solidFill>
                <a:latin typeface="Calibri" panose="020F0502020204030204" pitchFamily="34" charset="0"/>
                <a:ea typeface="+mn-ea"/>
                <a:cs typeface="Calibri" panose="020F0502020204030204" pitchFamily="34" charset="0"/>
              </a:rPr>
              <a:t>organized </a:t>
            </a:r>
            <a:r>
              <a:rPr sz="1100" kern="1200" spc="17" dirty="0">
                <a:solidFill>
                  <a:prstClr val="black"/>
                </a:solidFill>
                <a:latin typeface="Calibri" panose="020F0502020204030204" pitchFamily="34" charset="0"/>
                <a:ea typeface="+mn-ea"/>
                <a:cs typeface="Calibri" panose="020F0502020204030204" pitchFamily="34" charset="0"/>
              </a:rPr>
              <a:t>way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23" dirty="0">
                <a:solidFill>
                  <a:prstClr val="black"/>
                </a:solidFill>
                <a:latin typeface="Calibri" panose="020F0502020204030204" pitchFamily="34" charset="0"/>
                <a:ea typeface="+mn-ea"/>
                <a:cs typeface="Calibri" panose="020F0502020204030204" pitchFamily="34" charset="0"/>
              </a:rPr>
              <a:t>build </a:t>
            </a:r>
            <a:r>
              <a:rPr sz="1100" kern="1200" spc="10" dirty="0">
                <a:solidFill>
                  <a:prstClr val="black"/>
                </a:solidFill>
                <a:latin typeface="Calibri" panose="020F0502020204030204" pitchFamily="34" charset="0"/>
                <a:ea typeface="+mn-ea"/>
                <a:cs typeface="Calibri" panose="020F0502020204030204" pitchFamily="34" charset="0"/>
              </a:rPr>
              <a:t>power </a:t>
            </a:r>
            <a:r>
              <a:rPr sz="1100" kern="1200" spc="3" dirty="0">
                <a:solidFill>
                  <a:prstClr val="black"/>
                </a:solidFill>
                <a:latin typeface="Calibri" panose="020F0502020204030204" pitchFamily="34" charset="0"/>
                <a:ea typeface="+mn-ea"/>
                <a:cs typeface="Calibri" panose="020F0502020204030204" pitchFamily="34" charset="0"/>
              </a:rPr>
              <a:t>or </a:t>
            </a:r>
            <a:r>
              <a:rPr sz="1100" kern="1200" spc="7" dirty="0">
                <a:solidFill>
                  <a:prstClr val="black"/>
                </a:solidFill>
                <a:latin typeface="Calibri" panose="020F0502020204030204" pitchFamily="34" charset="0"/>
                <a:ea typeface="+mn-ea"/>
                <a:cs typeface="Calibri" panose="020F0502020204030204" pitchFamily="34" charset="0"/>
              </a:rPr>
              <a:t>have  </a:t>
            </a:r>
            <a:r>
              <a:rPr sz="1100" kern="1200" spc="-7" dirty="0">
                <a:solidFill>
                  <a:prstClr val="black"/>
                </a:solidFill>
                <a:latin typeface="Calibri" panose="020F0502020204030204" pitchFamily="34" charset="0"/>
                <a:ea typeface="+mn-ea"/>
                <a:cs typeface="Calibri" panose="020F0502020204030204" pitchFamily="34" charset="0"/>
              </a:rPr>
              <a:t>the </a:t>
            </a:r>
            <a:r>
              <a:rPr sz="1100" kern="1200" spc="7" dirty="0">
                <a:solidFill>
                  <a:prstClr val="black"/>
                </a:solidFill>
                <a:latin typeface="Calibri" panose="020F0502020204030204" pitchFamily="34" charset="0"/>
                <a:ea typeface="+mn-ea"/>
                <a:cs typeface="Calibri" panose="020F0502020204030204" pitchFamily="34" charset="0"/>
              </a:rPr>
              <a:t>potential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20" dirty="0">
                <a:solidFill>
                  <a:prstClr val="black"/>
                </a:solidFill>
                <a:latin typeface="Calibri" panose="020F0502020204030204" pitchFamily="34" charset="0"/>
                <a:ea typeface="+mn-ea"/>
                <a:cs typeface="Calibri" panose="020F0502020204030204" pitchFamily="34" charset="0"/>
              </a:rPr>
              <a:t>do </a:t>
            </a:r>
            <a:r>
              <a:rPr sz="1100" kern="1200" spc="10" dirty="0">
                <a:solidFill>
                  <a:prstClr val="black"/>
                </a:solidFill>
                <a:latin typeface="Calibri" panose="020F0502020204030204" pitchFamily="34" charset="0"/>
                <a:ea typeface="+mn-ea"/>
                <a:cs typeface="Calibri" panose="020F0502020204030204" pitchFamily="34" charset="0"/>
              </a:rPr>
              <a:t>so. </a:t>
            </a:r>
            <a:r>
              <a:rPr sz="1100" kern="1200" spc="60" dirty="0">
                <a:solidFill>
                  <a:prstClr val="black"/>
                </a:solidFill>
                <a:latin typeface="Calibri" panose="020F0502020204030204" pitchFamily="34" charset="0"/>
                <a:ea typeface="+mn-ea"/>
                <a:cs typeface="Calibri" panose="020F0502020204030204" pitchFamily="34" charset="0"/>
              </a:rPr>
              <a:t>A </a:t>
            </a:r>
            <a:r>
              <a:rPr sz="1100" kern="1200" spc="3" dirty="0">
                <a:solidFill>
                  <a:prstClr val="black"/>
                </a:solidFill>
                <a:latin typeface="Calibri" panose="020F0502020204030204" pitchFamily="34" charset="0"/>
                <a:ea typeface="+mn-ea"/>
                <a:cs typeface="Calibri" panose="020F0502020204030204" pitchFamily="34" charset="0"/>
              </a:rPr>
              <a:t>funder </a:t>
            </a:r>
            <a:r>
              <a:rPr sz="1100" kern="1200" spc="13" dirty="0">
                <a:solidFill>
                  <a:prstClr val="black"/>
                </a:solidFill>
                <a:latin typeface="Calibri" panose="020F0502020204030204" pitchFamily="34" charset="0"/>
                <a:ea typeface="+mn-ea"/>
                <a:cs typeface="Calibri" panose="020F0502020204030204" pitchFamily="34" charset="0"/>
              </a:rPr>
              <a:t>may </a:t>
            </a:r>
            <a:r>
              <a:rPr sz="1100" kern="1200" spc="7" dirty="0">
                <a:solidFill>
                  <a:prstClr val="black"/>
                </a:solidFill>
                <a:latin typeface="Calibri" panose="020F0502020204030204" pitchFamily="34" charset="0"/>
                <a:ea typeface="+mn-ea"/>
                <a:cs typeface="Calibri" panose="020F0502020204030204" pitchFamily="34" charset="0"/>
              </a:rPr>
              <a:t>assume </a:t>
            </a:r>
            <a:r>
              <a:rPr sz="1100" kern="1200" spc="3" dirty="0">
                <a:solidFill>
                  <a:prstClr val="black"/>
                </a:solidFill>
                <a:latin typeface="Calibri" panose="020F0502020204030204" pitchFamily="34" charset="0"/>
                <a:ea typeface="+mn-ea"/>
                <a:cs typeface="Calibri" panose="020F0502020204030204" pitchFamily="34" charset="0"/>
              </a:rPr>
              <a:t>or </a:t>
            </a:r>
            <a:r>
              <a:rPr sz="1100" kern="1200" spc="26" dirty="0">
                <a:solidFill>
                  <a:prstClr val="black"/>
                </a:solidFill>
                <a:latin typeface="Calibri" panose="020F0502020204030204" pitchFamily="34" charset="0"/>
                <a:ea typeface="+mn-ea"/>
                <a:cs typeface="Calibri" panose="020F0502020204030204" pitchFamily="34" charset="0"/>
              </a:rPr>
              <a:t>conclude </a:t>
            </a:r>
            <a:r>
              <a:rPr sz="1100" kern="1200" spc="-13" dirty="0">
                <a:solidFill>
                  <a:prstClr val="black"/>
                </a:solidFill>
                <a:latin typeface="Calibri" panose="020F0502020204030204" pitchFamily="34" charset="0"/>
                <a:ea typeface="+mn-ea"/>
                <a:cs typeface="Calibri" panose="020F0502020204030204" pitchFamily="34" charset="0"/>
              </a:rPr>
              <a:t>that </a:t>
            </a:r>
            <a:r>
              <a:rPr sz="1100" kern="1200" spc="-7" dirty="0">
                <a:solidFill>
                  <a:prstClr val="black"/>
                </a:solidFill>
                <a:latin typeface="Calibri" panose="020F0502020204030204" pitchFamily="34" charset="0"/>
                <a:ea typeface="+mn-ea"/>
                <a:cs typeface="Calibri" panose="020F0502020204030204" pitchFamily="34" charset="0"/>
              </a:rPr>
              <a:t>there  </a:t>
            </a:r>
            <a:r>
              <a:rPr sz="1100" kern="1200" dirty="0">
                <a:solidFill>
                  <a:prstClr val="black"/>
                </a:solidFill>
                <a:latin typeface="Calibri" panose="020F0502020204030204" pitchFamily="34" charset="0"/>
                <a:ea typeface="+mn-ea"/>
                <a:cs typeface="Calibri" panose="020F0502020204030204" pitchFamily="34" charset="0"/>
              </a:rPr>
              <a:t>are </a:t>
            </a:r>
            <a:r>
              <a:rPr sz="1100" kern="1200" spc="20" dirty="0">
                <a:solidFill>
                  <a:prstClr val="black"/>
                </a:solidFill>
                <a:latin typeface="Calibri" panose="020F0502020204030204" pitchFamily="34" charset="0"/>
                <a:ea typeface="+mn-ea"/>
                <a:cs typeface="Calibri" panose="020F0502020204030204" pitchFamily="34" charset="0"/>
              </a:rPr>
              <a:t>no </a:t>
            </a:r>
            <a:r>
              <a:rPr sz="1100" kern="1200" spc="13" dirty="0">
                <a:solidFill>
                  <a:prstClr val="black"/>
                </a:solidFill>
                <a:latin typeface="Calibri" panose="020F0502020204030204" pitchFamily="34" charset="0"/>
                <a:ea typeface="+mn-ea"/>
                <a:cs typeface="Calibri" panose="020F0502020204030204" pitchFamily="34" charset="0"/>
              </a:rPr>
              <a:t>existing </a:t>
            </a:r>
            <a:r>
              <a:rPr sz="1100" kern="1200" spc="10" dirty="0">
                <a:solidFill>
                  <a:prstClr val="black"/>
                </a:solidFill>
                <a:latin typeface="Calibri" panose="020F0502020204030204" pitchFamily="34" charset="0"/>
                <a:ea typeface="+mn-ea"/>
                <a:cs typeface="Calibri" panose="020F0502020204030204" pitchFamily="34" charset="0"/>
              </a:rPr>
              <a:t>groups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3" dirty="0">
                <a:solidFill>
                  <a:prstClr val="black"/>
                </a:solidFill>
                <a:latin typeface="Calibri" panose="020F0502020204030204" pitchFamily="34" charset="0"/>
                <a:ea typeface="+mn-ea"/>
                <a:cs typeface="Calibri" panose="020F0502020204030204" pitchFamily="34" charset="0"/>
              </a:rPr>
              <a:t>invest </a:t>
            </a:r>
            <a:r>
              <a:rPr sz="1100" kern="1200" spc="26" dirty="0">
                <a:solidFill>
                  <a:prstClr val="black"/>
                </a:solidFill>
                <a:latin typeface="Calibri" panose="020F0502020204030204" pitchFamily="34" charset="0"/>
                <a:ea typeface="+mn-ea"/>
                <a:cs typeface="Calibri" panose="020F0502020204030204" pitchFamily="34" charset="0"/>
              </a:rPr>
              <a:t>in </a:t>
            </a:r>
            <a:r>
              <a:rPr sz="1100" kern="1200" spc="3" dirty="0">
                <a:solidFill>
                  <a:prstClr val="black"/>
                </a:solidFill>
                <a:latin typeface="Calibri" panose="020F0502020204030204" pitchFamily="34" charset="0"/>
                <a:ea typeface="+mn-ea"/>
                <a:cs typeface="Calibri" panose="020F0502020204030204" pitchFamily="34" charset="0"/>
              </a:rPr>
              <a:t>or </a:t>
            </a:r>
            <a:r>
              <a:rPr sz="1100" kern="1200" spc="-13" dirty="0">
                <a:solidFill>
                  <a:prstClr val="black"/>
                </a:solidFill>
                <a:latin typeface="Calibri" panose="020F0502020204030204" pitchFamily="34" charset="0"/>
                <a:ea typeface="+mn-ea"/>
                <a:cs typeface="Calibri" panose="020F0502020204030204" pitchFamily="34" charset="0"/>
              </a:rPr>
              <a:t>that </a:t>
            </a:r>
            <a:r>
              <a:rPr sz="1100" kern="1200" spc="3" dirty="0">
                <a:solidFill>
                  <a:prstClr val="black"/>
                </a:solidFill>
                <a:latin typeface="Calibri" panose="020F0502020204030204" pitchFamily="34" charset="0"/>
                <a:ea typeface="+mn-ea"/>
                <a:cs typeface="Calibri" panose="020F0502020204030204" pitchFamily="34" charset="0"/>
              </a:rPr>
              <a:t>they </a:t>
            </a:r>
            <a:r>
              <a:rPr sz="1100" kern="1200" spc="-3" dirty="0">
                <a:solidFill>
                  <a:prstClr val="black"/>
                </a:solidFill>
                <a:latin typeface="Calibri" panose="020F0502020204030204" pitchFamily="34" charset="0"/>
                <a:ea typeface="+mn-ea"/>
                <a:cs typeface="Calibri" panose="020F0502020204030204" pitchFamily="34" charset="0"/>
              </a:rPr>
              <a:t>aren’t </a:t>
            </a:r>
            <a:r>
              <a:rPr sz="1100" kern="1200" spc="3" dirty="0">
                <a:solidFill>
                  <a:prstClr val="black"/>
                </a:solidFill>
                <a:latin typeface="Calibri" panose="020F0502020204030204" pitchFamily="34" charset="0"/>
                <a:ea typeface="+mn-ea"/>
                <a:cs typeface="Calibri" panose="020F0502020204030204" pitchFamily="34" charset="0"/>
              </a:rPr>
              <a:t>effective. </a:t>
            </a:r>
            <a:r>
              <a:rPr sz="1100" kern="1200" spc="36" dirty="0">
                <a:solidFill>
                  <a:prstClr val="black"/>
                </a:solidFill>
                <a:latin typeface="Calibri" panose="020F0502020204030204" pitchFamily="34" charset="0"/>
                <a:ea typeface="+mn-ea"/>
                <a:cs typeface="Calibri" panose="020F0502020204030204" pitchFamily="34" charset="0"/>
              </a:rPr>
              <a:t>Check  </a:t>
            </a:r>
            <a:r>
              <a:rPr sz="1100" kern="1200" spc="-3" dirty="0">
                <a:solidFill>
                  <a:prstClr val="black"/>
                </a:solidFill>
                <a:latin typeface="Calibri" panose="020F0502020204030204" pitchFamily="34" charset="0"/>
                <a:ea typeface="+mn-ea"/>
                <a:cs typeface="Calibri" panose="020F0502020204030204" pitchFamily="34" charset="0"/>
              </a:rPr>
              <a:t>these </a:t>
            </a:r>
            <a:r>
              <a:rPr sz="1100" kern="1200" spc="10" dirty="0">
                <a:solidFill>
                  <a:prstClr val="black"/>
                </a:solidFill>
                <a:latin typeface="Calibri" panose="020F0502020204030204" pitchFamily="34" charset="0"/>
                <a:ea typeface="+mn-ea"/>
                <a:cs typeface="Calibri" panose="020F0502020204030204" pitchFamily="34" charset="0"/>
              </a:rPr>
              <a:t>assumptions </a:t>
            </a:r>
            <a:r>
              <a:rPr sz="1100" kern="1200" spc="3" dirty="0">
                <a:solidFill>
                  <a:prstClr val="black"/>
                </a:solidFill>
                <a:latin typeface="Calibri" panose="020F0502020204030204" pitchFamily="34" charset="0"/>
                <a:ea typeface="+mn-ea"/>
                <a:cs typeface="Calibri" panose="020F0502020204030204" pitchFamily="34" charset="0"/>
              </a:rPr>
              <a:t>or </a:t>
            </a:r>
            <a:r>
              <a:rPr sz="1100" kern="1200" spc="23" dirty="0">
                <a:solidFill>
                  <a:prstClr val="black"/>
                </a:solidFill>
                <a:latin typeface="Calibri" panose="020F0502020204030204" pitchFamily="34" charset="0"/>
                <a:ea typeface="+mn-ea"/>
                <a:cs typeface="Calibri" panose="020F0502020204030204" pitchFamily="34" charset="0"/>
              </a:rPr>
              <a:t>conclusions: </a:t>
            </a:r>
            <a:r>
              <a:rPr sz="1100" kern="1200" spc="17" dirty="0">
                <a:solidFill>
                  <a:prstClr val="black"/>
                </a:solidFill>
                <a:latin typeface="Calibri" panose="020F0502020204030204" pitchFamily="34" charset="0"/>
                <a:ea typeface="+mn-ea"/>
                <a:cs typeface="Calibri" panose="020F0502020204030204" pitchFamily="34" charset="0"/>
              </a:rPr>
              <a:t>Are </a:t>
            </a:r>
            <a:r>
              <a:rPr sz="1100" kern="1200" spc="3" dirty="0">
                <a:solidFill>
                  <a:prstClr val="black"/>
                </a:solidFill>
                <a:latin typeface="Calibri" panose="020F0502020204030204" pitchFamily="34" charset="0"/>
                <a:ea typeface="+mn-ea"/>
                <a:cs typeface="Calibri" panose="020F0502020204030204" pitchFamily="34" charset="0"/>
              </a:rPr>
              <a:t>they </a:t>
            </a:r>
            <a:r>
              <a:rPr sz="1100" kern="1200" spc="10" dirty="0">
                <a:solidFill>
                  <a:prstClr val="black"/>
                </a:solidFill>
                <a:latin typeface="Calibri" panose="020F0502020204030204" pitchFamily="34" charset="0"/>
                <a:ea typeface="+mn-ea"/>
                <a:cs typeface="Calibri" panose="020F0502020204030204" pitchFamily="34" charset="0"/>
              </a:rPr>
              <a:t>based </a:t>
            </a:r>
            <a:r>
              <a:rPr sz="1100" kern="1200" spc="20" dirty="0">
                <a:solidFill>
                  <a:prstClr val="black"/>
                </a:solidFill>
                <a:latin typeface="Calibri" panose="020F0502020204030204" pitchFamily="34" charset="0"/>
                <a:ea typeface="+mn-ea"/>
                <a:cs typeface="Calibri" panose="020F0502020204030204" pitchFamily="34" charset="0"/>
              </a:rPr>
              <a:t>on </a:t>
            </a:r>
            <a:r>
              <a:rPr sz="1100" kern="1200" spc="17" dirty="0">
                <a:solidFill>
                  <a:prstClr val="black"/>
                </a:solidFill>
                <a:latin typeface="Calibri" panose="020F0502020204030204" pitchFamily="34" charset="0"/>
                <a:ea typeface="+mn-ea"/>
                <a:cs typeface="Calibri" panose="020F0502020204030204" pitchFamily="34" charset="0"/>
              </a:rPr>
              <a:t>preconceived  </a:t>
            </a:r>
            <a:r>
              <a:rPr sz="1100" kern="1200" spc="13" dirty="0">
                <a:solidFill>
                  <a:prstClr val="black"/>
                </a:solidFill>
                <a:latin typeface="Calibri" panose="020F0502020204030204" pitchFamily="34" charset="0"/>
                <a:ea typeface="+mn-ea"/>
                <a:cs typeface="Calibri" panose="020F0502020204030204" pitchFamily="34" charset="0"/>
              </a:rPr>
              <a:t>ideas </a:t>
            </a:r>
            <a:r>
              <a:rPr sz="1100" kern="1200" dirty="0">
                <a:solidFill>
                  <a:prstClr val="black"/>
                </a:solidFill>
                <a:latin typeface="Calibri" panose="020F0502020204030204" pitchFamily="34" charset="0"/>
                <a:ea typeface="+mn-ea"/>
                <a:cs typeface="Calibri" panose="020F0502020204030204" pitchFamily="34" charset="0"/>
              </a:rPr>
              <a:t>of </a:t>
            </a:r>
            <a:r>
              <a:rPr sz="1100" kern="1200" spc="23" dirty="0">
                <a:solidFill>
                  <a:prstClr val="black"/>
                </a:solidFill>
                <a:latin typeface="Calibri" panose="020F0502020204030204" pitchFamily="34" charset="0"/>
                <a:ea typeface="+mn-ea"/>
                <a:cs typeface="Calibri" panose="020F0502020204030204" pitchFamily="34" charset="0"/>
              </a:rPr>
              <a:t>who </a:t>
            </a:r>
            <a:r>
              <a:rPr sz="1100" kern="1200" spc="10" dirty="0">
                <a:solidFill>
                  <a:prstClr val="black"/>
                </a:solidFill>
                <a:latin typeface="Calibri" panose="020F0502020204030204" pitchFamily="34" charset="0"/>
                <a:ea typeface="+mn-ea"/>
                <a:cs typeface="Calibri" panose="020F0502020204030204" pitchFamily="34" charset="0"/>
              </a:rPr>
              <a:t>has </a:t>
            </a:r>
            <a:r>
              <a:rPr sz="1100" kern="1200" spc="-7" dirty="0">
                <a:solidFill>
                  <a:prstClr val="black"/>
                </a:solidFill>
                <a:latin typeface="Calibri" panose="020F0502020204030204" pitchFamily="34" charset="0"/>
                <a:ea typeface="+mn-ea"/>
                <a:cs typeface="Calibri" panose="020F0502020204030204" pitchFamily="34" charset="0"/>
              </a:rPr>
              <a:t>the </a:t>
            </a:r>
            <a:r>
              <a:rPr sz="1100" kern="1200" spc="23" dirty="0">
                <a:solidFill>
                  <a:prstClr val="black"/>
                </a:solidFill>
                <a:latin typeface="Calibri" panose="020F0502020204030204" pitchFamily="34" charset="0"/>
                <a:ea typeface="+mn-ea"/>
                <a:cs typeface="Calibri" panose="020F0502020204030204" pitchFamily="34" charset="0"/>
              </a:rPr>
              <a:t>skill </a:t>
            </a:r>
            <a:r>
              <a:rPr sz="1100" kern="1200" spc="17" dirty="0">
                <a:solidFill>
                  <a:prstClr val="black"/>
                </a:solidFill>
                <a:latin typeface="Calibri" panose="020F0502020204030204" pitchFamily="34" charset="0"/>
                <a:ea typeface="+mn-ea"/>
                <a:cs typeface="Calibri" panose="020F0502020204030204" pitchFamily="34" charset="0"/>
              </a:rPr>
              <a:t>and </a:t>
            </a:r>
            <a:r>
              <a:rPr sz="1100" kern="1200" spc="20" dirty="0">
                <a:solidFill>
                  <a:prstClr val="black"/>
                </a:solidFill>
                <a:latin typeface="Calibri" panose="020F0502020204030204" pitchFamily="34" charset="0"/>
                <a:ea typeface="+mn-ea"/>
                <a:cs typeface="Calibri" panose="020F0502020204030204" pitchFamily="34" charset="0"/>
              </a:rPr>
              <a:t>capacity </a:t>
            </a:r>
            <a:r>
              <a:rPr sz="1100" kern="1200" spc="-10" dirty="0">
                <a:solidFill>
                  <a:prstClr val="black"/>
                </a:solidFill>
                <a:latin typeface="Calibri" panose="020F0502020204030204" pitchFamily="34" charset="0"/>
                <a:ea typeface="+mn-ea"/>
                <a:cs typeface="Calibri" panose="020F0502020204030204" pitchFamily="34" charset="0"/>
              </a:rPr>
              <a:t>to</a:t>
            </a:r>
            <a:r>
              <a:rPr sz="1100" kern="1200" spc="50" dirty="0">
                <a:solidFill>
                  <a:prstClr val="black"/>
                </a:solidFill>
                <a:latin typeface="Calibri" panose="020F0502020204030204" pitchFamily="34" charset="0"/>
                <a:ea typeface="+mn-ea"/>
                <a:cs typeface="Calibri" panose="020F0502020204030204" pitchFamily="34" charset="0"/>
              </a:rPr>
              <a:t> </a:t>
            </a:r>
            <a:r>
              <a:rPr sz="1100" kern="1200" spc="13" dirty="0">
                <a:solidFill>
                  <a:prstClr val="black"/>
                </a:solidFill>
                <a:latin typeface="Calibri" panose="020F0502020204030204" pitchFamily="34" charset="0"/>
                <a:ea typeface="+mn-ea"/>
                <a:cs typeface="Calibri" panose="020F0502020204030204" pitchFamily="34" charset="0"/>
              </a:rPr>
              <a:t>organize?</a:t>
            </a:r>
            <a:endParaRPr sz="1100" kern="1200" dirty="0">
              <a:solidFill>
                <a:prstClr val="black"/>
              </a:solidFill>
              <a:latin typeface="Calibri" panose="020F0502020204030204" pitchFamily="34" charset="0"/>
              <a:ea typeface="+mn-ea"/>
              <a:cs typeface="Calibri" panose="020F0502020204030204" pitchFamily="34" charset="0"/>
            </a:endParaRPr>
          </a:p>
        </p:txBody>
      </p:sp>
      <p:sp>
        <p:nvSpPr>
          <p:cNvPr id="11" name="object 11"/>
          <p:cNvSpPr txBox="1"/>
          <p:nvPr/>
        </p:nvSpPr>
        <p:spPr>
          <a:xfrm>
            <a:off x="4572000" y="1693236"/>
            <a:ext cx="4043274" cy="558188"/>
          </a:xfrm>
          <a:prstGeom prst="rect">
            <a:avLst/>
          </a:prstGeom>
          <a:solidFill>
            <a:schemeClr val="accent3">
              <a:lumMod val="60000"/>
              <a:lumOff val="40000"/>
            </a:schemeClr>
          </a:solidFill>
        </p:spPr>
        <p:txBody>
          <a:bodyPr vert="horz" wrap="square" lIns="0" tIns="8404" rIns="0" bIns="0" rtlCol="0">
            <a:spAutoFit/>
          </a:bodyPr>
          <a:lstStyle/>
          <a:p>
            <a:pPr marL="172300" marR="3362" indent="-164315" defTabSz="605150">
              <a:lnSpc>
                <a:spcPct val="109500"/>
              </a:lnSpc>
              <a:spcBef>
                <a:spcPts val="66"/>
              </a:spcBef>
              <a:buClrTx/>
              <a:tabLst>
                <a:tab pos="172300" algn="l"/>
              </a:tabLst>
            </a:pPr>
            <a:r>
              <a:rPr sz="1100" b="1" kern="1200" spc="-3" dirty="0">
                <a:solidFill>
                  <a:srgbClr val="002060"/>
                </a:solidFill>
                <a:latin typeface="Calibri" panose="020F0502020204030204" pitchFamily="34" charset="0"/>
                <a:ea typeface="+mn-ea"/>
                <a:cs typeface="Calibri" panose="020F0502020204030204" pitchFamily="34" charset="0"/>
              </a:rPr>
              <a:t>	</a:t>
            </a:r>
            <a:r>
              <a:rPr sz="1100" kern="1200" spc="10" dirty="0">
                <a:solidFill>
                  <a:prstClr val="black"/>
                </a:solidFill>
                <a:latin typeface="Calibri" panose="020F0502020204030204" pitchFamily="34" charset="0"/>
                <a:ea typeface="+mn-ea"/>
                <a:cs typeface="Calibri" panose="020F0502020204030204" pitchFamily="34" charset="0"/>
              </a:rPr>
              <a:t>The </a:t>
            </a:r>
            <a:r>
              <a:rPr sz="1100" kern="1200" spc="-7" dirty="0">
                <a:solidFill>
                  <a:prstClr val="black"/>
                </a:solidFill>
                <a:latin typeface="Calibri" panose="020F0502020204030204" pitchFamily="34" charset="0"/>
                <a:ea typeface="+mn-ea"/>
                <a:cs typeface="Calibri" panose="020F0502020204030204" pitchFamily="34" charset="0"/>
              </a:rPr>
              <a:t>fear </a:t>
            </a:r>
            <a:r>
              <a:rPr sz="1100" kern="1200" dirty="0">
                <a:solidFill>
                  <a:prstClr val="black"/>
                </a:solidFill>
                <a:latin typeface="Calibri" panose="020F0502020204030204" pitchFamily="34" charset="0"/>
                <a:ea typeface="+mn-ea"/>
                <a:cs typeface="Calibri" panose="020F0502020204030204" pitchFamily="34" charset="0"/>
              </a:rPr>
              <a:t>of </a:t>
            </a:r>
            <a:r>
              <a:rPr sz="1100" kern="1200" spc="7" dirty="0">
                <a:solidFill>
                  <a:prstClr val="black"/>
                </a:solidFill>
                <a:latin typeface="Calibri" panose="020F0502020204030204" pitchFamily="34" charset="0"/>
                <a:ea typeface="+mn-ea"/>
                <a:cs typeface="Calibri" panose="020F0502020204030204" pitchFamily="34" charset="0"/>
              </a:rPr>
              <a:t>controversy </a:t>
            </a:r>
            <a:r>
              <a:rPr sz="1100" kern="1200" spc="30" dirty="0">
                <a:solidFill>
                  <a:prstClr val="black"/>
                </a:solidFill>
                <a:latin typeface="Calibri" panose="020F0502020204030204" pitchFamily="34" charset="0"/>
                <a:ea typeface="+mn-ea"/>
                <a:cs typeface="Calibri" panose="020F0502020204030204" pitchFamily="34" charset="0"/>
              </a:rPr>
              <a:t>can </a:t>
            </a:r>
            <a:r>
              <a:rPr sz="1100" kern="1200" spc="13" dirty="0">
                <a:solidFill>
                  <a:prstClr val="black"/>
                </a:solidFill>
                <a:latin typeface="Calibri" panose="020F0502020204030204" pitchFamily="34" charset="0"/>
                <a:ea typeface="+mn-ea"/>
                <a:cs typeface="Calibri" panose="020F0502020204030204" pitchFamily="34" charset="0"/>
              </a:rPr>
              <a:t>discourage a </a:t>
            </a:r>
            <a:r>
              <a:rPr sz="1100" kern="1200" spc="10" dirty="0">
                <a:solidFill>
                  <a:prstClr val="black"/>
                </a:solidFill>
                <a:latin typeface="Calibri" panose="020F0502020204030204" pitchFamily="34" charset="0"/>
                <a:ea typeface="+mn-ea"/>
                <a:cs typeface="Calibri" panose="020F0502020204030204" pitchFamily="34" charset="0"/>
              </a:rPr>
              <a:t>f</a:t>
            </a:r>
            <a:r>
              <a:rPr lang="en-US" sz="1100" kern="1200" spc="10" dirty="0">
                <a:solidFill>
                  <a:prstClr val="black"/>
                </a:solidFill>
                <a:latin typeface="Calibri" panose="020F0502020204030204" pitchFamily="34" charset="0"/>
                <a:ea typeface="+mn-ea"/>
                <a:cs typeface="Calibri" panose="020F0502020204030204" pitchFamily="34" charset="0"/>
              </a:rPr>
              <a:t>under </a:t>
            </a:r>
            <a:r>
              <a:rPr sz="1100" kern="1200" spc="10" dirty="0">
                <a:solidFill>
                  <a:prstClr val="black"/>
                </a:solidFill>
                <a:latin typeface="Calibri" panose="020F0502020204030204" pitchFamily="34" charset="0"/>
                <a:ea typeface="+mn-ea"/>
                <a:cs typeface="Calibri" panose="020F0502020204030204" pitchFamily="34" charset="0"/>
              </a:rPr>
              <a:t> </a:t>
            </a:r>
            <a:r>
              <a:rPr sz="1100" kern="1200" spc="3" dirty="0">
                <a:solidFill>
                  <a:prstClr val="black"/>
                </a:solidFill>
                <a:latin typeface="Calibri" panose="020F0502020204030204" pitchFamily="34" charset="0"/>
                <a:ea typeface="+mn-ea"/>
                <a:cs typeface="Calibri" panose="020F0502020204030204" pitchFamily="34" charset="0"/>
              </a:rPr>
              <a:t>from </a:t>
            </a:r>
            <a:r>
              <a:rPr sz="1100" kern="1200" spc="10" dirty="0">
                <a:solidFill>
                  <a:prstClr val="black"/>
                </a:solidFill>
                <a:latin typeface="Calibri" panose="020F0502020204030204" pitchFamily="34" charset="0"/>
                <a:ea typeface="+mn-ea"/>
                <a:cs typeface="Calibri" panose="020F0502020204030204" pitchFamily="34" charset="0"/>
              </a:rPr>
              <a:t>supporting  </a:t>
            </a:r>
            <a:r>
              <a:rPr sz="1100" kern="1200" spc="17" dirty="0">
                <a:solidFill>
                  <a:prstClr val="black"/>
                </a:solidFill>
                <a:latin typeface="Calibri" panose="020F0502020204030204" pitchFamily="34" charset="0"/>
                <a:ea typeface="+mn-ea"/>
                <a:cs typeface="Calibri" panose="020F0502020204030204" pitchFamily="34" charset="0"/>
              </a:rPr>
              <a:t>power-building organizations. </a:t>
            </a:r>
            <a:r>
              <a:rPr sz="1100" kern="1200" spc="23" dirty="0">
                <a:solidFill>
                  <a:prstClr val="black"/>
                </a:solidFill>
                <a:latin typeface="Calibri" panose="020F0502020204030204" pitchFamily="34" charset="0"/>
                <a:ea typeface="+mn-ea"/>
                <a:cs typeface="Calibri" panose="020F0502020204030204" pitchFamily="34" charset="0"/>
              </a:rPr>
              <a:t>Here </a:t>
            </a:r>
            <a:r>
              <a:rPr sz="1100" kern="1200" dirty="0">
                <a:solidFill>
                  <a:prstClr val="black"/>
                </a:solidFill>
                <a:latin typeface="Calibri" panose="020F0502020204030204" pitchFamily="34" charset="0"/>
                <a:ea typeface="+mn-ea"/>
                <a:cs typeface="Calibri" panose="020F0502020204030204" pitchFamily="34" charset="0"/>
              </a:rPr>
              <a:t>are </a:t>
            </a:r>
            <a:r>
              <a:rPr sz="1100" kern="1200" spc="13" dirty="0">
                <a:solidFill>
                  <a:prstClr val="black"/>
                </a:solidFill>
                <a:latin typeface="Calibri" panose="020F0502020204030204" pitchFamily="34" charset="0"/>
                <a:ea typeface="+mn-ea"/>
                <a:cs typeface="Calibri" panose="020F0502020204030204" pitchFamily="34" charset="0"/>
              </a:rPr>
              <a:t>ways </a:t>
            </a:r>
            <a:r>
              <a:rPr sz="1100" kern="1200" spc="20" dirty="0">
                <a:solidFill>
                  <a:prstClr val="black"/>
                </a:solidFill>
                <a:latin typeface="Calibri" panose="020F0502020204030204" pitchFamily="34" charset="0"/>
                <a:ea typeface="+mn-ea"/>
                <a:cs typeface="Calibri" panose="020F0502020204030204" pitchFamily="34" charset="0"/>
              </a:rPr>
              <a:t>you </a:t>
            </a:r>
            <a:r>
              <a:rPr sz="1100" kern="1200" spc="30" dirty="0">
                <a:solidFill>
                  <a:prstClr val="black"/>
                </a:solidFill>
                <a:latin typeface="Calibri" panose="020F0502020204030204" pitchFamily="34" charset="0"/>
                <a:ea typeface="+mn-ea"/>
                <a:cs typeface="Calibri" panose="020F0502020204030204" pitchFamily="34" charset="0"/>
              </a:rPr>
              <a:t>can </a:t>
            </a:r>
            <a:r>
              <a:rPr sz="1100" kern="1200" dirty="0">
                <a:solidFill>
                  <a:prstClr val="black"/>
                </a:solidFill>
                <a:latin typeface="Calibri" panose="020F0502020204030204" pitchFamily="34" charset="0"/>
                <a:ea typeface="+mn-ea"/>
                <a:cs typeface="Calibri" panose="020F0502020204030204" pitchFamily="34" charset="0"/>
              </a:rPr>
              <a:t>prevent </a:t>
            </a:r>
            <a:r>
              <a:rPr sz="1100" kern="1200" spc="3" dirty="0">
                <a:solidFill>
                  <a:prstClr val="black"/>
                </a:solidFill>
                <a:latin typeface="Calibri" panose="020F0502020204030204" pitchFamily="34" charset="0"/>
                <a:ea typeface="+mn-ea"/>
                <a:cs typeface="Calibri" panose="020F0502020204030204" pitchFamily="34" charset="0"/>
              </a:rPr>
              <a:t>this  from </a:t>
            </a:r>
            <a:r>
              <a:rPr sz="1100" kern="1200" spc="23" dirty="0">
                <a:solidFill>
                  <a:prstClr val="black"/>
                </a:solidFill>
                <a:latin typeface="Calibri" panose="020F0502020204030204" pitchFamily="34" charset="0"/>
                <a:ea typeface="+mn-ea"/>
                <a:cs typeface="Calibri" panose="020F0502020204030204" pitchFamily="34" charset="0"/>
              </a:rPr>
              <a:t>becoming </a:t>
            </a:r>
            <a:r>
              <a:rPr sz="1100" kern="1200" spc="13" dirty="0">
                <a:solidFill>
                  <a:prstClr val="black"/>
                </a:solidFill>
                <a:latin typeface="Calibri" panose="020F0502020204030204" pitchFamily="34" charset="0"/>
                <a:ea typeface="+mn-ea"/>
                <a:cs typeface="Calibri" panose="020F0502020204030204" pitchFamily="34" charset="0"/>
              </a:rPr>
              <a:t>a </a:t>
            </a:r>
            <a:r>
              <a:rPr sz="1100" kern="1200" spc="3" dirty="0">
                <a:solidFill>
                  <a:prstClr val="black"/>
                </a:solidFill>
                <a:latin typeface="Calibri" panose="020F0502020204030204" pitchFamily="34" charset="0"/>
                <a:ea typeface="+mn-ea"/>
                <a:cs typeface="Calibri" panose="020F0502020204030204" pitchFamily="34" charset="0"/>
              </a:rPr>
              <a:t>barrier </a:t>
            </a:r>
            <a:r>
              <a:rPr sz="1100" kern="1200" spc="-10" dirty="0">
                <a:solidFill>
                  <a:prstClr val="black"/>
                </a:solidFill>
                <a:latin typeface="Calibri" panose="020F0502020204030204" pitchFamily="34" charset="0"/>
                <a:ea typeface="+mn-ea"/>
                <a:cs typeface="Calibri" panose="020F0502020204030204" pitchFamily="34" charset="0"/>
              </a:rPr>
              <a:t>to </a:t>
            </a:r>
            <a:r>
              <a:rPr sz="1100" kern="1200" spc="7" dirty="0">
                <a:solidFill>
                  <a:prstClr val="black"/>
                </a:solidFill>
                <a:latin typeface="Calibri" panose="020F0502020204030204" pitchFamily="34" charset="0"/>
                <a:ea typeface="+mn-ea"/>
                <a:cs typeface="Calibri" panose="020F0502020204030204" pitchFamily="34" charset="0"/>
              </a:rPr>
              <a:t>shifting </a:t>
            </a:r>
            <a:r>
              <a:rPr sz="1100" kern="1200" spc="10" dirty="0">
                <a:solidFill>
                  <a:prstClr val="black"/>
                </a:solidFill>
                <a:latin typeface="Calibri" panose="020F0502020204030204" pitchFamily="34" charset="0"/>
                <a:ea typeface="+mn-ea"/>
                <a:cs typeface="Calibri" panose="020F0502020204030204" pitchFamily="34" charset="0"/>
              </a:rPr>
              <a:t>your </a:t>
            </a:r>
            <a:r>
              <a:rPr sz="1100" kern="1200" spc="-3" dirty="0">
                <a:solidFill>
                  <a:prstClr val="black"/>
                </a:solidFill>
                <a:latin typeface="Calibri" panose="020F0502020204030204" pitchFamily="34" charset="0"/>
                <a:ea typeface="+mn-ea"/>
                <a:cs typeface="Calibri" panose="020F0502020204030204" pitchFamily="34" charset="0"/>
              </a:rPr>
              <a:t>strategies </a:t>
            </a:r>
            <a:r>
              <a:rPr sz="1100" kern="1200" spc="17" dirty="0">
                <a:solidFill>
                  <a:prstClr val="black"/>
                </a:solidFill>
                <a:latin typeface="Calibri" panose="020F0502020204030204" pitchFamily="34" charset="0"/>
                <a:ea typeface="+mn-ea"/>
                <a:cs typeface="Calibri" panose="020F0502020204030204" pitchFamily="34" charset="0"/>
              </a:rPr>
              <a:t>and</a:t>
            </a:r>
            <a:r>
              <a:rPr sz="1100" kern="1200" spc="116" dirty="0">
                <a:solidFill>
                  <a:prstClr val="black"/>
                </a:solidFill>
                <a:latin typeface="Calibri" panose="020F0502020204030204" pitchFamily="34" charset="0"/>
                <a:ea typeface="+mn-ea"/>
                <a:cs typeface="Calibri" panose="020F0502020204030204" pitchFamily="34" charset="0"/>
              </a:rPr>
              <a:t> </a:t>
            </a:r>
            <a:r>
              <a:rPr sz="1100" kern="1200" spc="10" dirty="0">
                <a:solidFill>
                  <a:prstClr val="black"/>
                </a:solidFill>
                <a:latin typeface="Calibri" panose="020F0502020204030204" pitchFamily="34" charset="0"/>
                <a:ea typeface="+mn-ea"/>
                <a:cs typeface="Calibri" panose="020F0502020204030204" pitchFamily="34" charset="0"/>
              </a:rPr>
              <a:t>practices:</a:t>
            </a:r>
            <a:endParaRPr sz="1100" kern="1200" dirty="0">
              <a:solidFill>
                <a:prstClr val="black"/>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836BE67D-0434-41A0-A50E-5FE191DD2974}"/>
              </a:ext>
            </a:extLst>
          </p:cNvPr>
          <p:cNvSpPr/>
          <p:nvPr/>
        </p:nvSpPr>
        <p:spPr>
          <a:xfrm>
            <a:off x="4594208" y="926473"/>
            <a:ext cx="4572000" cy="492443"/>
          </a:xfrm>
          <a:prstGeom prst="rect">
            <a:avLst/>
          </a:prstGeom>
        </p:spPr>
        <p:txBody>
          <a:bodyPr>
            <a:spAutoFit/>
          </a:bodyPr>
          <a:lstStyle/>
          <a:p>
            <a:r>
              <a:rPr lang="en-US" b="1" dirty="0">
                <a:solidFill>
                  <a:srgbClr val="002060"/>
                </a:solidFill>
                <a:latin typeface="Calibri" panose="020F0502020204030204" pitchFamily="34" charset="0"/>
                <a:cs typeface="Calibri" panose="020F0502020204030204" pitchFamily="34" charset="0"/>
              </a:rPr>
              <a:t>ANTICIPATE</a:t>
            </a:r>
            <a:r>
              <a:rPr lang="en-US" sz="1200" b="1" dirty="0">
                <a:solidFill>
                  <a:srgbClr val="002060"/>
                </a:solidFill>
              </a:rPr>
              <a:t> CONTROVERSY THAT MAY BE STIRRED UP BY ACTIVIST</a:t>
            </a:r>
          </a:p>
        </p:txBody>
      </p:sp>
      <p:sp>
        <p:nvSpPr>
          <p:cNvPr id="12" name="Rectangle 11">
            <a:extLst>
              <a:ext uri="{FF2B5EF4-FFF2-40B4-BE49-F238E27FC236}">
                <a16:creationId xmlns:a16="http://schemas.microsoft.com/office/drawing/2014/main" id="{813E140B-D3FF-4B6D-BFC0-51D6774F7DE6}"/>
              </a:ext>
            </a:extLst>
          </p:cNvPr>
          <p:cNvSpPr/>
          <p:nvPr/>
        </p:nvSpPr>
        <p:spPr>
          <a:xfrm>
            <a:off x="3586112" y="112738"/>
            <a:ext cx="2016193" cy="255326"/>
          </a:xfrm>
          <a:prstGeom prst="rect">
            <a:avLst/>
          </a:prstGeom>
        </p:spPr>
        <p:txBody>
          <a:bodyPr wrap="none">
            <a:spAutoFit/>
          </a:bodyPr>
          <a:lstStyle/>
          <a:p>
            <a:pPr marL="8405" lvl="0" defTabSz="605150">
              <a:lnSpc>
                <a:spcPts val="1085"/>
              </a:lnSpc>
              <a:spcBef>
                <a:spcPts val="66"/>
              </a:spcBef>
              <a:buClrTx/>
            </a:pPr>
            <a:r>
              <a:rPr lang="en-US" sz="1600" b="1" kern="1200" spc="63" dirty="0">
                <a:solidFill>
                  <a:srgbClr val="1F497D">
                    <a:lumMod val="75000"/>
                  </a:srgbClr>
                </a:solidFill>
                <a:latin typeface="FrankRuehl" panose="020E0503060101010101" pitchFamily="34" charset="-79"/>
                <a:cs typeface="FrankRuehl" panose="020E0503060101010101" pitchFamily="34" charset="-79"/>
              </a:rPr>
              <a:t>BUILDING</a:t>
            </a:r>
            <a:r>
              <a:rPr lang="en-US" sz="1600" b="1" kern="1200" spc="13" dirty="0">
                <a:solidFill>
                  <a:srgbClr val="1F497D">
                    <a:lumMod val="75000"/>
                  </a:srgbClr>
                </a:solidFill>
                <a:latin typeface="FrankRuehl" panose="020E0503060101010101" pitchFamily="34" charset="-79"/>
                <a:cs typeface="FrankRuehl" panose="020E0503060101010101" pitchFamily="34" charset="-79"/>
              </a:rPr>
              <a:t> </a:t>
            </a:r>
            <a:r>
              <a:rPr lang="en-US" sz="1600" b="1" kern="1200" spc="50" dirty="0">
                <a:solidFill>
                  <a:srgbClr val="1F497D">
                    <a:lumMod val="75000"/>
                  </a:srgbClr>
                </a:solidFill>
                <a:latin typeface="FrankRuehl" panose="020E0503060101010101" pitchFamily="34" charset="-79"/>
                <a:cs typeface="FrankRuehl" panose="020E0503060101010101" pitchFamily="34" charset="-79"/>
              </a:rPr>
              <a:t>POWER</a:t>
            </a:r>
            <a:endParaRPr lang="en-US" sz="1600" b="1" kern="1200" dirty="0">
              <a:solidFill>
                <a:srgbClr val="1F497D">
                  <a:lumMod val="75000"/>
                </a:srgbClr>
              </a:solidFill>
              <a:latin typeface="FrankRuehl" panose="020E0503060101010101" pitchFamily="34" charset="-79"/>
              <a:cs typeface="FrankRuehl" panose="020E0503060101010101" pitchFamily="34" charset="-79"/>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3089077" y="2417714"/>
            <a:ext cx="3043366" cy="983839"/>
          </a:xfrm>
          <a:prstGeom prst="rect">
            <a:avLst/>
          </a:prstGeom>
        </p:spPr>
        <p:txBody>
          <a:bodyPr spcFirstLastPara="1" wrap="square" lIns="0" tIns="0" rIns="0" bIns="0" anchor="ctr" anchorCtr="0">
            <a:noAutofit/>
          </a:bodyPr>
          <a:lstStyle/>
          <a:p>
            <a:r>
              <a:rPr lang="en-US" dirty="0">
                <a:solidFill>
                  <a:schemeClr val="accent1">
                    <a:lumMod val="50000"/>
                  </a:schemeClr>
                </a:solidFill>
              </a:rPr>
              <a:t>SHARING POWER</a:t>
            </a:r>
            <a:br>
              <a:rPr lang="en-US" sz="1747" dirty="0">
                <a:solidFill>
                  <a:schemeClr val="accent1">
                    <a:lumMod val="50000"/>
                  </a:schemeClr>
                </a:solidFill>
              </a:rPr>
            </a:br>
            <a:br>
              <a:rPr lang="en-US" sz="1747" dirty="0">
                <a:solidFill>
                  <a:schemeClr val="accent1">
                    <a:lumMod val="50000"/>
                  </a:schemeClr>
                </a:solidFill>
              </a:rPr>
            </a:br>
            <a:endParaRPr sz="1747" dirty="0">
              <a:solidFill>
                <a:schemeClr val="accent1">
                  <a:lumMod val="50000"/>
                </a:schemeClr>
              </a:solidFill>
            </a:endParaRPr>
          </a:p>
        </p:txBody>
      </p:sp>
      <p:sp>
        <p:nvSpPr>
          <p:cNvPr id="2" name="Rectangle 1"/>
          <p:cNvSpPr/>
          <p:nvPr/>
        </p:nvSpPr>
        <p:spPr>
          <a:xfrm>
            <a:off x="3161263" y="1654604"/>
            <a:ext cx="3328147" cy="450893"/>
          </a:xfrm>
          <a:prstGeom prst="rect">
            <a:avLst/>
          </a:prstGeom>
        </p:spPr>
        <p:txBody>
          <a:bodyPr>
            <a:spAutoFit/>
          </a:bodyPr>
          <a:lstStyle/>
          <a:p>
            <a:pPr defTabSz="665665"/>
            <a:endParaRPr lang="en-US" sz="1165" dirty="0">
              <a:latin typeface="Calibri" panose="020F0502020204030204" pitchFamily="34" charset="0"/>
            </a:endParaRPr>
          </a:p>
          <a:p>
            <a:pPr defTabSz="665665"/>
            <a:r>
              <a:rPr lang="en-US" sz="1165" dirty="0">
                <a:latin typeface="Calibri" panose="020F0502020204030204" pitchFamily="34" charset="0"/>
              </a:rPr>
              <a:t> </a:t>
            </a:r>
            <a:endParaRPr lang="en-US" sz="1019" dirty="0"/>
          </a:p>
        </p:txBody>
      </p:sp>
    </p:spTree>
    <p:extLst>
      <p:ext uri="{BB962C8B-B14F-4D97-AF65-F5344CB8AC3E}">
        <p14:creationId xmlns:p14="http://schemas.microsoft.com/office/powerpoint/2010/main" val="381977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object 2"/>
          <p:cNvSpPr/>
          <p:nvPr/>
        </p:nvSpPr>
        <p:spPr>
          <a:xfrm>
            <a:off x="1226754" y="11409"/>
            <a:ext cx="6656294" cy="51435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chemeClr val="accent4">
              <a:lumMod val="60000"/>
              <a:lumOff val="40000"/>
            </a:schemeClr>
          </a:solid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3" name="object 3"/>
          <p:cNvSpPr/>
          <p:nvPr/>
        </p:nvSpPr>
        <p:spPr>
          <a:xfrm>
            <a:off x="2098925" y="143257"/>
            <a:ext cx="2772505" cy="4864871"/>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3305632" y="1230851"/>
            <a:ext cx="403596" cy="236088"/>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3410650" y="1024080"/>
            <a:ext cx="194982" cy="124385"/>
          </a:xfrm>
          <a:custGeom>
            <a:avLst/>
            <a:gdLst/>
            <a:ahLst/>
            <a:cxnLst/>
            <a:rect l="l" t="t" r="r" b="b"/>
            <a:pathLst>
              <a:path w="294639" h="187960">
                <a:moveTo>
                  <a:pt x="178851" y="0"/>
                </a:moveTo>
                <a:lnTo>
                  <a:pt x="145876" y="796"/>
                </a:lnTo>
                <a:lnTo>
                  <a:pt x="125841" y="13274"/>
                </a:lnTo>
                <a:lnTo>
                  <a:pt x="70100" y="15434"/>
                </a:lnTo>
                <a:lnTo>
                  <a:pt x="40607" y="35391"/>
                </a:lnTo>
                <a:lnTo>
                  <a:pt x="24727" y="61187"/>
                </a:lnTo>
                <a:lnTo>
                  <a:pt x="9827" y="80864"/>
                </a:lnTo>
                <a:lnTo>
                  <a:pt x="0" y="93541"/>
                </a:lnTo>
                <a:lnTo>
                  <a:pt x="3419" y="105413"/>
                </a:lnTo>
                <a:lnTo>
                  <a:pt x="13631" y="115161"/>
                </a:lnTo>
                <a:lnTo>
                  <a:pt x="24178" y="121465"/>
                </a:lnTo>
                <a:lnTo>
                  <a:pt x="30057" y="125140"/>
                </a:lnTo>
                <a:lnTo>
                  <a:pt x="31067" y="128095"/>
                </a:lnTo>
                <a:lnTo>
                  <a:pt x="27982" y="130631"/>
                </a:lnTo>
                <a:lnTo>
                  <a:pt x="21574" y="133048"/>
                </a:lnTo>
                <a:lnTo>
                  <a:pt x="10588" y="144499"/>
                </a:lnTo>
                <a:lnTo>
                  <a:pt x="16545" y="162138"/>
                </a:lnTo>
                <a:lnTo>
                  <a:pt x="40254" y="178885"/>
                </a:lnTo>
                <a:lnTo>
                  <a:pt x="82525" y="187660"/>
                </a:lnTo>
                <a:lnTo>
                  <a:pt x="144167" y="181384"/>
                </a:lnTo>
                <a:lnTo>
                  <a:pt x="215167" y="166872"/>
                </a:lnTo>
                <a:lnTo>
                  <a:pt x="259659" y="158596"/>
                </a:lnTo>
                <a:lnTo>
                  <a:pt x="280975" y="151636"/>
                </a:lnTo>
                <a:lnTo>
                  <a:pt x="282445" y="141074"/>
                </a:lnTo>
                <a:lnTo>
                  <a:pt x="278698" y="133950"/>
                </a:lnTo>
                <a:lnTo>
                  <a:pt x="273479" y="123282"/>
                </a:lnTo>
                <a:lnTo>
                  <a:pt x="275930" y="122735"/>
                </a:lnTo>
                <a:lnTo>
                  <a:pt x="286316" y="114005"/>
                </a:lnTo>
                <a:lnTo>
                  <a:pt x="293594" y="97015"/>
                </a:lnTo>
                <a:lnTo>
                  <a:pt x="294259" y="78505"/>
                </a:lnTo>
                <a:lnTo>
                  <a:pt x="284807" y="65217"/>
                </a:lnTo>
                <a:lnTo>
                  <a:pt x="275810" y="59333"/>
                </a:lnTo>
                <a:lnTo>
                  <a:pt x="273545" y="54960"/>
                </a:lnTo>
                <a:lnTo>
                  <a:pt x="268094" y="46727"/>
                </a:lnTo>
                <a:lnTo>
                  <a:pt x="249539" y="29263"/>
                </a:lnTo>
                <a:lnTo>
                  <a:pt x="216245" y="9838"/>
                </a:lnTo>
                <a:lnTo>
                  <a:pt x="178851" y="0"/>
                </a:lnTo>
                <a:close/>
              </a:path>
            </a:pathLst>
          </a:custGeom>
          <a:solidFill>
            <a:srgbClr val="1A1A1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3365642" y="1280917"/>
            <a:ext cx="286590" cy="149599"/>
          </a:xfrm>
          <a:custGeom>
            <a:avLst/>
            <a:gdLst/>
            <a:ahLst/>
            <a:cxnLst/>
            <a:rect l="l" t="t" r="r" b="b"/>
            <a:pathLst>
              <a:path w="433070" h="226060">
                <a:moveTo>
                  <a:pt x="169407" y="0"/>
                </a:moveTo>
                <a:lnTo>
                  <a:pt x="100448" y="32075"/>
                </a:lnTo>
                <a:lnTo>
                  <a:pt x="55017" y="56489"/>
                </a:lnTo>
                <a:lnTo>
                  <a:pt x="13350" y="85471"/>
                </a:lnTo>
                <a:lnTo>
                  <a:pt x="3356" y="137401"/>
                </a:lnTo>
                <a:lnTo>
                  <a:pt x="3879" y="176221"/>
                </a:lnTo>
                <a:lnTo>
                  <a:pt x="0" y="213804"/>
                </a:lnTo>
                <a:lnTo>
                  <a:pt x="6904" y="218468"/>
                </a:lnTo>
                <a:lnTo>
                  <a:pt x="219166" y="225869"/>
                </a:lnTo>
                <a:lnTo>
                  <a:pt x="394715" y="225869"/>
                </a:lnTo>
                <a:lnTo>
                  <a:pt x="421680" y="207656"/>
                </a:lnTo>
                <a:lnTo>
                  <a:pt x="429621" y="200666"/>
                </a:lnTo>
                <a:lnTo>
                  <a:pt x="428291" y="182688"/>
                </a:lnTo>
                <a:lnTo>
                  <a:pt x="431324" y="141235"/>
                </a:lnTo>
                <a:lnTo>
                  <a:pt x="424982" y="85471"/>
                </a:lnTo>
                <a:lnTo>
                  <a:pt x="383928" y="56822"/>
                </a:lnTo>
                <a:lnTo>
                  <a:pt x="338909" y="32632"/>
                </a:lnTo>
                <a:lnTo>
                  <a:pt x="270131" y="647"/>
                </a:lnTo>
                <a:lnTo>
                  <a:pt x="169407" y="0"/>
                </a:lnTo>
                <a:close/>
              </a:path>
            </a:pathLst>
          </a:custGeom>
          <a:solidFill>
            <a:srgbClr val="FCDCC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3350066" y="1280918"/>
            <a:ext cx="318107" cy="186158"/>
          </a:xfrm>
          <a:custGeom>
            <a:avLst/>
            <a:gdLst/>
            <a:ahLst/>
            <a:cxnLst/>
            <a:rect l="l" t="t" r="r" b="b"/>
            <a:pathLst>
              <a:path w="480695" h="281305">
                <a:moveTo>
                  <a:pt x="192946" y="0"/>
                </a:moveTo>
                <a:lnTo>
                  <a:pt x="123987" y="32075"/>
                </a:lnTo>
                <a:lnTo>
                  <a:pt x="78555" y="56489"/>
                </a:lnTo>
                <a:lnTo>
                  <a:pt x="36888" y="85471"/>
                </a:lnTo>
                <a:lnTo>
                  <a:pt x="8191" y="161952"/>
                </a:lnTo>
                <a:lnTo>
                  <a:pt x="0" y="194950"/>
                </a:lnTo>
                <a:lnTo>
                  <a:pt x="14435" y="207656"/>
                </a:lnTo>
                <a:lnTo>
                  <a:pt x="51922" y="232975"/>
                </a:lnTo>
                <a:lnTo>
                  <a:pt x="92626" y="253399"/>
                </a:lnTo>
                <a:lnTo>
                  <a:pt x="136125" y="268508"/>
                </a:lnTo>
                <a:lnTo>
                  <a:pt x="182000" y="277881"/>
                </a:lnTo>
                <a:lnTo>
                  <a:pt x="229832" y="281099"/>
                </a:lnTo>
                <a:lnTo>
                  <a:pt x="277660" y="277881"/>
                </a:lnTo>
                <a:lnTo>
                  <a:pt x="323533" y="268508"/>
                </a:lnTo>
                <a:lnTo>
                  <a:pt x="367031" y="253399"/>
                </a:lnTo>
                <a:lnTo>
                  <a:pt x="407733" y="232975"/>
                </a:lnTo>
                <a:lnTo>
                  <a:pt x="445219" y="207656"/>
                </a:lnTo>
                <a:lnTo>
                  <a:pt x="479069" y="177861"/>
                </a:lnTo>
                <a:lnTo>
                  <a:pt x="480510" y="176224"/>
                </a:lnTo>
                <a:lnTo>
                  <a:pt x="473074" y="142686"/>
                </a:lnTo>
                <a:lnTo>
                  <a:pt x="460800" y="105460"/>
                </a:lnTo>
                <a:lnTo>
                  <a:pt x="434300" y="74131"/>
                </a:lnTo>
                <a:lnTo>
                  <a:pt x="362447" y="32632"/>
                </a:lnTo>
                <a:lnTo>
                  <a:pt x="293670" y="647"/>
                </a:lnTo>
                <a:lnTo>
                  <a:pt x="192946" y="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3475337" y="1185919"/>
            <a:ext cx="71017" cy="160104"/>
          </a:xfrm>
          <a:custGeom>
            <a:avLst/>
            <a:gdLst/>
            <a:ahLst/>
            <a:cxnLst/>
            <a:rect l="l" t="t" r="r" b="b"/>
            <a:pathLst>
              <a:path w="107314" h="241935">
                <a:moveTo>
                  <a:pt x="69219" y="0"/>
                </a:moveTo>
                <a:lnTo>
                  <a:pt x="37600" y="0"/>
                </a:lnTo>
                <a:lnTo>
                  <a:pt x="11109" y="15803"/>
                </a:lnTo>
                <a:lnTo>
                  <a:pt x="0" y="47411"/>
                </a:lnTo>
                <a:lnTo>
                  <a:pt x="0" y="169357"/>
                </a:lnTo>
                <a:lnTo>
                  <a:pt x="7456" y="190582"/>
                </a:lnTo>
                <a:lnTo>
                  <a:pt x="26412" y="214208"/>
                </a:lnTo>
                <a:lnTo>
                  <a:pt x="45859" y="233398"/>
                </a:lnTo>
                <a:lnTo>
                  <a:pt x="54787" y="241315"/>
                </a:lnTo>
                <a:lnTo>
                  <a:pt x="85733" y="216802"/>
                </a:lnTo>
                <a:lnTo>
                  <a:pt x="101468" y="201135"/>
                </a:lnTo>
                <a:lnTo>
                  <a:pt x="106871" y="187569"/>
                </a:lnTo>
                <a:lnTo>
                  <a:pt x="106819" y="47411"/>
                </a:lnTo>
                <a:lnTo>
                  <a:pt x="95710" y="15803"/>
                </a:lnTo>
                <a:lnTo>
                  <a:pt x="69219"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3430501" y="1166563"/>
            <a:ext cx="26054" cy="39081"/>
          </a:xfrm>
          <a:custGeom>
            <a:avLst/>
            <a:gdLst/>
            <a:ahLst/>
            <a:cxnLst/>
            <a:rect l="l" t="t" r="r" b="b"/>
            <a:pathLst>
              <a:path w="39370" h="59055">
                <a:moveTo>
                  <a:pt x="9772" y="0"/>
                </a:moveTo>
                <a:lnTo>
                  <a:pt x="3902" y="4491"/>
                </a:lnTo>
                <a:lnTo>
                  <a:pt x="565" y="12584"/>
                </a:lnTo>
                <a:lnTo>
                  <a:pt x="0" y="23151"/>
                </a:lnTo>
                <a:lnTo>
                  <a:pt x="2444" y="35064"/>
                </a:lnTo>
                <a:lnTo>
                  <a:pt x="7553" y="46090"/>
                </a:lnTo>
                <a:lnTo>
                  <a:pt x="14285" y="54252"/>
                </a:lnTo>
                <a:lnTo>
                  <a:pt x="21777" y="58783"/>
                </a:lnTo>
                <a:lnTo>
                  <a:pt x="29165" y="58915"/>
                </a:lnTo>
                <a:lnTo>
                  <a:pt x="35041" y="54414"/>
                </a:lnTo>
                <a:lnTo>
                  <a:pt x="38377" y="46315"/>
                </a:lnTo>
                <a:lnTo>
                  <a:pt x="38939" y="35746"/>
                </a:lnTo>
                <a:lnTo>
                  <a:pt x="36493" y="23837"/>
                </a:lnTo>
                <a:lnTo>
                  <a:pt x="31389" y="12817"/>
                </a:lnTo>
                <a:lnTo>
                  <a:pt x="24657" y="4656"/>
                </a:lnTo>
                <a:lnTo>
                  <a:pt x="17162" y="126"/>
                </a:lnTo>
                <a:lnTo>
                  <a:pt x="9772"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3564776" y="1166563"/>
            <a:ext cx="26054" cy="39081"/>
          </a:xfrm>
          <a:custGeom>
            <a:avLst/>
            <a:gdLst/>
            <a:ahLst/>
            <a:cxnLst/>
            <a:rect l="l" t="t" r="r" b="b"/>
            <a:pathLst>
              <a:path w="39370" h="59055">
                <a:moveTo>
                  <a:pt x="29178" y="0"/>
                </a:moveTo>
                <a:lnTo>
                  <a:pt x="0" y="35746"/>
                </a:lnTo>
                <a:lnTo>
                  <a:pt x="565" y="46315"/>
                </a:lnTo>
                <a:lnTo>
                  <a:pt x="3902" y="54414"/>
                </a:lnTo>
                <a:lnTo>
                  <a:pt x="9772" y="58915"/>
                </a:lnTo>
                <a:lnTo>
                  <a:pt x="17166" y="58783"/>
                </a:lnTo>
                <a:lnTo>
                  <a:pt x="24658" y="54252"/>
                </a:lnTo>
                <a:lnTo>
                  <a:pt x="31391" y="46090"/>
                </a:lnTo>
                <a:lnTo>
                  <a:pt x="36506" y="35064"/>
                </a:lnTo>
                <a:lnTo>
                  <a:pt x="38943" y="23151"/>
                </a:lnTo>
                <a:lnTo>
                  <a:pt x="38376" y="12584"/>
                </a:lnTo>
                <a:lnTo>
                  <a:pt x="35041" y="4491"/>
                </a:lnTo>
                <a:lnTo>
                  <a:pt x="29178"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3475337" y="1256370"/>
            <a:ext cx="71017" cy="24793"/>
          </a:xfrm>
          <a:custGeom>
            <a:avLst/>
            <a:gdLst/>
            <a:ahLst/>
            <a:cxnLst/>
            <a:rect l="l" t="t" r="r" b="b"/>
            <a:pathLst>
              <a:path w="107314" h="37464">
                <a:moveTo>
                  <a:pt x="0" y="0"/>
                </a:moveTo>
                <a:lnTo>
                  <a:pt x="0" y="3860"/>
                </a:lnTo>
                <a:lnTo>
                  <a:pt x="16177" y="22601"/>
                </a:lnTo>
                <a:lnTo>
                  <a:pt x="27124" y="32343"/>
                </a:lnTo>
                <a:lnTo>
                  <a:pt x="37836" y="36232"/>
                </a:lnTo>
                <a:lnTo>
                  <a:pt x="53314" y="37414"/>
                </a:lnTo>
                <a:lnTo>
                  <a:pt x="72652" y="33007"/>
                </a:lnTo>
                <a:lnTo>
                  <a:pt x="89825" y="22174"/>
                </a:lnTo>
                <a:lnTo>
                  <a:pt x="102118" y="11121"/>
                </a:lnTo>
                <a:lnTo>
                  <a:pt x="106819" y="6057"/>
                </a:lnTo>
                <a:lnTo>
                  <a:pt x="106819" y="139"/>
                </a:lnTo>
                <a:lnTo>
                  <a:pt x="0" y="0"/>
                </a:lnTo>
                <a:close/>
              </a:path>
            </a:pathLst>
          </a:custGeom>
          <a:solidFill>
            <a:srgbClr val="010101">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3437314" y="1072408"/>
            <a:ext cx="147077" cy="200865"/>
          </a:xfrm>
          <a:custGeom>
            <a:avLst/>
            <a:gdLst/>
            <a:ahLst/>
            <a:cxnLst/>
            <a:rect l="l" t="t" r="r" b="b"/>
            <a:pathLst>
              <a:path w="222250" h="303530">
                <a:moveTo>
                  <a:pt x="110948" y="0"/>
                </a:moveTo>
                <a:lnTo>
                  <a:pt x="59436" y="9706"/>
                </a:lnTo>
                <a:lnTo>
                  <a:pt x="25958" y="35442"/>
                </a:lnTo>
                <a:lnTo>
                  <a:pt x="7238" y="72134"/>
                </a:lnTo>
                <a:lnTo>
                  <a:pt x="0" y="114709"/>
                </a:lnTo>
                <a:lnTo>
                  <a:pt x="966" y="158092"/>
                </a:lnTo>
                <a:lnTo>
                  <a:pt x="6862" y="197210"/>
                </a:lnTo>
                <a:lnTo>
                  <a:pt x="20334" y="242354"/>
                </a:lnTo>
                <a:lnTo>
                  <a:pt x="60126" y="279950"/>
                </a:lnTo>
                <a:lnTo>
                  <a:pt x="110948" y="303288"/>
                </a:lnTo>
                <a:lnTo>
                  <a:pt x="134646" y="296441"/>
                </a:lnTo>
                <a:lnTo>
                  <a:pt x="186151" y="259895"/>
                </a:lnTo>
                <a:lnTo>
                  <a:pt x="207503" y="226988"/>
                </a:lnTo>
                <a:lnTo>
                  <a:pt x="220948" y="158092"/>
                </a:lnTo>
                <a:lnTo>
                  <a:pt x="221913" y="114709"/>
                </a:lnTo>
                <a:lnTo>
                  <a:pt x="214672" y="72134"/>
                </a:lnTo>
                <a:lnTo>
                  <a:pt x="195948" y="35442"/>
                </a:lnTo>
                <a:lnTo>
                  <a:pt x="162466" y="9706"/>
                </a:lnTo>
                <a:lnTo>
                  <a:pt x="110948"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3434627" y="1062225"/>
            <a:ext cx="153381" cy="201286"/>
          </a:xfrm>
          <a:custGeom>
            <a:avLst/>
            <a:gdLst/>
            <a:ahLst/>
            <a:cxnLst/>
            <a:rect l="l" t="t" r="r" b="b"/>
            <a:pathLst>
              <a:path w="231775" h="304164">
                <a:moveTo>
                  <a:pt x="228555" y="86682"/>
                </a:moveTo>
                <a:lnTo>
                  <a:pt x="44135" y="86682"/>
                </a:lnTo>
                <a:lnTo>
                  <a:pt x="55468" y="91086"/>
                </a:lnTo>
                <a:lnTo>
                  <a:pt x="82284" y="105363"/>
                </a:lnTo>
                <a:lnTo>
                  <a:pt x="116242" y="127908"/>
                </a:lnTo>
                <a:lnTo>
                  <a:pt x="148999" y="157116"/>
                </a:lnTo>
                <a:lnTo>
                  <a:pt x="173327" y="190576"/>
                </a:lnTo>
                <a:lnTo>
                  <a:pt x="188460" y="226536"/>
                </a:lnTo>
                <a:lnTo>
                  <a:pt x="195746" y="264403"/>
                </a:lnTo>
                <a:lnTo>
                  <a:pt x="196535" y="303585"/>
                </a:lnTo>
                <a:lnTo>
                  <a:pt x="204330" y="292514"/>
                </a:lnTo>
                <a:lnTo>
                  <a:pt x="210412" y="270621"/>
                </a:lnTo>
                <a:lnTo>
                  <a:pt x="214457" y="246801"/>
                </a:lnTo>
                <a:lnTo>
                  <a:pt x="216144" y="229950"/>
                </a:lnTo>
                <a:lnTo>
                  <a:pt x="222247" y="200465"/>
                </a:lnTo>
                <a:lnTo>
                  <a:pt x="223548" y="193654"/>
                </a:lnTo>
                <a:lnTo>
                  <a:pt x="230035" y="155025"/>
                </a:lnTo>
                <a:lnTo>
                  <a:pt x="231525" y="100285"/>
                </a:lnTo>
                <a:lnTo>
                  <a:pt x="228555" y="86682"/>
                </a:lnTo>
                <a:close/>
              </a:path>
              <a:path w="231775" h="304164">
                <a:moveTo>
                  <a:pt x="13417" y="205833"/>
                </a:moveTo>
                <a:lnTo>
                  <a:pt x="8385" y="205833"/>
                </a:lnTo>
                <a:lnTo>
                  <a:pt x="8575" y="206887"/>
                </a:lnTo>
                <a:lnTo>
                  <a:pt x="8829" y="207865"/>
                </a:lnTo>
                <a:lnTo>
                  <a:pt x="9756" y="209072"/>
                </a:lnTo>
                <a:lnTo>
                  <a:pt x="10201" y="209897"/>
                </a:lnTo>
                <a:lnTo>
                  <a:pt x="12220" y="209364"/>
                </a:lnTo>
                <a:lnTo>
                  <a:pt x="13122" y="208919"/>
                </a:lnTo>
                <a:lnTo>
                  <a:pt x="13236" y="208602"/>
                </a:lnTo>
                <a:lnTo>
                  <a:pt x="13417" y="205833"/>
                </a:lnTo>
                <a:close/>
              </a:path>
              <a:path w="231775" h="304164">
                <a:moveTo>
                  <a:pt x="94080" y="0"/>
                </a:moveTo>
                <a:lnTo>
                  <a:pt x="50870" y="14982"/>
                </a:lnTo>
                <a:lnTo>
                  <a:pt x="21656" y="39412"/>
                </a:lnTo>
                <a:lnTo>
                  <a:pt x="4838" y="77358"/>
                </a:lnTo>
                <a:lnTo>
                  <a:pt x="0" y="120332"/>
                </a:lnTo>
                <a:lnTo>
                  <a:pt x="2672" y="164508"/>
                </a:lnTo>
                <a:lnTo>
                  <a:pt x="8385" y="206062"/>
                </a:lnTo>
                <a:lnTo>
                  <a:pt x="8385" y="205833"/>
                </a:lnTo>
                <a:lnTo>
                  <a:pt x="13417" y="205833"/>
                </a:lnTo>
                <a:lnTo>
                  <a:pt x="13449" y="200465"/>
                </a:lnTo>
                <a:lnTo>
                  <a:pt x="13261" y="194568"/>
                </a:lnTo>
                <a:lnTo>
                  <a:pt x="12652" y="187405"/>
                </a:lnTo>
                <a:lnTo>
                  <a:pt x="11102" y="180522"/>
                </a:lnTo>
                <a:lnTo>
                  <a:pt x="10061" y="173537"/>
                </a:lnTo>
                <a:lnTo>
                  <a:pt x="15586" y="152902"/>
                </a:lnTo>
                <a:lnTo>
                  <a:pt x="26794" y="128985"/>
                </a:lnTo>
                <a:lnTo>
                  <a:pt x="31541" y="118812"/>
                </a:lnTo>
                <a:lnTo>
                  <a:pt x="38687" y="94391"/>
                </a:lnTo>
                <a:lnTo>
                  <a:pt x="40389" y="91749"/>
                </a:lnTo>
                <a:lnTo>
                  <a:pt x="42205" y="89184"/>
                </a:lnTo>
                <a:lnTo>
                  <a:pt x="44135" y="86682"/>
                </a:lnTo>
                <a:lnTo>
                  <a:pt x="228555" y="86682"/>
                </a:lnTo>
                <a:lnTo>
                  <a:pt x="220321" y="48977"/>
                </a:lnTo>
                <a:lnTo>
                  <a:pt x="188725" y="20642"/>
                </a:lnTo>
                <a:lnTo>
                  <a:pt x="142845" y="31"/>
                </a:lnTo>
                <a:lnTo>
                  <a:pt x="94080" y="0"/>
                </a:lnTo>
                <a:close/>
              </a:path>
              <a:path w="231775" h="304164">
                <a:moveTo>
                  <a:pt x="79759" y="128985"/>
                </a:moveTo>
                <a:lnTo>
                  <a:pt x="80686" y="129239"/>
                </a:lnTo>
                <a:lnTo>
                  <a:pt x="82527" y="129798"/>
                </a:lnTo>
                <a:lnTo>
                  <a:pt x="83886" y="130052"/>
                </a:lnTo>
                <a:lnTo>
                  <a:pt x="82515" y="129659"/>
                </a:lnTo>
                <a:lnTo>
                  <a:pt x="79759" y="128985"/>
                </a:lnTo>
                <a:close/>
              </a:path>
            </a:pathLst>
          </a:custGeom>
          <a:solidFill>
            <a:srgbClr val="1A1A1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3503980" y="1345183"/>
            <a:ext cx="13447" cy="840"/>
          </a:xfrm>
          <a:custGeom>
            <a:avLst/>
            <a:gdLst/>
            <a:ahLst/>
            <a:cxnLst/>
            <a:rect l="l" t="t" r="r" b="b"/>
            <a:pathLst>
              <a:path w="20320" h="1269">
                <a:moveTo>
                  <a:pt x="88" y="0"/>
                </a:moveTo>
                <a:lnTo>
                  <a:pt x="20154" y="0"/>
                </a:lnTo>
                <a:lnTo>
                  <a:pt x="20256" y="647"/>
                </a:lnTo>
                <a:lnTo>
                  <a:pt x="0" y="647"/>
                </a:lnTo>
                <a:lnTo>
                  <a:pt x="88" y="0"/>
                </a:lnTo>
                <a:close/>
              </a:path>
            </a:pathLst>
          </a:custGeom>
          <a:solidFill>
            <a:srgbClr val="010101">
              <a:alpha val="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3317065" y="2698766"/>
            <a:ext cx="1012061" cy="989619"/>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txBox="1"/>
          <p:nvPr/>
        </p:nvSpPr>
        <p:spPr>
          <a:xfrm>
            <a:off x="4723280" y="2312676"/>
            <a:ext cx="3049120" cy="1608212"/>
          </a:xfrm>
          <a:prstGeom prst="rect">
            <a:avLst/>
          </a:prstGeom>
        </p:spPr>
        <p:txBody>
          <a:bodyPr vert="horz" wrap="square" lIns="0" tIns="43703" rIns="0" bIns="0" rtlCol="0">
            <a:spAutoFit/>
          </a:bodyPr>
          <a:lstStyle/>
          <a:p>
            <a:pPr marL="8405" defTabSz="605150">
              <a:spcBef>
                <a:spcPts val="344"/>
              </a:spcBef>
              <a:buClrTx/>
            </a:pPr>
            <a:r>
              <a:rPr sz="2800" kern="1200" spc="228" dirty="0">
                <a:solidFill>
                  <a:prstClr val="black"/>
                </a:solidFill>
                <a:latin typeface="Calibri" panose="020F0502020204030204" pitchFamily="34" charset="0"/>
                <a:ea typeface="+mn-ea"/>
                <a:cs typeface="Calibri" panose="020F0502020204030204" pitchFamily="34" charset="0"/>
              </a:rPr>
              <a:t>SHARING</a:t>
            </a:r>
            <a:r>
              <a:rPr sz="2800" kern="1200" spc="23" dirty="0">
                <a:solidFill>
                  <a:prstClr val="black"/>
                </a:solidFill>
                <a:latin typeface="Calibri" panose="020F0502020204030204" pitchFamily="34" charset="0"/>
                <a:ea typeface="+mn-ea"/>
                <a:cs typeface="Calibri" panose="020F0502020204030204" pitchFamily="34" charset="0"/>
              </a:rPr>
              <a:t> </a:t>
            </a:r>
            <a:r>
              <a:rPr sz="2800" kern="1200" spc="182" dirty="0">
                <a:solidFill>
                  <a:prstClr val="black"/>
                </a:solidFill>
                <a:latin typeface="Calibri" panose="020F0502020204030204" pitchFamily="34" charset="0"/>
                <a:ea typeface="+mn-ea"/>
                <a:cs typeface="Calibri" panose="020F0502020204030204" pitchFamily="34" charset="0"/>
              </a:rPr>
              <a:t>POWER</a:t>
            </a:r>
            <a:endParaRPr sz="2800" kern="1200" dirty="0">
              <a:solidFill>
                <a:prstClr val="black"/>
              </a:solidFill>
              <a:latin typeface="Calibri" panose="020F0502020204030204" pitchFamily="34" charset="0"/>
              <a:ea typeface="+mn-ea"/>
              <a:cs typeface="Calibri" panose="020F0502020204030204" pitchFamily="34" charset="0"/>
            </a:endParaRPr>
          </a:p>
          <a:p>
            <a:pPr marL="443356" marR="4623" indent="-125653" defTabSz="605150">
              <a:lnSpc>
                <a:spcPct val="102200"/>
              </a:lnSpc>
              <a:spcBef>
                <a:spcPts val="109"/>
              </a:spcBef>
              <a:buClrTx/>
            </a:pPr>
            <a:r>
              <a:rPr sz="1800" kern="1200" spc="23" dirty="0">
                <a:solidFill>
                  <a:schemeClr val="tx1"/>
                </a:solidFill>
                <a:latin typeface="Calibri" panose="020F0502020204030204" pitchFamily="34" charset="0"/>
                <a:ea typeface="+mn-ea"/>
                <a:cs typeface="Calibri" panose="020F0502020204030204" pitchFamily="34" charset="0"/>
              </a:rPr>
              <a:t>Nurturing</a:t>
            </a:r>
            <a:r>
              <a:rPr sz="1800" kern="1200" spc="23" dirty="0">
                <a:solidFill>
                  <a:prstClr val="black"/>
                </a:solidFill>
                <a:latin typeface="Calibri" panose="020F0502020204030204" pitchFamily="34" charset="0"/>
                <a:ea typeface="+mn-ea"/>
                <a:cs typeface="Calibri" panose="020F0502020204030204" pitchFamily="34" charset="0"/>
              </a:rPr>
              <a:t> </a:t>
            </a:r>
            <a:r>
              <a:rPr sz="1800" kern="1200" spc="17" dirty="0">
                <a:solidFill>
                  <a:prstClr val="black"/>
                </a:solidFill>
                <a:latin typeface="Calibri" panose="020F0502020204030204" pitchFamily="34" charset="0"/>
                <a:ea typeface="+mn-ea"/>
                <a:cs typeface="Calibri" panose="020F0502020204030204" pitchFamily="34" charset="0"/>
              </a:rPr>
              <a:t>transparent, </a:t>
            </a:r>
            <a:r>
              <a:rPr sz="1800" kern="1200" spc="26" dirty="0">
                <a:solidFill>
                  <a:prstClr val="black"/>
                </a:solidFill>
                <a:latin typeface="Calibri" panose="020F0502020204030204" pitchFamily="34" charset="0"/>
                <a:ea typeface="+mn-ea"/>
                <a:cs typeface="Calibri" panose="020F0502020204030204" pitchFamily="34" charset="0"/>
              </a:rPr>
              <a:t>trusting  </a:t>
            </a:r>
            <a:r>
              <a:rPr sz="1800" kern="1200" spc="30" dirty="0">
                <a:solidFill>
                  <a:prstClr val="black"/>
                </a:solidFill>
                <a:latin typeface="Calibri" panose="020F0502020204030204" pitchFamily="34" charset="0"/>
                <a:ea typeface="+mn-ea"/>
                <a:cs typeface="Calibri" panose="020F0502020204030204" pitchFamily="34" charset="0"/>
              </a:rPr>
              <a:t>relationships and </a:t>
            </a:r>
            <a:r>
              <a:rPr sz="1800" kern="1200" spc="23" dirty="0">
                <a:solidFill>
                  <a:prstClr val="black"/>
                </a:solidFill>
                <a:latin typeface="Calibri" panose="020F0502020204030204" pitchFamily="34" charset="0"/>
                <a:ea typeface="+mn-ea"/>
                <a:cs typeface="Calibri" panose="020F0502020204030204" pitchFamily="34" charset="0"/>
              </a:rPr>
              <a:t>co-creating  </a:t>
            </a:r>
            <a:r>
              <a:rPr sz="1800" kern="1200" spc="17" dirty="0">
                <a:solidFill>
                  <a:prstClr val="black"/>
                </a:solidFill>
                <a:latin typeface="Calibri" panose="020F0502020204030204" pitchFamily="34" charset="0"/>
                <a:ea typeface="+mn-ea"/>
                <a:cs typeface="Calibri" panose="020F0502020204030204" pitchFamily="34" charset="0"/>
              </a:rPr>
              <a:t>strategies with</a:t>
            </a:r>
            <a:r>
              <a:rPr sz="1800" kern="1200" spc="89" dirty="0">
                <a:solidFill>
                  <a:prstClr val="black"/>
                </a:solidFill>
                <a:latin typeface="Calibri" panose="020F0502020204030204" pitchFamily="34" charset="0"/>
                <a:ea typeface="+mn-ea"/>
                <a:cs typeface="Calibri" panose="020F0502020204030204" pitchFamily="34" charset="0"/>
              </a:rPr>
              <a:t> </a:t>
            </a:r>
            <a:r>
              <a:rPr sz="1800" kern="1200" spc="33" dirty="0">
                <a:solidFill>
                  <a:prstClr val="black"/>
                </a:solidFill>
                <a:latin typeface="Calibri" panose="020F0502020204030204" pitchFamily="34" charset="0"/>
                <a:ea typeface="+mn-ea"/>
                <a:cs typeface="Calibri" panose="020F0502020204030204" pitchFamily="34" charset="0"/>
              </a:rPr>
              <a:t>stakeholders</a:t>
            </a:r>
            <a:endParaRPr sz="1800" kern="1200" dirty="0">
              <a:solidFill>
                <a:prstClr val="black"/>
              </a:solidFill>
              <a:latin typeface="Calibri" panose="020F0502020204030204" pitchFamily="34" charset="0"/>
              <a:ea typeface="+mn-ea"/>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96899" y="311970"/>
            <a:ext cx="98332" cy="205184"/>
          </a:xfrm>
          <a:prstGeom prst="rect">
            <a:avLst/>
          </a:prstGeom>
        </p:spPr>
        <p:txBody>
          <a:bodyPr vert="horz" wrap="square" lIns="0" tIns="0" rIns="0" bIns="0" rtlCol="0">
            <a:spAutoFit/>
          </a:bodyPr>
          <a:lstStyle/>
          <a:p>
            <a:pPr defTabSz="605150">
              <a:lnSpc>
                <a:spcPts val="778"/>
              </a:lnSpc>
              <a:buClrTx/>
            </a:pPr>
            <a:r>
              <a:rPr sz="695" kern="1200" spc="33" dirty="0">
                <a:solidFill>
                  <a:prstClr val="black"/>
                </a:solidFill>
                <a:latin typeface="Calibri"/>
                <a:ea typeface="+mn-ea"/>
                <a:cs typeface="Calibri"/>
              </a:rPr>
              <a:t>33</a:t>
            </a:r>
            <a:endParaRPr sz="695" kern="1200">
              <a:solidFill>
                <a:prstClr val="black"/>
              </a:solidFill>
              <a:latin typeface="Calibri"/>
              <a:ea typeface="+mn-ea"/>
              <a:cs typeface="Calibri"/>
            </a:endParaRPr>
          </a:p>
        </p:txBody>
      </p:sp>
      <p:sp>
        <p:nvSpPr>
          <p:cNvPr id="3" name="object 3"/>
          <p:cNvSpPr/>
          <p:nvPr/>
        </p:nvSpPr>
        <p:spPr>
          <a:xfrm>
            <a:off x="6516900" y="-81942"/>
            <a:ext cx="2328022" cy="5143500"/>
          </a:xfrm>
          <a:custGeom>
            <a:avLst/>
            <a:gdLst/>
            <a:ahLst/>
            <a:cxnLst/>
            <a:rect l="l" t="t" r="r" b="b"/>
            <a:pathLst>
              <a:path w="3517900" h="7772400">
                <a:moveTo>
                  <a:pt x="0" y="7772349"/>
                </a:moveTo>
                <a:lnTo>
                  <a:pt x="3517900" y="7772349"/>
                </a:lnTo>
                <a:lnTo>
                  <a:pt x="3517900" y="0"/>
                </a:lnTo>
                <a:lnTo>
                  <a:pt x="0" y="0"/>
                </a:lnTo>
                <a:lnTo>
                  <a:pt x="0" y="7772349"/>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txBox="1">
            <a:spLocks noGrp="1"/>
          </p:cNvSpPr>
          <p:nvPr>
            <p:ph type="title"/>
          </p:nvPr>
        </p:nvSpPr>
        <p:spPr>
          <a:xfrm>
            <a:off x="7015532" y="1285484"/>
            <a:ext cx="1462116" cy="507341"/>
          </a:xfrm>
          <a:prstGeom prst="rect">
            <a:avLst/>
          </a:prstGeom>
        </p:spPr>
        <p:txBody>
          <a:bodyPr vert="horz" wrap="square" lIns="0" tIns="8404" rIns="0" bIns="0" rtlCol="0">
            <a:spAutoFit/>
          </a:bodyPr>
          <a:lstStyle/>
          <a:p>
            <a:pPr marL="8405">
              <a:spcBef>
                <a:spcPts val="66"/>
              </a:spcBef>
            </a:pPr>
            <a:r>
              <a:rPr spc="116" dirty="0">
                <a:solidFill>
                  <a:schemeClr val="tx1"/>
                </a:solidFill>
              </a:rPr>
              <a:t>SHARING</a:t>
            </a:r>
            <a:r>
              <a:rPr spc="-10" dirty="0">
                <a:solidFill>
                  <a:schemeClr val="tx1"/>
                </a:solidFill>
              </a:rPr>
              <a:t> </a:t>
            </a:r>
            <a:r>
              <a:rPr spc="89" dirty="0">
                <a:solidFill>
                  <a:schemeClr val="tx1"/>
                </a:solidFill>
              </a:rPr>
              <a:t>POWER</a:t>
            </a:r>
          </a:p>
        </p:txBody>
      </p:sp>
      <p:sp>
        <p:nvSpPr>
          <p:cNvPr id="9" name="object 9"/>
          <p:cNvSpPr txBox="1"/>
          <p:nvPr/>
        </p:nvSpPr>
        <p:spPr>
          <a:xfrm>
            <a:off x="5723405" y="3072010"/>
            <a:ext cx="1427489" cy="130699"/>
          </a:xfrm>
          <a:prstGeom prst="rect">
            <a:avLst/>
          </a:prstGeom>
        </p:spPr>
        <p:txBody>
          <a:bodyPr vert="horz" wrap="square" lIns="0" tIns="8404" rIns="0" bIns="0" rtlCol="0">
            <a:spAutoFit/>
          </a:bodyPr>
          <a:lstStyle/>
          <a:p>
            <a:pPr marL="121870" marR="3362" indent="-113886" algn="just" defTabSz="605150">
              <a:lnSpc>
                <a:spcPct val="123000"/>
              </a:lnSpc>
              <a:spcBef>
                <a:spcPts val="66"/>
              </a:spcBef>
              <a:buClrTx/>
            </a:pPr>
            <a:endParaRPr sz="695" kern="1200" dirty="0">
              <a:solidFill>
                <a:prstClr val="black"/>
              </a:solidFill>
              <a:latin typeface="Calibri"/>
              <a:ea typeface="+mn-ea"/>
              <a:cs typeface="Calibri"/>
            </a:endParaRPr>
          </a:p>
        </p:txBody>
      </p:sp>
      <p:sp>
        <p:nvSpPr>
          <p:cNvPr id="10" name="object 10"/>
          <p:cNvSpPr txBox="1"/>
          <p:nvPr/>
        </p:nvSpPr>
        <p:spPr>
          <a:xfrm>
            <a:off x="5706596" y="3709940"/>
            <a:ext cx="1974315" cy="148076"/>
          </a:xfrm>
          <a:prstGeom prst="rect">
            <a:avLst/>
          </a:prstGeom>
        </p:spPr>
        <p:txBody>
          <a:bodyPr vert="horz" wrap="square" lIns="0" tIns="8404" rIns="0" bIns="0" rtlCol="0">
            <a:spAutoFit/>
          </a:bodyPr>
          <a:lstStyle/>
          <a:p>
            <a:pPr marL="121870" marR="3362" indent="-113886" defTabSz="605150">
              <a:lnSpc>
                <a:spcPct val="123000"/>
              </a:lnSpc>
              <a:spcBef>
                <a:spcPts val="66"/>
              </a:spcBef>
              <a:buClrTx/>
            </a:pPr>
            <a:r>
              <a:rPr sz="794" kern="1200" spc="23" dirty="0">
                <a:solidFill>
                  <a:prstClr val="black"/>
                </a:solidFill>
                <a:latin typeface="Calibri"/>
                <a:ea typeface="+mn-ea"/>
                <a:cs typeface="Calibri"/>
              </a:rPr>
              <a:t>. </a:t>
            </a:r>
            <a:endParaRPr sz="794" kern="1200" dirty="0">
              <a:solidFill>
                <a:prstClr val="black"/>
              </a:solidFill>
              <a:latin typeface="Calibri"/>
              <a:ea typeface="+mn-ea"/>
              <a:cs typeface="Calibri"/>
            </a:endParaRPr>
          </a:p>
        </p:txBody>
      </p:sp>
      <p:sp>
        <p:nvSpPr>
          <p:cNvPr id="11" name="object 11"/>
          <p:cNvSpPr/>
          <p:nvPr/>
        </p:nvSpPr>
        <p:spPr>
          <a:xfrm>
            <a:off x="6725749" y="3933560"/>
            <a:ext cx="971970" cy="874059"/>
          </a:xfrm>
          <a:custGeom>
            <a:avLst/>
            <a:gdLst/>
            <a:ahLst/>
            <a:cxnLst/>
            <a:rect l="l" t="t" r="r" b="b"/>
            <a:pathLst>
              <a:path w="1468754" h="1320800">
                <a:moveTo>
                  <a:pt x="858982" y="749299"/>
                </a:moveTo>
                <a:lnTo>
                  <a:pt x="769565" y="749299"/>
                </a:lnTo>
                <a:lnTo>
                  <a:pt x="775073" y="825499"/>
                </a:lnTo>
                <a:lnTo>
                  <a:pt x="780539" y="901699"/>
                </a:lnTo>
                <a:lnTo>
                  <a:pt x="785910" y="977899"/>
                </a:lnTo>
                <a:lnTo>
                  <a:pt x="791132" y="1041399"/>
                </a:lnTo>
                <a:lnTo>
                  <a:pt x="796151" y="1104899"/>
                </a:lnTo>
                <a:lnTo>
                  <a:pt x="800915" y="1155699"/>
                </a:lnTo>
                <a:lnTo>
                  <a:pt x="805369" y="1206499"/>
                </a:lnTo>
                <a:lnTo>
                  <a:pt x="809461" y="1244599"/>
                </a:lnTo>
                <a:lnTo>
                  <a:pt x="813138" y="1282699"/>
                </a:lnTo>
                <a:lnTo>
                  <a:pt x="816345" y="1308099"/>
                </a:lnTo>
                <a:lnTo>
                  <a:pt x="819030" y="1320799"/>
                </a:lnTo>
                <a:lnTo>
                  <a:pt x="822652" y="1320799"/>
                </a:lnTo>
                <a:lnTo>
                  <a:pt x="823347" y="1308099"/>
                </a:lnTo>
                <a:lnTo>
                  <a:pt x="823258" y="1269999"/>
                </a:lnTo>
                <a:lnTo>
                  <a:pt x="822420" y="1231899"/>
                </a:lnTo>
                <a:lnTo>
                  <a:pt x="820865" y="1193799"/>
                </a:lnTo>
                <a:lnTo>
                  <a:pt x="818628" y="1130299"/>
                </a:lnTo>
                <a:lnTo>
                  <a:pt x="815743" y="1066799"/>
                </a:lnTo>
                <a:lnTo>
                  <a:pt x="812243" y="1003299"/>
                </a:lnTo>
                <a:lnTo>
                  <a:pt x="808162" y="927099"/>
                </a:lnTo>
                <a:lnTo>
                  <a:pt x="803534" y="850899"/>
                </a:lnTo>
                <a:lnTo>
                  <a:pt x="798394" y="761999"/>
                </a:lnTo>
                <a:lnTo>
                  <a:pt x="865836" y="761999"/>
                </a:lnTo>
                <a:lnTo>
                  <a:pt x="858982" y="749299"/>
                </a:lnTo>
                <a:close/>
              </a:path>
              <a:path w="1468754" h="1320800">
                <a:moveTo>
                  <a:pt x="865836" y="761999"/>
                </a:moveTo>
                <a:lnTo>
                  <a:pt x="798394" y="761999"/>
                </a:lnTo>
                <a:lnTo>
                  <a:pt x="826571" y="812799"/>
                </a:lnTo>
                <a:lnTo>
                  <a:pt x="854076" y="850899"/>
                </a:lnTo>
                <a:lnTo>
                  <a:pt x="880807" y="901699"/>
                </a:lnTo>
                <a:lnTo>
                  <a:pt x="906661" y="939799"/>
                </a:lnTo>
                <a:lnTo>
                  <a:pt x="931536" y="990599"/>
                </a:lnTo>
                <a:lnTo>
                  <a:pt x="955331" y="1028699"/>
                </a:lnTo>
                <a:lnTo>
                  <a:pt x="977943" y="1066799"/>
                </a:lnTo>
                <a:lnTo>
                  <a:pt x="999270" y="1092199"/>
                </a:lnTo>
                <a:lnTo>
                  <a:pt x="1004234" y="1079499"/>
                </a:lnTo>
                <a:lnTo>
                  <a:pt x="1009245" y="1066799"/>
                </a:lnTo>
                <a:lnTo>
                  <a:pt x="1014314" y="1054099"/>
                </a:lnTo>
                <a:lnTo>
                  <a:pt x="1019450" y="1041399"/>
                </a:lnTo>
                <a:lnTo>
                  <a:pt x="999478" y="1003299"/>
                </a:lnTo>
                <a:lnTo>
                  <a:pt x="978057" y="965199"/>
                </a:lnTo>
                <a:lnTo>
                  <a:pt x="955270" y="927099"/>
                </a:lnTo>
                <a:lnTo>
                  <a:pt x="931199" y="876299"/>
                </a:lnTo>
                <a:lnTo>
                  <a:pt x="905930" y="838199"/>
                </a:lnTo>
                <a:lnTo>
                  <a:pt x="879545" y="787399"/>
                </a:lnTo>
                <a:lnTo>
                  <a:pt x="865836" y="761999"/>
                </a:lnTo>
                <a:close/>
              </a:path>
              <a:path w="1468754" h="1320800">
                <a:moveTo>
                  <a:pt x="928359" y="723899"/>
                </a:moveTo>
                <a:lnTo>
                  <a:pt x="748305" y="723899"/>
                </a:lnTo>
                <a:lnTo>
                  <a:pt x="727407" y="800099"/>
                </a:lnTo>
                <a:lnTo>
                  <a:pt x="708998" y="876299"/>
                </a:lnTo>
                <a:lnTo>
                  <a:pt x="693507" y="939799"/>
                </a:lnTo>
                <a:lnTo>
                  <a:pt x="681365" y="990599"/>
                </a:lnTo>
                <a:lnTo>
                  <a:pt x="672998" y="1028699"/>
                </a:lnTo>
                <a:lnTo>
                  <a:pt x="668837" y="1054099"/>
                </a:lnTo>
                <a:lnTo>
                  <a:pt x="669311" y="1066799"/>
                </a:lnTo>
                <a:lnTo>
                  <a:pt x="674270" y="1054099"/>
                </a:lnTo>
                <a:lnTo>
                  <a:pt x="683171" y="1028699"/>
                </a:lnTo>
                <a:lnTo>
                  <a:pt x="695521" y="990599"/>
                </a:lnTo>
                <a:lnTo>
                  <a:pt x="710828" y="952499"/>
                </a:lnTo>
                <a:lnTo>
                  <a:pt x="728599" y="888999"/>
                </a:lnTo>
                <a:lnTo>
                  <a:pt x="748342" y="825499"/>
                </a:lnTo>
                <a:lnTo>
                  <a:pt x="769565" y="749299"/>
                </a:lnTo>
                <a:lnTo>
                  <a:pt x="858982" y="749299"/>
                </a:lnTo>
                <a:lnTo>
                  <a:pt x="852127" y="736599"/>
                </a:lnTo>
                <a:lnTo>
                  <a:pt x="945033" y="736599"/>
                </a:lnTo>
                <a:lnTo>
                  <a:pt x="928359" y="723899"/>
                </a:lnTo>
                <a:close/>
              </a:path>
              <a:path w="1468754" h="1320800">
                <a:moveTo>
                  <a:pt x="945033" y="736599"/>
                </a:moveTo>
                <a:lnTo>
                  <a:pt x="852127" y="736599"/>
                </a:lnTo>
                <a:lnTo>
                  <a:pt x="899195" y="761999"/>
                </a:lnTo>
                <a:lnTo>
                  <a:pt x="945329" y="787399"/>
                </a:lnTo>
                <a:lnTo>
                  <a:pt x="990456" y="812799"/>
                </a:lnTo>
                <a:lnTo>
                  <a:pt x="1034503" y="838199"/>
                </a:lnTo>
                <a:lnTo>
                  <a:pt x="1077398" y="863599"/>
                </a:lnTo>
                <a:lnTo>
                  <a:pt x="1119069" y="888999"/>
                </a:lnTo>
                <a:lnTo>
                  <a:pt x="1159442" y="914399"/>
                </a:lnTo>
                <a:lnTo>
                  <a:pt x="1173467" y="914399"/>
                </a:lnTo>
                <a:lnTo>
                  <a:pt x="1180439" y="927099"/>
                </a:lnTo>
                <a:lnTo>
                  <a:pt x="1198689" y="927099"/>
                </a:lnTo>
                <a:lnTo>
                  <a:pt x="1208632" y="939799"/>
                </a:lnTo>
                <a:lnTo>
                  <a:pt x="1217323" y="939799"/>
                </a:lnTo>
                <a:lnTo>
                  <a:pt x="1224885" y="952499"/>
                </a:lnTo>
                <a:lnTo>
                  <a:pt x="1258303" y="977899"/>
                </a:lnTo>
                <a:lnTo>
                  <a:pt x="1290412" y="990599"/>
                </a:lnTo>
                <a:lnTo>
                  <a:pt x="1321067" y="1003299"/>
                </a:lnTo>
                <a:lnTo>
                  <a:pt x="1350120" y="1028699"/>
                </a:lnTo>
                <a:lnTo>
                  <a:pt x="1351857" y="1015999"/>
                </a:lnTo>
                <a:lnTo>
                  <a:pt x="1353560" y="1003299"/>
                </a:lnTo>
                <a:lnTo>
                  <a:pt x="1355222" y="1003299"/>
                </a:lnTo>
                <a:lnTo>
                  <a:pt x="1356838" y="990599"/>
                </a:lnTo>
                <a:lnTo>
                  <a:pt x="1322489" y="965199"/>
                </a:lnTo>
                <a:lnTo>
                  <a:pt x="1285957" y="952499"/>
                </a:lnTo>
                <a:lnTo>
                  <a:pt x="1247352" y="927099"/>
                </a:lnTo>
                <a:lnTo>
                  <a:pt x="1206785" y="901699"/>
                </a:lnTo>
                <a:lnTo>
                  <a:pt x="1164366" y="876299"/>
                </a:lnTo>
                <a:lnTo>
                  <a:pt x="1120205" y="850899"/>
                </a:lnTo>
                <a:lnTo>
                  <a:pt x="1074414" y="812799"/>
                </a:lnTo>
                <a:lnTo>
                  <a:pt x="1027102" y="787399"/>
                </a:lnTo>
                <a:lnTo>
                  <a:pt x="978380" y="761999"/>
                </a:lnTo>
                <a:lnTo>
                  <a:pt x="945033" y="736599"/>
                </a:lnTo>
                <a:close/>
              </a:path>
              <a:path w="1468754" h="1320800">
                <a:moveTo>
                  <a:pt x="735827" y="736599"/>
                </a:moveTo>
                <a:lnTo>
                  <a:pt x="677769" y="736599"/>
                </a:lnTo>
                <a:lnTo>
                  <a:pt x="636801" y="774699"/>
                </a:lnTo>
                <a:lnTo>
                  <a:pt x="596733" y="812799"/>
                </a:lnTo>
                <a:lnTo>
                  <a:pt x="557630" y="850899"/>
                </a:lnTo>
                <a:lnTo>
                  <a:pt x="519558" y="888999"/>
                </a:lnTo>
                <a:lnTo>
                  <a:pt x="482582" y="914399"/>
                </a:lnTo>
                <a:lnTo>
                  <a:pt x="446769" y="952499"/>
                </a:lnTo>
                <a:lnTo>
                  <a:pt x="452292" y="965199"/>
                </a:lnTo>
                <a:lnTo>
                  <a:pt x="457615" y="965199"/>
                </a:lnTo>
                <a:lnTo>
                  <a:pt x="462756" y="977899"/>
                </a:lnTo>
                <a:lnTo>
                  <a:pt x="467736" y="977899"/>
                </a:lnTo>
                <a:lnTo>
                  <a:pt x="500127" y="952499"/>
                </a:lnTo>
                <a:lnTo>
                  <a:pt x="533374" y="927099"/>
                </a:lnTo>
                <a:lnTo>
                  <a:pt x="567433" y="888999"/>
                </a:lnTo>
                <a:lnTo>
                  <a:pt x="602258" y="863599"/>
                </a:lnTo>
                <a:lnTo>
                  <a:pt x="637803" y="825499"/>
                </a:lnTo>
                <a:lnTo>
                  <a:pt x="674023" y="787399"/>
                </a:lnTo>
                <a:lnTo>
                  <a:pt x="710872" y="761999"/>
                </a:lnTo>
                <a:lnTo>
                  <a:pt x="735827" y="736599"/>
                </a:lnTo>
                <a:close/>
              </a:path>
              <a:path w="1468754" h="1320800">
                <a:moveTo>
                  <a:pt x="524113" y="800099"/>
                </a:moveTo>
                <a:lnTo>
                  <a:pt x="438107" y="800099"/>
                </a:lnTo>
                <a:lnTo>
                  <a:pt x="370329" y="838199"/>
                </a:lnTo>
                <a:lnTo>
                  <a:pt x="315041" y="863599"/>
                </a:lnTo>
                <a:lnTo>
                  <a:pt x="273925" y="888999"/>
                </a:lnTo>
                <a:lnTo>
                  <a:pt x="248660" y="901699"/>
                </a:lnTo>
                <a:lnTo>
                  <a:pt x="269393" y="901699"/>
                </a:lnTo>
                <a:lnTo>
                  <a:pt x="301421" y="888999"/>
                </a:lnTo>
                <a:lnTo>
                  <a:pt x="343938" y="876299"/>
                </a:lnTo>
                <a:lnTo>
                  <a:pt x="395914" y="850899"/>
                </a:lnTo>
                <a:lnTo>
                  <a:pt x="456315" y="825499"/>
                </a:lnTo>
                <a:lnTo>
                  <a:pt x="524113" y="800099"/>
                </a:lnTo>
                <a:close/>
              </a:path>
              <a:path w="1468754" h="1320800">
                <a:moveTo>
                  <a:pt x="13746" y="203199"/>
                </a:moveTo>
                <a:lnTo>
                  <a:pt x="0" y="203199"/>
                </a:lnTo>
                <a:lnTo>
                  <a:pt x="8882" y="215899"/>
                </a:lnTo>
                <a:lnTo>
                  <a:pt x="24060" y="228599"/>
                </a:lnTo>
                <a:lnTo>
                  <a:pt x="45237" y="241299"/>
                </a:lnTo>
                <a:lnTo>
                  <a:pt x="72117" y="253999"/>
                </a:lnTo>
                <a:lnTo>
                  <a:pt x="104402" y="279399"/>
                </a:lnTo>
                <a:lnTo>
                  <a:pt x="141797" y="304799"/>
                </a:lnTo>
                <a:lnTo>
                  <a:pt x="184005" y="330199"/>
                </a:lnTo>
                <a:lnTo>
                  <a:pt x="230729" y="355599"/>
                </a:lnTo>
                <a:lnTo>
                  <a:pt x="281673" y="393699"/>
                </a:lnTo>
                <a:lnTo>
                  <a:pt x="336540" y="419099"/>
                </a:lnTo>
                <a:lnTo>
                  <a:pt x="395033" y="457199"/>
                </a:lnTo>
                <a:lnTo>
                  <a:pt x="456856" y="495299"/>
                </a:lnTo>
                <a:lnTo>
                  <a:pt x="521712" y="533399"/>
                </a:lnTo>
                <a:lnTo>
                  <a:pt x="589305" y="584199"/>
                </a:lnTo>
                <a:lnTo>
                  <a:pt x="659339" y="622299"/>
                </a:lnTo>
                <a:lnTo>
                  <a:pt x="731515" y="660399"/>
                </a:lnTo>
                <a:lnTo>
                  <a:pt x="720339" y="673099"/>
                </a:lnTo>
                <a:lnTo>
                  <a:pt x="645752" y="698499"/>
                </a:lnTo>
                <a:lnTo>
                  <a:pt x="574580" y="723899"/>
                </a:lnTo>
                <a:lnTo>
                  <a:pt x="507418" y="749299"/>
                </a:lnTo>
                <a:lnTo>
                  <a:pt x="444866" y="774699"/>
                </a:lnTo>
                <a:lnTo>
                  <a:pt x="387518" y="787399"/>
                </a:lnTo>
                <a:lnTo>
                  <a:pt x="335974" y="812799"/>
                </a:lnTo>
                <a:lnTo>
                  <a:pt x="290829" y="825499"/>
                </a:lnTo>
                <a:lnTo>
                  <a:pt x="252681" y="850899"/>
                </a:lnTo>
                <a:lnTo>
                  <a:pt x="222127" y="863599"/>
                </a:lnTo>
                <a:lnTo>
                  <a:pt x="199764" y="863599"/>
                </a:lnTo>
                <a:lnTo>
                  <a:pt x="186189" y="876299"/>
                </a:lnTo>
                <a:lnTo>
                  <a:pt x="194633" y="876299"/>
                </a:lnTo>
                <a:lnTo>
                  <a:pt x="228838" y="863599"/>
                </a:lnTo>
                <a:lnTo>
                  <a:pt x="282336" y="850899"/>
                </a:lnTo>
                <a:lnTo>
                  <a:pt x="352852" y="825499"/>
                </a:lnTo>
                <a:lnTo>
                  <a:pt x="438107" y="800099"/>
                </a:lnTo>
                <a:lnTo>
                  <a:pt x="524113" y="800099"/>
                </a:lnTo>
                <a:lnTo>
                  <a:pt x="598274" y="761999"/>
                </a:lnTo>
                <a:lnTo>
                  <a:pt x="677769" y="736599"/>
                </a:lnTo>
                <a:lnTo>
                  <a:pt x="735827" y="736599"/>
                </a:lnTo>
                <a:lnTo>
                  <a:pt x="748305" y="723899"/>
                </a:lnTo>
                <a:lnTo>
                  <a:pt x="928359" y="723899"/>
                </a:lnTo>
                <a:lnTo>
                  <a:pt x="877149" y="698499"/>
                </a:lnTo>
                <a:lnTo>
                  <a:pt x="824860" y="673099"/>
                </a:lnTo>
                <a:lnTo>
                  <a:pt x="836036" y="660399"/>
                </a:lnTo>
                <a:lnTo>
                  <a:pt x="910623" y="634999"/>
                </a:lnTo>
                <a:lnTo>
                  <a:pt x="981796" y="609599"/>
                </a:lnTo>
                <a:lnTo>
                  <a:pt x="808071" y="609599"/>
                </a:lnTo>
                <a:lnTo>
                  <a:pt x="811555" y="596899"/>
                </a:lnTo>
                <a:lnTo>
                  <a:pt x="704249" y="596899"/>
                </a:lnTo>
                <a:lnTo>
                  <a:pt x="631877" y="558799"/>
                </a:lnTo>
                <a:lnTo>
                  <a:pt x="561758" y="507999"/>
                </a:lnTo>
                <a:lnTo>
                  <a:pt x="494216" y="469899"/>
                </a:lnTo>
                <a:lnTo>
                  <a:pt x="429572" y="431799"/>
                </a:lnTo>
                <a:lnTo>
                  <a:pt x="368152" y="393699"/>
                </a:lnTo>
                <a:lnTo>
                  <a:pt x="310278" y="368299"/>
                </a:lnTo>
                <a:lnTo>
                  <a:pt x="256273" y="330199"/>
                </a:lnTo>
                <a:lnTo>
                  <a:pt x="206461" y="304799"/>
                </a:lnTo>
                <a:lnTo>
                  <a:pt x="161165" y="279399"/>
                </a:lnTo>
                <a:lnTo>
                  <a:pt x="120709" y="266699"/>
                </a:lnTo>
                <a:lnTo>
                  <a:pt x="85416" y="241299"/>
                </a:lnTo>
                <a:lnTo>
                  <a:pt x="55609" y="228599"/>
                </a:lnTo>
                <a:lnTo>
                  <a:pt x="31611" y="215899"/>
                </a:lnTo>
                <a:lnTo>
                  <a:pt x="13746" y="203199"/>
                </a:lnTo>
                <a:close/>
              </a:path>
              <a:path w="1468754" h="1320800">
                <a:moveTo>
                  <a:pt x="1468380" y="12699"/>
                </a:moveTo>
                <a:lnTo>
                  <a:pt x="1466008" y="12699"/>
                </a:lnTo>
                <a:lnTo>
                  <a:pt x="1457117" y="25399"/>
                </a:lnTo>
                <a:lnTo>
                  <a:pt x="1443391" y="38099"/>
                </a:lnTo>
                <a:lnTo>
                  <a:pt x="1425052" y="50799"/>
                </a:lnTo>
                <a:lnTo>
                  <a:pt x="1402321" y="63499"/>
                </a:lnTo>
                <a:lnTo>
                  <a:pt x="1375420" y="88899"/>
                </a:lnTo>
                <a:lnTo>
                  <a:pt x="1344572" y="114299"/>
                </a:lnTo>
                <a:lnTo>
                  <a:pt x="1309996" y="152399"/>
                </a:lnTo>
                <a:lnTo>
                  <a:pt x="1271916" y="177799"/>
                </a:lnTo>
                <a:lnTo>
                  <a:pt x="1230553" y="215899"/>
                </a:lnTo>
                <a:lnTo>
                  <a:pt x="1186129" y="253999"/>
                </a:lnTo>
                <a:lnTo>
                  <a:pt x="1138866" y="304799"/>
                </a:lnTo>
                <a:lnTo>
                  <a:pt x="1088984" y="342899"/>
                </a:lnTo>
                <a:lnTo>
                  <a:pt x="1036707" y="393699"/>
                </a:lnTo>
                <a:lnTo>
                  <a:pt x="982255" y="444499"/>
                </a:lnTo>
                <a:lnTo>
                  <a:pt x="925851" y="495299"/>
                </a:lnTo>
                <a:lnTo>
                  <a:pt x="867715" y="558799"/>
                </a:lnTo>
                <a:lnTo>
                  <a:pt x="808071" y="609599"/>
                </a:lnTo>
                <a:lnTo>
                  <a:pt x="981796" y="609599"/>
                </a:lnTo>
                <a:lnTo>
                  <a:pt x="1015377" y="596899"/>
                </a:lnTo>
                <a:lnTo>
                  <a:pt x="878607" y="596899"/>
                </a:lnTo>
                <a:lnTo>
                  <a:pt x="937756" y="546099"/>
                </a:lnTo>
                <a:lnTo>
                  <a:pt x="994977" y="482599"/>
                </a:lnTo>
                <a:lnTo>
                  <a:pt x="1050046" y="431799"/>
                </a:lnTo>
                <a:lnTo>
                  <a:pt x="1102740" y="380999"/>
                </a:lnTo>
                <a:lnTo>
                  <a:pt x="1152835" y="342899"/>
                </a:lnTo>
                <a:lnTo>
                  <a:pt x="1200107" y="292099"/>
                </a:lnTo>
                <a:lnTo>
                  <a:pt x="1244332" y="253999"/>
                </a:lnTo>
                <a:lnTo>
                  <a:pt x="1285288" y="203199"/>
                </a:lnTo>
                <a:lnTo>
                  <a:pt x="1322750" y="165099"/>
                </a:lnTo>
                <a:lnTo>
                  <a:pt x="1356495" y="139699"/>
                </a:lnTo>
                <a:lnTo>
                  <a:pt x="1386299" y="101599"/>
                </a:lnTo>
                <a:lnTo>
                  <a:pt x="1411938" y="76199"/>
                </a:lnTo>
                <a:lnTo>
                  <a:pt x="1433190" y="63499"/>
                </a:lnTo>
                <a:lnTo>
                  <a:pt x="1449830" y="38099"/>
                </a:lnTo>
                <a:lnTo>
                  <a:pt x="1461634" y="25399"/>
                </a:lnTo>
                <a:lnTo>
                  <a:pt x="1468380" y="12699"/>
                </a:lnTo>
                <a:close/>
              </a:path>
              <a:path w="1468754" h="1320800">
                <a:moveTo>
                  <a:pt x="438730" y="63499"/>
                </a:moveTo>
                <a:lnTo>
                  <a:pt x="438106" y="76199"/>
                </a:lnTo>
                <a:lnTo>
                  <a:pt x="442569" y="88899"/>
                </a:lnTo>
                <a:lnTo>
                  <a:pt x="451831" y="114299"/>
                </a:lnTo>
                <a:lnTo>
                  <a:pt x="465610" y="139699"/>
                </a:lnTo>
                <a:lnTo>
                  <a:pt x="483620" y="177799"/>
                </a:lnTo>
                <a:lnTo>
                  <a:pt x="505576" y="228599"/>
                </a:lnTo>
                <a:lnTo>
                  <a:pt x="531194" y="279399"/>
                </a:lnTo>
                <a:lnTo>
                  <a:pt x="560190" y="330199"/>
                </a:lnTo>
                <a:lnTo>
                  <a:pt x="592277" y="393699"/>
                </a:lnTo>
                <a:lnTo>
                  <a:pt x="627173" y="457199"/>
                </a:lnTo>
                <a:lnTo>
                  <a:pt x="664592" y="520699"/>
                </a:lnTo>
                <a:lnTo>
                  <a:pt x="704249" y="596899"/>
                </a:lnTo>
                <a:lnTo>
                  <a:pt x="811555" y="596899"/>
                </a:lnTo>
                <a:lnTo>
                  <a:pt x="815038" y="584199"/>
                </a:lnTo>
                <a:lnTo>
                  <a:pt x="786824" y="584199"/>
                </a:lnTo>
                <a:lnTo>
                  <a:pt x="785905" y="571499"/>
                </a:lnTo>
                <a:lnTo>
                  <a:pt x="757982" y="571499"/>
                </a:lnTo>
                <a:lnTo>
                  <a:pt x="716778" y="495299"/>
                </a:lnTo>
                <a:lnTo>
                  <a:pt x="677107" y="431799"/>
                </a:lnTo>
                <a:lnTo>
                  <a:pt x="639306" y="368299"/>
                </a:lnTo>
                <a:lnTo>
                  <a:pt x="603712" y="304799"/>
                </a:lnTo>
                <a:lnTo>
                  <a:pt x="570660" y="253999"/>
                </a:lnTo>
                <a:lnTo>
                  <a:pt x="540487" y="203199"/>
                </a:lnTo>
                <a:lnTo>
                  <a:pt x="513528" y="165099"/>
                </a:lnTo>
                <a:lnTo>
                  <a:pt x="490121" y="126999"/>
                </a:lnTo>
                <a:lnTo>
                  <a:pt x="470602" y="101599"/>
                </a:lnTo>
                <a:lnTo>
                  <a:pt x="455306" y="88899"/>
                </a:lnTo>
                <a:lnTo>
                  <a:pt x="444570" y="76199"/>
                </a:lnTo>
                <a:lnTo>
                  <a:pt x="438730" y="63499"/>
                </a:lnTo>
                <a:close/>
              </a:path>
              <a:path w="1468754" h="1320800">
                <a:moveTo>
                  <a:pt x="1315449" y="419099"/>
                </a:moveTo>
                <a:lnTo>
                  <a:pt x="1307492" y="419099"/>
                </a:lnTo>
                <a:lnTo>
                  <a:pt x="1286983" y="431799"/>
                </a:lnTo>
                <a:lnTo>
                  <a:pt x="1254955" y="444499"/>
                </a:lnTo>
                <a:lnTo>
                  <a:pt x="1212437" y="457199"/>
                </a:lnTo>
                <a:lnTo>
                  <a:pt x="1160462" y="482599"/>
                </a:lnTo>
                <a:lnTo>
                  <a:pt x="1100060" y="507999"/>
                </a:lnTo>
                <a:lnTo>
                  <a:pt x="1032263" y="533399"/>
                </a:lnTo>
                <a:lnTo>
                  <a:pt x="958102" y="558799"/>
                </a:lnTo>
                <a:lnTo>
                  <a:pt x="878607" y="596899"/>
                </a:lnTo>
                <a:lnTo>
                  <a:pt x="1015377" y="596899"/>
                </a:lnTo>
                <a:lnTo>
                  <a:pt x="1048957" y="584199"/>
                </a:lnTo>
                <a:lnTo>
                  <a:pt x="1111510" y="558799"/>
                </a:lnTo>
                <a:lnTo>
                  <a:pt x="1168856" y="533399"/>
                </a:lnTo>
                <a:lnTo>
                  <a:pt x="1118269" y="533399"/>
                </a:lnTo>
                <a:lnTo>
                  <a:pt x="1186046" y="495299"/>
                </a:lnTo>
                <a:lnTo>
                  <a:pt x="1241331" y="469899"/>
                </a:lnTo>
                <a:lnTo>
                  <a:pt x="1282445" y="444499"/>
                </a:lnTo>
                <a:lnTo>
                  <a:pt x="1307711" y="431799"/>
                </a:lnTo>
                <a:lnTo>
                  <a:pt x="1315449" y="419099"/>
                </a:lnTo>
                <a:close/>
              </a:path>
              <a:path w="1468754" h="1320800">
                <a:moveTo>
                  <a:pt x="887078" y="266699"/>
                </a:moveTo>
                <a:lnTo>
                  <a:pt x="882114" y="279399"/>
                </a:lnTo>
                <a:lnTo>
                  <a:pt x="873212" y="304799"/>
                </a:lnTo>
                <a:lnTo>
                  <a:pt x="860862" y="330199"/>
                </a:lnTo>
                <a:lnTo>
                  <a:pt x="845557" y="380999"/>
                </a:lnTo>
                <a:lnTo>
                  <a:pt x="827788" y="444499"/>
                </a:lnTo>
                <a:lnTo>
                  <a:pt x="808046" y="507999"/>
                </a:lnTo>
                <a:lnTo>
                  <a:pt x="786824" y="584199"/>
                </a:lnTo>
                <a:lnTo>
                  <a:pt x="815038" y="584199"/>
                </a:lnTo>
                <a:lnTo>
                  <a:pt x="828973" y="533399"/>
                </a:lnTo>
                <a:lnTo>
                  <a:pt x="847384" y="457199"/>
                </a:lnTo>
                <a:lnTo>
                  <a:pt x="862875" y="393699"/>
                </a:lnTo>
                <a:lnTo>
                  <a:pt x="875018" y="342899"/>
                </a:lnTo>
                <a:lnTo>
                  <a:pt x="883384" y="304799"/>
                </a:lnTo>
                <a:lnTo>
                  <a:pt x="887547" y="279399"/>
                </a:lnTo>
                <a:lnTo>
                  <a:pt x="887078" y="266699"/>
                </a:lnTo>
                <a:close/>
              </a:path>
              <a:path w="1468754" h="1320800">
                <a:moveTo>
                  <a:pt x="735237" y="0"/>
                </a:moveTo>
                <a:lnTo>
                  <a:pt x="733721" y="12699"/>
                </a:lnTo>
                <a:lnTo>
                  <a:pt x="733024" y="25399"/>
                </a:lnTo>
                <a:lnTo>
                  <a:pt x="733112" y="50799"/>
                </a:lnTo>
                <a:lnTo>
                  <a:pt x="733951" y="88899"/>
                </a:lnTo>
                <a:lnTo>
                  <a:pt x="735506" y="139699"/>
                </a:lnTo>
                <a:lnTo>
                  <a:pt x="737744" y="203199"/>
                </a:lnTo>
                <a:lnTo>
                  <a:pt x="740630" y="253999"/>
                </a:lnTo>
                <a:lnTo>
                  <a:pt x="744131" y="330199"/>
                </a:lnTo>
                <a:lnTo>
                  <a:pt x="748213" y="406399"/>
                </a:lnTo>
                <a:lnTo>
                  <a:pt x="752841" y="482599"/>
                </a:lnTo>
                <a:lnTo>
                  <a:pt x="757982" y="571499"/>
                </a:lnTo>
                <a:lnTo>
                  <a:pt x="785905" y="571499"/>
                </a:lnTo>
                <a:lnTo>
                  <a:pt x="781313" y="507999"/>
                </a:lnTo>
                <a:lnTo>
                  <a:pt x="775844" y="431799"/>
                </a:lnTo>
                <a:lnTo>
                  <a:pt x="770471" y="355599"/>
                </a:lnTo>
                <a:lnTo>
                  <a:pt x="765248" y="292099"/>
                </a:lnTo>
                <a:lnTo>
                  <a:pt x="760227" y="228599"/>
                </a:lnTo>
                <a:lnTo>
                  <a:pt x="755463" y="165099"/>
                </a:lnTo>
                <a:lnTo>
                  <a:pt x="751008" y="126999"/>
                </a:lnTo>
                <a:lnTo>
                  <a:pt x="746915" y="76199"/>
                </a:lnTo>
                <a:lnTo>
                  <a:pt x="743238" y="50799"/>
                </a:lnTo>
                <a:lnTo>
                  <a:pt x="740031" y="25399"/>
                </a:lnTo>
                <a:lnTo>
                  <a:pt x="737346" y="12699"/>
                </a:lnTo>
                <a:lnTo>
                  <a:pt x="735237" y="0"/>
                </a:lnTo>
                <a:close/>
              </a:path>
              <a:path w="1468754" h="1320800">
                <a:moveTo>
                  <a:pt x="1356604" y="457199"/>
                </a:moveTo>
                <a:lnTo>
                  <a:pt x="1327544" y="457199"/>
                </a:lnTo>
                <a:lnTo>
                  <a:pt x="1274048" y="482599"/>
                </a:lnTo>
                <a:lnTo>
                  <a:pt x="1203530" y="507999"/>
                </a:lnTo>
                <a:lnTo>
                  <a:pt x="1118269" y="533399"/>
                </a:lnTo>
                <a:lnTo>
                  <a:pt x="1168856" y="533399"/>
                </a:lnTo>
                <a:lnTo>
                  <a:pt x="1220400" y="520699"/>
                </a:lnTo>
                <a:lnTo>
                  <a:pt x="1265544" y="507999"/>
                </a:lnTo>
                <a:lnTo>
                  <a:pt x="1303691" y="482599"/>
                </a:lnTo>
                <a:lnTo>
                  <a:pt x="1334243" y="469899"/>
                </a:lnTo>
                <a:lnTo>
                  <a:pt x="1356604" y="457199"/>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6867202" y="4667449"/>
            <a:ext cx="49998" cy="58931"/>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6698338" y="4348573"/>
            <a:ext cx="501743" cy="795057"/>
          </a:xfrm>
          <a:custGeom>
            <a:avLst/>
            <a:gdLst/>
            <a:ahLst/>
            <a:cxnLst/>
            <a:rect l="l" t="t" r="r" b="b"/>
            <a:pathLst>
              <a:path w="758190" h="1201420">
                <a:moveTo>
                  <a:pt x="32662" y="0"/>
                </a:moveTo>
                <a:lnTo>
                  <a:pt x="8734" y="21536"/>
                </a:lnTo>
                <a:lnTo>
                  <a:pt x="0" y="52558"/>
                </a:lnTo>
                <a:lnTo>
                  <a:pt x="194" y="69564"/>
                </a:lnTo>
                <a:lnTo>
                  <a:pt x="215" y="162166"/>
                </a:lnTo>
                <a:lnTo>
                  <a:pt x="902" y="215912"/>
                </a:lnTo>
                <a:lnTo>
                  <a:pt x="2785" y="274787"/>
                </a:lnTo>
                <a:lnTo>
                  <a:pt x="6396" y="336707"/>
                </a:lnTo>
                <a:lnTo>
                  <a:pt x="12268" y="399586"/>
                </a:lnTo>
                <a:lnTo>
                  <a:pt x="19797" y="460037"/>
                </a:lnTo>
                <a:lnTo>
                  <a:pt x="28338" y="519353"/>
                </a:lnTo>
                <a:lnTo>
                  <a:pt x="37704" y="576732"/>
                </a:lnTo>
                <a:lnTo>
                  <a:pt x="47712" y="631369"/>
                </a:lnTo>
                <a:lnTo>
                  <a:pt x="58176" y="682461"/>
                </a:lnTo>
                <a:lnTo>
                  <a:pt x="68912" y="729204"/>
                </a:lnTo>
                <a:lnTo>
                  <a:pt x="79736" y="770795"/>
                </a:lnTo>
                <a:lnTo>
                  <a:pt x="114021" y="866632"/>
                </a:lnTo>
                <a:lnTo>
                  <a:pt x="143002" y="921624"/>
                </a:lnTo>
                <a:lnTo>
                  <a:pt x="176661" y="971585"/>
                </a:lnTo>
                <a:lnTo>
                  <a:pt x="214258" y="1016696"/>
                </a:lnTo>
                <a:lnTo>
                  <a:pt x="255049" y="1057136"/>
                </a:lnTo>
                <a:lnTo>
                  <a:pt x="298294" y="1093086"/>
                </a:lnTo>
                <a:lnTo>
                  <a:pt x="343250" y="1124725"/>
                </a:lnTo>
                <a:lnTo>
                  <a:pt x="389175" y="1152235"/>
                </a:lnTo>
                <a:lnTo>
                  <a:pt x="435327" y="1175793"/>
                </a:lnTo>
                <a:lnTo>
                  <a:pt x="480965" y="1195582"/>
                </a:lnTo>
                <a:lnTo>
                  <a:pt x="496420" y="1201223"/>
                </a:lnTo>
                <a:lnTo>
                  <a:pt x="754389" y="1201223"/>
                </a:lnTo>
                <a:lnTo>
                  <a:pt x="756854" y="1180224"/>
                </a:lnTo>
                <a:lnTo>
                  <a:pt x="758130" y="1149070"/>
                </a:lnTo>
                <a:lnTo>
                  <a:pt x="757072" y="1111759"/>
                </a:lnTo>
                <a:lnTo>
                  <a:pt x="752969" y="1068597"/>
                </a:lnTo>
                <a:lnTo>
                  <a:pt x="745110" y="1019889"/>
                </a:lnTo>
                <a:lnTo>
                  <a:pt x="732783" y="965938"/>
                </a:lnTo>
                <a:lnTo>
                  <a:pt x="715277" y="907050"/>
                </a:lnTo>
                <a:lnTo>
                  <a:pt x="691880" y="843529"/>
                </a:lnTo>
                <a:lnTo>
                  <a:pt x="661882" y="775679"/>
                </a:lnTo>
                <a:lnTo>
                  <a:pt x="631873" y="717873"/>
                </a:lnTo>
                <a:lnTo>
                  <a:pt x="359778" y="717873"/>
                </a:lnTo>
                <a:lnTo>
                  <a:pt x="324712" y="708297"/>
                </a:lnTo>
                <a:lnTo>
                  <a:pt x="265479" y="661540"/>
                </a:lnTo>
                <a:lnTo>
                  <a:pt x="240787" y="626624"/>
                </a:lnTo>
                <a:lnTo>
                  <a:pt x="219165" y="585786"/>
                </a:lnTo>
                <a:lnTo>
                  <a:pt x="200247" y="539963"/>
                </a:lnTo>
                <a:lnTo>
                  <a:pt x="183831" y="490405"/>
                </a:lnTo>
                <a:lnTo>
                  <a:pt x="169676" y="438283"/>
                </a:lnTo>
                <a:lnTo>
                  <a:pt x="157540" y="384768"/>
                </a:lnTo>
                <a:lnTo>
                  <a:pt x="147180" y="331032"/>
                </a:lnTo>
                <a:lnTo>
                  <a:pt x="138354" y="278246"/>
                </a:lnTo>
                <a:lnTo>
                  <a:pt x="130820" y="227582"/>
                </a:lnTo>
                <a:lnTo>
                  <a:pt x="124336" y="180210"/>
                </a:lnTo>
                <a:lnTo>
                  <a:pt x="118660" y="137302"/>
                </a:lnTo>
                <a:lnTo>
                  <a:pt x="113549" y="100030"/>
                </a:lnTo>
                <a:lnTo>
                  <a:pt x="108761" y="69564"/>
                </a:lnTo>
                <a:lnTo>
                  <a:pt x="104054" y="47076"/>
                </a:lnTo>
                <a:lnTo>
                  <a:pt x="99186" y="33737"/>
                </a:lnTo>
                <a:lnTo>
                  <a:pt x="65056" y="38"/>
                </a:lnTo>
                <a:lnTo>
                  <a:pt x="32662" y="0"/>
                </a:lnTo>
                <a:close/>
              </a:path>
              <a:path w="758190" h="1201420">
                <a:moveTo>
                  <a:pt x="420300" y="329886"/>
                </a:moveTo>
                <a:lnTo>
                  <a:pt x="392391" y="334029"/>
                </a:lnTo>
                <a:lnTo>
                  <a:pt x="366623" y="356907"/>
                </a:lnTo>
                <a:lnTo>
                  <a:pt x="356694" y="390273"/>
                </a:lnTo>
                <a:lnTo>
                  <a:pt x="359219" y="432014"/>
                </a:lnTo>
                <a:lnTo>
                  <a:pt x="370812" y="480015"/>
                </a:lnTo>
                <a:lnTo>
                  <a:pt x="388086" y="532161"/>
                </a:lnTo>
                <a:lnTo>
                  <a:pt x="407657" y="586339"/>
                </a:lnTo>
                <a:lnTo>
                  <a:pt x="413466" y="601634"/>
                </a:lnTo>
                <a:lnTo>
                  <a:pt x="422932" y="636827"/>
                </a:lnTo>
                <a:lnTo>
                  <a:pt x="424705" y="677526"/>
                </a:lnTo>
                <a:lnTo>
                  <a:pt x="407437" y="709339"/>
                </a:lnTo>
                <a:lnTo>
                  <a:pt x="359778" y="717873"/>
                </a:lnTo>
                <a:lnTo>
                  <a:pt x="631873" y="717873"/>
                </a:lnTo>
                <a:lnTo>
                  <a:pt x="624570" y="703805"/>
                </a:lnTo>
                <a:lnTo>
                  <a:pt x="579234" y="628211"/>
                </a:lnTo>
                <a:lnTo>
                  <a:pt x="578205" y="626624"/>
                </a:lnTo>
                <a:lnTo>
                  <a:pt x="576757" y="625379"/>
                </a:lnTo>
                <a:lnTo>
                  <a:pt x="575652" y="623843"/>
                </a:lnTo>
                <a:lnTo>
                  <a:pt x="557208" y="591259"/>
                </a:lnTo>
                <a:lnTo>
                  <a:pt x="539691" y="549780"/>
                </a:lnTo>
                <a:lnTo>
                  <a:pt x="522499" y="503259"/>
                </a:lnTo>
                <a:lnTo>
                  <a:pt x="505028" y="455550"/>
                </a:lnTo>
                <a:lnTo>
                  <a:pt x="486676" y="410505"/>
                </a:lnTo>
                <a:lnTo>
                  <a:pt x="466839" y="371977"/>
                </a:lnTo>
                <a:lnTo>
                  <a:pt x="444915" y="343820"/>
                </a:lnTo>
                <a:lnTo>
                  <a:pt x="420300" y="329886"/>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7255547" y="4348571"/>
            <a:ext cx="501743" cy="795057"/>
          </a:xfrm>
          <a:custGeom>
            <a:avLst/>
            <a:gdLst/>
            <a:ahLst/>
            <a:cxnLst/>
            <a:rect l="l" t="t" r="r" b="b"/>
            <a:pathLst>
              <a:path w="758190" h="1201420">
                <a:moveTo>
                  <a:pt x="337833" y="329891"/>
                </a:moveTo>
                <a:lnTo>
                  <a:pt x="291292" y="371982"/>
                </a:lnTo>
                <a:lnTo>
                  <a:pt x="271454" y="410510"/>
                </a:lnTo>
                <a:lnTo>
                  <a:pt x="253100" y="455555"/>
                </a:lnTo>
                <a:lnTo>
                  <a:pt x="235629" y="503264"/>
                </a:lnTo>
                <a:lnTo>
                  <a:pt x="218437" y="549785"/>
                </a:lnTo>
                <a:lnTo>
                  <a:pt x="200922" y="591263"/>
                </a:lnTo>
                <a:lnTo>
                  <a:pt x="182481" y="623847"/>
                </a:lnTo>
                <a:lnTo>
                  <a:pt x="181376" y="625384"/>
                </a:lnTo>
                <a:lnTo>
                  <a:pt x="179928" y="626629"/>
                </a:lnTo>
                <a:lnTo>
                  <a:pt x="178899" y="628216"/>
                </a:lnTo>
                <a:lnTo>
                  <a:pt x="133563" y="703807"/>
                </a:lnTo>
                <a:lnTo>
                  <a:pt x="96251" y="775679"/>
                </a:lnTo>
                <a:lnTo>
                  <a:pt x="66253" y="843527"/>
                </a:lnTo>
                <a:lnTo>
                  <a:pt x="42856" y="907047"/>
                </a:lnTo>
                <a:lnTo>
                  <a:pt x="25350" y="965934"/>
                </a:lnTo>
                <a:lnTo>
                  <a:pt x="13022" y="1019884"/>
                </a:lnTo>
                <a:lnTo>
                  <a:pt x="5162" y="1068593"/>
                </a:lnTo>
                <a:lnTo>
                  <a:pt x="1058" y="1111755"/>
                </a:lnTo>
                <a:lnTo>
                  <a:pt x="0" y="1149066"/>
                </a:lnTo>
                <a:lnTo>
                  <a:pt x="1274" y="1180222"/>
                </a:lnTo>
                <a:lnTo>
                  <a:pt x="3737" y="1201225"/>
                </a:lnTo>
                <a:lnTo>
                  <a:pt x="261722" y="1201225"/>
                </a:lnTo>
                <a:lnTo>
                  <a:pt x="322810" y="1175798"/>
                </a:lnTo>
                <a:lnTo>
                  <a:pt x="368963" y="1152239"/>
                </a:lnTo>
                <a:lnTo>
                  <a:pt x="414889" y="1124730"/>
                </a:lnTo>
                <a:lnTo>
                  <a:pt x="459845" y="1093091"/>
                </a:lnTo>
                <a:lnTo>
                  <a:pt x="503089" y="1057141"/>
                </a:lnTo>
                <a:lnTo>
                  <a:pt x="543880" y="1016700"/>
                </a:lnTo>
                <a:lnTo>
                  <a:pt x="581476" y="971590"/>
                </a:lnTo>
                <a:lnTo>
                  <a:pt x="615135" y="921629"/>
                </a:lnTo>
                <a:lnTo>
                  <a:pt x="644114" y="866637"/>
                </a:lnTo>
                <a:lnTo>
                  <a:pt x="667672" y="806435"/>
                </a:lnTo>
                <a:lnTo>
                  <a:pt x="689221" y="729209"/>
                </a:lnTo>
                <a:lnTo>
                  <a:pt x="691826" y="717865"/>
                </a:lnTo>
                <a:lnTo>
                  <a:pt x="398355" y="717865"/>
                </a:lnTo>
                <a:lnTo>
                  <a:pt x="350697" y="709336"/>
                </a:lnTo>
                <a:lnTo>
                  <a:pt x="333428" y="677525"/>
                </a:lnTo>
                <a:lnTo>
                  <a:pt x="335199" y="636826"/>
                </a:lnTo>
                <a:lnTo>
                  <a:pt x="344661" y="601634"/>
                </a:lnTo>
                <a:lnTo>
                  <a:pt x="350464" y="586344"/>
                </a:lnTo>
                <a:lnTo>
                  <a:pt x="370040" y="532166"/>
                </a:lnTo>
                <a:lnTo>
                  <a:pt x="387318" y="480019"/>
                </a:lnTo>
                <a:lnTo>
                  <a:pt x="398913" y="432019"/>
                </a:lnTo>
                <a:lnTo>
                  <a:pt x="401439" y="390278"/>
                </a:lnTo>
                <a:lnTo>
                  <a:pt x="391510" y="356911"/>
                </a:lnTo>
                <a:lnTo>
                  <a:pt x="365742" y="334033"/>
                </a:lnTo>
                <a:lnTo>
                  <a:pt x="337833" y="329891"/>
                </a:lnTo>
                <a:close/>
              </a:path>
              <a:path w="758190" h="1201420">
                <a:moveTo>
                  <a:pt x="725469" y="0"/>
                </a:moveTo>
                <a:lnTo>
                  <a:pt x="658934" y="33742"/>
                </a:lnTo>
                <a:lnTo>
                  <a:pt x="644573" y="100034"/>
                </a:lnTo>
                <a:lnTo>
                  <a:pt x="633787" y="180214"/>
                </a:lnTo>
                <a:lnTo>
                  <a:pt x="627304" y="227586"/>
                </a:lnTo>
                <a:lnTo>
                  <a:pt x="619771" y="278250"/>
                </a:lnTo>
                <a:lnTo>
                  <a:pt x="610946" y="331036"/>
                </a:lnTo>
                <a:lnTo>
                  <a:pt x="600587" y="384771"/>
                </a:lnTo>
                <a:lnTo>
                  <a:pt x="588452" y="438285"/>
                </a:lnTo>
                <a:lnTo>
                  <a:pt x="574298" y="490407"/>
                </a:lnTo>
                <a:lnTo>
                  <a:pt x="557883" y="539964"/>
                </a:lnTo>
                <a:lnTo>
                  <a:pt x="538966" y="585786"/>
                </a:lnTo>
                <a:lnTo>
                  <a:pt x="517303" y="626700"/>
                </a:lnTo>
                <a:lnTo>
                  <a:pt x="492653" y="661537"/>
                </a:lnTo>
                <a:lnTo>
                  <a:pt x="464773" y="689125"/>
                </a:lnTo>
                <a:lnTo>
                  <a:pt x="398355" y="717865"/>
                </a:lnTo>
                <a:lnTo>
                  <a:pt x="691826" y="717865"/>
                </a:lnTo>
                <a:lnTo>
                  <a:pt x="710420" y="631374"/>
                </a:lnTo>
                <a:lnTo>
                  <a:pt x="720426" y="576737"/>
                </a:lnTo>
                <a:lnTo>
                  <a:pt x="729790" y="519358"/>
                </a:lnTo>
                <a:lnTo>
                  <a:pt x="738327" y="460042"/>
                </a:lnTo>
                <a:lnTo>
                  <a:pt x="745853" y="399591"/>
                </a:lnTo>
                <a:lnTo>
                  <a:pt x="751729" y="336712"/>
                </a:lnTo>
                <a:lnTo>
                  <a:pt x="755343" y="274792"/>
                </a:lnTo>
                <a:lnTo>
                  <a:pt x="757229" y="215917"/>
                </a:lnTo>
                <a:lnTo>
                  <a:pt x="757918" y="162171"/>
                </a:lnTo>
                <a:lnTo>
                  <a:pt x="757939" y="69568"/>
                </a:lnTo>
                <a:lnTo>
                  <a:pt x="758134" y="52563"/>
                </a:lnTo>
                <a:lnTo>
                  <a:pt x="749399" y="21539"/>
                </a:lnTo>
                <a:lnTo>
                  <a:pt x="725469"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77491" y="-81942"/>
            <a:ext cx="6743669" cy="5143500"/>
          </a:xfrm>
          <a:custGeom>
            <a:avLst/>
            <a:gdLst/>
            <a:ahLst/>
            <a:cxnLst/>
            <a:rect l="l" t="t" r="r" b="b"/>
            <a:pathLst>
              <a:path w="6538595" h="7772400">
                <a:moveTo>
                  <a:pt x="0" y="7772400"/>
                </a:moveTo>
                <a:lnTo>
                  <a:pt x="6538214" y="7772400"/>
                </a:lnTo>
                <a:lnTo>
                  <a:pt x="6538214" y="0"/>
                </a:lnTo>
                <a:lnTo>
                  <a:pt x="0" y="0"/>
                </a:lnTo>
                <a:lnTo>
                  <a:pt x="0" y="7772400"/>
                </a:lnTo>
                <a:close/>
              </a:path>
            </a:pathLst>
          </a:custGeom>
          <a:solidFill>
            <a:srgbClr val="F1EDF3"/>
          </a:solidFill>
        </p:spPr>
        <p:txBody>
          <a:bodyPr wrap="square" lIns="0" tIns="0" rIns="0" bIns="0" rtlCol="0"/>
          <a:lstStyle/>
          <a:p>
            <a:pPr marL="8405" defTabSz="605150">
              <a:spcBef>
                <a:spcPts val="66"/>
              </a:spcBef>
              <a:buClrTx/>
            </a:pPr>
            <a:endParaRPr lang="en-US" sz="1600" b="1" kern="1200" dirty="0">
              <a:solidFill>
                <a:prstClr val="black"/>
              </a:solidFill>
              <a:latin typeface="Calibri"/>
              <a:ea typeface="+mn-ea"/>
              <a:cs typeface="Calibri"/>
            </a:endParaRPr>
          </a:p>
          <a:p>
            <a:pPr marL="8405" algn="ctr" defTabSz="605150">
              <a:spcBef>
                <a:spcPts val="66"/>
              </a:spcBef>
              <a:buClrTx/>
            </a:pPr>
            <a:r>
              <a:rPr lang="en-US" sz="2800" kern="1200" dirty="0">
                <a:solidFill>
                  <a:prstClr val="black"/>
                </a:solidFill>
                <a:latin typeface="FrankRuehl" panose="020E0503060101010101" pitchFamily="34" charset="-79"/>
                <a:ea typeface="+mn-ea"/>
                <a:cs typeface="FrankRuehl" panose="020E0503060101010101" pitchFamily="34" charset="-79"/>
              </a:rPr>
              <a:t>THE POWER OF DISCUSSION</a:t>
            </a:r>
          </a:p>
          <a:p>
            <a:pPr marL="8405" defTabSz="605150">
              <a:spcBef>
                <a:spcPts val="66"/>
              </a:spcBef>
              <a:buClrTx/>
            </a:pPr>
            <a:endParaRPr lang="en-US" sz="1191" b="1" kern="1200" dirty="0">
              <a:solidFill>
                <a:prstClr val="black"/>
              </a:solidFill>
              <a:latin typeface="Calibri"/>
              <a:ea typeface="+mn-ea"/>
              <a:cs typeface="Calibri"/>
            </a:endParaRPr>
          </a:p>
          <a:p>
            <a:pPr marL="8405" defTabSz="605150">
              <a:spcBef>
                <a:spcPts val="66"/>
              </a:spcBef>
              <a:buClrTx/>
            </a:pPr>
            <a:r>
              <a:rPr lang="en-US" sz="1191" b="1" kern="1200" dirty="0">
                <a:solidFill>
                  <a:prstClr val="black"/>
                </a:solidFill>
                <a:latin typeface="Calibri"/>
                <a:ea typeface="+mn-ea"/>
                <a:cs typeface="Calibri"/>
              </a:rPr>
              <a:t>   Kick-Off Discussion</a:t>
            </a:r>
          </a:p>
          <a:p>
            <a:pPr marL="8405" defTabSz="605150">
              <a:spcBef>
                <a:spcPts val="66"/>
              </a:spcBef>
              <a:buClrTx/>
            </a:pPr>
            <a:r>
              <a:rPr lang="en-US" sz="1191" kern="1200" dirty="0">
                <a:solidFill>
                  <a:prstClr val="black"/>
                </a:solidFill>
                <a:latin typeface="Calibri"/>
                <a:ea typeface="+mn-ea"/>
                <a:cs typeface="Calibri"/>
              </a:rPr>
              <a:t>   Begin your Sharing Power journey by  discussing the following     questions to  ensure that your team members are on  the same page.</a:t>
            </a:r>
          </a:p>
        </p:txBody>
      </p:sp>
      <p:sp>
        <p:nvSpPr>
          <p:cNvPr id="19" name="TextBox 18">
            <a:extLst>
              <a:ext uri="{FF2B5EF4-FFF2-40B4-BE49-F238E27FC236}">
                <a16:creationId xmlns:a16="http://schemas.microsoft.com/office/drawing/2014/main" id="{FABE5722-7965-41DF-9BB7-A0505C3B21EE}"/>
              </a:ext>
            </a:extLst>
          </p:cNvPr>
          <p:cNvSpPr txBox="1"/>
          <p:nvPr/>
        </p:nvSpPr>
        <p:spPr>
          <a:xfrm>
            <a:off x="666352" y="1483786"/>
            <a:ext cx="4686537" cy="2767809"/>
          </a:xfrm>
          <a:prstGeom prst="rect">
            <a:avLst/>
          </a:prstGeom>
          <a:noFill/>
        </p:spPr>
        <p:txBody>
          <a:bodyPr wrap="square" rtlCol="0">
            <a:spAutoFit/>
          </a:bodyPr>
          <a:lstStyle/>
          <a:p>
            <a:pPr marL="226931" indent="-226931" defTabSz="605150">
              <a:buClrTx/>
              <a:buFont typeface="+mj-lt"/>
              <a:buAutoNum type="arabicPeriod"/>
            </a:pPr>
            <a:r>
              <a:rPr lang="en-US" sz="1200" kern="1200" spc="17" dirty="0">
                <a:solidFill>
                  <a:prstClr val="black"/>
                </a:solidFill>
                <a:latin typeface="Calibri"/>
                <a:ea typeface="+mn-ea"/>
                <a:cs typeface="Calibri"/>
              </a:rPr>
              <a:t>What </a:t>
            </a:r>
            <a:r>
              <a:rPr lang="en-US" sz="1200" kern="1200" spc="10" dirty="0">
                <a:solidFill>
                  <a:prstClr val="black"/>
                </a:solidFill>
                <a:latin typeface="Calibri"/>
                <a:ea typeface="+mn-ea"/>
                <a:cs typeface="Calibri"/>
              </a:rPr>
              <a:t>does </a:t>
            </a:r>
            <a:r>
              <a:rPr lang="en-US" sz="1200" kern="1200" spc="-3" dirty="0">
                <a:solidFill>
                  <a:prstClr val="black"/>
                </a:solidFill>
                <a:latin typeface="Calibri"/>
                <a:ea typeface="+mn-ea"/>
                <a:cs typeface="Calibri"/>
              </a:rPr>
              <a:t>it </a:t>
            </a:r>
            <a:r>
              <a:rPr lang="en-US" sz="1200" kern="1200" spc="13" dirty="0">
                <a:solidFill>
                  <a:prstClr val="black"/>
                </a:solidFill>
                <a:latin typeface="Calibri"/>
                <a:ea typeface="+mn-ea"/>
                <a:cs typeface="Calibri"/>
              </a:rPr>
              <a:t>mean </a:t>
            </a:r>
            <a:r>
              <a:rPr lang="en-US" sz="1200" kern="1200" spc="-10" dirty="0">
                <a:solidFill>
                  <a:prstClr val="black"/>
                </a:solidFill>
                <a:latin typeface="Calibri"/>
                <a:ea typeface="+mn-ea"/>
                <a:cs typeface="Calibri"/>
              </a:rPr>
              <a:t>to </a:t>
            </a:r>
            <a:r>
              <a:rPr lang="en-US" sz="1200" kern="1200" spc="7" dirty="0">
                <a:solidFill>
                  <a:prstClr val="black"/>
                </a:solidFill>
                <a:latin typeface="Calibri"/>
                <a:ea typeface="+mn-ea"/>
                <a:cs typeface="Calibri"/>
              </a:rPr>
              <a:t>have </a:t>
            </a:r>
            <a:r>
              <a:rPr lang="en-US" sz="1200" kern="1200" dirty="0">
                <a:solidFill>
                  <a:prstClr val="black"/>
                </a:solidFill>
                <a:latin typeface="Calibri"/>
                <a:ea typeface="+mn-ea"/>
                <a:cs typeface="Calibri"/>
              </a:rPr>
              <a:t>trusting  </a:t>
            </a:r>
            <a:r>
              <a:rPr lang="en-US" sz="1200" kern="1200" spc="10" dirty="0">
                <a:solidFill>
                  <a:prstClr val="black"/>
                </a:solidFill>
                <a:latin typeface="Calibri"/>
                <a:ea typeface="+mn-ea"/>
                <a:cs typeface="Calibri"/>
              </a:rPr>
              <a:t>relationships </a:t>
            </a:r>
            <a:r>
              <a:rPr lang="en-US" sz="1200" kern="1200" spc="13" dirty="0">
                <a:solidFill>
                  <a:prstClr val="black"/>
                </a:solidFill>
                <a:latin typeface="Calibri"/>
                <a:ea typeface="+mn-ea"/>
                <a:cs typeface="Calibri"/>
              </a:rPr>
              <a:t>with </a:t>
            </a:r>
            <a:r>
              <a:rPr lang="en-US" sz="1200" kern="1200" spc="-3" dirty="0">
                <a:solidFill>
                  <a:prstClr val="black"/>
                </a:solidFill>
                <a:latin typeface="Calibri"/>
                <a:ea typeface="+mn-ea"/>
                <a:cs typeface="Calibri"/>
              </a:rPr>
              <a:t>grant</a:t>
            </a:r>
            <a:r>
              <a:rPr lang="en-US" sz="1200" kern="1200" spc="63" dirty="0">
                <a:solidFill>
                  <a:prstClr val="black"/>
                </a:solidFill>
                <a:latin typeface="Calibri"/>
                <a:ea typeface="+mn-ea"/>
                <a:cs typeface="Calibri"/>
              </a:rPr>
              <a:t> </a:t>
            </a:r>
            <a:r>
              <a:rPr lang="en-US" sz="1200" kern="1200" spc="-7" dirty="0">
                <a:solidFill>
                  <a:prstClr val="black"/>
                </a:solidFill>
                <a:latin typeface="Calibri"/>
                <a:ea typeface="+mn-ea"/>
                <a:cs typeface="Calibri"/>
              </a:rPr>
              <a:t>partners?</a:t>
            </a:r>
          </a:p>
          <a:p>
            <a:pPr marL="226931" indent="-226931" defTabSz="605150">
              <a:buClrTx/>
              <a:buFont typeface="+mj-lt"/>
              <a:buAutoNum type="arabicPeriod"/>
            </a:pPr>
            <a:endParaRPr lang="en-US" sz="1200" kern="1200" spc="-7" dirty="0">
              <a:solidFill>
                <a:prstClr val="black"/>
              </a:solidFill>
              <a:latin typeface="Calibri"/>
              <a:ea typeface="+mn-ea"/>
              <a:cs typeface="Calibri"/>
            </a:endParaRPr>
          </a:p>
          <a:p>
            <a:pPr marL="226931" indent="-226931" defTabSz="605150">
              <a:buClrTx/>
              <a:buFont typeface="+mj-lt"/>
              <a:buAutoNum type="arabicPeriod"/>
            </a:pPr>
            <a:r>
              <a:rPr lang="en-US" sz="1200" kern="1200" spc="17" dirty="0">
                <a:solidFill>
                  <a:prstClr val="black"/>
                </a:solidFill>
                <a:latin typeface="Calibri"/>
                <a:ea typeface="+mn-ea"/>
                <a:cs typeface="Calibri"/>
              </a:rPr>
              <a:t>What </a:t>
            </a:r>
            <a:r>
              <a:rPr lang="en-US" sz="1200" kern="1200" spc="10" dirty="0">
                <a:solidFill>
                  <a:prstClr val="black"/>
                </a:solidFill>
                <a:latin typeface="Calibri"/>
                <a:ea typeface="+mn-ea"/>
                <a:cs typeface="Calibri"/>
              </a:rPr>
              <a:t>does </a:t>
            </a:r>
            <a:r>
              <a:rPr lang="en-US" sz="1200" kern="1200" spc="-3" dirty="0">
                <a:solidFill>
                  <a:prstClr val="black"/>
                </a:solidFill>
                <a:latin typeface="Calibri"/>
                <a:ea typeface="+mn-ea"/>
                <a:cs typeface="Calibri"/>
              </a:rPr>
              <a:t>it </a:t>
            </a:r>
            <a:r>
              <a:rPr lang="en-US" sz="1200" kern="1200" spc="13" dirty="0">
                <a:solidFill>
                  <a:prstClr val="black"/>
                </a:solidFill>
                <a:latin typeface="Calibri"/>
                <a:ea typeface="+mn-ea"/>
                <a:cs typeface="Calibri"/>
              </a:rPr>
              <a:t>mean </a:t>
            </a:r>
            <a:r>
              <a:rPr lang="en-US" sz="1200" kern="1200" spc="-10" dirty="0">
                <a:solidFill>
                  <a:prstClr val="black"/>
                </a:solidFill>
                <a:latin typeface="Calibri"/>
                <a:ea typeface="+mn-ea"/>
                <a:cs typeface="Calibri"/>
              </a:rPr>
              <a:t>to </a:t>
            </a:r>
            <a:r>
              <a:rPr lang="en-US" sz="1200" kern="1200" spc="7" dirty="0">
                <a:solidFill>
                  <a:prstClr val="black"/>
                </a:solidFill>
                <a:latin typeface="Calibri"/>
                <a:ea typeface="+mn-ea"/>
                <a:cs typeface="Calibri"/>
              </a:rPr>
              <a:t>“share </a:t>
            </a:r>
            <a:r>
              <a:rPr lang="en-US" sz="1200" kern="1200" spc="13" dirty="0">
                <a:solidFill>
                  <a:prstClr val="black"/>
                </a:solidFill>
                <a:latin typeface="Calibri"/>
                <a:ea typeface="+mn-ea"/>
                <a:cs typeface="Calibri"/>
              </a:rPr>
              <a:t>power”  with </a:t>
            </a:r>
            <a:r>
              <a:rPr lang="en-US" sz="1200" kern="1200" spc="-3" dirty="0">
                <a:solidFill>
                  <a:prstClr val="black"/>
                </a:solidFill>
                <a:latin typeface="Calibri"/>
                <a:ea typeface="+mn-ea"/>
                <a:cs typeface="Calibri"/>
              </a:rPr>
              <a:t>investees </a:t>
            </a:r>
            <a:r>
              <a:rPr lang="en-US" sz="1200" kern="1200" spc="-7" dirty="0">
                <a:solidFill>
                  <a:prstClr val="black"/>
                </a:solidFill>
                <a:latin typeface="Calibri"/>
                <a:ea typeface="+mn-ea"/>
                <a:cs typeface="Calibri"/>
              </a:rPr>
              <a:t>partners?</a:t>
            </a:r>
          </a:p>
          <a:p>
            <a:pPr marL="226931" indent="-226931" defTabSz="605150">
              <a:buClrTx/>
              <a:buFont typeface="+mj-lt"/>
              <a:buAutoNum type="arabicPeriod"/>
            </a:pPr>
            <a:endParaRPr lang="en-US" sz="1200" kern="1200" spc="-7" dirty="0">
              <a:solidFill>
                <a:prstClr val="black"/>
              </a:solidFill>
              <a:latin typeface="Calibri"/>
              <a:ea typeface="+mn-ea"/>
              <a:cs typeface="Calibri"/>
            </a:endParaRPr>
          </a:p>
          <a:p>
            <a:pPr marL="226931" indent="-226931" defTabSz="605150">
              <a:buClrTx/>
              <a:buFont typeface="+mj-lt"/>
              <a:buAutoNum type="arabicPeriod"/>
            </a:pPr>
            <a:r>
              <a:rPr lang="en-US" sz="1200" kern="1200" spc="36" dirty="0">
                <a:solidFill>
                  <a:prstClr val="black"/>
                </a:solidFill>
                <a:latin typeface="Calibri"/>
                <a:ea typeface="+mn-ea"/>
                <a:cs typeface="Calibri"/>
              </a:rPr>
              <a:t>Who </a:t>
            </a:r>
            <a:r>
              <a:rPr lang="en-US" sz="1200" kern="1200" spc="20" dirty="0">
                <a:solidFill>
                  <a:prstClr val="black"/>
                </a:solidFill>
                <a:latin typeface="Calibri"/>
                <a:ea typeface="+mn-ea"/>
                <a:cs typeface="Calibri"/>
              </a:rPr>
              <a:t>do we </a:t>
            </a:r>
            <a:r>
              <a:rPr lang="en-US" sz="1200" kern="1200" spc="10" dirty="0">
                <a:solidFill>
                  <a:prstClr val="black"/>
                </a:solidFill>
                <a:latin typeface="Calibri"/>
                <a:ea typeface="+mn-ea"/>
                <a:cs typeface="Calibri"/>
              </a:rPr>
              <a:t>define </a:t>
            </a:r>
            <a:r>
              <a:rPr lang="en-US" sz="1200" kern="1200" spc="3" dirty="0">
                <a:solidFill>
                  <a:prstClr val="black"/>
                </a:solidFill>
                <a:latin typeface="Calibri"/>
                <a:ea typeface="+mn-ea"/>
                <a:cs typeface="Calibri"/>
              </a:rPr>
              <a:t>as </a:t>
            </a:r>
            <a:r>
              <a:rPr lang="en-US" sz="1200" kern="1200" spc="10" dirty="0">
                <a:solidFill>
                  <a:prstClr val="black"/>
                </a:solidFill>
                <a:latin typeface="Calibri"/>
                <a:ea typeface="+mn-ea"/>
                <a:cs typeface="Calibri"/>
              </a:rPr>
              <a:t>our </a:t>
            </a:r>
            <a:r>
              <a:rPr lang="en-US" sz="1200" kern="1200" spc="20" dirty="0">
                <a:solidFill>
                  <a:prstClr val="black"/>
                </a:solidFill>
                <a:latin typeface="Calibri"/>
                <a:ea typeface="+mn-ea"/>
                <a:cs typeface="Calibri"/>
              </a:rPr>
              <a:t>community  </a:t>
            </a:r>
            <a:r>
              <a:rPr lang="en-US" sz="1200" kern="1200" spc="3" dirty="0">
                <a:solidFill>
                  <a:prstClr val="black"/>
                </a:solidFill>
                <a:latin typeface="Calibri"/>
                <a:ea typeface="+mn-ea"/>
                <a:cs typeface="Calibri"/>
              </a:rPr>
              <a:t>or </a:t>
            </a:r>
            <a:r>
              <a:rPr lang="en-US" sz="1200" kern="1200" spc="13" dirty="0">
                <a:solidFill>
                  <a:prstClr val="black"/>
                </a:solidFill>
                <a:latin typeface="Calibri"/>
                <a:ea typeface="+mn-ea"/>
                <a:cs typeface="Calibri"/>
              </a:rPr>
              <a:t>constituency </a:t>
            </a:r>
            <a:r>
              <a:rPr lang="en-US" sz="1200" kern="1200" spc="17" dirty="0">
                <a:solidFill>
                  <a:prstClr val="black"/>
                </a:solidFill>
                <a:latin typeface="Calibri"/>
                <a:ea typeface="+mn-ea"/>
                <a:cs typeface="Calibri"/>
              </a:rPr>
              <a:t>beyond investees</a:t>
            </a:r>
            <a:r>
              <a:rPr lang="en-US" sz="1200" kern="1200" spc="66" dirty="0">
                <a:solidFill>
                  <a:prstClr val="black"/>
                </a:solidFill>
                <a:latin typeface="Calibri"/>
                <a:ea typeface="+mn-ea"/>
                <a:cs typeface="Calibri"/>
              </a:rPr>
              <a:t> </a:t>
            </a:r>
            <a:r>
              <a:rPr lang="en-US" sz="1200" kern="1200" spc="-7" dirty="0">
                <a:solidFill>
                  <a:prstClr val="black"/>
                </a:solidFill>
                <a:latin typeface="Calibri"/>
                <a:ea typeface="+mn-ea"/>
                <a:cs typeface="Calibri"/>
              </a:rPr>
              <a:t>grantees</a:t>
            </a:r>
          </a:p>
          <a:p>
            <a:pPr marL="226931" indent="-226931" defTabSz="605150">
              <a:buClrTx/>
              <a:buFont typeface="+mj-lt"/>
              <a:buAutoNum type="arabicPeriod"/>
            </a:pPr>
            <a:endParaRPr lang="en-US" sz="1200" kern="1200" spc="-7" dirty="0">
              <a:solidFill>
                <a:prstClr val="black"/>
              </a:solidFill>
              <a:latin typeface="Calibri"/>
              <a:ea typeface="+mn-ea"/>
              <a:cs typeface="Calibri"/>
            </a:endParaRPr>
          </a:p>
          <a:p>
            <a:pPr marL="226931" indent="-226931" defTabSz="605150">
              <a:buClrTx/>
              <a:buFont typeface="+mj-lt"/>
              <a:buAutoNum type="arabicPeriod"/>
            </a:pPr>
            <a:r>
              <a:rPr lang="en-US" sz="1200" kern="1200" spc="23" dirty="0">
                <a:solidFill>
                  <a:prstClr val="black"/>
                </a:solidFill>
                <a:latin typeface="Calibri"/>
                <a:ea typeface="+mn-ea"/>
                <a:cs typeface="Calibri"/>
              </a:rPr>
              <a:t> </a:t>
            </a:r>
            <a:r>
              <a:rPr lang="en-US" sz="1200" kern="1200" spc="17" dirty="0">
                <a:solidFill>
                  <a:prstClr val="black"/>
                </a:solidFill>
                <a:latin typeface="Calibri"/>
                <a:ea typeface="+mn-ea"/>
                <a:cs typeface="Calibri"/>
              </a:rPr>
              <a:t>What </a:t>
            </a:r>
            <a:r>
              <a:rPr lang="en-US" sz="1200" kern="1200" dirty="0">
                <a:solidFill>
                  <a:prstClr val="black"/>
                </a:solidFill>
                <a:latin typeface="Calibri"/>
                <a:ea typeface="+mn-ea"/>
                <a:cs typeface="Calibri"/>
              </a:rPr>
              <a:t>are </a:t>
            </a:r>
            <a:r>
              <a:rPr lang="en-US" sz="1200" kern="1200" spc="10" dirty="0">
                <a:solidFill>
                  <a:prstClr val="black"/>
                </a:solidFill>
                <a:latin typeface="Calibri"/>
                <a:ea typeface="+mn-ea"/>
                <a:cs typeface="Calibri"/>
              </a:rPr>
              <a:t>our positive </a:t>
            </a:r>
            <a:r>
              <a:rPr lang="en-US" sz="1200" kern="1200" spc="13" dirty="0">
                <a:solidFill>
                  <a:prstClr val="black"/>
                </a:solidFill>
                <a:latin typeface="Calibri"/>
                <a:ea typeface="+mn-ea"/>
                <a:cs typeface="Calibri"/>
              </a:rPr>
              <a:t>associations  with </a:t>
            </a:r>
            <a:r>
              <a:rPr lang="en-US" sz="1200" kern="1200" spc="-7" dirty="0">
                <a:solidFill>
                  <a:prstClr val="black"/>
                </a:solidFill>
                <a:latin typeface="Calibri"/>
                <a:ea typeface="+mn-ea"/>
                <a:cs typeface="Calibri"/>
              </a:rPr>
              <a:t>the </a:t>
            </a:r>
            <a:r>
              <a:rPr lang="en-US" sz="1200" kern="1200" spc="17" dirty="0">
                <a:solidFill>
                  <a:prstClr val="black"/>
                </a:solidFill>
                <a:latin typeface="Calibri"/>
                <a:ea typeface="+mn-ea"/>
                <a:cs typeface="Calibri"/>
              </a:rPr>
              <a:t>idea </a:t>
            </a:r>
            <a:r>
              <a:rPr lang="en-US" sz="1200" kern="1200" dirty="0">
                <a:solidFill>
                  <a:prstClr val="black"/>
                </a:solidFill>
                <a:latin typeface="Calibri"/>
                <a:ea typeface="+mn-ea"/>
                <a:cs typeface="Calibri"/>
              </a:rPr>
              <a:t>of </a:t>
            </a:r>
            <a:r>
              <a:rPr lang="en-US" sz="1200" kern="1200" spc="23" dirty="0">
                <a:solidFill>
                  <a:prstClr val="black"/>
                </a:solidFill>
                <a:latin typeface="Calibri"/>
                <a:ea typeface="+mn-ea"/>
                <a:cs typeface="Calibri"/>
              </a:rPr>
              <a:t>building </a:t>
            </a:r>
            <a:r>
              <a:rPr lang="en-US" sz="1200" kern="1200" spc="-17" dirty="0">
                <a:solidFill>
                  <a:prstClr val="black"/>
                </a:solidFill>
                <a:latin typeface="Calibri"/>
                <a:ea typeface="+mn-ea"/>
                <a:cs typeface="Calibri"/>
              </a:rPr>
              <a:t>trust </a:t>
            </a:r>
            <a:r>
              <a:rPr lang="en-US" sz="1200" kern="1200" spc="17" dirty="0">
                <a:solidFill>
                  <a:prstClr val="black"/>
                </a:solidFill>
                <a:latin typeface="Calibri"/>
                <a:ea typeface="+mn-ea"/>
                <a:cs typeface="Calibri"/>
              </a:rPr>
              <a:t>and </a:t>
            </a:r>
            <a:r>
              <a:rPr lang="en-US" sz="1200" kern="1200" spc="13" dirty="0">
                <a:solidFill>
                  <a:prstClr val="black"/>
                </a:solidFill>
                <a:latin typeface="Calibri"/>
                <a:ea typeface="+mn-ea"/>
                <a:cs typeface="Calibri"/>
              </a:rPr>
              <a:t>sharing</a:t>
            </a:r>
            <a:r>
              <a:rPr lang="en-US" sz="1200" kern="1200" spc="30" dirty="0">
                <a:solidFill>
                  <a:prstClr val="black"/>
                </a:solidFill>
                <a:latin typeface="Calibri"/>
                <a:ea typeface="+mn-ea"/>
                <a:cs typeface="Calibri"/>
              </a:rPr>
              <a:t> </a:t>
            </a:r>
            <a:r>
              <a:rPr lang="en-US" sz="1200" kern="1200" dirty="0">
                <a:solidFill>
                  <a:prstClr val="black"/>
                </a:solidFill>
                <a:latin typeface="Calibri"/>
                <a:ea typeface="+mn-ea"/>
                <a:cs typeface="Calibri"/>
              </a:rPr>
              <a:t>power?</a:t>
            </a:r>
          </a:p>
          <a:p>
            <a:pPr marL="226931" indent="-226931" defTabSz="605150">
              <a:buClrTx/>
              <a:buFont typeface="+mj-lt"/>
              <a:buAutoNum type="arabicPeriod"/>
            </a:pPr>
            <a:endParaRPr lang="en-US" sz="1200" kern="1200" dirty="0">
              <a:solidFill>
                <a:prstClr val="black"/>
              </a:solidFill>
              <a:latin typeface="Calibri"/>
              <a:ea typeface="+mn-ea"/>
              <a:cs typeface="Calibri"/>
            </a:endParaRPr>
          </a:p>
          <a:p>
            <a:pPr marL="234916" marR="3362" indent="-226931" defTabSz="605150">
              <a:lnSpc>
                <a:spcPct val="123000"/>
              </a:lnSpc>
              <a:spcBef>
                <a:spcPts val="66"/>
              </a:spcBef>
              <a:buClrTx/>
              <a:buFont typeface="+mj-lt"/>
              <a:buAutoNum type="arabicPeriod"/>
            </a:pPr>
            <a:r>
              <a:rPr lang="en-US" sz="1200" kern="1200" spc="17" dirty="0">
                <a:solidFill>
                  <a:prstClr val="black"/>
                </a:solidFill>
                <a:latin typeface="Calibri"/>
                <a:ea typeface="+mn-ea"/>
                <a:cs typeface="Calibri"/>
              </a:rPr>
              <a:t>What </a:t>
            </a:r>
            <a:r>
              <a:rPr lang="en-US" sz="1200" kern="1200" dirty="0">
                <a:solidFill>
                  <a:prstClr val="black"/>
                </a:solidFill>
                <a:latin typeface="Calibri"/>
                <a:ea typeface="+mn-ea"/>
                <a:cs typeface="Calibri"/>
              </a:rPr>
              <a:t>are </a:t>
            </a:r>
            <a:r>
              <a:rPr lang="en-US" sz="1200" kern="1200" spc="10" dirty="0">
                <a:solidFill>
                  <a:prstClr val="black"/>
                </a:solidFill>
                <a:latin typeface="Calibri"/>
                <a:ea typeface="+mn-ea"/>
                <a:cs typeface="Calibri"/>
              </a:rPr>
              <a:t>our </a:t>
            </a:r>
            <a:r>
              <a:rPr lang="en-US" sz="1200" kern="1200" spc="7" dirty="0">
                <a:solidFill>
                  <a:prstClr val="black"/>
                </a:solidFill>
                <a:latin typeface="Calibri"/>
                <a:ea typeface="+mn-ea"/>
                <a:cs typeface="Calibri"/>
              </a:rPr>
              <a:t>negative </a:t>
            </a:r>
            <a:r>
              <a:rPr lang="en-US" sz="1200" kern="1200" spc="13" dirty="0">
                <a:solidFill>
                  <a:prstClr val="black"/>
                </a:solidFill>
                <a:latin typeface="Calibri"/>
                <a:ea typeface="+mn-ea"/>
                <a:cs typeface="Calibri"/>
              </a:rPr>
              <a:t>associations  with sharing </a:t>
            </a:r>
            <a:r>
              <a:rPr lang="en-US" sz="1200" kern="1200" dirty="0">
                <a:solidFill>
                  <a:prstClr val="black"/>
                </a:solidFill>
                <a:latin typeface="Calibri"/>
                <a:ea typeface="+mn-ea"/>
                <a:cs typeface="Calibri"/>
              </a:rPr>
              <a:t>power?</a:t>
            </a:r>
          </a:p>
          <a:p>
            <a:pPr marL="234916" marR="3362" indent="-226931" defTabSz="605150">
              <a:lnSpc>
                <a:spcPct val="123000"/>
              </a:lnSpc>
              <a:spcBef>
                <a:spcPts val="66"/>
              </a:spcBef>
              <a:buClrTx/>
              <a:buFont typeface="+mj-lt"/>
              <a:buAutoNum type="arabicPeriod"/>
            </a:pPr>
            <a:r>
              <a:rPr lang="en-US" sz="1200" kern="1200" dirty="0">
                <a:solidFill>
                  <a:prstClr val="black"/>
                </a:solidFill>
                <a:latin typeface="Calibri"/>
                <a:ea typeface="+mn-ea"/>
                <a:cs typeface="Calibri"/>
              </a:rPr>
              <a:t> </a:t>
            </a:r>
            <a:r>
              <a:rPr lang="en-US" sz="1200" kern="1200" spc="17" dirty="0">
                <a:solidFill>
                  <a:prstClr val="black"/>
                </a:solidFill>
                <a:latin typeface="Calibri"/>
                <a:ea typeface="+mn-ea"/>
                <a:cs typeface="Calibri"/>
              </a:rPr>
              <a:t>What  </a:t>
            </a:r>
            <a:r>
              <a:rPr lang="en-US" sz="1200" kern="1200" spc="10" dirty="0">
                <a:solidFill>
                  <a:prstClr val="black"/>
                </a:solidFill>
                <a:latin typeface="Calibri"/>
                <a:ea typeface="+mn-ea"/>
                <a:cs typeface="Calibri"/>
              </a:rPr>
              <a:t>assumptions </a:t>
            </a:r>
            <a:r>
              <a:rPr lang="en-US" sz="1200" kern="1200" spc="3" dirty="0">
                <a:solidFill>
                  <a:prstClr val="black"/>
                </a:solidFill>
                <a:latin typeface="Calibri"/>
                <a:ea typeface="+mn-ea"/>
                <a:cs typeface="Calibri"/>
              </a:rPr>
              <a:t>or</a:t>
            </a:r>
            <a:r>
              <a:rPr lang="en-US" sz="1200" kern="1200" spc="50" dirty="0">
                <a:solidFill>
                  <a:prstClr val="black"/>
                </a:solidFill>
                <a:latin typeface="Calibri"/>
                <a:ea typeface="+mn-ea"/>
                <a:cs typeface="Calibri"/>
              </a:rPr>
              <a:t> </a:t>
            </a:r>
            <a:r>
              <a:rPr lang="en-US" sz="1200" kern="1200" spc="-3" dirty="0">
                <a:solidFill>
                  <a:prstClr val="black"/>
                </a:solidFill>
                <a:latin typeface="Calibri"/>
                <a:ea typeface="+mn-ea"/>
                <a:cs typeface="Calibri"/>
              </a:rPr>
              <a:t>fears that underlie them ?</a:t>
            </a:r>
            <a:endParaRPr lang="en-US" sz="1200" kern="1200" dirty="0">
              <a:solidFill>
                <a:prstClr val="black"/>
              </a:solidFill>
              <a:latin typeface="Calibri"/>
              <a:ea typeface="+mn-ea"/>
              <a:cs typeface="Calibri"/>
            </a:endParaRPr>
          </a:p>
          <a:p>
            <a:pPr defTabSz="605150">
              <a:buClrTx/>
            </a:pPr>
            <a:endParaRPr lang="en-US" sz="1191" kern="1200" dirty="0">
              <a:solidFill>
                <a:prstClr val="black"/>
              </a:solidFill>
              <a:latin typeface="Calibri"/>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object 3"/>
          <p:cNvSpPr/>
          <p:nvPr/>
        </p:nvSpPr>
        <p:spPr>
          <a:xfrm>
            <a:off x="1811150" y="389384"/>
            <a:ext cx="5521699" cy="0"/>
          </a:xfrm>
          <a:custGeom>
            <a:avLst/>
            <a:gdLst/>
            <a:ahLst/>
            <a:cxnLst/>
            <a:rect l="l" t="t" r="r" b="b"/>
            <a:pathLst>
              <a:path w="8343900">
                <a:moveTo>
                  <a:pt x="0" y="0"/>
                </a:moveTo>
                <a:lnTo>
                  <a:pt x="8343900" y="0"/>
                </a:lnTo>
              </a:path>
            </a:pathLst>
          </a:custGeom>
          <a:ln w="6350">
            <a:solidFill>
              <a:schemeClr val="tx1"/>
            </a:solidFill>
          </a:ln>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6" name="object 6"/>
          <p:cNvSpPr txBox="1"/>
          <p:nvPr/>
        </p:nvSpPr>
        <p:spPr>
          <a:xfrm>
            <a:off x="655583" y="1359956"/>
            <a:ext cx="3679056" cy="821401"/>
          </a:xfrm>
          <a:prstGeom prst="rect">
            <a:avLst/>
          </a:prstGeom>
        </p:spPr>
        <p:txBody>
          <a:bodyPr vert="horz" wrap="square" lIns="0" tIns="8404" rIns="0" bIns="0" rtlCol="0">
            <a:spAutoFit/>
          </a:bodyPr>
          <a:lstStyle/>
          <a:p>
            <a:pPr marL="8405" marR="3362" defTabSz="605150">
              <a:lnSpc>
                <a:spcPct val="134900"/>
              </a:lnSpc>
              <a:spcBef>
                <a:spcPts val="66"/>
              </a:spcBef>
              <a:buClrTx/>
            </a:pPr>
            <a:r>
              <a:rPr sz="1000" kern="1200" spc="17" dirty="0">
                <a:solidFill>
                  <a:prstClr val="black"/>
                </a:solidFill>
                <a:latin typeface="Calibri"/>
                <a:ea typeface="+mn-ea"/>
                <a:cs typeface="Calibri"/>
              </a:rPr>
              <a:t>Often, </a:t>
            </a:r>
            <a:r>
              <a:rPr sz="1000" kern="1200" spc="3" dirty="0">
                <a:solidFill>
                  <a:prstClr val="black"/>
                </a:solidFill>
                <a:latin typeface="Calibri"/>
                <a:ea typeface="+mn-ea"/>
                <a:cs typeface="Calibri"/>
              </a:rPr>
              <a:t>this </a:t>
            </a:r>
            <a:r>
              <a:rPr sz="1000" kern="1200" spc="10" dirty="0">
                <a:solidFill>
                  <a:prstClr val="black"/>
                </a:solidFill>
                <a:latin typeface="Calibri"/>
                <a:ea typeface="+mn-ea"/>
                <a:cs typeface="Calibri"/>
              </a:rPr>
              <a:t>means </a:t>
            </a:r>
            <a:r>
              <a:rPr sz="1000" kern="1200" dirty="0">
                <a:solidFill>
                  <a:prstClr val="black"/>
                </a:solidFill>
                <a:latin typeface="Calibri"/>
                <a:ea typeface="+mn-ea"/>
                <a:cs typeface="Calibri"/>
              </a:rPr>
              <a:t>trusting </a:t>
            </a:r>
            <a:r>
              <a:rPr sz="1000" kern="1200" spc="10" dirty="0">
                <a:solidFill>
                  <a:prstClr val="black"/>
                </a:solidFill>
                <a:latin typeface="Calibri"/>
                <a:ea typeface="+mn-ea"/>
                <a:cs typeface="Calibri"/>
              </a:rPr>
              <a:t>your </a:t>
            </a:r>
            <a:r>
              <a:rPr sz="1000" kern="1200" spc="7" dirty="0">
                <a:solidFill>
                  <a:prstClr val="black"/>
                </a:solidFill>
                <a:latin typeface="Calibri"/>
                <a:ea typeface="+mn-ea"/>
                <a:cs typeface="Calibri"/>
              </a:rPr>
              <a:t>stakeholders </a:t>
            </a:r>
            <a:r>
              <a:rPr sz="1000" kern="1200" spc="17" dirty="0">
                <a:solidFill>
                  <a:prstClr val="black"/>
                </a:solidFill>
                <a:latin typeface="Calibri"/>
                <a:ea typeface="+mn-ea"/>
                <a:cs typeface="Calibri"/>
              </a:rPr>
              <a:t>and </a:t>
            </a:r>
            <a:r>
              <a:rPr sz="1000" kern="1200" spc="23" dirty="0">
                <a:solidFill>
                  <a:prstClr val="black"/>
                </a:solidFill>
                <a:latin typeface="Calibri"/>
                <a:ea typeface="+mn-ea"/>
                <a:cs typeface="Calibri"/>
              </a:rPr>
              <a:t>giving </a:t>
            </a:r>
            <a:r>
              <a:rPr sz="1000" kern="1200" spc="20" dirty="0">
                <a:solidFill>
                  <a:prstClr val="black"/>
                </a:solidFill>
                <a:latin typeface="Calibri"/>
                <a:ea typeface="+mn-ea"/>
                <a:cs typeface="Calibri"/>
              </a:rPr>
              <a:t>up </a:t>
            </a:r>
            <a:r>
              <a:rPr sz="1000" kern="1200" spc="10" dirty="0">
                <a:solidFill>
                  <a:prstClr val="black"/>
                </a:solidFill>
                <a:latin typeface="Calibri"/>
                <a:ea typeface="+mn-ea"/>
                <a:cs typeface="Calibri"/>
              </a:rPr>
              <a:t>some  </a:t>
            </a:r>
            <a:r>
              <a:rPr sz="1000" kern="1200" spc="13" dirty="0">
                <a:solidFill>
                  <a:prstClr val="black"/>
                </a:solidFill>
                <a:latin typeface="Calibri"/>
                <a:ea typeface="+mn-ea"/>
                <a:cs typeface="Calibri"/>
              </a:rPr>
              <a:t>control. </a:t>
            </a:r>
            <a:r>
              <a:rPr sz="1000" kern="1200" spc="10" dirty="0">
                <a:solidFill>
                  <a:prstClr val="black"/>
                </a:solidFill>
                <a:latin typeface="Calibri"/>
                <a:ea typeface="+mn-ea"/>
                <a:cs typeface="Calibri"/>
              </a:rPr>
              <a:t>Sometimes, </a:t>
            </a:r>
            <a:r>
              <a:rPr sz="1000" kern="1200" spc="-3" dirty="0">
                <a:solidFill>
                  <a:prstClr val="black"/>
                </a:solidFill>
                <a:latin typeface="Calibri"/>
                <a:ea typeface="+mn-ea"/>
                <a:cs typeface="Calibri"/>
              </a:rPr>
              <a:t>it </a:t>
            </a:r>
            <a:r>
              <a:rPr sz="1000" kern="1200" spc="33" dirty="0">
                <a:solidFill>
                  <a:prstClr val="black"/>
                </a:solidFill>
                <a:latin typeface="Calibri"/>
                <a:ea typeface="+mn-ea"/>
                <a:cs typeface="Calibri"/>
              </a:rPr>
              <a:t>will </a:t>
            </a:r>
            <a:r>
              <a:rPr sz="1000" kern="1200" spc="13" dirty="0">
                <a:solidFill>
                  <a:prstClr val="black"/>
                </a:solidFill>
                <a:latin typeface="Calibri"/>
                <a:ea typeface="+mn-ea"/>
                <a:cs typeface="Calibri"/>
              </a:rPr>
              <a:t>mean </a:t>
            </a:r>
            <a:r>
              <a:rPr sz="1000" kern="1200" spc="23" dirty="0">
                <a:solidFill>
                  <a:prstClr val="black"/>
                </a:solidFill>
                <a:latin typeface="Calibri"/>
                <a:ea typeface="+mn-ea"/>
                <a:cs typeface="Calibri"/>
              </a:rPr>
              <a:t>giving </a:t>
            </a:r>
            <a:r>
              <a:rPr sz="1000" kern="1200" spc="20" dirty="0">
                <a:solidFill>
                  <a:prstClr val="black"/>
                </a:solidFill>
                <a:latin typeface="Calibri"/>
                <a:ea typeface="+mn-ea"/>
                <a:cs typeface="Calibri"/>
              </a:rPr>
              <a:t>up </a:t>
            </a:r>
            <a:r>
              <a:rPr sz="1000" kern="1200" spc="13" dirty="0">
                <a:solidFill>
                  <a:prstClr val="black"/>
                </a:solidFill>
                <a:latin typeface="Calibri"/>
                <a:ea typeface="+mn-ea"/>
                <a:cs typeface="Calibri"/>
              </a:rPr>
              <a:t>a </a:t>
            </a:r>
            <a:r>
              <a:rPr sz="1000" kern="1200" spc="3" dirty="0">
                <a:solidFill>
                  <a:prstClr val="black"/>
                </a:solidFill>
                <a:latin typeface="Calibri"/>
                <a:ea typeface="+mn-ea"/>
                <a:cs typeface="Calibri"/>
              </a:rPr>
              <a:t>lot </a:t>
            </a:r>
            <a:r>
              <a:rPr sz="1000" kern="1200" dirty="0">
                <a:solidFill>
                  <a:prstClr val="black"/>
                </a:solidFill>
                <a:latin typeface="Calibri"/>
                <a:ea typeface="+mn-ea"/>
                <a:cs typeface="Calibri"/>
              </a:rPr>
              <a:t>of </a:t>
            </a:r>
            <a:r>
              <a:rPr sz="1000" kern="1200" spc="13" dirty="0">
                <a:solidFill>
                  <a:prstClr val="black"/>
                </a:solidFill>
                <a:latin typeface="Calibri"/>
                <a:ea typeface="+mn-ea"/>
                <a:cs typeface="Calibri"/>
              </a:rPr>
              <a:t>control because  </a:t>
            </a:r>
            <a:r>
              <a:rPr sz="1000" kern="1200" spc="7" dirty="0">
                <a:solidFill>
                  <a:prstClr val="black"/>
                </a:solidFill>
                <a:latin typeface="Calibri"/>
                <a:ea typeface="+mn-ea"/>
                <a:cs typeface="Calibri"/>
              </a:rPr>
              <a:t>nonprofits </a:t>
            </a:r>
            <a:r>
              <a:rPr sz="1000" kern="1200" spc="17" dirty="0">
                <a:solidFill>
                  <a:prstClr val="black"/>
                </a:solidFill>
                <a:latin typeface="Calibri"/>
                <a:ea typeface="+mn-ea"/>
                <a:cs typeface="Calibri"/>
              </a:rPr>
              <a:t>accustomed </a:t>
            </a:r>
            <a:r>
              <a:rPr sz="1000" kern="1200" spc="-10" dirty="0">
                <a:solidFill>
                  <a:prstClr val="black"/>
                </a:solidFill>
                <a:latin typeface="Calibri"/>
                <a:ea typeface="+mn-ea"/>
                <a:cs typeface="Calibri"/>
              </a:rPr>
              <a:t>to </a:t>
            </a:r>
            <a:r>
              <a:rPr sz="1000" kern="1200" spc="-7" dirty="0">
                <a:solidFill>
                  <a:prstClr val="black"/>
                </a:solidFill>
                <a:latin typeface="Calibri"/>
                <a:ea typeface="+mn-ea"/>
                <a:cs typeface="Calibri"/>
              </a:rPr>
              <a:t>the </a:t>
            </a:r>
            <a:r>
              <a:rPr sz="1000" kern="1200" spc="20" dirty="0">
                <a:solidFill>
                  <a:prstClr val="black"/>
                </a:solidFill>
                <a:latin typeface="Calibri"/>
                <a:ea typeface="+mn-ea"/>
                <a:cs typeface="Calibri"/>
              </a:rPr>
              <a:t>typical </a:t>
            </a:r>
            <a:r>
              <a:rPr sz="1000" kern="1200" dirty="0">
                <a:solidFill>
                  <a:prstClr val="black"/>
                </a:solidFill>
                <a:latin typeface="Calibri"/>
                <a:ea typeface="+mn-ea"/>
                <a:cs typeface="Calibri"/>
              </a:rPr>
              <a:t>funder-grantee </a:t>
            </a:r>
            <a:r>
              <a:rPr sz="1000" kern="1200" spc="23" dirty="0">
                <a:solidFill>
                  <a:prstClr val="black"/>
                </a:solidFill>
                <a:latin typeface="Calibri"/>
                <a:ea typeface="+mn-ea"/>
                <a:cs typeface="Calibri"/>
              </a:rPr>
              <a:t>dynamic </a:t>
            </a:r>
            <a:r>
              <a:rPr sz="1000" kern="1200" spc="13" dirty="0">
                <a:solidFill>
                  <a:prstClr val="black"/>
                </a:solidFill>
                <a:latin typeface="Calibri"/>
                <a:ea typeface="+mn-ea"/>
                <a:cs typeface="Calibri"/>
              </a:rPr>
              <a:t>may </a:t>
            </a:r>
            <a:r>
              <a:rPr sz="1000" kern="1200" dirty="0">
                <a:solidFill>
                  <a:prstClr val="black"/>
                </a:solidFill>
                <a:latin typeface="Calibri"/>
                <a:ea typeface="+mn-ea"/>
                <a:cs typeface="Calibri"/>
              </a:rPr>
              <a:t>not  </a:t>
            </a:r>
            <a:r>
              <a:rPr sz="1000" kern="1200" spc="-17" dirty="0">
                <a:solidFill>
                  <a:prstClr val="black"/>
                </a:solidFill>
                <a:latin typeface="Calibri"/>
                <a:ea typeface="+mn-ea"/>
                <a:cs typeface="Calibri"/>
              </a:rPr>
              <a:t>trust </a:t>
            </a:r>
            <a:r>
              <a:rPr sz="1000" kern="1200" spc="20" dirty="0">
                <a:solidFill>
                  <a:prstClr val="black"/>
                </a:solidFill>
                <a:latin typeface="Calibri"/>
                <a:ea typeface="+mn-ea"/>
                <a:cs typeface="Calibri"/>
              </a:rPr>
              <a:t>you </a:t>
            </a:r>
            <a:r>
              <a:rPr sz="1000" kern="1200" spc="13" dirty="0">
                <a:solidFill>
                  <a:prstClr val="black"/>
                </a:solidFill>
                <a:latin typeface="Calibri"/>
                <a:ea typeface="+mn-ea"/>
                <a:cs typeface="Calibri"/>
              </a:rPr>
              <a:t>until </a:t>
            </a:r>
            <a:r>
              <a:rPr sz="1000" kern="1200" spc="20" dirty="0">
                <a:solidFill>
                  <a:prstClr val="black"/>
                </a:solidFill>
                <a:latin typeface="Calibri"/>
                <a:ea typeface="+mn-ea"/>
                <a:cs typeface="Calibri"/>
              </a:rPr>
              <a:t>you</a:t>
            </a:r>
            <a:r>
              <a:rPr sz="1000" kern="1200" spc="-30" dirty="0">
                <a:solidFill>
                  <a:prstClr val="black"/>
                </a:solidFill>
                <a:latin typeface="Calibri"/>
                <a:ea typeface="+mn-ea"/>
                <a:cs typeface="Calibri"/>
              </a:rPr>
              <a:t> </a:t>
            </a:r>
            <a:r>
              <a:rPr sz="1000" kern="1200" spc="17" dirty="0">
                <a:solidFill>
                  <a:prstClr val="black"/>
                </a:solidFill>
                <a:latin typeface="Calibri"/>
                <a:ea typeface="+mn-ea"/>
                <a:cs typeface="Calibri"/>
              </a:rPr>
              <a:t>do.</a:t>
            </a:r>
            <a:endParaRPr sz="1000" kern="1200" dirty="0">
              <a:solidFill>
                <a:prstClr val="black"/>
              </a:solidFill>
              <a:latin typeface="Calibri"/>
              <a:ea typeface="+mn-ea"/>
              <a:cs typeface="Calibri"/>
            </a:endParaRPr>
          </a:p>
        </p:txBody>
      </p:sp>
      <p:sp>
        <p:nvSpPr>
          <p:cNvPr id="7" name="object 7"/>
          <p:cNvSpPr txBox="1"/>
          <p:nvPr/>
        </p:nvSpPr>
        <p:spPr>
          <a:xfrm>
            <a:off x="660697" y="2309569"/>
            <a:ext cx="3494927" cy="1041974"/>
          </a:xfrm>
          <a:prstGeom prst="rect">
            <a:avLst/>
          </a:prstGeom>
        </p:spPr>
        <p:txBody>
          <a:bodyPr vert="horz" wrap="square" lIns="0" tIns="8404" rIns="0" bIns="0" rtlCol="0">
            <a:spAutoFit/>
          </a:bodyPr>
          <a:lstStyle/>
          <a:p>
            <a:pPr marL="8405" marR="3362" defTabSz="605150">
              <a:lnSpc>
                <a:spcPct val="134900"/>
              </a:lnSpc>
              <a:spcBef>
                <a:spcPts val="66"/>
              </a:spcBef>
              <a:buClrTx/>
            </a:pPr>
            <a:r>
              <a:rPr lang="en-US" sz="1000" b="1" kern="1200" spc="17" dirty="0">
                <a:solidFill>
                  <a:prstClr val="black"/>
                </a:solidFill>
                <a:latin typeface="Calibri"/>
                <a:ea typeface="+mn-ea"/>
                <a:cs typeface="Calibri"/>
              </a:rPr>
              <a:t>L</a:t>
            </a:r>
            <a:r>
              <a:rPr sz="1000" b="1" kern="1200" spc="17" dirty="0">
                <a:solidFill>
                  <a:prstClr val="black"/>
                </a:solidFill>
                <a:latin typeface="Calibri"/>
                <a:ea typeface="+mn-ea"/>
                <a:cs typeface="Calibri"/>
              </a:rPr>
              <a:t>anguage </a:t>
            </a:r>
            <a:r>
              <a:rPr sz="1000" b="1" kern="1200" spc="-13" dirty="0">
                <a:solidFill>
                  <a:prstClr val="black"/>
                </a:solidFill>
                <a:latin typeface="Calibri"/>
                <a:ea typeface="+mn-ea"/>
                <a:cs typeface="Calibri"/>
              </a:rPr>
              <a:t>matter</a:t>
            </a:r>
            <a:r>
              <a:rPr lang="en-US" sz="1000" b="1" kern="1200" spc="-13" dirty="0">
                <a:solidFill>
                  <a:prstClr val="black"/>
                </a:solidFill>
                <a:latin typeface="Calibri"/>
                <a:ea typeface="+mn-ea"/>
                <a:cs typeface="Calibri"/>
              </a:rPr>
              <a:t>s</a:t>
            </a:r>
            <a:r>
              <a:rPr sz="1000" b="1" kern="1200" spc="-13" dirty="0">
                <a:solidFill>
                  <a:prstClr val="black"/>
                </a:solidFill>
                <a:latin typeface="Calibri"/>
                <a:ea typeface="+mn-ea"/>
                <a:cs typeface="Calibri"/>
              </a:rPr>
              <a:t>.</a:t>
            </a:r>
            <a:endParaRPr lang="en-US" sz="1000" b="1" kern="1200" spc="-13" dirty="0">
              <a:solidFill>
                <a:prstClr val="black"/>
              </a:solidFill>
              <a:latin typeface="Calibri"/>
              <a:ea typeface="+mn-ea"/>
              <a:cs typeface="Calibri"/>
            </a:endParaRPr>
          </a:p>
          <a:p>
            <a:pPr marL="8405" marR="3362" defTabSz="605150">
              <a:lnSpc>
                <a:spcPct val="134900"/>
              </a:lnSpc>
              <a:spcBef>
                <a:spcPts val="66"/>
              </a:spcBef>
              <a:buClrTx/>
            </a:pPr>
            <a:r>
              <a:rPr sz="1000" i="1" kern="1200" spc="13" dirty="0">
                <a:solidFill>
                  <a:prstClr val="black"/>
                </a:solidFill>
                <a:latin typeface="Calibri" panose="020F0502020204030204" pitchFamily="34" charset="0"/>
                <a:ea typeface="+mn-ea"/>
                <a:cs typeface="Calibri" panose="020F0502020204030204" pitchFamily="34" charset="0"/>
              </a:rPr>
              <a:t>Power </a:t>
            </a:r>
            <a:r>
              <a:rPr sz="1000" i="1" kern="1200" spc="17" dirty="0">
                <a:solidFill>
                  <a:prstClr val="black"/>
                </a:solidFill>
                <a:latin typeface="Calibri" panose="020F0502020204030204" pitchFamily="34" charset="0"/>
                <a:ea typeface="+mn-ea"/>
                <a:cs typeface="Calibri" panose="020F0502020204030204" pitchFamily="34" charset="0"/>
              </a:rPr>
              <a:t>Moves </a:t>
            </a:r>
            <a:r>
              <a:rPr sz="1000" kern="1200" spc="3" dirty="0">
                <a:solidFill>
                  <a:prstClr val="black"/>
                </a:solidFill>
                <a:latin typeface="Calibri" panose="020F0502020204030204" pitchFamily="34" charset="0"/>
                <a:ea typeface="+mn-ea"/>
                <a:cs typeface="Calibri" panose="020F0502020204030204" pitchFamily="34" charset="0"/>
              </a:rPr>
              <a:t>uses both “grantee”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dirty="0">
                <a:solidFill>
                  <a:prstClr val="black"/>
                </a:solidFill>
                <a:latin typeface="Calibri" panose="020F0502020204030204" pitchFamily="34" charset="0"/>
                <a:ea typeface="+mn-ea"/>
                <a:cs typeface="Calibri" panose="020F0502020204030204" pitchFamily="34" charset="0"/>
              </a:rPr>
              <a:t>“grant </a:t>
            </a:r>
            <a:r>
              <a:rPr sz="1000" kern="1200" spc="-7" dirty="0">
                <a:solidFill>
                  <a:prstClr val="black"/>
                </a:solidFill>
                <a:latin typeface="Calibri" panose="020F0502020204030204" pitchFamily="34" charset="0"/>
                <a:ea typeface="+mn-ea"/>
                <a:cs typeface="Calibri" panose="020F0502020204030204" pitchFamily="34" charset="0"/>
              </a:rPr>
              <a:t>partner.” </a:t>
            </a:r>
            <a:r>
              <a:rPr sz="1000" kern="1200" spc="33" dirty="0">
                <a:solidFill>
                  <a:prstClr val="black"/>
                </a:solidFill>
                <a:latin typeface="Calibri" panose="020F0502020204030204" pitchFamily="34" charset="0"/>
                <a:ea typeface="+mn-ea"/>
                <a:cs typeface="Calibri" panose="020F0502020204030204" pitchFamily="34" charset="0"/>
              </a:rPr>
              <a:t>Using </a:t>
            </a:r>
            <a:r>
              <a:rPr sz="1000" kern="1200" dirty="0">
                <a:solidFill>
                  <a:prstClr val="black"/>
                </a:solidFill>
                <a:latin typeface="Calibri" panose="020F0502020204030204" pitchFamily="34" charset="0"/>
                <a:ea typeface="+mn-ea"/>
                <a:cs typeface="Calibri" panose="020F0502020204030204" pitchFamily="34" charset="0"/>
              </a:rPr>
              <a:t>“grant partner” </a:t>
            </a:r>
            <a:r>
              <a:rPr sz="1000" kern="1200" spc="17" dirty="0">
                <a:solidFill>
                  <a:prstClr val="black"/>
                </a:solidFill>
                <a:latin typeface="Calibri" panose="020F0502020204030204" pitchFamily="34" charset="0"/>
                <a:ea typeface="+mn-ea"/>
                <a:cs typeface="Calibri" panose="020F0502020204030204" pitchFamily="34" charset="0"/>
              </a:rPr>
              <a:t>challenges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13" dirty="0">
                <a:solidFill>
                  <a:prstClr val="black"/>
                </a:solidFill>
                <a:latin typeface="Calibri" panose="020F0502020204030204" pitchFamily="34" charset="0"/>
                <a:ea typeface="+mn-ea"/>
                <a:cs typeface="Calibri" panose="020F0502020204030204" pitchFamily="34" charset="0"/>
              </a:rPr>
              <a:t>top-down </a:t>
            </a:r>
            <a:r>
              <a:rPr sz="1000" kern="1200" spc="10" dirty="0">
                <a:solidFill>
                  <a:prstClr val="black"/>
                </a:solidFill>
                <a:latin typeface="Calibri" panose="020F0502020204030204" pitchFamily="34" charset="0"/>
                <a:ea typeface="+mn-ea"/>
                <a:cs typeface="Calibri" panose="020F0502020204030204" pitchFamily="34" charset="0"/>
              </a:rPr>
              <a:t>power  </a:t>
            </a:r>
            <a:r>
              <a:rPr sz="1000" kern="1200" spc="23" dirty="0">
                <a:solidFill>
                  <a:prstClr val="black"/>
                </a:solidFill>
                <a:latin typeface="Calibri" panose="020F0502020204030204" pitchFamily="34" charset="0"/>
                <a:ea typeface="+mn-ea"/>
                <a:cs typeface="Calibri" panose="020F0502020204030204" pitchFamily="34" charset="0"/>
              </a:rPr>
              <a:t>dynamic </a:t>
            </a:r>
            <a:r>
              <a:rPr sz="1000" kern="1200" spc="-13" dirty="0">
                <a:solidFill>
                  <a:prstClr val="black"/>
                </a:solidFill>
                <a:latin typeface="Calibri" panose="020F0502020204030204" pitchFamily="34" charset="0"/>
                <a:ea typeface="+mn-ea"/>
                <a:cs typeface="Calibri" panose="020F0502020204030204" pitchFamily="34" charset="0"/>
              </a:rPr>
              <a:t>that </a:t>
            </a:r>
            <a:r>
              <a:rPr sz="1000" kern="1200" spc="7" dirty="0">
                <a:solidFill>
                  <a:prstClr val="black"/>
                </a:solidFill>
                <a:latin typeface="Calibri" panose="020F0502020204030204" pitchFamily="34" charset="0"/>
                <a:ea typeface="+mn-ea"/>
                <a:cs typeface="Calibri" panose="020F0502020204030204" pitchFamily="34" charset="0"/>
              </a:rPr>
              <a:t>defines nonprofits </a:t>
            </a:r>
            <a:r>
              <a:rPr sz="1000" kern="1200" spc="17" dirty="0">
                <a:solidFill>
                  <a:prstClr val="black"/>
                </a:solidFill>
                <a:latin typeface="Calibri" panose="020F0502020204030204" pitchFamily="34" charset="0"/>
                <a:ea typeface="+mn-ea"/>
                <a:cs typeface="Calibri" panose="020F0502020204030204" pitchFamily="34" charset="0"/>
              </a:rPr>
              <a:t>primarily </a:t>
            </a:r>
            <a:r>
              <a:rPr sz="1000" kern="1200" spc="3" dirty="0">
                <a:solidFill>
                  <a:prstClr val="black"/>
                </a:solidFill>
                <a:latin typeface="Calibri" panose="020F0502020204030204" pitchFamily="34" charset="0"/>
                <a:ea typeface="+mn-ea"/>
                <a:cs typeface="Calibri" panose="020F0502020204030204" pitchFamily="34" charset="0"/>
              </a:rPr>
              <a:t>as </a:t>
            </a:r>
            <a:r>
              <a:rPr sz="1000" kern="1200" spc="10" dirty="0">
                <a:solidFill>
                  <a:prstClr val="black"/>
                </a:solidFill>
                <a:latin typeface="Calibri" panose="020F0502020204030204" pitchFamily="34" charset="0"/>
                <a:ea typeface="+mn-ea"/>
                <a:cs typeface="Calibri" panose="020F0502020204030204" pitchFamily="34" charset="0"/>
              </a:rPr>
              <a:t>recipients </a:t>
            </a:r>
            <a:r>
              <a:rPr sz="1000" kern="1200" spc="-7" dirty="0">
                <a:solidFill>
                  <a:prstClr val="black"/>
                </a:solidFill>
                <a:latin typeface="Calibri" panose="020F0502020204030204" pitchFamily="34" charset="0"/>
                <a:ea typeface="+mn-ea"/>
                <a:cs typeface="Calibri" panose="020F0502020204030204" pitchFamily="34" charset="0"/>
              </a:rPr>
              <a:t>rather </a:t>
            </a:r>
            <a:r>
              <a:rPr sz="1000" kern="1200" spc="3" dirty="0">
                <a:solidFill>
                  <a:prstClr val="black"/>
                </a:solidFill>
                <a:latin typeface="Calibri" panose="020F0502020204030204" pitchFamily="34" charset="0"/>
                <a:ea typeface="+mn-ea"/>
                <a:cs typeface="Calibri" panose="020F0502020204030204" pitchFamily="34" charset="0"/>
              </a:rPr>
              <a:t>than as  </a:t>
            </a:r>
            <a:r>
              <a:rPr sz="1000" kern="1200" spc="10" dirty="0">
                <a:solidFill>
                  <a:prstClr val="black"/>
                </a:solidFill>
                <a:latin typeface="Calibri" panose="020F0502020204030204" pitchFamily="34" charset="0"/>
                <a:ea typeface="+mn-ea"/>
                <a:cs typeface="Calibri" panose="020F0502020204030204" pitchFamily="34" charset="0"/>
              </a:rPr>
              <a:t>collaborators </a:t>
            </a:r>
            <a:r>
              <a:rPr sz="1000" kern="1200" spc="13" dirty="0">
                <a:solidFill>
                  <a:prstClr val="black"/>
                </a:solidFill>
                <a:latin typeface="Calibri" panose="020F0502020204030204" pitchFamily="34" charset="0"/>
                <a:ea typeface="+mn-ea"/>
                <a:cs typeface="Calibri" panose="020F0502020204030204" pitchFamily="34" charset="0"/>
              </a:rPr>
              <a:t>with </a:t>
            </a:r>
            <a:r>
              <a:rPr sz="1000" kern="1200" dirty="0">
                <a:solidFill>
                  <a:prstClr val="black"/>
                </a:solidFill>
                <a:latin typeface="Calibri" panose="020F0502020204030204" pitchFamily="34" charset="0"/>
                <a:ea typeface="+mn-ea"/>
                <a:cs typeface="Calibri" panose="020F0502020204030204" pitchFamily="34" charset="0"/>
              </a:rPr>
              <a:t>their</a:t>
            </a:r>
            <a:r>
              <a:rPr sz="1000" kern="1200" spc="75" dirty="0">
                <a:solidFill>
                  <a:prstClr val="black"/>
                </a:solidFill>
                <a:latin typeface="Calibri" panose="020F0502020204030204" pitchFamily="34" charset="0"/>
                <a:ea typeface="+mn-ea"/>
                <a:cs typeface="Calibri" panose="020F0502020204030204" pitchFamily="34" charset="0"/>
              </a:rPr>
              <a:t> </a:t>
            </a:r>
            <a:r>
              <a:rPr sz="1000" kern="1200" spc="3" dirty="0">
                <a:solidFill>
                  <a:prstClr val="black"/>
                </a:solidFill>
                <a:latin typeface="Calibri" panose="020F0502020204030204" pitchFamily="34" charset="0"/>
                <a:ea typeface="+mn-ea"/>
                <a:cs typeface="Calibri" panose="020F0502020204030204" pitchFamily="34" charset="0"/>
              </a:rPr>
              <a:t>funders.</a:t>
            </a:r>
            <a:endParaRPr sz="1000" kern="1200" dirty="0">
              <a:solidFill>
                <a:prstClr val="black"/>
              </a:solidFill>
              <a:latin typeface="Calibri" panose="020F0502020204030204" pitchFamily="34" charset="0"/>
              <a:ea typeface="+mn-ea"/>
              <a:cs typeface="Calibri" panose="020F0502020204030204" pitchFamily="34" charset="0"/>
            </a:endParaRPr>
          </a:p>
        </p:txBody>
      </p:sp>
      <p:sp>
        <p:nvSpPr>
          <p:cNvPr id="8" name="object 8"/>
          <p:cNvSpPr txBox="1"/>
          <p:nvPr/>
        </p:nvSpPr>
        <p:spPr>
          <a:xfrm>
            <a:off x="655583" y="3404696"/>
            <a:ext cx="3500041" cy="1029150"/>
          </a:xfrm>
          <a:prstGeom prst="rect">
            <a:avLst/>
          </a:prstGeom>
        </p:spPr>
        <p:txBody>
          <a:bodyPr vert="horz" wrap="square" lIns="0" tIns="8404" rIns="0" bIns="0" rtlCol="0">
            <a:spAutoFit/>
          </a:bodyPr>
          <a:lstStyle/>
          <a:p>
            <a:pPr marL="8405" marR="3362" defTabSz="605150">
              <a:lnSpc>
                <a:spcPct val="134900"/>
              </a:lnSpc>
              <a:spcBef>
                <a:spcPts val="66"/>
              </a:spcBef>
              <a:buClrTx/>
            </a:pPr>
            <a:r>
              <a:rPr sz="1000" kern="1200" spc="20" dirty="0">
                <a:solidFill>
                  <a:prstClr val="black"/>
                </a:solidFill>
                <a:latin typeface="Calibri"/>
                <a:ea typeface="+mn-ea"/>
                <a:cs typeface="Calibri"/>
              </a:rPr>
              <a:t>Engaging </a:t>
            </a:r>
            <a:r>
              <a:rPr sz="1000" kern="1200" spc="26" dirty="0">
                <a:solidFill>
                  <a:prstClr val="black"/>
                </a:solidFill>
                <a:latin typeface="Calibri"/>
                <a:ea typeface="+mn-ea"/>
                <a:cs typeface="Calibri"/>
              </a:rPr>
              <a:t>in </a:t>
            </a:r>
            <a:r>
              <a:rPr sz="1000" kern="1200" spc="10" dirty="0">
                <a:solidFill>
                  <a:prstClr val="black"/>
                </a:solidFill>
                <a:latin typeface="Calibri"/>
                <a:ea typeface="+mn-ea"/>
                <a:cs typeface="Calibri"/>
              </a:rPr>
              <a:t>power-sharing practices </a:t>
            </a:r>
            <a:r>
              <a:rPr sz="1000" kern="1200" spc="33" dirty="0">
                <a:solidFill>
                  <a:prstClr val="black"/>
                </a:solidFill>
                <a:latin typeface="Calibri"/>
                <a:ea typeface="+mn-ea"/>
                <a:cs typeface="Calibri"/>
              </a:rPr>
              <a:t>will </a:t>
            </a:r>
            <a:r>
              <a:rPr sz="1000" kern="1200" spc="10" dirty="0">
                <a:solidFill>
                  <a:prstClr val="black"/>
                </a:solidFill>
                <a:latin typeface="Calibri"/>
                <a:ea typeface="+mn-ea"/>
                <a:cs typeface="Calibri"/>
              </a:rPr>
              <a:t>ultimately </a:t>
            </a:r>
            <a:r>
              <a:rPr sz="1000" kern="1200" spc="-3" dirty="0">
                <a:solidFill>
                  <a:prstClr val="black"/>
                </a:solidFill>
                <a:latin typeface="Calibri"/>
                <a:ea typeface="+mn-ea"/>
                <a:cs typeface="Calibri"/>
              </a:rPr>
              <a:t>affect </a:t>
            </a:r>
            <a:r>
              <a:rPr sz="1000" kern="1200" spc="10" dirty="0">
                <a:solidFill>
                  <a:prstClr val="black"/>
                </a:solidFill>
                <a:latin typeface="Calibri"/>
                <a:ea typeface="+mn-ea"/>
                <a:cs typeface="Calibri"/>
              </a:rPr>
              <a:t>your  grantmaking: </a:t>
            </a:r>
            <a:r>
              <a:rPr sz="1000" kern="1200" spc="30" dirty="0">
                <a:solidFill>
                  <a:prstClr val="black"/>
                </a:solidFill>
                <a:latin typeface="Calibri"/>
                <a:ea typeface="+mn-ea"/>
                <a:cs typeface="Calibri"/>
              </a:rPr>
              <a:t>As </a:t>
            </a:r>
            <a:r>
              <a:rPr sz="1000" kern="1200" spc="10" dirty="0">
                <a:solidFill>
                  <a:prstClr val="black"/>
                </a:solidFill>
                <a:latin typeface="Calibri"/>
                <a:ea typeface="+mn-ea"/>
                <a:cs typeface="Calibri"/>
              </a:rPr>
              <a:t>mutual </a:t>
            </a:r>
            <a:r>
              <a:rPr sz="1000" kern="1200" spc="-17" dirty="0">
                <a:solidFill>
                  <a:prstClr val="black"/>
                </a:solidFill>
                <a:latin typeface="Calibri"/>
                <a:ea typeface="+mn-ea"/>
                <a:cs typeface="Calibri"/>
              </a:rPr>
              <a:t>trust </a:t>
            </a:r>
            <a:r>
              <a:rPr sz="1000" kern="1200" spc="13" dirty="0">
                <a:solidFill>
                  <a:prstClr val="black"/>
                </a:solidFill>
                <a:latin typeface="Calibri"/>
                <a:ea typeface="+mn-ea"/>
                <a:cs typeface="Calibri"/>
              </a:rPr>
              <a:t>grows, </a:t>
            </a:r>
            <a:r>
              <a:rPr sz="1000" kern="1200" spc="20" dirty="0">
                <a:solidFill>
                  <a:prstClr val="black"/>
                </a:solidFill>
                <a:latin typeface="Calibri"/>
                <a:ea typeface="+mn-ea"/>
                <a:cs typeface="Calibri"/>
              </a:rPr>
              <a:t>you </a:t>
            </a:r>
            <a:r>
              <a:rPr sz="1000" kern="1200" spc="13" dirty="0">
                <a:solidFill>
                  <a:prstClr val="black"/>
                </a:solidFill>
                <a:latin typeface="Calibri"/>
                <a:ea typeface="+mn-ea"/>
                <a:cs typeface="Calibri"/>
              </a:rPr>
              <a:t>may </a:t>
            </a:r>
            <a:r>
              <a:rPr sz="1000" kern="1200" spc="20" dirty="0">
                <a:solidFill>
                  <a:prstClr val="black"/>
                </a:solidFill>
                <a:latin typeface="Calibri"/>
                <a:ea typeface="+mn-ea"/>
                <a:cs typeface="Calibri"/>
              </a:rPr>
              <a:t>become </a:t>
            </a:r>
            <a:r>
              <a:rPr sz="1000" kern="1200" spc="7" dirty="0">
                <a:solidFill>
                  <a:prstClr val="black"/>
                </a:solidFill>
                <a:latin typeface="Calibri"/>
                <a:ea typeface="+mn-ea"/>
                <a:cs typeface="Calibri"/>
              </a:rPr>
              <a:t>more  </a:t>
            </a:r>
            <a:r>
              <a:rPr sz="1000" kern="1200" spc="10" dirty="0">
                <a:solidFill>
                  <a:prstClr val="black"/>
                </a:solidFill>
                <a:latin typeface="Calibri"/>
                <a:ea typeface="+mn-ea"/>
                <a:cs typeface="Calibri"/>
              </a:rPr>
              <a:t>comfortable </a:t>
            </a:r>
            <a:r>
              <a:rPr sz="1000" kern="1200" spc="13" dirty="0">
                <a:solidFill>
                  <a:prstClr val="black"/>
                </a:solidFill>
                <a:latin typeface="Calibri"/>
                <a:ea typeface="+mn-ea"/>
                <a:cs typeface="Calibri"/>
              </a:rPr>
              <a:t>with </a:t>
            </a:r>
            <a:r>
              <a:rPr sz="1000" kern="1200" spc="-3" dirty="0">
                <a:solidFill>
                  <a:prstClr val="black"/>
                </a:solidFill>
                <a:latin typeface="Calibri"/>
                <a:ea typeface="+mn-ea"/>
                <a:cs typeface="Calibri"/>
              </a:rPr>
              <a:t>grant partners </a:t>
            </a:r>
            <a:r>
              <a:rPr sz="1000" kern="1200" spc="20" dirty="0">
                <a:solidFill>
                  <a:prstClr val="black"/>
                </a:solidFill>
                <a:latin typeface="Calibri"/>
                <a:ea typeface="+mn-ea"/>
                <a:cs typeface="Calibri"/>
              </a:rPr>
              <a:t>helping you </a:t>
            </a:r>
            <a:r>
              <a:rPr sz="1000" kern="1200" spc="-13" dirty="0">
                <a:solidFill>
                  <a:prstClr val="black"/>
                </a:solidFill>
                <a:latin typeface="Calibri"/>
                <a:ea typeface="+mn-ea"/>
                <a:cs typeface="Calibri"/>
              </a:rPr>
              <a:t>set </a:t>
            </a:r>
            <a:r>
              <a:rPr sz="1000" kern="1200" spc="-7" dirty="0">
                <a:solidFill>
                  <a:prstClr val="black"/>
                </a:solidFill>
                <a:latin typeface="Calibri"/>
                <a:ea typeface="+mn-ea"/>
                <a:cs typeface="Calibri"/>
              </a:rPr>
              <a:t>strategy </a:t>
            </a:r>
            <a:r>
              <a:rPr sz="1000" kern="1200" spc="17" dirty="0">
                <a:solidFill>
                  <a:prstClr val="black"/>
                </a:solidFill>
                <a:latin typeface="Calibri"/>
                <a:ea typeface="+mn-ea"/>
                <a:cs typeface="Calibri"/>
              </a:rPr>
              <a:t>and  </a:t>
            </a:r>
            <a:r>
              <a:rPr sz="1000" kern="1200" spc="10" dirty="0">
                <a:solidFill>
                  <a:prstClr val="black"/>
                </a:solidFill>
                <a:latin typeface="Calibri"/>
                <a:ea typeface="+mn-ea"/>
                <a:cs typeface="Calibri"/>
              </a:rPr>
              <a:t>define </a:t>
            </a:r>
            <a:r>
              <a:rPr sz="1000" kern="1200" spc="17" dirty="0">
                <a:solidFill>
                  <a:prstClr val="black"/>
                </a:solidFill>
                <a:latin typeface="Calibri"/>
                <a:ea typeface="+mn-ea"/>
                <a:cs typeface="Calibri"/>
              </a:rPr>
              <a:t>success. </a:t>
            </a:r>
            <a:r>
              <a:rPr sz="1000" kern="1200" spc="10" dirty="0">
                <a:solidFill>
                  <a:prstClr val="black"/>
                </a:solidFill>
                <a:latin typeface="Calibri"/>
                <a:ea typeface="+mn-ea"/>
                <a:cs typeface="Calibri"/>
              </a:rPr>
              <a:t>You </a:t>
            </a:r>
            <a:r>
              <a:rPr sz="1000" kern="1200" spc="17" dirty="0">
                <a:solidFill>
                  <a:prstClr val="black"/>
                </a:solidFill>
                <a:latin typeface="Calibri"/>
                <a:ea typeface="+mn-ea"/>
                <a:cs typeface="Calibri"/>
              </a:rPr>
              <a:t>also </a:t>
            </a:r>
            <a:r>
              <a:rPr sz="1000" kern="1200" spc="13" dirty="0">
                <a:solidFill>
                  <a:prstClr val="black"/>
                </a:solidFill>
                <a:latin typeface="Calibri"/>
                <a:ea typeface="+mn-ea"/>
                <a:cs typeface="Calibri"/>
              </a:rPr>
              <a:t>may </a:t>
            </a:r>
            <a:r>
              <a:rPr sz="1000" kern="1200" spc="10" dirty="0">
                <a:solidFill>
                  <a:prstClr val="black"/>
                </a:solidFill>
                <a:latin typeface="Calibri"/>
                <a:ea typeface="+mn-ea"/>
                <a:cs typeface="Calibri"/>
              </a:rPr>
              <a:t>be </a:t>
            </a:r>
            <a:r>
              <a:rPr sz="1000" kern="1200" spc="30" dirty="0">
                <a:solidFill>
                  <a:prstClr val="black"/>
                </a:solidFill>
                <a:latin typeface="Calibri"/>
                <a:ea typeface="+mn-ea"/>
                <a:cs typeface="Calibri"/>
              </a:rPr>
              <a:t>willing </a:t>
            </a:r>
            <a:r>
              <a:rPr sz="1000" kern="1200" spc="-10" dirty="0">
                <a:solidFill>
                  <a:prstClr val="black"/>
                </a:solidFill>
                <a:latin typeface="Calibri"/>
                <a:ea typeface="+mn-ea"/>
                <a:cs typeface="Calibri"/>
              </a:rPr>
              <a:t>to </a:t>
            </a:r>
            <a:r>
              <a:rPr sz="1000" kern="1200" dirty="0">
                <a:solidFill>
                  <a:prstClr val="black"/>
                </a:solidFill>
                <a:latin typeface="Calibri"/>
                <a:ea typeface="+mn-ea"/>
                <a:cs typeface="Calibri"/>
              </a:rPr>
              <a:t>take </a:t>
            </a:r>
            <a:r>
              <a:rPr sz="1000" kern="1200" spc="20" dirty="0">
                <a:solidFill>
                  <a:prstClr val="black"/>
                </a:solidFill>
                <a:latin typeface="Calibri"/>
                <a:ea typeface="+mn-ea"/>
                <a:cs typeface="Calibri"/>
              </a:rPr>
              <a:t>on </a:t>
            </a:r>
            <a:r>
              <a:rPr sz="1000" kern="1200" spc="7" dirty="0">
                <a:solidFill>
                  <a:prstClr val="black"/>
                </a:solidFill>
                <a:latin typeface="Calibri"/>
                <a:ea typeface="+mn-ea"/>
                <a:cs typeface="Calibri"/>
              </a:rPr>
              <a:t>more </a:t>
            </a:r>
            <a:r>
              <a:rPr sz="1000" kern="1200" spc="13" dirty="0">
                <a:solidFill>
                  <a:prstClr val="black"/>
                </a:solidFill>
                <a:latin typeface="Calibri"/>
                <a:ea typeface="+mn-ea"/>
                <a:cs typeface="Calibri"/>
              </a:rPr>
              <a:t>risk, </a:t>
            </a:r>
            <a:r>
              <a:rPr sz="1000" kern="1200" spc="23" dirty="0">
                <a:solidFill>
                  <a:prstClr val="black"/>
                </a:solidFill>
                <a:latin typeface="Calibri"/>
                <a:ea typeface="+mn-ea"/>
                <a:cs typeface="Calibri"/>
              </a:rPr>
              <a:t>while  </a:t>
            </a:r>
            <a:r>
              <a:rPr sz="1000" kern="1200" spc="10" dirty="0">
                <a:solidFill>
                  <a:prstClr val="black"/>
                </a:solidFill>
                <a:latin typeface="Calibri"/>
                <a:ea typeface="+mn-ea"/>
                <a:cs typeface="Calibri"/>
              </a:rPr>
              <a:t>mitigating risks </a:t>
            </a:r>
            <a:r>
              <a:rPr sz="1000" kern="1200" spc="-10" dirty="0">
                <a:solidFill>
                  <a:prstClr val="black"/>
                </a:solidFill>
                <a:latin typeface="Calibri"/>
                <a:ea typeface="+mn-ea"/>
                <a:cs typeface="Calibri"/>
              </a:rPr>
              <a:t>to </a:t>
            </a:r>
            <a:r>
              <a:rPr sz="1000" kern="1200" dirty="0">
                <a:solidFill>
                  <a:prstClr val="black"/>
                </a:solidFill>
                <a:latin typeface="Calibri"/>
                <a:ea typeface="+mn-ea"/>
                <a:cs typeface="Calibri"/>
              </a:rPr>
              <a:t>them </a:t>
            </a:r>
            <a:r>
              <a:rPr sz="1000" kern="1200" spc="17" dirty="0">
                <a:solidFill>
                  <a:prstClr val="black"/>
                </a:solidFill>
                <a:latin typeface="Calibri"/>
                <a:ea typeface="+mn-ea"/>
                <a:cs typeface="Calibri"/>
              </a:rPr>
              <a:t>and </a:t>
            </a:r>
            <a:r>
              <a:rPr sz="1000" kern="1200" dirty="0">
                <a:solidFill>
                  <a:prstClr val="black"/>
                </a:solidFill>
                <a:latin typeface="Calibri"/>
                <a:ea typeface="+mn-ea"/>
                <a:cs typeface="Calibri"/>
              </a:rPr>
              <a:t>their</a:t>
            </a:r>
            <a:r>
              <a:rPr sz="1000" kern="1200" spc="13" dirty="0">
                <a:solidFill>
                  <a:prstClr val="black"/>
                </a:solidFill>
                <a:latin typeface="Calibri"/>
                <a:ea typeface="+mn-ea"/>
                <a:cs typeface="Calibri"/>
              </a:rPr>
              <a:t> </a:t>
            </a:r>
            <a:r>
              <a:rPr sz="1000" kern="1200" spc="17" dirty="0">
                <a:solidFill>
                  <a:prstClr val="black"/>
                </a:solidFill>
                <a:latin typeface="Calibri"/>
                <a:ea typeface="+mn-ea"/>
                <a:cs typeface="Calibri"/>
              </a:rPr>
              <a:t>communities.</a:t>
            </a:r>
            <a:endParaRPr sz="1000" kern="1200" dirty="0">
              <a:solidFill>
                <a:prstClr val="black"/>
              </a:solidFill>
              <a:latin typeface="Calibri"/>
              <a:ea typeface="+mn-ea"/>
              <a:cs typeface="Calibri"/>
            </a:endParaRPr>
          </a:p>
        </p:txBody>
      </p:sp>
      <p:sp>
        <p:nvSpPr>
          <p:cNvPr id="9" name="object 9"/>
          <p:cNvSpPr txBox="1"/>
          <p:nvPr/>
        </p:nvSpPr>
        <p:spPr>
          <a:xfrm>
            <a:off x="605228" y="4496160"/>
            <a:ext cx="3679055" cy="405903"/>
          </a:xfrm>
          <a:prstGeom prst="rect">
            <a:avLst/>
          </a:prstGeom>
        </p:spPr>
        <p:txBody>
          <a:bodyPr vert="horz" wrap="square" lIns="0" tIns="8404" rIns="0" bIns="0" rtlCol="0">
            <a:spAutoFit/>
          </a:bodyPr>
          <a:lstStyle/>
          <a:p>
            <a:pPr marL="8405" marR="3362" defTabSz="605150">
              <a:lnSpc>
                <a:spcPct val="134900"/>
              </a:lnSpc>
              <a:spcBef>
                <a:spcPts val="66"/>
              </a:spcBef>
              <a:buClrTx/>
            </a:pPr>
            <a:r>
              <a:rPr sz="1000" kern="1200" spc="10" dirty="0">
                <a:solidFill>
                  <a:prstClr val="black"/>
                </a:solidFill>
                <a:latin typeface="Calibri"/>
                <a:ea typeface="+mn-ea"/>
                <a:cs typeface="Calibri"/>
              </a:rPr>
              <a:t>Funders </a:t>
            </a:r>
            <a:r>
              <a:rPr sz="1000" kern="1200" spc="23" dirty="0">
                <a:solidFill>
                  <a:prstClr val="black"/>
                </a:solidFill>
                <a:latin typeface="Calibri"/>
                <a:ea typeface="+mn-ea"/>
                <a:cs typeface="Calibri"/>
              </a:rPr>
              <a:t>who </a:t>
            </a:r>
            <a:r>
              <a:rPr sz="1000" kern="1200" spc="3" dirty="0">
                <a:solidFill>
                  <a:prstClr val="black"/>
                </a:solidFill>
                <a:latin typeface="Calibri"/>
                <a:ea typeface="+mn-ea"/>
                <a:cs typeface="Calibri"/>
              </a:rPr>
              <a:t>share </a:t>
            </a:r>
            <a:r>
              <a:rPr sz="1000" kern="1200" spc="10" dirty="0">
                <a:solidFill>
                  <a:prstClr val="black"/>
                </a:solidFill>
                <a:latin typeface="Calibri"/>
                <a:ea typeface="+mn-ea"/>
                <a:cs typeface="Calibri"/>
              </a:rPr>
              <a:t>power </a:t>
            </a:r>
            <a:r>
              <a:rPr sz="1000" kern="1200" spc="7" dirty="0">
                <a:solidFill>
                  <a:prstClr val="black"/>
                </a:solidFill>
                <a:latin typeface="Calibri"/>
                <a:ea typeface="+mn-ea"/>
                <a:cs typeface="Calibri"/>
              </a:rPr>
              <a:t>effectively </a:t>
            </a:r>
            <a:r>
              <a:rPr sz="1000" kern="1200" spc="13" dirty="0">
                <a:solidFill>
                  <a:prstClr val="black"/>
                </a:solidFill>
                <a:latin typeface="Calibri"/>
                <a:ea typeface="+mn-ea"/>
                <a:cs typeface="Calibri"/>
              </a:rPr>
              <a:t>with </a:t>
            </a:r>
            <a:r>
              <a:rPr sz="1000" kern="1200" spc="3" dirty="0">
                <a:solidFill>
                  <a:prstClr val="black"/>
                </a:solidFill>
                <a:latin typeface="Calibri"/>
                <a:ea typeface="+mn-ea"/>
                <a:cs typeface="Calibri"/>
              </a:rPr>
              <a:t>current </a:t>
            </a:r>
            <a:r>
              <a:rPr sz="1000" kern="1200" spc="17" dirty="0">
                <a:solidFill>
                  <a:prstClr val="black"/>
                </a:solidFill>
                <a:latin typeface="Calibri"/>
                <a:ea typeface="+mn-ea"/>
                <a:cs typeface="Calibri"/>
              </a:rPr>
              <a:t>and </a:t>
            </a:r>
            <a:r>
              <a:rPr sz="1000" kern="1200" spc="10" dirty="0">
                <a:solidFill>
                  <a:prstClr val="black"/>
                </a:solidFill>
                <a:latin typeface="Calibri"/>
                <a:ea typeface="+mn-ea"/>
                <a:cs typeface="Calibri"/>
              </a:rPr>
              <a:t>prospective  </a:t>
            </a:r>
            <a:r>
              <a:rPr sz="1000" kern="1200" spc="-3" dirty="0">
                <a:solidFill>
                  <a:prstClr val="black"/>
                </a:solidFill>
                <a:latin typeface="Calibri"/>
                <a:ea typeface="+mn-ea"/>
                <a:cs typeface="Calibri"/>
              </a:rPr>
              <a:t>grantees </a:t>
            </a:r>
            <a:r>
              <a:rPr sz="1000" kern="1200" spc="17" dirty="0">
                <a:solidFill>
                  <a:prstClr val="black"/>
                </a:solidFill>
                <a:latin typeface="Calibri"/>
                <a:ea typeface="+mn-ea"/>
                <a:cs typeface="Calibri"/>
              </a:rPr>
              <a:t>and </a:t>
            </a:r>
            <a:r>
              <a:rPr sz="1000" kern="1200" spc="-3" dirty="0">
                <a:solidFill>
                  <a:prstClr val="black"/>
                </a:solidFill>
                <a:latin typeface="Calibri"/>
                <a:ea typeface="+mn-ea"/>
                <a:cs typeface="Calibri"/>
              </a:rPr>
              <a:t>other </a:t>
            </a:r>
            <a:r>
              <a:rPr sz="1000" kern="1200" spc="20" dirty="0">
                <a:solidFill>
                  <a:prstClr val="black"/>
                </a:solidFill>
                <a:latin typeface="Calibri"/>
                <a:ea typeface="+mn-ea"/>
                <a:cs typeface="Calibri"/>
              </a:rPr>
              <a:t>community </a:t>
            </a:r>
            <a:r>
              <a:rPr sz="1000" kern="1200" spc="7" dirty="0">
                <a:solidFill>
                  <a:prstClr val="black"/>
                </a:solidFill>
                <a:latin typeface="Calibri"/>
                <a:ea typeface="+mn-ea"/>
                <a:cs typeface="Calibri"/>
              </a:rPr>
              <a:t>members </a:t>
            </a:r>
            <a:r>
              <a:rPr sz="1000" kern="1200" spc="13" dirty="0">
                <a:solidFill>
                  <a:prstClr val="black"/>
                </a:solidFill>
                <a:latin typeface="Calibri"/>
                <a:ea typeface="+mn-ea"/>
                <a:cs typeface="Calibri"/>
              </a:rPr>
              <a:t>engage </a:t>
            </a:r>
            <a:r>
              <a:rPr sz="1000" kern="1200" spc="26" dirty="0">
                <a:solidFill>
                  <a:prstClr val="black"/>
                </a:solidFill>
                <a:latin typeface="Calibri"/>
                <a:ea typeface="+mn-ea"/>
                <a:cs typeface="Calibri"/>
              </a:rPr>
              <a:t>in </a:t>
            </a:r>
            <a:r>
              <a:rPr sz="1000" kern="1200" spc="7" dirty="0">
                <a:solidFill>
                  <a:prstClr val="black"/>
                </a:solidFill>
                <a:latin typeface="Calibri"/>
                <a:ea typeface="+mn-ea"/>
                <a:cs typeface="Calibri"/>
              </a:rPr>
              <a:t>several</a:t>
            </a:r>
            <a:r>
              <a:rPr sz="1000" kern="1200" spc="33" dirty="0">
                <a:solidFill>
                  <a:prstClr val="black"/>
                </a:solidFill>
                <a:latin typeface="Calibri"/>
                <a:ea typeface="+mn-ea"/>
                <a:cs typeface="Calibri"/>
              </a:rPr>
              <a:t> </a:t>
            </a:r>
            <a:r>
              <a:rPr sz="1000" kern="1200" spc="13" dirty="0">
                <a:solidFill>
                  <a:prstClr val="black"/>
                </a:solidFill>
                <a:latin typeface="Calibri"/>
                <a:ea typeface="+mn-ea"/>
                <a:cs typeface="Calibri"/>
              </a:rPr>
              <a:t>practices.</a:t>
            </a:r>
            <a:endParaRPr sz="1000" kern="1200" dirty="0">
              <a:solidFill>
                <a:prstClr val="black"/>
              </a:solidFill>
              <a:latin typeface="Calibri"/>
              <a:ea typeface="+mn-ea"/>
              <a:cs typeface="Calibri"/>
            </a:endParaRPr>
          </a:p>
        </p:txBody>
      </p:sp>
      <p:sp>
        <p:nvSpPr>
          <p:cNvPr id="10" name="object 10"/>
          <p:cNvSpPr txBox="1"/>
          <p:nvPr/>
        </p:nvSpPr>
        <p:spPr>
          <a:xfrm>
            <a:off x="4714464" y="2784956"/>
            <a:ext cx="3882883" cy="2314117"/>
          </a:xfrm>
          <a:prstGeom prst="rect">
            <a:avLst/>
          </a:prstGeom>
        </p:spPr>
        <p:txBody>
          <a:bodyPr vert="horz" wrap="square" lIns="0" tIns="8404" rIns="0" bIns="0" rtlCol="0">
            <a:spAutoFit/>
          </a:bodyPr>
          <a:lstStyle/>
          <a:p>
            <a:pPr marL="8405" marR="3362" defTabSz="605150">
              <a:lnSpc>
                <a:spcPct val="134900"/>
              </a:lnSpc>
              <a:spcBef>
                <a:spcPts val="66"/>
              </a:spcBef>
              <a:buClrTx/>
            </a:pPr>
            <a:r>
              <a:rPr sz="1000" kern="1200" spc="7" dirty="0">
                <a:solidFill>
                  <a:prstClr val="black"/>
                </a:solidFill>
                <a:latin typeface="Calibri"/>
                <a:ea typeface="+mn-ea"/>
                <a:cs typeface="Calibri"/>
              </a:rPr>
              <a:t>These </a:t>
            </a:r>
            <a:r>
              <a:rPr sz="1000" kern="1200" spc="3" dirty="0">
                <a:solidFill>
                  <a:prstClr val="black"/>
                </a:solidFill>
                <a:latin typeface="Calibri"/>
                <a:ea typeface="+mn-ea"/>
                <a:cs typeface="Calibri"/>
              </a:rPr>
              <a:t>funders </a:t>
            </a:r>
            <a:r>
              <a:rPr sz="1000" kern="1200" spc="20" dirty="0">
                <a:solidFill>
                  <a:prstClr val="black"/>
                </a:solidFill>
                <a:latin typeface="Calibri"/>
                <a:ea typeface="+mn-ea"/>
                <a:cs typeface="Calibri"/>
              </a:rPr>
              <a:t>acknowledge </a:t>
            </a:r>
            <a:r>
              <a:rPr sz="1000" kern="1200" dirty="0">
                <a:solidFill>
                  <a:prstClr val="black"/>
                </a:solidFill>
                <a:latin typeface="Calibri"/>
                <a:ea typeface="+mn-ea"/>
                <a:cs typeface="Calibri"/>
              </a:rPr>
              <a:t>their </a:t>
            </a:r>
            <a:r>
              <a:rPr sz="1000" kern="1200" spc="10" dirty="0">
                <a:solidFill>
                  <a:prstClr val="black"/>
                </a:solidFill>
                <a:latin typeface="Calibri"/>
                <a:ea typeface="+mn-ea"/>
                <a:cs typeface="Calibri"/>
              </a:rPr>
              <a:t>power </a:t>
            </a:r>
            <a:r>
              <a:rPr sz="1000" kern="1200" spc="3" dirty="0">
                <a:solidFill>
                  <a:prstClr val="black"/>
                </a:solidFill>
                <a:latin typeface="Calibri"/>
                <a:ea typeface="+mn-ea"/>
                <a:cs typeface="Calibri"/>
              </a:rPr>
              <a:t>relative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grant partners </a:t>
            </a:r>
            <a:r>
              <a:rPr sz="1000" kern="1200" spc="17" dirty="0">
                <a:solidFill>
                  <a:prstClr val="black"/>
                </a:solidFill>
                <a:latin typeface="Calibri"/>
                <a:ea typeface="+mn-ea"/>
                <a:cs typeface="Calibri"/>
              </a:rPr>
              <a:t>and  applicants </a:t>
            </a:r>
            <a:r>
              <a:rPr sz="1000" kern="1200" dirty="0">
                <a:solidFill>
                  <a:prstClr val="black"/>
                </a:solidFill>
                <a:latin typeface="Calibri"/>
                <a:ea typeface="+mn-ea"/>
                <a:cs typeface="Calibri"/>
              </a:rPr>
              <a:t>but </a:t>
            </a:r>
            <a:r>
              <a:rPr sz="1000" kern="1200" spc="-7" dirty="0">
                <a:solidFill>
                  <a:prstClr val="black"/>
                </a:solidFill>
                <a:latin typeface="Calibri"/>
                <a:ea typeface="+mn-ea"/>
                <a:cs typeface="Calibri"/>
              </a:rPr>
              <a:t>try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mitigate </a:t>
            </a:r>
            <a:r>
              <a:rPr sz="1000" kern="1200" spc="-13" dirty="0">
                <a:solidFill>
                  <a:prstClr val="black"/>
                </a:solidFill>
                <a:latin typeface="Calibri"/>
                <a:ea typeface="+mn-ea"/>
                <a:cs typeface="Calibri"/>
              </a:rPr>
              <a:t>that </a:t>
            </a:r>
            <a:r>
              <a:rPr sz="1000" kern="1200" spc="23" dirty="0">
                <a:solidFill>
                  <a:prstClr val="black"/>
                </a:solidFill>
                <a:latin typeface="Calibri"/>
                <a:ea typeface="+mn-ea"/>
                <a:cs typeface="Calibri"/>
              </a:rPr>
              <a:t>imbalance </a:t>
            </a:r>
            <a:r>
              <a:rPr sz="1000" kern="1200" spc="7" dirty="0">
                <a:solidFill>
                  <a:prstClr val="black"/>
                </a:solidFill>
                <a:latin typeface="Calibri"/>
                <a:ea typeface="+mn-ea"/>
                <a:cs typeface="Calibri"/>
              </a:rPr>
              <a:t>through more </a:t>
            </a:r>
            <a:r>
              <a:rPr sz="1000" kern="1200" spc="20" dirty="0">
                <a:solidFill>
                  <a:prstClr val="black"/>
                </a:solidFill>
                <a:latin typeface="Calibri"/>
                <a:ea typeface="+mn-ea"/>
                <a:cs typeface="Calibri"/>
              </a:rPr>
              <a:t>inclusive  decision-making, such </a:t>
            </a:r>
            <a:r>
              <a:rPr sz="1000" kern="1200" spc="3" dirty="0">
                <a:solidFill>
                  <a:prstClr val="black"/>
                </a:solidFill>
                <a:latin typeface="Calibri"/>
                <a:ea typeface="+mn-ea"/>
                <a:cs typeface="Calibri"/>
              </a:rPr>
              <a:t>as </a:t>
            </a:r>
            <a:r>
              <a:rPr sz="1000" kern="1200" spc="20" dirty="0">
                <a:solidFill>
                  <a:prstClr val="black"/>
                </a:solidFill>
                <a:latin typeface="Calibri"/>
                <a:ea typeface="+mn-ea"/>
                <a:cs typeface="Calibri"/>
              </a:rPr>
              <a:t>co-developing </a:t>
            </a:r>
            <a:r>
              <a:rPr sz="1000" kern="1200" spc="7" dirty="0">
                <a:solidFill>
                  <a:prstClr val="black"/>
                </a:solidFill>
                <a:latin typeface="Calibri"/>
                <a:ea typeface="+mn-ea"/>
                <a:cs typeface="Calibri"/>
              </a:rPr>
              <a:t>what </a:t>
            </a:r>
            <a:r>
              <a:rPr sz="1000" kern="1200" spc="17" dirty="0">
                <a:solidFill>
                  <a:prstClr val="black"/>
                </a:solidFill>
                <a:latin typeface="Calibri"/>
                <a:ea typeface="+mn-ea"/>
                <a:cs typeface="Calibri"/>
              </a:rPr>
              <a:t>success </a:t>
            </a:r>
            <a:r>
              <a:rPr sz="1000" kern="1200" spc="20" dirty="0">
                <a:solidFill>
                  <a:prstClr val="black"/>
                </a:solidFill>
                <a:latin typeface="Calibri"/>
                <a:ea typeface="+mn-ea"/>
                <a:cs typeface="Calibri"/>
              </a:rPr>
              <a:t>looks </a:t>
            </a:r>
            <a:r>
              <a:rPr sz="1000" kern="1200" spc="23" dirty="0">
                <a:solidFill>
                  <a:prstClr val="black"/>
                </a:solidFill>
                <a:latin typeface="Calibri"/>
                <a:ea typeface="+mn-ea"/>
                <a:cs typeface="Calibri"/>
              </a:rPr>
              <a:t>like </a:t>
            </a:r>
            <a:r>
              <a:rPr sz="1000" kern="1200" spc="17" dirty="0">
                <a:solidFill>
                  <a:prstClr val="black"/>
                </a:solidFill>
                <a:latin typeface="Calibri"/>
                <a:ea typeface="+mn-ea"/>
                <a:cs typeface="Calibri"/>
              </a:rPr>
              <a:t>and  </a:t>
            </a:r>
            <a:r>
              <a:rPr sz="1000" kern="1200" spc="23" dirty="0">
                <a:solidFill>
                  <a:prstClr val="black"/>
                </a:solidFill>
                <a:latin typeface="Calibri"/>
                <a:ea typeface="+mn-ea"/>
                <a:cs typeface="Calibri"/>
              </a:rPr>
              <a:t>how </a:t>
            </a:r>
            <a:r>
              <a:rPr sz="1000" kern="1200" spc="-10" dirty="0">
                <a:solidFill>
                  <a:prstClr val="black"/>
                </a:solidFill>
                <a:latin typeface="Calibri"/>
                <a:ea typeface="+mn-ea"/>
                <a:cs typeface="Calibri"/>
              </a:rPr>
              <a:t>to </a:t>
            </a:r>
            <a:r>
              <a:rPr sz="1000" kern="1200" spc="10" dirty="0">
                <a:solidFill>
                  <a:prstClr val="black"/>
                </a:solidFill>
                <a:latin typeface="Calibri"/>
                <a:ea typeface="+mn-ea"/>
                <a:cs typeface="Calibri"/>
              </a:rPr>
              <a:t>define </a:t>
            </a:r>
            <a:r>
              <a:rPr sz="1000" kern="1200" spc="17" dirty="0">
                <a:solidFill>
                  <a:prstClr val="black"/>
                </a:solidFill>
                <a:latin typeface="Calibri"/>
                <a:ea typeface="+mn-ea"/>
                <a:cs typeface="Calibri"/>
              </a:rPr>
              <a:t>impact. </a:t>
            </a:r>
            <a:endParaRPr lang="en-US" sz="1000" kern="1200" spc="17" dirty="0">
              <a:solidFill>
                <a:prstClr val="black"/>
              </a:solidFill>
              <a:latin typeface="Calibri"/>
              <a:ea typeface="+mn-ea"/>
              <a:cs typeface="Calibri"/>
            </a:endParaRPr>
          </a:p>
          <a:p>
            <a:pPr marL="8405" marR="3362" defTabSz="605150">
              <a:lnSpc>
                <a:spcPct val="134900"/>
              </a:lnSpc>
              <a:spcBef>
                <a:spcPts val="66"/>
              </a:spcBef>
              <a:buClrTx/>
            </a:pPr>
            <a:r>
              <a:rPr sz="1000" kern="1200" spc="17" dirty="0">
                <a:solidFill>
                  <a:prstClr val="black"/>
                </a:solidFill>
                <a:latin typeface="Calibri"/>
                <a:ea typeface="+mn-ea"/>
                <a:cs typeface="Calibri"/>
              </a:rPr>
              <a:t>They </a:t>
            </a:r>
            <a:r>
              <a:rPr sz="1000" kern="1200" spc="23" dirty="0">
                <a:solidFill>
                  <a:prstClr val="black"/>
                </a:solidFill>
                <a:latin typeface="Calibri"/>
                <a:ea typeface="+mn-ea"/>
                <a:cs typeface="Calibri"/>
              </a:rPr>
              <a:t>typically </a:t>
            </a:r>
            <a:r>
              <a:rPr sz="1000" kern="1200" spc="3" dirty="0">
                <a:solidFill>
                  <a:prstClr val="black"/>
                </a:solidFill>
                <a:latin typeface="Calibri"/>
                <a:ea typeface="+mn-ea"/>
                <a:cs typeface="Calibri"/>
              </a:rPr>
              <a:t>share </a:t>
            </a:r>
            <a:r>
              <a:rPr sz="1000" kern="1200" dirty="0">
                <a:solidFill>
                  <a:prstClr val="black"/>
                </a:solidFill>
                <a:latin typeface="Calibri"/>
                <a:ea typeface="+mn-ea"/>
                <a:cs typeface="Calibri"/>
              </a:rPr>
              <a:t>their </a:t>
            </a:r>
            <a:r>
              <a:rPr sz="1000" kern="1200" spc="3" dirty="0">
                <a:solidFill>
                  <a:prstClr val="black"/>
                </a:solidFill>
                <a:latin typeface="Calibri"/>
                <a:ea typeface="+mn-ea"/>
                <a:cs typeface="Calibri"/>
              </a:rPr>
              <a:t>theory </a:t>
            </a:r>
            <a:r>
              <a:rPr sz="1000" kern="1200" dirty="0">
                <a:solidFill>
                  <a:prstClr val="black"/>
                </a:solidFill>
                <a:latin typeface="Calibri"/>
                <a:ea typeface="+mn-ea"/>
                <a:cs typeface="Calibri"/>
              </a:rPr>
              <a:t>of </a:t>
            </a:r>
            <a:r>
              <a:rPr sz="1000" kern="1200" spc="20" dirty="0">
                <a:solidFill>
                  <a:prstClr val="black"/>
                </a:solidFill>
                <a:latin typeface="Calibri"/>
                <a:ea typeface="+mn-ea"/>
                <a:cs typeface="Calibri"/>
              </a:rPr>
              <a:t>change </a:t>
            </a:r>
            <a:r>
              <a:rPr sz="1000" kern="1200" spc="17" dirty="0">
                <a:solidFill>
                  <a:prstClr val="black"/>
                </a:solidFill>
                <a:latin typeface="Calibri"/>
                <a:ea typeface="+mn-ea"/>
                <a:cs typeface="Calibri"/>
              </a:rPr>
              <a:t>and  help </a:t>
            </a:r>
            <a:r>
              <a:rPr sz="1000" kern="1200" spc="-3" dirty="0">
                <a:solidFill>
                  <a:prstClr val="black"/>
                </a:solidFill>
                <a:latin typeface="Calibri"/>
                <a:ea typeface="+mn-ea"/>
                <a:cs typeface="Calibri"/>
              </a:rPr>
              <a:t>grantees </a:t>
            </a:r>
            <a:r>
              <a:rPr sz="1000" kern="1200" spc="17" dirty="0">
                <a:solidFill>
                  <a:prstClr val="black"/>
                </a:solidFill>
                <a:latin typeface="Calibri"/>
                <a:ea typeface="+mn-ea"/>
                <a:cs typeface="Calibri"/>
              </a:rPr>
              <a:t>show </a:t>
            </a:r>
            <a:r>
              <a:rPr sz="1000" kern="1200" spc="23" dirty="0">
                <a:solidFill>
                  <a:prstClr val="black"/>
                </a:solidFill>
                <a:latin typeface="Calibri"/>
                <a:ea typeface="+mn-ea"/>
                <a:cs typeface="Calibri"/>
              </a:rPr>
              <a:t>how </a:t>
            </a:r>
            <a:r>
              <a:rPr sz="1000" kern="1200" dirty="0">
                <a:solidFill>
                  <a:prstClr val="black"/>
                </a:solidFill>
                <a:latin typeface="Calibri"/>
                <a:ea typeface="+mn-ea"/>
                <a:cs typeface="Calibri"/>
              </a:rPr>
              <a:t>their </a:t>
            </a:r>
            <a:r>
              <a:rPr sz="1000" kern="1200" spc="17" dirty="0">
                <a:solidFill>
                  <a:prstClr val="black"/>
                </a:solidFill>
                <a:latin typeface="Calibri"/>
                <a:ea typeface="+mn-ea"/>
                <a:cs typeface="Calibri"/>
              </a:rPr>
              <a:t>work </a:t>
            </a:r>
            <a:r>
              <a:rPr sz="1000" kern="1200" spc="-7" dirty="0">
                <a:solidFill>
                  <a:prstClr val="black"/>
                </a:solidFill>
                <a:latin typeface="Calibri"/>
                <a:ea typeface="+mn-ea"/>
                <a:cs typeface="Calibri"/>
              </a:rPr>
              <a:t>fits </a:t>
            </a:r>
            <a:r>
              <a:rPr sz="1000" kern="1200" spc="7" dirty="0">
                <a:solidFill>
                  <a:prstClr val="black"/>
                </a:solidFill>
                <a:latin typeface="Calibri"/>
                <a:ea typeface="+mn-ea"/>
                <a:cs typeface="Calibri"/>
              </a:rPr>
              <a:t>into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overall </a:t>
            </a:r>
            <a:r>
              <a:rPr sz="1000" kern="1200" spc="7" dirty="0">
                <a:solidFill>
                  <a:prstClr val="black"/>
                </a:solidFill>
                <a:latin typeface="Calibri"/>
                <a:ea typeface="+mn-ea"/>
                <a:cs typeface="Calibri"/>
              </a:rPr>
              <a:t>framework,  </a:t>
            </a:r>
            <a:r>
              <a:rPr sz="1000" kern="1200" spc="20" dirty="0">
                <a:solidFill>
                  <a:prstClr val="black"/>
                </a:solidFill>
                <a:latin typeface="Calibri"/>
                <a:ea typeface="+mn-ea"/>
                <a:cs typeface="Calibri"/>
              </a:rPr>
              <a:t>reducing </a:t>
            </a:r>
            <a:r>
              <a:rPr sz="1000" kern="1200" spc="10" dirty="0">
                <a:solidFill>
                  <a:prstClr val="black"/>
                </a:solidFill>
                <a:latin typeface="Calibri"/>
                <a:ea typeface="+mn-ea"/>
                <a:cs typeface="Calibri"/>
              </a:rPr>
              <a:t>guesswork </a:t>
            </a:r>
            <a:r>
              <a:rPr sz="1000" kern="1200" spc="20" dirty="0">
                <a:solidFill>
                  <a:prstClr val="black"/>
                </a:solidFill>
                <a:latin typeface="Calibri"/>
                <a:ea typeface="+mn-ea"/>
                <a:cs typeface="Calibri"/>
              </a:rPr>
              <a:t>on </a:t>
            </a:r>
            <a:r>
              <a:rPr sz="1000" kern="1200" spc="-7" dirty="0">
                <a:solidFill>
                  <a:prstClr val="black"/>
                </a:solidFill>
                <a:latin typeface="Calibri"/>
                <a:ea typeface="+mn-ea"/>
                <a:cs typeface="Calibri"/>
              </a:rPr>
              <a:t>the </a:t>
            </a:r>
            <a:r>
              <a:rPr sz="1000" kern="1200" dirty="0">
                <a:solidFill>
                  <a:prstClr val="black"/>
                </a:solidFill>
                <a:latin typeface="Calibri"/>
                <a:ea typeface="+mn-ea"/>
                <a:cs typeface="Calibri"/>
              </a:rPr>
              <a:t>nonprofit’s part. </a:t>
            </a:r>
            <a:r>
              <a:rPr sz="1000" kern="1200" spc="17" dirty="0">
                <a:solidFill>
                  <a:prstClr val="black"/>
                </a:solidFill>
                <a:latin typeface="Calibri"/>
                <a:ea typeface="+mn-ea"/>
                <a:cs typeface="Calibri"/>
              </a:rPr>
              <a:t>They make </a:t>
            </a:r>
            <a:r>
              <a:rPr sz="1000" kern="1200" dirty="0">
                <a:solidFill>
                  <a:prstClr val="black"/>
                </a:solidFill>
                <a:latin typeface="Calibri"/>
                <a:ea typeface="+mn-ea"/>
                <a:cs typeface="Calibri"/>
              </a:rPr>
              <a:t>sure </a:t>
            </a:r>
            <a:r>
              <a:rPr sz="1000" kern="1200" spc="-13" dirty="0">
                <a:solidFill>
                  <a:prstClr val="black"/>
                </a:solidFill>
                <a:latin typeface="Calibri"/>
                <a:ea typeface="+mn-ea"/>
                <a:cs typeface="Calibri"/>
              </a:rPr>
              <a:t>that </a:t>
            </a:r>
            <a:r>
              <a:rPr sz="1000" kern="1200" spc="-3" dirty="0">
                <a:solidFill>
                  <a:prstClr val="black"/>
                </a:solidFill>
                <a:latin typeface="Calibri"/>
                <a:ea typeface="+mn-ea"/>
                <a:cs typeface="Calibri"/>
              </a:rPr>
              <a:t>grant  </a:t>
            </a:r>
            <a:r>
              <a:rPr sz="1000" kern="1200" spc="20" dirty="0">
                <a:solidFill>
                  <a:prstClr val="black"/>
                </a:solidFill>
                <a:latin typeface="Calibri"/>
                <a:ea typeface="+mn-ea"/>
                <a:cs typeface="Calibri"/>
              </a:rPr>
              <a:t>application, </a:t>
            </a:r>
            <a:r>
              <a:rPr sz="1000" kern="1200" spc="3" dirty="0">
                <a:solidFill>
                  <a:prstClr val="black"/>
                </a:solidFill>
                <a:latin typeface="Calibri"/>
                <a:ea typeface="+mn-ea"/>
                <a:cs typeface="Calibri"/>
              </a:rPr>
              <a:t>reporting </a:t>
            </a:r>
            <a:r>
              <a:rPr sz="1000" kern="1200" spc="17" dirty="0">
                <a:solidFill>
                  <a:prstClr val="black"/>
                </a:solidFill>
                <a:latin typeface="Calibri"/>
                <a:ea typeface="+mn-ea"/>
                <a:cs typeface="Calibri"/>
              </a:rPr>
              <a:t>and </a:t>
            </a:r>
            <a:r>
              <a:rPr sz="1000" kern="1200" spc="13" dirty="0">
                <a:solidFill>
                  <a:prstClr val="black"/>
                </a:solidFill>
                <a:latin typeface="Calibri"/>
                <a:ea typeface="+mn-ea"/>
                <a:cs typeface="Calibri"/>
              </a:rPr>
              <a:t>evaluation </a:t>
            </a:r>
            <a:r>
              <a:rPr sz="1000" kern="1200" spc="7" dirty="0">
                <a:solidFill>
                  <a:prstClr val="black"/>
                </a:solidFill>
                <a:latin typeface="Calibri"/>
                <a:ea typeface="+mn-ea"/>
                <a:cs typeface="Calibri"/>
              </a:rPr>
              <a:t>processes </a:t>
            </a:r>
            <a:r>
              <a:rPr sz="1000" kern="1200" dirty="0">
                <a:solidFill>
                  <a:prstClr val="black"/>
                </a:solidFill>
                <a:latin typeface="Calibri"/>
                <a:ea typeface="+mn-ea"/>
                <a:cs typeface="Calibri"/>
              </a:rPr>
              <a:t>are </a:t>
            </a:r>
            <a:r>
              <a:rPr sz="1000" kern="1200" spc="7" dirty="0">
                <a:solidFill>
                  <a:prstClr val="black"/>
                </a:solidFill>
                <a:latin typeface="Calibri"/>
                <a:ea typeface="+mn-ea"/>
                <a:cs typeface="Calibri"/>
              </a:rPr>
              <a:t>useful </a:t>
            </a:r>
            <a:r>
              <a:rPr sz="1000" kern="1200" spc="17" dirty="0">
                <a:solidFill>
                  <a:prstClr val="black"/>
                </a:solidFill>
                <a:latin typeface="Calibri"/>
                <a:ea typeface="+mn-ea"/>
                <a:cs typeface="Calibri"/>
              </a:rPr>
              <a:t>and </a:t>
            </a:r>
            <a:r>
              <a:rPr sz="1000" kern="1200" dirty="0">
                <a:solidFill>
                  <a:prstClr val="black"/>
                </a:solidFill>
                <a:latin typeface="Calibri"/>
                <a:ea typeface="+mn-ea"/>
                <a:cs typeface="Calibri"/>
              </a:rPr>
              <a:t>not  </a:t>
            </a:r>
            <a:r>
              <a:rPr sz="1000" kern="1200" spc="13" dirty="0">
                <a:solidFill>
                  <a:prstClr val="black"/>
                </a:solidFill>
                <a:latin typeface="Calibri"/>
                <a:ea typeface="+mn-ea"/>
                <a:cs typeface="Calibri"/>
              </a:rPr>
              <a:t>needlessly cumbersome </a:t>
            </a:r>
            <a:r>
              <a:rPr sz="1000" kern="1200" spc="17" dirty="0">
                <a:solidFill>
                  <a:prstClr val="black"/>
                </a:solidFill>
                <a:latin typeface="Calibri"/>
                <a:ea typeface="+mn-ea"/>
                <a:cs typeface="Calibri"/>
              </a:rPr>
              <a:t>and </a:t>
            </a:r>
            <a:r>
              <a:rPr sz="1000" kern="1200" spc="3" dirty="0">
                <a:solidFill>
                  <a:prstClr val="black"/>
                </a:solidFill>
                <a:latin typeface="Calibri"/>
                <a:ea typeface="+mn-ea"/>
                <a:cs typeface="Calibri"/>
              </a:rPr>
              <a:t>time</a:t>
            </a:r>
            <a:r>
              <a:rPr sz="1000" kern="1200" spc="86" dirty="0">
                <a:solidFill>
                  <a:prstClr val="black"/>
                </a:solidFill>
                <a:latin typeface="Calibri"/>
                <a:ea typeface="+mn-ea"/>
                <a:cs typeface="Calibri"/>
              </a:rPr>
              <a:t> </a:t>
            </a:r>
            <a:r>
              <a:rPr sz="1000" kern="1200" spc="23" dirty="0">
                <a:solidFill>
                  <a:prstClr val="black"/>
                </a:solidFill>
                <a:latin typeface="Calibri"/>
                <a:ea typeface="+mn-ea"/>
                <a:cs typeface="Calibri"/>
              </a:rPr>
              <a:t>consuming.</a:t>
            </a:r>
            <a:endParaRPr lang="en-US" sz="1000" kern="1200" spc="23" dirty="0">
              <a:solidFill>
                <a:prstClr val="black"/>
              </a:solidFill>
              <a:latin typeface="Calibri"/>
              <a:ea typeface="+mn-ea"/>
              <a:cs typeface="Calibri"/>
            </a:endParaRPr>
          </a:p>
          <a:p>
            <a:pPr marL="8405" marR="3362" defTabSz="605150">
              <a:lnSpc>
                <a:spcPct val="134900"/>
              </a:lnSpc>
              <a:spcBef>
                <a:spcPts val="66"/>
              </a:spcBef>
              <a:buClrTx/>
            </a:pPr>
            <a:endParaRPr lang="en-US" sz="1000" kern="1200" spc="23" dirty="0">
              <a:solidFill>
                <a:prstClr val="black"/>
              </a:solidFill>
              <a:latin typeface="Calibri"/>
              <a:ea typeface="+mn-ea"/>
              <a:cs typeface="Calibri"/>
            </a:endParaRPr>
          </a:p>
          <a:p>
            <a:pPr marL="8405" marR="3362" defTabSz="605150">
              <a:lnSpc>
                <a:spcPct val="134900"/>
              </a:lnSpc>
              <a:spcBef>
                <a:spcPts val="66"/>
              </a:spcBef>
              <a:buClrTx/>
            </a:pPr>
            <a:endParaRPr sz="1000" kern="1200" dirty="0">
              <a:solidFill>
                <a:prstClr val="black"/>
              </a:solidFill>
              <a:latin typeface="Calibri"/>
              <a:ea typeface="+mn-ea"/>
              <a:cs typeface="Calibri"/>
            </a:endParaRPr>
          </a:p>
        </p:txBody>
      </p:sp>
      <p:sp>
        <p:nvSpPr>
          <p:cNvPr id="11" name="object 11"/>
          <p:cNvSpPr txBox="1">
            <a:spLocks noGrp="1"/>
          </p:cNvSpPr>
          <p:nvPr>
            <p:ph type="title"/>
          </p:nvPr>
        </p:nvSpPr>
        <p:spPr>
          <a:xfrm>
            <a:off x="1760019" y="442538"/>
            <a:ext cx="4622426" cy="293629"/>
          </a:xfrm>
          <a:prstGeom prst="rect">
            <a:avLst/>
          </a:prstGeom>
        </p:spPr>
        <p:txBody>
          <a:bodyPr vert="horz" wrap="square" lIns="0" tIns="8404" rIns="0" bIns="0" rtlCol="0">
            <a:spAutoFit/>
          </a:bodyPr>
          <a:lstStyle/>
          <a:p>
            <a:pPr marL="8405" algn="ctr">
              <a:spcBef>
                <a:spcPts val="66"/>
              </a:spcBef>
            </a:pPr>
            <a:r>
              <a:rPr sz="1588" spc="96" dirty="0">
                <a:solidFill>
                  <a:schemeClr val="tx1"/>
                </a:solidFill>
                <a:latin typeface="FrankRuehl" panose="020E0503060101010101" pitchFamily="34" charset="-79"/>
                <a:cs typeface="FrankRuehl" panose="020E0503060101010101" pitchFamily="34" charset="-79"/>
              </a:rPr>
              <a:t>WHAT</a:t>
            </a:r>
            <a:r>
              <a:rPr sz="1588" spc="33" dirty="0">
                <a:solidFill>
                  <a:schemeClr val="tx1"/>
                </a:solidFill>
                <a:latin typeface="FrankRuehl" panose="020E0503060101010101" pitchFamily="34" charset="-79"/>
                <a:cs typeface="FrankRuehl" panose="020E0503060101010101" pitchFamily="34" charset="-79"/>
              </a:rPr>
              <a:t> </a:t>
            </a:r>
            <a:r>
              <a:rPr sz="1588" spc="129" dirty="0">
                <a:solidFill>
                  <a:schemeClr val="tx1"/>
                </a:solidFill>
                <a:latin typeface="FrankRuehl" panose="020E0503060101010101" pitchFamily="34" charset="-79"/>
                <a:cs typeface="FrankRuehl" panose="020E0503060101010101" pitchFamily="34" charset="-79"/>
              </a:rPr>
              <a:t>DOES</a:t>
            </a:r>
            <a:r>
              <a:rPr sz="1588" spc="36" dirty="0">
                <a:solidFill>
                  <a:schemeClr val="tx1"/>
                </a:solidFill>
                <a:latin typeface="FrankRuehl" panose="020E0503060101010101" pitchFamily="34" charset="-79"/>
                <a:cs typeface="FrankRuehl" panose="020E0503060101010101" pitchFamily="34" charset="-79"/>
              </a:rPr>
              <a:t> </a:t>
            </a:r>
            <a:r>
              <a:rPr sz="1588" spc="129" dirty="0">
                <a:solidFill>
                  <a:schemeClr val="tx1"/>
                </a:solidFill>
                <a:latin typeface="FrankRuehl" panose="020E0503060101010101" pitchFamily="34" charset="-79"/>
                <a:cs typeface="FrankRuehl" panose="020E0503060101010101" pitchFamily="34" charset="-79"/>
              </a:rPr>
              <a:t>IT</a:t>
            </a:r>
            <a:r>
              <a:rPr sz="1588" spc="36" dirty="0">
                <a:solidFill>
                  <a:schemeClr val="tx1"/>
                </a:solidFill>
                <a:latin typeface="FrankRuehl" panose="020E0503060101010101" pitchFamily="34" charset="-79"/>
                <a:cs typeface="FrankRuehl" panose="020E0503060101010101" pitchFamily="34" charset="-79"/>
              </a:rPr>
              <a:t> </a:t>
            </a:r>
            <a:r>
              <a:rPr sz="1588" spc="129" dirty="0">
                <a:solidFill>
                  <a:schemeClr val="tx1"/>
                </a:solidFill>
                <a:latin typeface="FrankRuehl" panose="020E0503060101010101" pitchFamily="34" charset="-79"/>
                <a:cs typeface="FrankRuehl" panose="020E0503060101010101" pitchFamily="34" charset="-79"/>
              </a:rPr>
              <a:t>MEAN</a:t>
            </a:r>
            <a:r>
              <a:rPr sz="1588" spc="36" dirty="0">
                <a:solidFill>
                  <a:schemeClr val="tx1"/>
                </a:solidFill>
                <a:latin typeface="FrankRuehl" panose="020E0503060101010101" pitchFamily="34" charset="-79"/>
                <a:cs typeface="FrankRuehl" panose="020E0503060101010101" pitchFamily="34" charset="-79"/>
              </a:rPr>
              <a:t> </a:t>
            </a:r>
            <a:r>
              <a:rPr sz="1588" spc="96" dirty="0">
                <a:solidFill>
                  <a:schemeClr val="tx1"/>
                </a:solidFill>
                <a:latin typeface="FrankRuehl" panose="020E0503060101010101" pitchFamily="34" charset="-79"/>
                <a:cs typeface="FrankRuehl" panose="020E0503060101010101" pitchFamily="34" charset="-79"/>
              </a:rPr>
              <a:t>TO</a:t>
            </a:r>
            <a:r>
              <a:rPr sz="1588" spc="36" dirty="0">
                <a:solidFill>
                  <a:schemeClr val="tx1"/>
                </a:solidFill>
                <a:latin typeface="FrankRuehl" panose="020E0503060101010101" pitchFamily="34" charset="-79"/>
                <a:cs typeface="FrankRuehl" panose="020E0503060101010101" pitchFamily="34" charset="-79"/>
              </a:rPr>
              <a:t> </a:t>
            </a:r>
            <a:r>
              <a:rPr sz="1588" spc="122" dirty="0">
                <a:solidFill>
                  <a:schemeClr val="tx1"/>
                </a:solidFill>
                <a:latin typeface="FrankRuehl" panose="020E0503060101010101" pitchFamily="34" charset="-79"/>
                <a:cs typeface="FrankRuehl" panose="020E0503060101010101" pitchFamily="34" charset="-79"/>
              </a:rPr>
              <a:t>SHARE</a:t>
            </a:r>
            <a:r>
              <a:rPr sz="1588" spc="33" dirty="0">
                <a:solidFill>
                  <a:schemeClr val="tx1"/>
                </a:solidFill>
                <a:latin typeface="FrankRuehl" panose="020E0503060101010101" pitchFamily="34" charset="-79"/>
                <a:cs typeface="FrankRuehl" panose="020E0503060101010101" pitchFamily="34" charset="-79"/>
              </a:rPr>
              <a:t> </a:t>
            </a:r>
            <a:r>
              <a:rPr sz="1588" spc="132" dirty="0">
                <a:solidFill>
                  <a:schemeClr val="tx1"/>
                </a:solidFill>
                <a:latin typeface="FrankRuehl" panose="020E0503060101010101" pitchFamily="34" charset="-79"/>
                <a:cs typeface="FrankRuehl" panose="020E0503060101010101" pitchFamily="34" charset="-79"/>
              </a:rPr>
              <a:t>POWER</a:t>
            </a:r>
            <a:r>
              <a:rPr lang="en-US" sz="1853" spc="132" dirty="0">
                <a:solidFill>
                  <a:schemeClr val="tx1"/>
                </a:solidFill>
                <a:latin typeface="FrankRuehl" panose="020E0503060101010101" pitchFamily="34" charset="-79"/>
                <a:cs typeface="FrankRuehl" panose="020E0503060101010101" pitchFamily="34" charset="-79"/>
              </a:rPr>
              <a:t>?</a:t>
            </a:r>
            <a:endParaRPr sz="1853" dirty="0">
              <a:solidFill>
                <a:schemeClr val="tx1"/>
              </a:solidFill>
              <a:latin typeface="FrankRuehl" panose="020E0503060101010101" pitchFamily="34" charset="-79"/>
              <a:cs typeface="FrankRuehl" panose="020E0503060101010101" pitchFamily="34" charset="-79"/>
            </a:endParaRPr>
          </a:p>
        </p:txBody>
      </p:sp>
      <p:sp>
        <p:nvSpPr>
          <p:cNvPr id="12" name="object 12"/>
          <p:cNvSpPr txBox="1"/>
          <p:nvPr/>
        </p:nvSpPr>
        <p:spPr>
          <a:xfrm>
            <a:off x="1760019" y="806465"/>
            <a:ext cx="5225498" cy="374548"/>
          </a:xfrm>
          <a:prstGeom prst="rect">
            <a:avLst/>
          </a:prstGeom>
        </p:spPr>
        <p:txBody>
          <a:bodyPr vert="horz" wrap="square" lIns="0" tIns="8404" rIns="0" bIns="0" rtlCol="0">
            <a:spAutoFit/>
          </a:bodyPr>
          <a:lstStyle/>
          <a:p>
            <a:pPr marL="8405" marR="3362" defTabSz="605150">
              <a:lnSpc>
                <a:spcPct val="111100"/>
              </a:lnSpc>
              <a:spcBef>
                <a:spcPts val="66"/>
              </a:spcBef>
              <a:buClrTx/>
            </a:pPr>
            <a:r>
              <a:rPr sz="1100" i="1" kern="1200" spc="13" dirty="0">
                <a:solidFill>
                  <a:prstClr val="black"/>
                </a:solidFill>
                <a:latin typeface="Calibri" panose="020F0502020204030204" pitchFamily="34" charset="0"/>
                <a:ea typeface="+mn-ea"/>
                <a:cs typeface="Calibri" panose="020F0502020204030204" pitchFamily="34" charset="0"/>
              </a:rPr>
              <a:t>To</a:t>
            </a:r>
            <a:r>
              <a:rPr sz="1100" i="1" kern="1200" spc="-7" dirty="0">
                <a:solidFill>
                  <a:prstClr val="black"/>
                </a:solidFill>
                <a:latin typeface="Calibri" panose="020F0502020204030204" pitchFamily="34" charset="0"/>
                <a:ea typeface="+mn-ea"/>
                <a:cs typeface="Calibri" panose="020F0502020204030204" pitchFamily="34" charset="0"/>
              </a:rPr>
              <a:t> </a:t>
            </a:r>
            <a:r>
              <a:rPr sz="1100" i="1" kern="1200" spc="30" dirty="0">
                <a:solidFill>
                  <a:prstClr val="black"/>
                </a:solidFill>
                <a:latin typeface="Calibri" panose="020F0502020204030204" pitchFamily="34" charset="0"/>
                <a:ea typeface="+mn-ea"/>
                <a:cs typeface="Calibri" panose="020F0502020204030204" pitchFamily="34" charset="0"/>
              </a:rPr>
              <a:t>achieve</a:t>
            </a:r>
            <a:r>
              <a:rPr sz="1100" i="1" kern="1200" spc="-3" dirty="0">
                <a:solidFill>
                  <a:prstClr val="black"/>
                </a:solidFill>
                <a:latin typeface="Calibri" panose="020F0502020204030204" pitchFamily="34" charset="0"/>
                <a:ea typeface="+mn-ea"/>
                <a:cs typeface="Calibri" panose="020F0502020204030204" pitchFamily="34" charset="0"/>
              </a:rPr>
              <a:t> </a:t>
            </a:r>
            <a:r>
              <a:rPr sz="1100" i="1" kern="1200" spc="23" dirty="0">
                <a:solidFill>
                  <a:prstClr val="black"/>
                </a:solidFill>
                <a:latin typeface="Calibri" panose="020F0502020204030204" pitchFamily="34" charset="0"/>
                <a:ea typeface="+mn-ea"/>
                <a:cs typeface="Calibri" panose="020F0502020204030204" pitchFamily="34" charset="0"/>
              </a:rPr>
              <a:t>sustained</a:t>
            </a:r>
            <a:r>
              <a:rPr sz="1100" i="1" kern="1200" spc="-3" dirty="0">
                <a:solidFill>
                  <a:prstClr val="black"/>
                </a:solidFill>
                <a:latin typeface="Calibri" panose="020F0502020204030204" pitchFamily="34" charset="0"/>
                <a:ea typeface="+mn-ea"/>
                <a:cs typeface="Calibri" panose="020F0502020204030204" pitchFamily="34" charset="0"/>
              </a:rPr>
              <a:t> </a:t>
            </a:r>
            <a:r>
              <a:rPr sz="1100" i="1" kern="1200" spc="10" dirty="0">
                <a:solidFill>
                  <a:prstClr val="black"/>
                </a:solidFill>
                <a:latin typeface="Calibri" panose="020F0502020204030204" pitchFamily="34" charset="0"/>
                <a:ea typeface="+mn-ea"/>
                <a:cs typeface="Calibri" panose="020F0502020204030204" pitchFamily="34" charset="0"/>
              </a:rPr>
              <a:t>community-driven</a:t>
            </a:r>
            <a:r>
              <a:rPr sz="1100" i="1" kern="1200" spc="-3" dirty="0">
                <a:solidFill>
                  <a:prstClr val="black"/>
                </a:solidFill>
                <a:latin typeface="Calibri" panose="020F0502020204030204" pitchFamily="34" charset="0"/>
                <a:ea typeface="+mn-ea"/>
                <a:cs typeface="Calibri" panose="020F0502020204030204" pitchFamily="34" charset="0"/>
              </a:rPr>
              <a:t> </a:t>
            </a:r>
            <a:r>
              <a:rPr sz="1100" i="1" kern="1200" spc="17" dirty="0">
                <a:solidFill>
                  <a:prstClr val="black"/>
                </a:solidFill>
                <a:latin typeface="Calibri" panose="020F0502020204030204" pitchFamily="34" charset="0"/>
                <a:ea typeface="+mn-ea"/>
                <a:cs typeface="Calibri" panose="020F0502020204030204" pitchFamily="34" charset="0"/>
              </a:rPr>
              <a:t>systems</a:t>
            </a:r>
            <a:r>
              <a:rPr sz="1100" i="1" kern="1200" spc="-3" dirty="0">
                <a:solidFill>
                  <a:prstClr val="black"/>
                </a:solidFill>
                <a:latin typeface="Calibri" panose="020F0502020204030204" pitchFamily="34" charset="0"/>
                <a:ea typeface="+mn-ea"/>
                <a:cs typeface="Calibri" panose="020F0502020204030204" pitchFamily="34" charset="0"/>
              </a:rPr>
              <a:t> </a:t>
            </a:r>
            <a:r>
              <a:rPr sz="1100" i="1" kern="1200" spc="33" dirty="0">
                <a:solidFill>
                  <a:prstClr val="black"/>
                </a:solidFill>
                <a:latin typeface="Calibri" panose="020F0502020204030204" pitchFamily="34" charset="0"/>
                <a:ea typeface="+mn-ea"/>
                <a:cs typeface="Calibri" panose="020F0502020204030204" pitchFamily="34" charset="0"/>
              </a:rPr>
              <a:t>change,</a:t>
            </a:r>
            <a:r>
              <a:rPr sz="1100" i="1" kern="1200" spc="-43" dirty="0">
                <a:solidFill>
                  <a:prstClr val="black"/>
                </a:solidFill>
                <a:latin typeface="Calibri" panose="020F0502020204030204" pitchFamily="34" charset="0"/>
                <a:ea typeface="+mn-ea"/>
                <a:cs typeface="Calibri" panose="020F0502020204030204" pitchFamily="34" charset="0"/>
              </a:rPr>
              <a:t> </a:t>
            </a:r>
            <a:r>
              <a:rPr sz="1100" i="1" kern="1200" spc="17" dirty="0">
                <a:solidFill>
                  <a:prstClr val="black"/>
                </a:solidFill>
                <a:latin typeface="Calibri" panose="020F0502020204030204" pitchFamily="34" charset="0"/>
                <a:ea typeface="+mn-ea"/>
                <a:cs typeface="Calibri" panose="020F0502020204030204" pitchFamily="34" charset="0"/>
              </a:rPr>
              <a:t>funders</a:t>
            </a:r>
            <a:r>
              <a:rPr sz="1100" i="1" kern="1200" spc="-7" dirty="0">
                <a:solidFill>
                  <a:prstClr val="black"/>
                </a:solidFill>
                <a:latin typeface="Calibri" panose="020F0502020204030204" pitchFamily="34" charset="0"/>
                <a:ea typeface="+mn-ea"/>
                <a:cs typeface="Calibri" panose="020F0502020204030204" pitchFamily="34" charset="0"/>
              </a:rPr>
              <a:t> </a:t>
            </a:r>
            <a:r>
              <a:rPr sz="1100" i="1" kern="1200" spc="10" dirty="0">
                <a:solidFill>
                  <a:prstClr val="black"/>
                </a:solidFill>
                <a:latin typeface="Calibri" panose="020F0502020204030204" pitchFamily="34" charset="0"/>
                <a:ea typeface="+mn-ea"/>
                <a:cs typeface="Calibri" panose="020F0502020204030204" pitchFamily="34" charset="0"/>
              </a:rPr>
              <a:t>must</a:t>
            </a:r>
            <a:r>
              <a:rPr sz="1100" i="1" kern="1200" spc="-3" dirty="0">
                <a:solidFill>
                  <a:prstClr val="black"/>
                </a:solidFill>
                <a:latin typeface="Calibri" panose="020F0502020204030204" pitchFamily="34" charset="0"/>
                <a:ea typeface="+mn-ea"/>
                <a:cs typeface="Calibri" panose="020F0502020204030204" pitchFamily="34" charset="0"/>
              </a:rPr>
              <a:t> </a:t>
            </a:r>
            <a:r>
              <a:rPr sz="1100" i="1" kern="1200" spc="63" dirty="0">
                <a:solidFill>
                  <a:prstClr val="black"/>
                </a:solidFill>
                <a:latin typeface="Calibri" panose="020F0502020204030204" pitchFamily="34" charset="0"/>
                <a:ea typeface="+mn-ea"/>
                <a:cs typeface="Calibri" panose="020F0502020204030204" pitchFamily="34" charset="0"/>
              </a:rPr>
              <a:t>be  </a:t>
            </a:r>
            <a:r>
              <a:rPr sz="1100" i="1" kern="1200" spc="40" dirty="0">
                <a:solidFill>
                  <a:prstClr val="black"/>
                </a:solidFill>
                <a:latin typeface="Calibri" panose="020F0502020204030204" pitchFamily="34" charset="0"/>
                <a:ea typeface="+mn-ea"/>
                <a:cs typeface="Calibri" panose="020F0502020204030204" pitchFamily="34" charset="0"/>
              </a:rPr>
              <a:t>prepared</a:t>
            </a:r>
            <a:r>
              <a:rPr sz="1100" i="1" kern="1200" spc="-13" dirty="0">
                <a:solidFill>
                  <a:prstClr val="black"/>
                </a:solidFill>
                <a:latin typeface="Calibri" panose="020F0502020204030204" pitchFamily="34" charset="0"/>
                <a:ea typeface="+mn-ea"/>
                <a:cs typeface="Calibri" panose="020F0502020204030204" pitchFamily="34" charset="0"/>
              </a:rPr>
              <a:t> </a:t>
            </a:r>
            <a:r>
              <a:rPr sz="1100" i="1" kern="1200" spc="33" dirty="0">
                <a:solidFill>
                  <a:prstClr val="black"/>
                </a:solidFill>
                <a:latin typeface="Calibri" panose="020F0502020204030204" pitchFamily="34" charset="0"/>
                <a:ea typeface="+mn-ea"/>
                <a:cs typeface="Calibri" panose="020F0502020204030204" pitchFamily="34" charset="0"/>
              </a:rPr>
              <a:t>to</a:t>
            </a:r>
            <a:r>
              <a:rPr sz="1100" i="1" kern="1200" spc="-10" dirty="0">
                <a:solidFill>
                  <a:prstClr val="black"/>
                </a:solidFill>
                <a:latin typeface="Calibri" panose="020F0502020204030204" pitchFamily="34" charset="0"/>
                <a:ea typeface="+mn-ea"/>
                <a:cs typeface="Calibri" panose="020F0502020204030204" pitchFamily="34" charset="0"/>
              </a:rPr>
              <a:t> </a:t>
            </a:r>
            <a:r>
              <a:rPr sz="1100" i="1" kern="1200" spc="43" dirty="0">
                <a:solidFill>
                  <a:prstClr val="black"/>
                </a:solidFill>
                <a:latin typeface="Calibri" panose="020F0502020204030204" pitchFamily="34" charset="0"/>
                <a:ea typeface="+mn-ea"/>
                <a:cs typeface="Calibri" panose="020F0502020204030204" pitchFamily="34" charset="0"/>
              </a:rPr>
              <a:t>share</a:t>
            </a:r>
            <a:r>
              <a:rPr sz="1100" i="1" kern="1200" spc="-10" dirty="0">
                <a:solidFill>
                  <a:prstClr val="black"/>
                </a:solidFill>
                <a:latin typeface="Calibri" panose="020F0502020204030204" pitchFamily="34" charset="0"/>
                <a:ea typeface="+mn-ea"/>
                <a:cs typeface="Calibri" panose="020F0502020204030204" pitchFamily="34" charset="0"/>
              </a:rPr>
              <a:t> </a:t>
            </a:r>
            <a:r>
              <a:rPr sz="1100" i="1" kern="1200" spc="43" dirty="0">
                <a:solidFill>
                  <a:prstClr val="black"/>
                </a:solidFill>
                <a:latin typeface="Calibri" panose="020F0502020204030204" pitchFamily="34" charset="0"/>
                <a:ea typeface="+mn-ea"/>
                <a:cs typeface="Calibri" panose="020F0502020204030204" pitchFamily="34" charset="0"/>
              </a:rPr>
              <a:t>some</a:t>
            </a:r>
            <a:r>
              <a:rPr sz="1100" i="1" kern="1200" spc="-10" dirty="0">
                <a:solidFill>
                  <a:prstClr val="black"/>
                </a:solidFill>
                <a:latin typeface="Calibri" panose="020F0502020204030204" pitchFamily="34" charset="0"/>
                <a:ea typeface="+mn-ea"/>
                <a:cs typeface="Calibri" panose="020F0502020204030204" pitchFamily="34" charset="0"/>
              </a:rPr>
              <a:t> </a:t>
            </a:r>
            <a:r>
              <a:rPr sz="1100" i="1" kern="1200" spc="40" dirty="0">
                <a:solidFill>
                  <a:prstClr val="black"/>
                </a:solidFill>
                <a:latin typeface="Calibri" panose="020F0502020204030204" pitchFamily="34" charset="0"/>
                <a:ea typeface="+mn-ea"/>
                <a:cs typeface="Calibri" panose="020F0502020204030204" pitchFamily="34" charset="0"/>
              </a:rPr>
              <a:t>of</a:t>
            </a:r>
            <a:r>
              <a:rPr sz="1100" i="1" kern="1200" spc="-10" dirty="0">
                <a:solidFill>
                  <a:prstClr val="black"/>
                </a:solidFill>
                <a:latin typeface="Calibri" panose="020F0502020204030204" pitchFamily="34" charset="0"/>
                <a:ea typeface="+mn-ea"/>
                <a:cs typeface="Calibri" panose="020F0502020204030204" pitchFamily="34" charset="0"/>
              </a:rPr>
              <a:t> </a:t>
            </a:r>
            <a:r>
              <a:rPr sz="1100" i="1" kern="1200" spc="20" dirty="0">
                <a:solidFill>
                  <a:prstClr val="black"/>
                </a:solidFill>
                <a:latin typeface="Calibri" panose="020F0502020204030204" pitchFamily="34" charset="0"/>
                <a:ea typeface="+mn-ea"/>
                <a:cs typeface="Calibri" panose="020F0502020204030204" pitchFamily="34" charset="0"/>
              </a:rPr>
              <a:t>their</a:t>
            </a:r>
            <a:r>
              <a:rPr sz="1100" i="1" kern="1200" spc="-10" dirty="0">
                <a:solidFill>
                  <a:prstClr val="black"/>
                </a:solidFill>
                <a:latin typeface="Calibri" panose="020F0502020204030204" pitchFamily="34" charset="0"/>
                <a:ea typeface="+mn-ea"/>
                <a:cs typeface="Calibri" panose="020F0502020204030204" pitchFamily="34" charset="0"/>
              </a:rPr>
              <a:t> </a:t>
            </a:r>
            <a:r>
              <a:rPr sz="1100" i="1" kern="1200" spc="20" dirty="0">
                <a:solidFill>
                  <a:prstClr val="black"/>
                </a:solidFill>
                <a:latin typeface="Calibri" panose="020F0502020204030204" pitchFamily="34" charset="0"/>
                <a:ea typeface="+mn-ea"/>
                <a:cs typeface="Calibri" panose="020F0502020204030204" pitchFamily="34" charset="0"/>
              </a:rPr>
              <a:t>inherent</a:t>
            </a:r>
            <a:r>
              <a:rPr sz="1100" i="1" kern="1200" spc="-10" dirty="0">
                <a:solidFill>
                  <a:prstClr val="black"/>
                </a:solidFill>
                <a:latin typeface="Calibri" panose="020F0502020204030204" pitchFamily="34" charset="0"/>
                <a:ea typeface="+mn-ea"/>
                <a:cs typeface="Calibri" panose="020F0502020204030204" pitchFamily="34" charset="0"/>
              </a:rPr>
              <a:t> </a:t>
            </a:r>
            <a:r>
              <a:rPr sz="1100" i="1" kern="1200" spc="23" dirty="0">
                <a:solidFill>
                  <a:prstClr val="black"/>
                </a:solidFill>
                <a:latin typeface="Calibri" panose="020F0502020204030204" pitchFamily="34" charset="0"/>
                <a:ea typeface="+mn-ea"/>
                <a:cs typeface="Calibri" panose="020F0502020204030204" pitchFamily="34" charset="0"/>
              </a:rPr>
              <a:t>power.</a:t>
            </a:r>
            <a:endParaRPr sz="1100" kern="1200" dirty="0">
              <a:solidFill>
                <a:prstClr val="black"/>
              </a:solidFill>
              <a:latin typeface="Calibri" panose="020F0502020204030204" pitchFamily="34" charset="0"/>
              <a:ea typeface="+mn-ea"/>
              <a:cs typeface="Calibri" panose="020F0502020204030204" pitchFamily="34" charset="0"/>
            </a:endParaRPr>
          </a:p>
        </p:txBody>
      </p:sp>
      <p:sp>
        <p:nvSpPr>
          <p:cNvPr id="13" name="object 13"/>
          <p:cNvSpPr txBox="1"/>
          <p:nvPr/>
        </p:nvSpPr>
        <p:spPr>
          <a:xfrm>
            <a:off x="4714465" y="1390626"/>
            <a:ext cx="4031970" cy="1395527"/>
          </a:xfrm>
          <a:prstGeom prst="rect">
            <a:avLst/>
          </a:prstGeom>
        </p:spPr>
        <p:txBody>
          <a:bodyPr vert="horz" wrap="square" lIns="0" tIns="20591" rIns="0" bIns="0" rtlCol="0">
            <a:spAutoFit/>
          </a:bodyPr>
          <a:lstStyle/>
          <a:p>
            <a:pPr marL="8405" defTabSz="605150">
              <a:spcBef>
                <a:spcPts val="162"/>
              </a:spcBef>
              <a:buClrTx/>
              <a:tabLst>
                <a:tab pos="160113" algn="l"/>
              </a:tabLst>
            </a:pPr>
            <a:r>
              <a:rPr lang="en-US" sz="1200" b="1" kern="1200" spc="46" dirty="0">
                <a:solidFill>
                  <a:prstClr val="black"/>
                </a:solidFill>
                <a:latin typeface="Calibri" panose="020F0502020204030204" pitchFamily="34" charset="0"/>
                <a:ea typeface="+mn-ea"/>
                <a:cs typeface="Calibri" panose="020F0502020204030204" pitchFamily="34" charset="0"/>
              </a:rPr>
              <a:t>FUNDERS ARE HIGHLY INCLUSIVE AND </a:t>
            </a:r>
            <a:r>
              <a:rPr sz="1200" b="1" kern="1200" spc="46" dirty="0">
                <a:solidFill>
                  <a:prstClr val="black"/>
                </a:solidFill>
                <a:latin typeface="Calibri" panose="020F0502020204030204" pitchFamily="34" charset="0"/>
                <a:ea typeface="+mn-ea"/>
                <a:cs typeface="Calibri" panose="020F0502020204030204" pitchFamily="34" charset="0"/>
              </a:rPr>
              <a:t>TRANSPARENT</a:t>
            </a:r>
            <a:r>
              <a:rPr sz="1200" b="1" kern="1200" spc="17" dirty="0">
                <a:solidFill>
                  <a:prstClr val="black"/>
                </a:solidFill>
                <a:latin typeface="Calibri" panose="020F0502020204030204" pitchFamily="34" charset="0"/>
                <a:ea typeface="+mn-ea"/>
                <a:cs typeface="Calibri" panose="020F0502020204030204" pitchFamily="34" charset="0"/>
              </a:rPr>
              <a:t> </a:t>
            </a:r>
            <a:r>
              <a:rPr sz="1200" b="1" kern="1200" spc="56" dirty="0">
                <a:solidFill>
                  <a:prstClr val="black"/>
                </a:solidFill>
                <a:latin typeface="Calibri" panose="020F0502020204030204" pitchFamily="34" charset="0"/>
                <a:ea typeface="+mn-ea"/>
                <a:cs typeface="Calibri" panose="020F0502020204030204" pitchFamily="34" charset="0"/>
              </a:rPr>
              <a:t>IN</a:t>
            </a:r>
            <a:r>
              <a:rPr sz="1200" b="1" kern="1200" spc="17" dirty="0">
                <a:solidFill>
                  <a:prstClr val="black"/>
                </a:solidFill>
                <a:latin typeface="Calibri" panose="020F0502020204030204" pitchFamily="34" charset="0"/>
                <a:ea typeface="+mn-ea"/>
                <a:cs typeface="Calibri" panose="020F0502020204030204" pitchFamily="34" charset="0"/>
              </a:rPr>
              <a:t> </a:t>
            </a:r>
            <a:r>
              <a:rPr sz="1200" b="1" kern="1200" spc="66" dirty="0">
                <a:solidFill>
                  <a:prstClr val="black"/>
                </a:solidFill>
                <a:latin typeface="Calibri" panose="020F0502020204030204" pitchFamily="34" charset="0"/>
                <a:ea typeface="+mn-ea"/>
                <a:cs typeface="Calibri" panose="020F0502020204030204" pitchFamily="34" charset="0"/>
              </a:rPr>
              <a:t>COMMUNICATION</a:t>
            </a:r>
            <a:r>
              <a:rPr sz="1200" b="1" kern="1200" spc="17" dirty="0">
                <a:solidFill>
                  <a:prstClr val="black"/>
                </a:solidFill>
                <a:latin typeface="Calibri" panose="020F0502020204030204" pitchFamily="34" charset="0"/>
                <a:ea typeface="+mn-ea"/>
                <a:cs typeface="Calibri" panose="020F0502020204030204" pitchFamily="34" charset="0"/>
              </a:rPr>
              <a:t> </a:t>
            </a:r>
            <a:r>
              <a:rPr sz="1200" b="1" kern="1200" spc="63" dirty="0">
                <a:solidFill>
                  <a:prstClr val="black"/>
                </a:solidFill>
                <a:latin typeface="Calibri" panose="020F0502020204030204" pitchFamily="34" charset="0"/>
                <a:ea typeface="+mn-ea"/>
                <a:cs typeface="Calibri" panose="020F0502020204030204" pitchFamily="34" charset="0"/>
              </a:rPr>
              <a:t>WITH</a:t>
            </a:r>
            <a:r>
              <a:rPr sz="1200" b="1" kern="1200" spc="17" dirty="0">
                <a:solidFill>
                  <a:prstClr val="black"/>
                </a:solidFill>
                <a:latin typeface="Calibri" panose="020F0502020204030204" pitchFamily="34" charset="0"/>
                <a:ea typeface="+mn-ea"/>
                <a:cs typeface="Calibri" panose="020F0502020204030204" pitchFamily="34" charset="0"/>
              </a:rPr>
              <a:t> </a:t>
            </a:r>
            <a:r>
              <a:rPr sz="1200" b="1" kern="1200" spc="69" dirty="0">
                <a:solidFill>
                  <a:prstClr val="black"/>
                </a:solidFill>
                <a:latin typeface="Calibri" panose="020F0502020204030204" pitchFamily="34" charset="0"/>
                <a:ea typeface="+mn-ea"/>
                <a:cs typeface="Calibri" panose="020F0502020204030204" pitchFamily="34" charset="0"/>
              </a:rPr>
              <a:t>EXISTING</a:t>
            </a:r>
            <a:r>
              <a:rPr sz="1200" b="1" kern="1200" spc="13" dirty="0">
                <a:solidFill>
                  <a:prstClr val="black"/>
                </a:solidFill>
                <a:latin typeface="Calibri" panose="020F0502020204030204" pitchFamily="34" charset="0"/>
                <a:ea typeface="+mn-ea"/>
                <a:cs typeface="Calibri" panose="020F0502020204030204" pitchFamily="34" charset="0"/>
              </a:rPr>
              <a:t> </a:t>
            </a:r>
            <a:r>
              <a:rPr sz="1200" b="1" kern="1200" spc="46" dirty="0">
                <a:solidFill>
                  <a:prstClr val="black"/>
                </a:solidFill>
                <a:latin typeface="Calibri" panose="020F0502020204030204" pitchFamily="34" charset="0"/>
                <a:ea typeface="+mn-ea"/>
                <a:cs typeface="Calibri" panose="020F0502020204030204" pitchFamily="34" charset="0"/>
              </a:rPr>
              <a:t>AND </a:t>
            </a:r>
            <a:r>
              <a:rPr sz="1200" b="1" kern="1200" spc="53" dirty="0">
                <a:solidFill>
                  <a:prstClr val="black"/>
                </a:solidFill>
                <a:latin typeface="Calibri" panose="020F0502020204030204" pitchFamily="34" charset="0"/>
                <a:ea typeface="+mn-ea"/>
                <a:cs typeface="Calibri" panose="020F0502020204030204" pitchFamily="34" charset="0"/>
              </a:rPr>
              <a:t>PROSPECTIVE</a:t>
            </a:r>
            <a:r>
              <a:rPr sz="1200" b="1" kern="1200" spc="17" dirty="0">
                <a:solidFill>
                  <a:prstClr val="black"/>
                </a:solidFill>
                <a:latin typeface="Calibri" panose="020F0502020204030204" pitchFamily="34" charset="0"/>
                <a:ea typeface="+mn-ea"/>
                <a:cs typeface="Calibri" panose="020F0502020204030204" pitchFamily="34" charset="0"/>
              </a:rPr>
              <a:t> </a:t>
            </a:r>
            <a:r>
              <a:rPr sz="1200" b="1" kern="1200" spc="56" dirty="0">
                <a:solidFill>
                  <a:prstClr val="black"/>
                </a:solidFill>
                <a:latin typeface="Calibri" panose="020F0502020204030204" pitchFamily="34" charset="0"/>
                <a:ea typeface="+mn-ea"/>
                <a:cs typeface="Calibri" panose="020F0502020204030204" pitchFamily="34" charset="0"/>
              </a:rPr>
              <a:t>GRANTEES</a:t>
            </a:r>
            <a:r>
              <a:rPr lang="en-US" sz="1200" b="1" kern="1200" spc="56" dirty="0">
                <a:solidFill>
                  <a:prstClr val="black"/>
                </a:solidFill>
                <a:latin typeface="Calibri" panose="020F0502020204030204" pitchFamily="34" charset="0"/>
                <a:ea typeface="+mn-ea"/>
                <a:cs typeface="Calibri" panose="020F0502020204030204" pitchFamily="34" charset="0"/>
              </a:rPr>
              <a:t>/INVESTEES </a:t>
            </a:r>
            <a:r>
              <a:rPr sz="1200" b="1" kern="1200" spc="56" dirty="0">
                <a:solidFill>
                  <a:prstClr val="black"/>
                </a:solidFill>
                <a:latin typeface="Calibri" panose="020F0502020204030204" pitchFamily="34" charset="0"/>
                <a:ea typeface="+mn-ea"/>
                <a:cs typeface="Calibri" panose="020F0502020204030204" pitchFamily="34" charset="0"/>
              </a:rPr>
              <a:t>.</a:t>
            </a:r>
            <a:endParaRPr lang="en-US" sz="1200" b="1" kern="1200" dirty="0">
              <a:solidFill>
                <a:prstClr val="black"/>
              </a:solidFill>
              <a:latin typeface="Calibri" panose="020F0502020204030204" pitchFamily="34" charset="0"/>
              <a:ea typeface="+mn-ea"/>
              <a:cs typeface="Calibri" panose="020F0502020204030204" pitchFamily="34" charset="0"/>
            </a:endParaRPr>
          </a:p>
          <a:p>
            <a:pPr marL="8405" defTabSz="605150">
              <a:spcBef>
                <a:spcPts val="162"/>
              </a:spcBef>
              <a:buClrTx/>
              <a:tabLst>
                <a:tab pos="160113" algn="l"/>
              </a:tabLst>
            </a:pPr>
            <a:endParaRPr lang="en-US" sz="1000" b="1" kern="1200" spc="17" dirty="0">
              <a:solidFill>
                <a:prstClr val="black"/>
              </a:solidFill>
              <a:latin typeface="Calibri" panose="020F0502020204030204" pitchFamily="34" charset="0"/>
              <a:ea typeface="+mn-ea"/>
              <a:cs typeface="Calibri" panose="020F0502020204030204" pitchFamily="34" charset="0"/>
            </a:endParaRPr>
          </a:p>
          <a:p>
            <a:pPr marL="8405" defTabSz="605150">
              <a:spcBef>
                <a:spcPts val="162"/>
              </a:spcBef>
              <a:buClrTx/>
              <a:tabLst>
                <a:tab pos="160113" algn="l"/>
              </a:tabLst>
            </a:pPr>
            <a:r>
              <a:rPr sz="1000" kern="1200" spc="17" dirty="0">
                <a:solidFill>
                  <a:prstClr val="black"/>
                </a:solidFill>
                <a:latin typeface="Calibri" panose="020F0502020204030204" pitchFamily="34" charset="0"/>
                <a:ea typeface="+mn-ea"/>
                <a:cs typeface="Calibri" panose="020F0502020204030204" pitchFamily="34" charset="0"/>
              </a:rPr>
              <a:t>They </a:t>
            </a:r>
            <a:r>
              <a:rPr sz="1000" kern="1200" spc="23" dirty="0">
                <a:solidFill>
                  <a:prstClr val="black"/>
                </a:solidFill>
                <a:latin typeface="Calibri" panose="020F0502020204030204" pitchFamily="34" charset="0"/>
                <a:ea typeface="+mn-ea"/>
                <a:cs typeface="Calibri" panose="020F0502020204030204" pitchFamily="34" charset="0"/>
              </a:rPr>
              <a:t>build </a:t>
            </a:r>
            <a:r>
              <a:rPr sz="1000" kern="1200" spc="-17" dirty="0">
                <a:solidFill>
                  <a:prstClr val="black"/>
                </a:solidFill>
                <a:latin typeface="Calibri" panose="020F0502020204030204" pitchFamily="34" charset="0"/>
                <a:ea typeface="+mn-ea"/>
                <a:cs typeface="Calibri" panose="020F0502020204030204" pitchFamily="34" charset="0"/>
              </a:rPr>
              <a:t>trust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spc="3" dirty="0">
                <a:solidFill>
                  <a:prstClr val="black"/>
                </a:solidFill>
                <a:latin typeface="Calibri" panose="020F0502020204030204" pitchFamily="34" charset="0"/>
                <a:ea typeface="+mn-ea"/>
                <a:cs typeface="Calibri" panose="020F0502020204030204" pitchFamily="34" charset="0"/>
              </a:rPr>
              <a:t>share </a:t>
            </a:r>
            <a:r>
              <a:rPr sz="1000" kern="1200" spc="10" dirty="0">
                <a:solidFill>
                  <a:prstClr val="black"/>
                </a:solidFill>
                <a:latin typeface="Calibri" panose="020F0502020204030204" pitchFamily="34" charset="0"/>
                <a:ea typeface="+mn-ea"/>
                <a:cs typeface="Calibri" panose="020F0502020204030204" pitchFamily="34" charset="0"/>
              </a:rPr>
              <a:t>power </a:t>
            </a:r>
            <a:r>
              <a:rPr sz="1000" kern="1200" spc="7" dirty="0">
                <a:solidFill>
                  <a:prstClr val="black"/>
                </a:solidFill>
                <a:latin typeface="Calibri" panose="020F0502020204030204" pitchFamily="34" charset="0"/>
                <a:ea typeface="+mn-ea"/>
                <a:cs typeface="Calibri" panose="020F0502020204030204" pitchFamily="34" charset="0"/>
              </a:rPr>
              <a:t>through </a:t>
            </a:r>
            <a:r>
              <a:rPr sz="1000" kern="1200" spc="10" dirty="0">
                <a:solidFill>
                  <a:prstClr val="black"/>
                </a:solidFill>
                <a:latin typeface="Calibri" panose="020F0502020204030204" pitchFamily="34" charset="0"/>
                <a:ea typeface="+mn-ea"/>
                <a:cs typeface="Calibri" panose="020F0502020204030204" pitchFamily="34" charset="0"/>
              </a:rPr>
              <a:t>two-way </a:t>
            </a:r>
            <a:r>
              <a:rPr sz="1000" kern="1200" spc="23" dirty="0">
                <a:solidFill>
                  <a:prstClr val="black"/>
                </a:solidFill>
                <a:latin typeface="Calibri" panose="020F0502020204030204" pitchFamily="34" charset="0"/>
                <a:ea typeface="+mn-ea"/>
                <a:cs typeface="Calibri" panose="020F0502020204030204" pitchFamily="34" charset="0"/>
              </a:rPr>
              <a:t>communication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dirty="0">
                <a:solidFill>
                  <a:prstClr val="black"/>
                </a:solidFill>
                <a:latin typeface="Calibri" panose="020F0502020204030204" pitchFamily="34" charset="0"/>
                <a:ea typeface="+mn-ea"/>
                <a:cs typeface="Calibri" panose="020F0502020204030204" pitchFamily="34" charset="0"/>
              </a:rPr>
              <a:t>transparency. </a:t>
            </a:r>
            <a:r>
              <a:rPr sz="1000" kern="1200" spc="17" dirty="0">
                <a:solidFill>
                  <a:prstClr val="black"/>
                </a:solidFill>
                <a:latin typeface="Calibri" panose="020F0502020204030204" pitchFamily="34" charset="0"/>
                <a:ea typeface="+mn-ea"/>
                <a:cs typeface="Calibri" panose="020F0502020204030204" pitchFamily="34" charset="0"/>
              </a:rPr>
              <a:t>They </a:t>
            </a:r>
            <a:r>
              <a:rPr sz="1000" kern="1200" spc="7" dirty="0">
                <a:solidFill>
                  <a:prstClr val="black"/>
                </a:solidFill>
                <a:latin typeface="Calibri" panose="020F0502020204030204" pitchFamily="34" charset="0"/>
                <a:ea typeface="+mn-ea"/>
                <a:cs typeface="Calibri" panose="020F0502020204030204" pitchFamily="34" charset="0"/>
              </a:rPr>
              <a:t>adopt </a:t>
            </a:r>
            <a:r>
              <a:rPr sz="1000" kern="1200" spc="20" dirty="0">
                <a:solidFill>
                  <a:prstClr val="black"/>
                </a:solidFill>
                <a:latin typeface="Calibri" panose="020F0502020204030204" pitchFamily="34" charset="0"/>
                <a:ea typeface="+mn-ea"/>
                <a:cs typeface="Calibri" panose="020F0502020204030204" pitchFamily="34" charset="0"/>
              </a:rPr>
              <a:t>inclusive </a:t>
            </a:r>
            <a:r>
              <a:rPr sz="1000" kern="1200" spc="13" dirty="0">
                <a:solidFill>
                  <a:prstClr val="black"/>
                </a:solidFill>
                <a:latin typeface="Calibri" panose="020F0502020204030204" pitchFamily="34" charset="0"/>
                <a:ea typeface="+mn-ea"/>
                <a:cs typeface="Calibri" panose="020F0502020204030204" pitchFamily="34" charset="0"/>
              </a:rPr>
              <a:t>feedback</a:t>
            </a:r>
            <a:r>
              <a:rPr sz="1000" kern="1200" spc="103" dirty="0">
                <a:solidFill>
                  <a:prstClr val="black"/>
                </a:solidFill>
                <a:latin typeface="Calibri" panose="020F0502020204030204" pitchFamily="34" charset="0"/>
                <a:ea typeface="+mn-ea"/>
                <a:cs typeface="Calibri" panose="020F0502020204030204" pitchFamily="34" charset="0"/>
              </a:rPr>
              <a:t> </a:t>
            </a:r>
            <a:r>
              <a:rPr sz="1000" kern="1200" spc="7" dirty="0">
                <a:solidFill>
                  <a:prstClr val="black"/>
                </a:solidFill>
                <a:latin typeface="Calibri" panose="020F0502020204030204" pitchFamily="34" charset="0"/>
                <a:ea typeface="+mn-ea"/>
                <a:cs typeface="Calibri" panose="020F0502020204030204" pitchFamily="34" charset="0"/>
              </a:rPr>
              <a:t>processes</a:t>
            </a:r>
            <a:r>
              <a:rPr lang="en-US" sz="1000" kern="1200" dirty="0">
                <a:solidFill>
                  <a:prstClr val="black"/>
                </a:solidFill>
                <a:latin typeface="Calibri" panose="020F0502020204030204" pitchFamily="34" charset="0"/>
                <a:ea typeface="+mn-ea"/>
                <a:cs typeface="Calibri" panose="020F0502020204030204" pitchFamily="34" charset="0"/>
              </a:rPr>
              <a:t> </a:t>
            </a:r>
            <a:r>
              <a:rPr sz="1000" kern="1200" spc="-13" dirty="0">
                <a:solidFill>
                  <a:prstClr val="black"/>
                </a:solidFill>
                <a:latin typeface="Calibri" panose="020F0502020204030204" pitchFamily="34" charset="0"/>
                <a:ea typeface="+mn-ea"/>
                <a:cs typeface="Calibri" panose="020F0502020204030204" pitchFamily="34" charset="0"/>
              </a:rPr>
              <a:t>that </a:t>
            </a:r>
            <a:r>
              <a:rPr sz="1000" kern="1200" spc="13" dirty="0">
                <a:solidFill>
                  <a:prstClr val="black"/>
                </a:solidFill>
                <a:latin typeface="Calibri" panose="020F0502020204030204" pitchFamily="34" charset="0"/>
                <a:ea typeface="+mn-ea"/>
                <a:cs typeface="Calibri" panose="020F0502020204030204" pitchFamily="34" charset="0"/>
              </a:rPr>
              <a:t>enable </a:t>
            </a:r>
            <a:r>
              <a:rPr sz="1000" kern="1200" spc="-3" dirty="0">
                <a:solidFill>
                  <a:prstClr val="black"/>
                </a:solidFill>
                <a:latin typeface="Calibri" panose="020F0502020204030204" pitchFamily="34" charset="0"/>
                <a:ea typeface="+mn-ea"/>
                <a:cs typeface="Calibri" panose="020F0502020204030204" pitchFamily="34" charset="0"/>
              </a:rPr>
              <a:t>grant partners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spc="-3" dirty="0">
                <a:solidFill>
                  <a:prstClr val="black"/>
                </a:solidFill>
                <a:latin typeface="Calibri" panose="020F0502020204030204" pitchFamily="34" charset="0"/>
                <a:ea typeface="+mn-ea"/>
                <a:cs typeface="Calibri" panose="020F0502020204030204" pitchFamily="34" charset="0"/>
              </a:rPr>
              <a:t>grant </a:t>
            </a:r>
            <a:r>
              <a:rPr sz="1000" kern="1200" dirty="0">
                <a:solidFill>
                  <a:prstClr val="black"/>
                </a:solidFill>
                <a:latin typeface="Calibri" panose="020F0502020204030204" pitchFamily="34" charset="0"/>
                <a:ea typeface="+mn-ea"/>
                <a:cs typeface="Calibri" panose="020F0502020204030204" pitchFamily="34" charset="0"/>
              </a:rPr>
              <a:t>seekers </a:t>
            </a:r>
            <a:r>
              <a:rPr sz="1000" kern="1200" spc="-10" dirty="0">
                <a:solidFill>
                  <a:prstClr val="black"/>
                </a:solidFill>
                <a:latin typeface="Calibri" panose="020F0502020204030204" pitchFamily="34" charset="0"/>
                <a:ea typeface="+mn-ea"/>
                <a:cs typeface="Calibri" panose="020F0502020204030204" pitchFamily="34" charset="0"/>
              </a:rPr>
              <a:t>to </a:t>
            </a:r>
            <a:r>
              <a:rPr sz="1000" kern="1200" spc="13" dirty="0">
                <a:solidFill>
                  <a:prstClr val="black"/>
                </a:solidFill>
                <a:latin typeface="Calibri" panose="020F0502020204030204" pitchFamily="34" charset="0"/>
                <a:ea typeface="+mn-ea"/>
                <a:cs typeface="Calibri" panose="020F0502020204030204" pitchFamily="34" charset="0"/>
              </a:rPr>
              <a:t>provide </a:t>
            </a:r>
            <a:r>
              <a:rPr sz="1000" kern="1200" spc="3" dirty="0">
                <a:solidFill>
                  <a:prstClr val="black"/>
                </a:solidFill>
                <a:latin typeface="Calibri" panose="020F0502020204030204" pitchFamily="34" charset="0"/>
                <a:ea typeface="+mn-ea"/>
                <a:cs typeface="Calibri" panose="020F0502020204030204" pitchFamily="34" charset="0"/>
              </a:rPr>
              <a:t>honest,  </a:t>
            </a:r>
            <a:r>
              <a:rPr sz="1000" kern="1200" spc="13" dirty="0">
                <a:solidFill>
                  <a:prstClr val="black"/>
                </a:solidFill>
                <a:latin typeface="Calibri" panose="020F0502020204030204" pitchFamily="34" charset="0"/>
                <a:ea typeface="+mn-ea"/>
                <a:cs typeface="Calibri" panose="020F0502020204030204" pitchFamily="34" charset="0"/>
              </a:rPr>
              <a:t>unvarnished </a:t>
            </a:r>
            <a:r>
              <a:rPr sz="1000" kern="1200" spc="10" dirty="0">
                <a:solidFill>
                  <a:prstClr val="black"/>
                </a:solidFill>
                <a:latin typeface="Calibri" panose="020F0502020204030204" pitchFamily="34" charset="0"/>
                <a:ea typeface="+mn-ea"/>
                <a:cs typeface="Calibri" panose="020F0502020204030204" pitchFamily="34" charset="0"/>
              </a:rPr>
              <a:t>input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spc="-10" dirty="0">
                <a:solidFill>
                  <a:prstClr val="black"/>
                </a:solidFill>
                <a:latin typeface="Calibri" panose="020F0502020204030204" pitchFamily="34" charset="0"/>
                <a:ea typeface="+mn-ea"/>
                <a:cs typeface="Calibri" panose="020F0502020204030204" pitchFamily="34" charset="0"/>
              </a:rPr>
              <a:t>to </a:t>
            </a:r>
            <a:r>
              <a:rPr sz="1000" kern="1200" spc="26" dirty="0">
                <a:solidFill>
                  <a:prstClr val="black"/>
                </a:solidFill>
                <a:latin typeface="Calibri" panose="020F0502020204030204" pitchFamily="34" charset="0"/>
                <a:ea typeface="+mn-ea"/>
                <a:cs typeface="Calibri" panose="020F0502020204030204" pitchFamily="34" charset="0"/>
              </a:rPr>
              <a:t>know </a:t>
            </a:r>
            <a:r>
              <a:rPr sz="1000" kern="1200" spc="23" dirty="0">
                <a:solidFill>
                  <a:prstClr val="black"/>
                </a:solidFill>
                <a:latin typeface="Calibri" panose="020F0502020204030204" pitchFamily="34" charset="0"/>
                <a:ea typeface="+mn-ea"/>
                <a:cs typeface="Calibri" panose="020F0502020204030204" pitchFamily="34" charset="0"/>
              </a:rPr>
              <a:t>how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10" dirty="0">
                <a:solidFill>
                  <a:prstClr val="black"/>
                </a:solidFill>
                <a:latin typeface="Calibri" panose="020F0502020204030204" pitchFamily="34" charset="0"/>
                <a:ea typeface="+mn-ea"/>
                <a:cs typeface="Calibri" panose="020F0502020204030204" pitchFamily="34" charset="0"/>
              </a:rPr>
              <a:t>f</a:t>
            </a:r>
            <a:r>
              <a:rPr lang="en-US" sz="1000" kern="1200" spc="10" dirty="0">
                <a:solidFill>
                  <a:prstClr val="black"/>
                </a:solidFill>
                <a:latin typeface="Calibri" panose="020F0502020204030204" pitchFamily="34" charset="0"/>
                <a:ea typeface="+mn-ea"/>
                <a:cs typeface="Calibri" panose="020F0502020204030204" pitchFamily="34" charset="0"/>
              </a:rPr>
              <a:t>under </a:t>
            </a:r>
            <a:r>
              <a:rPr sz="1000" kern="1200" spc="10" dirty="0">
                <a:solidFill>
                  <a:prstClr val="black"/>
                </a:solidFill>
                <a:latin typeface="Calibri" panose="020F0502020204030204" pitchFamily="34" charset="0"/>
                <a:ea typeface="+mn-ea"/>
                <a:cs typeface="Calibri" panose="020F0502020204030204" pitchFamily="34" charset="0"/>
              </a:rPr>
              <a:t>used</a:t>
            </a:r>
            <a:r>
              <a:rPr sz="1000" kern="1200" spc="40" dirty="0">
                <a:solidFill>
                  <a:prstClr val="black"/>
                </a:solidFill>
                <a:latin typeface="Calibri" panose="020F0502020204030204" pitchFamily="34" charset="0"/>
                <a:ea typeface="+mn-ea"/>
                <a:cs typeface="Calibri" panose="020F0502020204030204" pitchFamily="34" charset="0"/>
              </a:rPr>
              <a:t> </a:t>
            </a:r>
            <a:r>
              <a:rPr sz="1000" kern="1200" spc="10" dirty="0">
                <a:solidFill>
                  <a:prstClr val="black"/>
                </a:solidFill>
                <a:latin typeface="Calibri" panose="020F0502020204030204" pitchFamily="34" charset="0"/>
                <a:ea typeface="+mn-ea"/>
                <a:cs typeface="Calibri" panose="020F0502020204030204" pitchFamily="34" charset="0"/>
              </a:rPr>
              <a:t>it.</a:t>
            </a:r>
            <a:endParaRPr sz="1000" kern="1200" baseline="32407" dirty="0">
              <a:solidFill>
                <a:prstClr val="black"/>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C53E9066-3045-4808-A5CC-28BE12F3C7BB}"/>
              </a:ext>
            </a:extLst>
          </p:cNvPr>
          <p:cNvSpPr/>
          <p:nvPr/>
        </p:nvSpPr>
        <p:spPr>
          <a:xfrm>
            <a:off x="3289040" y="109292"/>
            <a:ext cx="1733167" cy="307777"/>
          </a:xfrm>
          <a:prstGeom prst="rect">
            <a:avLst/>
          </a:prstGeom>
        </p:spPr>
        <p:txBody>
          <a:bodyPr wrap="none">
            <a:spAutoFit/>
          </a:bodyPr>
          <a:lstStyle/>
          <a:p>
            <a:r>
              <a:rPr lang="en-US" b="1" dirty="0"/>
              <a:t>SHARING</a:t>
            </a:r>
            <a:r>
              <a:rPr lang="en-US" dirty="0"/>
              <a:t> </a:t>
            </a:r>
            <a:r>
              <a:rPr lang="en-US" b="1" dirty="0"/>
              <a:t>POWER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a:spLocks noGrp="1"/>
          </p:cNvSpPr>
          <p:nvPr>
            <p:ph type="title"/>
          </p:nvPr>
        </p:nvSpPr>
        <p:spPr>
          <a:xfrm>
            <a:off x="1892483" y="741427"/>
            <a:ext cx="5195753" cy="399421"/>
          </a:xfrm>
          <a:prstGeom prst="rect">
            <a:avLst/>
          </a:prstGeom>
        </p:spPr>
        <p:txBody>
          <a:bodyPr spcFirstLastPara="1" wrap="square" lIns="0" tIns="0" rIns="0" bIns="0" anchor="b" anchorCtr="0">
            <a:noAutofit/>
          </a:bodyPr>
          <a:lstStyle/>
          <a:p>
            <a:r>
              <a:rPr lang="en-US" sz="2330" dirty="0">
                <a:solidFill>
                  <a:srgbClr val="7030A0"/>
                </a:solidFill>
              </a:rPr>
              <a:t>Sharing Power</a:t>
            </a:r>
            <a:endParaRPr sz="2330" dirty="0">
              <a:solidFill>
                <a:srgbClr val="7030A0"/>
              </a:solidFill>
            </a:endParaRPr>
          </a:p>
        </p:txBody>
      </p:sp>
      <p:sp>
        <p:nvSpPr>
          <p:cNvPr id="330" name="Google Shape;330;p30"/>
          <p:cNvSpPr txBox="1">
            <a:spLocks noGrp="1"/>
          </p:cNvSpPr>
          <p:nvPr>
            <p:ph type="sldNum" idx="12"/>
          </p:nvPr>
        </p:nvSpPr>
        <p:spPr>
          <a:xfrm>
            <a:off x="4372290" y="4044394"/>
            <a:ext cx="399421" cy="399421"/>
          </a:xfrm>
          <a:prstGeom prst="rect">
            <a:avLst/>
          </a:prstGeom>
        </p:spPr>
        <p:txBody>
          <a:bodyPr spcFirstLastPara="1" wrap="square" lIns="0" tIns="0" rIns="0" bIns="0" anchor="ctr" anchorCtr="0">
            <a:noAutofit/>
          </a:bodyPr>
          <a:lstStyle/>
          <a:p>
            <a:pPr defTabSz="665665"/>
            <a:fld id="{00000000-1234-1234-1234-123412341234}" type="slidenum">
              <a:rPr lang="en"/>
              <a:pPr defTabSz="665665"/>
              <a:t>39</a:t>
            </a:fld>
            <a:endParaRPr/>
          </a:p>
        </p:txBody>
      </p:sp>
      <p:grpSp>
        <p:nvGrpSpPr>
          <p:cNvPr id="331" name="Google Shape;331;p30"/>
          <p:cNvGrpSpPr/>
          <p:nvPr/>
        </p:nvGrpSpPr>
        <p:grpSpPr>
          <a:xfrm>
            <a:off x="1750399" y="1633493"/>
            <a:ext cx="5755973" cy="599022"/>
            <a:chOff x="710677" y="1158849"/>
            <a:chExt cx="7507817" cy="822898"/>
          </a:xfrm>
        </p:grpSpPr>
        <p:sp>
          <p:nvSpPr>
            <p:cNvPr id="332" name="Google Shape;332;p30"/>
            <p:cNvSpPr txBox="1"/>
            <p:nvPr/>
          </p:nvSpPr>
          <p:spPr>
            <a:xfrm>
              <a:off x="710677" y="1158849"/>
              <a:ext cx="2004300" cy="629700"/>
            </a:xfrm>
            <a:prstGeom prst="rect">
              <a:avLst/>
            </a:prstGeom>
            <a:noFill/>
            <a:ln>
              <a:noFill/>
            </a:ln>
          </p:spPr>
          <p:txBody>
            <a:bodyPr spcFirstLastPara="1" wrap="square" lIns="66552" tIns="33267" rIns="66552" bIns="33267" anchor="ctr" anchorCtr="0">
              <a:noAutofit/>
            </a:bodyPr>
            <a:lstStyle/>
            <a:p>
              <a:pPr algn="ctr" defTabSz="665665">
                <a:lnSpc>
                  <a:spcPct val="90000"/>
                </a:lnSpc>
              </a:pPr>
              <a:r>
                <a:rPr lang="en" sz="2621" dirty="0">
                  <a:solidFill>
                    <a:srgbClr val="7030A0"/>
                  </a:solidFill>
                  <a:latin typeface="Frank Ruhl Libre Medium"/>
                  <a:ea typeface="Frank Ruhl Libre Medium"/>
                  <a:cs typeface="Frank Ruhl Libre Medium"/>
                  <a:sym typeface="Frank Ruhl Libre Medium"/>
                </a:rPr>
                <a:t>Trust</a:t>
              </a:r>
              <a:endParaRPr sz="2621" dirty="0">
                <a:solidFill>
                  <a:srgbClr val="7030A0"/>
                </a:solidFill>
                <a:latin typeface="Frank Ruhl Libre Medium"/>
                <a:ea typeface="Frank Ruhl Libre Medium"/>
                <a:cs typeface="Frank Ruhl Libre Medium"/>
                <a:sym typeface="Frank Ruhl Libre Medium"/>
              </a:endParaRPr>
            </a:p>
          </p:txBody>
        </p:sp>
        <p:sp>
          <p:nvSpPr>
            <p:cNvPr id="333" name="Google Shape;333;p30"/>
            <p:cNvSpPr/>
            <p:nvPr/>
          </p:nvSpPr>
          <p:spPr>
            <a:xfrm>
              <a:off x="2798572" y="1250046"/>
              <a:ext cx="5221800" cy="731700"/>
            </a:xfrm>
            <a:prstGeom prst="rect">
              <a:avLst/>
            </a:prstGeom>
            <a:solidFill>
              <a:srgbClr val="6C7A83"/>
            </a:solidFill>
            <a:ln>
              <a:noFill/>
            </a:ln>
          </p:spPr>
          <p:txBody>
            <a:bodyPr spcFirstLastPara="1" wrap="square" lIns="66552" tIns="33267" rIns="66552" bIns="33267" anchor="ctr" anchorCtr="0">
              <a:noAutofit/>
            </a:bodyPr>
            <a:lstStyle/>
            <a:p>
              <a:pPr defTabSz="665665"/>
              <a:endParaRPr sz="1019">
                <a:latin typeface="Frank Ruhl Libre"/>
                <a:ea typeface="Frank Ruhl Libre"/>
                <a:cs typeface="Frank Ruhl Libre"/>
                <a:sym typeface="Frank Ruhl Libre"/>
              </a:endParaRPr>
            </a:p>
          </p:txBody>
        </p:sp>
        <p:sp>
          <p:nvSpPr>
            <p:cNvPr id="334" name="Google Shape;334;p30"/>
            <p:cNvSpPr txBox="1"/>
            <p:nvPr/>
          </p:nvSpPr>
          <p:spPr>
            <a:xfrm>
              <a:off x="2848690" y="1406346"/>
              <a:ext cx="5369804" cy="575401"/>
            </a:xfrm>
            <a:prstGeom prst="rect">
              <a:avLst/>
            </a:prstGeom>
            <a:noFill/>
            <a:ln>
              <a:noFill/>
            </a:ln>
          </p:spPr>
          <p:txBody>
            <a:bodyPr spcFirstLastPara="1" wrap="square" lIns="66552" tIns="33267" rIns="66552" bIns="33267" anchor="ctr" anchorCtr="0">
              <a:noAutofit/>
            </a:bodyPr>
            <a:lstStyle/>
            <a:p>
              <a:pPr defTabSz="665665">
                <a:lnSpc>
                  <a:spcPct val="115000"/>
                </a:lnSpc>
              </a:pPr>
              <a:r>
                <a:rPr lang="en-US" sz="1019" b="1" dirty="0">
                  <a:latin typeface="Frank Ruhl Libre"/>
                  <a:ea typeface="+mn-ea"/>
                </a:rPr>
                <a:t>What does it mean to have trusting relationships with nonprofit investees?</a:t>
              </a:r>
            </a:p>
            <a:p>
              <a:pPr defTabSz="665665">
                <a:lnSpc>
                  <a:spcPct val="115000"/>
                </a:lnSpc>
              </a:pPr>
              <a:endParaRPr sz="1019" dirty="0">
                <a:solidFill>
                  <a:srgbClr val="FFFFFF"/>
                </a:solidFill>
                <a:latin typeface="Frank Ruhl Libre"/>
                <a:ea typeface="Frank Ruhl Libre"/>
                <a:cs typeface="Frank Ruhl Libre"/>
                <a:sym typeface="Frank Ruhl Libre"/>
              </a:endParaRPr>
            </a:p>
          </p:txBody>
        </p:sp>
      </p:grpSp>
      <p:grpSp>
        <p:nvGrpSpPr>
          <p:cNvPr id="335" name="Google Shape;335;p30"/>
          <p:cNvGrpSpPr/>
          <p:nvPr/>
        </p:nvGrpSpPr>
        <p:grpSpPr>
          <a:xfrm>
            <a:off x="1897286" y="2572410"/>
            <a:ext cx="5051482" cy="532635"/>
            <a:chOff x="710677" y="2207525"/>
            <a:chExt cx="6939410" cy="731700"/>
          </a:xfrm>
        </p:grpSpPr>
        <p:sp>
          <p:nvSpPr>
            <p:cNvPr id="336" name="Google Shape;336;p30"/>
            <p:cNvSpPr txBox="1"/>
            <p:nvPr/>
          </p:nvSpPr>
          <p:spPr>
            <a:xfrm>
              <a:off x="710677" y="2257725"/>
              <a:ext cx="2004600" cy="629700"/>
            </a:xfrm>
            <a:prstGeom prst="rect">
              <a:avLst/>
            </a:prstGeom>
            <a:noFill/>
            <a:ln>
              <a:noFill/>
            </a:ln>
          </p:spPr>
          <p:txBody>
            <a:bodyPr spcFirstLastPara="1" wrap="square" lIns="66552" tIns="33267" rIns="66552" bIns="33267" anchor="ctr" anchorCtr="0">
              <a:noAutofit/>
            </a:bodyPr>
            <a:lstStyle/>
            <a:p>
              <a:pPr algn="r" defTabSz="665665">
                <a:lnSpc>
                  <a:spcPct val="90000"/>
                </a:lnSpc>
              </a:pPr>
              <a:r>
                <a:rPr lang="en-US" sz="2621" dirty="0">
                  <a:solidFill>
                    <a:srgbClr val="7030A0"/>
                  </a:solidFill>
                  <a:latin typeface="Frank Ruhl Libre Medium"/>
                  <a:ea typeface="Frank Ruhl Libre Medium"/>
                  <a:cs typeface="Frank Ruhl Libre Medium"/>
                  <a:sym typeface="Frank Ruhl Libre Medium"/>
                </a:rPr>
                <a:t>Share</a:t>
              </a:r>
              <a:endParaRPr sz="2621" dirty="0">
                <a:solidFill>
                  <a:srgbClr val="7030A0"/>
                </a:solidFill>
                <a:latin typeface="Frank Ruhl Libre Medium"/>
                <a:ea typeface="Frank Ruhl Libre Medium"/>
                <a:cs typeface="Frank Ruhl Libre Medium"/>
                <a:sym typeface="Frank Ruhl Libre Medium"/>
              </a:endParaRPr>
            </a:p>
          </p:txBody>
        </p:sp>
        <p:sp>
          <p:nvSpPr>
            <p:cNvPr id="337" name="Google Shape;337;p30"/>
            <p:cNvSpPr/>
            <p:nvPr/>
          </p:nvSpPr>
          <p:spPr>
            <a:xfrm>
              <a:off x="2789787" y="2207525"/>
              <a:ext cx="4860300" cy="731700"/>
            </a:xfrm>
            <a:prstGeom prst="rect">
              <a:avLst/>
            </a:prstGeom>
            <a:solidFill>
              <a:srgbClr val="8A9BA6"/>
            </a:solidFill>
            <a:ln>
              <a:noFill/>
            </a:ln>
          </p:spPr>
          <p:txBody>
            <a:bodyPr spcFirstLastPara="1" wrap="square" lIns="66552" tIns="33267" rIns="66552" bIns="33267" anchor="ctr" anchorCtr="0">
              <a:noAutofit/>
            </a:bodyPr>
            <a:lstStyle/>
            <a:p>
              <a:pPr defTabSz="665665"/>
              <a:endParaRPr sz="1019">
                <a:latin typeface="Frank Ruhl Libre"/>
                <a:ea typeface="Frank Ruhl Libre"/>
                <a:cs typeface="Frank Ruhl Libre"/>
                <a:sym typeface="Frank Ruhl Libre"/>
              </a:endParaRPr>
            </a:p>
          </p:txBody>
        </p:sp>
        <p:sp>
          <p:nvSpPr>
            <p:cNvPr id="338" name="Google Shape;338;p30"/>
            <p:cNvSpPr txBox="1"/>
            <p:nvPr/>
          </p:nvSpPr>
          <p:spPr>
            <a:xfrm>
              <a:off x="2914387" y="2414096"/>
              <a:ext cx="4373100" cy="330600"/>
            </a:xfrm>
            <a:prstGeom prst="rect">
              <a:avLst/>
            </a:prstGeom>
            <a:noFill/>
            <a:ln>
              <a:noFill/>
            </a:ln>
          </p:spPr>
          <p:txBody>
            <a:bodyPr spcFirstLastPara="1" wrap="square" lIns="66552" tIns="33267" rIns="66552" bIns="33267" anchor="ctr" anchorCtr="0">
              <a:noAutofit/>
            </a:bodyPr>
            <a:lstStyle/>
            <a:p>
              <a:pPr defTabSz="665665">
                <a:lnSpc>
                  <a:spcPct val="115000"/>
                </a:lnSpc>
              </a:pPr>
              <a:r>
                <a:rPr lang="en-US" sz="1019" b="1" dirty="0">
                  <a:latin typeface="Frank Ruhl Libre"/>
                  <a:ea typeface="+mn-ea"/>
                </a:rPr>
                <a:t>What does it mean to “share power” with nonprofit investees?</a:t>
              </a:r>
            </a:p>
            <a:p>
              <a:pPr defTabSz="665665">
                <a:lnSpc>
                  <a:spcPct val="115000"/>
                </a:lnSpc>
              </a:pPr>
              <a:endParaRPr sz="874" dirty="0">
                <a:solidFill>
                  <a:srgbClr val="FFFFFF"/>
                </a:solidFill>
                <a:latin typeface="Frank Ruhl Libre"/>
                <a:ea typeface="Frank Ruhl Libre"/>
                <a:cs typeface="Frank Ruhl Libre"/>
                <a:sym typeface="Frank Ruhl Libre"/>
              </a:endParaRPr>
            </a:p>
          </p:txBody>
        </p:sp>
      </p:grpSp>
      <p:grpSp>
        <p:nvGrpSpPr>
          <p:cNvPr id="339" name="Google Shape;339;p30"/>
          <p:cNvGrpSpPr/>
          <p:nvPr/>
        </p:nvGrpSpPr>
        <p:grpSpPr>
          <a:xfrm>
            <a:off x="1750399" y="3511759"/>
            <a:ext cx="4967513" cy="532635"/>
            <a:chOff x="696452" y="3138824"/>
            <a:chExt cx="6550831" cy="731701"/>
          </a:xfrm>
        </p:grpSpPr>
        <p:sp>
          <p:nvSpPr>
            <p:cNvPr id="340" name="Google Shape;340;p30"/>
            <p:cNvSpPr txBox="1"/>
            <p:nvPr/>
          </p:nvSpPr>
          <p:spPr>
            <a:xfrm>
              <a:off x="696452" y="3138824"/>
              <a:ext cx="2004300" cy="629700"/>
            </a:xfrm>
            <a:prstGeom prst="rect">
              <a:avLst/>
            </a:prstGeom>
            <a:noFill/>
            <a:ln>
              <a:noFill/>
            </a:ln>
          </p:spPr>
          <p:txBody>
            <a:bodyPr spcFirstLastPara="1" wrap="square" lIns="66552" tIns="33267" rIns="66552" bIns="33267" anchor="ctr" anchorCtr="0">
              <a:noAutofit/>
            </a:bodyPr>
            <a:lstStyle/>
            <a:p>
              <a:pPr algn="r" defTabSz="665665">
                <a:lnSpc>
                  <a:spcPct val="90000"/>
                </a:lnSpc>
              </a:pPr>
              <a:r>
                <a:rPr lang="en-US" sz="2621" dirty="0">
                  <a:solidFill>
                    <a:srgbClr val="7030A0"/>
                  </a:solidFill>
                  <a:latin typeface="Frank Ruhl Libre Medium"/>
                  <a:ea typeface="Frank Ruhl Libre Medium"/>
                  <a:cs typeface="Frank Ruhl Libre Medium"/>
                  <a:sym typeface="Frank Ruhl Libre Medium"/>
                </a:rPr>
                <a:t>Define</a:t>
              </a:r>
              <a:endParaRPr sz="2621" dirty="0">
                <a:solidFill>
                  <a:srgbClr val="7030A0"/>
                </a:solidFill>
                <a:latin typeface="Frank Ruhl Libre Medium"/>
                <a:ea typeface="Frank Ruhl Libre Medium"/>
                <a:cs typeface="Frank Ruhl Libre Medium"/>
                <a:sym typeface="Frank Ruhl Libre Medium"/>
              </a:endParaRPr>
            </a:p>
          </p:txBody>
        </p:sp>
        <p:sp>
          <p:nvSpPr>
            <p:cNvPr id="341" name="Google Shape;341;p30"/>
            <p:cNvSpPr/>
            <p:nvPr/>
          </p:nvSpPr>
          <p:spPr>
            <a:xfrm>
              <a:off x="2789785" y="3138825"/>
              <a:ext cx="4457498" cy="731700"/>
            </a:xfrm>
            <a:prstGeom prst="rect">
              <a:avLst/>
            </a:prstGeom>
            <a:solidFill>
              <a:srgbClr val="B0C6D3"/>
            </a:solidFill>
            <a:ln>
              <a:noFill/>
            </a:ln>
          </p:spPr>
          <p:txBody>
            <a:bodyPr spcFirstLastPara="1" wrap="square" lIns="66552" tIns="33267" rIns="66552" bIns="33267" anchor="ctr" anchorCtr="0">
              <a:noAutofit/>
            </a:bodyPr>
            <a:lstStyle/>
            <a:p>
              <a:pPr defTabSz="665665"/>
              <a:endParaRPr sz="1019">
                <a:latin typeface="Frank Ruhl Libre"/>
                <a:ea typeface="Frank Ruhl Libre"/>
                <a:cs typeface="Frank Ruhl Libre"/>
                <a:sym typeface="Frank Ruhl Libre"/>
              </a:endParaRPr>
            </a:p>
          </p:txBody>
        </p:sp>
        <p:sp>
          <p:nvSpPr>
            <p:cNvPr id="342" name="Google Shape;342;p30"/>
            <p:cNvSpPr txBox="1"/>
            <p:nvPr/>
          </p:nvSpPr>
          <p:spPr>
            <a:xfrm>
              <a:off x="2914387" y="3295180"/>
              <a:ext cx="4243863" cy="330600"/>
            </a:xfrm>
            <a:prstGeom prst="rect">
              <a:avLst/>
            </a:prstGeom>
            <a:noFill/>
            <a:ln>
              <a:noFill/>
            </a:ln>
          </p:spPr>
          <p:txBody>
            <a:bodyPr spcFirstLastPara="1" wrap="square" lIns="66552" tIns="33267" rIns="66552" bIns="33267" anchor="ctr" anchorCtr="0">
              <a:noAutofit/>
            </a:bodyPr>
            <a:lstStyle/>
            <a:p>
              <a:pPr defTabSz="665665">
                <a:lnSpc>
                  <a:spcPct val="115000"/>
                </a:lnSpc>
              </a:pPr>
              <a:r>
                <a:rPr lang="en-US" sz="1019" b="1" dirty="0">
                  <a:latin typeface="Frank Ruhl Libre"/>
                  <a:ea typeface="Frank Ruhl Libre"/>
                  <a:cs typeface="Frank Ruhl Libre"/>
                  <a:sym typeface="Frank Ruhl Libre"/>
                </a:rPr>
                <a:t>How do you define roles &amp; responsibilities with nonprofit investees?</a:t>
              </a:r>
            </a:p>
          </p:txBody>
        </p:sp>
      </p:grpSp>
    </p:spTree>
    <p:extLst>
      <p:ext uri="{BB962C8B-B14F-4D97-AF65-F5344CB8AC3E}">
        <p14:creationId xmlns:p14="http://schemas.microsoft.com/office/powerpoint/2010/main" val="359590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7"/>
          <p:cNvSpPr txBox="1">
            <a:spLocks noGrp="1"/>
          </p:cNvSpPr>
          <p:nvPr>
            <p:ph type="subTitle" idx="1"/>
          </p:nvPr>
        </p:nvSpPr>
        <p:spPr>
          <a:xfrm>
            <a:off x="3278576" y="2845744"/>
            <a:ext cx="2586739" cy="216854"/>
          </a:xfrm>
          <a:prstGeom prst="rect">
            <a:avLst/>
          </a:prstGeom>
        </p:spPr>
        <p:txBody>
          <a:bodyPr spcFirstLastPara="1" wrap="square" lIns="0" tIns="0" rIns="0" bIns="0" anchor="t" anchorCtr="0">
            <a:noAutofit/>
          </a:bodyPr>
          <a:lstStyle/>
          <a:p>
            <a:pPr marL="0" indent="0"/>
            <a:endParaRPr lang="en-US" dirty="0"/>
          </a:p>
          <a:p>
            <a:pPr marL="0" indent="0"/>
            <a:endParaRPr dirty="0"/>
          </a:p>
        </p:txBody>
      </p:sp>
      <p:sp>
        <p:nvSpPr>
          <p:cNvPr id="5" name="TextBox 4">
            <a:extLst>
              <a:ext uri="{FF2B5EF4-FFF2-40B4-BE49-F238E27FC236}">
                <a16:creationId xmlns:a16="http://schemas.microsoft.com/office/drawing/2014/main" id="{27839C5B-F3CA-4AA8-A14C-393D9C661FC0}"/>
              </a:ext>
            </a:extLst>
          </p:cNvPr>
          <p:cNvSpPr txBox="1"/>
          <p:nvPr/>
        </p:nvSpPr>
        <p:spPr>
          <a:xfrm>
            <a:off x="3618779" y="783641"/>
            <a:ext cx="2053087" cy="523220"/>
          </a:xfrm>
          <a:prstGeom prst="rect">
            <a:avLst/>
          </a:prstGeom>
          <a:noFill/>
        </p:spPr>
        <p:txBody>
          <a:bodyPr wrap="square" rtlCol="0">
            <a:spAutoFit/>
          </a:bodyPr>
          <a:lstStyle/>
          <a:p>
            <a:r>
              <a:rPr lang="en-US" sz="2800" b="1" dirty="0">
                <a:solidFill>
                  <a:srgbClr val="355216"/>
                </a:solidFill>
                <a:latin typeface="Calibri" panose="020F0502020204030204" pitchFamily="34" charset="0"/>
                <a:cs typeface="Calibri" panose="020F0502020204030204" pitchFamily="34" charset="0"/>
              </a:rPr>
              <a:t>Privilege</a:t>
            </a:r>
          </a:p>
        </p:txBody>
      </p:sp>
      <p:sp>
        <p:nvSpPr>
          <p:cNvPr id="8" name="Rectangle 7">
            <a:extLst>
              <a:ext uri="{FF2B5EF4-FFF2-40B4-BE49-F238E27FC236}">
                <a16:creationId xmlns:a16="http://schemas.microsoft.com/office/drawing/2014/main" id="{E230FE11-4208-4E17-8A31-CAEEA0D5BF96}"/>
              </a:ext>
            </a:extLst>
          </p:cNvPr>
          <p:cNvSpPr/>
          <p:nvPr/>
        </p:nvSpPr>
        <p:spPr>
          <a:xfrm>
            <a:off x="3053748" y="1460749"/>
            <a:ext cx="3355676" cy="1384995"/>
          </a:xfrm>
          <a:prstGeom prst="rect">
            <a:avLst/>
          </a:prstGeom>
        </p:spPr>
        <p:txBody>
          <a:bodyPr wrap="square">
            <a:spAutoFit/>
          </a:bodyPr>
          <a:lstStyle/>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A right, immunity, or benefit enjoyed only by a person beyond the advantages of most</a:t>
            </a:r>
          </a:p>
          <a:p>
            <a:pPr marL="171450" indent="-171450">
              <a:buFont typeface="Arial" panose="020B0604020202020204" pitchFamily="34" charset="0"/>
              <a:buChar char="•"/>
            </a:pPr>
            <a:endParaRPr lang="en-US" sz="12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A special unearned right, immunity, or exemption granted to persons in authority or to free them from certain obligations or liabilities</a:t>
            </a:r>
          </a:p>
        </p:txBody>
      </p:sp>
      <p:pic>
        <p:nvPicPr>
          <p:cNvPr id="2" name="Picture 1">
            <a:extLst>
              <a:ext uri="{FF2B5EF4-FFF2-40B4-BE49-F238E27FC236}">
                <a16:creationId xmlns:a16="http://schemas.microsoft.com/office/drawing/2014/main" id="{4CB7E5EF-C55D-41A5-8548-8DF95D9E64B7}"/>
              </a:ext>
            </a:extLst>
          </p:cNvPr>
          <p:cNvPicPr>
            <a:picLocks noChangeAspect="1"/>
          </p:cNvPicPr>
          <p:nvPr/>
        </p:nvPicPr>
        <p:blipFill>
          <a:blip r:embed="rId3"/>
          <a:stretch>
            <a:fillRect/>
          </a:stretch>
        </p:blipFill>
        <p:spPr>
          <a:xfrm>
            <a:off x="3448796" y="2999632"/>
            <a:ext cx="2580421" cy="129726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579097" y="2185103"/>
            <a:ext cx="4320893" cy="2648055"/>
          </a:xfrm>
          <a:prstGeom prst="rect">
            <a:avLst/>
          </a:prstGeom>
        </p:spPr>
        <p:txBody>
          <a:bodyPr vert="horz" wrap="square" lIns="0" tIns="8404" rIns="0" bIns="0" rtlCol="0">
            <a:spAutoFit/>
          </a:bodyPr>
          <a:lstStyle/>
          <a:p>
            <a:pPr marL="159272" marR="154229" indent="-150867" defTabSz="605150">
              <a:lnSpc>
                <a:spcPct val="123000"/>
              </a:lnSpc>
              <a:spcBef>
                <a:spcPts val="66"/>
              </a:spcBef>
              <a:buClrTx/>
              <a:buFontTx/>
              <a:buAutoNum type="alphaLcPeriod"/>
              <a:tabLst>
                <a:tab pos="159692" algn="l"/>
              </a:tabLst>
            </a:pPr>
            <a:r>
              <a:rPr sz="1000" kern="1200" spc="13" dirty="0">
                <a:solidFill>
                  <a:prstClr val="black"/>
                </a:solidFill>
                <a:latin typeface="Calibri"/>
                <a:ea typeface="+mn-ea"/>
                <a:cs typeface="Calibri"/>
              </a:rPr>
              <a:t>Remember </a:t>
            </a:r>
            <a:r>
              <a:rPr sz="1000" kern="1200" spc="-13" dirty="0">
                <a:solidFill>
                  <a:prstClr val="black"/>
                </a:solidFill>
                <a:latin typeface="Calibri"/>
                <a:ea typeface="+mn-ea"/>
                <a:cs typeface="Calibri"/>
              </a:rPr>
              <a:t>that </a:t>
            </a:r>
            <a:r>
              <a:rPr sz="1000" kern="1200" spc="26" dirty="0">
                <a:solidFill>
                  <a:prstClr val="black"/>
                </a:solidFill>
                <a:latin typeface="Calibri"/>
                <a:ea typeface="+mn-ea"/>
                <a:cs typeface="Calibri"/>
              </a:rPr>
              <a:t>in </a:t>
            </a:r>
            <a:r>
              <a:rPr sz="1000" kern="1200" spc="-7" dirty="0">
                <a:solidFill>
                  <a:prstClr val="black"/>
                </a:solidFill>
                <a:latin typeface="Calibri"/>
                <a:ea typeface="+mn-ea"/>
                <a:cs typeface="Calibri"/>
              </a:rPr>
              <a:t>the </a:t>
            </a:r>
            <a:r>
              <a:rPr sz="1000" kern="1200" spc="20" dirty="0">
                <a:solidFill>
                  <a:prstClr val="black"/>
                </a:solidFill>
                <a:latin typeface="Calibri"/>
                <a:ea typeface="+mn-ea"/>
                <a:cs typeface="Calibri"/>
              </a:rPr>
              <a:t>beginning </a:t>
            </a:r>
            <a:r>
              <a:rPr sz="1000" kern="1200" dirty="0">
                <a:solidFill>
                  <a:prstClr val="black"/>
                </a:solidFill>
                <a:latin typeface="Calibri"/>
                <a:ea typeface="+mn-ea"/>
                <a:cs typeface="Calibri"/>
              </a:rPr>
              <a:t>of </a:t>
            </a:r>
            <a:r>
              <a:rPr sz="1000" kern="1200" spc="23" dirty="0">
                <a:solidFill>
                  <a:prstClr val="black"/>
                </a:solidFill>
                <a:latin typeface="Calibri"/>
                <a:ea typeface="+mn-ea"/>
                <a:cs typeface="Calibri"/>
              </a:rPr>
              <a:t>building </a:t>
            </a:r>
            <a:r>
              <a:rPr sz="1000" kern="1200" spc="-10" dirty="0">
                <a:solidFill>
                  <a:prstClr val="black"/>
                </a:solidFill>
                <a:latin typeface="Calibri"/>
                <a:ea typeface="+mn-ea"/>
                <a:cs typeface="Calibri"/>
              </a:rPr>
              <a:t>trust, </a:t>
            </a:r>
            <a:r>
              <a:rPr sz="1000" kern="1200" spc="13" dirty="0">
                <a:solidFill>
                  <a:prstClr val="black"/>
                </a:solidFill>
                <a:latin typeface="Calibri"/>
                <a:ea typeface="+mn-ea"/>
                <a:cs typeface="Calibri"/>
              </a:rPr>
              <a:t>a </a:t>
            </a:r>
            <a:r>
              <a:rPr sz="1000" kern="1200" spc="-3" dirty="0">
                <a:solidFill>
                  <a:prstClr val="black"/>
                </a:solidFill>
                <a:latin typeface="Calibri"/>
                <a:ea typeface="+mn-ea"/>
                <a:cs typeface="Calibri"/>
              </a:rPr>
              <a:t>grantee  </a:t>
            </a:r>
            <a:r>
              <a:rPr sz="1000" kern="1200" spc="3" dirty="0">
                <a:solidFill>
                  <a:prstClr val="black"/>
                </a:solidFill>
                <a:latin typeface="Calibri"/>
                <a:ea typeface="+mn-ea"/>
                <a:cs typeface="Calibri"/>
              </a:rPr>
              <a:t>or </a:t>
            </a:r>
            <a:r>
              <a:rPr sz="1000" kern="1200" spc="20" dirty="0">
                <a:solidFill>
                  <a:prstClr val="black"/>
                </a:solidFill>
                <a:latin typeface="Calibri"/>
                <a:ea typeface="+mn-ea"/>
                <a:cs typeface="Calibri"/>
              </a:rPr>
              <a:t>community </a:t>
            </a:r>
            <a:r>
              <a:rPr sz="1000" kern="1200" spc="10" dirty="0">
                <a:solidFill>
                  <a:prstClr val="black"/>
                </a:solidFill>
                <a:latin typeface="Calibri"/>
                <a:ea typeface="+mn-ea"/>
                <a:cs typeface="Calibri"/>
              </a:rPr>
              <a:t>leader </a:t>
            </a:r>
            <a:r>
              <a:rPr sz="1000" kern="1200" spc="13" dirty="0">
                <a:solidFill>
                  <a:prstClr val="black"/>
                </a:solidFill>
                <a:latin typeface="Calibri"/>
                <a:ea typeface="+mn-ea"/>
                <a:cs typeface="Calibri"/>
              </a:rPr>
              <a:t>may </a:t>
            </a:r>
            <a:r>
              <a:rPr sz="1000" kern="1200" dirty="0">
                <a:solidFill>
                  <a:prstClr val="black"/>
                </a:solidFill>
                <a:latin typeface="Calibri"/>
                <a:ea typeface="+mn-ea"/>
                <a:cs typeface="Calibri"/>
              </a:rPr>
              <a:t>not </a:t>
            </a:r>
            <a:r>
              <a:rPr sz="1000" kern="1200" spc="10" dirty="0">
                <a:solidFill>
                  <a:prstClr val="black"/>
                </a:solidFill>
                <a:latin typeface="Calibri"/>
                <a:ea typeface="+mn-ea"/>
                <a:cs typeface="Calibri"/>
              </a:rPr>
              <a:t>be </a:t>
            </a:r>
            <a:r>
              <a:rPr sz="1000" kern="1200" spc="7" dirty="0">
                <a:solidFill>
                  <a:prstClr val="black"/>
                </a:solidFill>
                <a:latin typeface="Calibri"/>
                <a:ea typeface="+mn-ea"/>
                <a:cs typeface="Calibri"/>
              </a:rPr>
              <a:t>ready </a:t>
            </a:r>
            <a:r>
              <a:rPr sz="1000" kern="1200" spc="-10" dirty="0">
                <a:solidFill>
                  <a:prstClr val="black"/>
                </a:solidFill>
                <a:latin typeface="Calibri"/>
                <a:ea typeface="+mn-ea"/>
                <a:cs typeface="Calibri"/>
              </a:rPr>
              <a:t>to </a:t>
            </a:r>
            <a:r>
              <a:rPr sz="1000" kern="1200" spc="13" dirty="0">
                <a:solidFill>
                  <a:prstClr val="black"/>
                </a:solidFill>
                <a:latin typeface="Calibri"/>
                <a:ea typeface="+mn-ea"/>
                <a:cs typeface="Calibri"/>
              </a:rPr>
              <a:t>speak directly </a:t>
            </a:r>
            <a:r>
              <a:rPr sz="1000" kern="1200" spc="17" dirty="0">
                <a:solidFill>
                  <a:prstClr val="black"/>
                </a:solidFill>
                <a:latin typeface="Calibri"/>
                <a:ea typeface="+mn-ea"/>
                <a:cs typeface="Calibri"/>
              </a:rPr>
              <a:t>and  </a:t>
            </a:r>
            <a:r>
              <a:rPr sz="1000" kern="1200" spc="10" dirty="0">
                <a:solidFill>
                  <a:prstClr val="black"/>
                </a:solidFill>
                <a:latin typeface="Calibri"/>
                <a:ea typeface="+mn-ea"/>
                <a:cs typeface="Calibri"/>
              </a:rPr>
              <a:t>honestly </a:t>
            </a:r>
            <a:r>
              <a:rPr sz="1000" kern="1200" spc="7" dirty="0">
                <a:solidFill>
                  <a:prstClr val="black"/>
                </a:solidFill>
                <a:latin typeface="Calibri"/>
                <a:ea typeface="+mn-ea"/>
                <a:cs typeface="Calibri"/>
              </a:rPr>
              <a:t>about </a:t>
            </a:r>
            <a:r>
              <a:rPr sz="1000" kern="1200" spc="17" dirty="0">
                <a:solidFill>
                  <a:prstClr val="black"/>
                </a:solidFill>
                <a:latin typeface="Calibri"/>
                <a:ea typeface="+mn-ea"/>
                <a:cs typeface="Calibri"/>
              </a:rPr>
              <a:t>challenges </a:t>
            </a:r>
            <a:r>
              <a:rPr sz="1000" kern="1200" spc="13" dirty="0">
                <a:solidFill>
                  <a:prstClr val="black"/>
                </a:solidFill>
                <a:latin typeface="Calibri"/>
                <a:ea typeface="+mn-ea"/>
                <a:cs typeface="Calibri"/>
              </a:rPr>
              <a:t>with </a:t>
            </a:r>
            <a:r>
              <a:rPr sz="1000" kern="1200" spc="20" dirty="0">
                <a:solidFill>
                  <a:prstClr val="black"/>
                </a:solidFill>
                <a:latin typeface="Calibri"/>
                <a:ea typeface="+mn-ea"/>
                <a:cs typeface="Calibri"/>
              </a:rPr>
              <a:t>you </a:t>
            </a:r>
            <a:r>
              <a:rPr sz="1000" kern="1200" spc="3" dirty="0">
                <a:solidFill>
                  <a:prstClr val="black"/>
                </a:solidFill>
                <a:latin typeface="Calibri"/>
                <a:ea typeface="+mn-ea"/>
                <a:cs typeface="Calibri"/>
              </a:rPr>
              <a:t>or </a:t>
            </a:r>
            <a:r>
              <a:rPr sz="1000" kern="1200" spc="13" dirty="0">
                <a:solidFill>
                  <a:prstClr val="black"/>
                </a:solidFill>
                <a:latin typeface="Calibri"/>
                <a:ea typeface="+mn-ea"/>
                <a:cs typeface="Calibri"/>
              </a:rPr>
              <a:t>with </a:t>
            </a:r>
            <a:r>
              <a:rPr sz="1000" kern="1200" spc="-7" dirty="0">
                <a:solidFill>
                  <a:prstClr val="black"/>
                </a:solidFill>
                <a:latin typeface="Calibri"/>
                <a:ea typeface="+mn-ea"/>
                <a:cs typeface="Calibri"/>
              </a:rPr>
              <a:t>the</a:t>
            </a:r>
            <a:r>
              <a:rPr sz="1000" kern="1200" spc="23" dirty="0">
                <a:solidFill>
                  <a:prstClr val="black"/>
                </a:solidFill>
                <a:latin typeface="Calibri"/>
                <a:ea typeface="+mn-ea"/>
                <a:cs typeface="Calibri"/>
              </a:rPr>
              <a:t> </a:t>
            </a:r>
            <a:r>
              <a:rPr sz="1000" kern="1200" spc="7" dirty="0">
                <a:solidFill>
                  <a:prstClr val="black"/>
                </a:solidFill>
                <a:latin typeface="Calibri"/>
                <a:ea typeface="+mn-ea"/>
                <a:cs typeface="Calibri"/>
              </a:rPr>
              <a:t>grant-funded</a:t>
            </a:r>
            <a:endParaRPr sz="1000" kern="1200" dirty="0">
              <a:solidFill>
                <a:prstClr val="black"/>
              </a:solidFill>
              <a:latin typeface="Calibri"/>
              <a:ea typeface="+mn-ea"/>
              <a:cs typeface="Calibri"/>
            </a:endParaRPr>
          </a:p>
          <a:p>
            <a:pPr marL="159272" marR="73122" defTabSz="605150">
              <a:lnSpc>
                <a:spcPct val="123000"/>
              </a:lnSpc>
              <a:buClrTx/>
            </a:pPr>
            <a:r>
              <a:rPr sz="1000" kern="1200" spc="10" dirty="0">
                <a:solidFill>
                  <a:prstClr val="black"/>
                </a:solidFill>
                <a:latin typeface="Calibri"/>
                <a:ea typeface="+mn-ea"/>
                <a:cs typeface="Calibri"/>
              </a:rPr>
              <a:t>activities. </a:t>
            </a:r>
            <a:r>
              <a:rPr sz="1000" kern="1200" spc="20" dirty="0">
                <a:solidFill>
                  <a:prstClr val="black"/>
                </a:solidFill>
                <a:latin typeface="Calibri"/>
                <a:ea typeface="+mn-ea"/>
                <a:cs typeface="Calibri"/>
              </a:rPr>
              <a:t>Don’t </a:t>
            </a:r>
            <a:r>
              <a:rPr sz="1000" kern="1200" dirty="0">
                <a:solidFill>
                  <a:prstClr val="black"/>
                </a:solidFill>
                <a:latin typeface="Calibri"/>
                <a:ea typeface="+mn-ea"/>
                <a:cs typeface="Calibri"/>
              </a:rPr>
              <a:t>take </a:t>
            </a:r>
            <a:r>
              <a:rPr sz="1000" kern="1200" spc="-3" dirty="0">
                <a:solidFill>
                  <a:prstClr val="black"/>
                </a:solidFill>
                <a:latin typeface="Calibri"/>
                <a:ea typeface="+mn-ea"/>
                <a:cs typeface="Calibri"/>
              </a:rPr>
              <a:t>it </a:t>
            </a:r>
            <a:r>
              <a:rPr sz="1000" kern="1200" spc="13" dirty="0">
                <a:solidFill>
                  <a:prstClr val="black"/>
                </a:solidFill>
                <a:latin typeface="Calibri"/>
                <a:ea typeface="+mn-ea"/>
                <a:cs typeface="Calibri"/>
              </a:rPr>
              <a:t>personally; </a:t>
            </a:r>
            <a:r>
              <a:rPr sz="1000" kern="1200" spc="-10" dirty="0">
                <a:solidFill>
                  <a:prstClr val="black"/>
                </a:solidFill>
                <a:latin typeface="Calibri"/>
                <a:ea typeface="+mn-ea"/>
                <a:cs typeface="Calibri"/>
              </a:rPr>
              <a:t>rather, </a:t>
            </a:r>
            <a:r>
              <a:rPr sz="1000" kern="1200" spc="23" dirty="0">
                <a:solidFill>
                  <a:prstClr val="black"/>
                </a:solidFill>
                <a:latin typeface="Calibri"/>
                <a:ea typeface="+mn-ea"/>
                <a:cs typeface="Calibri"/>
              </a:rPr>
              <a:t>look </a:t>
            </a:r>
            <a:r>
              <a:rPr sz="1000" kern="1200" spc="-3" dirty="0">
                <a:solidFill>
                  <a:prstClr val="black"/>
                </a:solidFill>
                <a:latin typeface="Calibri"/>
                <a:ea typeface="+mn-ea"/>
                <a:cs typeface="Calibri"/>
              </a:rPr>
              <a:t>for </a:t>
            </a:r>
            <a:r>
              <a:rPr sz="1000" kern="1200" spc="13" dirty="0">
                <a:solidFill>
                  <a:prstClr val="black"/>
                </a:solidFill>
                <a:latin typeface="Calibri"/>
                <a:ea typeface="+mn-ea"/>
                <a:cs typeface="Calibri"/>
              </a:rPr>
              <a:t>ways </a:t>
            </a:r>
            <a:r>
              <a:rPr sz="1000" kern="1200" spc="-10" dirty="0">
                <a:solidFill>
                  <a:prstClr val="black"/>
                </a:solidFill>
                <a:latin typeface="Calibri"/>
                <a:ea typeface="+mn-ea"/>
                <a:cs typeface="Calibri"/>
              </a:rPr>
              <a:t>to </a:t>
            </a:r>
            <a:r>
              <a:rPr sz="1000" kern="1200" spc="7" dirty="0">
                <a:solidFill>
                  <a:prstClr val="black"/>
                </a:solidFill>
                <a:latin typeface="Calibri"/>
                <a:ea typeface="+mn-ea"/>
                <a:cs typeface="Calibri"/>
              </a:rPr>
              <a:t>earn  </a:t>
            </a:r>
            <a:r>
              <a:rPr sz="1000" kern="1200" spc="-13" dirty="0">
                <a:solidFill>
                  <a:prstClr val="black"/>
                </a:solidFill>
                <a:latin typeface="Calibri"/>
                <a:ea typeface="+mn-ea"/>
                <a:cs typeface="Calibri"/>
              </a:rPr>
              <a:t>that </a:t>
            </a:r>
            <a:r>
              <a:rPr sz="1000" kern="1200" dirty="0">
                <a:solidFill>
                  <a:prstClr val="black"/>
                </a:solidFill>
                <a:latin typeface="Calibri"/>
                <a:ea typeface="+mn-ea"/>
                <a:cs typeface="Calibri"/>
              </a:rPr>
              <a:t>person’s </a:t>
            </a:r>
            <a:r>
              <a:rPr sz="1000" kern="1200" spc="-17" dirty="0">
                <a:solidFill>
                  <a:prstClr val="black"/>
                </a:solidFill>
                <a:latin typeface="Calibri"/>
                <a:ea typeface="+mn-ea"/>
                <a:cs typeface="Calibri"/>
              </a:rPr>
              <a:t>trust </a:t>
            </a:r>
            <a:r>
              <a:rPr sz="1000" kern="1200" spc="13" dirty="0">
                <a:solidFill>
                  <a:prstClr val="black"/>
                </a:solidFill>
                <a:latin typeface="Calibri"/>
                <a:ea typeface="+mn-ea"/>
                <a:cs typeface="Calibri"/>
              </a:rPr>
              <a:t>until </a:t>
            </a:r>
            <a:r>
              <a:rPr sz="1000" kern="1200" spc="3" dirty="0">
                <a:solidFill>
                  <a:prstClr val="black"/>
                </a:solidFill>
                <a:latin typeface="Calibri"/>
                <a:ea typeface="+mn-ea"/>
                <a:cs typeface="Calibri"/>
              </a:rPr>
              <a:t>they </a:t>
            </a:r>
            <a:r>
              <a:rPr sz="1000" kern="1200" dirty="0">
                <a:solidFill>
                  <a:prstClr val="black"/>
                </a:solidFill>
                <a:latin typeface="Calibri"/>
                <a:ea typeface="+mn-ea"/>
                <a:cs typeface="Calibri"/>
              </a:rPr>
              <a:t>are </a:t>
            </a:r>
            <a:r>
              <a:rPr sz="1000" kern="1200" spc="7" dirty="0">
                <a:solidFill>
                  <a:prstClr val="black"/>
                </a:solidFill>
                <a:latin typeface="Calibri"/>
                <a:ea typeface="+mn-ea"/>
                <a:cs typeface="Calibri"/>
              </a:rPr>
              <a:t>ready </a:t>
            </a:r>
            <a:r>
              <a:rPr sz="1000" kern="1200" spc="-10" dirty="0">
                <a:solidFill>
                  <a:prstClr val="black"/>
                </a:solidFill>
                <a:latin typeface="Calibri"/>
                <a:ea typeface="+mn-ea"/>
                <a:cs typeface="Calibri"/>
              </a:rPr>
              <a:t>to </a:t>
            </a:r>
            <a:r>
              <a:rPr sz="1000" kern="1200" spc="10" dirty="0">
                <a:solidFill>
                  <a:prstClr val="black"/>
                </a:solidFill>
                <a:latin typeface="Calibri"/>
                <a:ea typeface="+mn-ea"/>
                <a:cs typeface="Calibri"/>
              </a:rPr>
              <a:t>be</a:t>
            </a:r>
            <a:r>
              <a:rPr sz="1000" kern="1200" spc="23" dirty="0">
                <a:solidFill>
                  <a:prstClr val="black"/>
                </a:solidFill>
                <a:latin typeface="Calibri"/>
                <a:ea typeface="+mn-ea"/>
                <a:cs typeface="Calibri"/>
              </a:rPr>
              <a:t> </a:t>
            </a:r>
            <a:r>
              <a:rPr sz="1000" kern="1200" spc="13" dirty="0">
                <a:solidFill>
                  <a:prstClr val="black"/>
                </a:solidFill>
                <a:latin typeface="Calibri"/>
                <a:ea typeface="+mn-ea"/>
                <a:cs typeface="Calibri"/>
              </a:rPr>
              <a:t>forthcoming.</a:t>
            </a:r>
            <a:endParaRPr sz="1000" kern="1200" dirty="0">
              <a:solidFill>
                <a:prstClr val="black"/>
              </a:solidFill>
              <a:latin typeface="Calibri"/>
              <a:ea typeface="+mn-ea"/>
              <a:cs typeface="Calibri"/>
            </a:endParaRPr>
          </a:p>
          <a:p>
            <a:pPr marL="159272" marR="105901" indent="-150867" defTabSz="605150">
              <a:lnSpc>
                <a:spcPct val="123000"/>
              </a:lnSpc>
              <a:spcBef>
                <a:spcPts val="476"/>
              </a:spcBef>
              <a:buClrTx/>
              <a:buFontTx/>
              <a:buAutoNum type="alphaLcPeriod" startAt="2"/>
              <a:tabLst>
                <a:tab pos="159692" algn="l"/>
              </a:tabLst>
            </a:pPr>
            <a:r>
              <a:rPr sz="1000" kern="1200" spc="23" dirty="0">
                <a:solidFill>
                  <a:prstClr val="black"/>
                </a:solidFill>
                <a:latin typeface="Calibri"/>
                <a:ea typeface="+mn-ea"/>
                <a:cs typeface="Calibri"/>
              </a:rPr>
              <a:t>Be </a:t>
            </a:r>
            <a:r>
              <a:rPr sz="1000" kern="1200" spc="7" dirty="0">
                <a:solidFill>
                  <a:prstClr val="black"/>
                </a:solidFill>
                <a:latin typeface="Calibri"/>
                <a:ea typeface="+mn-ea"/>
                <a:cs typeface="Calibri"/>
              </a:rPr>
              <a:t>aware </a:t>
            </a:r>
            <a:r>
              <a:rPr sz="1000" kern="1200" dirty="0">
                <a:solidFill>
                  <a:prstClr val="black"/>
                </a:solidFill>
                <a:latin typeface="Calibri"/>
                <a:ea typeface="+mn-ea"/>
                <a:cs typeface="Calibri"/>
              </a:rPr>
              <a:t>of </a:t>
            </a:r>
            <a:r>
              <a:rPr sz="1000" kern="1200" spc="23" dirty="0">
                <a:solidFill>
                  <a:prstClr val="black"/>
                </a:solidFill>
                <a:latin typeface="Calibri"/>
                <a:ea typeface="+mn-ea"/>
                <a:cs typeface="Calibri"/>
              </a:rPr>
              <a:t>how </a:t>
            </a:r>
            <a:r>
              <a:rPr sz="1000" kern="1200" spc="10" dirty="0">
                <a:solidFill>
                  <a:prstClr val="black"/>
                </a:solidFill>
                <a:latin typeface="Calibri"/>
                <a:ea typeface="+mn-ea"/>
                <a:cs typeface="Calibri"/>
              </a:rPr>
              <a:t>your </a:t>
            </a:r>
            <a:r>
              <a:rPr sz="1000" kern="1200" spc="23" dirty="0">
                <a:solidFill>
                  <a:prstClr val="black"/>
                </a:solidFill>
                <a:latin typeface="Calibri"/>
                <a:ea typeface="+mn-ea"/>
                <a:cs typeface="Calibri"/>
              </a:rPr>
              <a:t>own implicit </a:t>
            </a:r>
            <a:r>
              <a:rPr sz="1000" kern="1200" spc="17" dirty="0">
                <a:solidFill>
                  <a:prstClr val="black"/>
                </a:solidFill>
                <a:latin typeface="Calibri"/>
                <a:ea typeface="+mn-ea"/>
                <a:cs typeface="Calibri"/>
              </a:rPr>
              <a:t>bias </a:t>
            </a:r>
            <a:r>
              <a:rPr sz="1000" kern="1200" spc="13" dirty="0">
                <a:solidFill>
                  <a:prstClr val="black"/>
                </a:solidFill>
                <a:latin typeface="Calibri"/>
                <a:ea typeface="+mn-ea"/>
                <a:cs typeface="Calibri"/>
              </a:rPr>
              <a:t>may </a:t>
            </a:r>
            <a:r>
              <a:rPr sz="1000" kern="1200" spc="-3" dirty="0">
                <a:solidFill>
                  <a:prstClr val="black"/>
                </a:solidFill>
                <a:latin typeface="Calibri"/>
                <a:ea typeface="+mn-ea"/>
                <a:cs typeface="Calibri"/>
              </a:rPr>
              <a:t>affect </a:t>
            </a:r>
            <a:r>
              <a:rPr sz="1000" kern="1200" spc="23" dirty="0">
                <a:solidFill>
                  <a:prstClr val="black"/>
                </a:solidFill>
                <a:latin typeface="Calibri"/>
                <a:ea typeface="+mn-ea"/>
                <a:cs typeface="Calibri"/>
              </a:rPr>
              <a:t>how </a:t>
            </a:r>
            <a:r>
              <a:rPr sz="1000" kern="1200" spc="20" dirty="0">
                <a:solidFill>
                  <a:prstClr val="black"/>
                </a:solidFill>
                <a:latin typeface="Calibri"/>
                <a:ea typeface="+mn-ea"/>
                <a:cs typeface="Calibri"/>
              </a:rPr>
              <a:t>you  </a:t>
            </a:r>
            <a:r>
              <a:rPr sz="1000" kern="1200" dirty="0">
                <a:solidFill>
                  <a:prstClr val="black"/>
                </a:solidFill>
                <a:latin typeface="Calibri"/>
                <a:ea typeface="+mn-ea"/>
                <a:cs typeface="Calibri"/>
              </a:rPr>
              <a:t>relate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different </a:t>
            </a:r>
            <a:r>
              <a:rPr sz="1000" kern="1200" dirty="0">
                <a:solidFill>
                  <a:prstClr val="black"/>
                </a:solidFill>
                <a:latin typeface="Calibri"/>
                <a:ea typeface="+mn-ea"/>
                <a:cs typeface="Calibri"/>
              </a:rPr>
              <a:t>partners. </a:t>
            </a:r>
            <a:r>
              <a:rPr sz="1000" kern="1200" spc="20" dirty="0">
                <a:solidFill>
                  <a:prstClr val="black"/>
                </a:solidFill>
                <a:latin typeface="Calibri"/>
                <a:ea typeface="+mn-ea"/>
                <a:cs typeface="Calibri"/>
              </a:rPr>
              <a:t>Examine </a:t>
            </a:r>
            <a:r>
              <a:rPr sz="1000" kern="1200" spc="23" dirty="0">
                <a:solidFill>
                  <a:prstClr val="black"/>
                </a:solidFill>
                <a:latin typeface="Calibri"/>
                <a:ea typeface="+mn-ea"/>
                <a:cs typeface="Calibri"/>
              </a:rPr>
              <a:t>how </a:t>
            </a:r>
            <a:r>
              <a:rPr sz="1000" kern="1200" spc="20" dirty="0">
                <a:solidFill>
                  <a:prstClr val="black"/>
                </a:solidFill>
                <a:latin typeface="Calibri"/>
                <a:ea typeface="+mn-ea"/>
                <a:cs typeface="Calibri"/>
              </a:rPr>
              <a:t>you </a:t>
            </a:r>
            <a:r>
              <a:rPr sz="1000" kern="1200" spc="13" dirty="0">
                <a:solidFill>
                  <a:prstClr val="black"/>
                </a:solidFill>
                <a:latin typeface="Calibri"/>
                <a:ea typeface="+mn-ea"/>
                <a:cs typeface="Calibri"/>
              </a:rPr>
              <a:t>may </a:t>
            </a:r>
            <a:r>
              <a:rPr sz="1000" kern="1200" spc="17" dirty="0">
                <a:solidFill>
                  <a:prstClr val="black"/>
                </a:solidFill>
                <a:latin typeface="Calibri"/>
                <a:ea typeface="+mn-ea"/>
                <a:cs typeface="Calibri"/>
              </a:rPr>
              <a:t>unwittingly  </a:t>
            </a:r>
            <a:r>
              <a:rPr sz="1000" kern="1200" spc="3" dirty="0">
                <a:solidFill>
                  <a:prstClr val="black"/>
                </a:solidFill>
                <a:latin typeface="Calibri"/>
                <a:ea typeface="+mn-ea"/>
                <a:cs typeface="Calibri"/>
              </a:rPr>
              <a:t>preference </a:t>
            </a:r>
            <a:r>
              <a:rPr sz="1000" kern="1200" spc="10" dirty="0">
                <a:solidFill>
                  <a:prstClr val="black"/>
                </a:solidFill>
                <a:latin typeface="Calibri"/>
                <a:ea typeface="+mn-ea"/>
                <a:cs typeface="Calibri"/>
              </a:rPr>
              <a:t>certain </a:t>
            </a:r>
            <a:r>
              <a:rPr sz="1000" kern="1200" spc="17" dirty="0">
                <a:solidFill>
                  <a:prstClr val="black"/>
                </a:solidFill>
                <a:latin typeface="Calibri"/>
                <a:ea typeface="+mn-ea"/>
                <a:cs typeface="Calibri"/>
              </a:rPr>
              <a:t>people </a:t>
            </a:r>
            <a:r>
              <a:rPr sz="1000" kern="1200" spc="3" dirty="0">
                <a:solidFill>
                  <a:prstClr val="black"/>
                </a:solidFill>
                <a:latin typeface="Calibri"/>
                <a:ea typeface="+mn-ea"/>
                <a:cs typeface="Calibri"/>
              </a:rPr>
              <a:t>or </a:t>
            </a:r>
            <a:r>
              <a:rPr sz="1000" kern="1200" spc="7" dirty="0">
                <a:solidFill>
                  <a:prstClr val="black"/>
                </a:solidFill>
                <a:latin typeface="Calibri"/>
                <a:ea typeface="+mn-ea"/>
                <a:cs typeface="Calibri"/>
              </a:rPr>
              <a:t>perspectives </a:t>
            </a:r>
            <a:r>
              <a:rPr sz="1000" kern="1200" spc="3" dirty="0">
                <a:solidFill>
                  <a:prstClr val="black"/>
                </a:solidFill>
                <a:latin typeface="Calibri"/>
                <a:ea typeface="+mn-ea"/>
                <a:cs typeface="Calibri"/>
              </a:rPr>
              <a:t>over</a:t>
            </a:r>
            <a:r>
              <a:rPr sz="1000" kern="1200" spc="159" dirty="0">
                <a:solidFill>
                  <a:prstClr val="black"/>
                </a:solidFill>
                <a:latin typeface="Calibri"/>
                <a:ea typeface="+mn-ea"/>
                <a:cs typeface="Calibri"/>
              </a:rPr>
              <a:t> </a:t>
            </a:r>
            <a:r>
              <a:rPr sz="1000" kern="1200" dirty="0">
                <a:solidFill>
                  <a:prstClr val="black"/>
                </a:solidFill>
                <a:latin typeface="Calibri"/>
                <a:ea typeface="+mn-ea"/>
                <a:cs typeface="Calibri"/>
              </a:rPr>
              <a:t>others.</a:t>
            </a:r>
          </a:p>
          <a:p>
            <a:pPr marL="159272" marR="3362" indent="-150867" defTabSz="605150">
              <a:lnSpc>
                <a:spcPct val="123000"/>
              </a:lnSpc>
              <a:spcBef>
                <a:spcPts val="476"/>
              </a:spcBef>
              <a:buClrTx/>
              <a:buFontTx/>
              <a:buAutoNum type="alphaLcPeriod" startAt="2"/>
              <a:tabLst>
                <a:tab pos="159692" algn="l"/>
              </a:tabLst>
            </a:pPr>
            <a:r>
              <a:rPr sz="1000" kern="1200" spc="13" dirty="0">
                <a:solidFill>
                  <a:prstClr val="black"/>
                </a:solidFill>
                <a:latin typeface="Calibri"/>
                <a:ea typeface="+mn-ea"/>
                <a:cs typeface="Calibri"/>
              </a:rPr>
              <a:t>Intentionally </a:t>
            </a:r>
            <a:r>
              <a:rPr sz="1000" kern="1200" spc="20" dirty="0">
                <a:solidFill>
                  <a:prstClr val="black"/>
                </a:solidFill>
                <a:latin typeface="Calibri"/>
                <a:ea typeface="+mn-ea"/>
                <a:cs typeface="Calibri"/>
              </a:rPr>
              <a:t>map </a:t>
            </a:r>
            <a:r>
              <a:rPr sz="1000" kern="1200" spc="10" dirty="0">
                <a:solidFill>
                  <a:prstClr val="black"/>
                </a:solidFill>
                <a:latin typeface="Calibri"/>
                <a:ea typeface="+mn-ea"/>
                <a:cs typeface="Calibri"/>
              </a:rPr>
              <a:t>your </a:t>
            </a:r>
            <a:r>
              <a:rPr sz="1000" kern="1200" spc="7" dirty="0">
                <a:solidFill>
                  <a:prstClr val="black"/>
                </a:solidFill>
                <a:latin typeface="Calibri"/>
                <a:ea typeface="+mn-ea"/>
                <a:cs typeface="Calibri"/>
              </a:rPr>
              <a:t>network </a:t>
            </a:r>
            <a:r>
              <a:rPr sz="1000" kern="1200" dirty="0">
                <a:solidFill>
                  <a:prstClr val="black"/>
                </a:solidFill>
                <a:latin typeface="Calibri"/>
                <a:ea typeface="+mn-ea"/>
                <a:cs typeface="Calibri"/>
              </a:rPr>
              <a:t>of </a:t>
            </a:r>
            <a:r>
              <a:rPr sz="1000" kern="1200" spc="10" dirty="0">
                <a:solidFill>
                  <a:prstClr val="black"/>
                </a:solidFill>
                <a:latin typeface="Calibri"/>
                <a:ea typeface="+mn-ea"/>
                <a:cs typeface="Calibri"/>
              </a:rPr>
              <a:t>relationships </a:t>
            </a:r>
            <a:r>
              <a:rPr sz="1000" kern="1200" spc="-10" dirty="0">
                <a:solidFill>
                  <a:prstClr val="black"/>
                </a:solidFill>
                <a:latin typeface="Calibri"/>
                <a:ea typeface="+mn-ea"/>
                <a:cs typeface="Calibri"/>
              </a:rPr>
              <a:t>to </a:t>
            </a:r>
            <a:r>
              <a:rPr sz="1000" kern="1200" dirty="0">
                <a:solidFill>
                  <a:prstClr val="black"/>
                </a:solidFill>
                <a:latin typeface="Calibri"/>
                <a:ea typeface="+mn-ea"/>
                <a:cs typeface="Calibri"/>
              </a:rPr>
              <a:t>see </a:t>
            </a:r>
            <a:r>
              <a:rPr sz="1000" kern="1200" spc="26" dirty="0">
                <a:solidFill>
                  <a:prstClr val="black"/>
                </a:solidFill>
                <a:latin typeface="Calibri"/>
                <a:ea typeface="+mn-ea"/>
                <a:cs typeface="Calibri"/>
              </a:rPr>
              <a:t>which </a:t>
            </a:r>
            <a:r>
              <a:rPr sz="1000" kern="1200" dirty="0">
                <a:solidFill>
                  <a:prstClr val="black"/>
                </a:solidFill>
                <a:latin typeface="Calibri"/>
                <a:ea typeface="+mn-ea"/>
                <a:cs typeface="Calibri"/>
              </a:rPr>
              <a:t>are  </a:t>
            </a:r>
            <a:r>
              <a:rPr sz="1000" kern="1200" spc="-3" dirty="0">
                <a:solidFill>
                  <a:prstClr val="black"/>
                </a:solidFill>
                <a:latin typeface="Calibri"/>
                <a:ea typeface="+mn-ea"/>
                <a:cs typeface="Calibri"/>
              </a:rPr>
              <a:t>strongest, </a:t>
            </a:r>
            <a:r>
              <a:rPr sz="1000" kern="1200" spc="26" dirty="0">
                <a:solidFill>
                  <a:prstClr val="black"/>
                </a:solidFill>
                <a:latin typeface="Calibri"/>
                <a:ea typeface="+mn-ea"/>
                <a:cs typeface="Calibri"/>
              </a:rPr>
              <a:t>which </a:t>
            </a:r>
            <a:r>
              <a:rPr sz="1000" kern="1200" spc="10" dirty="0">
                <a:solidFill>
                  <a:prstClr val="black"/>
                </a:solidFill>
                <a:latin typeface="Calibri"/>
                <a:ea typeface="+mn-ea"/>
                <a:cs typeface="Calibri"/>
              </a:rPr>
              <a:t>need </a:t>
            </a:r>
            <a:r>
              <a:rPr sz="1000" kern="1200" spc="-10" dirty="0">
                <a:solidFill>
                  <a:prstClr val="black"/>
                </a:solidFill>
                <a:latin typeface="Calibri"/>
                <a:ea typeface="+mn-ea"/>
                <a:cs typeface="Calibri"/>
              </a:rPr>
              <a:t>to </a:t>
            </a:r>
            <a:r>
              <a:rPr sz="1000" kern="1200" spc="10" dirty="0">
                <a:solidFill>
                  <a:prstClr val="black"/>
                </a:solidFill>
                <a:latin typeface="Calibri"/>
                <a:ea typeface="+mn-ea"/>
                <a:cs typeface="Calibri"/>
              </a:rPr>
              <a:t>be </a:t>
            </a:r>
            <a:r>
              <a:rPr sz="1000" kern="1200" spc="-13" dirty="0">
                <a:solidFill>
                  <a:prstClr val="black"/>
                </a:solidFill>
                <a:latin typeface="Calibri"/>
                <a:ea typeface="+mn-ea"/>
                <a:cs typeface="Calibri"/>
              </a:rPr>
              <a:t>better </a:t>
            </a:r>
            <a:r>
              <a:rPr sz="1000" kern="1200" spc="10" dirty="0">
                <a:solidFill>
                  <a:prstClr val="black"/>
                </a:solidFill>
                <a:latin typeface="Calibri"/>
                <a:ea typeface="+mn-ea"/>
                <a:cs typeface="Calibri"/>
              </a:rPr>
              <a:t>cultivated, </a:t>
            </a:r>
            <a:r>
              <a:rPr sz="1000" kern="1200" spc="26" dirty="0">
                <a:solidFill>
                  <a:prstClr val="black"/>
                </a:solidFill>
                <a:latin typeface="Calibri"/>
                <a:ea typeface="+mn-ea"/>
                <a:cs typeface="Calibri"/>
              </a:rPr>
              <a:t>which </a:t>
            </a:r>
            <a:r>
              <a:rPr sz="1000" kern="1200" dirty="0">
                <a:solidFill>
                  <a:prstClr val="black"/>
                </a:solidFill>
                <a:latin typeface="Calibri"/>
                <a:ea typeface="+mn-ea"/>
                <a:cs typeface="Calibri"/>
              </a:rPr>
              <a:t>are </a:t>
            </a:r>
            <a:r>
              <a:rPr sz="1000" kern="1200" spc="17" dirty="0">
                <a:solidFill>
                  <a:prstClr val="black"/>
                </a:solidFill>
                <a:latin typeface="Calibri"/>
                <a:ea typeface="+mn-ea"/>
                <a:cs typeface="Calibri"/>
              </a:rPr>
              <a:t>missing  </a:t>
            </a:r>
            <a:r>
              <a:rPr sz="1000" kern="1200" spc="-3" dirty="0">
                <a:solidFill>
                  <a:prstClr val="black"/>
                </a:solidFill>
                <a:latin typeface="Calibri"/>
                <a:ea typeface="+mn-ea"/>
                <a:cs typeface="Calibri"/>
              </a:rPr>
              <a:t>altogether. </a:t>
            </a:r>
            <a:r>
              <a:rPr sz="1000" kern="1200" spc="20" dirty="0">
                <a:solidFill>
                  <a:prstClr val="black"/>
                </a:solidFill>
                <a:latin typeface="Calibri"/>
                <a:ea typeface="+mn-ea"/>
                <a:cs typeface="Calibri"/>
              </a:rPr>
              <a:t>Bring </a:t>
            </a:r>
            <a:r>
              <a:rPr sz="1000" kern="1200" spc="17" dirty="0">
                <a:solidFill>
                  <a:prstClr val="black"/>
                </a:solidFill>
                <a:latin typeface="Calibri"/>
                <a:ea typeface="+mn-ea"/>
                <a:cs typeface="Calibri"/>
              </a:rPr>
              <a:t>an </a:t>
            </a:r>
            <a:r>
              <a:rPr sz="1000" kern="1200" spc="10" dirty="0">
                <a:solidFill>
                  <a:prstClr val="black"/>
                </a:solidFill>
                <a:latin typeface="Calibri"/>
                <a:ea typeface="+mn-ea"/>
                <a:cs typeface="Calibri"/>
              </a:rPr>
              <a:t>equity </a:t>
            </a:r>
            <a:r>
              <a:rPr sz="1000" kern="1200" spc="13" dirty="0">
                <a:solidFill>
                  <a:prstClr val="black"/>
                </a:solidFill>
                <a:latin typeface="Calibri"/>
                <a:ea typeface="+mn-ea"/>
                <a:cs typeface="Calibri"/>
              </a:rPr>
              <a:t>lens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this</a:t>
            </a:r>
            <a:r>
              <a:rPr sz="1000" kern="1200" spc="23" dirty="0">
                <a:solidFill>
                  <a:prstClr val="black"/>
                </a:solidFill>
                <a:latin typeface="Calibri"/>
                <a:ea typeface="+mn-ea"/>
                <a:cs typeface="Calibri"/>
              </a:rPr>
              <a:t> </a:t>
            </a:r>
            <a:r>
              <a:rPr sz="1000" kern="1200" spc="17" dirty="0">
                <a:solidFill>
                  <a:prstClr val="black"/>
                </a:solidFill>
                <a:latin typeface="Calibri"/>
                <a:ea typeface="+mn-ea"/>
                <a:cs typeface="Calibri"/>
              </a:rPr>
              <a:t>analysis.</a:t>
            </a:r>
            <a:endParaRPr sz="1000" kern="1200" dirty="0">
              <a:solidFill>
                <a:prstClr val="black"/>
              </a:solidFill>
              <a:latin typeface="Calibri"/>
              <a:ea typeface="+mn-ea"/>
              <a:cs typeface="Calibri"/>
            </a:endParaRPr>
          </a:p>
          <a:p>
            <a:pPr marL="159272" marR="60095" indent="-150867" defTabSz="605150">
              <a:lnSpc>
                <a:spcPct val="123000"/>
              </a:lnSpc>
              <a:spcBef>
                <a:spcPts val="476"/>
              </a:spcBef>
              <a:buClrTx/>
              <a:buFontTx/>
              <a:buAutoNum type="alphaLcPeriod" startAt="2"/>
              <a:tabLst>
                <a:tab pos="159692" algn="l"/>
              </a:tabLst>
            </a:pPr>
            <a:r>
              <a:rPr sz="1000" kern="1200" spc="7" dirty="0">
                <a:solidFill>
                  <a:prstClr val="black"/>
                </a:solidFill>
                <a:latin typeface="Calibri"/>
                <a:ea typeface="+mn-ea"/>
                <a:cs typeface="Calibri"/>
              </a:rPr>
              <a:t>Ensure </a:t>
            </a:r>
            <a:r>
              <a:rPr sz="1000" kern="1200" spc="-13" dirty="0">
                <a:solidFill>
                  <a:prstClr val="black"/>
                </a:solidFill>
                <a:latin typeface="Calibri"/>
                <a:ea typeface="+mn-ea"/>
                <a:cs typeface="Calibri"/>
              </a:rPr>
              <a:t>that </a:t>
            </a:r>
            <a:r>
              <a:rPr sz="1000" kern="1200" spc="17" dirty="0">
                <a:solidFill>
                  <a:prstClr val="black"/>
                </a:solidFill>
                <a:latin typeface="Calibri"/>
                <a:ea typeface="+mn-ea"/>
                <a:cs typeface="Calibri"/>
              </a:rPr>
              <a:t>people </a:t>
            </a:r>
            <a:r>
              <a:rPr sz="1000" kern="1200" spc="26" dirty="0">
                <a:solidFill>
                  <a:prstClr val="black"/>
                </a:solidFill>
                <a:latin typeface="Calibri"/>
                <a:ea typeface="+mn-ea"/>
                <a:cs typeface="Calibri"/>
              </a:rPr>
              <a:t>know </a:t>
            </a:r>
            <a:r>
              <a:rPr sz="1000" kern="1200" spc="20" dirty="0">
                <a:solidFill>
                  <a:prstClr val="black"/>
                </a:solidFill>
                <a:latin typeface="Calibri"/>
                <a:ea typeface="+mn-ea"/>
                <a:cs typeface="Calibri"/>
              </a:rPr>
              <a:t>you </a:t>
            </a:r>
            <a:r>
              <a:rPr sz="1000" kern="1200" spc="33" dirty="0">
                <a:solidFill>
                  <a:prstClr val="black"/>
                </a:solidFill>
                <a:latin typeface="Calibri"/>
                <a:ea typeface="+mn-ea"/>
                <a:cs typeface="Calibri"/>
              </a:rPr>
              <a:t>will </a:t>
            </a:r>
            <a:r>
              <a:rPr sz="1000" kern="1200" spc="13" dirty="0">
                <a:solidFill>
                  <a:prstClr val="black"/>
                </a:solidFill>
                <a:latin typeface="Calibri"/>
                <a:ea typeface="+mn-ea"/>
                <a:cs typeface="Calibri"/>
              </a:rPr>
              <a:t>provide </a:t>
            </a:r>
            <a:r>
              <a:rPr sz="1000" kern="1200" spc="20" dirty="0">
                <a:solidFill>
                  <a:prstClr val="black"/>
                </a:solidFill>
                <a:latin typeface="Calibri"/>
                <a:ea typeface="+mn-ea"/>
                <a:cs typeface="Calibri"/>
              </a:rPr>
              <a:t>accommodations </a:t>
            </a:r>
            <a:r>
              <a:rPr sz="1000" kern="1200" spc="-3" dirty="0">
                <a:solidFill>
                  <a:prstClr val="black"/>
                </a:solidFill>
                <a:latin typeface="Calibri"/>
                <a:ea typeface="+mn-ea"/>
                <a:cs typeface="Calibri"/>
              </a:rPr>
              <a:t>for  </a:t>
            </a:r>
            <a:r>
              <a:rPr sz="1000" kern="1200" spc="17" dirty="0">
                <a:solidFill>
                  <a:prstClr val="black"/>
                </a:solidFill>
                <a:latin typeface="Calibri"/>
                <a:ea typeface="+mn-ea"/>
                <a:cs typeface="Calibri"/>
              </a:rPr>
              <a:t>disability </a:t>
            </a:r>
            <a:r>
              <a:rPr sz="1000" kern="1200" spc="7" dirty="0">
                <a:solidFill>
                  <a:prstClr val="black"/>
                </a:solidFill>
                <a:latin typeface="Calibri"/>
                <a:ea typeface="+mn-ea"/>
                <a:cs typeface="Calibri"/>
              </a:rPr>
              <a:t>issues so everyone </a:t>
            </a:r>
            <a:r>
              <a:rPr sz="1000" kern="1200" spc="30" dirty="0">
                <a:solidFill>
                  <a:prstClr val="black"/>
                </a:solidFill>
                <a:latin typeface="Calibri"/>
                <a:ea typeface="+mn-ea"/>
                <a:cs typeface="Calibri"/>
              </a:rPr>
              <a:t>can </a:t>
            </a:r>
            <a:r>
              <a:rPr sz="1000" kern="1200" spc="20" dirty="0">
                <a:solidFill>
                  <a:prstClr val="black"/>
                </a:solidFill>
                <a:latin typeface="Calibri"/>
                <a:ea typeface="+mn-ea"/>
                <a:cs typeface="Calibri"/>
              </a:rPr>
              <a:t>fully</a:t>
            </a:r>
            <a:r>
              <a:rPr sz="1000" kern="1200" spc="132" dirty="0">
                <a:solidFill>
                  <a:prstClr val="black"/>
                </a:solidFill>
                <a:latin typeface="Calibri"/>
                <a:ea typeface="+mn-ea"/>
                <a:cs typeface="Calibri"/>
              </a:rPr>
              <a:t> </a:t>
            </a:r>
            <a:r>
              <a:rPr sz="1000" kern="1200" spc="10" dirty="0">
                <a:solidFill>
                  <a:prstClr val="black"/>
                </a:solidFill>
                <a:latin typeface="Calibri"/>
                <a:ea typeface="+mn-ea"/>
                <a:cs typeface="Calibri"/>
              </a:rPr>
              <a:t>participate.</a:t>
            </a:r>
            <a:endParaRPr sz="1000" kern="1200" dirty="0">
              <a:solidFill>
                <a:prstClr val="black"/>
              </a:solidFill>
              <a:latin typeface="Calibri"/>
              <a:ea typeface="+mn-ea"/>
              <a:cs typeface="Calibri"/>
            </a:endParaRPr>
          </a:p>
        </p:txBody>
      </p:sp>
      <p:sp>
        <p:nvSpPr>
          <p:cNvPr id="7" name="object 7"/>
          <p:cNvSpPr txBox="1"/>
          <p:nvPr/>
        </p:nvSpPr>
        <p:spPr>
          <a:xfrm>
            <a:off x="5519594" y="2405323"/>
            <a:ext cx="3336172" cy="2207614"/>
          </a:xfrm>
          <a:prstGeom prst="rect">
            <a:avLst/>
          </a:prstGeom>
        </p:spPr>
        <p:txBody>
          <a:bodyPr vert="horz" wrap="square" lIns="0" tIns="8404" rIns="0" bIns="0" rtlCol="0">
            <a:spAutoFit/>
          </a:bodyPr>
          <a:lstStyle/>
          <a:p>
            <a:pPr marL="8405" marR="25635" defTabSz="605150">
              <a:lnSpc>
                <a:spcPct val="130900"/>
              </a:lnSpc>
              <a:spcBef>
                <a:spcPts val="66"/>
              </a:spcBef>
              <a:buClrTx/>
            </a:pPr>
            <a:r>
              <a:rPr sz="1100" kern="1200" spc="10" dirty="0">
                <a:solidFill>
                  <a:prstClr val="black"/>
                </a:solidFill>
                <a:latin typeface="Calibri"/>
                <a:ea typeface="+mn-ea"/>
                <a:cs typeface="Calibri"/>
              </a:rPr>
              <a:t>Sometimes </a:t>
            </a:r>
            <a:r>
              <a:rPr sz="1100" kern="1200" spc="7" dirty="0">
                <a:solidFill>
                  <a:prstClr val="black"/>
                </a:solidFill>
                <a:latin typeface="Calibri"/>
                <a:ea typeface="+mn-ea"/>
                <a:cs typeface="Calibri"/>
              </a:rPr>
              <a:t>things </a:t>
            </a:r>
            <a:r>
              <a:rPr sz="1100" kern="1200" spc="33" dirty="0">
                <a:solidFill>
                  <a:prstClr val="black"/>
                </a:solidFill>
                <a:latin typeface="Calibri"/>
                <a:ea typeface="+mn-ea"/>
                <a:cs typeface="Calibri"/>
              </a:rPr>
              <a:t>will </a:t>
            </a:r>
            <a:r>
              <a:rPr sz="1100" kern="1200" spc="-7" dirty="0">
                <a:solidFill>
                  <a:prstClr val="black"/>
                </a:solidFill>
                <a:latin typeface="Calibri"/>
                <a:ea typeface="+mn-ea"/>
                <a:cs typeface="Calibri"/>
              </a:rPr>
              <a:t>get </a:t>
            </a:r>
            <a:r>
              <a:rPr sz="1100" kern="1200" spc="10" dirty="0">
                <a:solidFill>
                  <a:prstClr val="black"/>
                </a:solidFill>
                <a:latin typeface="Calibri"/>
                <a:ea typeface="+mn-ea"/>
                <a:cs typeface="Calibri"/>
              </a:rPr>
              <a:t>messy; </a:t>
            </a:r>
            <a:r>
              <a:rPr sz="1100" kern="1200" spc="20" dirty="0">
                <a:solidFill>
                  <a:prstClr val="black"/>
                </a:solidFill>
                <a:latin typeface="Calibri"/>
                <a:ea typeface="+mn-ea"/>
                <a:cs typeface="Calibri"/>
              </a:rPr>
              <a:t>you </a:t>
            </a:r>
            <a:r>
              <a:rPr sz="1100" kern="1200" spc="13" dirty="0">
                <a:solidFill>
                  <a:prstClr val="black"/>
                </a:solidFill>
                <a:latin typeface="Calibri"/>
                <a:ea typeface="+mn-ea"/>
                <a:cs typeface="Calibri"/>
              </a:rPr>
              <a:t>may lose control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process  </a:t>
            </a:r>
            <a:r>
              <a:rPr sz="1100" kern="1200" spc="3" dirty="0">
                <a:solidFill>
                  <a:prstClr val="black"/>
                </a:solidFill>
                <a:latin typeface="Calibri"/>
                <a:ea typeface="+mn-ea"/>
                <a:cs typeface="Calibri"/>
              </a:rPr>
              <a:t>or narrative. </a:t>
            </a:r>
            <a:r>
              <a:rPr sz="1100" kern="1200" dirty="0">
                <a:solidFill>
                  <a:prstClr val="black"/>
                </a:solidFill>
                <a:latin typeface="Calibri"/>
                <a:ea typeface="+mn-ea"/>
                <a:cs typeface="Calibri"/>
              </a:rPr>
              <a:t>For </a:t>
            </a:r>
            <a:r>
              <a:rPr sz="1100" kern="1200" spc="20" dirty="0">
                <a:solidFill>
                  <a:prstClr val="black"/>
                </a:solidFill>
                <a:latin typeface="Calibri"/>
                <a:ea typeface="+mn-ea"/>
                <a:cs typeface="Calibri"/>
              </a:rPr>
              <a:t>example, </a:t>
            </a:r>
            <a:r>
              <a:rPr sz="1100" kern="1200" spc="13" dirty="0">
                <a:solidFill>
                  <a:prstClr val="black"/>
                </a:solidFill>
                <a:latin typeface="Calibri"/>
                <a:ea typeface="+mn-ea"/>
                <a:cs typeface="Calibri"/>
              </a:rPr>
              <a:t>a </a:t>
            </a:r>
            <a:r>
              <a:rPr sz="1100" kern="1200" spc="17" dirty="0">
                <a:solidFill>
                  <a:prstClr val="black"/>
                </a:solidFill>
                <a:latin typeface="Calibri"/>
                <a:ea typeface="+mn-ea"/>
                <a:cs typeface="Calibri"/>
              </a:rPr>
              <a:t>community-driven </a:t>
            </a:r>
            <a:r>
              <a:rPr sz="1100" kern="1200" spc="23" dirty="0">
                <a:solidFill>
                  <a:prstClr val="black"/>
                </a:solidFill>
                <a:latin typeface="Calibri"/>
                <a:ea typeface="+mn-ea"/>
                <a:cs typeface="Calibri"/>
              </a:rPr>
              <a:t>decision-making  </a:t>
            </a:r>
            <a:r>
              <a:rPr sz="1100" kern="1200" spc="10" dirty="0">
                <a:solidFill>
                  <a:prstClr val="black"/>
                </a:solidFill>
                <a:latin typeface="Calibri"/>
                <a:ea typeface="+mn-ea"/>
                <a:cs typeface="Calibri"/>
              </a:rPr>
              <a:t>process might </a:t>
            </a:r>
            <a:r>
              <a:rPr sz="1100" kern="1200" spc="20" dirty="0">
                <a:solidFill>
                  <a:prstClr val="black"/>
                </a:solidFill>
                <a:latin typeface="Calibri"/>
                <a:ea typeface="+mn-ea"/>
                <a:cs typeface="Calibri"/>
              </a:rPr>
              <a:t>decide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focus </a:t>
            </a:r>
            <a:r>
              <a:rPr sz="1100" kern="1200" spc="10" dirty="0">
                <a:solidFill>
                  <a:prstClr val="black"/>
                </a:solidFill>
                <a:latin typeface="Calibri"/>
                <a:ea typeface="+mn-ea"/>
                <a:cs typeface="Calibri"/>
              </a:rPr>
              <a:t>grantmaking </a:t>
            </a:r>
            <a:r>
              <a:rPr sz="1100" kern="1200" spc="3" dirty="0">
                <a:solidFill>
                  <a:prstClr val="black"/>
                </a:solidFill>
                <a:latin typeface="Calibri"/>
                <a:ea typeface="+mn-ea"/>
                <a:cs typeface="Calibri"/>
              </a:rPr>
              <a:t>differently from </a:t>
            </a:r>
            <a:r>
              <a:rPr sz="1100" kern="1200" spc="10" dirty="0">
                <a:solidFill>
                  <a:prstClr val="black"/>
                </a:solidFill>
                <a:latin typeface="Calibri"/>
                <a:ea typeface="+mn-ea"/>
                <a:cs typeface="Calibri"/>
              </a:rPr>
              <a:t>your  </a:t>
            </a:r>
            <a:r>
              <a:rPr sz="1100" kern="1200" spc="23" dirty="0">
                <a:solidFill>
                  <a:prstClr val="black"/>
                </a:solidFill>
                <a:latin typeface="Calibri"/>
                <a:ea typeface="+mn-ea"/>
                <a:cs typeface="Calibri"/>
              </a:rPr>
              <a:t>own</a:t>
            </a:r>
            <a:r>
              <a:rPr sz="1100" kern="1200" spc="33" dirty="0">
                <a:solidFill>
                  <a:prstClr val="black"/>
                </a:solidFill>
                <a:latin typeface="Calibri"/>
                <a:ea typeface="+mn-ea"/>
                <a:cs typeface="Calibri"/>
              </a:rPr>
              <a:t> </a:t>
            </a:r>
            <a:r>
              <a:rPr sz="1100" kern="1200" dirty="0">
                <a:solidFill>
                  <a:prstClr val="black"/>
                </a:solidFill>
                <a:latin typeface="Calibri"/>
                <a:ea typeface="+mn-ea"/>
                <a:cs typeface="Calibri"/>
              </a:rPr>
              <a:t>assessment</a:t>
            </a:r>
            <a:r>
              <a:rPr sz="1100" kern="1200" spc="33" dirty="0">
                <a:solidFill>
                  <a:prstClr val="black"/>
                </a:solidFill>
                <a:latin typeface="Calibri"/>
                <a:ea typeface="+mn-ea"/>
                <a:cs typeface="Calibri"/>
              </a:rPr>
              <a:t> </a:t>
            </a:r>
            <a:r>
              <a:rPr sz="1100" kern="1200" dirty="0">
                <a:solidFill>
                  <a:prstClr val="black"/>
                </a:solidFill>
                <a:latin typeface="Calibri"/>
                <a:ea typeface="+mn-ea"/>
                <a:cs typeface="Calibri"/>
              </a:rPr>
              <a:t>of</a:t>
            </a:r>
            <a:r>
              <a:rPr sz="1100" kern="1200" spc="36" dirty="0">
                <a:solidFill>
                  <a:prstClr val="black"/>
                </a:solidFill>
                <a:latin typeface="Calibri"/>
                <a:ea typeface="+mn-ea"/>
                <a:cs typeface="Calibri"/>
              </a:rPr>
              <a:t> </a:t>
            </a:r>
            <a:r>
              <a:rPr sz="1100" kern="1200" spc="7" dirty="0">
                <a:solidFill>
                  <a:prstClr val="black"/>
                </a:solidFill>
                <a:latin typeface="Calibri"/>
                <a:ea typeface="+mn-ea"/>
                <a:cs typeface="Calibri"/>
              </a:rPr>
              <a:t>what</a:t>
            </a:r>
            <a:r>
              <a:rPr sz="1100" kern="1200" spc="33" dirty="0">
                <a:solidFill>
                  <a:prstClr val="black"/>
                </a:solidFill>
                <a:latin typeface="Calibri"/>
                <a:ea typeface="+mn-ea"/>
                <a:cs typeface="Calibri"/>
              </a:rPr>
              <a:t> </a:t>
            </a:r>
            <a:r>
              <a:rPr sz="1100" kern="1200" spc="23" dirty="0">
                <a:solidFill>
                  <a:prstClr val="black"/>
                </a:solidFill>
                <a:latin typeface="Calibri"/>
                <a:ea typeface="+mn-ea"/>
                <a:cs typeface="Calibri"/>
              </a:rPr>
              <a:t>would</a:t>
            </a:r>
            <a:r>
              <a:rPr sz="1100" kern="1200" spc="33" dirty="0">
                <a:solidFill>
                  <a:prstClr val="black"/>
                </a:solidFill>
                <a:latin typeface="Calibri"/>
                <a:ea typeface="+mn-ea"/>
                <a:cs typeface="Calibri"/>
              </a:rPr>
              <a:t> </a:t>
            </a:r>
            <a:r>
              <a:rPr sz="1100" kern="1200" spc="7" dirty="0">
                <a:solidFill>
                  <a:prstClr val="black"/>
                </a:solidFill>
                <a:latin typeface="Calibri"/>
                <a:ea typeface="+mn-ea"/>
                <a:cs typeface="Calibri"/>
              </a:rPr>
              <a:t>have</a:t>
            </a:r>
            <a:r>
              <a:rPr sz="1100" kern="1200" spc="36" dirty="0">
                <a:solidFill>
                  <a:prstClr val="black"/>
                </a:solidFill>
                <a:latin typeface="Calibri"/>
                <a:ea typeface="+mn-ea"/>
                <a:cs typeface="Calibri"/>
              </a:rPr>
              <a:t> </a:t>
            </a:r>
            <a:r>
              <a:rPr sz="1100" kern="1200" spc="-7" dirty="0">
                <a:solidFill>
                  <a:prstClr val="black"/>
                </a:solidFill>
                <a:latin typeface="Calibri"/>
                <a:ea typeface="+mn-ea"/>
                <a:cs typeface="Calibri"/>
              </a:rPr>
              <a:t>the</a:t>
            </a:r>
            <a:r>
              <a:rPr sz="1100" kern="1200" spc="33" dirty="0">
                <a:solidFill>
                  <a:prstClr val="black"/>
                </a:solidFill>
                <a:latin typeface="Calibri"/>
                <a:ea typeface="+mn-ea"/>
                <a:cs typeface="Calibri"/>
              </a:rPr>
              <a:t> </a:t>
            </a:r>
            <a:r>
              <a:rPr sz="1100" kern="1200" spc="-7" dirty="0">
                <a:solidFill>
                  <a:prstClr val="black"/>
                </a:solidFill>
                <a:latin typeface="Calibri"/>
                <a:ea typeface="+mn-ea"/>
                <a:cs typeface="Calibri"/>
              </a:rPr>
              <a:t>greatest</a:t>
            </a:r>
            <a:r>
              <a:rPr sz="1100" kern="1200" spc="36" dirty="0">
                <a:solidFill>
                  <a:prstClr val="black"/>
                </a:solidFill>
                <a:latin typeface="Calibri"/>
                <a:ea typeface="+mn-ea"/>
                <a:cs typeface="Calibri"/>
              </a:rPr>
              <a:t> </a:t>
            </a:r>
            <a:r>
              <a:rPr sz="1100" kern="1200" spc="17" dirty="0">
                <a:solidFill>
                  <a:prstClr val="black"/>
                </a:solidFill>
                <a:latin typeface="Calibri"/>
                <a:ea typeface="+mn-ea"/>
                <a:cs typeface="Calibri"/>
              </a:rPr>
              <a:t>impact.</a:t>
            </a:r>
            <a:r>
              <a:rPr sz="1100" kern="1200" spc="33" dirty="0">
                <a:solidFill>
                  <a:prstClr val="black"/>
                </a:solidFill>
                <a:latin typeface="Calibri"/>
                <a:ea typeface="+mn-ea"/>
                <a:cs typeface="Calibri"/>
              </a:rPr>
              <a:t> </a:t>
            </a:r>
            <a:r>
              <a:rPr sz="1100" kern="1200" spc="-3" dirty="0">
                <a:solidFill>
                  <a:prstClr val="black"/>
                </a:solidFill>
                <a:latin typeface="Calibri"/>
                <a:ea typeface="+mn-ea"/>
                <a:cs typeface="Calibri"/>
              </a:rPr>
              <a:t>If</a:t>
            </a:r>
            <a:r>
              <a:rPr sz="1100" kern="1200" spc="33" dirty="0">
                <a:solidFill>
                  <a:prstClr val="black"/>
                </a:solidFill>
                <a:latin typeface="Calibri"/>
                <a:ea typeface="+mn-ea"/>
                <a:cs typeface="Calibri"/>
              </a:rPr>
              <a:t> </a:t>
            </a:r>
            <a:r>
              <a:rPr sz="1100" kern="1200" spc="20" dirty="0">
                <a:solidFill>
                  <a:prstClr val="black"/>
                </a:solidFill>
                <a:latin typeface="Calibri"/>
                <a:ea typeface="+mn-ea"/>
                <a:cs typeface="Calibri"/>
              </a:rPr>
              <a:t>you</a:t>
            </a:r>
            <a:r>
              <a:rPr sz="1100" kern="1200" spc="36" dirty="0">
                <a:solidFill>
                  <a:prstClr val="black"/>
                </a:solidFill>
                <a:latin typeface="Calibri"/>
                <a:ea typeface="+mn-ea"/>
                <a:cs typeface="Calibri"/>
              </a:rPr>
              <a:t> </a:t>
            </a:r>
            <a:r>
              <a:rPr sz="1100" kern="1200" spc="7" dirty="0">
                <a:solidFill>
                  <a:prstClr val="black"/>
                </a:solidFill>
                <a:latin typeface="Calibri"/>
                <a:ea typeface="+mn-ea"/>
                <a:cs typeface="Calibri"/>
              </a:rPr>
              <a:t>have</a:t>
            </a:r>
            <a:r>
              <a:rPr lang="en-US" sz="1100" kern="1200" dirty="0">
                <a:solidFill>
                  <a:prstClr val="black"/>
                </a:solidFill>
                <a:latin typeface="Calibri"/>
                <a:ea typeface="+mn-ea"/>
                <a:cs typeface="Calibri"/>
              </a:rPr>
              <a:t> </a:t>
            </a:r>
            <a:r>
              <a:rPr sz="1100" kern="1200" spc="3" dirty="0">
                <a:solidFill>
                  <a:prstClr val="black"/>
                </a:solidFill>
                <a:latin typeface="Calibri"/>
                <a:ea typeface="+mn-ea"/>
                <a:cs typeface="Calibri"/>
              </a:rPr>
              <a:t>strong, honest </a:t>
            </a:r>
            <a:r>
              <a:rPr sz="1100" kern="1200" spc="10" dirty="0">
                <a:solidFill>
                  <a:prstClr val="black"/>
                </a:solidFill>
                <a:latin typeface="Calibri"/>
                <a:ea typeface="+mn-ea"/>
                <a:cs typeface="Calibri"/>
              </a:rPr>
              <a:t>relationships </a:t>
            </a:r>
            <a:r>
              <a:rPr sz="1100" kern="1200" spc="3" dirty="0">
                <a:solidFill>
                  <a:prstClr val="black"/>
                </a:solidFill>
                <a:latin typeface="Calibri"/>
                <a:ea typeface="+mn-ea"/>
                <a:cs typeface="Calibri"/>
              </a:rPr>
              <a:t>as </a:t>
            </a:r>
            <a:r>
              <a:rPr sz="1100" kern="1200" spc="-7" dirty="0">
                <a:solidFill>
                  <a:prstClr val="black"/>
                </a:solidFill>
                <a:latin typeface="Calibri"/>
                <a:ea typeface="+mn-ea"/>
                <a:cs typeface="Calibri"/>
              </a:rPr>
              <a:t>the </a:t>
            </a:r>
            <a:r>
              <a:rPr sz="1100" kern="1200" spc="13" dirty="0">
                <a:solidFill>
                  <a:prstClr val="black"/>
                </a:solidFill>
                <a:latin typeface="Calibri"/>
                <a:ea typeface="+mn-ea"/>
                <a:cs typeface="Calibri"/>
              </a:rPr>
              <a:t>basis </a:t>
            </a:r>
            <a:r>
              <a:rPr sz="1100" kern="1200" spc="-3" dirty="0">
                <a:solidFill>
                  <a:prstClr val="black"/>
                </a:solidFill>
                <a:latin typeface="Calibri"/>
                <a:ea typeface="+mn-ea"/>
                <a:cs typeface="Calibri"/>
              </a:rPr>
              <a:t>for </a:t>
            </a:r>
            <a:r>
              <a:rPr sz="1100" kern="1200" spc="7" dirty="0">
                <a:solidFill>
                  <a:prstClr val="black"/>
                </a:solidFill>
                <a:latin typeface="Calibri"/>
                <a:ea typeface="+mn-ea"/>
                <a:cs typeface="Calibri"/>
              </a:rPr>
              <a:t>partnership, </a:t>
            </a:r>
            <a:r>
              <a:rPr sz="1100" kern="1200" spc="23" dirty="0">
                <a:solidFill>
                  <a:prstClr val="black"/>
                </a:solidFill>
                <a:latin typeface="Calibri"/>
                <a:ea typeface="+mn-ea"/>
                <a:cs typeface="Calibri"/>
              </a:rPr>
              <a:t>you’ll </a:t>
            </a:r>
            <a:r>
              <a:rPr sz="1100" kern="1200" spc="10" dirty="0">
                <a:solidFill>
                  <a:prstClr val="black"/>
                </a:solidFill>
                <a:latin typeface="Calibri"/>
                <a:ea typeface="+mn-ea"/>
                <a:cs typeface="Calibri"/>
              </a:rPr>
              <a:t>be </a:t>
            </a:r>
            <a:r>
              <a:rPr sz="1100" kern="1200" spc="17" dirty="0">
                <a:solidFill>
                  <a:prstClr val="black"/>
                </a:solidFill>
                <a:latin typeface="Calibri"/>
                <a:ea typeface="+mn-ea"/>
                <a:cs typeface="Calibri"/>
              </a:rPr>
              <a:t>able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work </a:t>
            </a:r>
            <a:r>
              <a:rPr sz="1100" kern="1200" spc="7" dirty="0">
                <a:solidFill>
                  <a:prstClr val="black"/>
                </a:solidFill>
                <a:latin typeface="Calibri"/>
                <a:ea typeface="+mn-ea"/>
                <a:cs typeface="Calibri"/>
              </a:rPr>
              <a:t>through </a:t>
            </a:r>
            <a:r>
              <a:rPr sz="1100" kern="1200" dirty="0">
                <a:solidFill>
                  <a:prstClr val="black"/>
                </a:solidFill>
                <a:latin typeface="Calibri"/>
                <a:ea typeface="+mn-ea"/>
                <a:cs typeface="Calibri"/>
              </a:rPr>
              <a:t>those </a:t>
            </a:r>
            <a:r>
              <a:rPr sz="1100" kern="1200" spc="13" dirty="0">
                <a:solidFill>
                  <a:prstClr val="black"/>
                </a:solidFill>
                <a:latin typeface="Calibri"/>
                <a:ea typeface="+mn-ea"/>
                <a:cs typeface="Calibri"/>
              </a:rPr>
              <a:t>difficult </a:t>
            </a:r>
            <a:r>
              <a:rPr sz="1100" kern="1200" spc="7" dirty="0">
                <a:solidFill>
                  <a:prstClr val="black"/>
                </a:solidFill>
                <a:latin typeface="Calibri"/>
                <a:ea typeface="+mn-ea"/>
                <a:cs typeface="Calibri"/>
              </a:rPr>
              <a:t>moments. But </a:t>
            </a:r>
            <a:r>
              <a:rPr sz="1100" kern="1200" spc="-3" dirty="0">
                <a:solidFill>
                  <a:prstClr val="black"/>
                </a:solidFill>
                <a:latin typeface="Calibri"/>
                <a:ea typeface="+mn-ea"/>
                <a:cs typeface="Calibri"/>
              </a:rPr>
              <a:t>it </a:t>
            </a:r>
            <a:r>
              <a:rPr sz="1100" kern="1200" dirty="0">
                <a:solidFill>
                  <a:prstClr val="black"/>
                </a:solidFill>
                <a:latin typeface="Calibri"/>
                <a:ea typeface="+mn-ea"/>
                <a:cs typeface="Calibri"/>
              </a:rPr>
              <a:t>takes </a:t>
            </a:r>
            <a:r>
              <a:rPr sz="1100" kern="1200" spc="3" dirty="0">
                <a:solidFill>
                  <a:prstClr val="black"/>
                </a:solidFill>
                <a:latin typeface="Calibri"/>
                <a:ea typeface="+mn-ea"/>
                <a:cs typeface="Calibri"/>
              </a:rPr>
              <a:t>time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build  </a:t>
            </a:r>
            <a:r>
              <a:rPr sz="1100" kern="1200" dirty="0">
                <a:solidFill>
                  <a:prstClr val="black"/>
                </a:solidFill>
                <a:latin typeface="Calibri"/>
                <a:ea typeface="+mn-ea"/>
                <a:cs typeface="Calibri"/>
              </a:rPr>
              <a:t>those </a:t>
            </a:r>
            <a:r>
              <a:rPr sz="1100" kern="1200" spc="10" dirty="0">
                <a:solidFill>
                  <a:prstClr val="black"/>
                </a:solidFill>
                <a:latin typeface="Calibri"/>
                <a:ea typeface="+mn-ea"/>
                <a:cs typeface="Calibri"/>
              </a:rPr>
              <a:t>relationships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build </a:t>
            </a:r>
            <a:r>
              <a:rPr sz="1100" kern="1200" spc="-10" dirty="0">
                <a:solidFill>
                  <a:prstClr val="black"/>
                </a:solidFill>
                <a:latin typeface="Calibri"/>
                <a:ea typeface="+mn-ea"/>
                <a:cs typeface="Calibri"/>
              </a:rPr>
              <a:t>trust, </a:t>
            </a:r>
            <a:r>
              <a:rPr sz="1100" kern="1200" spc="7" dirty="0">
                <a:solidFill>
                  <a:prstClr val="black"/>
                </a:solidFill>
                <a:latin typeface="Calibri"/>
                <a:ea typeface="+mn-ea"/>
                <a:cs typeface="Calibri"/>
              </a:rPr>
              <a:t>so </a:t>
            </a:r>
            <a:r>
              <a:rPr sz="1100" kern="1200" spc="-13" dirty="0">
                <a:solidFill>
                  <a:prstClr val="black"/>
                </a:solidFill>
                <a:latin typeface="Calibri"/>
                <a:ea typeface="+mn-ea"/>
                <a:cs typeface="Calibri"/>
              </a:rPr>
              <a:t>set </a:t>
            </a:r>
            <a:r>
              <a:rPr sz="1100" kern="1200" spc="13" dirty="0">
                <a:solidFill>
                  <a:prstClr val="black"/>
                </a:solidFill>
                <a:latin typeface="Calibri"/>
                <a:ea typeface="+mn-ea"/>
                <a:cs typeface="Calibri"/>
              </a:rPr>
              <a:t>realistic </a:t>
            </a:r>
            <a:r>
              <a:rPr sz="1100" kern="1200" spc="10" dirty="0">
                <a:solidFill>
                  <a:prstClr val="black"/>
                </a:solidFill>
                <a:latin typeface="Calibri"/>
                <a:ea typeface="+mn-ea"/>
                <a:cs typeface="Calibri"/>
              </a:rPr>
              <a:t>expectations </a:t>
            </a:r>
            <a:r>
              <a:rPr sz="1100" kern="1200" spc="-3" dirty="0">
                <a:solidFill>
                  <a:prstClr val="black"/>
                </a:solidFill>
                <a:latin typeface="Calibri"/>
                <a:ea typeface="+mn-ea"/>
                <a:cs typeface="Calibri"/>
              </a:rPr>
              <a:t>for  </a:t>
            </a:r>
            <a:r>
              <a:rPr sz="1100" kern="1200" spc="23" dirty="0">
                <a:solidFill>
                  <a:prstClr val="black"/>
                </a:solidFill>
                <a:latin typeface="Calibri"/>
                <a:ea typeface="+mn-ea"/>
                <a:cs typeface="Calibri"/>
              </a:rPr>
              <a:t>making </a:t>
            </a:r>
            <a:r>
              <a:rPr sz="1100" kern="1200" spc="3" dirty="0">
                <a:solidFill>
                  <a:prstClr val="black"/>
                </a:solidFill>
                <a:latin typeface="Calibri"/>
                <a:ea typeface="+mn-ea"/>
                <a:cs typeface="Calibri"/>
              </a:rPr>
              <a:t>progress </a:t>
            </a:r>
            <a:r>
              <a:rPr sz="1100" kern="1200" spc="20" dirty="0">
                <a:solidFill>
                  <a:prstClr val="black"/>
                </a:solidFill>
                <a:latin typeface="Calibri"/>
                <a:ea typeface="+mn-ea"/>
                <a:cs typeface="Calibri"/>
              </a:rPr>
              <a:t>on </a:t>
            </a:r>
            <a:r>
              <a:rPr sz="1100" kern="1200" spc="7" dirty="0">
                <a:solidFill>
                  <a:prstClr val="black"/>
                </a:solidFill>
                <a:latin typeface="Calibri"/>
                <a:ea typeface="+mn-ea"/>
                <a:cs typeface="Calibri"/>
              </a:rPr>
              <a:t>shared</a:t>
            </a:r>
            <a:r>
              <a:rPr sz="1100" kern="1200" spc="83" dirty="0">
                <a:solidFill>
                  <a:prstClr val="black"/>
                </a:solidFill>
                <a:latin typeface="Calibri"/>
                <a:ea typeface="+mn-ea"/>
                <a:cs typeface="Calibri"/>
              </a:rPr>
              <a:t> </a:t>
            </a:r>
            <a:r>
              <a:rPr sz="1100" kern="1200" spc="17" dirty="0">
                <a:solidFill>
                  <a:prstClr val="black"/>
                </a:solidFill>
                <a:latin typeface="Calibri"/>
                <a:ea typeface="+mn-ea"/>
                <a:cs typeface="Calibri"/>
              </a:rPr>
              <a:t>goals.</a:t>
            </a:r>
            <a:endParaRPr sz="1100" kern="1200" dirty="0">
              <a:solidFill>
                <a:prstClr val="black"/>
              </a:solidFill>
              <a:latin typeface="Calibri"/>
              <a:ea typeface="+mn-ea"/>
              <a:cs typeface="Calibri"/>
            </a:endParaRPr>
          </a:p>
        </p:txBody>
      </p:sp>
      <p:sp>
        <p:nvSpPr>
          <p:cNvPr id="8" name="object 8"/>
          <p:cNvSpPr txBox="1"/>
          <p:nvPr/>
        </p:nvSpPr>
        <p:spPr>
          <a:xfrm>
            <a:off x="367748" y="567779"/>
            <a:ext cx="4731026" cy="1484659"/>
          </a:xfrm>
          <a:prstGeom prst="rect">
            <a:avLst/>
          </a:prstGeom>
        </p:spPr>
        <p:txBody>
          <a:bodyPr vert="horz" wrap="square" lIns="0" tIns="8404" rIns="0" bIns="0" rtlCol="0">
            <a:spAutoFit/>
          </a:bodyPr>
          <a:lstStyle/>
          <a:p>
            <a:pPr marL="171879" marR="205079" indent="-163895" defTabSz="605150">
              <a:lnSpc>
                <a:spcPct val="112300"/>
              </a:lnSpc>
              <a:spcBef>
                <a:spcPts val="66"/>
              </a:spcBef>
              <a:buClrTx/>
              <a:tabLst>
                <a:tab pos="171879" algn="l"/>
              </a:tabLst>
            </a:pPr>
            <a:r>
              <a:rPr lang="en-US" sz="1100" b="1" kern="1200" spc="53" dirty="0">
                <a:solidFill>
                  <a:srgbClr val="77787B"/>
                </a:solidFill>
                <a:latin typeface="Calibri" panose="020F0502020204030204" pitchFamily="34" charset="0"/>
                <a:ea typeface="+mn-ea"/>
                <a:cs typeface="Calibri" panose="020F0502020204030204" pitchFamily="34" charset="0"/>
              </a:rPr>
              <a:t>BUILD</a:t>
            </a:r>
            <a:r>
              <a:rPr sz="1100" b="1" kern="1200" spc="53" dirty="0">
                <a:solidFill>
                  <a:srgbClr val="77787B"/>
                </a:solidFill>
                <a:latin typeface="Calibri" panose="020F0502020204030204" pitchFamily="34" charset="0"/>
                <a:ea typeface="+mn-ea"/>
                <a:cs typeface="Calibri" panose="020F0502020204030204" pitchFamily="34" charset="0"/>
              </a:rPr>
              <a:t> </a:t>
            </a:r>
            <a:r>
              <a:rPr sz="1100" b="1" kern="1200" spc="50" dirty="0">
                <a:solidFill>
                  <a:srgbClr val="77787B"/>
                </a:solidFill>
                <a:latin typeface="Calibri" panose="020F0502020204030204" pitchFamily="34" charset="0"/>
                <a:ea typeface="+mn-ea"/>
                <a:cs typeface="Calibri" panose="020F0502020204030204" pitchFamily="34" charset="0"/>
              </a:rPr>
              <a:t>CULTURAL </a:t>
            </a:r>
            <a:r>
              <a:rPr sz="1100" b="1" kern="1200" spc="46" dirty="0">
                <a:solidFill>
                  <a:srgbClr val="77787B"/>
                </a:solidFill>
                <a:latin typeface="Calibri" panose="020F0502020204030204" pitchFamily="34" charset="0"/>
                <a:ea typeface="+mn-ea"/>
                <a:cs typeface="Calibri" panose="020F0502020204030204" pitchFamily="34" charset="0"/>
              </a:rPr>
              <a:t>COMPETENCY, </a:t>
            </a:r>
            <a:r>
              <a:rPr sz="1100" b="1" kern="1200" spc="66" dirty="0">
                <a:solidFill>
                  <a:srgbClr val="77787B"/>
                </a:solidFill>
                <a:latin typeface="Calibri" panose="020F0502020204030204" pitchFamily="34" charset="0"/>
                <a:ea typeface="+mn-ea"/>
                <a:cs typeface="Calibri" panose="020F0502020204030204" pitchFamily="34" charset="0"/>
              </a:rPr>
              <a:t>HUMILITY</a:t>
            </a:r>
            <a:r>
              <a:rPr sz="1100" b="1" kern="1200" spc="-119" dirty="0">
                <a:solidFill>
                  <a:srgbClr val="77787B"/>
                </a:solidFill>
                <a:latin typeface="Calibri" panose="020F0502020204030204" pitchFamily="34" charset="0"/>
                <a:ea typeface="+mn-ea"/>
                <a:cs typeface="Calibri" panose="020F0502020204030204" pitchFamily="34" charset="0"/>
              </a:rPr>
              <a:t> </a:t>
            </a:r>
            <a:r>
              <a:rPr sz="1100" b="1" kern="1200" spc="46" dirty="0">
                <a:solidFill>
                  <a:srgbClr val="77787B"/>
                </a:solidFill>
                <a:latin typeface="Calibri" panose="020F0502020204030204" pitchFamily="34" charset="0"/>
                <a:ea typeface="+mn-ea"/>
                <a:cs typeface="Calibri" panose="020F0502020204030204" pitchFamily="34" charset="0"/>
              </a:rPr>
              <a:t>AND </a:t>
            </a:r>
            <a:r>
              <a:rPr sz="1100" b="1" kern="1200" spc="69" dirty="0">
                <a:solidFill>
                  <a:srgbClr val="77787B"/>
                </a:solidFill>
                <a:latin typeface="Calibri" panose="020F0502020204030204" pitchFamily="34" charset="0"/>
                <a:ea typeface="+mn-ea"/>
                <a:cs typeface="Calibri" panose="020F0502020204030204" pitchFamily="34" charset="0"/>
              </a:rPr>
              <a:t>SKILL</a:t>
            </a:r>
            <a:r>
              <a:rPr lang="en-US" sz="1100" b="1" kern="1200" spc="69" dirty="0">
                <a:solidFill>
                  <a:srgbClr val="77787B"/>
                </a:solidFill>
                <a:latin typeface="Calibri" panose="020F0502020204030204" pitchFamily="34" charset="0"/>
                <a:ea typeface="+mn-ea"/>
                <a:cs typeface="Calibri" panose="020F0502020204030204" pitchFamily="34" charset="0"/>
              </a:rPr>
              <a:t> </a:t>
            </a:r>
            <a:r>
              <a:rPr sz="1100" b="1" kern="1200" spc="56" dirty="0">
                <a:solidFill>
                  <a:srgbClr val="77787B"/>
                </a:solidFill>
                <a:latin typeface="Calibri" panose="020F0502020204030204" pitchFamily="34" charset="0"/>
                <a:ea typeface="+mn-ea"/>
                <a:cs typeface="Calibri" panose="020F0502020204030204" pitchFamily="34" charset="0"/>
              </a:rPr>
              <a:t>IN</a:t>
            </a:r>
            <a:r>
              <a:rPr lang="en-US" sz="1100" b="1" kern="1200" spc="56" dirty="0">
                <a:solidFill>
                  <a:srgbClr val="77787B"/>
                </a:solidFill>
                <a:latin typeface="Calibri" panose="020F0502020204030204" pitchFamily="34" charset="0"/>
                <a:ea typeface="+mn-ea"/>
                <a:cs typeface="Calibri" panose="020F0502020204030204" pitchFamily="34" charset="0"/>
              </a:rPr>
              <a:t> </a:t>
            </a:r>
            <a:r>
              <a:rPr sz="1100" b="1" kern="1200" spc="53" dirty="0">
                <a:solidFill>
                  <a:srgbClr val="77787B"/>
                </a:solidFill>
                <a:latin typeface="Calibri" panose="020F0502020204030204" pitchFamily="34" charset="0"/>
                <a:ea typeface="+mn-ea"/>
                <a:cs typeface="Calibri" panose="020F0502020204030204" pitchFamily="34" charset="0"/>
              </a:rPr>
              <a:t>DEVELOPING</a:t>
            </a:r>
            <a:r>
              <a:rPr lang="en-US" sz="1100" b="1" kern="1200" spc="53" dirty="0">
                <a:solidFill>
                  <a:srgbClr val="77787B"/>
                </a:solidFill>
                <a:latin typeface="Calibri" panose="020F0502020204030204" pitchFamily="34" charset="0"/>
                <a:ea typeface="+mn-ea"/>
                <a:cs typeface="Calibri" panose="020F0502020204030204" pitchFamily="34" charset="0"/>
              </a:rPr>
              <a:t> </a:t>
            </a:r>
            <a:r>
              <a:rPr sz="1100" b="1" kern="1200" spc="63" dirty="0">
                <a:solidFill>
                  <a:srgbClr val="77787B"/>
                </a:solidFill>
                <a:latin typeface="Calibri" panose="020F0502020204030204" pitchFamily="34" charset="0"/>
                <a:ea typeface="+mn-ea"/>
                <a:cs typeface="Calibri" panose="020F0502020204030204" pitchFamily="34" charset="0"/>
              </a:rPr>
              <a:t>HONEST</a:t>
            </a:r>
            <a:r>
              <a:rPr sz="1100" b="1" kern="1200" spc="-66" dirty="0">
                <a:solidFill>
                  <a:srgbClr val="77787B"/>
                </a:solidFill>
                <a:latin typeface="Calibri" panose="020F0502020204030204" pitchFamily="34" charset="0"/>
                <a:ea typeface="+mn-ea"/>
                <a:cs typeface="Calibri" panose="020F0502020204030204" pitchFamily="34" charset="0"/>
              </a:rPr>
              <a:t> </a:t>
            </a:r>
            <a:r>
              <a:rPr sz="1100" b="1" kern="1200" spc="56" dirty="0">
                <a:solidFill>
                  <a:srgbClr val="77787B"/>
                </a:solidFill>
                <a:latin typeface="Calibri" panose="020F0502020204030204" pitchFamily="34" charset="0"/>
                <a:ea typeface="+mn-ea"/>
                <a:cs typeface="Calibri" panose="020F0502020204030204" pitchFamily="34" charset="0"/>
              </a:rPr>
              <a:t>RELATIONSHIPS.</a:t>
            </a:r>
            <a:endParaRPr lang="en-US" sz="1100" b="1" kern="1200" spc="56" dirty="0">
              <a:solidFill>
                <a:srgbClr val="77787B"/>
              </a:solidFill>
              <a:latin typeface="Calibri" panose="020F0502020204030204" pitchFamily="34" charset="0"/>
              <a:ea typeface="+mn-ea"/>
              <a:cs typeface="Calibri" panose="020F0502020204030204" pitchFamily="34" charset="0"/>
            </a:endParaRPr>
          </a:p>
          <a:p>
            <a:pPr marL="171879" marR="21432" defTabSz="605150">
              <a:lnSpc>
                <a:spcPct val="127000"/>
              </a:lnSpc>
              <a:spcBef>
                <a:spcPts val="251"/>
              </a:spcBef>
              <a:buClrTx/>
            </a:pPr>
            <a:r>
              <a:rPr lang="en-US" sz="1100" kern="1200" spc="-10" dirty="0">
                <a:solidFill>
                  <a:prstClr val="black"/>
                </a:solidFill>
                <a:latin typeface="Calibri" panose="020F0502020204030204" pitchFamily="34" charset="0"/>
                <a:ea typeface="+mn-ea"/>
                <a:cs typeface="Calibri" panose="020F0502020204030204" pitchFamily="34" charset="0"/>
              </a:rPr>
              <a:t>To </a:t>
            </a:r>
            <a:r>
              <a:rPr lang="en-US" sz="1100" kern="1200" spc="7" dirty="0">
                <a:solidFill>
                  <a:prstClr val="black"/>
                </a:solidFill>
                <a:latin typeface="Calibri" panose="020F0502020204030204" pitchFamily="34" charset="0"/>
                <a:ea typeface="+mn-ea"/>
                <a:cs typeface="Calibri" panose="020F0502020204030204" pitchFamily="34" charset="0"/>
              </a:rPr>
              <a:t>work </a:t>
            </a:r>
            <a:r>
              <a:rPr lang="en-US" sz="1100" kern="1200" spc="-3" dirty="0">
                <a:solidFill>
                  <a:prstClr val="black"/>
                </a:solidFill>
                <a:latin typeface="Calibri" panose="020F0502020204030204" pitchFamily="34" charset="0"/>
                <a:ea typeface="+mn-ea"/>
                <a:cs typeface="Calibri" panose="020F0502020204030204" pitchFamily="34" charset="0"/>
              </a:rPr>
              <a:t>across </a:t>
            </a:r>
            <a:r>
              <a:rPr lang="en-US" sz="1100" kern="1200" spc="-17" dirty="0">
                <a:solidFill>
                  <a:prstClr val="black"/>
                </a:solidFill>
                <a:latin typeface="Calibri" panose="020F0502020204030204" pitchFamily="34" charset="0"/>
                <a:ea typeface="+mn-ea"/>
                <a:cs typeface="Calibri" panose="020F0502020204030204" pitchFamily="34" charset="0"/>
              </a:rPr>
              <a:t>the </a:t>
            </a:r>
            <a:r>
              <a:rPr lang="en-US" sz="1100" kern="1200" spc="-10" dirty="0">
                <a:solidFill>
                  <a:prstClr val="black"/>
                </a:solidFill>
                <a:latin typeface="Calibri" panose="020F0502020204030204" pitchFamily="34" charset="0"/>
                <a:ea typeface="+mn-ea"/>
                <a:cs typeface="Calibri" panose="020F0502020204030204" pitchFamily="34" charset="0"/>
              </a:rPr>
              <a:t>differences </a:t>
            </a:r>
            <a:r>
              <a:rPr lang="en-US" sz="1100" kern="1200" spc="-26" dirty="0">
                <a:solidFill>
                  <a:prstClr val="black"/>
                </a:solidFill>
                <a:latin typeface="Calibri" panose="020F0502020204030204" pitchFamily="34" charset="0"/>
                <a:ea typeface="+mn-ea"/>
                <a:cs typeface="Calibri" panose="020F0502020204030204" pitchFamily="34" charset="0"/>
              </a:rPr>
              <a:t>that </a:t>
            </a:r>
            <a:r>
              <a:rPr lang="en-US" sz="1100" kern="1200" spc="-7" dirty="0">
                <a:solidFill>
                  <a:prstClr val="black"/>
                </a:solidFill>
                <a:latin typeface="Calibri" panose="020F0502020204030204" pitchFamily="34" charset="0"/>
                <a:ea typeface="+mn-ea"/>
                <a:cs typeface="Calibri" panose="020F0502020204030204" pitchFamily="34" charset="0"/>
              </a:rPr>
              <a:t>exist </a:t>
            </a:r>
            <a:r>
              <a:rPr lang="en-US" sz="1100" kern="1200" spc="-10" dirty="0">
                <a:solidFill>
                  <a:prstClr val="black"/>
                </a:solidFill>
                <a:latin typeface="Calibri" panose="020F0502020204030204" pitchFamily="34" charset="0"/>
                <a:ea typeface="+mn-ea"/>
                <a:cs typeface="Calibri" panose="020F0502020204030204" pitchFamily="34" charset="0"/>
              </a:rPr>
              <a:t>between funders </a:t>
            </a:r>
            <a:r>
              <a:rPr lang="en-US" sz="1100" kern="1200" spc="7" dirty="0">
                <a:solidFill>
                  <a:prstClr val="black"/>
                </a:solidFill>
                <a:latin typeface="Calibri" panose="020F0502020204030204" pitchFamily="34" charset="0"/>
                <a:ea typeface="+mn-ea"/>
                <a:cs typeface="Calibri" panose="020F0502020204030204" pitchFamily="34" charset="0"/>
              </a:rPr>
              <a:t>and </a:t>
            </a:r>
            <a:r>
              <a:rPr lang="en-US" sz="1100" kern="1200" spc="-17" dirty="0">
                <a:solidFill>
                  <a:prstClr val="black"/>
                </a:solidFill>
                <a:latin typeface="Calibri" panose="020F0502020204030204" pitchFamily="34" charset="0"/>
                <a:ea typeface="+mn-ea"/>
                <a:cs typeface="Calibri" panose="020F0502020204030204" pitchFamily="34" charset="0"/>
              </a:rPr>
              <a:t>their  </a:t>
            </a:r>
            <a:r>
              <a:rPr lang="en-US" sz="1100" kern="1200" spc="-7" dirty="0">
                <a:solidFill>
                  <a:prstClr val="black"/>
                </a:solidFill>
                <a:latin typeface="Calibri" panose="020F0502020204030204" pitchFamily="34" charset="0"/>
                <a:ea typeface="+mn-ea"/>
                <a:cs typeface="Calibri" panose="020F0502020204030204" pitchFamily="34" charset="0"/>
              </a:rPr>
              <a:t>nonprofit </a:t>
            </a:r>
            <a:r>
              <a:rPr lang="en-US" sz="1100" kern="1200" spc="7" dirty="0">
                <a:solidFill>
                  <a:prstClr val="black"/>
                </a:solidFill>
                <a:latin typeface="Calibri" panose="020F0502020204030204" pitchFamily="34" charset="0"/>
                <a:ea typeface="+mn-ea"/>
                <a:cs typeface="Calibri" panose="020F0502020204030204" pitchFamily="34" charset="0"/>
              </a:rPr>
              <a:t>and </a:t>
            </a:r>
            <a:r>
              <a:rPr lang="en-US" sz="1100" kern="1200" spc="3" dirty="0">
                <a:solidFill>
                  <a:prstClr val="black"/>
                </a:solidFill>
                <a:latin typeface="Calibri" panose="020F0502020204030204" pitchFamily="34" charset="0"/>
                <a:ea typeface="+mn-ea"/>
                <a:cs typeface="Calibri" panose="020F0502020204030204" pitchFamily="34" charset="0"/>
              </a:rPr>
              <a:t>community </a:t>
            </a:r>
            <a:r>
              <a:rPr lang="en-US" sz="1100" kern="1200" spc="-13" dirty="0">
                <a:solidFill>
                  <a:prstClr val="black"/>
                </a:solidFill>
                <a:latin typeface="Calibri" panose="020F0502020204030204" pitchFamily="34" charset="0"/>
                <a:ea typeface="+mn-ea"/>
                <a:cs typeface="Calibri" panose="020F0502020204030204" pitchFamily="34" charset="0"/>
              </a:rPr>
              <a:t>partners, </a:t>
            </a:r>
            <a:r>
              <a:rPr lang="en-US" sz="1100" kern="1200" spc="7" dirty="0">
                <a:solidFill>
                  <a:prstClr val="black"/>
                </a:solidFill>
                <a:latin typeface="Calibri" panose="020F0502020204030204" pitchFamily="34" charset="0"/>
                <a:ea typeface="+mn-ea"/>
                <a:cs typeface="Calibri" panose="020F0502020204030204" pitchFamily="34" charset="0"/>
              </a:rPr>
              <a:t>especially </a:t>
            </a:r>
            <a:r>
              <a:rPr lang="en-US" sz="1100" kern="1200" spc="-13" dirty="0">
                <a:solidFill>
                  <a:prstClr val="black"/>
                </a:solidFill>
                <a:latin typeface="Calibri" panose="020F0502020204030204" pitchFamily="34" charset="0"/>
                <a:ea typeface="+mn-ea"/>
                <a:cs typeface="Calibri" panose="020F0502020204030204" pitchFamily="34" charset="0"/>
              </a:rPr>
              <a:t>those </a:t>
            </a:r>
            <a:r>
              <a:rPr lang="en-US" sz="1100" kern="1200" dirty="0">
                <a:solidFill>
                  <a:prstClr val="black"/>
                </a:solidFill>
                <a:latin typeface="Calibri" panose="020F0502020204030204" pitchFamily="34" charset="0"/>
                <a:ea typeface="+mn-ea"/>
                <a:cs typeface="Calibri" panose="020F0502020204030204" pitchFamily="34" charset="0"/>
              </a:rPr>
              <a:t>with </a:t>
            </a:r>
            <a:r>
              <a:rPr lang="en-US" sz="1100" kern="1200" spc="-17" dirty="0">
                <a:solidFill>
                  <a:prstClr val="black"/>
                </a:solidFill>
                <a:latin typeface="Calibri" panose="020F0502020204030204" pitchFamily="34" charset="0"/>
                <a:ea typeface="+mn-ea"/>
                <a:cs typeface="Calibri" panose="020F0502020204030204" pitchFamily="34" charset="0"/>
              </a:rPr>
              <a:t>different </a:t>
            </a:r>
            <a:r>
              <a:rPr lang="en-US" sz="1100" kern="1200" spc="3" dirty="0">
                <a:solidFill>
                  <a:prstClr val="black"/>
                </a:solidFill>
                <a:latin typeface="Calibri" panose="020F0502020204030204" pitchFamily="34" charset="0"/>
                <a:ea typeface="+mn-ea"/>
                <a:cs typeface="Calibri" panose="020F0502020204030204" pitchFamily="34" charset="0"/>
              </a:rPr>
              <a:t>racial  </a:t>
            </a:r>
            <a:r>
              <a:rPr lang="en-US" sz="1100" kern="1200" spc="-7" dirty="0">
                <a:solidFill>
                  <a:prstClr val="black"/>
                </a:solidFill>
                <a:latin typeface="Calibri" panose="020F0502020204030204" pitchFamily="34" charset="0"/>
                <a:ea typeface="+mn-ea"/>
                <a:cs typeface="Calibri" panose="020F0502020204030204" pitchFamily="34" charset="0"/>
              </a:rPr>
              <a:t>or </a:t>
            </a:r>
            <a:r>
              <a:rPr lang="en-US" sz="1100" kern="1200" dirty="0">
                <a:solidFill>
                  <a:prstClr val="black"/>
                </a:solidFill>
                <a:latin typeface="Calibri" panose="020F0502020204030204" pitchFamily="34" charset="0"/>
                <a:ea typeface="+mn-ea"/>
                <a:cs typeface="Calibri" panose="020F0502020204030204" pitchFamily="34" charset="0"/>
              </a:rPr>
              <a:t>ethnic </a:t>
            </a:r>
            <a:r>
              <a:rPr lang="en-US" sz="1100" kern="1200" spc="3" dirty="0">
                <a:solidFill>
                  <a:prstClr val="black"/>
                </a:solidFill>
                <a:latin typeface="Calibri" panose="020F0502020204030204" pitchFamily="34" charset="0"/>
                <a:ea typeface="+mn-ea"/>
                <a:cs typeface="Calibri" panose="020F0502020204030204" pitchFamily="34" charset="0"/>
              </a:rPr>
              <a:t>backgrounds </a:t>
            </a:r>
            <a:r>
              <a:rPr lang="en-US" sz="1100" kern="1200" spc="-7" dirty="0">
                <a:solidFill>
                  <a:prstClr val="black"/>
                </a:solidFill>
                <a:latin typeface="Calibri" panose="020F0502020204030204" pitchFamily="34" charset="0"/>
                <a:ea typeface="+mn-ea"/>
                <a:cs typeface="Calibri" panose="020F0502020204030204" pitchFamily="34" charset="0"/>
              </a:rPr>
              <a:t>or </a:t>
            </a:r>
            <a:r>
              <a:rPr lang="en-US" sz="1100" kern="1200" spc="7" dirty="0">
                <a:solidFill>
                  <a:prstClr val="black"/>
                </a:solidFill>
                <a:latin typeface="Calibri" panose="020F0502020204030204" pitchFamily="34" charset="0"/>
                <a:ea typeface="+mn-ea"/>
                <a:cs typeface="Calibri" panose="020F0502020204030204" pitchFamily="34" charset="0"/>
              </a:rPr>
              <a:t>lived </a:t>
            </a:r>
            <a:r>
              <a:rPr lang="en-US" sz="1100" kern="1200" dirty="0">
                <a:solidFill>
                  <a:prstClr val="black"/>
                </a:solidFill>
                <a:latin typeface="Calibri" panose="020F0502020204030204" pitchFamily="34" charset="0"/>
                <a:ea typeface="+mn-ea"/>
                <a:cs typeface="Calibri" panose="020F0502020204030204" pitchFamily="34" charset="0"/>
              </a:rPr>
              <a:t>experiences </a:t>
            </a:r>
            <a:r>
              <a:rPr lang="en-US" sz="1100" kern="1200" spc="-10" dirty="0">
                <a:solidFill>
                  <a:prstClr val="black"/>
                </a:solidFill>
                <a:latin typeface="Calibri" panose="020F0502020204030204" pitchFamily="34" charset="0"/>
                <a:ea typeface="+mn-ea"/>
                <a:cs typeface="Calibri" panose="020F0502020204030204" pitchFamily="34" charset="0"/>
              </a:rPr>
              <a:t>than </a:t>
            </a:r>
            <a:r>
              <a:rPr lang="en-US" sz="1100" kern="1200" spc="-7" dirty="0">
                <a:solidFill>
                  <a:prstClr val="black"/>
                </a:solidFill>
                <a:latin typeface="Calibri" panose="020F0502020204030204" pitchFamily="34" charset="0"/>
                <a:ea typeface="+mn-ea"/>
                <a:cs typeface="Calibri" panose="020F0502020204030204" pitchFamily="34" charset="0"/>
              </a:rPr>
              <a:t>foundation </a:t>
            </a:r>
            <a:r>
              <a:rPr lang="en-US" sz="1100" kern="1200" spc="-23" dirty="0">
                <a:solidFill>
                  <a:prstClr val="black"/>
                </a:solidFill>
                <a:latin typeface="Calibri" panose="020F0502020204030204" pitchFamily="34" charset="0"/>
                <a:ea typeface="+mn-ea"/>
                <a:cs typeface="Calibri" panose="020F0502020204030204" pitchFamily="34" charset="0"/>
              </a:rPr>
              <a:t>staff, </a:t>
            </a:r>
            <a:r>
              <a:rPr lang="en-US" sz="1100" kern="1200" spc="-13" dirty="0">
                <a:solidFill>
                  <a:prstClr val="black"/>
                </a:solidFill>
                <a:latin typeface="Calibri" panose="020F0502020204030204" pitchFamily="34" charset="0"/>
                <a:ea typeface="+mn-ea"/>
                <a:cs typeface="Calibri" panose="020F0502020204030204" pitchFamily="34" charset="0"/>
              </a:rPr>
              <a:t>it </a:t>
            </a:r>
            <a:r>
              <a:rPr lang="en-US" sz="1100" kern="1200" spc="-3" dirty="0">
                <a:solidFill>
                  <a:prstClr val="black"/>
                </a:solidFill>
                <a:latin typeface="Calibri" panose="020F0502020204030204" pitchFamily="34" charset="0"/>
                <a:ea typeface="+mn-ea"/>
                <a:cs typeface="Calibri" panose="020F0502020204030204" pitchFamily="34" charset="0"/>
              </a:rPr>
              <a:t>is  </a:t>
            </a:r>
            <a:r>
              <a:rPr lang="en-US" sz="1100" kern="1200" spc="-10" dirty="0">
                <a:solidFill>
                  <a:prstClr val="black"/>
                </a:solidFill>
                <a:latin typeface="Calibri" panose="020F0502020204030204" pitchFamily="34" charset="0"/>
                <a:ea typeface="+mn-ea"/>
                <a:cs typeface="Calibri" panose="020F0502020204030204" pitchFamily="34" charset="0"/>
              </a:rPr>
              <a:t>important </a:t>
            </a:r>
            <a:r>
              <a:rPr lang="en-US" sz="1100" kern="1200" spc="-20" dirty="0">
                <a:solidFill>
                  <a:prstClr val="black"/>
                </a:solidFill>
                <a:latin typeface="Calibri" panose="020F0502020204030204" pitchFamily="34" charset="0"/>
                <a:ea typeface="+mn-ea"/>
                <a:cs typeface="Calibri" panose="020F0502020204030204" pitchFamily="34" charset="0"/>
              </a:rPr>
              <a:t>to </a:t>
            </a:r>
            <a:r>
              <a:rPr lang="en-US" sz="1100" kern="1200" spc="-10" dirty="0">
                <a:solidFill>
                  <a:prstClr val="black"/>
                </a:solidFill>
                <a:latin typeface="Calibri" panose="020F0502020204030204" pitchFamily="34" charset="0"/>
                <a:ea typeface="+mn-ea"/>
                <a:cs typeface="Calibri" panose="020F0502020204030204" pitchFamily="34" charset="0"/>
              </a:rPr>
              <a:t>ensure </a:t>
            </a:r>
            <a:r>
              <a:rPr lang="en-US" sz="1100" kern="1200" spc="-26" dirty="0">
                <a:solidFill>
                  <a:prstClr val="black"/>
                </a:solidFill>
                <a:latin typeface="Calibri" panose="020F0502020204030204" pitchFamily="34" charset="0"/>
                <a:ea typeface="+mn-ea"/>
                <a:cs typeface="Calibri" panose="020F0502020204030204" pitchFamily="34" charset="0"/>
              </a:rPr>
              <a:t>that </a:t>
            </a:r>
            <a:r>
              <a:rPr lang="en-US" sz="1100" kern="1200" dirty="0">
                <a:solidFill>
                  <a:prstClr val="black"/>
                </a:solidFill>
                <a:latin typeface="Calibri" panose="020F0502020204030204" pitchFamily="34" charset="0"/>
                <a:ea typeface="+mn-ea"/>
                <a:cs typeface="Calibri" panose="020F0502020204030204" pitchFamily="34" charset="0"/>
              </a:rPr>
              <a:t>your </a:t>
            </a:r>
            <a:r>
              <a:rPr lang="en-US" sz="1100" kern="1200" spc="-26" dirty="0">
                <a:solidFill>
                  <a:prstClr val="black"/>
                </a:solidFill>
                <a:latin typeface="Calibri" panose="020F0502020204030204" pitchFamily="34" charset="0"/>
                <a:ea typeface="+mn-ea"/>
                <a:cs typeface="Calibri" panose="020F0502020204030204" pitchFamily="34" charset="0"/>
              </a:rPr>
              <a:t>staff </a:t>
            </a:r>
            <a:r>
              <a:rPr lang="en-US" sz="1100" kern="1200" spc="-3" dirty="0">
                <a:solidFill>
                  <a:prstClr val="black"/>
                </a:solidFill>
                <a:latin typeface="Calibri" panose="020F0502020204030204" pitchFamily="34" charset="0"/>
                <a:ea typeface="+mn-ea"/>
                <a:cs typeface="Calibri" panose="020F0502020204030204" pitchFamily="34" charset="0"/>
              </a:rPr>
              <a:t>have </a:t>
            </a:r>
            <a:r>
              <a:rPr lang="en-US" sz="1100" kern="1200" spc="-17" dirty="0">
                <a:solidFill>
                  <a:prstClr val="black"/>
                </a:solidFill>
                <a:latin typeface="Calibri" panose="020F0502020204030204" pitchFamily="34" charset="0"/>
                <a:ea typeface="+mn-ea"/>
                <a:cs typeface="Calibri" panose="020F0502020204030204" pitchFamily="34" charset="0"/>
              </a:rPr>
              <a:t>the </a:t>
            </a:r>
            <a:r>
              <a:rPr lang="en-US" sz="1100" kern="1200" spc="7" dirty="0">
                <a:solidFill>
                  <a:prstClr val="black"/>
                </a:solidFill>
                <a:latin typeface="Calibri" panose="020F0502020204030204" pitchFamily="34" charset="0"/>
                <a:ea typeface="+mn-ea"/>
                <a:cs typeface="Calibri" panose="020F0502020204030204" pitchFamily="34" charset="0"/>
              </a:rPr>
              <a:t>skills and </a:t>
            </a:r>
            <a:r>
              <a:rPr lang="en-US" sz="1100" kern="1200" spc="-10" dirty="0">
                <a:solidFill>
                  <a:prstClr val="black"/>
                </a:solidFill>
                <a:latin typeface="Calibri" panose="020F0502020204030204" pitchFamily="34" charset="0"/>
                <a:ea typeface="+mn-ea"/>
                <a:cs typeface="Calibri" panose="020F0502020204030204" pitchFamily="34" charset="0"/>
              </a:rPr>
              <a:t>sensitivities </a:t>
            </a:r>
            <a:r>
              <a:rPr lang="en-US" sz="1100" kern="1200" spc="-7" dirty="0">
                <a:solidFill>
                  <a:prstClr val="black"/>
                </a:solidFill>
                <a:latin typeface="Calibri" panose="020F0502020204030204" pitchFamily="34" charset="0"/>
                <a:ea typeface="+mn-ea"/>
                <a:cs typeface="Calibri" panose="020F0502020204030204" pitchFamily="34" charset="0"/>
              </a:rPr>
              <a:t>needed  </a:t>
            </a:r>
            <a:r>
              <a:rPr lang="en-US" sz="1100" kern="1200" spc="-20" dirty="0">
                <a:solidFill>
                  <a:prstClr val="black"/>
                </a:solidFill>
                <a:latin typeface="Calibri" panose="020F0502020204030204" pitchFamily="34" charset="0"/>
                <a:ea typeface="+mn-ea"/>
                <a:cs typeface="Calibri" panose="020F0502020204030204" pitchFamily="34" charset="0"/>
              </a:rPr>
              <a:t>to </a:t>
            </a:r>
            <a:r>
              <a:rPr lang="en-US" sz="1100" kern="1200" spc="-17" dirty="0">
                <a:solidFill>
                  <a:prstClr val="black"/>
                </a:solidFill>
                <a:latin typeface="Calibri" panose="020F0502020204030204" pitchFamily="34" charset="0"/>
                <a:ea typeface="+mn-ea"/>
                <a:cs typeface="Calibri" panose="020F0502020204030204" pitchFamily="34" charset="0"/>
              </a:rPr>
              <a:t>relate </a:t>
            </a:r>
            <a:r>
              <a:rPr lang="en-US" sz="1100" kern="1200" dirty="0">
                <a:solidFill>
                  <a:prstClr val="black"/>
                </a:solidFill>
                <a:latin typeface="Calibri" panose="020F0502020204030204" pitchFamily="34" charset="0"/>
                <a:ea typeface="+mn-ea"/>
                <a:cs typeface="Calibri" panose="020F0502020204030204" pitchFamily="34" charset="0"/>
              </a:rPr>
              <a:t>authentically </a:t>
            </a:r>
            <a:r>
              <a:rPr lang="en-US" sz="1100" kern="1200" spc="7" dirty="0">
                <a:solidFill>
                  <a:prstClr val="black"/>
                </a:solidFill>
                <a:latin typeface="Calibri" panose="020F0502020204030204" pitchFamily="34" charset="0"/>
                <a:ea typeface="+mn-ea"/>
                <a:cs typeface="Calibri" panose="020F0502020204030204" pitchFamily="34" charset="0"/>
              </a:rPr>
              <a:t>and </a:t>
            </a:r>
            <a:r>
              <a:rPr lang="en-US" sz="1100" kern="1200" spc="-3" dirty="0">
                <a:solidFill>
                  <a:prstClr val="black"/>
                </a:solidFill>
                <a:latin typeface="Calibri" panose="020F0502020204030204" pitchFamily="34" charset="0"/>
                <a:ea typeface="+mn-ea"/>
                <a:cs typeface="Calibri" panose="020F0502020204030204" pitchFamily="34" charset="0"/>
              </a:rPr>
              <a:t>engage </a:t>
            </a:r>
            <a:r>
              <a:rPr lang="en-US" sz="1100" kern="1200" spc="17" dirty="0">
                <a:solidFill>
                  <a:prstClr val="black"/>
                </a:solidFill>
                <a:latin typeface="Calibri" panose="020F0502020204030204" pitchFamily="34" charset="0"/>
                <a:ea typeface="+mn-ea"/>
                <a:cs typeface="Calibri" panose="020F0502020204030204" pitchFamily="34" charset="0"/>
              </a:rPr>
              <a:t>in </a:t>
            </a:r>
            <a:r>
              <a:rPr lang="en-US" sz="1100" kern="1200" dirty="0">
                <a:solidFill>
                  <a:prstClr val="black"/>
                </a:solidFill>
                <a:latin typeface="Calibri" panose="020F0502020204030204" pitchFamily="34" charset="0"/>
                <a:ea typeface="+mn-ea"/>
                <a:cs typeface="Calibri" panose="020F0502020204030204" pitchFamily="34" charset="0"/>
              </a:rPr>
              <a:t>courageous</a:t>
            </a:r>
            <a:r>
              <a:rPr lang="en-US" sz="1100" kern="1200" spc="69" dirty="0">
                <a:solidFill>
                  <a:prstClr val="black"/>
                </a:solidFill>
                <a:latin typeface="Calibri" panose="020F0502020204030204" pitchFamily="34" charset="0"/>
                <a:ea typeface="+mn-ea"/>
                <a:cs typeface="Calibri" panose="020F0502020204030204" pitchFamily="34" charset="0"/>
              </a:rPr>
              <a:t> </a:t>
            </a:r>
            <a:r>
              <a:rPr lang="en-US" sz="1100" kern="1200" spc="-7" dirty="0">
                <a:solidFill>
                  <a:prstClr val="black"/>
                </a:solidFill>
                <a:latin typeface="Calibri" panose="020F0502020204030204" pitchFamily="34" charset="0"/>
                <a:ea typeface="+mn-ea"/>
                <a:cs typeface="Calibri" panose="020F0502020204030204" pitchFamily="34" charset="0"/>
              </a:rPr>
              <a:t>conversations.</a:t>
            </a:r>
            <a:endParaRPr lang="en-US" sz="1100" kern="1200" dirty="0">
              <a:solidFill>
                <a:prstClr val="black"/>
              </a:solidFill>
              <a:latin typeface="Calibri" panose="020F0502020204030204" pitchFamily="34" charset="0"/>
              <a:ea typeface="+mn-ea"/>
              <a:cs typeface="Calibri" panose="020F0502020204030204" pitchFamily="34" charset="0"/>
            </a:endParaRPr>
          </a:p>
        </p:txBody>
      </p:sp>
      <p:sp>
        <p:nvSpPr>
          <p:cNvPr id="10" name="object 10"/>
          <p:cNvSpPr txBox="1"/>
          <p:nvPr/>
        </p:nvSpPr>
        <p:spPr>
          <a:xfrm>
            <a:off x="5502346" y="1261494"/>
            <a:ext cx="3353420" cy="850448"/>
          </a:xfrm>
          <a:prstGeom prst="rect">
            <a:avLst/>
          </a:prstGeom>
        </p:spPr>
        <p:txBody>
          <a:bodyPr vert="horz" wrap="square" lIns="0" tIns="8404" rIns="0" bIns="0" rtlCol="0">
            <a:spAutoFit/>
          </a:bodyPr>
          <a:lstStyle/>
          <a:p>
            <a:pPr marL="8405" defTabSz="605150">
              <a:spcBef>
                <a:spcPts val="66"/>
              </a:spcBef>
              <a:buClrTx/>
              <a:tabLst>
                <a:tab pos="173560" algn="l"/>
              </a:tabLst>
            </a:pPr>
            <a:r>
              <a:rPr sz="1100" b="1" kern="1200" spc="-10" dirty="0">
                <a:solidFill>
                  <a:srgbClr val="5E2F7E"/>
                </a:solidFill>
                <a:latin typeface="Calibri" panose="020F0502020204030204" pitchFamily="34" charset="0"/>
                <a:ea typeface="+mn-ea"/>
                <a:cs typeface="Calibri" panose="020F0502020204030204" pitchFamily="34" charset="0"/>
              </a:rPr>
              <a:t>	</a:t>
            </a:r>
            <a:r>
              <a:rPr sz="1100" b="1" kern="1200" spc="43" dirty="0">
                <a:solidFill>
                  <a:srgbClr val="77787B"/>
                </a:solidFill>
                <a:latin typeface="Calibri" panose="020F0502020204030204" pitchFamily="34" charset="0"/>
                <a:ea typeface="+mn-ea"/>
                <a:cs typeface="Calibri" panose="020F0502020204030204" pitchFamily="34" charset="0"/>
              </a:rPr>
              <a:t>LET</a:t>
            </a:r>
            <a:r>
              <a:rPr sz="1100" b="1" kern="1200" spc="13" dirty="0">
                <a:solidFill>
                  <a:srgbClr val="77787B"/>
                </a:solidFill>
                <a:latin typeface="Calibri" panose="020F0502020204030204" pitchFamily="34" charset="0"/>
                <a:ea typeface="+mn-ea"/>
                <a:cs typeface="Calibri" panose="020F0502020204030204" pitchFamily="34" charset="0"/>
              </a:rPr>
              <a:t> </a:t>
            </a:r>
            <a:r>
              <a:rPr sz="1100" b="1" kern="1200" spc="69" dirty="0">
                <a:solidFill>
                  <a:srgbClr val="77787B"/>
                </a:solidFill>
                <a:latin typeface="Calibri" panose="020F0502020204030204" pitchFamily="34" charset="0"/>
                <a:ea typeface="+mn-ea"/>
                <a:cs typeface="Calibri" panose="020F0502020204030204" pitchFamily="34" charset="0"/>
              </a:rPr>
              <a:t>GO</a:t>
            </a:r>
            <a:r>
              <a:rPr sz="1100" b="1" kern="1200" spc="17" dirty="0">
                <a:solidFill>
                  <a:srgbClr val="77787B"/>
                </a:solidFill>
                <a:latin typeface="Calibri" panose="020F0502020204030204" pitchFamily="34" charset="0"/>
                <a:ea typeface="+mn-ea"/>
                <a:cs typeface="Calibri" panose="020F0502020204030204" pitchFamily="34" charset="0"/>
              </a:rPr>
              <a:t> </a:t>
            </a:r>
            <a:r>
              <a:rPr sz="1100" b="1" kern="1200" spc="43" dirty="0">
                <a:solidFill>
                  <a:srgbClr val="77787B"/>
                </a:solidFill>
                <a:latin typeface="Calibri" panose="020F0502020204030204" pitchFamily="34" charset="0"/>
                <a:ea typeface="+mn-ea"/>
                <a:cs typeface="Calibri" panose="020F0502020204030204" pitchFamily="34" charset="0"/>
              </a:rPr>
              <a:t>OF</a:t>
            </a:r>
            <a:r>
              <a:rPr sz="1100" b="1" kern="1200" spc="17" dirty="0">
                <a:solidFill>
                  <a:srgbClr val="77787B"/>
                </a:solidFill>
                <a:latin typeface="Calibri" panose="020F0502020204030204" pitchFamily="34" charset="0"/>
                <a:ea typeface="+mn-ea"/>
                <a:cs typeface="Calibri" panose="020F0502020204030204" pitchFamily="34" charset="0"/>
              </a:rPr>
              <a:t> </a:t>
            </a:r>
            <a:r>
              <a:rPr sz="1100" b="1" kern="1200" spc="50" dirty="0">
                <a:solidFill>
                  <a:srgbClr val="77787B"/>
                </a:solidFill>
                <a:latin typeface="Calibri" panose="020F0502020204030204" pitchFamily="34" charset="0"/>
                <a:ea typeface="+mn-ea"/>
                <a:cs typeface="Calibri" panose="020F0502020204030204" pitchFamily="34" charset="0"/>
              </a:rPr>
              <a:t>THE</a:t>
            </a:r>
            <a:r>
              <a:rPr sz="1100" b="1" kern="1200" spc="20" dirty="0">
                <a:solidFill>
                  <a:srgbClr val="77787B"/>
                </a:solidFill>
                <a:latin typeface="Calibri" panose="020F0502020204030204" pitchFamily="34" charset="0"/>
                <a:ea typeface="+mn-ea"/>
                <a:cs typeface="Calibri" panose="020F0502020204030204" pitchFamily="34" charset="0"/>
              </a:rPr>
              <a:t> </a:t>
            </a:r>
            <a:r>
              <a:rPr sz="1100" b="1" kern="1200" spc="63" dirty="0">
                <a:solidFill>
                  <a:srgbClr val="77787B"/>
                </a:solidFill>
                <a:latin typeface="Calibri" panose="020F0502020204030204" pitchFamily="34" charset="0"/>
                <a:ea typeface="+mn-ea"/>
                <a:cs typeface="Calibri" panose="020F0502020204030204" pitchFamily="34" charset="0"/>
              </a:rPr>
              <a:t>ILLUSION</a:t>
            </a:r>
            <a:r>
              <a:rPr sz="1100" b="1" kern="1200" spc="13" dirty="0">
                <a:solidFill>
                  <a:srgbClr val="77787B"/>
                </a:solidFill>
                <a:latin typeface="Calibri" panose="020F0502020204030204" pitchFamily="34" charset="0"/>
                <a:ea typeface="+mn-ea"/>
                <a:cs typeface="Calibri" panose="020F0502020204030204" pitchFamily="34" charset="0"/>
              </a:rPr>
              <a:t> </a:t>
            </a:r>
            <a:r>
              <a:rPr sz="1100" b="1" kern="1200" spc="43" dirty="0">
                <a:solidFill>
                  <a:srgbClr val="77787B"/>
                </a:solidFill>
                <a:latin typeface="Calibri" panose="020F0502020204030204" pitchFamily="34" charset="0"/>
                <a:ea typeface="+mn-ea"/>
                <a:cs typeface="Calibri" panose="020F0502020204030204" pitchFamily="34" charset="0"/>
              </a:rPr>
              <a:t>OF</a:t>
            </a:r>
            <a:r>
              <a:rPr sz="1100" b="1" kern="1200" spc="17" dirty="0">
                <a:solidFill>
                  <a:srgbClr val="77787B"/>
                </a:solidFill>
                <a:latin typeface="Calibri" panose="020F0502020204030204" pitchFamily="34" charset="0"/>
                <a:ea typeface="+mn-ea"/>
                <a:cs typeface="Calibri" panose="020F0502020204030204" pitchFamily="34" charset="0"/>
              </a:rPr>
              <a:t> </a:t>
            </a:r>
            <a:r>
              <a:rPr sz="1100" b="1" kern="1200" spc="53" dirty="0">
                <a:solidFill>
                  <a:srgbClr val="77787B"/>
                </a:solidFill>
                <a:latin typeface="Calibri" panose="020F0502020204030204" pitchFamily="34" charset="0"/>
                <a:ea typeface="+mn-ea"/>
                <a:cs typeface="Calibri" panose="020F0502020204030204" pitchFamily="34" charset="0"/>
              </a:rPr>
              <a:t>CONTROL</a:t>
            </a:r>
            <a:r>
              <a:rPr sz="1059" b="1" kern="1200" spc="53" dirty="0">
                <a:solidFill>
                  <a:srgbClr val="77787B"/>
                </a:solidFill>
                <a:latin typeface="Oswald"/>
                <a:ea typeface="+mn-ea"/>
                <a:cs typeface="Oswald"/>
              </a:rPr>
              <a:t>.</a:t>
            </a:r>
            <a:endParaRPr sz="1059" b="1" kern="1200" dirty="0">
              <a:solidFill>
                <a:prstClr val="black"/>
              </a:solidFill>
              <a:latin typeface="Oswald"/>
              <a:ea typeface="+mn-ea"/>
              <a:cs typeface="Oswald"/>
            </a:endParaRPr>
          </a:p>
          <a:p>
            <a:pPr marL="173560" marR="3362" defTabSz="605150">
              <a:lnSpc>
                <a:spcPct val="130900"/>
              </a:lnSpc>
              <a:spcBef>
                <a:spcPts val="242"/>
              </a:spcBef>
              <a:buClrTx/>
            </a:pPr>
            <a:r>
              <a:rPr sz="1100" kern="1200" spc="10" dirty="0">
                <a:solidFill>
                  <a:prstClr val="black"/>
                </a:solidFill>
                <a:latin typeface="Calibri"/>
                <a:ea typeface="+mn-ea"/>
                <a:cs typeface="Calibri"/>
              </a:rPr>
              <a:t>Whether </a:t>
            </a:r>
            <a:r>
              <a:rPr sz="1100" kern="1200" spc="3" dirty="0">
                <a:solidFill>
                  <a:prstClr val="black"/>
                </a:solidFill>
                <a:latin typeface="Calibri"/>
                <a:ea typeface="+mn-ea"/>
                <a:cs typeface="Calibri"/>
              </a:rPr>
              <a:t>or </a:t>
            </a:r>
            <a:r>
              <a:rPr sz="1100" kern="1200" dirty="0">
                <a:solidFill>
                  <a:prstClr val="black"/>
                </a:solidFill>
                <a:latin typeface="Calibri"/>
                <a:ea typeface="+mn-ea"/>
                <a:cs typeface="Calibri"/>
              </a:rPr>
              <a:t>not </a:t>
            </a:r>
            <a:r>
              <a:rPr sz="1100" kern="1200" spc="20" dirty="0">
                <a:solidFill>
                  <a:prstClr val="black"/>
                </a:solidFill>
                <a:latin typeface="Calibri"/>
                <a:ea typeface="+mn-ea"/>
                <a:cs typeface="Calibri"/>
              </a:rPr>
              <a:t>you </a:t>
            </a:r>
            <a:r>
              <a:rPr sz="1100" kern="1200" spc="10" dirty="0">
                <a:solidFill>
                  <a:prstClr val="black"/>
                </a:solidFill>
                <a:latin typeface="Calibri"/>
                <a:ea typeface="+mn-ea"/>
                <a:cs typeface="Calibri"/>
              </a:rPr>
              <a:t>intend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share power, </a:t>
            </a:r>
            <a:r>
              <a:rPr sz="1100" kern="1200" spc="20" dirty="0">
                <a:solidFill>
                  <a:prstClr val="black"/>
                </a:solidFill>
                <a:latin typeface="Calibri"/>
                <a:ea typeface="+mn-ea"/>
                <a:cs typeface="Calibri"/>
              </a:rPr>
              <a:t>no </a:t>
            </a:r>
            <a:r>
              <a:rPr sz="1100" kern="1200" spc="3" dirty="0">
                <a:solidFill>
                  <a:prstClr val="black"/>
                </a:solidFill>
                <a:latin typeface="Calibri"/>
                <a:ea typeface="+mn-ea"/>
                <a:cs typeface="Calibri"/>
              </a:rPr>
              <a:t>funder </a:t>
            </a:r>
            <a:r>
              <a:rPr sz="1100" kern="1200" spc="13" dirty="0">
                <a:solidFill>
                  <a:prstClr val="black"/>
                </a:solidFill>
                <a:latin typeface="Calibri"/>
                <a:ea typeface="+mn-ea"/>
                <a:cs typeface="Calibri"/>
              </a:rPr>
              <a:t>is </a:t>
            </a:r>
            <a:r>
              <a:rPr sz="1100" kern="1200" spc="26" dirty="0">
                <a:solidFill>
                  <a:prstClr val="black"/>
                </a:solidFill>
                <a:latin typeface="Calibri"/>
                <a:ea typeface="+mn-ea"/>
                <a:cs typeface="Calibri"/>
              </a:rPr>
              <a:t>in </a:t>
            </a:r>
            <a:r>
              <a:rPr sz="1100" kern="1200" spc="-3" dirty="0">
                <a:solidFill>
                  <a:prstClr val="black"/>
                </a:solidFill>
                <a:latin typeface="Calibri"/>
                <a:ea typeface="+mn-ea"/>
                <a:cs typeface="Calibri"/>
              </a:rPr>
              <a:t>total  </a:t>
            </a:r>
            <a:r>
              <a:rPr sz="1100" kern="1200" spc="13" dirty="0">
                <a:solidFill>
                  <a:prstClr val="black"/>
                </a:solidFill>
                <a:latin typeface="Calibri"/>
                <a:ea typeface="+mn-ea"/>
                <a:cs typeface="Calibri"/>
              </a:rPr>
              <a:t>control. Truly sharing </a:t>
            </a:r>
            <a:r>
              <a:rPr sz="1100" kern="1200" spc="10" dirty="0">
                <a:solidFill>
                  <a:prstClr val="black"/>
                </a:solidFill>
                <a:latin typeface="Calibri"/>
                <a:ea typeface="+mn-ea"/>
                <a:cs typeface="Calibri"/>
              </a:rPr>
              <a:t>power means </a:t>
            </a:r>
            <a:r>
              <a:rPr sz="1100" kern="1200" spc="23" dirty="0">
                <a:solidFill>
                  <a:prstClr val="black"/>
                </a:solidFill>
                <a:latin typeface="Calibri"/>
                <a:ea typeface="+mn-ea"/>
                <a:cs typeface="Calibri"/>
              </a:rPr>
              <a:t>knowing </a:t>
            </a:r>
            <a:r>
              <a:rPr sz="1100" kern="1200" spc="7" dirty="0">
                <a:solidFill>
                  <a:prstClr val="black"/>
                </a:solidFill>
                <a:latin typeface="Calibri"/>
                <a:ea typeface="+mn-ea"/>
                <a:cs typeface="Calibri"/>
              </a:rPr>
              <a:t>this, </a:t>
            </a:r>
            <a:r>
              <a:rPr sz="1100" kern="1200" spc="20" dirty="0">
                <a:solidFill>
                  <a:prstClr val="black"/>
                </a:solidFill>
                <a:latin typeface="Calibri"/>
                <a:ea typeface="+mn-ea"/>
                <a:cs typeface="Calibri"/>
              </a:rPr>
              <a:t>accepting </a:t>
            </a:r>
            <a:r>
              <a:rPr sz="1100" kern="1200" spc="-3" dirty="0">
                <a:solidFill>
                  <a:prstClr val="black"/>
                </a:solidFill>
                <a:latin typeface="Calibri"/>
                <a:ea typeface="+mn-ea"/>
                <a:cs typeface="Calibri"/>
              </a:rPr>
              <a:t>it </a:t>
            </a:r>
            <a:r>
              <a:rPr sz="1100" kern="1200" spc="17" dirty="0">
                <a:solidFill>
                  <a:prstClr val="black"/>
                </a:solidFill>
                <a:latin typeface="Calibri"/>
                <a:ea typeface="+mn-ea"/>
                <a:cs typeface="Calibri"/>
              </a:rPr>
              <a:t>and  acting</a:t>
            </a:r>
            <a:r>
              <a:rPr sz="1100" kern="1200" spc="30" dirty="0">
                <a:solidFill>
                  <a:prstClr val="black"/>
                </a:solidFill>
                <a:latin typeface="Calibri"/>
                <a:ea typeface="+mn-ea"/>
                <a:cs typeface="Calibri"/>
              </a:rPr>
              <a:t> </a:t>
            </a:r>
            <a:r>
              <a:rPr sz="1100" kern="1200" spc="20" dirty="0">
                <a:solidFill>
                  <a:prstClr val="black"/>
                </a:solidFill>
                <a:latin typeface="Calibri"/>
                <a:ea typeface="+mn-ea"/>
                <a:cs typeface="Calibri"/>
              </a:rPr>
              <a:t>accordingly.</a:t>
            </a:r>
            <a:endParaRPr sz="1100" kern="1200" dirty="0">
              <a:solidFill>
                <a:prstClr val="black"/>
              </a:solidFill>
              <a:latin typeface="Calibri"/>
              <a:ea typeface="+mn-ea"/>
              <a:cs typeface="Calibri"/>
            </a:endParaRPr>
          </a:p>
        </p:txBody>
      </p:sp>
      <p:pic>
        <p:nvPicPr>
          <p:cNvPr id="2" name="Picture 1">
            <a:extLst>
              <a:ext uri="{FF2B5EF4-FFF2-40B4-BE49-F238E27FC236}">
                <a16:creationId xmlns:a16="http://schemas.microsoft.com/office/drawing/2014/main" id="{5927FBD4-48E2-4FFD-8160-87DDA4248C44}"/>
              </a:ext>
            </a:extLst>
          </p:cNvPr>
          <p:cNvPicPr>
            <a:picLocks noChangeAspect="1"/>
          </p:cNvPicPr>
          <p:nvPr/>
        </p:nvPicPr>
        <p:blipFill>
          <a:blip r:embed="rId2"/>
          <a:stretch>
            <a:fillRect/>
          </a:stretch>
        </p:blipFill>
        <p:spPr>
          <a:xfrm>
            <a:off x="984179" y="416825"/>
            <a:ext cx="7364606" cy="18290"/>
          </a:xfrm>
          <a:prstGeom prst="rect">
            <a:avLst/>
          </a:prstGeom>
        </p:spPr>
      </p:pic>
      <p:sp>
        <p:nvSpPr>
          <p:cNvPr id="9" name="Rectangle 8">
            <a:extLst>
              <a:ext uri="{FF2B5EF4-FFF2-40B4-BE49-F238E27FC236}">
                <a16:creationId xmlns:a16="http://schemas.microsoft.com/office/drawing/2014/main" id="{9B14EBF7-2051-450D-9C4E-4501BC611A6F}"/>
              </a:ext>
            </a:extLst>
          </p:cNvPr>
          <p:cNvSpPr/>
          <p:nvPr/>
        </p:nvSpPr>
        <p:spPr>
          <a:xfrm>
            <a:off x="1111303" y="109048"/>
            <a:ext cx="2920992" cy="307777"/>
          </a:xfrm>
          <a:prstGeom prst="rect">
            <a:avLst/>
          </a:prstGeom>
        </p:spPr>
        <p:txBody>
          <a:bodyPr wrap="none">
            <a:spAutoFit/>
          </a:bodyPr>
          <a:lstStyle/>
          <a:p>
            <a:r>
              <a:rPr lang="en-US" dirty="0"/>
              <a:t>HOW FUNDERS SHARE POWER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object 3"/>
          <p:cNvSpPr txBox="1"/>
          <p:nvPr/>
        </p:nvSpPr>
        <p:spPr>
          <a:xfrm>
            <a:off x="464975" y="686590"/>
            <a:ext cx="3518453" cy="2406065"/>
          </a:xfrm>
          <a:prstGeom prst="rect">
            <a:avLst/>
          </a:prstGeom>
        </p:spPr>
        <p:txBody>
          <a:bodyPr vert="horz" wrap="square" lIns="0" tIns="8404" rIns="0" bIns="0" rtlCol="0">
            <a:spAutoFit/>
          </a:bodyPr>
          <a:lstStyle/>
          <a:p>
            <a:pPr marL="8405" marR="24794" defTabSz="605150">
              <a:lnSpc>
                <a:spcPct val="113100"/>
              </a:lnSpc>
              <a:spcBef>
                <a:spcPts val="66"/>
              </a:spcBef>
              <a:buClrTx/>
            </a:pPr>
            <a:r>
              <a:rPr b="1" kern="1200" spc="50" dirty="0">
                <a:solidFill>
                  <a:srgbClr val="8064A2">
                    <a:lumMod val="50000"/>
                  </a:srgbClr>
                </a:solidFill>
                <a:latin typeface="FrankRuehl" panose="020E0503060101010101" pitchFamily="34" charset="-79"/>
                <a:ea typeface="+mn-ea"/>
                <a:cs typeface="FrankRuehl" panose="020E0503060101010101" pitchFamily="34" charset="-79"/>
              </a:rPr>
              <a:t>THEY</a:t>
            </a:r>
            <a:r>
              <a:rPr b="1" kern="1200" spc="13" dirty="0">
                <a:solidFill>
                  <a:srgbClr val="8064A2">
                    <a:lumMod val="50000"/>
                  </a:srgbClr>
                </a:solidFill>
                <a:latin typeface="FrankRuehl" panose="020E0503060101010101" pitchFamily="34" charset="-79"/>
                <a:ea typeface="+mn-ea"/>
                <a:cs typeface="FrankRuehl" panose="020E0503060101010101" pitchFamily="34" charset="-79"/>
              </a:rPr>
              <a:t> </a:t>
            </a:r>
            <a:r>
              <a:rPr b="1" kern="1200" spc="56" dirty="0">
                <a:solidFill>
                  <a:srgbClr val="8064A2">
                    <a:lumMod val="50000"/>
                  </a:srgbClr>
                </a:solidFill>
                <a:latin typeface="FrankRuehl" panose="020E0503060101010101" pitchFamily="34" charset="-79"/>
                <a:ea typeface="+mn-ea"/>
                <a:cs typeface="FrankRuehl" panose="020E0503060101010101" pitchFamily="34" charset="-79"/>
              </a:rPr>
              <a:t>ENGAGE</a:t>
            </a:r>
            <a:r>
              <a:rPr b="1" kern="1200" spc="10" dirty="0">
                <a:solidFill>
                  <a:srgbClr val="8064A2">
                    <a:lumMod val="50000"/>
                  </a:srgbClr>
                </a:solidFill>
                <a:latin typeface="FrankRuehl" panose="020E0503060101010101" pitchFamily="34" charset="-79"/>
                <a:ea typeface="+mn-ea"/>
                <a:cs typeface="FrankRuehl" panose="020E0503060101010101" pitchFamily="34" charset="-79"/>
              </a:rPr>
              <a:t> </a:t>
            </a:r>
            <a:r>
              <a:rPr b="1" kern="1200" spc="63" dirty="0">
                <a:solidFill>
                  <a:srgbClr val="8064A2">
                    <a:lumMod val="50000"/>
                  </a:srgbClr>
                </a:solidFill>
                <a:latin typeface="FrankRuehl" panose="020E0503060101010101" pitchFamily="34" charset="-79"/>
                <a:ea typeface="+mn-ea"/>
                <a:cs typeface="FrankRuehl" panose="020E0503060101010101" pitchFamily="34" charset="-79"/>
              </a:rPr>
              <a:t>WITH</a:t>
            </a:r>
            <a:r>
              <a:rPr b="1" kern="1200" spc="13" dirty="0">
                <a:solidFill>
                  <a:srgbClr val="8064A2">
                    <a:lumMod val="50000"/>
                  </a:srgbClr>
                </a:solidFill>
                <a:latin typeface="FrankRuehl" panose="020E0503060101010101" pitchFamily="34" charset="-79"/>
                <a:ea typeface="+mn-ea"/>
                <a:cs typeface="FrankRuehl" panose="020E0503060101010101" pitchFamily="34" charset="-79"/>
              </a:rPr>
              <a:t> </a:t>
            </a:r>
            <a:r>
              <a:rPr b="1" kern="1200" spc="46" dirty="0">
                <a:solidFill>
                  <a:srgbClr val="8064A2">
                    <a:lumMod val="50000"/>
                  </a:srgbClr>
                </a:solidFill>
                <a:latin typeface="FrankRuehl" panose="020E0503060101010101" pitchFamily="34" charset="-79"/>
                <a:ea typeface="+mn-ea"/>
                <a:cs typeface="FrankRuehl" panose="020E0503060101010101" pitchFamily="34" charset="-79"/>
              </a:rPr>
              <a:t>AND</a:t>
            </a:r>
            <a:r>
              <a:rPr b="1" kern="1200" spc="10" dirty="0">
                <a:solidFill>
                  <a:srgbClr val="8064A2">
                    <a:lumMod val="50000"/>
                  </a:srgbClr>
                </a:solidFill>
                <a:latin typeface="FrankRuehl" panose="020E0503060101010101" pitchFamily="34" charset="-79"/>
                <a:ea typeface="+mn-ea"/>
                <a:cs typeface="FrankRuehl" panose="020E0503060101010101" pitchFamily="34" charset="-79"/>
              </a:rPr>
              <a:t> </a:t>
            </a:r>
            <a:r>
              <a:rPr b="1" kern="1200" spc="66" dirty="0">
                <a:solidFill>
                  <a:srgbClr val="8064A2">
                    <a:lumMod val="50000"/>
                  </a:srgbClr>
                </a:solidFill>
                <a:latin typeface="FrankRuehl" panose="020E0503060101010101" pitchFamily="34" charset="-79"/>
                <a:ea typeface="+mn-ea"/>
                <a:cs typeface="FrankRuehl" panose="020E0503060101010101" pitchFamily="34" charset="-79"/>
              </a:rPr>
              <a:t>SOLICIT</a:t>
            </a:r>
            <a:r>
              <a:rPr b="1" kern="1200" spc="17" dirty="0">
                <a:solidFill>
                  <a:srgbClr val="8064A2">
                    <a:lumMod val="50000"/>
                  </a:srgbClr>
                </a:solidFill>
                <a:latin typeface="FrankRuehl" panose="020E0503060101010101" pitchFamily="34" charset="-79"/>
                <a:ea typeface="+mn-ea"/>
                <a:cs typeface="FrankRuehl" panose="020E0503060101010101" pitchFamily="34" charset="-79"/>
              </a:rPr>
              <a:t> </a:t>
            </a:r>
            <a:r>
              <a:rPr b="1" kern="1200" spc="63" dirty="0">
                <a:solidFill>
                  <a:srgbClr val="8064A2">
                    <a:lumMod val="50000"/>
                  </a:srgbClr>
                </a:solidFill>
                <a:latin typeface="FrankRuehl" panose="020E0503060101010101" pitchFamily="34" charset="-79"/>
                <a:ea typeface="+mn-ea"/>
                <a:cs typeface="FrankRuehl" panose="020E0503060101010101" pitchFamily="34" charset="-79"/>
              </a:rPr>
              <a:t>INPUT  </a:t>
            </a:r>
            <a:r>
              <a:rPr b="1" kern="1200" spc="50" dirty="0">
                <a:solidFill>
                  <a:srgbClr val="8064A2">
                    <a:lumMod val="50000"/>
                  </a:srgbClr>
                </a:solidFill>
                <a:latin typeface="FrankRuehl" panose="020E0503060101010101" pitchFamily="34" charset="-79"/>
                <a:ea typeface="+mn-ea"/>
                <a:cs typeface="FrankRuehl" panose="020E0503060101010101" pitchFamily="34" charset="-79"/>
              </a:rPr>
              <a:t>FROM THE </a:t>
            </a:r>
            <a:r>
              <a:rPr b="1" kern="1200" spc="73" dirty="0">
                <a:solidFill>
                  <a:srgbClr val="8064A2">
                    <a:lumMod val="50000"/>
                  </a:srgbClr>
                </a:solidFill>
                <a:latin typeface="FrankRuehl" panose="020E0503060101010101" pitchFamily="34" charset="-79"/>
                <a:ea typeface="+mn-ea"/>
                <a:cs typeface="FrankRuehl" panose="020E0503060101010101" pitchFamily="34" charset="-79"/>
              </a:rPr>
              <a:t>COMMUNITIES </a:t>
            </a:r>
            <a:r>
              <a:rPr b="1" kern="1200" spc="50" dirty="0">
                <a:solidFill>
                  <a:srgbClr val="8064A2">
                    <a:lumMod val="50000"/>
                  </a:srgbClr>
                </a:solidFill>
                <a:latin typeface="FrankRuehl" panose="020E0503060101010101" pitchFamily="34" charset="-79"/>
                <a:ea typeface="+mn-ea"/>
                <a:cs typeface="FrankRuehl" panose="020E0503060101010101" pitchFamily="34" charset="-79"/>
              </a:rPr>
              <a:t>THEY </a:t>
            </a:r>
            <a:r>
              <a:rPr b="1" kern="1200" spc="66" dirty="0">
                <a:solidFill>
                  <a:srgbClr val="8064A2">
                    <a:lumMod val="50000"/>
                  </a:srgbClr>
                </a:solidFill>
                <a:latin typeface="FrankRuehl" panose="020E0503060101010101" pitchFamily="34" charset="-79"/>
                <a:ea typeface="+mn-ea"/>
                <a:cs typeface="FrankRuehl" panose="020E0503060101010101" pitchFamily="34" charset="-79"/>
              </a:rPr>
              <a:t>SEEK  </a:t>
            </a:r>
            <a:r>
              <a:rPr b="1" kern="1200" spc="43" dirty="0">
                <a:solidFill>
                  <a:srgbClr val="8064A2">
                    <a:lumMod val="50000"/>
                  </a:srgbClr>
                </a:solidFill>
                <a:latin typeface="FrankRuehl" panose="020E0503060101010101" pitchFamily="34" charset="-79"/>
                <a:ea typeface="+mn-ea"/>
                <a:cs typeface="FrankRuehl" panose="020E0503060101010101" pitchFamily="34" charset="-79"/>
              </a:rPr>
              <a:t>TO </a:t>
            </a:r>
            <a:r>
              <a:rPr b="1" kern="1200" spc="40" dirty="0">
                <a:solidFill>
                  <a:srgbClr val="8064A2">
                    <a:lumMod val="50000"/>
                  </a:srgbClr>
                </a:solidFill>
                <a:latin typeface="FrankRuehl" panose="020E0503060101010101" pitchFamily="34" charset="-79"/>
                <a:ea typeface="+mn-ea"/>
                <a:cs typeface="FrankRuehl" panose="020E0503060101010101" pitchFamily="34" charset="-79"/>
              </a:rPr>
              <a:t>BENEFIT, </a:t>
            </a:r>
            <a:r>
              <a:rPr b="1" kern="1200" spc="69" dirty="0">
                <a:solidFill>
                  <a:srgbClr val="8064A2">
                    <a:lumMod val="50000"/>
                  </a:srgbClr>
                </a:solidFill>
                <a:latin typeface="FrankRuehl" panose="020E0503060101010101" pitchFamily="34" charset="-79"/>
                <a:ea typeface="+mn-ea"/>
                <a:cs typeface="FrankRuehl" panose="020E0503060101010101" pitchFamily="34" charset="-79"/>
              </a:rPr>
              <a:t>GOING </a:t>
            </a:r>
            <a:r>
              <a:rPr b="1" kern="1200" spc="50" dirty="0">
                <a:solidFill>
                  <a:srgbClr val="8064A2">
                    <a:lumMod val="50000"/>
                  </a:srgbClr>
                </a:solidFill>
                <a:latin typeface="FrankRuehl" panose="020E0503060101010101" pitchFamily="34" charset="-79"/>
                <a:ea typeface="+mn-ea"/>
                <a:cs typeface="FrankRuehl" panose="020E0503060101010101" pitchFamily="34" charset="-79"/>
              </a:rPr>
              <a:t>BEYOND THE </a:t>
            </a:r>
            <a:r>
              <a:rPr b="1" kern="1200" spc="69" dirty="0">
                <a:solidFill>
                  <a:srgbClr val="8064A2">
                    <a:lumMod val="50000"/>
                  </a:srgbClr>
                </a:solidFill>
                <a:latin typeface="FrankRuehl" panose="020E0503060101010101" pitchFamily="34" charset="-79"/>
                <a:ea typeface="+mn-ea"/>
                <a:cs typeface="FrankRuehl" panose="020E0503060101010101" pitchFamily="34" charset="-79"/>
              </a:rPr>
              <a:t>USUAL  </a:t>
            </a:r>
            <a:r>
              <a:rPr b="1" kern="1200" spc="66" dirty="0">
                <a:solidFill>
                  <a:srgbClr val="8064A2">
                    <a:lumMod val="50000"/>
                  </a:srgbClr>
                </a:solidFill>
                <a:latin typeface="FrankRuehl" panose="020E0503060101010101" pitchFamily="34" charset="-79"/>
                <a:ea typeface="+mn-ea"/>
                <a:cs typeface="FrankRuehl" panose="020E0503060101010101" pitchFamily="34" charset="-79"/>
              </a:rPr>
              <a:t>SUSPECTS</a:t>
            </a:r>
            <a:r>
              <a:rPr kern="1200" spc="66" dirty="0">
                <a:solidFill>
                  <a:prstClr val="black"/>
                </a:solidFill>
                <a:latin typeface="Oswald"/>
                <a:ea typeface="+mn-ea"/>
                <a:cs typeface="Oswald"/>
              </a:rPr>
              <a:t>.</a:t>
            </a:r>
            <a:endParaRPr lang="en-US" kern="1200" spc="66" dirty="0">
              <a:solidFill>
                <a:prstClr val="black"/>
              </a:solidFill>
              <a:latin typeface="Oswald"/>
              <a:ea typeface="+mn-ea"/>
              <a:cs typeface="Oswald"/>
            </a:endParaRPr>
          </a:p>
          <a:p>
            <a:pPr marL="8405" marR="24794" defTabSz="605150">
              <a:lnSpc>
                <a:spcPct val="113100"/>
              </a:lnSpc>
              <a:spcBef>
                <a:spcPts val="66"/>
              </a:spcBef>
              <a:buClrTx/>
            </a:pPr>
            <a:endParaRPr sz="1050" kern="1200" dirty="0">
              <a:solidFill>
                <a:prstClr val="black"/>
              </a:solidFill>
              <a:latin typeface="Oswald"/>
              <a:ea typeface="+mn-ea"/>
              <a:cs typeface="Oswald"/>
            </a:endParaRPr>
          </a:p>
          <a:p>
            <a:pPr marL="8405" marR="3362" defTabSz="605150">
              <a:lnSpc>
                <a:spcPct val="130900"/>
              </a:lnSpc>
              <a:spcBef>
                <a:spcPts val="251"/>
              </a:spcBef>
              <a:buClrTx/>
            </a:pPr>
            <a:r>
              <a:rPr sz="1200" kern="1200" spc="10" dirty="0">
                <a:solidFill>
                  <a:prstClr val="black"/>
                </a:solidFill>
                <a:latin typeface="Calibri"/>
                <a:ea typeface="+mn-ea"/>
                <a:cs typeface="Calibri"/>
              </a:rPr>
              <a:t>These </a:t>
            </a:r>
            <a:r>
              <a:rPr sz="1200" kern="1200" spc="7" dirty="0">
                <a:solidFill>
                  <a:prstClr val="black"/>
                </a:solidFill>
                <a:latin typeface="Calibri"/>
                <a:ea typeface="+mn-ea"/>
                <a:cs typeface="Calibri"/>
              </a:rPr>
              <a:t>funders </a:t>
            </a:r>
            <a:r>
              <a:rPr sz="1200" kern="1200" spc="10" dirty="0">
                <a:solidFill>
                  <a:prstClr val="black"/>
                </a:solidFill>
                <a:latin typeface="Calibri"/>
                <a:ea typeface="+mn-ea"/>
                <a:cs typeface="Calibri"/>
              </a:rPr>
              <a:t>understand </a:t>
            </a:r>
            <a:r>
              <a:rPr sz="1200" kern="1200" spc="-10" dirty="0">
                <a:solidFill>
                  <a:prstClr val="black"/>
                </a:solidFill>
                <a:latin typeface="Calibri"/>
                <a:ea typeface="+mn-ea"/>
                <a:cs typeface="Calibri"/>
              </a:rPr>
              <a:t>that </a:t>
            </a:r>
            <a:r>
              <a:rPr sz="1200" kern="1200" dirty="0">
                <a:solidFill>
                  <a:prstClr val="black"/>
                </a:solidFill>
                <a:latin typeface="Calibri"/>
                <a:ea typeface="+mn-ea"/>
                <a:cs typeface="Calibri"/>
              </a:rPr>
              <a:t>grant partners </a:t>
            </a:r>
            <a:r>
              <a:rPr sz="1200" kern="1200" spc="33" dirty="0">
                <a:solidFill>
                  <a:prstClr val="black"/>
                </a:solidFill>
                <a:latin typeface="Calibri"/>
                <a:ea typeface="+mn-ea"/>
                <a:cs typeface="Calibri"/>
              </a:rPr>
              <a:t>can  </a:t>
            </a:r>
            <a:r>
              <a:rPr sz="1200" kern="1200" spc="17" dirty="0">
                <a:solidFill>
                  <a:prstClr val="black"/>
                </a:solidFill>
                <a:latin typeface="Calibri"/>
                <a:ea typeface="+mn-ea"/>
                <a:cs typeface="Calibri"/>
              </a:rPr>
              <a:t>provide </a:t>
            </a:r>
            <a:r>
              <a:rPr sz="1200" kern="1200" spc="13" dirty="0">
                <a:solidFill>
                  <a:prstClr val="black"/>
                </a:solidFill>
                <a:latin typeface="Calibri"/>
                <a:ea typeface="+mn-ea"/>
                <a:cs typeface="Calibri"/>
              </a:rPr>
              <a:t>insight </a:t>
            </a:r>
            <a:r>
              <a:rPr sz="1200" kern="1200" spc="10" dirty="0">
                <a:solidFill>
                  <a:prstClr val="black"/>
                </a:solidFill>
                <a:latin typeface="Calibri"/>
                <a:ea typeface="+mn-ea"/>
                <a:cs typeface="Calibri"/>
              </a:rPr>
              <a:t>into </a:t>
            </a:r>
            <a:r>
              <a:rPr sz="1200" kern="1200" spc="23" dirty="0">
                <a:solidFill>
                  <a:prstClr val="black"/>
                </a:solidFill>
                <a:latin typeface="Calibri"/>
                <a:ea typeface="+mn-ea"/>
                <a:cs typeface="Calibri"/>
              </a:rPr>
              <a:t>community </a:t>
            </a:r>
            <a:r>
              <a:rPr sz="1200" kern="1200" spc="20" dirty="0">
                <a:solidFill>
                  <a:prstClr val="black"/>
                </a:solidFill>
                <a:latin typeface="Calibri"/>
                <a:ea typeface="+mn-ea"/>
                <a:cs typeface="Calibri"/>
              </a:rPr>
              <a:t>conditions. They  </a:t>
            </a:r>
            <a:r>
              <a:rPr sz="1200" kern="1200" spc="10" dirty="0">
                <a:solidFill>
                  <a:prstClr val="black"/>
                </a:solidFill>
                <a:latin typeface="Calibri"/>
                <a:ea typeface="+mn-ea"/>
                <a:cs typeface="Calibri"/>
              </a:rPr>
              <a:t>seek </a:t>
            </a:r>
            <a:r>
              <a:rPr sz="1200" kern="1200" spc="-10" dirty="0">
                <a:solidFill>
                  <a:prstClr val="black"/>
                </a:solidFill>
                <a:latin typeface="Calibri"/>
                <a:ea typeface="+mn-ea"/>
                <a:cs typeface="Calibri"/>
              </a:rPr>
              <a:t>to </a:t>
            </a:r>
            <a:r>
              <a:rPr sz="1200" kern="1200" spc="13" dirty="0">
                <a:solidFill>
                  <a:prstClr val="black"/>
                </a:solidFill>
                <a:latin typeface="Calibri"/>
                <a:ea typeface="+mn-ea"/>
                <a:cs typeface="Calibri"/>
              </a:rPr>
              <a:t>deepen understanding </a:t>
            </a:r>
            <a:r>
              <a:rPr sz="1200" kern="1200" spc="20" dirty="0">
                <a:solidFill>
                  <a:prstClr val="black"/>
                </a:solidFill>
                <a:latin typeface="Calibri"/>
                <a:ea typeface="+mn-ea"/>
                <a:cs typeface="Calibri"/>
              </a:rPr>
              <a:t>and </a:t>
            </a:r>
            <a:r>
              <a:rPr sz="1200" kern="1200" spc="26" dirty="0">
                <a:solidFill>
                  <a:prstClr val="black"/>
                </a:solidFill>
                <a:latin typeface="Calibri"/>
                <a:ea typeface="+mn-ea"/>
                <a:cs typeface="Calibri"/>
              </a:rPr>
              <a:t>build </a:t>
            </a:r>
            <a:r>
              <a:rPr sz="1200" kern="1200" spc="23" dirty="0">
                <a:solidFill>
                  <a:prstClr val="black"/>
                </a:solidFill>
                <a:latin typeface="Calibri"/>
                <a:ea typeface="+mn-ea"/>
                <a:cs typeface="Calibri"/>
              </a:rPr>
              <a:t>new  </a:t>
            </a:r>
            <a:r>
              <a:rPr sz="1200" kern="1200" spc="13" dirty="0">
                <a:solidFill>
                  <a:prstClr val="black"/>
                </a:solidFill>
                <a:latin typeface="Calibri"/>
                <a:ea typeface="+mn-ea"/>
                <a:cs typeface="Calibri"/>
              </a:rPr>
              <a:t>relationships </a:t>
            </a:r>
            <a:r>
              <a:rPr sz="1200" kern="1200" spc="20" dirty="0">
                <a:solidFill>
                  <a:prstClr val="black"/>
                </a:solidFill>
                <a:latin typeface="Calibri"/>
                <a:ea typeface="+mn-ea"/>
                <a:cs typeface="Calibri"/>
              </a:rPr>
              <a:t>by engaging </a:t>
            </a:r>
            <a:r>
              <a:rPr sz="1200" kern="1200" spc="17" dirty="0">
                <a:solidFill>
                  <a:prstClr val="black"/>
                </a:solidFill>
                <a:latin typeface="Calibri"/>
                <a:ea typeface="+mn-ea"/>
                <a:cs typeface="Calibri"/>
              </a:rPr>
              <a:t>directly with </a:t>
            </a:r>
            <a:r>
              <a:rPr sz="1200" kern="1200" dirty="0">
                <a:solidFill>
                  <a:prstClr val="black"/>
                </a:solidFill>
                <a:latin typeface="Calibri"/>
                <a:ea typeface="+mn-ea"/>
                <a:cs typeface="Calibri"/>
              </a:rPr>
              <a:t>other  </a:t>
            </a:r>
            <a:r>
              <a:rPr sz="1200" kern="1200" spc="23" dirty="0">
                <a:solidFill>
                  <a:prstClr val="black"/>
                </a:solidFill>
                <a:latin typeface="Calibri"/>
                <a:ea typeface="+mn-ea"/>
                <a:cs typeface="Calibri"/>
              </a:rPr>
              <a:t>community </a:t>
            </a:r>
            <a:r>
              <a:rPr sz="1200" kern="1200" spc="10" dirty="0">
                <a:solidFill>
                  <a:prstClr val="black"/>
                </a:solidFill>
                <a:latin typeface="Calibri"/>
                <a:ea typeface="+mn-ea"/>
                <a:cs typeface="Calibri"/>
              </a:rPr>
              <a:t>leaders</a:t>
            </a:r>
            <a:r>
              <a:rPr sz="1200" kern="1200" spc="60" dirty="0">
                <a:solidFill>
                  <a:prstClr val="black"/>
                </a:solidFill>
                <a:latin typeface="Calibri"/>
                <a:ea typeface="+mn-ea"/>
                <a:cs typeface="Calibri"/>
              </a:rPr>
              <a:t> </a:t>
            </a:r>
            <a:r>
              <a:rPr sz="1200" kern="1200" spc="7" dirty="0">
                <a:solidFill>
                  <a:prstClr val="black"/>
                </a:solidFill>
                <a:latin typeface="Calibri"/>
                <a:ea typeface="+mn-ea"/>
                <a:cs typeface="Calibri"/>
              </a:rPr>
              <a:t>too.</a:t>
            </a:r>
            <a:endParaRPr sz="1200" kern="1200" dirty="0">
              <a:solidFill>
                <a:prstClr val="black"/>
              </a:solidFill>
              <a:latin typeface="Calibri"/>
              <a:ea typeface="+mn-ea"/>
              <a:cs typeface="Calibri"/>
            </a:endParaRPr>
          </a:p>
        </p:txBody>
      </p:sp>
      <p:sp>
        <p:nvSpPr>
          <p:cNvPr id="4" name="object 4"/>
          <p:cNvSpPr txBox="1"/>
          <p:nvPr/>
        </p:nvSpPr>
        <p:spPr>
          <a:xfrm>
            <a:off x="450977" y="3104910"/>
            <a:ext cx="3599312" cy="1682149"/>
          </a:xfrm>
          <a:prstGeom prst="rect">
            <a:avLst/>
          </a:prstGeom>
        </p:spPr>
        <p:txBody>
          <a:bodyPr vert="horz" wrap="square" lIns="0" tIns="8404" rIns="0" bIns="0" rtlCol="0">
            <a:spAutoFit/>
          </a:bodyPr>
          <a:lstStyle/>
          <a:p>
            <a:pPr marL="8405" marR="3362" defTabSz="605150">
              <a:lnSpc>
                <a:spcPct val="130900"/>
              </a:lnSpc>
              <a:spcBef>
                <a:spcPts val="66"/>
              </a:spcBef>
              <a:buClrTx/>
            </a:pPr>
            <a:r>
              <a:rPr sz="1200" kern="1200" spc="7" dirty="0">
                <a:solidFill>
                  <a:prstClr val="black"/>
                </a:solidFill>
                <a:latin typeface="Calibri"/>
                <a:ea typeface="+mn-ea"/>
                <a:cs typeface="Calibri"/>
              </a:rPr>
              <a:t>These </a:t>
            </a:r>
            <a:r>
              <a:rPr sz="1200" kern="1200" spc="3" dirty="0">
                <a:solidFill>
                  <a:prstClr val="black"/>
                </a:solidFill>
                <a:latin typeface="Calibri"/>
                <a:ea typeface="+mn-ea"/>
                <a:cs typeface="Calibri"/>
              </a:rPr>
              <a:t>funders </a:t>
            </a:r>
            <a:r>
              <a:rPr sz="1200" kern="1200" spc="17" dirty="0">
                <a:solidFill>
                  <a:prstClr val="black"/>
                </a:solidFill>
                <a:latin typeface="Calibri"/>
                <a:ea typeface="+mn-ea"/>
                <a:cs typeface="Calibri"/>
              </a:rPr>
              <a:t>also </a:t>
            </a:r>
            <a:r>
              <a:rPr sz="1200" kern="1200" spc="13" dirty="0">
                <a:solidFill>
                  <a:prstClr val="black"/>
                </a:solidFill>
                <a:latin typeface="Calibri"/>
                <a:ea typeface="+mn-ea"/>
                <a:cs typeface="Calibri"/>
              </a:rPr>
              <a:t>practice </a:t>
            </a:r>
            <a:r>
              <a:rPr sz="1200" kern="1200" spc="-7" dirty="0">
                <a:solidFill>
                  <a:prstClr val="black"/>
                </a:solidFill>
                <a:latin typeface="Calibri"/>
                <a:ea typeface="+mn-ea"/>
                <a:cs typeface="Calibri"/>
              </a:rPr>
              <a:t>the </a:t>
            </a:r>
            <a:r>
              <a:rPr sz="1200" kern="1200" spc="3" dirty="0">
                <a:solidFill>
                  <a:prstClr val="black"/>
                </a:solidFill>
                <a:latin typeface="Calibri"/>
                <a:ea typeface="+mn-ea"/>
                <a:cs typeface="Calibri"/>
              </a:rPr>
              <a:t>ultimate </a:t>
            </a:r>
            <a:r>
              <a:rPr sz="1200" kern="1200" spc="7" dirty="0">
                <a:solidFill>
                  <a:prstClr val="black"/>
                </a:solidFill>
                <a:latin typeface="Calibri"/>
                <a:ea typeface="+mn-ea"/>
                <a:cs typeface="Calibri"/>
              </a:rPr>
              <a:t>power-  </a:t>
            </a:r>
            <a:r>
              <a:rPr sz="1200" kern="1200" spc="13" dirty="0">
                <a:solidFill>
                  <a:prstClr val="black"/>
                </a:solidFill>
                <a:latin typeface="Calibri"/>
                <a:ea typeface="+mn-ea"/>
                <a:cs typeface="Calibri"/>
              </a:rPr>
              <a:t>sharing </a:t>
            </a:r>
            <a:r>
              <a:rPr sz="1200" kern="1200" spc="-3" dirty="0">
                <a:solidFill>
                  <a:prstClr val="black"/>
                </a:solidFill>
                <a:latin typeface="Calibri"/>
                <a:ea typeface="+mn-ea"/>
                <a:cs typeface="Calibri"/>
              </a:rPr>
              <a:t>strategy: </a:t>
            </a:r>
            <a:r>
              <a:rPr sz="1200" kern="1200" spc="13" dirty="0">
                <a:solidFill>
                  <a:prstClr val="black"/>
                </a:solidFill>
                <a:latin typeface="Calibri"/>
                <a:ea typeface="+mn-ea"/>
                <a:cs typeface="Calibri"/>
              </a:rPr>
              <a:t>sharing control </a:t>
            </a:r>
            <a:r>
              <a:rPr sz="1200" kern="1200" dirty="0">
                <a:solidFill>
                  <a:prstClr val="black"/>
                </a:solidFill>
                <a:latin typeface="Calibri"/>
                <a:ea typeface="+mn-ea"/>
                <a:cs typeface="Calibri"/>
              </a:rPr>
              <a:t>of </a:t>
            </a:r>
            <a:r>
              <a:rPr sz="1200" kern="1200" spc="10" dirty="0">
                <a:solidFill>
                  <a:prstClr val="black"/>
                </a:solidFill>
                <a:latin typeface="Calibri"/>
                <a:ea typeface="+mn-ea"/>
                <a:cs typeface="Calibri"/>
              </a:rPr>
              <a:t>grantmaking  </a:t>
            </a:r>
            <a:r>
              <a:rPr sz="1200" kern="1200" spc="20" dirty="0">
                <a:solidFill>
                  <a:prstClr val="black"/>
                </a:solidFill>
                <a:latin typeface="Calibri"/>
                <a:ea typeface="+mn-ea"/>
                <a:cs typeface="Calibri"/>
              </a:rPr>
              <a:t>decisions </a:t>
            </a:r>
            <a:r>
              <a:rPr sz="1200" kern="1200" spc="13" dirty="0">
                <a:solidFill>
                  <a:prstClr val="black"/>
                </a:solidFill>
                <a:latin typeface="Calibri"/>
                <a:ea typeface="+mn-ea"/>
                <a:cs typeface="Calibri"/>
              </a:rPr>
              <a:t>with </a:t>
            </a:r>
            <a:r>
              <a:rPr sz="1200" kern="1200" spc="20" dirty="0">
                <a:solidFill>
                  <a:prstClr val="black"/>
                </a:solidFill>
                <a:latin typeface="Calibri"/>
                <a:ea typeface="+mn-ea"/>
                <a:cs typeface="Calibri"/>
              </a:rPr>
              <a:t>community </a:t>
            </a:r>
            <a:r>
              <a:rPr sz="1200" kern="1200" spc="7" dirty="0">
                <a:solidFill>
                  <a:prstClr val="black"/>
                </a:solidFill>
                <a:latin typeface="Calibri"/>
                <a:ea typeface="+mn-ea"/>
                <a:cs typeface="Calibri"/>
              </a:rPr>
              <a:t>members. </a:t>
            </a:r>
            <a:r>
              <a:rPr sz="1200" kern="1200" spc="17" dirty="0">
                <a:solidFill>
                  <a:prstClr val="black"/>
                </a:solidFill>
                <a:latin typeface="Calibri"/>
                <a:ea typeface="+mn-ea"/>
                <a:cs typeface="Calibri"/>
              </a:rPr>
              <a:t>They </a:t>
            </a:r>
            <a:r>
              <a:rPr sz="1200" kern="1200" spc="20" dirty="0">
                <a:solidFill>
                  <a:prstClr val="black"/>
                </a:solidFill>
                <a:latin typeface="Calibri"/>
                <a:ea typeface="+mn-ea"/>
                <a:cs typeface="Calibri"/>
              </a:rPr>
              <a:t>do </a:t>
            </a:r>
            <a:r>
              <a:rPr sz="1200" kern="1200" spc="3" dirty="0">
                <a:solidFill>
                  <a:prstClr val="black"/>
                </a:solidFill>
                <a:latin typeface="Calibri"/>
                <a:ea typeface="+mn-ea"/>
                <a:cs typeface="Calibri"/>
              </a:rPr>
              <a:t>this </a:t>
            </a:r>
            <a:r>
              <a:rPr sz="1200" kern="1200" spc="20" dirty="0">
                <a:solidFill>
                  <a:prstClr val="black"/>
                </a:solidFill>
                <a:latin typeface="Calibri"/>
                <a:ea typeface="+mn-ea"/>
                <a:cs typeface="Calibri"/>
              </a:rPr>
              <a:t>by bringing community </a:t>
            </a:r>
            <a:r>
              <a:rPr sz="1200" kern="1200" spc="7" dirty="0">
                <a:solidFill>
                  <a:prstClr val="black"/>
                </a:solidFill>
                <a:latin typeface="Calibri"/>
                <a:ea typeface="+mn-ea"/>
                <a:cs typeface="Calibri"/>
              </a:rPr>
              <a:t>members </a:t>
            </a:r>
            <a:r>
              <a:rPr sz="1200" kern="1200" spc="3" dirty="0">
                <a:solidFill>
                  <a:prstClr val="black"/>
                </a:solidFill>
                <a:latin typeface="Calibri"/>
                <a:ea typeface="+mn-ea"/>
                <a:cs typeface="Calibri"/>
              </a:rPr>
              <a:t>onto </a:t>
            </a:r>
            <a:r>
              <a:rPr sz="1200" kern="1200" spc="-7" dirty="0">
                <a:solidFill>
                  <a:prstClr val="black"/>
                </a:solidFill>
                <a:latin typeface="Calibri"/>
                <a:ea typeface="+mn-ea"/>
                <a:cs typeface="Calibri"/>
              </a:rPr>
              <a:t>the </a:t>
            </a:r>
            <a:r>
              <a:rPr lang="en-US" sz="1200" kern="1200" spc="-7" dirty="0">
                <a:solidFill>
                  <a:prstClr val="black"/>
                </a:solidFill>
                <a:latin typeface="Calibri"/>
                <a:ea typeface="+mn-ea"/>
                <a:cs typeface="Calibri"/>
              </a:rPr>
              <a:t>Funders</a:t>
            </a:r>
            <a:r>
              <a:rPr sz="1200" kern="1200" spc="3" dirty="0">
                <a:solidFill>
                  <a:prstClr val="black"/>
                </a:solidFill>
                <a:latin typeface="Calibri"/>
                <a:ea typeface="+mn-ea"/>
                <a:cs typeface="Calibri"/>
              </a:rPr>
              <a:t> </a:t>
            </a:r>
            <a:r>
              <a:rPr sz="1200" kern="1200" spc="13" dirty="0">
                <a:solidFill>
                  <a:prstClr val="black"/>
                </a:solidFill>
                <a:latin typeface="Calibri"/>
                <a:ea typeface="+mn-ea"/>
                <a:cs typeface="Calibri"/>
              </a:rPr>
              <a:t>board </a:t>
            </a:r>
            <a:r>
              <a:rPr sz="1200" kern="1200" spc="17" dirty="0">
                <a:solidFill>
                  <a:prstClr val="black"/>
                </a:solidFill>
                <a:latin typeface="Calibri"/>
                <a:ea typeface="+mn-ea"/>
                <a:cs typeface="Calibri"/>
              </a:rPr>
              <a:t>and </a:t>
            </a:r>
            <a:r>
              <a:rPr sz="1200" kern="1200" spc="-10" dirty="0">
                <a:solidFill>
                  <a:prstClr val="black"/>
                </a:solidFill>
                <a:latin typeface="Calibri"/>
                <a:ea typeface="+mn-ea"/>
                <a:cs typeface="Calibri"/>
              </a:rPr>
              <a:t>staff, </a:t>
            </a:r>
            <a:r>
              <a:rPr sz="1200" kern="1200" spc="3" dirty="0">
                <a:solidFill>
                  <a:prstClr val="black"/>
                </a:solidFill>
                <a:latin typeface="Calibri"/>
                <a:ea typeface="+mn-ea"/>
                <a:cs typeface="Calibri"/>
              </a:rPr>
              <a:t>onto </a:t>
            </a:r>
            <a:r>
              <a:rPr sz="1200" kern="1200" spc="10" dirty="0">
                <a:solidFill>
                  <a:prstClr val="black"/>
                </a:solidFill>
                <a:latin typeface="Calibri"/>
                <a:ea typeface="+mn-ea"/>
                <a:cs typeface="Calibri"/>
              </a:rPr>
              <a:t>grantmaking  </a:t>
            </a:r>
            <a:r>
              <a:rPr sz="1200" kern="1200" spc="17" dirty="0">
                <a:solidFill>
                  <a:prstClr val="black"/>
                </a:solidFill>
                <a:latin typeface="Calibri"/>
                <a:ea typeface="+mn-ea"/>
                <a:cs typeface="Calibri"/>
              </a:rPr>
              <a:t>and </a:t>
            </a:r>
            <a:r>
              <a:rPr sz="1200" kern="1200" spc="13" dirty="0">
                <a:solidFill>
                  <a:prstClr val="black"/>
                </a:solidFill>
                <a:latin typeface="Calibri"/>
                <a:ea typeface="+mn-ea"/>
                <a:cs typeface="Calibri"/>
              </a:rPr>
              <a:t>advisory </a:t>
            </a:r>
            <a:r>
              <a:rPr sz="1200" kern="1200" spc="7" dirty="0">
                <a:solidFill>
                  <a:prstClr val="black"/>
                </a:solidFill>
                <a:latin typeface="Calibri"/>
                <a:ea typeface="+mn-ea"/>
                <a:cs typeface="Calibri"/>
              </a:rPr>
              <a:t>committees </a:t>
            </a:r>
            <a:r>
              <a:rPr sz="1200" kern="1200" spc="17" dirty="0">
                <a:solidFill>
                  <a:prstClr val="black"/>
                </a:solidFill>
                <a:latin typeface="Calibri"/>
                <a:ea typeface="+mn-ea"/>
                <a:cs typeface="Calibri"/>
              </a:rPr>
              <a:t>and </a:t>
            </a:r>
            <a:r>
              <a:rPr sz="1200" kern="1200" spc="20" dirty="0">
                <a:solidFill>
                  <a:prstClr val="black"/>
                </a:solidFill>
                <a:latin typeface="Calibri"/>
                <a:ea typeface="+mn-ea"/>
                <a:cs typeface="Calibri"/>
              </a:rPr>
              <a:t>by </a:t>
            </a:r>
            <a:r>
              <a:rPr sz="1200" kern="1200" dirty="0">
                <a:solidFill>
                  <a:prstClr val="black"/>
                </a:solidFill>
                <a:latin typeface="Calibri"/>
                <a:ea typeface="+mn-ea"/>
                <a:cs typeface="Calibri"/>
              </a:rPr>
              <a:t>fostering  </a:t>
            </a:r>
            <a:r>
              <a:rPr sz="1200" kern="1200" spc="20" dirty="0">
                <a:solidFill>
                  <a:prstClr val="black"/>
                </a:solidFill>
                <a:latin typeface="Calibri"/>
                <a:ea typeface="+mn-ea"/>
                <a:cs typeface="Calibri"/>
              </a:rPr>
              <a:t>community-led </a:t>
            </a:r>
            <a:r>
              <a:rPr sz="1200" kern="1200" spc="23" dirty="0">
                <a:solidFill>
                  <a:prstClr val="black"/>
                </a:solidFill>
                <a:latin typeface="Calibri"/>
                <a:ea typeface="+mn-ea"/>
                <a:cs typeface="Calibri"/>
              </a:rPr>
              <a:t>planning </a:t>
            </a:r>
            <a:r>
              <a:rPr sz="1200" kern="1200" spc="7" dirty="0">
                <a:solidFill>
                  <a:prstClr val="black"/>
                </a:solidFill>
                <a:latin typeface="Calibri"/>
                <a:ea typeface="+mn-ea"/>
                <a:cs typeface="Calibri"/>
              </a:rPr>
              <a:t>processes </a:t>
            </a:r>
            <a:r>
              <a:rPr sz="1200" kern="1200" spc="-13" dirty="0">
                <a:solidFill>
                  <a:prstClr val="black"/>
                </a:solidFill>
                <a:latin typeface="Calibri"/>
                <a:ea typeface="+mn-ea"/>
                <a:cs typeface="Calibri"/>
              </a:rPr>
              <a:t>that </a:t>
            </a:r>
            <a:r>
              <a:rPr sz="1200" kern="1200" spc="17" dirty="0">
                <a:solidFill>
                  <a:prstClr val="black"/>
                </a:solidFill>
                <a:latin typeface="Calibri"/>
                <a:ea typeface="+mn-ea"/>
                <a:cs typeface="Calibri"/>
              </a:rPr>
              <a:t>guide  </a:t>
            </a:r>
            <a:r>
              <a:rPr lang="en-US" sz="1200" kern="1200" spc="17" dirty="0">
                <a:solidFill>
                  <a:prstClr val="black"/>
                </a:solidFill>
                <a:latin typeface="Calibri"/>
                <a:ea typeface="+mn-ea"/>
                <a:cs typeface="Calibri"/>
              </a:rPr>
              <a:t>investing and </a:t>
            </a:r>
            <a:r>
              <a:rPr sz="1200" kern="1200" spc="10" dirty="0">
                <a:solidFill>
                  <a:prstClr val="black"/>
                </a:solidFill>
                <a:latin typeface="Calibri"/>
                <a:ea typeface="+mn-ea"/>
                <a:cs typeface="Calibri"/>
              </a:rPr>
              <a:t>grantmaking</a:t>
            </a:r>
            <a:r>
              <a:rPr sz="1200" kern="1200" spc="30" dirty="0">
                <a:solidFill>
                  <a:prstClr val="black"/>
                </a:solidFill>
                <a:latin typeface="Calibri"/>
                <a:ea typeface="+mn-ea"/>
                <a:cs typeface="Calibri"/>
              </a:rPr>
              <a:t> </a:t>
            </a:r>
            <a:r>
              <a:rPr sz="1200" kern="1200" spc="20" dirty="0">
                <a:solidFill>
                  <a:prstClr val="black"/>
                </a:solidFill>
                <a:latin typeface="Calibri"/>
                <a:ea typeface="+mn-ea"/>
                <a:cs typeface="Calibri"/>
              </a:rPr>
              <a:t>decisions.</a:t>
            </a:r>
            <a:endParaRPr sz="1200" kern="1200" dirty="0">
              <a:solidFill>
                <a:prstClr val="black"/>
              </a:solidFill>
              <a:latin typeface="Calibri"/>
              <a:ea typeface="+mn-ea"/>
              <a:cs typeface="Calibri"/>
            </a:endParaRPr>
          </a:p>
        </p:txBody>
      </p:sp>
      <p:sp>
        <p:nvSpPr>
          <p:cNvPr id="10" name="object 10"/>
          <p:cNvSpPr/>
          <p:nvPr/>
        </p:nvSpPr>
        <p:spPr>
          <a:xfrm>
            <a:off x="3927844" y="0"/>
            <a:ext cx="3973517" cy="5143686"/>
          </a:xfrm>
          <a:prstGeom prst="rect">
            <a:avLst/>
          </a:prstGeom>
          <a:solidFill>
            <a:schemeClr val="accent4">
              <a:lumMod val="40000"/>
              <a:lumOff val="60000"/>
            </a:scheme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5143684" y="494641"/>
            <a:ext cx="1618690" cy="4098832"/>
          </a:xfrm>
          <a:custGeom>
            <a:avLst/>
            <a:gdLst/>
            <a:ahLst/>
            <a:cxnLst/>
            <a:rect l="l" t="t" r="r" b="b"/>
            <a:pathLst>
              <a:path w="2446020" h="6193790">
                <a:moveTo>
                  <a:pt x="2445956" y="6193307"/>
                </a:moveTo>
                <a:lnTo>
                  <a:pt x="0" y="6193307"/>
                </a:lnTo>
                <a:lnTo>
                  <a:pt x="0" y="0"/>
                </a:lnTo>
                <a:lnTo>
                  <a:pt x="2445956" y="0"/>
                </a:lnTo>
                <a:lnTo>
                  <a:pt x="2445956" y="6193307"/>
                </a:lnTo>
                <a:close/>
              </a:path>
            </a:pathLst>
          </a:custGeom>
          <a:solidFill>
            <a:srgbClr val="775E4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4789080" y="53106"/>
            <a:ext cx="2710748" cy="4981902"/>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F0A9E25E-81C1-4CFB-84FA-4FA4F3D41FD4}"/>
              </a:ext>
            </a:extLst>
          </p:cNvPr>
          <p:cNvSpPr txBox="1"/>
          <p:nvPr/>
        </p:nvSpPr>
        <p:spPr>
          <a:xfrm>
            <a:off x="7739744" y="4096893"/>
            <a:ext cx="1242639" cy="738664"/>
          </a:xfrm>
          <a:prstGeom prst="rect">
            <a:avLst/>
          </a:prstGeom>
          <a:noFill/>
        </p:spPr>
        <p:txBody>
          <a:bodyPr wrap="square" rtlCol="0">
            <a:spAutoFit/>
          </a:bodyPr>
          <a:lstStyle/>
          <a:p>
            <a:r>
              <a:rPr lang="en-US" dirty="0"/>
              <a:t>Who doesn’t have a seat at the table?</a:t>
            </a:r>
          </a:p>
        </p:txBody>
      </p:sp>
      <p:sp>
        <p:nvSpPr>
          <p:cNvPr id="5" name="Rectangle 4">
            <a:extLst>
              <a:ext uri="{FF2B5EF4-FFF2-40B4-BE49-F238E27FC236}">
                <a16:creationId xmlns:a16="http://schemas.microsoft.com/office/drawing/2014/main" id="{DC3D933A-C2B3-4960-98DD-1644D7E62C76}"/>
              </a:ext>
            </a:extLst>
          </p:cNvPr>
          <p:cNvSpPr/>
          <p:nvPr/>
        </p:nvSpPr>
        <p:spPr>
          <a:xfrm>
            <a:off x="555395" y="157795"/>
            <a:ext cx="2941831" cy="307777"/>
          </a:xfrm>
          <a:prstGeom prst="rect">
            <a:avLst/>
          </a:prstGeom>
        </p:spPr>
        <p:txBody>
          <a:bodyPr wrap="none">
            <a:spAutoFit/>
          </a:bodyPr>
          <a:lstStyle/>
          <a:p>
            <a:r>
              <a:rPr lang="en-US" b="1" dirty="0"/>
              <a:t>HOW FUNDERS SHARE POWER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271486" y="2384097"/>
            <a:ext cx="4646984" cy="3509871"/>
          </a:xfrm>
          <a:prstGeom prst="rect">
            <a:avLst/>
          </a:prstGeom>
        </p:spPr>
        <p:txBody>
          <a:bodyPr vert="horz" wrap="square" lIns="0" tIns="42862" rIns="0" bIns="0" rtlCol="0">
            <a:spAutoFit/>
          </a:bodyPr>
          <a:lstStyle/>
          <a:p>
            <a:pPr marL="169357" defTabSz="605150">
              <a:spcBef>
                <a:spcPts val="337"/>
              </a:spcBef>
              <a:buClrTx/>
            </a:pPr>
            <a:r>
              <a:rPr lang="en-US" sz="1100" kern="1200" dirty="0">
                <a:solidFill>
                  <a:prstClr val="black"/>
                </a:solidFill>
                <a:latin typeface="Calibri"/>
                <a:ea typeface="+mn-ea"/>
                <a:cs typeface="Calibri"/>
              </a:rPr>
              <a:t>A few</a:t>
            </a:r>
            <a:r>
              <a:rPr sz="1100" kern="1200" dirty="0">
                <a:solidFill>
                  <a:prstClr val="black"/>
                </a:solidFill>
                <a:latin typeface="Calibri"/>
                <a:ea typeface="+mn-ea"/>
                <a:cs typeface="Calibri"/>
              </a:rPr>
              <a:t> </a:t>
            </a:r>
            <a:r>
              <a:rPr sz="1100" kern="1200" spc="20" dirty="0">
                <a:solidFill>
                  <a:prstClr val="black"/>
                </a:solidFill>
                <a:latin typeface="Calibri"/>
                <a:ea typeface="+mn-ea"/>
                <a:cs typeface="Calibri"/>
              </a:rPr>
              <a:t>key </a:t>
            </a:r>
            <a:r>
              <a:rPr sz="1100" kern="1200" spc="7" dirty="0">
                <a:solidFill>
                  <a:prstClr val="black"/>
                </a:solidFill>
                <a:latin typeface="Calibri"/>
                <a:ea typeface="+mn-ea"/>
                <a:cs typeface="Calibri"/>
              </a:rPr>
              <a:t>questions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explore </a:t>
            </a:r>
            <a:r>
              <a:rPr lang="en-US" sz="1100" kern="1200" spc="7" dirty="0">
                <a:solidFill>
                  <a:prstClr val="black"/>
                </a:solidFill>
                <a:latin typeface="Calibri"/>
                <a:ea typeface="+mn-ea"/>
                <a:cs typeface="Calibri"/>
              </a:rPr>
              <a:t>via a </a:t>
            </a:r>
            <a:r>
              <a:rPr sz="1100" kern="1200" spc="17" dirty="0">
                <a:solidFill>
                  <a:prstClr val="black"/>
                </a:solidFill>
                <a:latin typeface="Calibri"/>
                <a:ea typeface="+mn-ea"/>
                <a:cs typeface="Calibri"/>
              </a:rPr>
              <a:t>review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internal  </a:t>
            </a:r>
            <a:r>
              <a:rPr sz="1100" kern="1200" spc="13" dirty="0">
                <a:solidFill>
                  <a:prstClr val="black"/>
                </a:solidFill>
                <a:latin typeface="Calibri"/>
                <a:ea typeface="+mn-ea"/>
                <a:cs typeface="Calibri"/>
              </a:rPr>
              <a:t>documents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processes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interviews </a:t>
            </a:r>
            <a:r>
              <a:rPr sz="1100" kern="1200" spc="13" dirty="0">
                <a:solidFill>
                  <a:prstClr val="black"/>
                </a:solidFill>
                <a:latin typeface="Calibri"/>
                <a:ea typeface="+mn-ea"/>
                <a:cs typeface="Calibri"/>
              </a:rPr>
              <a:t>with board</a:t>
            </a:r>
            <a:r>
              <a:rPr lang="en-US" sz="1100" kern="1200" spc="13" dirty="0">
                <a:solidFill>
                  <a:prstClr val="black"/>
                </a:solidFill>
                <a:latin typeface="Calibri"/>
                <a:ea typeface="+mn-ea"/>
                <a:cs typeface="Calibri"/>
              </a:rPr>
              <a:t> &amp;</a:t>
            </a:r>
            <a:r>
              <a:rPr sz="1100" kern="1200" spc="50" dirty="0">
                <a:solidFill>
                  <a:prstClr val="black"/>
                </a:solidFill>
                <a:latin typeface="Calibri"/>
                <a:ea typeface="+mn-ea"/>
                <a:cs typeface="Calibri"/>
              </a:rPr>
              <a:t> </a:t>
            </a:r>
            <a:r>
              <a:rPr sz="1100" kern="1200" spc="-10" dirty="0">
                <a:solidFill>
                  <a:prstClr val="black"/>
                </a:solidFill>
                <a:latin typeface="Calibri"/>
                <a:ea typeface="+mn-ea"/>
                <a:cs typeface="Calibri"/>
              </a:rPr>
              <a:t>staff:</a:t>
            </a:r>
            <a:endParaRPr sz="1100" kern="1200" dirty="0">
              <a:solidFill>
                <a:prstClr val="black"/>
              </a:solidFill>
              <a:latin typeface="Calibri"/>
              <a:ea typeface="+mn-ea"/>
              <a:cs typeface="Calibri"/>
            </a:endParaRPr>
          </a:p>
          <a:p>
            <a:pPr marL="159272" marR="23113" indent="-151287" defTabSz="605150">
              <a:lnSpc>
                <a:spcPct val="111100"/>
              </a:lnSpc>
              <a:spcBef>
                <a:spcPts val="516"/>
              </a:spcBef>
              <a:buClrTx/>
            </a:pPr>
            <a:r>
              <a:rPr sz="1100" b="1" kern="1200" spc="30" dirty="0">
                <a:solidFill>
                  <a:prstClr val="black"/>
                </a:solidFill>
                <a:latin typeface="Calibri"/>
                <a:ea typeface="+mn-ea"/>
                <a:cs typeface="Calibri"/>
              </a:rPr>
              <a:t>1. </a:t>
            </a:r>
            <a:r>
              <a:rPr sz="1100" b="1" kern="1200" spc="3" dirty="0">
                <a:solidFill>
                  <a:prstClr val="black"/>
                </a:solidFill>
                <a:latin typeface="Calibri"/>
                <a:ea typeface="+mn-ea"/>
                <a:cs typeface="Calibri"/>
              </a:rPr>
              <a:t>To </a:t>
            </a:r>
            <a:r>
              <a:rPr sz="1100" b="1" kern="1200" spc="17" dirty="0">
                <a:solidFill>
                  <a:prstClr val="black"/>
                </a:solidFill>
                <a:latin typeface="Calibri"/>
                <a:ea typeface="+mn-ea"/>
                <a:cs typeface="Calibri"/>
              </a:rPr>
              <a:t>what </a:t>
            </a:r>
            <a:r>
              <a:rPr sz="1100" b="1" kern="1200" spc="7" dirty="0">
                <a:solidFill>
                  <a:prstClr val="black"/>
                </a:solidFill>
                <a:latin typeface="Calibri"/>
                <a:ea typeface="+mn-ea"/>
                <a:cs typeface="Calibri"/>
              </a:rPr>
              <a:t>extent </a:t>
            </a:r>
            <a:r>
              <a:rPr sz="1100" b="1" kern="1200" spc="10" dirty="0">
                <a:solidFill>
                  <a:prstClr val="black"/>
                </a:solidFill>
                <a:latin typeface="Calibri"/>
                <a:ea typeface="+mn-ea"/>
                <a:cs typeface="Calibri"/>
              </a:rPr>
              <a:t>are </a:t>
            </a:r>
            <a:r>
              <a:rPr sz="1100" b="1" kern="1200" spc="26" dirty="0">
                <a:solidFill>
                  <a:prstClr val="black"/>
                </a:solidFill>
                <a:latin typeface="Calibri"/>
                <a:ea typeface="+mn-ea"/>
                <a:cs typeface="Calibri"/>
              </a:rPr>
              <a:t>we </a:t>
            </a:r>
            <a:r>
              <a:rPr sz="1100" b="1" kern="1200" spc="10" dirty="0">
                <a:solidFill>
                  <a:prstClr val="black"/>
                </a:solidFill>
                <a:latin typeface="Calibri"/>
                <a:ea typeface="+mn-ea"/>
                <a:cs typeface="Calibri"/>
              </a:rPr>
              <a:t>transparent </a:t>
            </a:r>
            <a:r>
              <a:rPr sz="1100" b="1" kern="1200" spc="33" dirty="0">
                <a:solidFill>
                  <a:prstClr val="black"/>
                </a:solidFill>
                <a:latin typeface="Calibri"/>
                <a:ea typeface="+mn-ea"/>
                <a:cs typeface="Calibri"/>
              </a:rPr>
              <a:t>in </a:t>
            </a:r>
            <a:r>
              <a:rPr sz="1100" b="1" kern="1200" spc="17" dirty="0">
                <a:solidFill>
                  <a:prstClr val="black"/>
                </a:solidFill>
                <a:latin typeface="Calibri"/>
                <a:ea typeface="+mn-ea"/>
                <a:cs typeface="Calibri"/>
              </a:rPr>
              <a:t>our </a:t>
            </a:r>
            <a:r>
              <a:rPr sz="1100" b="1" kern="1200" spc="30" dirty="0">
                <a:solidFill>
                  <a:prstClr val="black"/>
                </a:solidFill>
                <a:latin typeface="Calibri"/>
                <a:ea typeface="+mn-ea"/>
                <a:cs typeface="Calibri"/>
              </a:rPr>
              <a:t>communication?  </a:t>
            </a:r>
            <a:endParaRPr lang="en-US" sz="1100" b="1" kern="1200" spc="30" dirty="0">
              <a:solidFill>
                <a:prstClr val="black"/>
              </a:solidFill>
              <a:latin typeface="Calibri"/>
              <a:ea typeface="+mn-ea"/>
              <a:cs typeface="Calibri"/>
            </a:endParaRPr>
          </a:p>
          <a:p>
            <a:pPr marL="159272" marR="23113" indent="-151287" defTabSz="605150">
              <a:lnSpc>
                <a:spcPct val="111100"/>
              </a:lnSpc>
              <a:spcBef>
                <a:spcPts val="516"/>
              </a:spcBef>
              <a:buClrTx/>
            </a:pPr>
            <a:endParaRPr lang="en-US" sz="1100" b="1" kern="1200" spc="30" dirty="0">
              <a:solidFill>
                <a:prstClr val="black"/>
              </a:solidFill>
              <a:latin typeface="Calibri"/>
              <a:ea typeface="+mn-ea"/>
              <a:cs typeface="Calibri"/>
            </a:endParaRPr>
          </a:p>
          <a:p>
            <a:pPr marL="159272" marR="418982" indent="-150867" defTabSz="605150">
              <a:lnSpc>
                <a:spcPct val="111100"/>
              </a:lnSpc>
              <a:spcBef>
                <a:spcPts val="66"/>
              </a:spcBef>
              <a:buClrTx/>
              <a:buFontTx/>
              <a:buAutoNum type="arabicPeriod" startAt="2"/>
              <a:tabLst>
                <a:tab pos="159692" algn="l"/>
              </a:tabLst>
            </a:pPr>
            <a:r>
              <a:rPr lang="en-US" sz="1100" b="1" kern="1200" spc="60" dirty="0">
                <a:solidFill>
                  <a:prstClr val="black"/>
                </a:solidFill>
                <a:latin typeface="Calibri"/>
                <a:ea typeface="+mn-ea"/>
                <a:cs typeface="Calibri"/>
              </a:rPr>
              <a:t>How </a:t>
            </a:r>
            <a:r>
              <a:rPr lang="en-US" sz="1100" b="1" kern="1200" spc="23" dirty="0">
                <a:solidFill>
                  <a:prstClr val="black"/>
                </a:solidFill>
                <a:latin typeface="Calibri"/>
                <a:ea typeface="+mn-ea"/>
                <a:cs typeface="Calibri"/>
              </a:rPr>
              <a:t>burdensome </a:t>
            </a:r>
            <a:r>
              <a:rPr lang="en-US" sz="1100" b="1" kern="1200" spc="10" dirty="0">
                <a:solidFill>
                  <a:prstClr val="black"/>
                </a:solidFill>
                <a:latin typeface="Calibri"/>
                <a:ea typeface="+mn-ea"/>
                <a:cs typeface="Calibri"/>
              </a:rPr>
              <a:t>are </a:t>
            </a:r>
            <a:r>
              <a:rPr lang="en-US" sz="1100" b="1" kern="1200" spc="17" dirty="0">
                <a:solidFill>
                  <a:prstClr val="black"/>
                </a:solidFill>
                <a:latin typeface="Calibri"/>
                <a:ea typeface="+mn-ea"/>
                <a:cs typeface="Calibri"/>
              </a:rPr>
              <a:t>our </a:t>
            </a:r>
            <a:r>
              <a:rPr lang="en-US" sz="1100" b="1" kern="1200" spc="30" dirty="0">
                <a:solidFill>
                  <a:prstClr val="black"/>
                </a:solidFill>
                <a:latin typeface="Calibri"/>
                <a:ea typeface="+mn-ea"/>
                <a:cs typeface="Calibri"/>
              </a:rPr>
              <a:t>application, </a:t>
            </a:r>
            <a:r>
              <a:rPr lang="en-US" sz="1100" b="1" kern="1200" spc="17" dirty="0">
                <a:solidFill>
                  <a:prstClr val="black"/>
                </a:solidFill>
                <a:latin typeface="Calibri"/>
                <a:ea typeface="+mn-ea"/>
                <a:cs typeface="Calibri"/>
              </a:rPr>
              <a:t>reporting </a:t>
            </a:r>
            <a:r>
              <a:rPr lang="en-US" sz="1100" b="1" kern="1200" spc="30" dirty="0">
                <a:solidFill>
                  <a:prstClr val="black"/>
                </a:solidFill>
                <a:latin typeface="Calibri"/>
                <a:ea typeface="+mn-ea"/>
                <a:cs typeface="Calibri"/>
              </a:rPr>
              <a:t>and  </a:t>
            </a:r>
            <a:r>
              <a:rPr lang="en-US" sz="1100" b="1" kern="1200" spc="23" dirty="0">
                <a:solidFill>
                  <a:prstClr val="black"/>
                </a:solidFill>
                <a:latin typeface="Calibri"/>
                <a:ea typeface="+mn-ea"/>
                <a:cs typeface="Calibri"/>
              </a:rPr>
              <a:t>evaluation </a:t>
            </a:r>
            <a:r>
              <a:rPr lang="en-US" sz="1100" b="1" kern="1200" spc="20" dirty="0">
                <a:solidFill>
                  <a:prstClr val="black"/>
                </a:solidFill>
                <a:latin typeface="Calibri"/>
                <a:ea typeface="+mn-ea"/>
                <a:cs typeface="Calibri"/>
              </a:rPr>
              <a:t>processes </a:t>
            </a:r>
            <a:r>
              <a:rPr lang="en-US" sz="1100" b="1" kern="1200" spc="3" dirty="0">
                <a:solidFill>
                  <a:prstClr val="black"/>
                </a:solidFill>
                <a:latin typeface="Calibri"/>
                <a:ea typeface="+mn-ea"/>
                <a:cs typeface="Calibri"/>
              </a:rPr>
              <a:t>for </a:t>
            </a:r>
            <a:r>
              <a:rPr lang="en-US" sz="1100" b="1" kern="1200" spc="26" dirty="0">
                <a:solidFill>
                  <a:prstClr val="black"/>
                </a:solidFill>
                <a:latin typeface="Calibri"/>
                <a:ea typeface="+mn-ea"/>
                <a:cs typeface="Calibri"/>
              </a:rPr>
              <a:t>applicants and</a:t>
            </a:r>
            <a:r>
              <a:rPr lang="en-US" sz="1100" b="1" kern="1200" spc="86" dirty="0">
                <a:solidFill>
                  <a:prstClr val="black"/>
                </a:solidFill>
                <a:latin typeface="Calibri"/>
                <a:ea typeface="+mn-ea"/>
                <a:cs typeface="Calibri"/>
              </a:rPr>
              <a:t> </a:t>
            </a:r>
            <a:r>
              <a:rPr lang="en-US" sz="1100" b="1" kern="1200" spc="7" dirty="0">
                <a:solidFill>
                  <a:prstClr val="black"/>
                </a:solidFill>
                <a:latin typeface="Calibri"/>
                <a:ea typeface="+mn-ea"/>
                <a:cs typeface="Calibri"/>
              </a:rPr>
              <a:t>grantees?</a:t>
            </a:r>
          </a:p>
          <a:p>
            <a:pPr marL="8405" marR="418982" defTabSz="605150">
              <a:lnSpc>
                <a:spcPct val="111100"/>
              </a:lnSpc>
              <a:spcBef>
                <a:spcPts val="66"/>
              </a:spcBef>
              <a:buClrTx/>
              <a:tabLst>
                <a:tab pos="159692" algn="l"/>
              </a:tabLst>
            </a:pPr>
            <a:endParaRPr lang="en-US" sz="1100" b="1" kern="1200" dirty="0">
              <a:solidFill>
                <a:prstClr val="black"/>
              </a:solidFill>
              <a:latin typeface="Calibri"/>
              <a:ea typeface="+mn-ea"/>
              <a:cs typeface="Calibri"/>
            </a:endParaRPr>
          </a:p>
          <a:p>
            <a:pPr marL="277360" marR="206760" indent="-118088" defTabSz="605150">
              <a:lnSpc>
                <a:spcPct val="111100"/>
              </a:lnSpc>
              <a:spcBef>
                <a:spcPts val="298"/>
              </a:spcBef>
              <a:buClrTx/>
              <a:buFontTx/>
              <a:buAutoNum type="alphaLcPeriod"/>
              <a:tabLst>
                <a:tab pos="277780" algn="l"/>
              </a:tabLst>
            </a:pPr>
            <a:r>
              <a:rPr lang="en-US" sz="1100" b="1" kern="1200" spc="66" dirty="0">
                <a:solidFill>
                  <a:prstClr val="black"/>
                </a:solidFill>
                <a:latin typeface="Calibri"/>
                <a:ea typeface="+mn-ea"/>
                <a:cs typeface="Calibri"/>
              </a:rPr>
              <a:t>Do </a:t>
            </a:r>
            <a:r>
              <a:rPr lang="en-US" sz="1100" b="1" kern="1200" spc="3" dirty="0">
                <a:solidFill>
                  <a:prstClr val="black"/>
                </a:solidFill>
                <a:latin typeface="Calibri"/>
                <a:ea typeface="+mn-ea"/>
                <a:cs typeface="Calibri"/>
              </a:rPr>
              <a:t>they </a:t>
            </a:r>
            <a:r>
              <a:rPr lang="en-US" sz="1100" b="1" kern="1200" spc="10" dirty="0">
                <a:solidFill>
                  <a:prstClr val="black"/>
                </a:solidFill>
                <a:latin typeface="Calibri"/>
                <a:ea typeface="+mn-ea"/>
                <a:cs typeface="Calibri"/>
              </a:rPr>
              <a:t>pose </a:t>
            </a:r>
            <a:r>
              <a:rPr lang="en-US" sz="1100" b="1" kern="1200" spc="17" dirty="0">
                <a:solidFill>
                  <a:prstClr val="black"/>
                </a:solidFill>
                <a:latin typeface="Calibri"/>
                <a:ea typeface="+mn-ea"/>
                <a:cs typeface="Calibri"/>
              </a:rPr>
              <a:t>any </a:t>
            </a:r>
            <a:r>
              <a:rPr lang="en-US" sz="1100" b="1" kern="1200" spc="10" dirty="0">
                <a:solidFill>
                  <a:prstClr val="black"/>
                </a:solidFill>
                <a:latin typeface="Calibri"/>
                <a:ea typeface="+mn-ea"/>
                <a:cs typeface="Calibri"/>
              </a:rPr>
              <a:t>unintentional </a:t>
            </a:r>
            <a:r>
              <a:rPr lang="en-US" sz="1100" b="1" kern="1200" spc="3" dirty="0">
                <a:solidFill>
                  <a:prstClr val="black"/>
                </a:solidFill>
                <a:latin typeface="Calibri"/>
                <a:ea typeface="+mn-ea"/>
                <a:cs typeface="Calibri"/>
              </a:rPr>
              <a:t>barriers </a:t>
            </a:r>
            <a:r>
              <a:rPr lang="en-US" sz="1100" b="1" kern="1200" spc="-3" dirty="0">
                <a:solidFill>
                  <a:prstClr val="black"/>
                </a:solidFill>
                <a:latin typeface="Calibri"/>
                <a:ea typeface="+mn-ea"/>
                <a:cs typeface="Calibri"/>
              </a:rPr>
              <a:t>for </a:t>
            </a:r>
            <a:r>
              <a:rPr lang="en-US" sz="1100" b="1" kern="1200" spc="17" dirty="0">
                <a:solidFill>
                  <a:prstClr val="black"/>
                </a:solidFill>
                <a:latin typeface="Calibri"/>
                <a:ea typeface="+mn-ea"/>
                <a:cs typeface="Calibri"/>
              </a:rPr>
              <a:t>organizations  led </a:t>
            </a:r>
            <a:r>
              <a:rPr lang="en-US" sz="1100" b="1" kern="1200" spc="20" dirty="0">
                <a:solidFill>
                  <a:prstClr val="black"/>
                </a:solidFill>
                <a:latin typeface="Calibri"/>
                <a:ea typeface="+mn-ea"/>
                <a:cs typeface="Calibri"/>
              </a:rPr>
              <a:t>by </a:t>
            </a:r>
            <a:r>
              <a:rPr lang="en-US" sz="1100" b="1" kern="1200" spc="17" dirty="0">
                <a:solidFill>
                  <a:prstClr val="black"/>
                </a:solidFill>
                <a:latin typeface="Calibri"/>
                <a:ea typeface="+mn-ea"/>
                <a:cs typeface="Calibri"/>
              </a:rPr>
              <a:t>people </a:t>
            </a:r>
            <a:r>
              <a:rPr lang="en-US" sz="1100" b="1" kern="1200" dirty="0">
                <a:solidFill>
                  <a:prstClr val="black"/>
                </a:solidFill>
                <a:latin typeface="Calibri"/>
                <a:ea typeface="+mn-ea"/>
                <a:cs typeface="Calibri"/>
              </a:rPr>
              <a:t>of </a:t>
            </a:r>
            <a:r>
              <a:rPr lang="en-US" sz="1100" b="1" kern="1200" spc="13" dirty="0">
                <a:solidFill>
                  <a:prstClr val="black"/>
                </a:solidFill>
                <a:latin typeface="Calibri"/>
                <a:ea typeface="+mn-ea"/>
                <a:cs typeface="Calibri"/>
              </a:rPr>
              <a:t>color, </a:t>
            </a:r>
            <a:r>
              <a:rPr lang="en-US" sz="1100" b="1" kern="1200" spc="17" dirty="0">
                <a:solidFill>
                  <a:prstClr val="black"/>
                </a:solidFill>
                <a:latin typeface="Calibri"/>
                <a:ea typeface="+mn-ea"/>
                <a:cs typeface="Calibri"/>
              </a:rPr>
              <a:t>people </a:t>
            </a:r>
            <a:r>
              <a:rPr lang="en-US" sz="1100" b="1" kern="1200" spc="13" dirty="0">
                <a:solidFill>
                  <a:prstClr val="black"/>
                </a:solidFill>
                <a:latin typeface="Calibri"/>
                <a:ea typeface="+mn-ea"/>
                <a:cs typeface="Calibri"/>
              </a:rPr>
              <a:t>with disabilities </a:t>
            </a:r>
            <a:r>
              <a:rPr lang="en-US" sz="1100" b="1" kern="1200" spc="3" dirty="0">
                <a:solidFill>
                  <a:prstClr val="black"/>
                </a:solidFill>
                <a:latin typeface="Calibri"/>
                <a:ea typeface="+mn-ea"/>
                <a:cs typeface="Calibri"/>
              </a:rPr>
              <a:t>or </a:t>
            </a:r>
            <a:r>
              <a:rPr lang="en-US" sz="1100" b="1" kern="1200" spc="-3" dirty="0">
                <a:solidFill>
                  <a:prstClr val="black"/>
                </a:solidFill>
                <a:latin typeface="Calibri"/>
                <a:ea typeface="+mn-ea"/>
                <a:cs typeface="Calibri"/>
              </a:rPr>
              <a:t>other  </a:t>
            </a:r>
            <a:r>
              <a:rPr lang="en-US" sz="1100" b="1" kern="1200" spc="23" dirty="0">
                <a:solidFill>
                  <a:prstClr val="black"/>
                </a:solidFill>
                <a:latin typeface="Calibri"/>
                <a:ea typeface="+mn-ea"/>
                <a:cs typeface="Calibri"/>
              </a:rPr>
              <a:t>marginalized</a:t>
            </a:r>
            <a:r>
              <a:rPr lang="en-US" sz="1100" b="1" kern="1200" spc="30" dirty="0">
                <a:solidFill>
                  <a:prstClr val="black"/>
                </a:solidFill>
                <a:latin typeface="Calibri"/>
                <a:ea typeface="+mn-ea"/>
                <a:cs typeface="Calibri"/>
              </a:rPr>
              <a:t> </a:t>
            </a:r>
            <a:r>
              <a:rPr lang="en-US" sz="1100" b="1" kern="1200" dirty="0">
                <a:solidFill>
                  <a:prstClr val="black"/>
                </a:solidFill>
                <a:latin typeface="Calibri"/>
                <a:ea typeface="+mn-ea"/>
                <a:cs typeface="Calibri"/>
              </a:rPr>
              <a:t>groups?</a:t>
            </a:r>
          </a:p>
          <a:p>
            <a:pPr marL="159272" marR="206760" defTabSz="605150">
              <a:lnSpc>
                <a:spcPct val="111100"/>
              </a:lnSpc>
              <a:spcBef>
                <a:spcPts val="298"/>
              </a:spcBef>
              <a:buClrTx/>
              <a:tabLst>
                <a:tab pos="277780" algn="l"/>
              </a:tabLst>
            </a:pPr>
            <a:endParaRPr lang="en-US" sz="1100" b="1" kern="1200" dirty="0">
              <a:solidFill>
                <a:prstClr val="black"/>
              </a:solidFill>
              <a:latin typeface="Calibri"/>
              <a:ea typeface="+mn-ea"/>
              <a:cs typeface="Calibri"/>
            </a:endParaRPr>
          </a:p>
          <a:p>
            <a:pPr marL="281982" marR="112625" indent="-122711" defTabSz="605150">
              <a:lnSpc>
                <a:spcPct val="111100"/>
              </a:lnSpc>
              <a:spcBef>
                <a:spcPts val="298"/>
              </a:spcBef>
              <a:buClrTx/>
              <a:buFontTx/>
              <a:buAutoNum type="alphaLcPeriod"/>
              <a:tabLst>
                <a:tab pos="282403" algn="l"/>
              </a:tabLst>
            </a:pPr>
            <a:r>
              <a:rPr lang="en-US" sz="1100" b="1" kern="1200" dirty="0">
                <a:solidFill>
                  <a:prstClr val="black"/>
                </a:solidFill>
                <a:latin typeface="Calibri"/>
                <a:ea typeface="+mn-ea"/>
                <a:cs typeface="Calibri"/>
              </a:rPr>
              <a:t>For </a:t>
            </a:r>
            <a:r>
              <a:rPr lang="en-US" sz="1100" b="1" kern="1200" spc="20" dirty="0">
                <a:solidFill>
                  <a:prstClr val="black"/>
                </a:solidFill>
                <a:latin typeface="Calibri"/>
                <a:ea typeface="+mn-ea"/>
                <a:cs typeface="Calibri"/>
              </a:rPr>
              <a:t>example</a:t>
            </a:r>
            <a:r>
              <a:rPr lang="en-US" sz="794" b="1" kern="1200" spc="20" dirty="0">
                <a:solidFill>
                  <a:prstClr val="black"/>
                </a:solidFill>
                <a:latin typeface="Calibri"/>
                <a:ea typeface="+mn-ea"/>
                <a:cs typeface="Calibri"/>
              </a:rPr>
              <a:t>, </a:t>
            </a:r>
            <a:r>
              <a:rPr lang="en-US" sz="1100" b="1" kern="1200" dirty="0">
                <a:solidFill>
                  <a:prstClr val="black"/>
                </a:solidFill>
                <a:latin typeface="Calibri"/>
                <a:ea typeface="+mn-ea"/>
                <a:cs typeface="Calibri"/>
              </a:rPr>
              <a:t>are </a:t>
            </a:r>
            <a:r>
              <a:rPr lang="en-US" sz="1100" b="1" kern="1200" spc="10" dirty="0">
                <a:solidFill>
                  <a:prstClr val="black"/>
                </a:solidFill>
                <a:latin typeface="Calibri"/>
                <a:ea typeface="+mn-ea"/>
                <a:cs typeface="Calibri"/>
              </a:rPr>
              <a:t>our </a:t>
            </a:r>
            <a:r>
              <a:rPr lang="en-US" sz="1100" b="1" kern="1200" spc="17" dirty="0">
                <a:solidFill>
                  <a:prstClr val="black"/>
                </a:solidFill>
                <a:latin typeface="Calibri"/>
                <a:ea typeface="+mn-ea"/>
                <a:cs typeface="Calibri"/>
              </a:rPr>
              <a:t>applications </a:t>
            </a:r>
            <a:r>
              <a:rPr lang="en-US" sz="1100" b="1" kern="1200" spc="20" dirty="0">
                <a:solidFill>
                  <a:prstClr val="black"/>
                </a:solidFill>
                <a:latin typeface="Calibri"/>
                <a:ea typeface="+mn-ea"/>
                <a:cs typeface="Calibri"/>
              </a:rPr>
              <a:t>accessible </a:t>
            </a:r>
            <a:r>
              <a:rPr lang="en-US" sz="1100" b="1" kern="1200" spc="-10" dirty="0">
                <a:solidFill>
                  <a:prstClr val="black"/>
                </a:solidFill>
                <a:latin typeface="Calibri"/>
                <a:ea typeface="+mn-ea"/>
                <a:cs typeface="Calibri"/>
              </a:rPr>
              <a:t>to </a:t>
            </a:r>
            <a:r>
              <a:rPr lang="en-US" sz="1100" b="1" kern="1200" spc="17" dirty="0">
                <a:solidFill>
                  <a:prstClr val="black"/>
                </a:solidFill>
                <a:latin typeface="Calibri"/>
                <a:ea typeface="+mn-ea"/>
                <a:cs typeface="Calibri"/>
              </a:rPr>
              <a:t>people </a:t>
            </a:r>
            <a:r>
              <a:rPr lang="en-US" sz="1100" b="1" kern="1200" spc="23" dirty="0">
                <a:solidFill>
                  <a:prstClr val="black"/>
                </a:solidFill>
                <a:latin typeface="Calibri"/>
                <a:ea typeface="+mn-ea"/>
                <a:cs typeface="Calibri"/>
              </a:rPr>
              <a:t>who  </a:t>
            </a:r>
            <a:r>
              <a:rPr lang="en-US" sz="1100" b="1" kern="1200" spc="7" dirty="0">
                <a:solidFill>
                  <a:prstClr val="black"/>
                </a:solidFill>
                <a:latin typeface="Calibri"/>
                <a:ea typeface="+mn-ea"/>
                <a:cs typeface="Calibri"/>
              </a:rPr>
              <a:t>use </a:t>
            </a:r>
            <a:r>
              <a:rPr lang="en-US" sz="1100" b="1" kern="1200" spc="10" dirty="0">
                <a:solidFill>
                  <a:prstClr val="black"/>
                </a:solidFill>
                <a:latin typeface="Calibri"/>
                <a:ea typeface="+mn-ea"/>
                <a:cs typeface="Calibri"/>
              </a:rPr>
              <a:t>screen </a:t>
            </a:r>
            <a:r>
              <a:rPr lang="en-US" sz="1100" b="1" kern="1200" dirty="0">
                <a:solidFill>
                  <a:prstClr val="black"/>
                </a:solidFill>
                <a:latin typeface="Calibri"/>
                <a:ea typeface="+mn-ea"/>
                <a:cs typeface="Calibri"/>
              </a:rPr>
              <a:t>readers </a:t>
            </a:r>
            <a:r>
              <a:rPr lang="en-US" sz="1100" b="1" kern="1200" spc="3" dirty="0">
                <a:solidFill>
                  <a:prstClr val="black"/>
                </a:solidFill>
                <a:latin typeface="Calibri"/>
                <a:ea typeface="+mn-ea"/>
                <a:cs typeface="Calibri"/>
              </a:rPr>
              <a:t>or</a:t>
            </a:r>
            <a:r>
              <a:rPr lang="en-US" sz="1100" b="1" kern="1200" spc="113" dirty="0">
                <a:solidFill>
                  <a:prstClr val="black"/>
                </a:solidFill>
                <a:latin typeface="Calibri"/>
                <a:ea typeface="+mn-ea"/>
                <a:cs typeface="Calibri"/>
              </a:rPr>
              <a:t> </a:t>
            </a:r>
            <a:r>
              <a:rPr lang="en-US" sz="1100" b="1" kern="1200" spc="7" dirty="0">
                <a:solidFill>
                  <a:prstClr val="black"/>
                </a:solidFill>
                <a:latin typeface="Calibri"/>
                <a:ea typeface="+mn-ea"/>
                <a:cs typeface="Calibri"/>
              </a:rPr>
              <a:t>captions?</a:t>
            </a:r>
            <a:endParaRPr lang="en-US" sz="1100" b="1" kern="1200" dirty="0">
              <a:solidFill>
                <a:prstClr val="black"/>
              </a:solidFill>
              <a:latin typeface="Calibri"/>
              <a:ea typeface="+mn-ea"/>
              <a:cs typeface="Calibri"/>
            </a:endParaRPr>
          </a:p>
          <a:p>
            <a:pPr marL="159272" marR="23113" indent="-151287" defTabSz="605150">
              <a:lnSpc>
                <a:spcPct val="111100"/>
              </a:lnSpc>
              <a:spcBef>
                <a:spcPts val="516"/>
              </a:spcBef>
              <a:buClrTx/>
            </a:pPr>
            <a:endParaRPr lang="en-US" sz="794" kern="1200" spc="17" dirty="0">
              <a:solidFill>
                <a:prstClr val="black"/>
              </a:solidFill>
              <a:latin typeface="Calibri"/>
              <a:ea typeface="+mn-ea"/>
              <a:cs typeface="Calibri"/>
            </a:endParaRPr>
          </a:p>
          <a:p>
            <a:pPr marL="159272" marR="23113" indent="-151287" defTabSz="605150">
              <a:lnSpc>
                <a:spcPct val="111100"/>
              </a:lnSpc>
              <a:spcBef>
                <a:spcPts val="516"/>
              </a:spcBef>
              <a:buClrTx/>
            </a:pPr>
            <a:endParaRPr lang="en-US" sz="794" kern="1200" spc="17" dirty="0">
              <a:solidFill>
                <a:prstClr val="black"/>
              </a:solidFill>
              <a:latin typeface="Calibri"/>
              <a:ea typeface="+mn-ea"/>
              <a:cs typeface="Calibri"/>
            </a:endParaRPr>
          </a:p>
          <a:p>
            <a:pPr marL="159272" marR="23113" indent="-151287" defTabSz="605150">
              <a:lnSpc>
                <a:spcPct val="111100"/>
              </a:lnSpc>
              <a:spcBef>
                <a:spcPts val="516"/>
              </a:spcBef>
              <a:buClrTx/>
            </a:pPr>
            <a:endParaRPr lang="en-US" sz="794" kern="1200" spc="17" dirty="0">
              <a:solidFill>
                <a:prstClr val="black"/>
              </a:solidFill>
              <a:latin typeface="Calibri"/>
              <a:ea typeface="+mn-ea"/>
              <a:cs typeface="Calibri"/>
            </a:endParaRPr>
          </a:p>
          <a:p>
            <a:pPr marL="159272" marR="23113" indent="-151287" defTabSz="605150">
              <a:lnSpc>
                <a:spcPct val="111100"/>
              </a:lnSpc>
              <a:spcBef>
                <a:spcPts val="516"/>
              </a:spcBef>
              <a:buClrTx/>
            </a:pPr>
            <a:endParaRPr sz="794" kern="1200" dirty="0">
              <a:solidFill>
                <a:prstClr val="black"/>
              </a:solidFill>
              <a:latin typeface="Calibri"/>
              <a:ea typeface="+mn-ea"/>
              <a:cs typeface="Calibri"/>
            </a:endParaRPr>
          </a:p>
        </p:txBody>
      </p:sp>
      <p:sp>
        <p:nvSpPr>
          <p:cNvPr id="7" name="object 7"/>
          <p:cNvSpPr txBox="1"/>
          <p:nvPr/>
        </p:nvSpPr>
        <p:spPr>
          <a:xfrm>
            <a:off x="5080656" y="2384097"/>
            <a:ext cx="3791858" cy="2511031"/>
          </a:xfrm>
          <a:prstGeom prst="rect">
            <a:avLst/>
          </a:prstGeom>
        </p:spPr>
        <p:txBody>
          <a:bodyPr vert="horz" wrap="square" lIns="0" tIns="8404" rIns="0" bIns="0" rtlCol="0">
            <a:spAutoFit/>
          </a:bodyPr>
          <a:lstStyle/>
          <a:p>
            <a:pPr marL="159272" marR="3362" indent="-150867" defTabSz="605150">
              <a:lnSpc>
                <a:spcPct val="111100"/>
              </a:lnSpc>
              <a:spcBef>
                <a:spcPts val="596"/>
              </a:spcBef>
              <a:buClrTx/>
              <a:buFontTx/>
              <a:buAutoNum type="arabicPeriod" startAt="2"/>
              <a:tabLst>
                <a:tab pos="159692" algn="l"/>
              </a:tabLst>
            </a:pPr>
            <a:r>
              <a:rPr sz="1100" b="1" kern="1200" spc="23" dirty="0">
                <a:solidFill>
                  <a:prstClr val="black"/>
                </a:solidFill>
                <a:latin typeface="Calibri"/>
                <a:ea typeface="+mn-ea"/>
                <a:cs typeface="Calibri"/>
              </a:rPr>
              <a:t>Are </a:t>
            </a:r>
            <a:r>
              <a:rPr sz="1100" b="1" kern="1200" spc="7" dirty="0">
                <a:solidFill>
                  <a:prstClr val="black"/>
                </a:solidFill>
                <a:latin typeface="Calibri"/>
                <a:ea typeface="+mn-ea"/>
                <a:cs typeface="Calibri"/>
              </a:rPr>
              <a:t>grant reports </a:t>
            </a:r>
            <a:r>
              <a:rPr sz="1100" b="1" kern="1200" spc="20" dirty="0">
                <a:solidFill>
                  <a:prstClr val="black"/>
                </a:solidFill>
                <a:latin typeface="Calibri"/>
                <a:ea typeface="+mn-ea"/>
                <a:cs typeface="Calibri"/>
              </a:rPr>
              <a:t>used </a:t>
            </a:r>
            <a:r>
              <a:rPr sz="1100" b="1" kern="1200" spc="3" dirty="0">
                <a:solidFill>
                  <a:prstClr val="black"/>
                </a:solidFill>
                <a:latin typeface="Calibri"/>
                <a:ea typeface="+mn-ea"/>
                <a:cs typeface="Calibri"/>
              </a:rPr>
              <a:t>for </a:t>
            </a:r>
            <a:r>
              <a:rPr sz="1100" b="1" kern="1200" spc="17" dirty="0">
                <a:solidFill>
                  <a:prstClr val="black"/>
                </a:solidFill>
                <a:latin typeface="Calibri"/>
                <a:ea typeface="+mn-ea"/>
                <a:cs typeface="Calibri"/>
              </a:rPr>
              <a:t>shared </a:t>
            </a:r>
            <a:r>
              <a:rPr sz="1100" b="1" kern="1200" spc="26" dirty="0">
                <a:solidFill>
                  <a:prstClr val="black"/>
                </a:solidFill>
                <a:latin typeface="Calibri"/>
                <a:ea typeface="+mn-ea"/>
                <a:cs typeface="Calibri"/>
              </a:rPr>
              <a:t>learning and </a:t>
            </a:r>
            <a:r>
              <a:rPr sz="1100" b="1" kern="1200" spc="30" dirty="0">
                <a:solidFill>
                  <a:prstClr val="black"/>
                </a:solidFill>
                <a:latin typeface="Calibri"/>
                <a:ea typeface="+mn-ea"/>
                <a:cs typeface="Calibri"/>
              </a:rPr>
              <a:t>improving </a:t>
            </a:r>
            <a:r>
              <a:rPr sz="1100" b="1" kern="1200" spc="33" dirty="0">
                <a:solidFill>
                  <a:prstClr val="black"/>
                </a:solidFill>
                <a:latin typeface="Calibri"/>
                <a:ea typeface="+mn-ea"/>
                <a:cs typeface="Calibri"/>
              </a:rPr>
              <a:t>how  </a:t>
            </a:r>
            <a:r>
              <a:rPr sz="1100" b="1" kern="1200" spc="-3" dirty="0">
                <a:solidFill>
                  <a:prstClr val="black"/>
                </a:solidFill>
                <a:latin typeface="Calibri"/>
                <a:ea typeface="+mn-ea"/>
                <a:cs typeface="Calibri"/>
              </a:rPr>
              <a:t>to </a:t>
            </a:r>
            <a:r>
              <a:rPr sz="1100" b="1" kern="1200" spc="13" dirty="0">
                <a:solidFill>
                  <a:prstClr val="black"/>
                </a:solidFill>
                <a:latin typeface="Calibri"/>
                <a:ea typeface="+mn-ea"/>
                <a:cs typeface="Calibri"/>
              </a:rPr>
              <a:t>support </a:t>
            </a:r>
            <a:r>
              <a:rPr sz="1100" b="1" kern="1200" spc="3" dirty="0">
                <a:solidFill>
                  <a:prstClr val="black"/>
                </a:solidFill>
                <a:latin typeface="Calibri"/>
                <a:ea typeface="+mn-ea"/>
                <a:cs typeface="Calibri"/>
              </a:rPr>
              <a:t>grantees? </a:t>
            </a:r>
            <a:r>
              <a:rPr sz="1100" b="1" kern="1200" spc="17" dirty="0">
                <a:solidFill>
                  <a:prstClr val="black"/>
                </a:solidFill>
                <a:latin typeface="Calibri"/>
                <a:ea typeface="+mn-ea"/>
                <a:cs typeface="Calibri"/>
              </a:rPr>
              <a:t>(Project Streamline’s tools </a:t>
            </a:r>
            <a:r>
              <a:rPr sz="1100" b="1" kern="1200" spc="43" dirty="0">
                <a:solidFill>
                  <a:prstClr val="black"/>
                </a:solidFill>
                <a:latin typeface="Calibri"/>
                <a:ea typeface="+mn-ea"/>
                <a:cs typeface="Calibri"/>
              </a:rPr>
              <a:t>will </a:t>
            </a:r>
            <a:r>
              <a:rPr sz="1100" b="1" kern="1200" spc="26" dirty="0">
                <a:solidFill>
                  <a:prstClr val="black"/>
                </a:solidFill>
                <a:latin typeface="Calibri"/>
                <a:ea typeface="+mn-ea"/>
                <a:cs typeface="Calibri"/>
              </a:rPr>
              <a:t>help you </a:t>
            </a:r>
            <a:r>
              <a:rPr sz="1100" b="1" kern="1200" spc="3" dirty="0">
                <a:solidFill>
                  <a:prstClr val="black"/>
                </a:solidFill>
                <a:latin typeface="Calibri"/>
                <a:ea typeface="+mn-ea"/>
                <a:cs typeface="Calibri"/>
              </a:rPr>
              <a:t>to  </a:t>
            </a:r>
            <a:r>
              <a:rPr sz="1100" b="1" kern="1200" spc="10" dirty="0">
                <a:solidFill>
                  <a:prstClr val="black"/>
                </a:solidFill>
                <a:latin typeface="Calibri"/>
                <a:ea typeface="+mn-ea"/>
                <a:cs typeface="Calibri"/>
              </a:rPr>
              <a:t>assess </a:t>
            </a:r>
            <a:r>
              <a:rPr sz="1100" b="1" kern="1200" spc="13" dirty="0">
                <a:solidFill>
                  <a:prstClr val="black"/>
                </a:solidFill>
                <a:latin typeface="Calibri"/>
                <a:ea typeface="+mn-ea"/>
                <a:cs typeface="Calibri"/>
              </a:rPr>
              <a:t>whether </a:t>
            </a:r>
            <a:r>
              <a:rPr sz="1100" b="1" kern="1200" spc="26" dirty="0">
                <a:solidFill>
                  <a:prstClr val="black"/>
                </a:solidFill>
                <a:latin typeface="Calibri"/>
                <a:ea typeface="+mn-ea"/>
                <a:cs typeface="Calibri"/>
              </a:rPr>
              <a:t>you </a:t>
            </a:r>
            <a:r>
              <a:rPr sz="1100" b="1" kern="1200" spc="10" dirty="0">
                <a:solidFill>
                  <a:prstClr val="black"/>
                </a:solidFill>
                <a:latin typeface="Calibri"/>
                <a:ea typeface="+mn-ea"/>
                <a:cs typeface="Calibri"/>
              </a:rPr>
              <a:t>are </a:t>
            </a:r>
            <a:r>
              <a:rPr sz="1100" b="1" kern="1200" spc="26" dirty="0">
                <a:solidFill>
                  <a:prstClr val="black"/>
                </a:solidFill>
                <a:latin typeface="Calibri"/>
                <a:ea typeface="+mn-ea"/>
                <a:cs typeface="Calibri"/>
              </a:rPr>
              <a:t>unnecessarily </a:t>
            </a:r>
            <a:r>
              <a:rPr sz="1100" b="1" kern="1200" spc="23" dirty="0">
                <a:solidFill>
                  <a:prstClr val="black"/>
                </a:solidFill>
                <a:latin typeface="Calibri"/>
                <a:ea typeface="+mn-ea"/>
                <a:cs typeface="Calibri"/>
              </a:rPr>
              <a:t>creating </a:t>
            </a:r>
            <a:r>
              <a:rPr sz="1100" b="1" kern="1200" spc="10" dirty="0">
                <a:solidFill>
                  <a:prstClr val="black"/>
                </a:solidFill>
                <a:latin typeface="Calibri"/>
                <a:ea typeface="+mn-ea"/>
                <a:cs typeface="Calibri"/>
              </a:rPr>
              <a:t>extra </a:t>
            </a:r>
            <a:r>
              <a:rPr sz="1100" b="1" kern="1200" spc="26" dirty="0">
                <a:solidFill>
                  <a:prstClr val="black"/>
                </a:solidFill>
                <a:latin typeface="Calibri"/>
                <a:ea typeface="+mn-ea"/>
                <a:cs typeface="Calibri"/>
              </a:rPr>
              <a:t>work </a:t>
            </a:r>
            <a:r>
              <a:rPr sz="1100" b="1" kern="1200" spc="10" dirty="0">
                <a:solidFill>
                  <a:prstClr val="black"/>
                </a:solidFill>
                <a:latin typeface="Calibri"/>
                <a:ea typeface="+mn-ea"/>
                <a:cs typeface="Calibri"/>
              </a:rPr>
              <a:t>for  </a:t>
            </a:r>
            <a:r>
              <a:rPr sz="1100" b="1" kern="1200" spc="20" dirty="0">
                <a:solidFill>
                  <a:prstClr val="black"/>
                </a:solidFill>
                <a:latin typeface="Calibri"/>
                <a:ea typeface="+mn-ea"/>
                <a:cs typeface="Calibri"/>
              </a:rPr>
              <a:t>your </a:t>
            </a:r>
            <a:r>
              <a:rPr sz="1100" b="1" kern="1200" spc="7" dirty="0">
                <a:solidFill>
                  <a:prstClr val="black"/>
                </a:solidFill>
                <a:latin typeface="Calibri"/>
                <a:ea typeface="+mn-ea"/>
                <a:cs typeface="Calibri"/>
              </a:rPr>
              <a:t>grant </a:t>
            </a:r>
            <a:r>
              <a:rPr sz="1100" b="1" kern="1200" spc="26" dirty="0">
                <a:solidFill>
                  <a:prstClr val="black"/>
                </a:solidFill>
                <a:latin typeface="Calibri"/>
                <a:ea typeface="+mn-ea"/>
                <a:cs typeface="Calibri"/>
              </a:rPr>
              <a:t>applicants and</a:t>
            </a:r>
            <a:r>
              <a:rPr sz="1100" b="1" kern="1200" spc="36" dirty="0">
                <a:solidFill>
                  <a:prstClr val="black"/>
                </a:solidFill>
                <a:latin typeface="Calibri"/>
                <a:ea typeface="+mn-ea"/>
                <a:cs typeface="Calibri"/>
              </a:rPr>
              <a:t> </a:t>
            </a:r>
            <a:r>
              <a:rPr sz="1100" b="1" kern="1200" spc="10" dirty="0">
                <a:solidFill>
                  <a:prstClr val="black"/>
                </a:solidFill>
                <a:latin typeface="Calibri"/>
                <a:ea typeface="+mn-ea"/>
                <a:cs typeface="Calibri"/>
              </a:rPr>
              <a:t>grantees.)</a:t>
            </a:r>
            <a:endParaRPr lang="en-US" sz="1100" b="1" kern="1200" spc="10" dirty="0">
              <a:solidFill>
                <a:prstClr val="black"/>
              </a:solidFill>
              <a:latin typeface="Calibri"/>
              <a:ea typeface="+mn-ea"/>
              <a:cs typeface="Calibri"/>
            </a:endParaRPr>
          </a:p>
          <a:p>
            <a:pPr marL="8405" marR="3362" defTabSz="605150">
              <a:lnSpc>
                <a:spcPct val="111100"/>
              </a:lnSpc>
              <a:spcBef>
                <a:spcPts val="596"/>
              </a:spcBef>
              <a:buClrTx/>
              <a:tabLst>
                <a:tab pos="159692" algn="l"/>
              </a:tabLst>
            </a:pPr>
            <a:endParaRPr sz="1100" b="1" kern="1200" dirty="0">
              <a:solidFill>
                <a:prstClr val="black"/>
              </a:solidFill>
              <a:latin typeface="Calibri"/>
              <a:ea typeface="+mn-ea"/>
              <a:cs typeface="Calibri"/>
            </a:endParaRPr>
          </a:p>
          <a:p>
            <a:pPr marL="159272" marR="32779" indent="-150867" defTabSz="605150">
              <a:lnSpc>
                <a:spcPct val="111100"/>
              </a:lnSpc>
              <a:spcBef>
                <a:spcPts val="596"/>
              </a:spcBef>
              <a:buClrTx/>
              <a:buFontTx/>
              <a:buAutoNum type="arabicPeriod" startAt="2"/>
              <a:tabLst>
                <a:tab pos="159692" algn="l"/>
              </a:tabLst>
            </a:pPr>
            <a:r>
              <a:rPr sz="1100" b="1" kern="1200" spc="60" dirty="0">
                <a:solidFill>
                  <a:prstClr val="black"/>
                </a:solidFill>
                <a:latin typeface="Calibri"/>
                <a:ea typeface="+mn-ea"/>
                <a:cs typeface="Calibri"/>
              </a:rPr>
              <a:t>How </a:t>
            </a:r>
            <a:r>
              <a:rPr sz="1100" b="1" kern="1200" spc="20" dirty="0">
                <a:solidFill>
                  <a:prstClr val="black"/>
                </a:solidFill>
                <a:latin typeface="Calibri"/>
                <a:ea typeface="+mn-ea"/>
                <a:cs typeface="Calibri"/>
              </a:rPr>
              <a:t>does </a:t>
            </a:r>
            <a:r>
              <a:rPr sz="1100" b="1" kern="1200" spc="17" dirty="0">
                <a:solidFill>
                  <a:prstClr val="black"/>
                </a:solidFill>
                <a:latin typeface="Calibri"/>
                <a:ea typeface="+mn-ea"/>
                <a:cs typeface="Calibri"/>
              </a:rPr>
              <a:t>our </a:t>
            </a:r>
            <a:r>
              <a:rPr sz="1100" b="1" kern="1200" spc="23" dirty="0">
                <a:solidFill>
                  <a:prstClr val="black"/>
                </a:solidFill>
                <a:latin typeface="Calibri"/>
                <a:ea typeface="+mn-ea"/>
                <a:cs typeface="Calibri"/>
              </a:rPr>
              <a:t>foundation </a:t>
            </a:r>
            <a:r>
              <a:rPr sz="1100" b="1" kern="1200" spc="30" dirty="0">
                <a:solidFill>
                  <a:prstClr val="black"/>
                </a:solidFill>
                <a:latin typeface="Calibri"/>
                <a:ea typeface="+mn-ea"/>
                <a:cs typeface="Calibri"/>
              </a:rPr>
              <a:t>gain </a:t>
            </a:r>
            <a:r>
              <a:rPr sz="1100" b="1" kern="1200" spc="13" dirty="0">
                <a:solidFill>
                  <a:prstClr val="black"/>
                </a:solidFill>
                <a:latin typeface="Calibri"/>
                <a:ea typeface="+mn-ea"/>
                <a:cs typeface="Calibri"/>
              </a:rPr>
              <a:t>honest </a:t>
            </a:r>
            <a:r>
              <a:rPr sz="1100" b="1" kern="1200" spc="17" dirty="0">
                <a:solidFill>
                  <a:prstClr val="black"/>
                </a:solidFill>
                <a:latin typeface="Calibri"/>
                <a:ea typeface="+mn-ea"/>
                <a:cs typeface="Calibri"/>
              </a:rPr>
              <a:t>(preferably </a:t>
            </a:r>
            <a:r>
              <a:rPr sz="1100" b="1" kern="1200" spc="26" dirty="0">
                <a:solidFill>
                  <a:prstClr val="black"/>
                </a:solidFill>
                <a:latin typeface="Calibri"/>
                <a:ea typeface="+mn-ea"/>
                <a:cs typeface="Calibri"/>
              </a:rPr>
              <a:t>anonymous)  </a:t>
            </a:r>
            <a:r>
              <a:rPr sz="1100" b="1" kern="1200" spc="20" dirty="0">
                <a:solidFill>
                  <a:prstClr val="black"/>
                </a:solidFill>
                <a:latin typeface="Calibri"/>
                <a:ea typeface="+mn-ea"/>
                <a:cs typeface="Calibri"/>
              </a:rPr>
              <a:t>input </a:t>
            </a:r>
            <a:r>
              <a:rPr sz="1100" b="1" kern="1200" spc="26" dirty="0">
                <a:solidFill>
                  <a:prstClr val="black"/>
                </a:solidFill>
                <a:latin typeface="Calibri"/>
                <a:ea typeface="+mn-ea"/>
                <a:cs typeface="Calibri"/>
              </a:rPr>
              <a:t>and </a:t>
            </a:r>
            <a:r>
              <a:rPr sz="1100" b="1" kern="1200" spc="23" dirty="0">
                <a:solidFill>
                  <a:prstClr val="black"/>
                </a:solidFill>
                <a:latin typeface="Calibri"/>
                <a:ea typeface="+mn-ea"/>
                <a:cs typeface="Calibri"/>
              </a:rPr>
              <a:t>feedback </a:t>
            </a:r>
            <a:r>
              <a:rPr sz="1100" b="1" kern="1200" spc="13" dirty="0">
                <a:solidFill>
                  <a:prstClr val="black"/>
                </a:solidFill>
                <a:latin typeface="Calibri"/>
                <a:ea typeface="+mn-ea"/>
                <a:cs typeface="Calibri"/>
              </a:rPr>
              <a:t>from </a:t>
            </a:r>
            <a:r>
              <a:rPr sz="1100" b="1" kern="1200" spc="7" dirty="0">
                <a:solidFill>
                  <a:prstClr val="black"/>
                </a:solidFill>
                <a:latin typeface="Calibri"/>
                <a:ea typeface="+mn-ea"/>
                <a:cs typeface="Calibri"/>
              </a:rPr>
              <a:t>grant </a:t>
            </a:r>
            <a:r>
              <a:rPr sz="1100" b="1" kern="1200" spc="10" dirty="0">
                <a:solidFill>
                  <a:prstClr val="black"/>
                </a:solidFill>
                <a:latin typeface="Calibri"/>
                <a:ea typeface="+mn-ea"/>
                <a:cs typeface="Calibri"/>
              </a:rPr>
              <a:t>partners </a:t>
            </a:r>
            <a:r>
              <a:rPr sz="1100" b="1" kern="1200" spc="26" dirty="0">
                <a:solidFill>
                  <a:prstClr val="black"/>
                </a:solidFill>
                <a:latin typeface="Calibri"/>
                <a:ea typeface="+mn-ea"/>
                <a:cs typeface="Calibri"/>
              </a:rPr>
              <a:t>and</a:t>
            </a:r>
            <a:r>
              <a:rPr sz="1100" b="1" kern="1200" spc="13" dirty="0">
                <a:solidFill>
                  <a:prstClr val="black"/>
                </a:solidFill>
                <a:latin typeface="Calibri"/>
                <a:ea typeface="+mn-ea"/>
                <a:cs typeface="Calibri"/>
              </a:rPr>
              <a:t> </a:t>
            </a:r>
            <a:r>
              <a:rPr sz="1100" b="1" kern="1200" spc="23" dirty="0">
                <a:solidFill>
                  <a:prstClr val="black"/>
                </a:solidFill>
                <a:latin typeface="Calibri"/>
                <a:ea typeface="+mn-ea"/>
                <a:cs typeface="Calibri"/>
              </a:rPr>
              <a:t>applicants?</a:t>
            </a:r>
            <a:endParaRPr sz="1100" b="1"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100" b="1" kern="1200" spc="66" dirty="0">
                <a:solidFill>
                  <a:prstClr val="black"/>
                </a:solidFill>
                <a:latin typeface="Calibri"/>
                <a:ea typeface="+mn-ea"/>
                <a:cs typeface="Calibri"/>
              </a:rPr>
              <a:t>Do </a:t>
            </a:r>
            <a:r>
              <a:rPr sz="1100" b="1" kern="1200" spc="20" dirty="0">
                <a:solidFill>
                  <a:prstClr val="black"/>
                </a:solidFill>
                <a:latin typeface="Calibri"/>
                <a:ea typeface="+mn-ea"/>
                <a:cs typeface="Calibri"/>
              </a:rPr>
              <a:t>we </a:t>
            </a:r>
            <a:r>
              <a:rPr sz="1100" b="1" kern="1200" spc="26" dirty="0">
                <a:solidFill>
                  <a:prstClr val="black"/>
                </a:solidFill>
                <a:latin typeface="Calibri"/>
                <a:ea typeface="+mn-ea"/>
                <a:cs typeface="Calibri"/>
              </a:rPr>
              <a:t>analyze </a:t>
            </a:r>
            <a:r>
              <a:rPr sz="1100" b="1" kern="1200" spc="-7" dirty="0">
                <a:solidFill>
                  <a:prstClr val="black"/>
                </a:solidFill>
                <a:latin typeface="Calibri"/>
                <a:ea typeface="+mn-ea"/>
                <a:cs typeface="Calibri"/>
              </a:rPr>
              <a:t>the </a:t>
            </a:r>
            <a:r>
              <a:rPr sz="1100" b="1" kern="1200" spc="13" dirty="0">
                <a:solidFill>
                  <a:prstClr val="black"/>
                </a:solidFill>
                <a:latin typeface="Calibri"/>
                <a:ea typeface="+mn-ea"/>
                <a:cs typeface="Calibri"/>
              </a:rPr>
              <a:t>feedback with </a:t>
            </a:r>
            <a:r>
              <a:rPr sz="1100" b="1" kern="1200" spc="17" dirty="0">
                <a:solidFill>
                  <a:prstClr val="black"/>
                </a:solidFill>
                <a:latin typeface="Calibri"/>
                <a:ea typeface="+mn-ea"/>
                <a:cs typeface="Calibri"/>
              </a:rPr>
              <a:t>an </a:t>
            </a:r>
            <a:r>
              <a:rPr sz="1100" b="1" kern="1200" spc="10" dirty="0">
                <a:solidFill>
                  <a:prstClr val="black"/>
                </a:solidFill>
                <a:latin typeface="Calibri"/>
                <a:ea typeface="+mn-ea"/>
                <a:cs typeface="Calibri"/>
              </a:rPr>
              <a:t>equity</a:t>
            </a:r>
            <a:r>
              <a:rPr sz="1100" b="1" kern="1200" spc="109" dirty="0">
                <a:solidFill>
                  <a:prstClr val="black"/>
                </a:solidFill>
                <a:latin typeface="Calibri"/>
                <a:ea typeface="+mn-ea"/>
                <a:cs typeface="Calibri"/>
              </a:rPr>
              <a:t> </a:t>
            </a:r>
            <a:r>
              <a:rPr sz="1100" b="1" kern="1200" dirty="0">
                <a:solidFill>
                  <a:prstClr val="black"/>
                </a:solidFill>
                <a:latin typeface="Calibri"/>
                <a:ea typeface="+mn-ea"/>
                <a:cs typeface="Calibri"/>
              </a:rPr>
              <a:t>lens?</a:t>
            </a:r>
          </a:p>
          <a:p>
            <a:pPr marL="281982" lvl="1" indent="-122711" defTabSz="605150">
              <a:spcBef>
                <a:spcPts val="390"/>
              </a:spcBef>
              <a:buClrTx/>
              <a:buFontTx/>
              <a:buAutoNum type="alphaLcPeriod"/>
              <a:tabLst>
                <a:tab pos="282403" algn="l"/>
              </a:tabLst>
            </a:pPr>
            <a:r>
              <a:rPr sz="1100" b="1" kern="1200" spc="53" dirty="0">
                <a:solidFill>
                  <a:prstClr val="black"/>
                </a:solidFill>
                <a:latin typeface="Calibri"/>
                <a:ea typeface="+mn-ea"/>
                <a:cs typeface="Calibri"/>
              </a:rPr>
              <a:t>How </a:t>
            </a:r>
            <a:r>
              <a:rPr sz="1100" b="1" kern="1200" spc="20" dirty="0">
                <a:solidFill>
                  <a:prstClr val="black"/>
                </a:solidFill>
                <a:latin typeface="Calibri"/>
                <a:ea typeface="+mn-ea"/>
                <a:cs typeface="Calibri"/>
              </a:rPr>
              <a:t>do we </a:t>
            </a:r>
            <a:r>
              <a:rPr sz="1100" b="1" kern="1200" spc="7" dirty="0">
                <a:solidFill>
                  <a:prstClr val="black"/>
                </a:solidFill>
                <a:latin typeface="Calibri"/>
                <a:ea typeface="+mn-ea"/>
                <a:cs typeface="Calibri"/>
              </a:rPr>
              <a:t>act </a:t>
            </a:r>
            <a:r>
              <a:rPr sz="1100" b="1" kern="1200" spc="20" dirty="0">
                <a:solidFill>
                  <a:prstClr val="black"/>
                </a:solidFill>
                <a:latin typeface="Calibri"/>
                <a:ea typeface="+mn-ea"/>
                <a:cs typeface="Calibri"/>
              </a:rPr>
              <a:t>on </a:t>
            </a:r>
            <a:r>
              <a:rPr sz="1100" b="1" kern="1200" spc="3" dirty="0">
                <a:solidFill>
                  <a:prstClr val="black"/>
                </a:solidFill>
                <a:latin typeface="Calibri"/>
                <a:ea typeface="+mn-ea"/>
                <a:cs typeface="Calibri"/>
              </a:rPr>
              <a:t>this</a:t>
            </a:r>
            <a:r>
              <a:rPr sz="1100" b="1" kern="1200" spc="73" dirty="0">
                <a:solidFill>
                  <a:prstClr val="black"/>
                </a:solidFill>
                <a:latin typeface="Calibri"/>
                <a:ea typeface="+mn-ea"/>
                <a:cs typeface="Calibri"/>
              </a:rPr>
              <a:t> </a:t>
            </a:r>
            <a:r>
              <a:rPr sz="1100" b="1" kern="1200" spc="7" dirty="0">
                <a:solidFill>
                  <a:prstClr val="black"/>
                </a:solidFill>
                <a:latin typeface="Calibri"/>
                <a:ea typeface="+mn-ea"/>
                <a:cs typeface="Calibri"/>
              </a:rPr>
              <a:t>feedback?</a:t>
            </a:r>
            <a:endParaRPr sz="1100" b="1" kern="1200" dirty="0">
              <a:solidFill>
                <a:prstClr val="black"/>
              </a:solidFill>
              <a:latin typeface="Calibri"/>
              <a:ea typeface="+mn-ea"/>
              <a:cs typeface="Calibri"/>
            </a:endParaRPr>
          </a:p>
          <a:p>
            <a:pPr marL="277360" marR="281982" lvl="1" indent="-118088" defTabSz="605150">
              <a:lnSpc>
                <a:spcPct val="111100"/>
              </a:lnSpc>
              <a:spcBef>
                <a:spcPts val="298"/>
              </a:spcBef>
              <a:buClrTx/>
              <a:buFontTx/>
              <a:buAutoNum type="alphaLcPeriod"/>
              <a:tabLst>
                <a:tab pos="277780" algn="l"/>
              </a:tabLst>
            </a:pPr>
            <a:r>
              <a:rPr sz="1100" b="1" kern="1200" spc="33" dirty="0">
                <a:solidFill>
                  <a:prstClr val="black"/>
                </a:solidFill>
                <a:latin typeface="Calibri"/>
                <a:ea typeface="+mn-ea"/>
                <a:cs typeface="Calibri"/>
              </a:rPr>
              <a:t>Does </a:t>
            </a:r>
            <a:r>
              <a:rPr sz="1100" b="1" kern="1200" spc="-7" dirty="0">
                <a:solidFill>
                  <a:prstClr val="black"/>
                </a:solidFill>
                <a:latin typeface="Calibri"/>
                <a:ea typeface="+mn-ea"/>
                <a:cs typeface="Calibri"/>
              </a:rPr>
              <a:t>the </a:t>
            </a:r>
            <a:r>
              <a:rPr sz="1100" b="1" kern="1200" spc="10" dirty="0">
                <a:solidFill>
                  <a:prstClr val="black"/>
                </a:solidFill>
                <a:latin typeface="Calibri"/>
                <a:ea typeface="+mn-ea"/>
                <a:cs typeface="Calibri"/>
              </a:rPr>
              <a:t>foundation </a:t>
            </a:r>
            <a:r>
              <a:rPr sz="1100" b="1" kern="1200" spc="3" dirty="0">
                <a:solidFill>
                  <a:prstClr val="black"/>
                </a:solidFill>
                <a:latin typeface="Calibri"/>
                <a:ea typeface="+mn-ea"/>
                <a:cs typeface="Calibri"/>
              </a:rPr>
              <a:t>share </a:t>
            </a:r>
            <a:r>
              <a:rPr sz="1100" b="1" kern="1200" spc="17" dirty="0">
                <a:solidFill>
                  <a:prstClr val="black"/>
                </a:solidFill>
                <a:latin typeface="Calibri"/>
                <a:ea typeface="+mn-ea"/>
                <a:cs typeface="Calibri"/>
              </a:rPr>
              <a:t>learning and any changes </a:t>
            </a:r>
            <a:r>
              <a:rPr sz="1100" b="1" kern="1200" spc="26" dirty="0">
                <a:solidFill>
                  <a:prstClr val="black"/>
                </a:solidFill>
                <a:latin typeface="Calibri"/>
                <a:ea typeface="+mn-ea"/>
                <a:cs typeface="Calibri"/>
              </a:rPr>
              <a:t>in  </a:t>
            </a:r>
            <a:r>
              <a:rPr sz="1100" b="1" kern="1200" spc="13" dirty="0">
                <a:solidFill>
                  <a:prstClr val="black"/>
                </a:solidFill>
                <a:latin typeface="Calibri"/>
                <a:ea typeface="+mn-ea"/>
                <a:cs typeface="Calibri"/>
              </a:rPr>
              <a:t>practice </a:t>
            </a:r>
            <a:r>
              <a:rPr sz="1100" b="1" kern="1200" spc="26" dirty="0">
                <a:solidFill>
                  <a:prstClr val="black"/>
                </a:solidFill>
                <a:latin typeface="Calibri"/>
                <a:ea typeface="+mn-ea"/>
                <a:cs typeface="Calibri"/>
              </a:rPr>
              <a:t>back </a:t>
            </a:r>
            <a:r>
              <a:rPr sz="1100" b="1" kern="1200" spc="-10" dirty="0">
                <a:solidFill>
                  <a:prstClr val="black"/>
                </a:solidFill>
                <a:latin typeface="Calibri"/>
                <a:ea typeface="+mn-ea"/>
                <a:cs typeface="Calibri"/>
              </a:rPr>
              <a:t>to </a:t>
            </a:r>
            <a:r>
              <a:rPr sz="1100" b="1" kern="1200" dirty="0">
                <a:solidFill>
                  <a:prstClr val="black"/>
                </a:solidFill>
                <a:latin typeface="Calibri"/>
                <a:ea typeface="+mn-ea"/>
                <a:cs typeface="Calibri"/>
              </a:rPr>
              <a:t>those </a:t>
            </a:r>
            <a:r>
              <a:rPr sz="1100" b="1" kern="1200" spc="23" dirty="0">
                <a:solidFill>
                  <a:prstClr val="black"/>
                </a:solidFill>
                <a:latin typeface="Calibri"/>
                <a:ea typeface="+mn-ea"/>
                <a:cs typeface="Calibri"/>
              </a:rPr>
              <a:t>who </a:t>
            </a:r>
            <a:r>
              <a:rPr sz="1100" b="1" kern="1200" spc="13" dirty="0">
                <a:solidFill>
                  <a:prstClr val="black"/>
                </a:solidFill>
                <a:latin typeface="Calibri"/>
                <a:ea typeface="+mn-ea"/>
                <a:cs typeface="Calibri"/>
              </a:rPr>
              <a:t>provided</a:t>
            </a:r>
            <a:r>
              <a:rPr sz="1100" b="1" kern="1200" spc="139" dirty="0">
                <a:solidFill>
                  <a:prstClr val="black"/>
                </a:solidFill>
                <a:latin typeface="Calibri"/>
                <a:ea typeface="+mn-ea"/>
                <a:cs typeface="Calibri"/>
              </a:rPr>
              <a:t> </a:t>
            </a:r>
            <a:r>
              <a:rPr sz="1100" b="1" kern="1200" spc="7" dirty="0">
                <a:solidFill>
                  <a:prstClr val="black"/>
                </a:solidFill>
                <a:latin typeface="Calibri"/>
                <a:ea typeface="+mn-ea"/>
                <a:cs typeface="Calibri"/>
              </a:rPr>
              <a:t>feedback?</a:t>
            </a:r>
            <a:endParaRPr sz="1100" b="1" kern="1200" dirty="0">
              <a:solidFill>
                <a:prstClr val="black"/>
              </a:solidFill>
              <a:latin typeface="Calibri"/>
              <a:ea typeface="+mn-ea"/>
              <a:cs typeface="Calibri"/>
            </a:endParaRPr>
          </a:p>
        </p:txBody>
      </p:sp>
      <p:sp>
        <p:nvSpPr>
          <p:cNvPr id="8" name="object 8"/>
          <p:cNvSpPr txBox="1"/>
          <p:nvPr/>
        </p:nvSpPr>
        <p:spPr>
          <a:xfrm>
            <a:off x="271486" y="502435"/>
            <a:ext cx="8601028" cy="622757"/>
          </a:xfrm>
          <a:prstGeom prst="rect">
            <a:avLst/>
          </a:prstGeom>
        </p:spPr>
        <p:txBody>
          <a:bodyPr vert="horz" wrap="square" lIns="0" tIns="8404" rIns="0" bIns="0" rtlCol="0">
            <a:spAutoFit/>
          </a:bodyPr>
          <a:lstStyle/>
          <a:p>
            <a:pPr marL="8405" defTabSz="605150">
              <a:buClrTx/>
            </a:pPr>
            <a:r>
              <a:rPr sz="1059" kern="1200" spc="126" dirty="0">
                <a:solidFill>
                  <a:prstClr val="black"/>
                </a:solidFill>
                <a:latin typeface="Oswald"/>
                <a:ea typeface="+mn-ea"/>
                <a:cs typeface="Oswald"/>
              </a:rPr>
              <a:t>SELF-ASSESSMENT </a:t>
            </a:r>
            <a:r>
              <a:rPr sz="1059" kern="1200" spc="63" dirty="0">
                <a:solidFill>
                  <a:prstClr val="black"/>
                </a:solidFill>
                <a:latin typeface="Oswald"/>
                <a:ea typeface="+mn-ea"/>
                <a:cs typeface="Oswald"/>
              </a:rPr>
              <a:t>DATA </a:t>
            </a:r>
            <a:r>
              <a:rPr sz="1059" kern="1200" spc="122" dirty="0">
                <a:solidFill>
                  <a:prstClr val="black"/>
                </a:solidFill>
                <a:latin typeface="Oswald"/>
                <a:ea typeface="+mn-ea"/>
                <a:cs typeface="Oswald"/>
              </a:rPr>
              <a:t>GATHERING</a:t>
            </a:r>
            <a:r>
              <a:rPr sz="1059" kern="1200" spc="-69" dirty="0">
                <a:solidFill>
                  <a:prstClr val="black"/>
                </a:solidFill>
                <a:latin typeface="Oswald"/>
                <a:ea typeface="+mn-ea"/>
                <a:cs typeface="Oswald"/>
              </a:rPr>
              <a:t> </a:t>
            </a:r>
            <a:r>
              <a:rPr sz="1059" kern="1200" spc="135" dirty="0">
                <a:solidFill>
                  <a:prstClr val="black"/>
                </a:solidFill>
                <a:latin typeface="Oswald"/>
                <a:ea typeface="+mn-ea"/>
                <a:cs typeface="Oswald"/>
              </a:rPr>
              <a:t>TOOLS</a:t>
            </a:r>
            <a:endParaRPr sz="1059" kern="1200" dirty="0">
              <a:solidFill>
                <a:prstClr val="black"/>
              </a:solidFill>
              <a:latin typeface="Oswald"/>
              <a:ea typeface="+mn-ea"/>
              <a:cs typeface="Oswald"/>
            </a:endParaRPr>
          </a:p>
          <a:p>
            <a:pPr marL="8405" defTabSz="605150">
              <a:spcBef>
                <a:spcPts val="30"/>
              </a:spcBef>
              <a:buClrTx/>
            </a:pPr>
            <a:r>
              <a:rPr sz="927" i="1" kern="1200" spc="33" dirty="0">
                <a:solidFill>
                  <a:prstClr val="black"/>
                </a:solidFill>
                <a:latin typeface="Calibri" panose="020F0502020204030204" pitchFamily="34" charset="0"/>
                <a:ea typeface="+mn-ea"/>
                <a:cs typeface="Calibri" panose="020F0502020204030204" pitchFamily="34" charset="0"/>
              </a:rPr>
              <a:t>The</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10" dirty="0">
                <a:solidFill>
                  <a:prstClr val="black"/>
                </a:solidFill>
                <a:latin typeface="Calibri" panose="020F0502020204030204" pitchFamily="34" charset="0"/>
                <a:ea typeface="+mn-ea"/>
                <a:cs typeface="Calibri" panose="020F0502020204030204" pitchFamily="34" charset="0"/>
              </a:rPr>
              <a:t>following</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0" dirty="0">
                <a:solidFill>
                  <a:prstClr val="black"/>
                </a:solidFill>
                <a:latin typeface="Calibri" panose="020F0502020204030204" pitchFamily="34" charset="0"/>
                <a:ea typeface="+mn-ea"/>
                <a:cs typeface="Calibri" panose="020F0502020204030204" pitchFamily="34" charset="0"/>
              </a:rPr>
              <a:t>sets</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40" dirty="0">
                <a:solidFill>
                  <a:prstClr val="black"/>
                </a:solidFill>
                <a:latin typeface="Calibri" panose="020F0502020204030204" pitchFamily="34" charset="0"/>
                <a:ea typeface="+mn-ea"/>
                <a:cs typeface="Calibri" panose="020F0502020204030204" pitchFamily="34" charset="0"/>
              </a:rPr>
              <a:t>of</a:t>
            </a:r>
            <a:r>
              <a:rPr sz="927" i="1" kern="1200" spc="-3" dirty="0">
                <a:solidFill>
                  <a:prstClr val="black"/>
                </a:solidFill>
                <a:latin typeface="Calibri" panose="020F0502020204030204" pitchFamily="34" charset="0"/>
                <a:ea typeface="+mn-ea"/>
                <a:cs typeface="Calibri" panose="020F0502020204030204" pitchFamily="34" charset="0"/>
              </a:rPr>
              <a:t> </a:t>
            </a:r>
            <a:r>
              <a:rPr sz="927" i="1" kern="1200" spc="23" dirty="0">
                <a:solidFill>
                  <a:prstClr val="black"/>
                </a:solidFill>
                <a:latin typeface="Calibri" panose="020F0502020204030204" pitchFamily="34" charset="0"/>
                <a:ea typeface="+mn-ea"/>
                <a:cs typeface="Calibri" panose="020F0502020204030204" pitchFamily="34" charset="0"/>
              </a:rPr>
              <a:t>questions</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3" dirty="0">
                <a:solidFill>
                  <a:prstClr val="black"/>
                </a:solidFill>
                <a:latin typeface="Calibri" panose="020F0502020204030204" pitchFamily="34" charset="0"/>
                <a:ea typeface="+mn-ea"/>
                <a:cs typeface="Calibri" panose="020F0502020204030204" pitchFamily="34" charset="0"/>
              </a:rPr>
              <a:t>can</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13" dirty="0">
                <a:solidFill>
                  <a:prstClr val="black"/>
                </a:solidFill>
                <a:latin typeface="Calibri" panose="020F0502020204030204" pitchFamily="34" charset="0"/>
                <a:ea typeface="+mn-ea"/>
                <a:cs typeface="Calibri" panose="020F0502020204030204" pitchFamily="34" charset="0"/>
              </a:rPr>
              <a:t>guide</a:t>
            </a:r>
            <a:r>
              <a:rPr sz="927" i="1" kern="1200" spc="-3" dirty="0">
                <a:solidFill>
                  <a:prstClr val="black"/>
                </a:solidFill>
                <a:latin typeface="Calibri" panose="020F0502020204030204" pitchFamily="34" charset="0"/>
                <a:ea typeface="+mn-ea"/>
                <a:cs typeface="Calibri" panose="020F0502020204030204" pitchFamily="34" charset="0"/>
              </a:rPr>
              <a:t> </a:t>
            </a:r>
            <a:r>
              <a:rPr sz="927" i="1" kern="1200" dirty="0">
                <a:solidFill>
                  <a:prstClr val="black"/>
                </a:solidFill>
                <a:latin typeface="Calibri" panose="020F0502020204030204" pitchFamily="34" charset="0"/>
                <a:ea typeface="+mn-ea"/>
                <a:cs typeface="Calibri" panose="020F0502020204030204" pitchFamily="34" charset="0"/>
              </a:rPr>
              <a:t>you</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 dirty="0">
                <a:solidFill>
                  <a:prstClr val="black"/>
                </a:solidFill>
                <a:latin typeface="Calibri" panose="020F0502020204030204" pitchFamily="34" charset="0"/>
                <a:ea typeface="+mn-ea"/>
                <a:cs typeface="Calibri" panose="020F0502020204030204" pitchFamily="34" charset="0"/>
              </a:rPr>
              <a:t>in</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13" dirty="0">
                <a:solidFill>
                  <a:prstClr val="black"/>
                </a:solidFill>
                <a:latin typeface="Calibri" panose="020F0502020204030204" pitchFamily="34" charset="0"/>
                <a:ea typeface="+mn-ea"/>
                <a:cs typeface="Calibri" panose="020F0502020204030204" pitchFamily="34" charset="0"/>
              </a:rPr>
              <a:t>collecting</a:t>
            </a:r>
            <a:r>
              <a:rPr sz="927" i="1" kern="1200" spc="-3" dirty="0">
                <a:solidFill>
                  <a:prstClr val="black"/>
                </a:solidFill>
                <a:latin typeface="Calibri" panose="020F0502020204030204" pitchFamily="34" charset="0"/>
                <a:ea typeface="+mn-ea"/>
                <a:cs typeface="Calibri" panose="020F0502020204030204" pitchFamily="34" charset="0"/>
              </a:rPr>
              <a:t> </a:t>
            </a:r>
            <a:r>
              <a:rPr sz="927" i="1" kern="1200" spc="17" dirty="0">
                <a:solidFill>
                  <a:prstClr val="black"/>
                </a:solidFill>
                <a:latin typeface="Calibri" panose="020F0502020204030204" pitchFamily="34" charset="0"/>
                <a:ea typeface="+mn-ea"/>
                <a:cs typeface="Calibri" panose="020F0502020204030204" pitchFamily="34" charset="0"/>
              </a:rPr>
              <a:t>internal</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53" dirty="0">
                <a:solidFill>
                  <a:prstClr val="black"/>
                </a:solidFill>
                <a:latin typeface="Calibri" panose="020F0502020204030204" pitchFamily="34" charset="0"/>
                <a:ea typeface="+mn-ea"/>
                <a:cs typeface="Calibri" panose="020F0502020204030204" pitchFamily="34" charset="0"/>
              </a:rPr>
              <a:t>data</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40" dirty="0">
                <a:solidFill>
                  <a:prstClr val="black"/>
                </a:solidFill>
                <a:latin typeface="Calibri" panose="020F0502020204030204" pitchFamily="34" charset="0"/>
                <a:ea typeface="+mn-ea"/>
                <a:cs typeface="Calibri" panose="020F0502020204030204" pitchFamily="34" charset="0"/>
              </a:rPr>
              <a:t>and</a:t>
            </a:r>
            <a:r>
              <a:rPr sz="927" i="1" kern="1200" spc="-3" dirty="0">
                <a:solidFill>
                  <a:prstClr val="black"/>
                </a:solidFill>
                <a:latin typeface="Calibri" panose="020F0502020204030204" pitchFamily="34" charset="0"/>
                <a:ea typeface="+mn-ea"/>
                <a:cs typeface="Calibri" panose="020F0502020204030204" pitchFamily="34" charset="0"/>
              </a:rPr>
              <a:t> </a:t>
            </a:r>
            <a:r>
              <a:rPr sz="927" i="1" kern="1200" spc="20" dirty="0">
                <a:solidFill>
                  <a:prstClr val="black"/>
                </a:solidFill>
                <a:latin typeface="Calibri" panose="020F0502020204030204" pitchFamily="34" charset="0"/>
                <a:ea typeface="+mn-ea"/>
                <a:cs typeface="Calibri" panose="020F0502020204030204" pitchFamily="34" charset="0"/>
              </a:rPr>
              <a:t>external</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43" dirty="0">
                <a:solidFill>
                  <a:prstClr val="black"/>
                </a:solidFill>
                <a:latin typeface="Calibri" panose="020F0502020204030204" pitchFamily="34" charset="0"/>
                <a:ea typeface="+mn-ea"/>
                <a:cs typeface="Calibri" panose="020F0502020204030204" pitchFamily="34" charset="0"/>
              </a:rPr>
              <a:t>feedback.</a:t>
            </a:r>
            <a:endParaRPr sz="927" kern="1200" dirty="0">
              <a:solidFill>
                <a:prstClr val="black"/>
              </a:solidFill>
              <a:latin typeface="Calibri" panose="020F0502020204030204" pitchFamily="34" charset="0"/>
              <a:ea typeface="+mn-ea"/>
              <a:cs typeface="Calibri" panose="020F0502020204030204" pitchFamily="34" charset="0"/>
            </a:endParaRPr>
          </a:p>
          <a:p>
            <a:pPr marL="8405" marR="3362" defTabSz="605150">
              <a:lnSpc>
                <a:spcPct val="111100"/>
              </a:lnSpc>
              <a:buClrTx/>
            </a:pPr>
            <a:r>
              <a:rPr sz="927" i="1" kern="1200" spc="7" dirty="0">
                <a:solidFill>
                  <a:prstClr val="black"/>
                </a:solidFill>
                <a:latin typeface="Calibri" panose="020F0502020204030204" pitchFamily="34" charset="0"/>
                <a:ea typeface="+mn-ea"/>
                <a:cs typeface="Calibri" panose="020F0502020204030204" pitchFamily="34" charset="0"/>
              </a:rPr>
              <a:t>After</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3" dirty="0">
                <a:solidFill>
                  <a:prstClr val="black"/>
                </a:solidFill>
                <a:latin typeface="Calibri" panose="020F0502020204030204" pitchFamily="34" charset="0"/>
                <a:ea typeface="+mn-ea"/>
                <a:cs typeface="Calibri" panose="020F0502020204030204" pitchFamily="34" charset="0"/>
              </a:rPr>
              <a:t>you’ve</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3" dirty="0">
                <a:solidFill>
                  <a:prstClr val="black"/>
                </a:solidFill>
                <a:latin typeface="Calibri" panose="020F0502020204030204" pitchFamily="34" charset="0"/>
                <a:ea typeface="+mn-ea"/>
                <a:cs typeface="Calibri" panose="020F0502020204030204" pitchFamily="34" charset="0"/>
              </a:rPr>
              <a:t>gathered</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26" dirty="0">
                <a:solidFill>
                  <a:prstClr val="black"/>
                </a:solidFill>
                <a:latin typeface="Calibri" panose="020F0502020204030204" pitchFamily="34" charset="0"/>
                <a:ea typeface="+mn-ea"/>
                <a:cs typeface="Calibri" panose="020F0502020204030204" pitchFamily="34" charset="0"/>
              </a:rPr>
              <a:t>all</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23" dirty="0">
                <a:solidFill>
                  <a:prstClr val="black"/>
                </a:solidFill>
                <a:latin typeface="Calibri" panose="020F0502020204030204" pitchFamily="34" charset="0"/>
                <a:ea typeface="+mn-ea"/>
                <a:cs typeface="Calibri" panose="020F0502020204030204" pitchFamily="34" charset="0"/>
              </a:rPr>
              <a:t>information,</a:t>
            </a:r>
            <a:r>
              <a:rPr sz="927" i="1" kern="1200" spc="-50" dirty="0">
                <a:solidFill>
                  <a:prstClr val="black"/>
                </a:solidFill>
                <a:latin typeface="Calibri" panose="020F0502020204030204" pitchFamily="34" charset="0"/>
                <a:ea typeface="+mn-ea"/>
                <a:cs typeface="Calibri" panose="020F0502020204030204" pitchFamily="34" charset="0"/>
              </a:rPr>
              <a:t> </a:t>
            </a:r>
            <a:r>
              <a:rPr sz="927" i="1" kern="1200" spc="30" dirty="0">
                <a:solidFill>
                  <a:prstClr val="black"/>
                </a:solidFill>
                <a:latin typeface="Calibri" panose="020F0502020204030204" pitchFamily="34" charset="0"/>
                <a:ea typeface="+mn-ea"/>
                <a:cs typeface="Calibri" panose="020F0502020204030204" pitchFamily="34" charset="0"/>
              </a:rPr>
              <a:t>designate</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40" dirty="0">
                <a:solidFill>
                  <a:prstClr val="black"/>
                </a:solidFill>
                <a:latin typeface="Calibri" panose="020F0502020204030204" pitchFamily="34" charset="0"/>
                <a:ea typeface="+mn-ea"/>
                <a:cs typeface="Calibri" panose="020F0502020204030204" pitchFamily="34" charset="0"/>
              </a:rPr>
              <a:t>one</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0" dirty="0">
                <a:solidFill>
                  <a:prstClr val="black"/>
                </a:solidFill>
                <a:latin typeface="Calibri" panose="020F0502020204030204" pitchFamily="34" charset="0"/>
                <a:ea typeface="+mn-ea"/>
                <a:cs typeface="Calibri" panose="020F0502020204030204" pitchFamily="34" charset="0"/>
              </a:rPr>
              <a:t>or</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6" dirty="0">
                <a:solidFill>
                  <a:prstClr val="black"/>
                </a:solidFill>
                <a:latin typeface="Calibri" panose="020F0502020204030204" pitchFamily="34" charset="0"/>
                <a:ea typeface="+mn-ea"/>
                <a:cs typeface="Calibri" panose="020F0502020204030204" pitchFamily="34" charset="0"/>
              </a:rPr>
              <a:t>more</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0" dirty="0">
                <a:solidFill>
                  <a:prstClr val="black"/>
                </a:solidFill>
                <a:latin typeface="Calibri" panose="020F0502020204030204" pitchFamily="34" charset="0"/>
                <a:ea typeface="+mn-ea"/>
                <a:cs typeface="Calibri" panose="020F0502020204030204" pitchFamily="34" charset="0"/>
              </a:rPr>
              <a:t>staff</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33" dirty="0">
                <a:solidFill>
                  <a:prstClr val="black"/>
                </a:solidFill>
                <a:latin typeface="Calibri" panose="020F0502020204030204" pitchFamily="34" charset="0"/>
                <a:ea typeface="+mn-ea"/>
                <a:cs typeface="Calibri" panose="020F0502020204030204" pitchFamily="34" charset="0"/>
              </a:rPr>
              <a:t>to</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3" dirty="0">
                <a:solidFill>
                  <a:prstClr val="black"/>
                </a:solidFill>
                <a:latin typeface="Calibri" panose="020F0502020204030204" pitchFamily="34" charset="0"/>
                <a:ea typeface="+mn-ea"/>
                <a:cs typeface="Calibri" panose="020F0502020204030204" pitchFamily="34" charset="0"/>
              </a:rPr>
              <a:t>review</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dirty="0">
                <a:solidFill>
                  <a:prstClr val="black"/>
                </a:solidFill>
                <a:latin typeface="Calibri" panose="020F0502020204030204" pitchFamily="34" charset="0"/>
                <a:ea typeface="+mn-ea"/>
                <a:cs typeface="Calibri" panose="020F0502020204030204" pitchFamily="34" charset="0"/>
              </a:rPr>
              <a:t>it</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40" dirty="0">
                <a:solidFill>
                  <a:prstClr val="black"/>
                </a:solidFill>
                <a:latin typeface="Calibri" panose="020F0502020204030204" pitchFamily="34" charset="0"/>
                <a:ea typeface="+mn-ea"/>
                <a:cs typeface="Calibri" panose="020F0502020204030204" pitchFamily="34" charset="0"/>
              </a:rPr>
              <a:t>and</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53" dirty="0">
                <a:solidFill>
                  <a:prstClr val="black"/>
                </a:solidFill>
                <a:latin typeface="Calibri" panose="020F0502020204030204" pitchFamily="34" charset="0"/>
                <a:ea typeface="+mn-ea"/>
                <a:cs typeface="Calibri" panose="020F0502020204030204" pitchFamily="34" charset="0"/>
              </a:rPr>
              <a:t>make</a:t>
            </a:r>
            <a:r>
              <a:rPr sz="927" i="1" kern="1200" spc="-7" dirty="0">
                <a:solidFill>
                  <a:prstClr val="black"/>
                </a:solidFill>
                <a:latin typeface="Calibri" panose="020F0502020204030204" pitchFamily="34" charset="0"/>
                <a:ea typeface="+mn-ea"/>
                <a:cs typeface="Calibri" panose="020F0502020204030204" pitchFamily="34" charset="0"/>
              </a:rPr>
              <a:t> </a:t>
            </a:r>
            <a:r>
              <a:rPr sz="927" i="1" kern="1200" spc="20" dirty="0">
                <a:solidFill>
                  <a:prstClr val="black"/>
                </a:solidFill>
                <a:latin typeface="Calibri" panose="020F0502020204030204" pitchFamily="34" charset="0"/>
                <a:ea typeface="+mn-ea"/>
                <a:cs typeface="Calibri" panose="020F0502020204030204" pitchFamily="34" charset="0"/>
              </a:rPr>
              <a:t>meaning  </a:t>
            </a:r>
            <a:r>
              <a:rPr sz="927" i="1" kern="1200" spc="40" dirty="0">
                <a:solidFill>
                  <a:prstClr val="black"/>
                </a:solidFill>
                <a:latin typeface="Calibri" panose="020F0502020204030204" pitchFamily="34" charset="0"/>
                <a:ea typeface="+mn-ea"/>
                <a:cs typeface="Calibri" panose="020F0502020204030204" pitchFamily="34" charset="0"/>
              </a:rPr>
              <a:t>of </a:t>
            </a:r>
            <a:r>
              <a:rPr sz="927" i="1" kern="1200" spc="10" dirty="0">
                <a:solidFill>
                  <a:prstClr val="black"/>
                </a:solidFill>
                <a:latin typeface="Calibri" panose="020F0502020204030204" pitchFamily="34" charset="0"/>
                <a:ea typeface="+mn-ea"/>
                <a:cs typeface="Calibri" panose="020F0502020204030204" pitchFamily="34" charset="0"/>
              </a:rPr>
              <a:t>it, </a:t>
            </a:r>
            <a:r>
              <a:rPr sz="927" i="1" kern="1200" spc="13" dirty="0">
                <a:solidFill>
                  <a:prstClr val="black"/>
                </a:solidFill>
                <a:latin typeface="Calibri" panose="020F0502020204030204" pitchFamily="34" charset="0"/>
                <a:ea typeface="+mn-ea"/>
                <a:cs typeface="Calibri" panose="020F0502020204030204" pitchFamily="34" charset="0"/>
              </a:rPr>
              <a:t>answering </a:t>
            </a:r>
            <a:r>
              <a:rPr sz="927" i="1" kern="1200" spc="17" dirty="0">
                <a:solidFill>
                  <a:prstClr val="black"/>
                </a:solidFill>
                <a:latin typeface="Calibri" panose="020F0502020204030204" pitchFamily="34" charset="0"/>
                <a:ea typeface="+mn-ea"/>
                <a:cs typeface="Calibri" panose="020F0502020204030204" pitchFamily="34" charset="0"/>
              </a:rPr>
              <a:t>“What </a:t>
            </a:r>
            <a:r>
              <a:rPr sz="927" i="1" kern="1200" spc="46" dirty="0">
                <a:solidFill>
                  <a:prstClr val="black"/>
                </a:solidFill>
                <a:latin typeface="Calibri" panose="020F0502020204030204" pitchFamily="34" charset="0"/>
                <a:ea typeface="+mn-ea"/>
                <a:cs typeface="Calibri" panose="020F0502020204030204" pitchFamily="34" charset="0"/>
              </a:rPr>
              <a:t>does </a:t>
            </a:r>
            <a:r>
              <a:rPr sz="927" i="1" kern="1200" dirty="0">
                <a:solidFill>
                  <a:prstClr val="black"/>
                </a:solidFill>
                <a:latin typeface="Calibri" panose="020F0502020204030204" pitchFamily="34" charset="0"/>
                <a:ea typeface="+mn-ea"/>
                <a:cs typeface="Calibri" panose="020F0502020204030204" pitchFamily="34" charset="0"/>
              </a:rPr>
              <a:t>it </a:t>
            </a:r>
            <a:r>
              <a:rPr sz="927" i="1" kern="1200" spc="17" dirty="0">
                <a:solidFill>
                  <a:prstClr val="black"/>
                </a:solidFill>
                <a:latin typeface="Calibri" panose="020F0502020204030204" pitchFamily="34" charset="0"/>
                <a:ea typeface="+mn-ea"/>
                <a:cs typeface="Calibri" panose="020F0502020204030204" pitchFamily="34" charset="0"/>
              </a:rPr>
              <a:t>tell </a:t>
            </a:r>
            <a:r>
              <a:rPr sz="927" i="1" kern="1200" spc="-7" dirty="0">
                <a:solidFill>
                  <a:prstClr val="black"/>
                </a:solidFill>
                <a:latin typeface="Calibri" panose="020F0502020204030204" pitchFamily="34" charset="0"/>
                <a:ea typeface="+mn-ea"/>
                <a:cs typeface="Calibri" panose="020F0502020204030204" pitchFamily="34" charset="0"/>
              </a:rPr>
              <a:t>us?” </a:t>
            </a:r>
            <a:r>
              <a:rPr sz="927" i="1" kern="1200" spc="40" dirty="0">
                <a:solidFill>
                  <a:prstClr val="black"/>
                </a:solidFill>
                <a:latin typeface="Calibri" panose="020F0502020204030204" pitchFamily="34" charset="0"/>
                <a:ea typeface="+mn-ea"/>
                <a:cs typeface="Calibri" panose="020F0502020204030204" pitchFamily="34" charset="0"/>
              </a:rPr>
              <a:t>and </a:t>
            </a:r>
            <a:r>
              <a:rPr sz="927" i="1" kern="1200" spc="17" dirty="0">
                <a:solidFill>
                  <a:prstClr val="black"/>
                </a:solidFill>
                <a:latin typeface="Calibri" panose="020F0502020204030204" pitchFamily="34" charset="0"/>
                <a:ea typeface="+mn-ea"/>
                <a:cs typeface="Calibri" panose="020F0502020204030204" pitchFamily="34" charset="0"/>
              </a:rPr>
              <a:t>“What </a:t>
            </a:r>
            <a:r>
              <a:rPr sz="927" i="1" kern="1200" spc="50" dirty="0">
                <a:solidFill>
                  <a:prstClr val="black"/>
                </a:solidFill>
                <a:latin typeface="Calibri" panose="020F0502020204030204" pitchFamily="34" charset="0"/>
                <a:ea typeface="+mn-ea"/>
                <a:cs typeface="Calibri" panose="020F0502020204030204" pitchFamily="34" charset="0"/>
              </a:rPr>
              <a:t>are </a:t>
            </a:r>
            <a:r>
              <a:rPr sz="927" i="1" kern="1200" spc="36" dirty="0">
                <a:solidFill>
                  <a:prstClr val="black"/>
                </a:solidFill>
                <a:latin typeface="Calibri" panose="020F0502020204030204" pitchFamily="34" charset="0"/>
                <a:ea typeface="+mn-ea"/>
                <a:cs typeface="Calibri" panose="020F0502020204030204" pitchFamily="34" charset="0"/>
              </a:rPr>
              <a:t>the </a:t>
            </a:r>
            <a:r>
              <a:rPr sz="927" i="1" kern="1200" spc="13" dirty="0">
                <a:solidFill>
                  <a:prstClr val="black"/>
                </a:solidFill>
                <a:latin typeface="Calibri" panose="020F0502020204030204" pitchFamily="34" charset="0"/>
                <a:ea typeface="+mn-ea"/>
                <a:cs typeface="Calibri" panose="020F0502020204030204" pitchFamily="34" charset="0"/>
              </a:rPr>
              <a:t>implications?” </a:t>
            </a:r>
            <a:r>
              <a:rPr sz="927" i="1" kern="1200" spc="46" dirty="0">
                <a:solidFill>
                  <a:prstClr val="black"/>
                </a:solidFill>
                <a:latin typeface="Calibri" panose="020F0502020204030204" pitchFamily="34" charset="0"/>
                <a:ea typeface="+mn-ea"/>
                <a:cs typeface="Calibri" panose="020F0502020204030204" pitchFamily="34" charset="0"/>
              </a:rPr>
              <a:t>so </a:t>
            </a:r>
            <a:r>
              <a:rPr sz="927" i="1" kern="1200" spc="33" dirty="0">
                <a:solidFill>
                  <a:prstClr val="black"/>
                </a:solidFill>
                <a:latin typeface="Calibri" panose="020F0502020204030204" pitchFamily="34" charset="0"/>
                <a:ea typeface="+mn-ea"/>
                <a:cs typeface="Calibri" panose="020F0502020204030204" pitchFamily="34" charset="0"/>
              </a:rPr>
              <a:t>that </a:t>
            </a:r>
            <a:r>
              <a:rPr sz="927" i="1" kern="1200" spc="36" dirty="0">
                <a:solidFill>
                  <a:prstClr val="black"/>
                </a:solidFill>
                <a:latin typeface="Calibri" panose="020F0502020204030204" pitchFamily="34" charset="0"/>
                <a:ea typeface="+mn-ea"/>
                <a:cs typeface="Calibri" panose="020F0502020204030204" pitchFamily="34" charset="0"/>
              </a:rPr>
              <a:t>the </a:t>
            </a:r>
            <a:r>
              <a:rPr sz="927" i="1" kern="1200" spc="17" dirty="0">
                <a:solidFill>
                  <a:prstClr val="black"/>
                </a:solidFill>
                <a:latin typeface="Calibri" panose="020F0502020204030204" pitchFamily="34" charset="0"/>
                <a:ea typeface="+mn-ea"/>
                <a:cs typeface="Calibri" panose="020F0502020204030204" pitchFamily="34" charset="0"/>
              </a:rPr>
              <a:t>discussion  </a:t>
            </a:r>
            <a:r>
              <a:rPr sz="927" i="1" kern="1200" spc="13" dirty="0">
                <a:solidFill>
                  <a:prstClr val="black"/>
                </a:solidFill>
                <a:latin typeface="Calibri" panose="020F0502020204030204" pitchFamily="34" charset="0"/>
                <a:ea typeface="+mn-ea"/>
                <a:cs typeface="Calibri" panose="020F0502020204030204" pitchFamily="34" charset="0"/>
              </a:rPr>
              <a:t>group</a:t>
            </a:r>
            <a:r>
              <a:rPr sz="927" i="1" kern="1200" spc="-13" dirty="0">
                <a:solidFill>
                  <a:prstClr val="black"/>
                </a:solidFill>
                <a:latin typeface="Calibri" panose="020F0502020204030204" pitchFamily="34" charset="0"/>
                <a:ea typeface="+mn-ea"/>
                <a:cs typeface="Calibri" panose="020F0502020204030204" pitchFamily="34" charset="0"/>
              </a:rPr>
              <a:t> </a:t>
            </a:r>
            <a:r>
              <a:rPr sz="927" i="1" kern="1200" spc="33" dirty="0">
                <a:solidFill>
                  <a:prstClr val="black"/>
                </a:solidFill>
                <a:latin typeface="Calibri" panose="020F0502020204030204" pitchFamily="34" charset="0"/>
                <a:ea typeface="+mn-ea"/>
                <a:cs typeface="Calibri" panose="020F0502020204030204" pitchFamily="34" charset="0"/>
              </a:rPr>
              <a:t>can</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20" dirty="0">
                <a:solidFill>
                  <a:prstClr val="black"/>
                </a:solidFill>
                <a:latin typeface="Calibri" panose="020F0502020204030204" pitchFamily="34" charset="0"/>
                <a:ea typeface="+mn-ea"/>
                <a:cs typeface="Calibri" panose="020F0502020204030204" pitchFamily="34" charset="0"/>
              </a:rPr>
              <a:t>reflect</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40" dirty="0">
                <a:solidFill>
                  <a:prstClr val="black"/>
                </a:solidFill>
                <a:latin typeface="Calibri" panose="020F0502020204030204" pitchFamily="34" charset="0"/>
                <a:ea typeface="+mn-ea"/>
                <a:cs typeface="Calibri" panose="020F0502020204030204" pitchFamily="34" charset="0"/>
              </a:rPr>
              <a:t>and</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20" dirty="0">
                <a:solidFill>
                  <a:prstClr val="black"/>
                </a:solidFill>
                <a:latin typeface="Calibri" panose="020F0502020204030204" pitchFamily="34" charset="0"/>
                <a:ea typeface="+mn-ea"/>
                <a:cs typeface="Calibri" panose="020F0502020204030204" pitchFamily="34" charset="0"/>
              </a:rPr>
              <a:t>begin</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33" dirty="0">
                <a:solidFill>
                  <a:prstClr val="black"/>
                </a:solidFill>
                <a:latin typeface="Calibri" panose="020F0502020204030204" pitchFamily="34" charset="0"/>
                <a:ea typeface="+mn-ea"/>
                <a:cs typeface="Calibri" panose="020F0502020204030204" pitchFamily="34" charset="0"/>
              </a:rPr>
              <a:t>to</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23" dirty="0">
                <a:solidFill>
                  <a:prstClr val="black"/>
                </a:solidFill>
                <a:latin typeface="Calibri" panose="020F0502020204030204" pitchFamily="34" charset="0"/>
                <a:ea typeface="+mn-ea"/>
                <a:cs typeface="Calibri" panose="020F0502020204030204" pitchFamily="34" charset="0"/>
              </a:rPr>
              <a:t>answer</a:t>
            </a:r>
            <a:r>
              <a:rPr sz="927" i="1" kern="1200" spc="-50" dirty="0">
                <a:solidFill>
                  <a:prstClr val="black"/>
                </a:solidFill>
                <a:latin typeface="Calibri" panose="020F0502020204030204" pitchFamily="34" charset="0"/>
                <a:ea typeface="+mn-ea"/>
                <a:cs typeface="Calibri" panose="020F0502020204030204" pitchFamily="34" charset="0"/>
              </a:rPr>
              <a:t> </a:t>
            </a:r>
            <a:r>
              <a:rPr sz="927" i="1" kern="1200" spc="17" dirty="0">
                <a:solidFill>
                  <a:prstClr val="black"/>
                </a:solidFill>
                <a:latin typeface="Calibri" panose="020F0502020204030204" pitchFamily="34" charset="0"/>
                <a:ea typeface="+mn-ea"/>
                <a:cs typeface="Calibri" panose="020F0502020204030204" pitchFamily="34" charset="0"/>
              </a:rPr>
              <a:t>“What</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50" dirty="0">
                <a:solidFill>
                  <a:prstClr val="black"/>
                </a:solidFill>
                <a:latin typeface="Calibri" panose="020F0502020204030204" pitchFamily="34" charset="0"/>
                <a:ea typeface="+mn-ea"/>
                <a:cs typeface="Calibri" panose="020F0502020204030204" pitchFamily="34" charset="0"/>
              </a:rPr>
              <a:t>do</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13" dirty="0">
                <a:solidFill>
                  <a:prstClr val="black"/>
                </a:solidFill>
                <a:latin typeface="Calibri" panose="020F0502020204030204" pitchFamily="34" charset="0"/>
                <a:ea typeface="+mn-ea"/>
                <a:cs typeface="Calibri" panose="020F0502020204030204" pitchFamily="34" charset="0"/>
              </a:rPr>
              <a:t>we</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13" dirty="0">
                <a:solidFill>
                  <a:prstClr val="black"/>
                </a:solidFill>
                <a:latin typeface="Calibri" panose="020F0502020204030204" pitchFamily="34" charset="0"/>
                <a:ea typeface="+mn-ea"/>
                <a:cs typeface="Calibri" panose="020F0502020204030204" pitchFamily="34" charset="0"/>
              </a:rPr>
              <a:t>want</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33" dirty="0">
                <a:solidFill>
                  <a:prstClr val="black"/>
                </a:solidFill>
                <a:latin typeface="Calibri" panose="020F0502020204030204" pitchFamily="34" charset="0"/>
                <a:ea typeface="+mn-ea"/>
                <a:cs typeface="Calibri" panose="020F0502020204030204" pitchFamily="34" charset="0"/>
              </a:rPr>
              <a:t>to</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50" dirty="0">
                <a:solidFill>
                  <a:prstClr val="black"/>
                </a:solidFill>
                <a:latin typeface="Calibri" panose="020F0502020204030204" pitchFamily="34" charset="0"/>
                <a:ea typeface="+mn-ea"/>
                <a:cs typeface="Calibri" panose="020F0502020204030204" pitchFamily="34" charset="0"/>
              </a:rPr>
              <a:t>do</a:t>
            </a:r>
            <a:r>
              <a:rPr sz="927" i="1" kern="1200" spc="-10" dirty="0">
                <a:solidFill>
                  <a:prstClr val="black"/>
                </a:solidFill>
                <a:latin typeface="Calibri" panose="020F0502020204030204" pitchFamily="34" charset="0"/>
                <a:ea typeface="+mn-ea"/>
                <a:cs typeface="Calibri" panose="020F0502020204030204" pitchFamily="34" charset="0"/>
              </a:rPr>
              <a:t> </a:t>
            </a:r>
            <a:r>
              <a:rPr sz="927" i="1" kern="1200" spc="40" dirty="0">
                <a:solidFill>
                  <a:prstClr val="black"/>
                </a:solidFill>
                <a:latin typeface="Calibri" panose="020F0502020204030204" pitchFamily="34" charset="0"/>
                <a:ea typeface="+mn-ea"/>
                <a:cs typeface="Calibri" panose="020F0502020204030204" pitchFamily="34" charset="0"/>
              </a:rPr>
              <a:t>about</a:t>
            </a:r>
            <a:r>
              <a:rPr sz="927" i="1" kern="1200" spc="-10" dirty="0">
                <a:solidFill>
                  <a:prstClr val="black"/>
                </a:solidFill>
                <a:latin typeface="Calibri" panose="020F0502020204030204" pitchFamily="34" charset="0"/>
                <a:ea typeface="+mn-ea"/>
                <a:cs typeface="Calibri" panose="020F0502020204030204" pitchFamily="34" charset="0"/>
              </a:rPr>
              <a:t> it?”</a:t>
            </a:r>
            <a:endParaRPr sz="927" kern="1200" dirty="0">
              <a:solidFill>
                <a:prstClr val="black"/>
              </a:solidFill>
              <a:latin typeface="Calibri" panose="020F0502020204030204" pitchFamily="34" charset="0"/>
              <a:ea typeface="+mn-ea"/>
              <a:cs typeface="Calibri" panose="020F0502020204030204" pitchFamily="34" charset="0"/>
            </a:endParaRPr>
          </a:p>
        </p:txBody>
      </p:sp>
      <p:sp>
        <p:nvSpPr>
          <p:cNvPr id="10" name="object 10"/>
          <p:cNvSpPr txBox="1"/>
          <p:nvPr/>
        </p:nvSpPr>
        <p:spPr>
          <a:xfrm>
            <a:off x="197497" y="1215287"/>
            <a:ext cx="8429667" cy="1078715"/>
          </a:xfrm>
          <a:prstGeom prst="rect">
            <a:avLst/>
          </a:prstGeom>
        </p:spPr>
        <p:txBody>
          <a:bodyPr vert="horz" wrap="square" lIns="0" tIns="8404" rIns="0" bIns="0" rtlCol="0">
            <a:spAutoFit/>
          </a:bodyPr>
          <a:lstStyle/>
          <a:p>
            <a:pPr marL="8405" defTabSz="605150">
              <a:spcBef>
                <a:spcPts val="66"/>
              </a:spcBef>
              <a:buClrTx/>
              <a:tabLst>
                <a:tab pos="173140" algn="l"/>
              </a:tabLst>
            </a:pPr>
            <a:r>
              <a:rPr lang="en-US" sz="1059" b="1" kern="1200" spc="-29" baseline="1984" dirty="0">
                <a:solidFill>
                  <a:prstClr val="black"/>
                </a:solidFill>
                <a:latin typeface="Oswald"/>
                <a:ea typeface="+mn-ea"/>
                <a:cs typeface="Oswald"/>
              </a:rPr>
              <a:t>	</a:t>
            </a:r>
            <a:r>
              <a:rPr sz="1059" b="1" kern="1200" spc="53" dirty="0">
                <a:solidFill>
                  <a:prstClr val="black"/>
                </a:solidFill>
                <a:latin typeface="Oswald"/>
                <a:ea typeface="+mn-ea"/>
                <a:cs typeface="Oswald"/>
              </a:rPr>
              <a:t>INTERNAL </a:t>
            </a:r>
            <a:r>
              <a:rPr sz="1059" b="1" kern="1200" spc="26" dirty="0">
                <a:solidFill>
                  <a:prstClr val="black"/>
                </a:solidFill>
                <a:latin typeface="Oswald"/>
                <a:ea typeface="+mn-ea"/>
                <a:cs typeface="Oswald"/>
              </a:rPr>
              <a:t>DATA</a:t>
            </a:r>
            <a:r>
              <a:rPr sz="1059" b="1" kern="1200" spc="-17" dirty="0">
                <a:solidFill>
                  <a:prstClr val="black"/>
                </a:solidFill>
                <a:latin typeface="Oswald"/>
                <a:ea typeface="+mn-ea"/>
                <a:cs typeface="Oswald"/>
              </a:rPr>
              <a:t> </a:t>
            </a:r>
            <a:r>
              <a:rPr sz="1059" b="1" kern="1200" spc="56" dirty="0">
                <a:solidFill>
                  <a:prstClr val="black"/>
                </a:solidFill>
                <a:latin typeface="Oswald"/>
                <a:ea typeface="+mn-ea"/>
                <a:cs typeface="Oswald"/>
              </a:rPr>
              <a:t>GATHERING</a:t>
            </a:r>
            <a:endParaRPr sz="1059" b="1" kern="1200" dirty="0">
              <a:solidFill>
                <a:prstClr val="black"/>
              </a:solidFill>
              <a:latin typeface="Oswald"/>
              <a:ea typeface="+mn-ea"/>
              <a:cs typeface="Oswald"/>
            </a:endParaRPr>
          </a:p>
          <a:p>
            <a:pPr marL="173140" marR="3362" defTabSz="605150">
              <a:lnSpc>
                <a:spcPct val="130900"/>
              </a:lnSpc>
              <a:spcBef>
                <a:spcPts val="251"/>
              </a:spcBef>
              <a:buClrTx/>
            </a:pPr>
            <a:r>
              <a:rPr sz="1100" kern="1200" spc="7" dirty="0">
                <a:solidFill>
                  <a:prstClr val="black"/>
                </a:solidFill>
                <a:latin typeface="Calibri"/>
                <a:ea typeface="+mn-ea"/>
                <a:cs typeface="Calibri"/>
              </a:rPr>
              <a:t>The </a:t>
            </a:r>
            <a:r>
              <a:rPr sz="1100" kern="1200" dirty="0">
                <a:solidFill>
                  <a:prstClr val="black"/>
                </a:solidFill>
                <a:latin typeface="Calibri"/>
                <a:ea typeface="+mn-ea"/>
                <a:cs typeface="Calibri"/>
              </a:rPr>
              <a:t>potential </a:t>
            </a:r>
            <a:r>
              <a:rPr sz="1100" kern="1200" spc="-10" dirty="0">
                <a:solidFill>
                  <a:prstClr val="black"/>
                </a:solidFill>
                <a:latin typeface="Calibri"/>
                <a:ea typeface="+mn-ea"/>
                <a:cs typeface="Calibri"/>
              </a:rPr>
              <a:t>for </a:t>
            </a:r>
            <a:r>
              <a:rPr sz="1100" kern="1200" spc="7" dirty="0">
                <a:solidFill>
                  <a:prstClr val="black"/>
                </a:solidFill>
                <a:latin typeface="Calibri"/>
                <a:ea typeface="+mn-ea"/>
                <a:cs typeface="Calibri"/>
              </a:rPr>
              <a:t>authentically sharing power </a:t>
            </a:r>
            <a:r>
              <a:rPr sz="1100" kern="1200" spc="-17" dirty="0">
                <a:solidFill>
                  <a:prstClr val="black"/>
                </a:solidFill>
                <a:latin typeface="Calibri"/>
                <a:ea typeface="+mn-ea"/>
                <a:cs typeface="Calibri"/>
              </a:rPr>
              <a:t>rests </a:t>
            </a:r>
            <a:r>
              <a:rPr sz="1100" kern="1200" spc="17" dirty="0">
                <a:solidFill>
                  <a:prstClr val="black"/>
                </a:solidFill>
                <a:latin typeface="Calibri"/>
                <a:ea typeface="+mn-ea"/>
                <a:cs typeface="Calibri"/>
              </a:rPr>
              <a:t>on </a:t>
            </a:r>
            <a:r>
              <a:rPr sz="1100" kern="1200" spc="-3" dirty="0">
                <a:solidFill>
                  <a:prstClr val="black"/>
                </a:solidFill>
                <a:latin typeface="Calibri"/>
                <a:ea typeface="+mn-ea"/>
                <a:cs typeface="Calibri"/>
              </a:rPr>
              <a:t>whether </a:t>
            </a:r>
            <a:r>
              <a:rPr sz="1100" kern="1200" spc="13" dirty="0">
                <a:solidFill>
                  <a:prstClr val="black"/>
                </a:solidFill>
                <a:latin typeface="Calibri"/>
                <a:ea typeface="+mn-ea"/>
                <a:cs typeface="Calibri"/>
              </a:rPr>
              <a:t>you  </a:t>
            </a:r>
            <a:r>
              <a:rPr sz="1100" kern="1200" spc="-3" dirty="0">
                <a:solidFill>
                  <a:prstClr val="black"/>
                </a:solidFill>
                <a:latin typeface="Calibri"/>
                <a:ea typeface="+mn-ea"/>
                <a:cs typeface="Calibri"/>
              </a:rPr>
              <a:t>are </a:t>
            </a:r>
            <a:r>
              <a:rPr sz="1100" kern="1200" spc="20" dirty="0">
                <a:solidFill>
                  <a:prstClr val="black"/>
                </a:solidFill>
                <a:latin typeface="Calibri"/>
                <a:ea typeface="+mn-ea"/>
                <a:cs typeface="Calibri"/>
              </a:rPr>
              <a:t>building </a:t>
            </a:r>
            <a:r>
              <a:rPr sz="1100" kern="1200" spc="-20" dirty="0">
                <a:solidFill>
                  <a:prstClr val="black"/>
                </a:solidFill>
                <a:latin typeface="Calibri"/>
                <a:ea typeface="+mn-ea"/>
                <a:cs typeface="Calibri"/>
              </a:rPr>
              <a:t>trust </a:t>
            </a:r>
            <a:r>
              <a:rPr sz="1100" kern="1200" spc="7" dirty="0">
                <a:solidFill>
                  <a:prstClr val="black"/>
                </a:solidFill>
                <a:latin typeface="Calibri"/>
                <a:ea typeface="+mn-ea"/>
                <a:cs typeface="Calibri"/>
              </a:rPr>
              <a:t>with </a:t>
            </a:r>
            <a:r>
              <a:rPr sz="1100" kern="1200" dirty="0">
                <a:solidFill>
                  <a:prstClr val="black"/>
                </a:solidFill>
                <a:latin typeface="Calibri"/>
                <a:ea typeface="+mn-ea"/>
                <a:cs typeface="Calibri"/>
              </a:rPr>
              <a:t>potential </a:t>
            </a:r>
            <a:r>
              <a:rPr lang="en-US" sz="1100" kern="1200" spc="10" dirty="0">
                <a:solidFill>
                  <a:prstClr val="black"/>
                </a:solidFill>
                <a:latin typeface="Calibri"/>
                <a:ea typeface="+mn-ea"/>
                <a:cs typeface="Calibri"/>
              </a:rPr>
              <a:t>investees </a:t>
            </a:r>
            <a:r>
              <a:rPr sz="1100" kern="1200" spc="13" dirty="0">
                <a:solidFill>
                  <a:prstClr val="black"/>
                </a:solidFill>
                <a:latin typeface="Calibri"/>
                <a:ea typeface="+mn-ea"/>
                <a:cs typeface="Calibri"/>
              </a:rPr>
              <a:t>and </a:t>
            </a:r>
            <a:r>
              <a:rPr sz="1100" kern="1200" spc="-7" dirty="0">
                <a:solidFill>
                  <a:prstClr val="black"/>
                </a:solidFill>
                <a:latin typeface="Calibri"/>
                <a:ea typeface="+mn-ea"/>
                <a:cs typeface="Calibri"/>
              </a:rPr>
              <a:t>grantees </a:t>
            </a:r>
            <a:r>
              <a:rPr sz="1100" kern="1200" dirty="0">
                <a:solidFill>
                  <a:prstClr val="black"/>
                </a:solidFill>
                <a:latin typeface="Calibri"/>
                <a:ea typeface="+mn-ea"/>
                <a:cs typeface="Calibri"/>
              </a:rPr>
              <a:t>or </a:t>
            </a:r>
            <a:r>
              <a:rPr sz="1100" kern="1200" spc="7" dirty="0">
                <a:solidFill>
                  <a:prstClr val="black"/>
                </a:solidFill>
                <a:latin typeface="Calibri"/>
                <a:ea typeface="+mn-ea"/>
                <a:cs typeface="Calibri"/>
              </a:rPr>
              <a:t>eroding  </a:t>
            </a:r>
            <a:r>
              <a:rPr sz="1100" kern="1200" spc="-3" dirty="0">
                <a:solidFill>
                  <a:prstClr val="black"/>
                </a:solidFill>
                <a:latin typeface="Calibri"/>
                <a:ea typeface="+mn-ea"/>
                <a:cs typeface="Calibri"/>
              </a:rPr>
              <a:t>it. </a:t>
            </a:r>
            <a:r>
              <a:rPr sz="1100" kern="1200" spc="7" dirty="0">
                <a:solidFill>
                  <a:prstClr val="black"/>
                </a:solidFill>
                <a:latin typeface="Calibri"/>
                <a:ea typeface="+mn-ea"/>
                <a:cs typeface="Calibri"/>
              </a:rPr>
              <a:t>You </a:t>
            </a:r>
            <a:r>
              <a:rPr sz="1100" kern="1200" spc="23" dirty="0">
                <a:solidFill>
                  <a:prstClr val="black"/>
                </a:solidFill>
                <a:latin typeface="Calibri"/>
                <a:ea typeface="+mn-ea"/>
                <a:cs typeface="Calibri"/>
              </a:rPr>
              <a:t>can </a:t>
            </a:r>
            <a:r>
              <a:rPr sz="1100" kern="1200" dirty="0">
                <a:solidFill>
                  <a:prstClr val="black"/>
                </a:solidFill>
                <a:latin typeface="Calibri"/>
                <a:ea typeface="+mn-ea"/>
                <a:cs typeface="Calibri"/>
              </a:rPr>
              <a:t>determine </a:t>
            </a:r>
            <a:r>
              <a:rPr sz="1100" kern="1200" spc="20" dirty="0">
                <a:solidFill>
                  <a:prstClr val="black"/>
                </a:solidFill>
                <a:latin typeface="Calibri"/>
                <a:ea typeface="+mn-ea"/>
                <a:cs typeface="Calibri"/>
              </a:rPr>
              <a:t>how </a:t>
            </a:r>
            <a:r>
              <a:rPr sz="1100" kern="1200" spc="23" dirty="0">
                <a:solidFill>
                  <a:prstClr val="black"/>
                </a:solidFill>
                <a:latin typeface="Calibri"/>
                <a:ea typeface="+mn-ea"/>
                <a:cs typeface="Calibri"/>
              </a:rPr>
              <a:t>well </a:t>
            </a:r>
            <a:r>
              <a:rPr sz="1100" kern="1200" spc="-3" dirty="0">
                <a:solidFill>
                  <a:prstClr val="black"/>
                </a:solidFill>
                <a:latin typeface="Calibri"/>
                <a:ea typeface="+mn-ea"/>
                <a:cs typeface="Calibri"/>
              </a:rPr>
              <a:t>you’re </a:t>
            </a:r>
            <a:r>
              <a:rPr sz="1100" kern="1200" spc="17" dirty="0">
                <a:solidFill>
                  <a:prstClr val="black"/>
                </a:solidFill>
                <a:latin typeface="Calibri"/>
                <a:ea typeface="+mn-ea"/>
                <a:cs typeface="Calibri"/>
              </a:rPr>
              <a:t>laying </a:t>
            </a:r>
            <a:r>
              <a:rPr sz="1100" kern="1200" spc="-17" dirty="0">
                <a:solidFill>
                  <a:prstClr val="black"/>
                </a:solidFill>
                <a:latin typeface="Calibri"/>
                <a:ea typeface="+mn-ea"/>
                <a:cs typeface="Calibri"/>
              </a:rPr>
              <a:t>that </a:t>
            </a:r>
            <a:r>
              <a:rPr sz="1100" kern="1200" spc="3" dirty="0">
                <a:solidFill>
                  <a:prstClr val="black"/>
                </a:solidFill>
                <a:latin typeface="Calibri"/>
                <a:ea typeface="+mn-ea"/>
                <a:cs typeface="Calibri"/>
              </a:rPr>
              <a:t>foundation </a:t>
            </a:r>
            <a:r>
              <a:rPr sz="1100" kern="1200" spc="-7" dirty="0">
                <a:solidFill>
                  <a:prstClr val="black"/>
                </a:solidFill>
                <a:latin typeface="Calibri"/>
                <a:ea typeface="+mn-ea"/>
                <a:cs typeface="Calibri"/>
              </a:rPr>
              <a:t>of  </a:t>
            </a:r>
            <a:r>
              <a:rPr sz="1100" kern="1200" spc="-20" dirty="0">
                <a:solidFill>
                  <a:prstClr val="black"/>
                </a:solidFill>
                <a:latin typeface="Calibri"/>
                <a:ea typeface="+mn-ea"/>
                <a:cs typeface="Calibri"/>
              </a:rPr>
              <a:t>trust </a:t>
            </a:r>
            <a:r>
              <a:rPr sz="1100" kern="1200" spc="17" dirty="0">
                <a:solidFill>
                  <a:prstClr val="black"/>
                </a:solidFill>
                <a:latin typeface="Calibri"/>
                <a:ea typeface="+mn-ea"/>
                <a:cs typeface="Calibri"/>
              </a:rPr>
              <a:t>by examining </a:t>
            </a:r>
            <a:r>
              <a:rPr sz="1100" kern="1200" spc="7" dirty="0">
                <a:solidFill>
                  <a:prstClr val="black"/>
                </a:solidFill>
                <a:latin typeface="Calibri"/>
                <a:ea typeface="+mn-ea"/>
                <a:cs typeface="Calibri"/>
              </a:rPr>
              <a:t>your </a:t>
            </a:r>
            <a:r>
              <a:rPr sz="1100" kern="1200" spc="13" dirty="0">
                <a:solidFill>
                  <a:prstClr val="black"/>
                </a:solidFill>
                <a:latin typeface="Calibri"/>
                <a:ea typeface="+mn-ea"/>
                <a:cs typeface="Calibri"/>
              </a:rPr>
              <a:t>communications, application and </a:t>
            </a:r>
            <a:r>
              <a:rPr sz="1100" kern="1200" spc="-3" dirty="0">
                <a:solidFill>
                  <a:prstClr val="black"/>
                </a:solidFill>
                <a:latin typeface="Calibri"/>
                <a:ea typeface="+mn-ea"/>
                <a:cs typeface="Calibri"/>
              </a:rPr>
              <a:t>reporting  </a:t>
            </a:r>
            <a:r>
              <a:rPr sz="1100" kern="1200" dirty="0">
                <a:solidFill>
                  <a:prstClr val="black"/>
                </a:solidFill>
                <a:latin typeface="Calibri"/>
                <a:ea typeface="+mn-ea"/>
                <a:cs typeface="Calibri"/>
              </a:rPr>
              <a:t>requirements, </a:t>
            </a:r>
            <a:r>
              <a:rPr sz="1100" kern="1200" spc="-3" dirty="0">
                <a:solidFill>
                  <a:prstClr val="black"/>
                </a:solidFill>
                <a:latin typeface="Calibri"/>
                <a:ea typeface="+mn-ea"/>
                <a:cs typeface="Calibri"/>
              </a:rPr>
              <a:t>types of </a:t>
            </a:r>
            <a:r>
              <a:rPr sz="1100" kern="1200" spc="10" dirty="0">
                <a:solidFill>
                  <a:prstClr val="black"/>
                </a:solidFill>
                <a:latin typeface="Calibri"/>
                <a:ea typeface="+mn-ea"/>
                <a:cs typeface="Calibri"/>
              </a:rPr>
              <a:t>funding provided </a:t>
            </a:r>
            <a:r>
              <a:rPr sz="1100" kern="1200" spc="13" dirty="0">
                <a:solidFill>
                  <a:prstClr val="black"/>
                </a:solidFill>
                <a:latin typeface="Calibri"/>
                <a:ea typeface="+mn-ea"/>
                <a:cs typeface="Calibri"/>
              </a:rPr>
              <a:t>and </a:t>
            </a:r>
            <a:r>
              <a:rPr sz="1100" kern="1200" spc="17" dirty="0">
                <a:solidFill>
                  <a:prstClr val="black"/>
                </a:solidFill>
                <a:latin typeface="Calibri"/>
                <a:ea typeface="+mn-ea"/>
                <a:cs typeface="Calibri"/>
              </a:rPr>
              <a:t>decision-making  </a:t>
            </a:r>
            <a:r>
              <a:rPr sz="1100" kern="1200" spc="3" dirty="0">
                <a:solidFill>
                  <a:prstClr val="black"/>
                </a:solidFill>
                <a:latin typeface="Calibri"/>
                <a:ea typeface="+mn-ea"/>
                <a:cs typeface="Calibri"/>
              </a:rPr>
              <a:t>processes. </a:t>
            </a:r>
            <a:r>
              <a:rPr sz="1100" kern="1200" spc="-17" dirty="0">
                <a:solidFill>
                  <a:prstClr val="black"/>
                </a:solidFill>
                <a:latin typeface="Calibri"/>
                <a:ea typeface="+mn-ea"/>
                <a:cs typeface="Calibri"/>
              </a:rPr>
              <a:t>It </a:t>
            </a:r>
            <a:r>
              <a:rPr sz="1100" kern="1200" spc="30" dirty="0">
                <a:solidFill>
                  <a:prstClr val="black"/>
                </a:solidFill>
                <a:latin typeface="Calibri"/>
                <a:ea typeface="+mn-ea"/>
                <a:cs typeface="Calibri"/>
              </a:rPr>
              <a:t>will </a:t>
            </a:r>
            <a:r>
              <a:rPr sz="1100" kern="1200" spc="7" dirty="0">
                <a:solidFill>
                  <a:prstClr val="black"/>
                </a:solidFill>
                <a:latin typeface="Calibri"/>
                <a:ea typeface="+mn-ea"/>
                <a:cs typeface="Calibri"/>
              </a:rPr>
              <a:t>be </a:t>
            </a:r>
            <a:r>
              <a:rPr sz="1100" kern="1200" spc="-3" dirty="0">
                <a:solidFill>
                  <a:prstClr val="black"/>
                </a:solidFill>
                <a:latin typeface="Calibri"/>
                <a:ea typeface="+mn-ea"/>
                <a:cs typeface="Calibri"/>
              </a:rPr>
              <a:t>important </a:t>
            </a:r>
            <a:r>
              <a:rPr sz="1100" kern="1200" spc="-13" dirty="0">
                <a:solidFill>
                  <a:prstClr val="black"/>
                </a:solidFill>
                <a:latin typeface="Calibri"/>
                <a:ea typeface="+mn-ea"/>
                <a:cs typeface="Calibri"/>
              </a:rPr>
              <a:t>to </a:t>
            </a:r>
            <a:r>
              <a:rPr sz="1100" kern="1200" spc="-7" dirty="0">
                <a:solidFill>
                  <a:prstClr val="black"/>
                </a:solidFill>
                <a:latin typeface="Calibri"/>
                <a:ea typeface="+mn-ea"/>
                <a:cs typeface="Calibri"/>
              </a:rPr>
              <a:t>assess </a:t>
            </a:r>
            <a:r>
              <a:rPr sz="1100" kern="1200" spc="20" dirty="0">
                <a:solidFill>
                  <a:prstClr val="black"/>
                </a:solidFill>
                <a:latin typeface="Calibri"/>
                <a:ea typeface="+mn-ea"/>
                <a:cs typeface="Calibri"/>
              </a:rPr>
              <a:t>how </a:t>
            </a:r>
            <a:r>
              <a:rPr sz="1100" kern="1200" spc="-10" dirty="0">
                <a:solidFill>
                  <a:prstClr val="black"/>
                </a:solidFill>
                <a:latin typeface="Calibri"/>
                <a:ea typeface="+mn-ea"/>
                <a:cs typeface="Calibri"/>
              </a:rPr>
              <a:t>these </a:t>
            </a:r>
            <a:r>
              <a:rPr sz="1100" kern="1200" spc="3" dirty="0">
                <a:solidFill>
                  <a:prstClr val="black"/>
                </a:solidFill>
                <a:latin typeface="Calibri"/>
                <a:ea typeface="+mn-ea"/>
                <a:cs typeface="Calibri"/>
              </a:rPr>
              <a:t>processes </a:t>
            </a:r>
            <a:r>
              <a:rPr sz="1100" kern="1200" spc="10" dirty="0">
                <a:solidFill>
                  <a:prstClr val="black"/>
                </a:solidFill>
                <a:latin typeface="Calibri"/>
                <a:ea typeface="+mn-ea"/>
                <a:cs typeface="Calibri"/>
              </a:rPr>
              <a:t>and  </a:t>
            </a:r>
            <a:r>
              <a:rPr sz="1100" kern="1200" dirty="0">
                <a:solidFill>
                  <a:prstClr val="black"/>
                </a:solidFill>
                <a:latin typeface="Calibri"/>
                <a:ea typeface="+mn-ea"/>
                <a:cs typeface="Calibri"/>
              </a:rPr>
              <a:t>interactions </a:t>
            </a:r>
            <a:r>
              <a:rPr sz="1100" kern="1200" spc="10" dirty="0">
                <a:solidFill>
                  <a:prstClr val="black"/>
                </a:solidFill>
                <a:latin typeface="Calibri"/>
                <a:ea typeface="+mn-ea"/>
                <a:cs typeface="Calibri"/>
              </a:rPr>
              <a:t>may </a:t>
            </a:r>
            <a:r>
              <a:rPr sz="1100" kern="1200" spc="7" dirty="0">
                <a:solidFill>
                  <a:prstClr val="black"/>
                </a:solidFill>
                <a:latin typeface="Calibri"/>
                <a:ea typeface="+mn-ea"/>
                <a:cs typeface="Calibri"/>
              </a:rPr>
              <a:t>unintentionally </a:t>
            </a:r>
            <a:r>
              <a:rPr sz="1100" kern="1200" dirty="0">
                <a:solidFill>
                  <a:prstClr val="black"/>
                </a:solidFill>
                <a:latin typeface="Calibri"/>
                <a:ea typeface="+mn-ea"/>
                <a:cs typeface="Calibri"/>
              </a:rPr>
              <a:t>advantage </a:t>
            </a:r>
            <a:r>
              <a:rPr sz="1100" kern="1200" spc="3" dirty="0">
                <a:solidFill>
                  <a:prstClr val="black"/>
                </a:solidFill>
                <a:latin typeface="Calibri"/>
                <a:ea typeface="+mn-ea"/>
                <a:cs typeface="Calibri"/>
              </a:rPr>
              <a:t>some </a:t>
            </a:r>
            <a:r>
              <a:rPr sz="1100" kern="1200" spc="10" dirty="0">
                <a:solidFill>
                  <a:prstClr val="black"/>
                </a:solidFill>
                <a:latin typeface="Calibri"/>
                <a:ea typeface="+mn-ea"/>
                <a:cs typeface="Calibri"/>
              </a:rPr>
              <a:t>and </a:t>
            </a:r>
            <a:r>
              <a:rPr sz="1100" kern="1200" spc="3" dirty="0">
                <a:solidFill>
                  <a:prstClr val="black"/>
                </a:solidFill>
                <a:latin typeface="Calibri"/>
                <a:ea typeface="+mn-ea"/>
                <a:cs typeface="Calibri"/>
              </a:rPr>
              <a:t>disadvantage </a:t>
            </a:r>
            <a:r>
              <a:rPr sz="1100" kern="1200" spc="-7" dirty="0">
                <a:solidFill>
                  <a:prstClr val="black"/>
                </a:solidFill>
                <a:latin typeface="Calibri"/>
                <a:ea typeface="+mn-ea"/>
                <a:cs typeface="Calibri"/>
              </a:rPr>
              <a:t>others,</a:t>
            </a:r>
            <a:r>
              <a:rPr lang="en-US" sz="1100" kern="1200" spc="-7" dirty="0">
                <a:solidFill>
                  <a:prstClr val="black"/>
                </a:solidFill>
                <a:latin typeface="Calibri"/>
                <a:ea typeface="+mn-ea"/>
                <a:cs typeface="Calibri"/>
              </a:rPr>
              <a:t>.</a:t>
            </a:r>
            <a:endParaRPr sz="1100" kern="1200" dirty="0">
              <a:solidFill>
                <a:prstClr val="black"/>
              </a:solidFill>
              <a:latin typeface="Calibri"/>
              <a:ea typeface="+mn-ea"/>
              <a:cs typeface="Calibri"/>
            </a:endParaRPr>
          </a:p>
        </p:txBody>
      </p:sp>
      <p:sp>
        <p:nvSpPr>
          <p:cNvPr id="12" name="Rectangle 11">
            <a:extLst>
              <a:ext uri="{FF2B5EF4-FFF2-40B4-BE49-F238E27FC236}">
                <a16:creationId xmlns:a16="http://schemas.microsoft.com/office/drawing/2014/main" id="{A9D641EC-AA50-4B76-A842-F6A511B5765A}"/>
              </a:ext>
            </a:extLst>
          </p:cNvPr>
          <p:cNvSpPr/>
          <p:nvPr/>
        </p:nvSpPr>
        <p:spPr>
          <a:xfrm>
            <a:off x="416116" y="104562"/>
            <a:ext cx="2616188" cy="307777"/>
          </a:xfrm>
          <a:prstGeom prst="rect">
            <a:avLst/>
          </a:prstGeom>
        </p:spPr>
        <p:txBody>
          <a:bodyPr wrap="square">
            <a:spAutoFit/>
          </a:bodyPr>
          <a:lstStyle/>
          <a:p>
            <a:pPr defTabSz="605150">
              <a:buClrTx/>
            </a:pPr>
            <a:r>
              <a:rPr lang="en-US" b="1" kern="1200" dirty="0">
                <a:solidFill>
                  <a:prstClr val="black"/>
                </a:solidFill>
                <a:latin typeface="Calibri" panose="020F0502020204030204" pitchFamily="34" charset="0"/>
                <a:ea typeface="+mn-ea"/>
                <a:cs typeface="Calibri" panose="020F0502020204030204" pitchFamily="34" charset="0"/>
              </a:rPr>
              <a:t>SHARING POWER ASSESMENT </a:t>
            </a:r>
          </a:p>
        </p:txBody>
      </p:sp>
      <p:pic>
        <p:nvPicPr>
          <p:cNvPr id="9" name="Picture 8">
            <a:extLst>
              <a:ext uri="{FF2B5EF4-FFF2-40B4-BE49-F238E27FC236}">
                <a16:creationId xmlns:a16="http://schemas.microsoft.com/office/drawing/2014/main" id="{3093219F-FA88-405B-9C9D-AC62DD9EB5F8}"/>
              </a:ext>
            </a:extLst>
          </p:cNvPr>
          <p:cNvPicPr>
            <a:picLocks noChangeAspect="1"/>
          </p:cNvPicPr>
          <p:nvPr/>
        </p:nvPicPr>
        <p:blipFill>
          <a:blip r:embed="rId2"/>
          <a:stretch>
            <a:fillRect/>
          </a:stretch>
        </p:blipFill>
        <p:spPr>
          <a:xfrm>
            <a:off x="416116" y="381625"/>
            <a:ext cx="6767147" cy="1829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106280" y="542883"/>
            <a:ext cx="3927887" cy="1197209"/>
          </a:xfrm>
          <a:prstGeom prst="rect">
            <a:avLst/>
          </a:prstGeom>
        </p:spPr>
        <p:txBody>
          <a:bodyPr vert="horz" wrap="square" lIns="0" tIns="8404" rIns="0" bIns="0" rtlCol="0">
            <a:spAutoFit/>
          </a:bodyPr>
          <a:lstStyle/>
          <a:p>
            <a:pPr marL="159272" marR="21432" indent="-150867" defTabSz="605150">
              <a:lnSpc>
                <a:spcPct val="111100"/>
              </a:lnSpc>
              <a:spcBef>
                <a:spcPts val="66"/>
              </a:spcBef>
              <a:buClrTx/>
              <a:buFontTx/>
              <a:buAutoNum type="arabicPeriod" startAt="5"/>
              <a:tabLst>
                <a:tab pos="159692" algn="l"/>
              </a:tabLst>
            </a:pPr>
            <a:r>
              <a:rPr sz="1100" b="1" kern="1200" spc="26" dirty="0">
                <a:solidFill>
                  <a:prstClr val="black"/>
                </a:solidFill>
                <a:latin typeface="Calibri"/>
                <a:ea typeface="+mn-ea"/>
                <a:cs typeface="Calibri"/>
              </a:rPr>
              <a:t>What </a:t>
            </a:r>
            <a:r>
              <a:rPr sz="1100" b="1" kern="1200" spc="10" dirty="0">
                <a:solidFill>
                  <a:prstClr val="black"/>
                </a:solidFill>
                <a:latin typeface="Calibri"/>
                <a:ea typeface="+mn-ea"/>
                <a:cs typeface="Calibri"/>
              </a:rPr>
              <a:t>are </a:t>
            </a:r>
            <a:r>
              <a:rPr sz="1100" b="1" kern="1200" spc="23" dirty="0">
                <a:solidFill>
                  <a:prstClr val="black"/>
                </a:solidFill>
                <a:latin typeface="Calibri"/>
                <a:ea typeface="+mn-ea"/>
                <a:cs typeface="Calibri"/>
              </a:rPr>
              <a:t>expectations </a:t>
            </a:r>
            <a:r>
              <a:rPr sz="1100" b="1" kern="1200" spc="7" dirty="0">
                <a:solidFill>
                  <a:prstClr val="black"/>
                </a:solidFill>
                <a:latin typeface="Calibri"/>
                <a:ea typeface="+mn-ea"/>
                <a:cs typeface="Calibri"/>
              </a:rPr>
              <a:t>of </a:t>
            </a:r>
            <a:r>
              <a:rPr sz="1100" b="1" kern="1200" spc="20" dirty="0">
                <a:solidFill>
                  <a:prstClr val="black"/>
                </a:solidFill>
                <a:latin typeface="Calibri"/>
                <a:ea typeface="+mn-ea"/>
                <a:cs typeface="Calibri"/>
              </a:rPr>
              <a:t>program </a:t>
            </a:r>
            <a:r>
              <a:rPr sz="1100" b="1" kern="1200" spc="-3" dirty="0">
                <a:solidFill>
                  <a:prstClr val="black"/>
                </a:solidFill>
                <a:latin typeface="Calibri"/>
                <a:ea typeface="+mn-ea"/>
                <a:cs typeface="Calibri"/>
              </a:rPr>
              <a:t>staff </a:t>
            </a:r>
            <a:r>
              <a:rPr sz="1100" b="1" kern="1200" spc="23" dirty="0">
                <a:solidFill>
                  <a:prstClr val="black"/>
                </a:solidFill>
                <a:latin typeface="Calibri"/>
                <a:ea typeface="+mn-ea"/>
                <a:cs typeface="Calibri"/>
              </a:rPr>
              <a:t>regarding frequency  </a:t>
            </a:r>
            <a:r>
              <a:rPr sz="1100" b="1" kern="1200" spc="26" dirty="0">
                <a:solidFill>
                  <a:prstClr val="black"/>
                </a:solidFill>
                <a:latin typeface="Calibri"/>
                <a:ea typeface="+mn-ea"/>
                <a:cs typeface="Calibri"/>
              </a:rPr>
              <a:t>and </a:t>
            </a:r>
            <a:r>
              <a:rPr sz="1100" b="1" kern="1200" spc="13" dirty="0">
                <a:solidFill>
                  <a:prstClr val="black"/>
                </a:solidFill>
                <a:latin typeface="Calibri"/>
                <a:ea typeface="+mn-ea"/>
                <a:cs typeface="Calibri"/>
              </a:rPr>
              <a:t>type </a:t>
            </a:r>
            <a:r>
              <a:rPr sz="1100" b="1" kern="1200" spc="7" dirty="0">
                <a:solidFill>
                  <a:prstClr val="black"/>
                </a:solidFill>
                <a:latin typeface="Calibri"/>
                <a:ea typeface="+mn-ea"/>
                <a:cs typeface="Calibri"/>
              </a:rPr>
              <a:t>of </a:t>
            </a:r>
            <a:r>
              <a:rPr sz="1100" b="1" kern="1200" spc="33" dirty="0">
                <a:solidFill>
                  <a:prstClr val="black"/>
                </a:solidFill>
                <a:latin typeface="Calibri"/>
                <a:ea typeface="+mn-ea"/>
                <a:cs typeface="Calibri"/>
              </a:rPr>
              <a:t>communication </a:t>
            </a:r>
            <a:r>
              <a:rPr sz="1100" b="1" kern="1200" spc="23" dirty="0">
                <a:solidFill>
                  <a:prstClr val="black"/>
                </a:solidFill>
                <a:latin typeface="Calibri"/>
                <a:ea typeface="+mn-ea"/>
                <a:cs typeface="Calibri"/>
              </a:rPr>
              <a:t>with </a:t>
            </a:r>
            <a:r>
              <a:rPr sz="1100" b="1" kern="1200" spc="7" dirty="0">
                <a:solidFill>
                  <a:prstClr val="black"/>
                </a:solidFill>
                <a:latin typeface="Calibri"/>
                <a:ea typeface="+mn-ea"/>
                <a:cs typeface="Calibri"/>
              </a:rPr>
              <a:t>grant </a:t>
            </a:r>
            <a:r>
              <a:rPr sz="1100" b="1" kern="1200" spc="26" dirty="0">
                <a:solidFill>
                  <a:prstClr val="black"/>
                </a:solidFill>
                <a:latin typeface="Calibri"/>
                <a:ea typeface="+mn-ea"/>
                <a:cs typeface="Calibri"/>
              </a:rPr>
              <a:t>applicants </a:t>
            </a:r>
            <a:r>
              <a:rPr sz="1100" b="1" kern="1200" spc="30" dirty="0">
                <a:solidFill>
                  <a:prstClr val="black"/>
                </a:solidFill>
                <a:latin typeface="Calibri"/>
                <a:ea typeface="+mn-ea"/>
                <a:cs typeface="Calibri"/>
              </a:rPr>
              <a:t>and  </a:t>
            </a:r>
            <a:r>
              <a:rPr sz="1100" b="1" kern="1200" spc="7" dirty="0">
                <a:solidFill>
                  <a:prstClr val="black"/>
                </a:solidFill>
                <a:latin typeface="Calibri"/>
                <a:ea typeface="+mn-ea"/>
                <a:cs typeface="Calibri"/>
              </a:rPr>
              <a:t>grantees?</a:t>
            </a:r>
            <a:endParaRPr sz="1100" b="1" kern="1200" dirty="0">
              <a:solidFill>
                <a:prstClr val="black"/>
              </a:solidFill>
              <a:latin typeface="Calibri"/>
              <a:ea typeface="+mn-ea"/>
              <a:cs typeface="Calibri"/>
            </a:endParaRPr>
          </a:p>
          <a:p>
            <a:pPr marL="284084" lvl="1" indent="-124812" defTabSz="605150">
              <a:spcBef>
                <a:spcPts val="390"/>
              </a:spcBef>
              <a:buClrTx/>
              <a:buFontTx/>
              <a:buAutoNum type="alphaLcPeriod"/>
              <a:tabLst>
                <a:tab pos="284505" algn="l"/>
              </a:tabLst>
            </a:pPr>
            <a:r>
              <a:rPr sz="1100" b="1" kern="1200" spc="73" dirty="0">
                <a:solidFill>
                  <a:prstClr val="black"/>
                </a:solidFill>
                <a:latin typeface="Calibri"/>
                <a:ea typeface="+mn-ea"/>
                <a:cs typeface="Calibri"/>
              </a:rPr>
              <a:t>Do </a:t>
            </a:r>
            <a:r>
              <a:rPr sz="1100" b="1" kern="1200" spc="10" dirty="0">
                <a:solidFill>
                  <a:prstClr val="black"/>
                </a:solidFill>
                <a:latin typeface="Calibri"/>
                <a:ea typeface="+mn-ea"/>
                <a:cs typeface="Calibri"/>
              </a:rPr>
              <a:t>those </a:t>
            </a:r>
            <a:r>
              <a:rPr sz="1100" b="1" kern="1200" spc="23" dirty="0">
                <a:solidFill>
                  <a:prstClr val="black"/>
                </a:solidFill>
                <a:latin typeface="Calibri"/>
                <a:ea typeface="+mn-ea"/>
                <a:cs typeface="Calibri"/>
              </a:rPr>
              <a:t>expectations </a:t>
            </a:r>
            <a:r>
              <a:rPr sz="1100" b="1" kern="1200" dirty="0">
                <a:solidFill>
                  <a:prstClr val="black"/>
                </a:solidFill>
                <a:latin typeface="Calibri"/>
                <a:ea typeface="+mn-ea"/>
                <a:cs typeface="Calibri"/>
              </a:rPr>
              <a:t>foster </a:t>
            </a:r>
            <a:r>
              <a:rPr sz="1100" b="1" kern="1200" spc="26" dirty="0">
                <a:solidFill>
                  <a:prstClr val="black"/>
                </a:solidFill>
                <a:latin typeface="Calibri"/>
                <a:ea typeface="+mn-ea"/>
                <a:cs typeface="Calibri"/>
              </a:rPr>
              <a:t>quality</a:t>
            </a:r>
            <a:r>
              <a:rPr sz="1100" b="1" kern="1200" spc="40" dirty="0">
                <a:solidFill>
                  <a:prstClr val="black"/>
                </a:solidFill>
                <a:latin typeface="Calibri"/>
                <a:ea typeface="+mn-ea"/>
                <a:cs typeface="Calibri"/>
              </a:rPr>
              <a:t> </a:t>
            </a:r>
            <a:r>
              <a:rPr sz="1100" b="1" kern="1200" spc="20" dirty="0">
                <a:solidFill>
                  <a:prstClr val="black"/>
                </a:solidFill>
                <a:latin typeface="Calibri"/>
                <a:ea typeface="+mn-ea"/>
                <a:cs typeface="Calibri"/>
              </a:rPr>
              <a:t>relationships?</a:t>
            </a:r>
            <a:endParaRPr sz="1100" b="1" kern="1200" dirty="0">
              <a:solidFill>
                <a:prstClr val="black"/>
              </a:solidFill>
              <a:latin typeface="Calibri"/>
              <a:ea typeface="+mn-ea"/>
              <a:cs typeface="Calibri"/>
            </a:endParaRPr>
          </a:p>
          <a:p>
            <a:pPr marL="285765" marR="3362" lvl="1" indent="-126493" defTabSz="605150">
              <a:lnSpc>
                <a:spcPct val="111100"/>
              </a:lnSpc>
              <a:spcBef>
                <a:spcPts val="298"/>
              </a:spcBef>
              <a:buClrTx/>
              <a:buFontTx/>
              <a:buAutoNum type="alphaLcPeriod"/>
              <a:tabLst>
                <a:tab pos="286185" algn="l"/>
              </a:tabLst>
            </a:pPr>
            <a:r>
              <a:rPr sz="1100" b="1" kern="1200" spc="23" dirty="0">
                <a:solidFill>
                  <a:prstClr val="black"/>
                </a:solidFill>
                <a:latin typeface="Calibri"/>
                <a:ea typeface="+mn-ea"/>
                <a:cs typeface="Calibri"/>
              </a:rPr>
              <a:t>Are </a:t>
            </a:r>
            <a:r>
              <a:rPr sz="1100" b="1" kern="1200" spc="13" dirty="0">
                <a:solidFill>
                  <a:prstClr val="black"/>
                </a:solidFill>
                <a:latin typeface="Calibri"/>
                <a:ea typeface="+mn-ea"/>
                <a:cs typeface="Calibri"/>
              </a:rPr>
              <a:t>they </a:t>
            </a:r>
            <a:r>
              <a:rPr sz="1100" b="1" kern="1200" spc="23" dirty="0">
                <a:solidFill>
                  <a:prstClr val="black"/>
                </a:solidFill>
                <a:latin typeface="Calibri"/>
                <a:ea typeface="+mn-ea"/>
                <a:cs typeface="Calibri"/>
              </a:rPr>
              <a:t>realistic expectations </a:t>
            </a:r>
            <a:r>
              <a:rPr sz="1100" b="1" kern="1200" spc="26" dirty="0">
                <a:solidFill>
                  <a:prstClr val="black"/>
                </a:solidFill>
                <a:latin typeface="Calibri"/>
                <a:ea typeface="+mn-ea"/>
                <a:cs typeface="Calibri"/>
              </a:rPr>
              <a:t>given </a:t>
            </a:r>
            <a:r>
              <a:rPr sz="1100" b="1" kern="1200" spc="3" dirty="0">
                <a:solidFill>
                  <a:prstClr val="black"/>
                </a:solidFill>
                <a:latin typeface="Calibri"/>
                <a:ea typeface="+mn-ea"/>
                <a:cs typeface="Calibri"/>
              </a:rPr>
              <a:t>the </a:t>
            </a:r>
            <a:r>
              <a:rPr sz="1100" b="1" kern="1200" spc="23" dirty="0">
                <a:solidFill>
                  <a:prstClr val="black"/>
                </a:solidFill>
                <a:latin typeface="Calibri"/>
                <a:ea typeface="+mn-ea"/>
                <a:cs typeface="Calibri"/>
              </a:rPr>
              <a:t>number </a:t>
            </a:r>
            <a:r>
              <a:rPr sz="1100" b="1" kern="1200" spc="7" dirty="0">
                <a:solidFill>
                  <a:prstClr val="black"/>
                </a:solidFill>
                <a:latin typeface="Calibri"/>
                <a:ea typeface="+mn-ea"/>
                <a:cs typeface="Calibri"/>
              </a:rPr>
              <a:t>of </a:t>
            </a:r>
            <a:r>
              <a:rPr sz="1100" b="1" kern="1200" spc="10" dirty="0">
                <a:solidFill>
                  <a:prstClr val="black"/>
                </a:solidFill>
                <a:latin typeface="Calibri"/>
                <a:ea typeface="+mn-ea"/>
                <a:cs typeface="Calibri"/>
              </a:rPr>
              <a:t>grant  </a:t>
            </a:r>
            <a:r>
              <a:rPr sz="1100" b="1" kern="1200" spc="23" dirty="0">
                <a:solidFill>
                  <a:prstClr val="black"/>
                </a:solidFill>
                <a:latin typeface="Calibri"/>
                <a:ea typeface="+mn-ea"/>
                <a:cs typeface="Calibri"/>
              </a:rPr>
              <a:t>relationships </a:t>
            </a:r>
            <a:r>
              <a:rPr sz="1100" b="1" kern="1200" spc="-3" dirty="0">
                <a:solidFill>
                  <a:prstClr val="black"/>
                </a:solidFill>
                <a:latin typeface="Calibri"/>
                <a:ea typeface="+mn-ea"/>
                <a:cs typeface="Calibri"/>
              </a:rPr>
              <a:t>staff </a:t>
            </a:r>
            <a:r>
              <a:rPr sz="1100" b="1" kern="1200" spc="20" dirty="0">
                <a:solidFill>
                  <a:prstClr val="black"/>
                </a:solidFill>
                <a:latin typeface="Calibri"/>
                <a:ea typeface="+mn-ea"/>
                <a:cs typeface="Calibri"/>
              </a:rPr>
              <a:t>need </a:t>
            </a:r>
            <a:r>
              <a:rPr sz="1100" b="1" kern="1200" spc="-3" dirty="0">
                <a:solidFill>
                  <a:prstClr val="black"/>
                </a:solidFill>
                <a:latin typeface="Calibri"/>
                <a:ea typeface="+mn-ea"/>
                <a:cs typeface="Calibri"/>
              </a:rPr>
              <a:t>to</a:t>
            </a:r>
            <a:r>
              <a:rPr sz="1100" b="1" kern="1200" spc="53" dirty="0">
                <a:solidFill>
                  <a:prstClr val="black"/>
                </a:solidFill>
                <a:latin typeface="Calibri"/>
                <a:ea typeface="+mn-ea"/>
                <a:cs typeface="Calibri"/>
              </a:rPr>
              <a:t> </a:t>
            </a:r>
            <a:r>
              <a:rPr sz="1100" b="1" kern="1200" spc="17" dirty="0">
                <a:solidFill>
                  <a:prstClr val="black"/>
                </a:solidFill>
                <a:latin typeface="Calibri"/>
                <a:ea typeface="+mn-ea"/>
                <a:cs typeface="Calibri"/>
              </a:rPr>
              <a:t>manage?</a:t>
            </a:r>
            <a:endParaRPr sz="1100" b="1" kern="1200" dirty="0">
              <a:solidFill>
                <a:prstClr val="black"/>
              </a:solidFill>
              <a:latin typeface="Calibri"/>
              <a:ea typeface="+mn-ea"/>
              <a:cs typeface="Calibri"/>
            </a:endParaRPr>
          </a:p>
        </p:txBody>
      </p:sp>
      <p:sp>
        <p:nvSpPr>
          <p:cNvPr id="7" name="object 7"/>
          <p:cNvSpPr txBox="1"/>
          <p:nvPr/>
        </p:nvSpPr>
        <p:spPr>
          <a:xfrm>
            <a:off x="106280" y="1900311"/>
            <a:ext cx="4075300" cy="668980"/>
          </a:xfrm>
          <a:prstGeom prst="rect">
            <a:avLst/>
          </a:prstGeom>
        </p:spPr>
        <p:txBody>
          <a:bodyPr vert="horz" wrap="square" lIns="0" tIns="57990" rIns="0" bIns="0" rtlCol="0">
            <a:spAutoFit/>
          </a:bodyPr>
          <a:lstStyle/>
          <a:p>
            <a:pPr marL="159272" indent="-150867" defTabSz="605150">
              <a:spcBef>
                <a:spcPts val="457"/>
              </a:spcBef>
              <a:buClrTx/>
              <a:buFontTx/>
              <a:buAutoNum type="arabicPeriod" startAt="6"/>
              <a:tabLst>
                <a:tab pos="159692" algn="l"/>
              </a:tabLst>
            </a:pPr>
            <a:r>
              <a:rPr sz="1100" b="1" kern="1200" spc="73" dirty="0">
                <a:solidFill>
                  <a:prstClr val="black"/>
                </a:solidFill>
                <a:latin typeface="Calibri"/>
                <a:ea typeface="+mn-ea"/>
                <a:cs typeface="Calibri"/>
              </a:rPr>
              <a:t>Do </a:t>
            </a:r>
            <a:r>
              <a:rPr sz="1100" b="1" kern="1200" spc="26" dirty="0">
                <a:solidFill>
                  <a:prstClr val="black"/>
                </a:solidFill>
                <a:latin typeface="Calibri"/>
                <a:ea typeface="+mn-ea"/>
                <a:cs typeface="Calibri"/>
              </a:rPr>
              <a:t>any </a:t>
            </a:r>
            <a:r>
              <a:rPr sz="1100" b="1" kern="1200" spc="23" dirty="0">
                <a:solidFill>
                  <a:prstClr val="black"/>
                </a:solidFill>
                <a:latin typeface="Calibri"/>
                <a:ea typeface="+mn-ea"/>
                <a:cs typeface="Calibri"/>
              </a:rPr>
              <a:t>grantmaking </a:t>
            </a:r>
            <a:r>
              <a:rPr sz="1100" b="1" kern="1200" spc="-3" dirty="0">
                <a:solidFill>
                  <a:prstClr val="black"/>
                </a:solidFill>
                <a:latin typeface="Calibri"/>
                <a:ea typeface="+mn-ea"/>
                <a:cs typeface="Calibri"/>
              </a:rPr>
              <a:t>staff </a:t>
            </a:r>
            <a:r>
              <a:rPr sz="1100" b="1" kern="1200" spc="17" dirty="0">
                <a:solidFill>
                  <a:prstClr val="black"/>
                </a:solidFill>
                <a:latin typeface="Calibri"/>
                <a:ea typeface="+mn-ea"/>
                <a:cs typeface="Calibri"/>
              </a:rPr>
              <a:t>have </a:t>
            </a:r>
            <a:r>
              <a:rPr sz="1100" b="1" kern="1200" spc="20" dirty="0">
                <a:solidFill>
                  <a:prstClr val="black"/>
                </a:solidFill>
                <a:latin typeface="Calibri"/>
                <a:ea typeface="+mn-ea"/>
                <a:cs typeface="Calibri"/>
              </a:rPr>
              <a:t>prior </a:t>
            </a:r>
            <a:r>
              <a:rPr sz="1100" b="1" kern="1200" spc="17" dirty="0">
                <a:solidFill>
                  <a:prstClr val="black"/>
                </a:solidFill>
                <a:latin typeface="Calibri"/>
                <a:ea typeface="+mn-ea"/>
                <a:cs typeface="Calibri"/>
              </a:rPr>
              <a:t>nonprofit</a:t>
            </a:r>
            <a:r>
              <a:rPr sz="1100" b="1" kern="1200" spc="132" dirty="0">
                <a:solidFill>
                  <a:prstClr val="black"/>
                </a:solidFill>
                <a:latin typeface="Calibri"/>
                <a:ea typeface="+mn-ea"/>
                <a:cs typeface="Calibri"/>
              </a:rPr>
              <a:t> </a:t>
            </a:r>
            <a:r>
              <a:rPr sz="1100" b="1" kern="1200" spc="23" dirty="0">
                <a:solidFill>
                  <a:prstClr val="black"/>
                </a:solidFill>
                <a:latin typeface="Calibri"/>
                <a:ea typeface="+mn-ea"/>
                <a:cs typeface="Calibri"/>
              </a:rPr>
              <a:t>experience?</a:t>
            </a:r>
            <a:endParaRPr sz="1100" b="1"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100" b="1" kern="1200" spc="17" dirty="0">
                <a:solidFill>
                  <a:prstClr val="black"/>
                </a:solidFill>
                <a:latin typeface="Calibri"/>
                <a:ea typeface="+mn-ea"/>
                <a:cs typeface="Calibri"/>
              </a:rPr>
              <a:t>Experience </a:t>
            </a:r>
            <a:r>
              <a:rPr sz="1100" b="1" kern="1200" spc="26" dirty="0">
                <a:solidFill>
                  <a:prstClr val="black"/>
                </a:solidFill>
                <a:latin typeface="Calibri"/>
                <a:ea typeface="+mn-ea"/>
                <a:cs typeface="Calibri"/>
              </a:rPr>
              <a:t>in </a:t>
            </a:r>
            <a:r>
              <a:rPr sz="1100" b="1" kern="1200" spc="-7" dirty="0">
                <a:solidFill>
                  <a:prstClr val="black"/>
                </a:solidFill>
                <a:latin typeface="Calibri"/>
                <a:ea typeface="+mn-ea"/>
                <a:cs typeface="Calibri"/>
              </a:rPr>
              <a:t>the </a:t>
            </a:r>
            <a:r>
              <a:rPr sz="1100" b="1" kern="1200" spc="17" dirty="0">
                <a:solidFill>
                  <a:prstClr val="black"/>
                </a:solidFill>
                <a:latin typeface="Calibri"/>
                <a:ea typeface="+mn-ea"/>
                <a:cs typeface="Calibri"/>
              </a:rPr>
              <a:t>communities </a:t>
            </a:r>
            <a:r>
              <a:rPr sz="1100" b="1" kern="1200" spc="20" dirty="0">
                <a:solidFill>
                  <a:prstClr val="black"/>
                </a:solidFill>
                <a:latin typeface="Calibri"/>
                <a:ea typeface="+mn-ea"/>
                <a:cs typeface="Calibri"/>
              </a:rPr>
              <a:t>we</a:t>
            </a:r>
            <a:r>
              <a:rPr sz="1100" b="1" kern="1200" spc="106" dirty="0">
                <a:solidFill>
                  <a:prstClr val="black"/>
                </a:solidFill>
                <a:latin typeface="Calibri"/>
                <a:ea typeface="+mn-ea"/>
                <a:cs typeface="Calibri"/>
              </a:rPr>
              <a:t> </a:t>
            </a:r>
            <a:r>
              <a:rPr sz="1100" b="1" kern="1200" spc="-7" dirty="0">
                <a:solidFill>
                  <a:prstClr val="black"/>
                </a:solidFill>
                <a:latin typeface="Calibri"/>
                <a:ea typeface="+mn-ea"/>
                <a:cs typeface="Calibri"/>
              </a:rPr>
              <a:t>serve?</a:t>
            </a:r>
            <a:endParaRPr sz="1100" b="1"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100" b="1" kern="1200" spc="53" dirty="0">
                <a:solidFill>
                  <a:prstClr val="black"/>
                </a:solidFill>
                <a:latin typeface="Calibri"/>
                <a:ea typeface="+mn-ea"/>
                <a:cs typeface="Calibri"/>
              </a:rPr>
              <a:t>How </a:t>
            </a:r>
            <a:r>
              <a:rPr sz="1100" b="1" kern="1200" spc="10" dirty="0">
                <a:solidFill>
                  <a:prstClr val="black"/>
                </a:solidFill>
                <a:latin typeface="Calibri"/>
                <a:ea typeface="+mn-ea"/>
                <a:cs typeface="Calibri"/>
              </a:rPr>
              <a:t>does </a:t>
            </a:r>
            <a:r>
              <a:rPr sz="1100" b="1" kern="1200" spc="-13" dirty="0">
                <a:solidFill>
                  <a:prstClr val="black"/>
                </a:solidFill>
                <a:latin typeface="Calibri"/>
                <a:ea typeface="+mn-ea"/>
                <a:cs typeface="Calibri"/>
              </a:rPr>
              <a:t>that </a:t>
            </a:r>
            <a:r>
              <a:rPr sz="1100" b="1" kern="1200" spc="17" dirty="0">
                <a:solidFill>
                  <a:prstClr val="black"/>
                </a:solidFill>
                <a:latin typeface="Calibri"/>
                <a:ea typeface="+mn-ea"/>
                <a:cs typeface="Calibri"/>
              </a:rPr>
              <a:t>experience </a:t>
            </a:r>
            <a:r>
              <a:rPr sz="1100" b="1" kern="1200" spc="-3" dirty="0">
                <a:solidFill>
                  <a:prstClr val="black"/>
                </a:solidFill>
                <a:latin typeface="Calibri"/>
                <a:ea typeface="+mn-ea"/>
                <a:cs typeface="Calibri"/>
              </a:rPr>
              <a:t>affect grantee </a:t>
            </a:r>
            <a:r>
              <a:rPr sz="1100" b="1" kern="1200" spc="7" dirty="0">
                <a:solidFill>
                  <a:prstClr val="black"/>
                </a:solidFill>
                <a:latin typeface="Calibri"/>
                <a:ea typeface="+mn-ea"/>
                <a:cs typeface="Calibri"/>
              </a:rPr>
              <a:t>relations, if </a:t>
            </a:r>
            <a:r>
              <a:rPr sz="1100" b="1" kern="1200" spc="-13" dirty="0">
                <a:solidFill>
                  <a:prstClr val="black"/>
                </a:solidFill>
                <a:latin typeface="Calibri"/>
                <a:ea typeface="+mn-ea"/>
                <a:cs typeface="Calibri"/>
              </a:rPr>
              <a:t>at</a:t>
            </a:r>
            <a:r>
              <a:rPr sz="1100" b="1" kern="1200" spc="103" dirty="0">
                <a:solidFill>
                  <a:prstClr val="black"/>
                </a:solidFill>
                <a:latin typeface="Calibri"/>
                <a:ea typeface="+mn-ea"/>
                <a:cs typeface="Calibri"/>
              </a:rPr>
              <a:t> </a:t>
            </a:r>
            <a:r>
              <a:rPr sz="1100" b="1" kern="1200" spc="7" dirty="0">
                <a:solidFill>
                  <a:prstClr val="black"/>
                </a:solidFill>
                <a:latin typeface="Calibri"/>
                <a:ea typeface="+mn-ea"/>
                <a:cs typeface="Calibri"/>
              </a:rPr>
              <a:t>all?</a:t>
            </a:r>
            <a:endParaRPr sz="1100" b="1" kern="1200" dirty="0">
              <a:solidFill>
                <a:prstClr val="black"/>
              </a:solidFill>
              <a:latin typeface="Calibri"/>
              <a:ea typeface="+mn-ea"/>
              <a:cs typeface="Calibri"/>
            </a:endParaRPr>
          </a:p>
        </p:txBody>
      </p:sp>
      <p:sp>
        <p:nvSpPr>
          <p:cNvPr id="8" name="object 8"/>
          <p:cNvSpPr txBox="1"/>
          <p:nvPr/>
        </p:nvSpPr>
        <p:spPr>
          <a:xfrm>
            <a:off x="115525" y="2729510"/>
            <a:ext cx="4066055" cy="976636"/>
          </a:xfrm>
          <a:prstGeom prst="rect">
            <a:avLst/>
          </a:prstGeom>
        </p:spPr>
        <p:txBody>
          <a:bodyPr vert="horz" wrap="square" lIns="0" tIns="8404" rIns="0" bIns="0" rtlCol="0">
            <a:spAutoFit/>
          </a:bodyPr>
          <a:lstStyle/>
          <a:p>
            <a:pPr marL="159272" marR="50009" indent="-150867" defTabSz="605150">
              <a:lnSpc>
                <a:spcPct val="111100"/>
              </a:lnSpc>
              <a:spcBef>
                <a:spcPts val="66"/>
              </a:spcBef>
              <a:buClrTx/>
              <a:buFontTx/>
              <a:buAutoNum type="arabicPeriod" startAt="7"/>
              <a:tabLst>
                <a:tab pos="159692" algn="l"/>
              </a:tabLst>
            </a:pPr>
            <a:r>
              <a:rPr sz="1100" b="1" kern="1200" spc="60" dirty="0">
                <a:solidFill>
                  <a:prstClr val="black"/>
                </a:solidFill>
                <a:latin typeface="Calibri"/>
                <a:ea typeface="+mn-ea"/>
                <a:cs typeface="Calibri"/>
              </a:rPr>
              <a:t>How </a:t>
            </a:r>
            <a:r>
              <a:rPr sz="1100" b="1" kern="1200" spc="20" dirty="0">
                <a:solidFill>
                  <a:prstClr val="black"/>
                </a:solidFill>
                <a:latin typeface="Calibri"/>
                <a:ea typeface="+mn-ea"/>
                <a:cs typeface="Calibri"/>
              </a:rPr>
              <a:t>does </a:t>
            </a:r>
            <a:r>
              <a:rPr sz="1100" b="1" kern="1200" spc="3" dirty="0">
                <a:solidFill>
                  <a:prstClr val="black"/>
                </a:solidFill>
                <a:latin typeface="Calibri"/>
                <a:ea typeface="+mn-ea"/>
                <a:cs typeface="Calibri"/>
              </a:rPr>
              <a:t>the </a:t>
            </a:r>
            <a:r>
              <a:rPr sz="1100" b="1" kern="1200" spc="23" dirty="0">
                <a:solidFill>
                  <a:prstClr val="black"/>
                </a:solidFill>
                <a:latin typeface="Calibri"/>
                <a:ea typeface="+mn-ea"/>
                <a:cs typeface="Calibri"/>
              </a:rPr>
              <a:t>f</a:t>
            </a:r>
            <a:r>
              <a:rPr lang="en-US" sz="1100" b="1" kern="1200" spc="23" dirty="0">
                <a:solidFill>
                  <a:prstClr val="black"/>
                </a:solidFill>
                <a:latin typeface="Calibri"/>
                <a:ea typeface="+mn-ea"/>
                <a:cs typeface="Calibri"/>
              </a:rPr>
              <a:t>under </a:t>
            </a:r>
            <a:r>
              <a:rPr sz="1100" b="1" kern="1200" spc="30" dirty="0">
                <a:solidFill>
                  <a:prstClr val="black"/>
                </a:solidFill>
                <a:latin typeface="Calibri"/>
                <a:ea typeface="+mn-ea"/>
                <a:cs typeface="Calibri"/>
              </a:rPr>
              <a:t>signal </a:t>
            </a:r>
            <a:r>
              <a:rPr sz="1100" b="1" kern="1200" spc="26" dirty="0">
                <a:solidFill>
                  <a:prstClr val="black"/>
                </a:solidFill>
                <a:latin typeface="Calibri"/>
                <a:ea typeface="+mn-ea"/>
                <a:cs typeface="Calibri"/>
              </a:rPr>
              <a:t>and </a:t>
            </a:r>
            <a:r>
              <a:rPr sz="1100" b="1" kern="1200" spc="20" dirty="0">
                <a:solidFill>
                  <a:prstClr val="black"/>
                </a:solidFill>
                <a:latin typeface="Calibri"/>
                <a:ea typeface="+mn-ea"/>
                <a:cs typeface="Calibri"/>
              </a:rPr>
              <a:t>reinforce </a:t>
            </a:r>
            <a:r>
              <a:rPr sz="1100" b="1" kern="1200" spc="3" dirty="0">
                <a:solidFill>
                  <a:prstClr val="black"/>
                </a:solidFill>
                <a:latin typeface="Calibri"/>
                <a:ea typeface="+mn-ea"/>
                <a:cs typeface="Calibri"/>
              </a:rPr>
              <a:t>its </a:t>
            </a:r>
            <a:r>
              <a:rPr sz="1100" b="1" kern="1200" spc="-7" dirty="0">
                <a:solidFill>
                  <a:prstClr val="black"/>
                </a:solidFill>
                <a:latin typeface="Calibri"/>
                <a:ea typeface="+mn-ea"/>
                <a:cs typeface="Calibri"/>
              </a:rPr>
              <a:t>trust </a:t>
            </a:r>
            <a:r>
              <a:rPr sz="1100" b="1" kern="1200" spc="10" dirty="0">
                <a:solidFill>
                  <a:prstClr val="black"/>
                </a:solidFill>
                <a:latin typeface="Calibri"/>
                <a:ea typeface="+mn-ea"/>
                <a:cs typeface="Calibri"/>
              </a:rPr>
              <a:t>for  grantees </a:t>
            </a:r>
            <a:r>
              <a:rPr sz="1100" b="1" kern="1200" spc="26" dirty="0">
                <a:solidFill>
                  <a:prstClr val="black"/>
                </a:solidFill>
                <a:latin typeface="Calibri"/>
                <a:ea typeface="+mn-ea"/>
                <a:cs typeface="Calibri"/>
              </a:rPr>
              <a:t>and </a:t>
            </a:r>
            <a:r>
              <a:rPr sz="1100" b="1" kern="1200" spc="30" dirty="0">
                <a:solidFill>
                  <a:prstClr val="black"/>
                </a:solidFill>
                <a:latin typeface="Calibri"/>
                <a:ea typeface="+mn-ea"/>
                <a:cs typeface="Calibri"/>
              </a:rPr>
              <a:t>community</a:t>
            </a:r>
            <a:r>
              <a:rPr sz="1100" b="1" kern="1200" spc="-13" dirty="0">
                <a:solidFill>
                  <a:prstClr val="black"/>
                </a:solidFill>
                <a:latin typeface="Calibri"/>
                <a:ea typeface="+mn-ea"/>
                <a:cs typeface="Calibri"/>
              </a:rPr>
              <a:t> </a:t>
            </a:r>
            <a:r>
              <a:rPr sz="1100" b="1" kern="1200" spc="13" dirty="0">
                <a:solidFill>
                  <a:prstClr val="black"/>
                </a:solidFill>
                <a:latin typeface="Calibri"/>
                <a:ea typeface="+mn-ea"/>
                <a:cs typeface="Calibri"/>
              </a:rPr>
              <a:t>stakeholders?</a:t>
            </a:r>
            <a:endParaRPr sz="1100" b="1" kern="1200" dirty="0">
              <a:solidFill>
                <a:prstClr val="black"/>
              </a:solidFill>
              <a:latin typeface="Calibri"/>
              <a:ea typeface="+mn-ea"/>
              <a:cs typeface="Calibri"/>
            </a:endParaRPr>
          </a:p>
          <a:p>
            <a:pPr marL="277360" marR="3362" lvl="1" indent="-118088" defTabSz="605150">
              <a:lnSpc>
                <a:spcPct val="111100"/>
              </a:lnSpc>
              <a:spcBef>
                <a:spcPts val="298"/>
              </a:spcBef>
              <a:buClrTx/>
              <a:buFontTx/>
              <a:buAutoNum type="alphaLcPeriod"/>
              <a:tabLst>
                <a:tab pos="277780" algn="l"/>
              </a:tabLst>
            </a:pPr>
            <a:r>
              <a:rPr sz="1100" b="1" kern="1200" spc="53" dirty="0">
                <a:solidFill>
                  <a:prstClr val="black"/>
                </a:solidFill>
                <a:latin typeface="Calibri"/>
                <a:ea typeface="+mn-ea"/>
                <a:cs typeface="Calibri"/>
              </a:rPr>
              <a:t>How </a:t>
            </a:r>
            <a:r>
              <a:rPr sz="1100" b="1" kern="1200" spc="20" dirty="0">
                <a:solidFill>
                  <a:prstClr val="black"/>
                </a:solidFill>
                <a:latin typeface="Calibri"/>
                <a:ea typeface="+mn-ea"/>
                <a:cs typeface="Calibri"/>
              </a:rPr>
              <a:t>do we </a:t>
            </a:r>
            <a:r>
              <a:rPr sz="1100" b="1" kern="1200" spc="26" dirty="0">
                <a:solidFill>
                  <a:prstClr val="black"/>
                </a:solidFill>
                <a:latin typeface="Calibri"/>
                <a:ea typeface="+mn-ea"/>
                <a:cs typeface="Calibri"/>
              </a:rPr>
              <a:t>know </a:t>
            </a:r>
            <a:r>
              <a:rPr sz="1100" b="1" kern="1200" spc="7" dirty="0">
                <a:solidFill>
                  <a:prstClr val="black"/>
                </a:solidFill>
                <a:latin typeface="Calibri"/>
                <a:ea typeface="+mn-ea"/>
                <a:cs typeface="Calibri"/>
              </a:rPr>
              <a:t>if </a:t>
            </a:r>
            <a:r>
              <a:rPr sz="1100" b="1" kern="1200" spc="17" dirty="0">
                <a:solidFill>
                  <a:prstClr val="black"/>
                </a:solidFill>
                <a:latin typeface="Calibri"/>
                <a:ea typeface="+mn-ea"/>
                <a:cs typeface="Calibri"/>
              </a:rPr>
              <a:t>organizations led </a:t>
            </a:r>
            <a:r>
              <a:rPr sz="1100" b="1" kern="1200" spc="20" dirty="0">
                <a:solidFill>
                  <a:prstClr val="black"/>
                </a:solidFill>
                <a:latin typeface="Calibri"/>
                <a:ea typeface="+mn-ea"/>
                <a:cs typeface="Calibri"/>
              </a:rPr>
              <a:t>by </a:t>
            </a:r>
            <a:r>
              <a:rPr sz="1100" b="1" kern="1200" spc="17" dirty="0">
                <a:solidFill>
                  <a:prstClr val="black"/>
                </a:solidFill>
                <a:latin typeface="Calibri"/>
                <a:ea typeface="+mn-ea"/>
                <a:cs typeface="Calibri"/>
              </a:rPr>
              <a:t>people </a:t>
            </a:r>
            <a:r>
              <a:rPr sz="1100" b="1" kern="1200" dirty="0">
                <a:solidFill>
                  <a:prstClr val="black"/>
                </a:solidFill>
                <a:latin typeface="Calibri"/>
                <a:ea typeface="+mn-ea"/>
                <a:cs typeface="Calibri"/>
              </a:rPr>
              <a:t>of </a:t>
            </a:r>
            <a:r>
              <a:rPr sz="1100" b="1" kern="1200" spc="23" dirty="0">
                <a:solidFill>
                  <a:prstClr val="black"/>
                </a:solidFill>
                <a:latin typeface="Calibri"/>
                <a:ea typeface="+mn-ea"/>
                <a:cs typeface="Calibri"/>
              </a:rPr>
              <a:t>color  </a:t>
            </a:r>
            <a:r>
              <a:rPr sz="1100" b="1" kern="1200" spc="3" dirty="0">
                <a:solidFill>
                  <a:prstClr val="black"/>
                </a:solidFill>
                <a:latin typeface="Calibri"/>
                <a:ea typeface="+mn-ea"/>
                <a:cs typeface="Calibri"/>
              </a:rPr>
              <a:t>feel </a:t>
            </a:r>
            <a:r>
              <a:rPr sz="1100" b="1" kern="1200" spc="-10" dirty="0">
                <a:solidFill>
                  <a:prstClr val="black"/>
                </a:solidFill>
                <a:latin typeface="Calibri"/>
                <a:ea typeface="+mn-ea"/>
                <a:cs typeface="Calibri"/>
              </a:rPr>
              <a:t>trusted </a:t>
            </a:r>
            <a:r>
              <a:rPr sz="1100" b="1" kern="1200" spc="17" dirty="0">
                <a:solidFill>
                  <a:prstClr val="black"/>
                </a:solidFill>
                <a:latin typeface="Calibri"/>
                <a:ea typeface="+mn-ea"/>
                <a:cs typeface="Calibri"/>
              </a:rPr>
              <a:t>and </a:t>
            </a:r>
            <a:r>
              <a:rPr sz="1100" b="1" kern="1200" spc="-17" dirty="0">
                <a:solidFill>
                  <a:prstClr val="black"/>
                </a:solidFill>
                <a:latin typeface="Calibri"/>
                <a:ea typeface="+mn-ea"/>
                <a:cs typeface="Calibri"/>
              </a:rPr>
              <a:t>trust </a:t>
            </a:r>
            <a:r>
              <a:rPr sz="1100" b="1" kern="1200" spc="-7" dirty="0">
                <a:solidFill>
                  <a:prstClr val="black"/>
                </a:solidFill>
                <a:latin typeface="Calibri"/>
                <a:ea typeface="+mn-ea"/>
                <a:cs typeface="Calibri"/>
              </a:rPr>
              <a:t>the </a:t>
            </a:r>
            <a:r>
              <a:rPr sz="1100" b="1" kern="1200" spc="10" dirty="0">
                <a:solidFill>
                  <a:prstClr val="black"/>
                </a:solidFill>
                <a:latin typeface="Calibri"/>
                <a:ea typeface="+mn-ea"/>
                <a:cs typeface="Calibri"/>
              </a:rPr>
              <a:t>foundation, </a:t>
            </a:r>
            <a:r>
              <a:rPr sz="1100" b="1" kern="1200" spc="17" dirty="0">
                <a:solidFill>
                  <a:prstClr val="black"/>
                </a:solidFill>
                <a:latin typeface="Calibri"/>
                <a:ea typeface="+mn-ea"/>
                <a:cs typeface="Calibri"/>
              </a:rPr>
              <a:t>compared </a:t>
            </a:r>
            <a:r>
              <a:rPr sz="1100" b="1" kern="1200" spc="13" dirty="0">
                <a:solidFill>
                  <a:prstClr val="black"/>
                </a:solidFill>
                <a:latin typeface="Calibri"/>
                <a:ea typeface="+mn-ea"/>
                <a:cs typeface="Calibri"/>
              </a:rPr>
              <a:t>with </a:t>
            </a:r>
            <a:r>
              <a:rPr sz="1100" b="1" kern="1200" spc="-3" dirty="0">
                <a:solidFill>
                  <a:prstClr val="black"/>
                </a:solidFill>
                <a:latin typeface="Calibri"/>
                <a:ea typeface="+mn-ea"/>
                <a:cs typeface="Calibri"/>
              </a:rPr>
              <a:t>other  </a:t>
            </a:r>
            <a:r>
              <a:rPr sz="1100" b="1" kern="1200" spc="10" dirty="0">
                <a:solidFill>
                  <a:prstClr val="black"/>
                </a:solidFill>
                <a:latin typeface="Calibri"/>
                <a:ea typeface="+mn-ea"/>
                <a:cs typeface="Calibri"/>
              </a:rPr>
              <a:t>organizations?</a:t>
            </a:r>
            <a:endParaRPr sz="1100" b="1" kern="1200" dirty="0">
              <a:solidFill>
                <a:prstClr val="black"/>
              </a:solidFill>
              <a:latin typeface="Calibri"/>
              <a:ea typeface="+mn-ea"/>
              <a:cs typeface="Calibri"/>
            </a:endParaRPr>
          </a:p>
        </p:txBody>
      </p:sp>
      <p:sp>
        <p:nvSpPr>
          <p:cNvPr id="9" name="object 9"/>
          <p:cNvSpPr txBox="1"/>
          <p:nvPr/>
        </p:nvSpPr>
        <p:spPr>
          <a:xfrm>
            <a:off x="30257" y="3813784"/>
            <a:ext cx="4571999" cy="1009337"/>
          </a:xfrm>
          <a:prstGeom prst="rect">
            <a:avLst/>
          </a:prstGeom>
        </p:spPr>
        <p:txBody>
          <a:bodyPr vert="horz" wrap="square" lIns="0" tIns="8404" rIns="0" bIns="0" rtlCol="0">
            <a:spAutoFit/>
          </a:bodyPr>
          <a:lstStyle/>
          <a:p>
            <a:pPr marL="159272" marR="3362" indent="-150867" defTabSz="605150">
              <a:lnSpc>
                <a:spcPct val="111100"/>
              </a:lnSpc>
              <a:spcBef>
                <a:spcPts val="66"/>
              </a:spcBef>
              <a:buClrTx/>
              <a:buFontTx/>
              <a:buAutoNum type="arabicPeriod" startAt="8"/>
              <a:tabLst>
                <a:tab pos="159692" algn="l"/>
              </a:tabLst>
            </a:pPr>
            <a:r>
              <a:rPr sz="1100" b="1" kern="1200" spc="26" dirty="0">
                <a:solidFill>
                  <a:prstClr val="black"/>
                </a:solidFill>
                <a:latin typeface="Calibri"/>
                <a:ea typeface="+mn-ea"/>
                <a:cs typeface="Calibri"/>
              </a:rPr>
              <a:t>What </a:t>
            </a:r>
            <a:r>
              <a:rPr sz="1100" b="1" kern="1200" spc="13" dirty="0">
                <a:solidFill>
                  <a:prstClr val="black"/>
                </a:solidFill>
                <a:latin typeface="Calibri"/>
                <a:ea typeface="+mn-ea"/>
                <a:cs typeface="Calibri"/>
              </a:rPr>
              <a:t>types </a:t>
            </a:r>
            <a:r>
              <a:rPr sz="1100" b="1" kern="1200" spc="7" dirty="0">
                <a:solidFill>
                  <a:prstClr val="black"/>
                </a:solidFill>
                <a:latin typeface="Calibri"/>
                <a:ea typeface="+mn-ea"/>
                <a:cs typeface="Calibri"/>
              </a:rPr>
              <a:t>of other </a:t>
            </a:r>
            <a:r>
              <a:rPr sz="1100" b="1" kern="1200" spc="13" dirty="0">
                <a:solidFill>
                  <a:prstClr val="black"/>
                </a:solidFill>
                <a:latin typeface="Calibri"/>
                <a:ea typeface="+mn-ea"/>
                <a:cs typeface="Calibri"/>
              </a:rPr>
              <a:t>support </a:t>
            </a:r>
            <a:r>
              <a:rPr sz="1100" b="1" kern="1200" spc="17" dirty="0">
                <a:solidFill>
                  <a:prstClr val="black"/>
                </a:solidFill>
                <a:latin typeface="Calibri"/>
                <a:ea typeface="+mn-ea"/>
                <a:cs typeface="Calibri"/>
              </a:rPr>
              <a:t>have </a:t>
            </a:r>
            <a:r>
              <a:rPr sz="1100" b="1" kern="1200" spc="26" dirty="0">
                <a:solidFill>
                  <a:prstClr val="black"/>
                </a:solidFill>
                <a:latin typeface="Calibri"/>
                <a:ea typeface="+mn-ea"/>
                <a:cs typeface="Calibri"/>
              </a:rPr>
              <a:t>we </a:t>
            </a:r>
            <a:r>
              <a:rPr sz="1100" b="1" kern="1200" spc="10" dirty="0">
                <a:solidFill>
                  <a:prstClr val="black"/>
                </a:solidFill>
                <a:latin typeface="Calibri"/>
                <a:ea typeface="+mn-ea"/>
                <a:cs typeface="Calibri"/>
              </a:rPr>
              <a:t>offered </a:t>
            </a:r>
            <a:r>
              <a:rPr sz="1100" b="1" kern="1200" spc="7" dirty="0">
                <a:solidFill>
                  <a:prstClr val="black"/>
                </a:solidFill>
                <a:latin typeface="Calibri"/>
                <a:ea typeface="+mn-ea"/>
                <a:cs typeface="Calibri"/>
              </a:rPr>
              <a:t>grant </a:t>
            </a:r>
            <a:r>
              <a:rPr sz="1100" b="1" kern="1200" spc="13" dirty="0">
                <a:solidFill>
                  <a:prstClr val="black"/>
                </a:solidFill>
                <a:latin typeface="Calibri"/>
                <a:ea typeface="+mn-ea"/>
                <a:cs typeface="Calibri"/>
              </a:rPr>
              <a:t>partners,  </a:t>
            </a:r>
            <a:r>
              <a:rPr sz="1100" b="1" kern="1200" spc="26" dirty="0">
                <a:solidFill>
                  <a:prstClr val="black"/>
                </a:solidFill>
                <a:latin typeface="Calibri"/>
                <a:ea typeface="+mn-ea"/>
                <a:cs typeface="Calibri"/>
              </a:rPr>
              <a:t>beyond </a:t>
            </a:r>
            <a:r>
              <a:rPr sz="1100" b="1" kern="1200" spc="3" dirty="0">
                <a:solidFill>
                  <a:prstClr val="black"/>
                </a:solidFill>
                <a:latin typeface="Calibri"/>
                <a:ea typeface="+mn-ea"/>
                <a:cs typeface="Calibri"/>
              </a:rPr>
              <a:t>the </a:t>
            </a:r>
            <a:r>
              <a:rPr sz="1100" b="1" kern="1200" spc="7" dirty="0">
                <a:solidFill>
                  <a:prstClr val="black"/>
                </a:solidFill>
                <a:latin typeface="Calibri"/>
                <a:ea typeface="+mn-ea"/>
                <a:cs typeface="Calibri"/>
              </a:rPr>
              <a:t>grant</a:t>
            </a:r>
            <a:r>
              <a:rPr sz="1100" b="1" kern="1200" spc="-7" dirty="0">
                <a:solidFill>
                  <a:prstClr val="black"/>
                </a:solidFill>
                <a:latin typeface="Calibri"/>
                <a:ea typeface="+mn-ea"/>
                <a:cs typeface="Calibri"/>
              </a:rPr>
              <a:t> </a:t>
            </a:r>
            <a:r>
              <a:rPr sz="1100" b="1" kern="1200" spc="7" dirty="0">
                <a:solidFill>
                  <a:prstClr val="black"/>
                </a:solidFill>
                <a:latin typeface="Calibri"/>
                <a:ea typeface="+mn-ea"/>
                <a:cs typeface="Calibri"/>
              </a:rPr>
              <a:t>itself?</a:t>
            </a:r>
            <a:endParaRPr sz="1100" b="1"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100" b="1" kern="1200" spc="7" dirty="0">
                <a:solidFill>
                  <a:prstClr val="black"/>
                </a:solidFill>
                <a:latin typeface="Calibri"/>
                <a:ea typeface="+mn-ea"/>
                <a:cs typeface="Calibri"/>
              </a:rPr>
              <a:t>Is </a:t>
            </a:r>
            <a:r>
              <a:rPr sz="1100" b="1" kern="1200" spc="-3" dirty="0">
                <a:solidFill>
                  <a:prstClr val="black"/>
                </a:solidFill>
                <a:latin typeface="Calibri"/>
                <a:ea typeface="+mn-ea"/>
                <a:cs typeface="Calibri"/>
              </a:rPr>
              <a:t>it </a:t>
            </a:r>
            <a:r>
              <a:rPr sz="1100" b="1" kern="1200" spc="17" dirty="0">
                <a:solidFill>
                  <a:prstClr val="black"/>
                </a:solidFill>
                <a:latin typeface="Calibri"/>
                <a:ea typeface="+mn-ea"/>
                <a:cs typeface="Calibri"/>
              </a:rPr>
              <a:t>culturally</a:t>
            </a:r>
            <a:r>
              <a:rPr sz="1100" b="1" kern="1200" spc="93" dirty="0">
                <a:solidFill>
                  <a:prstClr val="black"/>
                </a:solidFill>
                <a:latin typeface="Calibri"/>
                <a:ea typeface="+mn-ea"/>
                <a:cs typeface="Calibri"/>
              </a:rPr>
              <a:t> </a:t>
            </a:r>
            <a:r>
              <a:rPr sz="1100" b="1" kern="1200" dirty="0">
                <a:solidFill>
                  <a:prstClr val="black"/>
                </a:solidFill>
                <a:latin typeface="Calibri"/>
                <a:ea typeface="+mn-ea"/>
                <a:cs typeface="Calibri"/>
              </a:rPr>
              <a:t>appropriate?</a:t>
            </a:r>
          </a:p>
          <a:p>
            <a:pPr marL="279041" marR="286185" lvl="1" indent="-119769" defTabSz="605150">
              <a:lnSpc>
                <a:spcPct val="111100"/>
              </a:lnSpc>
              <a:spcBef>
                <a:spcPts val="298"/>
              </a:spcBef>
              <a:buClrTx/>
              <a:buFontTx/>
              <a:buAutoNum type="alphaLcPeriod"/>
              <a:tabLst>
                <a:tab pos="279462" algn="l"/>
              </a:tabLst>
            </a:pPr>
            <a:r>
              <a:rPr sz="1100" b="1" kern="1200" spc="17" dirty="0">
                <a:solidFill>
                  <a:prstClr val="black"/>
                </a:solidFill>
                <a:latin typeface="Calibri"/>
                <a:ea typeface="+mn-ea"/>
                <a:cs typeface="Calibri"/>
              </a:rPr>
              <a:t>What </a:t>
            </a:r>
            <a:r>
              <a:rPr sz="1100" b="1" kern="1200" spc="7" dirty="0">
                <a:solidFill>
                  <a:prstClr val="black"/>
                </a:solidFill>
                <a:latin typeface="Calibri"/>
                <a:ea typeface="+mn-ea"/>
                <a:cs typeface="Calibri"/>
              </a:rPr>
              <a:t>roles </a:t>
            </a:r>
            <a:r>
              <a:rPr sz="1100" b="1" kern="1200" spc="20" dirty="0">
                <a:solidFill>
                  <a:prstClr val="black"/>
                </a:solidFill>
                <a:latin typeface="Calibri"/>
                <a:ea typeface="+mn-ea"/>
                <a:cs typeface="Calibri"/>
              </a:rPr>
              <a:t>do </a:t>
            </a:r>
            <a:r>
              <a:rPr sz="1100" b="1" kern="1200" spc="-3" dirty="0">
                <a:solidFill>
                  <a:prstClr val="black"/>
                </a:solidFill>
                <a:latin typeface="Calibri"/>
                <a:ea typeface="+mn-ea"/>
                <a:cs typeface="Calibri"/>
              </a:rPr>
              <a:t>grantees </a:t>
            </a:r>
            <a:r>
              <a:rPr sz="1100" b="1" kern="1200" spc="20" dirty="0">
                <a:solidFill>
                  <a:prstClr val="black"/>
                </a:solidFill>
                <a:latin typeface="Calibri"/>
                <a:ea typeface="+mn-ea"/>
                <a:cs typeface="Calibri"/>
              </a:rPr>
              <a:t>play </a:t>
            </a:r>
            <a:r>
              <a:rPr sz="1100" b="1" kern="1200" spc="26" dirty="0">
                <a:solidFill>
                  <a:prstClr val="black"/>
                </a:solidFill>
                <a:latin typeface="Calibri"/>
                <a:ea typeface="+mn-ea"/>
                <a:cs typeface="Calibri"/>
              </a:rPr>
              <a:t>in </a:t>
            </a:r>
            <a:r>
              <a:rPr sz="1100" b="1" kern="1200" spc="10" dirty="0">
                <a:solidFill>
                  <a:prstClr val="black"/>
                </a:solidFill>
                <a:latin typeface="Calibri"/>
                <a:ea typeface="+mn-ea"/>
                <a:cs typeface="Calibri"/>
              </a:rPr>
              <a:t>determining </a:t>
            </a:r>
            <a:r>
              <a:rPr sz="1100" b="1" kern="1200" dirty="0">
                <a:solidFill>
                  <a:prstClr val="black"/>
                </a:solidFill>
                <a:latin typeface="Calibri"/>
                <a:ea typeface="+mn-ea"/>
                <a:cs typeface="Calibri"/>
              </a:rPr>
              <a:t>types of  </a:t>
            </a:r>
            <a:r>
              <a:rPr sz="1100" b="1" kern="1200" spc="10" dirty="0">
                <a:solidFill>
                  <a:prstClr val="black"/>
                </a:solidFill>
                <a:latin typeface="Calibri"/>
                <a:ea typeface="+mn-ea"/>
                <a:cs typeface="Calibri"/>
              </a:rPr>
              <a:t>nonmonetary </a:t>
            </a:r>
            <a:r>
              <a:rPr sz="1100" b="1" kern="1200" spc="3" dirty="0">
                <a:solidFill>
                  <a:prstClr val="black"/>
                </a:solidFill>
                <a:latin typeface="Calibri"/>
                <a:ea typeface="+mn-ea"/>
                <a:cs typeface="Calibri"/>
              </a:rPr>
              <a:t>support </a:t>
            </a:r>
            <a:r>
              <a:rPr sz="1100" b="1" kern="1200" spc="17" dirty="0">
                <a:solidFill>
                  <a:prstClr val="black"/>
                </a:solidFill>
                <a:latin typeface="Calibri"/>
                <a:ea typeface="+mn-ea"/>
                <a:cs typeface="Calibri"/>
              </a:rPr>
              <a:t>and </a:t>
            </a:r>
            <a:r>
              <a:rPr sz="1100" b="1" kern="1200" spc="23" dirty="0">
                <a:solidFill>
                  <a:prstClr val="black"/>
                </a:solidFill>
                <a:latin typeface="Calibri"/>
                <a:ea typeface="+mn-ea"/>
                <a:cs typeface="Calibri"/>
              </a:rPr>
              <a:t>who </a:t>
            </a:r>
            <a:r>
              <a:rPr sz="1100" b="1" kern="1200" spc="13" dirty="0">
                <a:solidFill>
                  <a:prstClr val="black"/>
                </a:solidFill>
                <a:latin typeface="Calibri"/>
                <a:ea typeface="+mn-ea"/>
                <a:cs typeface="Calibri"/>
              </a:rPr>
              <a:t>provides</a:t>
            </a:r>
            <a:r>
              <a:rPr sz="1100" b="1" kern="1200" spc="103" dirty="0">
                <a:solidFill>
                  <a:prstClr val="black"/>
                </a:solidFill>
                <a:latin typeface="Calibri"/>
                <a:ea typeface="+mn-ea"/>
                <a:cs typeface="Calibri"/>
              </a:rPr>
              <a:t> </a:t>
            </a:r>
            <a:r>
              <a:rPr sz="1100" b="1" kern="1200" spc="-20" dirty="0">
                <a:solidFill>
                  <a:prstClr val="black"/>
                </a:solidFill>
                <a:latin typeface="Calibri"/>
                <a:ea typeface="+mn-ea"/>
                <a:cs typeface="Calibri"/>
              </a:rPr>
              <a:t>it?</a:t>
            </a:r>
            <a:endParaRPr sz="1100" b="1" kern="1200" dirty="0">
              <a:solidFill>
                <a:prstClr val="black"/>
              </a:solidFill>
              <a:latin typeface="Calibri"/>
              <a:ea typeface="+mn-ea"/>
              <a:cs typeface="Calibri"/>
            </a:endParaRPr>
          </a:p>
        </p:txBody>
      </p:sp>
      <p:sp>
        <p:nvSpPr>
          <p:cNvPr id="10" name="object 10"/>
          <p:cNvSpPr txBox="1"/>
          <p:nvPr/>
        </p:nvSpPr>
        <p:spPr>
          <a:xfrm>
            <a:off x="4813517" y="573456"/>
            <a:ext cx="4143270" cy="792675"/>
          </a:xfrm>
          <a:prstGeom prst="rect">
            <a:avLst/>
          </a:prstGeom>
        </p:spPr>
        <p:txBody>
          <a:bodyPr vert="horz" wrap="square" lIns="0" tIns="8404" rIns="0" bIns="0" rtlCol="0">
            <a:spAutoFit/>
          </a:bodyPr>
          <a:lstStyle/>
          <a:p>
            <a:pPr marL="159272" marR="3362" indent="-150867" defTabSz="605150">
              <a:lnSpc>
                <a:spcPct val="111100"/>
              </a:lnSpc>
              <a:spcBef>
                <a:spcPts val="66"/>
              </a:spcBef>
              <a:buClrTx/>
              <a:buFontTx/>
              <a:buAutoNum type="arabicPeriod" startAt="9"/>
              <a:tabLst>
                <a:tab pos="159692" algn="l"/>
              </a:tabLst>
            </a:pPr>
            <a:r>
              <a:rPr sz="1100" b="1" kern="1200" spc="60" dirty="0">
                <a:solidFill>
                  <a:prstClr val="black"/>
                </a:solidFill>
                <a:latin typeface="Calibri"/>
                <a:ea typeface="+mn-ea"/>
                <a:cs typeface="Calibri"/>
              </a:rPr>
              <a:t>How </a:t>
            </a:r>
            <a:r>
              <a:rPr sz="1100" b="1" kern="1200" spc="26" dirty="0">
                <a:solidFill>
                  <a:prstClr val="black"/>
                </a:solidFill>
                <a:latin typeface="Calibri"/>
                <a:ea typeface="+mn-ea"/>
                <a:cs typeface="Calibri"/>
              </a:rPr>
              <a:t>do </a:t>
            </a:r>
            <a:r>
              <a:rPr sz="1100" b="1" kern="1200" spc="3" dirty="0">
                <a:solidFill>
                  <a:prstClr val="black"/>
                </a:solidFill>
                <a:latin typeface="Calibri"/>
                <a:ea typeface="+mn-ea"/>
                <a:cs typeface="Calibri"/>
              </a:rPr>
              <a:t>the </a:t>
            </a:r>
            <a:r>
              <a:rPr sz="1100" b="1" kern="1200" spc="17" dirty="0">
                <a:solidFill>
                  <a:prstClr val="black"/>
                </a:solidFill>
                <a:latin typeface="Calibri"/>
                <a:ea typeface="+mn-ea"/>
                <a:cs typeface="Calibri"/>
              </a:rPr>
              <a:t>f</a:t>
            </a:r>
            <a:r>
              <a:rPr lang="en-US" sz="1100" b="1" kern="1200" spc="17" dirty="0">
                <a:solidFill>
                  <a:prstClr val="black"/>
                </a:solidFill>
                <a:latin typeface="Calibri"/>
                <a:ea typeface="+mn-ea"/>
                <a:cs typeface="Calibri"/>
              </a:rPr>
              <a:t>unders </a:t>
            </a:r>
            <a:r>
              <a:rPr sz="1100" b="1" kern="1200" spc="17" dirty="0">
                <a:solidFill>
                  <a:prstClr val="black"/>
                </a:solidFill>
                <a:latin typeface="Calibri"/>
                <a:ea typeface="+mn-ea"/>
                <a:cs typeface="Calibri"/>
              </a:rPr>
              <a:t> </a:t>
            </a:r>
            <a:r>
              <a:rPr sz="1100" b="1" kern="1200" spc="33" dirty="0">
                <a:solidFill>
                  <a:prstClr val="black"/>
                </a:solidFill>
                <a:latin typeface="Calibri"/>
                <a:ea typeface="+mn-ea"/>
                <a:cs typeface="Calibri"/>
              </a:rPr>
              <a:t>decision-making </a:t>
            </a:r>
            <a:r>
              <a:rPr sz="1100" b="1" kern="1200" spc="26" dirty="0">
                <a:solidFill>
                  <a:prstClr val="black"/>
                </a:solidFill>
                <a:latin typeface="Calibri"/>
                <a:ea typeface="+mn-ea"/>
                <a:cs typeface="Calibri"/>
              </a:rPr>
              <a:t>and </a:t>
            </a:r>
            <a:r>
              <a:rPr sz="1100" b="1" kern="1200" spc="30" dirty="0">
                <a:solidFill>
                  <a:prstClr val="black"/>
                </a:solidFill>
                <a:latin typeface="Calibri"/>
                <a:ea typeface="+mn-ea"/>
                <a:cs typeface="Calibri"/>
              </a:rPr>
              <a:t>conflict  </a:t>
            </a:r>
            <a:r>
              <a:rPr sz="1100" b="1" kern="1200" spc="20" dirty="0">
                <a:solidFill>
                  <a:prstClr val="black"/>
                </a:solidFill>
                <a:latin typeface="Calibri"/>
                <a:ea typeface="+mn-ea"/>
                <a:cs typeface="Calibri"/>
              </a:rPr>
              <a:t>resolution processes </a:t>
            </a:r>
            <a:r>
              <a:rPr sz="1100" b="1" kern="1200" spc="10" dirty="0">
                <a:solidFill>
                  <a:prstClr val="black"/>
                </a:solidFill>
                <a:latin typeface="Calibri"/>
                <a:ea typeface="+mn-ea"/>
                <a:cs typeface="Calibri"/>
              </a:rPr>
              <a:t>reflect </a:t>
            </a:r>
            <a:r>
              <a:rPr sz="1100" b="1" kern="1200" spc="-7" dirty="0">
                <a:solidFill>
                  <a:prstClr val="black"/>
                </a:solidFill>
                <a:latin typeface="Calibri"/>
                <a:ea typeface="+mn-ea"/>
                <a:cs typeface="Calibri"/>
              </a:rPr>
              <a:t>trust </a:t>
            </a:r>
            <a:r>
              <a:rPr sz="1100" b="1" kern="1200" spc="26" dirty="0">
                <a:solidFill>
                  <a:prstClr val="black"/>
                </a:solidFill>
                <a:latin typeface="Calibri"/>
                <a:ea typeface="+mn-ea"/>
                <a:cs typeface="Calibri"/>
              </a:rPr>
              <a:t>and </a:t>
            </a:r>
            <a:r>
              <a:rPr sz="1100" b="1" kern="1200" spc="23" dirty="0">
                <a:solidFill>
                  <a:prstClr val="black"/>
                </a:solidFill>
                <a:latin typeface="Calibri"/>
                <a:ea typeface="+mn-ea"/>
                <a:cs typeface="Calibri"/>
              </a:rPr>
              <a:t>power sharing </a:t>
            </a:r>
            <a:r>
              <a:rPr sz="1100" b="1" kern="1200" spc="30" dirty="0">
                <a:solidFill>
                  <a:prstClr val="black"/>
                </a:solidFill>
                <a:latin typeface="Calibri"/>
                <a:ea typeface="+mn-ea"/>
                <a:cs typeface="Calibri"/>
              </a:rPr>
              <a:t>within </a:t>
            </a:r>
            <a:r>
              <a:rPr sz="1100" b="1" kern="1200" spc="7" dirty="0">
                <a:solidFill>
                  <a:prstClr val="black"/>
                </a:solidFill>
                <a:latin typeface="Calibri"/>
                <a:ea typeface="+mn-ea"/>
                <a:cs typeface="Calibri"/>
              </a:rPr>
              <a:t>the  </a:t>
            </a:r>
            <a:r>
              <a:rPr sz="1100" b="1" kern="1200" spc="23" dirty="0">
                <a:solidFill>
                  <a:prstClr val="black"/>
                </a:solidFill>
                <a:latin typeface="Calibri"/>
                <a:ea typeface="+mn-ea"/>
                <a:cs typeface="Calibri"/>
              </a:rPr>
              <a:t>organization?</a:t>
            </a:r>
            <a:endParaRPr sz="1100" b="1" kern="1200" dirty="0">
              <a:solidFill>
                <a:prstClr val="black"/>
              </a:solidFill>
              <a:latin typeface="Calibri"/>
              <a:ea typeface="+mn-ea"/>
              <a:cs typeface="Calibri"/>
            </a:endParaRPr>
          </a:p>
          <a:p>
            <a:pPr marL="273998" lvl="1" indent="-114726" defTabSz="605150">
              <a:spcBef>
                <a:spcPts val="390"/>
              </a:spcBef>
              <a:buClrTx/>
              <a:buFontTx/>
              <a:buAutoNum type="alphaLcPeriod"/>
              <a:tabLst>
                <a:tab pos="274419" algn="l"/>
              </a:tabLst>
            </a:pPr>
            <a:r>
              <a:rPr sz="1100" b="1" kern="1200" spc="17" dirty="0">
                <a:solidFill>
                  <a:prstClr val="black"/>
                </a:solidFill>
                <a:latin typeface="Calibri"/>
                <a:ea typeface="+mn-ea"/>
                <a:cs typeface="Calibri"/>
              </a:rPr>
              <a:t>With </a:t>
            </a:r>
            <a:r>
              <a:rPr sz="1100" b="1" kern="1200" spc="-3" dirty="0">
                <a:solidFill>
                  <a:prstClr val="black"/>
                </a:solidFill>
                <a:latin typeface="Calibri"/>
                <a:ea typeface="+mn-ea"/>
                <a:cs typeface="Calibri"/>
              </a:rPr>
              <a:t>grantees </a:t>
            </a:r>
            <a:r>
              <a:rPr sz="1100" b="1" kern="1200" spc="17" dirty="0">
                <a:solidFill>
                  <a:prstClr val="black"/>
                </a:solidFill>
                <a:latin typeface="Calibri"/>
                <a:ea typeface="+mn-ea"/>
                <a:cs typeface="Calibri"/>
              </a:rPr>
              <a:t>and </a:t>
            </a:r>
            <a:r>
              <a:rPr sz="1100" b="1" kern="1200" spc="-3" dirty="0">
                <a:solidFill>
                  <a:prstClr val="black"/>
                </a:solidFill>
                <a:latin typeface="Calibri"/>
                <a:ea typeface="+mn-ea"/>
                <a:cs typeface="Calibri"/>
              </a:rPr>
              <a:t>other </a:t>
            </a:r>
            <a:r>
              <a:rPr sz="1100" b="1" kern="1200" spc="20" dirty="0">
                <a:solidFill>
                  <a:prstClr val="black"/>
                </a:solidFill>
                <a:latin typeface="Calibri"/>
                <a:ea typeface="+mn-ea"/>
                <a:cs typeface="Calibri"/>
              </a:rPr>
              <a:t>community</a:t>
            </a:r>
            <a:r>
              <a:rPr sz="1100" b="1" kern="1200" spc="146" dirty="0">
                <a:solidFill>
                  <a:prstClr val="black"/>
                </a:solidFill>
                <a:latin typeface="Calibri"/>
                <a:ea typeface="+mn-ea"/>
                <a:cs typeface="Calibri"/>
              </a:rPr>
              <a:t> </a:t>
            </a:r>
            <a:r>
              <a:rPr sz="1100" b="1" kern="1200" dirty="0">
                <a:solidFill>
                  <a:prstClr val="black"/>
                </a:solidFill>
                <a:latin typeface="Calibri"/>
                <a:ea typeface="+mn-ea"/>
                <a:cs typeface="Calibri"/>
              </a:rPr>
              <a:t>stakeholders?</a:t>
            </a:r>
          </a:p>
        </p:txBody>
      </p:sp>
      <p:sp>
        <p:nvSpPr>
          <p:cNvPr id="11" name="object 11"/>
          <p:cNvSpPr txBox="1"/>
          <p:nvPr/>
        </p:nvSpPr>
        <p:spPr>
          <a:xfrm>
            <a:off x="4896546" y="1496074"/>
            <a:ext cx="4143270" cy="604803"/>
          </a:xfrm>
          <a:prstGeom prst="rect">
            <a:avLst/>
          </a:prstGeom>
        </p:spPr>
        <p:txBody>
          <a:bodyPr vert="horz" wrap="square" lIns="0" tIns="8404" rIns="0" bIns="0" rtlCol="0">
            <a:spAutoFit/>
          </a:bodyPr>
          <a:lstStyle/>
          <a:p>
            <a:pPr marL="159272" marR="78585" indent="-150867" defTabSz="605150">
              <a:lnSpc>
                <a:spcPct val="111100"/>
              </a:lnSpc>
              <a:spcBef>
                <a:spcPts val="66"/>
              </a:spcBef>
              <a:buClrTx/>
              <a:buFontTx/>
              <a:buAutoNum type="arabicPeriod" startAt="10"/>
              <a:tabLst>
                <a:tab pos="159692" algn="l"/>
              </a:tabLst>
            </a:pPr>
            <a:r>
              <a:rPr lang="en-US" sz="1100" b="1" kern="1200" spc="60" dirty="0">
                <a:solidFill>
                  <a:prstClr val="black"/>
                </a:solidFill>
                <a:latin typeface="Calibri"/>
                <a:ea typeface="+mn-ea"/>
                <a:cs typeface="Calibri"/>
              </a:rPr>
              <a:t> </a:t>
            </a:r>
            <a:r>
              <a:rPr sz="1100" b="1" kern="1200" spc="60" dirty="0">
                <a:solidFill>
                  <a:prstClr val="black"/>
                </a:solidFill>
                <a:latin typeface="Calibri"/>
                <a:ea typeface="+mn-ea"/>
                <a:cs typeface="Calibri"/>
              </a:rPr>
              <a:t>How </a:t>
            </a:r>
            <a:r>
              <a:rPr sz="1100" b="1" kern="1200" spc="20" dirty="0">
                <a:solidFill>
                  <a:prstClr val="black"/>
                </a:solidFill>
                <a:latin typeface="Calibri"/>
                <a:ea typeface="+mn-ea"/>
                <a:cs typeface="Calibri"/>
              </a:rPr>
              <a:t>does </a:t>
            </a:r>
            <a:r>
              <a:rPr sz="1100" b="1" kern="1200" spc="3" dirty="0">
                <a:solidFill>
                  <a:prstClr val="black"/>
                </a:solidFill>
                <a:latin typeface="Calibri"/>
                <a:ea typeface="+mn-ea"/>
                <a:cs typeface="Calibri"/>
              </a:rPr>
              <a:t>the </a:t>
            </a:r>
            <a:r>
              <a:rPr sz="1100" b="1" kern="1200" spc="23" dirty="0">
                <a:solidFill>
                  <a:prstClr val="black"/>
                </a:solidFill>
                <a:latin typeface="Calibri"/>
                <a:ea typeface="+mn-ea"/>
                <a:cs typeface="Calibri"/>
              </a:rPr>
              <a:t>f</a:t>
            </a:r>
            <a:r>
              <a:rPr lang="en-US" sz="1100" b="1" kern="1200" spc="23" dirty="0">
                <a:solidFill>
                  <a:prstClr val="black"/>
                </a:solidFill>
                <a:latin typeface="Calibri"/>
                <a:ea typeface="+mn-ea"/>
                <a:cs typeface="Calibri"/>
              </a:rPr>
              <a:t>u</a:t>
            </a:r>
            <a:r>
              <a:rPr sz="1100" b="1" kern="1200" spc="23" dirty="0">
                <a:solidFill>
                  <a:prstClr val="black"/>
                </a:solidFill>
                <a:latin typeface="Calibri"/>
                <a:ea typeface="+mn-ea"/>
                <a:cs typeface="Calibri"/>
              </a:rPr>
              <a:t>n</a:t>
            </a:r>
            <a:r>
              <a:rPr lang="en-US" sz="1100" b="1" kern="1200" spc="23" dirty="0">
                <a:solidFill>
                  <a:prstClr val="black"/>
                </a:solidFill>
                <a:latin typeface="Calibri"/>
                <a:ea typeface="+mn-ea"/>
                <a:cs typeface="Calibri"/>
              </a:rPr>
              <a:t>der</a:t>
            </a:r>
            <a:r>
              <a:rPr sz="1100" b="1" kern="1200" spc="23" dirty="0">
                <a:solidFill>
                  <a:prstClr val="black"/>
                </a:solidFill>
                <a:latin typeface="Calibri"/>
                <a:ea typeface="+mn-ea"/>
                <a:cs typeface="Calibri"/>
              </a:rPr>
              <a:t> </a:t>
            </a:r>
            <a:r>
              <a:rPr sz="1100" b="1" kern="1200" spc="33" dirty="0">
                <a:solidFill>
                  <a:prstClr val="black"/>
                </a:solidFill>
                <a:latin typeface="Calibri"/>
                <a:ea typeface="+mn-ea"/>
                <a:cs typeface="Calibri"/>
              </a:rPr>
              <a:t>decide </a:t>
            </a:r>
            <a:r>
              <a:rPr sz="1100" b="1" kern="1200" spc="40" dirty="0">
                <a:solidFill>
                  <a:prstClr val="black"/>
                </a:solidFill>
                <a:latin typeface="Calibri"/>
                <a:ea typeface="+mn-ea"/>
                <a:cs typeface="Calibri"/>
              </a:rPr>
              <a:t>which </a:t>
            </a:r>
            <a:r>
              <a:rPr sz="1100" b="1" kern="1200" spc="20" dirty="0">
                <a:solidFill>
                  <a:prstClr val="black"/>
                </a:solidFill>
                <a:latin typeface="Calibri"/>
                <a:ea typeface="+mn-ea"/>
                <a:cs typeface="Calibri"/>
              </a:rPr>
              <a:t>information </a:t>
            </a:r>
            <a:r>
              <a:rPr sz="1100" b="1" kern="1200" spc="17" dirty="0">
                <a:solidFill>
                  <a:prstClr val="black"/>
                </a:solidFill>
                <a:latin typeface="Calibri"/>
                <a:ea typeface="+mn-ea"/>
                <a:cs typeface="Calibri"/>
              </a:rPr>
              <a:t>gathered  </a:t>
            </a:r>
            <a:r>
              <a:rPr sz="1100" b="1" kern="1200" spc="20" dirty="0">
                <a:solidFill>
                  <a:prstClr val="black"/>
                </a:solidFill>
                <a:latin typeface="Calibri"/>
                <a:ea typeface="+mn-ea"/>
                <a:cs typeface="Calibri"/>
              </a:rPr>
              <a:t>is </a:t>
            </a:r>
            <a:r>
              <a:rPr sz="1100" b="1" kern="1200" spc="30" dirty="0">
                <a:solidFill>
                  <a:prstClr val="black"/>
                </a:solidFill>
                <a:latin typeface="Calibri"/>
                <a:ea typeface="+mn-ea"/>
                <a:cs typeface="Calibri"/>
              </a:rPr>
              <a:t>credible </a:t>
            </a:r>
            <a:r>
              <a:rPr sz="1100" b="1" kern="1200" spc="26" dirty="0">
                <a:solidFill>
                  <a:prstClr val="black"/>
                </a:solidFill>
                <a:latin typeface="Calibri"/>
                <a:ea typeface="+mn-ea"/>
                <a:cs typeface="Calibri"/>
              </a:rPr>
              <a:t>and </a:t>
            </a:r>
            <a:r>
              <a:rPr sz="1100" b="1" kern="1200" spc="17" dirty="0">
                <a:solidFill>
                  <a:prstClr val="black"/>
                </a:solidFill>
                <a:latin typeface="Calibri"/>
                <a:ea typeface="+mn-ea"/>
                <a:cs typeface="Calibri"/>
              </a:rPr>
              <a:t>important </a:t>
            </a:r>
            <a:r>
              <a:rPr sz="1100" b="1" kern="1200" spc="-3" dirty="0">
                <a:solidFill>
                  <a:prstClr val="black"/>
                </a:solidFill>
                <a:latin typeface="Calibri"/>
                <a:ea typeface="+mn-ea"/>
                <a:cs typeface="Calibri"/>
              </a:rPr>
              <a:t>to </a:t>
            </a:r>
            <a:r>
              <a:rPr sz="1100" b="1" kern="1200" spc="17" dirty="0">
                <a:solidFill>
                  <a:prstClr val="black"/>
                </a:solidFill>
                <a:latin typeface="Calibri"/>
                <a:ea typeface="+mn-ea"/>
                <a:cs typeface="Calibri"/>
              </a:rPr>
              <a:t>our</a:t>
            </a:r>
            <a:r>
              <a:rPr sz="1100" b="1" kern="1200" spc="132" dirty="0">
                <a:solidFill>
                  <a:prstClr val="black"/>
                </a:solidFill>
                <a:latin typeface="Calibri"/>
                <a:ea typeface="+mn-ea"/>
                <a:cs typeface="Calibri"/>
              </a:rPr>
              <a:t> </a:t>
            </a:r>
            <a:r>
              <a:rPr sz="1100" b="1" kern="1200" spc="30" dirty="0">
                <a:solidFill>
                  <a:prstClr val="black"/>
                </a:solidFill>
                <a:latin typeface="Calibri"/>
                <a:ea typeface="+mn-ea"/>
                <a:cs typeface="Calibri"/>
              </a:rPr>
              <a:t>decision-making?</a:t>
            </a:r>
            <a:endParaRPr sz="1100" b="1"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100" b="1" kern="1200" spc="53" dirty="0">
                <a:solidFill>
                  <a:prstClr val="black"/>
                </a:solidFill>
                <a:latin typeface="Calibri"/>
                <a:ea typeface="+mn-ea"/>
                <a:cs typeface="Calibri"/>
              </a:rPr>
              <a:t>How </a:t>
            </a:r>
            <a:r>
              <a:rPr sz="1100" b="1" kern="1200" spc="20" dirty="0">
                <a:solidFill>
                  <a:prstClr val="black"/>
                </a:solidFill>
                <a:latin typeface="Calibri"/>
                <a:ea typeface="+mn-ea"/>
                <a:cs typeface="Calibri"/>
              </a:rPr>
              <a:t>inclusive </a:t>
            </a:r>
            <a:r>
              <a:rPr sz="1100" b="1" kern="1200" spc="17" dirty="0">
                <a:solidFill>
                  <a:prstClr val="black"/>
                </a:solidFill>
                <a:latin typeface="Calibri"/>
                <a:ea typeface="+mn-ea"/>
                <a:cs typeface="Calibri"/>
              </a:rPr>
              <a:t>and </a:t>
            </a:r>
            <a:r>
              <a:rPr sz="1100" b="1" kern="1200" spc="10" dirty="0">
                <a:solidFill>
                  <a:prstClr val="black"/>
                </a:solidFill>
                <a:latin typeface="Calibri"/>
                <a:ea typeface="+mn-ea"/>
                <a:cs typeface="Calibri"/>
              </a:rPr>
              <a:t>equitable </a:t>
            </a:r>
            <a:r>
              <a:rPr sz="1100" b="1" kern="1200" dirty="0">
                <a:solidFill>
                  <a:prstClr val="black"/>
                </a:solidFill>
                <a:latin typeface="Calibri"/>
                <a:ea typeface="+mn-ea"/>
                <a:cs typeface="Calibri"/>
              </a:rPr>
              <a:t>are </a:t>
            </a:r>
            <a:r>
              <a:rPr sz="1100" b="1" kern="1200" spc="10" dirty="0">
                <a:solidFill>
                  <a:prstClr val="black"/>
                </a:solidFill>
                <a:latin typeface="Calibri"/>
                <a:ea typeface="+mn-ea"/>
                <a:cs typeface="Calibri"/>
              </a:rPr>
              <a:t>our definitions </a:t>
            </a:r>
            <a:r>
              <a:rPr sz="1100" b="1" kern="1200" dirty="0">
                <a:solidFill>
                  <a:prstClr val="black"/>
                </a:solidFill>
                <a:latin typeface="Calibri"/>
                <a:ea typeface="+mn-ea"/>
                <a:cs typeface="Calibri"/>
              </a:rPr>
              <a:t>of</a:t>
            </a:r>
            <a:r>
              <a:rPr sz="1100" b="1" kern="1200" spc="40" dirty="0">
                <a:solidFill>
                  <a:prstClr val="black"/>
                </a:solidFill>
                <a:latin typeface="Calibri"/>
                <a:ea typeface="+mn-ea"/>
                <a:cs typeface="Calibri"/>
              </a:rPr>
              <a:t> </a:t>
            </a:r>
            <a:r>
              <a:rPr sz="1100" b="1" kern="1200" dirty="0">
                <a:solidFill>
                  <a:prstClr val="black"/>
                </a:solidFill>
                <a:latin typeface="Calibri"/>
                <a:ea typeface="+mn-ea"/>
                <a:cs typeface="Calibri"/>
              </a:rPr>
              <a:t>“expertise”?</a:t>
            </a:r>
          </a:p>
        </p:txBody>
      </p:sp>
      <p:sp>
        <p:nvSpPr>
          <p:cNvPr id="12" name="object 12"/>
          <p:cNvSpPr txBox="1"/>
          <p:nvPr/>
        </p:nvSpPr>
        <p:spPr>
          <a:xfrm>
            <a:off x="4865169" y="2213292"/>
            <a:ext cx="3620901" cy="448407"/>
          </a:xfrm>
          <a:prstGeom prst="rect">
            <a:avLst/>
          </a:prstGeom>
        </p:spPr>
        <p:txBody>
          <a:bodyPr vert="horz" wrap="square" lIns="0" tIns="57990" rIns="0" bIns="0" rtlCol="0">
            <a:spAutoFit/>
          </a:bodyPr>
          <a:lstStyle/>
          <a:p>
            <a:pPr marL="159272" indent="-150867" defTabSz="605150">
              <a:spcBef>
                <a:spcPts val="457"/>
              </a:spcBef>
              <a:buClrTx/>
              <a:buFontTx/>
              <a:buAutoNum type="arabicPeriod" startAt="11"/>
              <a:tabLst>
                <a:tab pos="159692" algn="l"/>
              </a:tabLst>
            </a:pPr>
            <a:r>
              <a:rPr sz="1100" b="1" kern="1200" spc="60" dirty="0">
                <a:solidFill>
                  <a:prstClr val="black"/>
                </a:solidFill>
                <a:latin typeface="Calibri"/>
                <a:ea typeface="+mn-ea"/>
                <a:cs typeface="Calibri"/>
              </a:rPr>
              <a:t>How </a:t>
            </a:r>
            <a:r>
              <a:rPr sz="1100" b="1" kern="1200" spc="20" dirty="0">
                <a:solidFill>
                  <a:prstClr val="black"/>
                </a:solidFill>
                <a:latin typeface="Calibri"/>
                <a:ea typeface="+mn-ea"/>
                <a:cs typeface="Calibri"/>
              </a:rPr>
              <a:t>is </a:t>
            </a:r>
            <a:r>
              <a:rPr sz="1100" b="1" kern="1200" spc="26" dirty="0">
                <a:solidFill>
                  <a:prstClr val="black"/>
                </a:solidFill>
                <a:latin typeface="Calibri"/>
                <a:ea typeface="+mn-ea"/>
                <a:cs typeface="Calibri"/>
              </a:rPr>
              <a:t>success</a:t>
            </a:r>
            <a:r>
              <a:rPr sz="1100" b="1" kern="1200" spc="96" dirty="0">
                <a:solidFill>
                  <a:prstClr val="black"/>
                </a:solidFill>
                <a:latin typeface="Calibri"/>
                <a:ea typeface="+mn-ea"/>
                <a:cs typeface="Calibri"/>
              </a:rPr>
              <a:t> </a:t>
            </a:r>
            <a:r>
              <a:rPr sz="1100" b="1" kern="1200" spc="13" dirty="0">
                <a:solidFill>
                  <a:prstClr val="black"/>
                </a:solidFill>
                <a:latin typeface="Calibri"/>
                <a:ea typeface="+mn-ea"/>
                <a:cs typeface="Calibri"/>
              </a:rPr>
              <a:t>defined?</a:t>
            </a:r>
            <a:endParaRPr sz="1100" b="1" kern="1200" dirty="0">
              <a:solidFill>
                <a:prstClr val="black"/>
              </a:solidFill>
              <a:latin typeface="Calibri"/>
              <a:ea typeface="+mn-ea"/>
              <a:cs typeface="Calibri"/>
            </a:endParaRPr>
          </a:p>
          <a:p>
            <a:pPr marL="273998" lvl="1" indent="-114726" defTabSz="605150">
              <a:spcBef>
                <a:spcPts val="390"/>
              </a:spcBef>
              <a:buClrTx/>
              <a:buFontTx/>
              <a:buAutoNum type="alphaLcPeriod"/>
              <a:tabLst>
                <a:tab pos="274419" algn="l"/>
              </a:tabLst>
            </a:pPr>
            <a:r>
              <a:rPr sz="1100" b="1" kern="1200" spc="36" dirty="0">
                <a:solidFill>
                  <a:prstClr val="black"/>
                </a:solidFill>
                <a:latin typeface="Calibri"/>
                <a:ea typeface="+mn-ea"/>
                <a:cs typeface="Calibri"/>
              </a:rPr>
              <a:t>Who </a:t>
            </a:r>
            <a:r>
              <a:rPr sz="1100" b="1" kern="1200" spc="7" dirty="0">
                <a:solidFill>
                  <a:prstClr val="black"/>
                </a:solidFill>
                <a:latin typeface="Calibri"/>
                <a:ea typeface="+mn-ea"/>
                <a:cs typeface="Calibri"/>
              </a:rPr>
              <a:t>defines</a:t>
            </a:r>
            <a:r>
              <a:rPr sz="1100" b="1" kern="1200" spc="23" dirty="0">
                <a:solidFill>
                  <a:prstClr val="black"/>
                </a:solidFill>
                <a:latin typeface="Calibri"/>
                <a:ea typeface="+mn-ea"/>
                <a:cs typeface="Calibri"/>
              </a:rPr>
              <a:t> </a:t>
            </a:r>
            <a:r>
              <a:rPr sz="1100" b="1" kern="1200" spc="-20" dirty="0">
                <a:solidFill>
                  <a:prstClr val="black"/>
                </a:solidFill>
                <a:latin typeface="Calibri"/>
                <a:ea typeface="+mn-ea"/>
                <a:cs typeface="Calibri"/>
              </a:rPr>
              <a:t>it?</a:t>
            </a:r>
            <a:endParaRPr sz="1100" b="1" kern="1200" dirty="0">
              <a:solidFill>
                <a:prstClr val="black"/>
              </a:solidFill>
              <a:latin typeface="Calibri"/>
              <a:ea typeface="+mn-ea"/>
              <a:cs typeface="Calibri"/>
            </a:endParaRPr>
          </a:p>
        </p:txBody>
      </p:sp>
      <p:sp>
        <p:nvSpPr>
          <p:cNvPr id="13" name="object 13"/>
          <p:cNvSpPr txBox="1"/>
          <p:nvPr/>
        </p:nvSpPr>
        <p:spPr>
          <a:xfrm>
            <a:off x="4865169" y="2697680"/>
            <a:ext cx="3723855" cy="1110126"/>
          </a:xfrm>
          <a:prstGeom prst="rect">
            <a:avLst/>
          </a:prstGeom>
        </p:spPr>
        <p:txBody>
          <a:bodyPr vert="horz" wrap="square" lIns="0" tIns="57990" rIns="0" bIns="0" rtlCol="0">
            <a:spAutoFit/>
          </a:bodyPr>
          <a:lstStyle/>
          <a:p>
            <a:pPr marL="159272" indent="-150867" defTabSz="605150">
              <a:spcBef>
                <a:spcPts val="457"/>
              </a:spcBef>
              <a:buClrTx/>
              <a:buFontTx/>
              <a:buAutoNum type="arabicPeriod" startAt="12"/>
              <a:tabLst>
                <a:tab pos="159692" algn="l"/>
              </a:tabLst>
            </a:pPr>
            <a:r>
              <a:rPr sz="1100" b="1" kern="1200" spc="26" dirty="0">
                <a:solidFill>
                  <a:prstClr val="black"/>
                </a:solidFill>
                <a:latin typeface="Calibri"/>
                <a:ea typeface="+mn-ea"/>
                <a:cs typeface="Calibri"/>
              </a:rPr>
              <a:t>What </a:t>
            </a:r>
            <a:r>
              <a:rPr sz="1100" b="1" kern="1200" spc="20" dirty="0">
                <a:solidFill>
                  <a:prstClr val="black"/>
                </a:solidFill>
                <a:latin typeface="Calibri"/>
                <a:ea typeface="+mn-ea"/>
                <a:cs typeface="Calibri"/>
              </a:rPr>
              <a:t>is </a:t>
            </a:r>
            <a:r>
              <a:rPr sz="1100" b="1" kern="1200" spc="3" dirty="0">
                <a:solidFill>
                  <a:prstClr val="black"/>
                </a:solidFill>
                <a:latin typeface="Calibri"/>
                <a:ea typeface="+mn-ea"/>
                <a:cs typeface="Calibri"/>
              </a:rPr>
              <a:t>the </a:t>
            </a:r>
            <a:r>
              <a:rPr sz="1100" b="1" kern="1200" spc="20" dirty="0">
                <a:solidFill>
                  <a:prstClr val="black"/>
                </a:solidFill>
                <a:latin typeface="Calibri"/>
                <a:ea typeface="+mn-ea"/>
                <a:cs typeface="Calibri"/>
              </a:rPr>
              <a:t>internal </a:t>
            </a:r>
            <a:r>
              <a:rPr sz="1100" b="1" kern="1200" spc="33" dirty="0">
                <a:solidFill>
                  <a:prstClr val="black"/>
                </a:solidFill>
                <a:latin typeface="Calibri"/>
                <a:ea typeface="+mn-ea"/>
                <a:cs typeface="Calibri"/>
              </a:rPr>
              <a:t>decision-making</a:t>
            </a:r>
            <a:r>
              <a:rPr sz="1100" b="1" kern="1200" spc="83" dirty="0">
                <a:solidFill>
                  <a:prstClr val="black"/>
                </a:solidFill>
                <a:latin typeface="Calibri"/>
                <a:ea typeface="+mn-ea"/>
                <a:cs typeface="Calibri"/>
              </a:rPr>
              <a:t> </a:t>
            </a:r>
            <a:r>
              <a:rPr sz="1100" b="1" kern="1200" spc="17" dirty="0">
                <a:solidFill>
                  <a:prstClr val="black"/>
                </a:solidFill>
                <a:latin typeface="Calibri"/>
                <a:ea typeface="+mn-ea"/>
                <a:cs typeface="Calibri"/>
              </a:rPr>
              <a:t>process?</a:t>
            </a:r>
            <a:endParaRPr sz="1100" b="1" kern="1200" dirty="0">
              <a:solidFill>
                <a:prstClr val="black"/>
              </a:solidFill>
              <a:latin typeface="Calibri"/>
              <a:ea typeface="+mn-ea"/>
              <a:cs typeface="Calibri"/>
            </a:endParaRPr>
          </a:p>
          <a:p>
            <a:pPr marL="273998" lvl="1" indent="-114726" defTabSz="605150">
              <a:spcBef>
                <a:spcPts val="390"/>
              </a:spcBef>
              <a:buClrTx/>
              <a:buFontTx/>
              <a:buAutoNum type="alphaLcPeriod"/>
              <a:tabLst>
                <a:tab pos="274419" algn="l"/>
              </a:tabLst>
            </a:pPr>
            <a:r>
              <a:rPr sz="1100" b="1" kern="1200" spc="36" dirty="0">
                <a:solidFill>
                  <a:prstClr val="black"/>
                </a:solidFill>
                <a:latin typeface="Calibri"/>
                <a:ea typeface="+mn-ea"/>
                <a:cs typeface="Calibri"/>
              </a:rPr>
              <a:t>Who </a:t>
            </a:r>
            <a:r>
              <a:rPr sz="1100" b="1" kern="1200" spc="13" dirty="0">
                <a:solidFill>
                  <a:prstClr val="black"/>
                </a:solidFill>
                <a:latin typeface="Calibri"/>
                <a:ea typeface="+mn-ea"/>
                <a:cs typeface="Calibri"/>
              </a:rPr>
              <a:t>is</a:t>
            </a:r>
            <a:r>
              <a:rPr sz="1100" b="1" kern="1200" spc="26" dirty="0">
                <a:solidFill>
                  <a:prstClr val="black"/>
                </a:solidFill>
                <a:latin typeface="Calibri"/>
                <a:ea typeface="+mn-ea"/>
                <a:cs typeface="Calibri"/>
              </a:rPr>
              <a:t> </a:t>
            </a:r>
            <a:r>
              <a:rPr sz="1100" b="1" kern="1200" spc="17" dirty="0">
                <a:solidFill>
                  <a:prstClr val="black"/>
                </a:solidFill>
                <a:latin typeface="Calibri"/>
                <a:ea typeface="+mn-ea"/>
                <a:cs typeface="Calibri"/>
              </a:rPr>
              <a:t>included?</a:t>
            </a:r>
            <a:endParaRPr sz="1100" b="1"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100" b="1" kern="1200" spc="7" dirty="0">
                <a:solidFill>
                  <a:prstClr val="black"/>
                </a:solidFill>
                <a:latin typeface="Calibri"/>
                <a:ea typeface="+mn-ea"/>
                <a:cs typeface="Calibri"/>
              </a:rPr>
              <a:t>Is </a:t>
            </a:r>
            <a:r>
              <a:rPr sz="1100" b="1" kern="1200" spc="-7" dirty="0">
                <a:solidFill>
                  <a:prstClr val="black"/>
                </a:solidFill>
                <a:latin typeface="Calibri"/>
                <a:ea typeface="+mn-ea"/>
                <a:cs typeface="Calibri"/>
              </a:rPr>
              <a:t>the </a:t>
            </a:r>
            <a:r>
              <a:rPr sz="1100" b="1" kern="1200" spc="10" dirty="0">
                <a:solidFill>
                  <a:prstClr val="black"/>
                </a:solidFill>
                <a:latin typeface="Calibri"/>
                <a:ea typeface="+mn-ea"/>
                <a:cs typeface="Calibri"/>
              </a:rPr>
              <a:t>process</a:t>
            </a:r>
            <a:r>
              <a:rPr sz="1100" b="1" kern="1200" spc="96" dirty="0">
                <a:solidFill>
                  <a:prstClr val="black"/>
                </a:solidFill>
                <a:latin typeface="Calibri"/>
                <a:ea typeface="+mn-ea"/>
                <a:cs typeface="Calibri"/>
              </a:rPr>
              <a:t> </a:t>
            </a:r>
            <a:r>
              <a:rPr sz="1100" b="1" kern="1200" spc="-7" dirty="0">
                <a:solidFill>
                  <a:prstClr val="black"/>
                </a:solidFill>
                <a:latin typeface="Calibri"/>
                <a:ea typeface="+mn-ea"/>
                <a:cs typeface="Calibri"/>
              </a:rPr>
              <a:t>transparent?</a:t>
            </a:r>
            <a:endParaRPr sz="1100" b="1" kern="1200" dirty="0">
              <a:solidFill>
                <a:prstClr val="black"/>
              </a:solidFill>
              <a:latin typeface="Calibri"/>
              <a:ea typeface="+mn-ea"/>
              <a:cs typeface="Calibri"/>
            </a:endParaRPr>
          </a:p>
          <a:p>
            <a:pPr marL="273998" lvl="1" indent="-114726" defTabSz="605150">
              <a:spcBef>
                <a:spcPts val="390"/>
              </a:spcBef>
              <a:buClrTx/>
              <a:buFontTx/>
              <a:buAutoNum type="alphaLcPeriod"/>
              <a:tabLst>
                <a:tab pos="274419" algn="l"/>
              </a:tabLst>
            </a:pPr>
            <a:r>
              <a:rPr sz="1100" b="1" kern="1200" spc="17" dirty="0">
                <a:solidFill>
                  <a:prstClr val="black"/>
                </a:solidFill>
                <a:latin typeface="Calibri"/>
                <a:ea typeface="+mn-ea"/>
                <a:cs typeface="Calibri"/>
              </a:rPr>
              <a:t>Are </a:t>
            </a:r>
            <a:r>
              <a:rPr sz="1100" b="1" kern="1200" spc="-7" dirty="0">
                <a:solidFill>
                  <a:prstClr val="black"/>
                </a:solidFill>
                <a:latin typeface="Calibri"/>
                <a:ea typeface="+mn-ea"/>
                <a:cs typeface="Calibri"/>
              </a:rPr>
              <a:t>there </a:t>
            </a:r>
            <a:r>
              <a:rPr sz="1100" b="1" kern="1200" spc="7" dirty="0">
                <a:solidFill>
                  <a:prstClr val="black"/>
                </a:solidFill>
                <a:latin typeface="Calibri"/>
                <a:ea typeface="+mn-ea"/>
                <a:cs typeface="Calibri"/>
              </a:rPr>
              <a:t>opportunities </a:t>
            </a:r>
            <a:r>
              <a:rPr sz="1100" b="1" kern="1200" spc="-10" dirty="0">
                <a:solidFill>
                  <a:prstClr val="black"/>
                </a:solidFill>
                <a:latin typeface="Calibri"/>
                <a:ea typeface="+mn-ea"/>
                <a:cs typeface="Calibri"/>
              </a:rPr>
              <a:t>to </a:t>
            </a:r>
            <a:r>
              <a:rPr sz="1100" b="1" kern="1200" spc="17" dirty="0">
                <a:solidFill>
                  <a:prstClr val="black"/>
                </a:solidFill>
                <a:latin typeface="Calibri"/>
                <a:ea typeface="+mn-ea"/>
                <a:cs typeface="Calibri"/>
              </a:rPr>
              <a:t>make changes </a:t>
            </a:r>
            <a:r>
              <a:rPr sz="1100" b="1" kern="1200" spc="-10" dirty="0">
                <a:solidFill>
                  <a:prstClr val="black"/>
                </a:solidFill>
                <a:latin typeface="Calibri"/>
                <a:ea typeface="+mn-ea"/>
                <a:cs typeface="Calibri"/>
              </a:rPr>
              <a:t>to </a:t>
            </a:r>
            <a:r>
              <a:rPr sz="1100" b="1" kern="1200" spc="-7" dirty="0">
                <a:solidFill>
                  <a:prstClr val="black"/>
                </a:solidFill>
                <a:latin typeface="Calibri"/>
                <a:ea typeface="+mn-ea"/>
                <a:cs typeface="Calibri"/>
              </a:rPr>
              <a:t>the</a:t>
            </a:r>
            <a:r>
              <a:rPr sz="1100" b="1" kern="1200" spc="60" dirty="0">
                <a:solidFill>
                  <a:prstClr val="black"/>
                </a:solidFill>
                <a:latin typeface="Calibri"/>
                <a:ea typeface="+mn-ea"/>
                <a:cs typeface="Calibri"/>
              </a:rPr>
              <a:t> </a:t>
            </a:r>
            <a:r>
              <a:rPr sz="1100" b="1" kern="1200" spc="3" dirty="0">
                <a:solidFill>
                  <a:prstClr val="black"/>
                </a:solidFill>
                <a:latin typeface="Calibri"/>
                <a:ea typeface="+mn-ea"/>
                <a:cs typeface="Calibri"/>
              </a:rPr>
              <a:t>process?</a:t>
            </a:r>
            <a:endParaRPr sz="1100" b="1" kern="1200" dirty="0">
              <a:solidFill>
                <a:prstClr val="black"/>
              </a:solidFill>
              <a:latin typeface="Calibri"/>
              <a:ea typeface="+mn-ea"/>
              <a:cs typeface="Calibri"/>
            </a:endParaRPr>
          </a:p>
          <a:p>
            <a:pPr marL="279041" lvl="1" indent="-119769" defTabSz="605150">
              <a:spcBef>
                <a:spcPts val="390"/>
              </a:spcBef>
              <a:buClrTx/>
              <a:buFontTx/>
              <a:buAutoNum type="alphaLcPeriod"/>
              <a:tabLst>
                <a:tab pos="279462" algn="l"/>
              </a:tabLst>
            </a:pPr>
            <a:r>
              <a:rPr sz="1100" b="1" kern="1200" spc="36" dirty="0">
                <a:solidFill>
                  <a:prstClr val="black"/>
                </a:solidFill>
                <a:latin typeface="Calibri"/>
                <a:ea typeface="+mn-ea"/>
                <a:cs typeface="Calibri"/>
              </a:rPr>
              <a:t>Who</a:t>
            </a:r>
            <a:r>
              <a:rPr sz="1100" b="1" kern="1200" spc="30" dirty="0">
                <a:solidFill>
                  <a:prstClr val="black"/>
                </a:solidFill>
                <a:latin typeface="Calibri"/>
                <a:ea typeface="+mn-ea"/>
                <a:cs typeface="Calibri"/>
              </a:rPr>
              <a:t> </a:t>
            </a:r>
            <a:r>
              <a:rPr sz="1100" b="1" kern="1200" spc="10" dirty="0">
                <a:solidFill>
                  <a:prstClr val="black"/>
                </a:solidFill>
                <a:latin typeface="Calibri"/>
                <a:ea typeface="+mn-ea"/>
                <a:cs typeface="Calibri"/>
              </a:rPr>
              <a:t>decides?</a:t>
            </a:r>
            <a:endParaRPr sz="1100" b="1" kern="1200" dirty="0">
              <a:solidFill>
                <a:prstClr val="black"/>
              </a:solidFill>
              <a:latin typeface="Calibri"/>
              <a:ea typeface="+mn-ea"/>
              <a:cs typeface="Calibri"/>
            </a:endParaRPr>
          </a:p>
        </p:txBody>
      </p:sp>
      <p:sp>
        <p:nvSpPr>
          <p:cNvPr id="14" name="object 14"/>
          <p:cNvSpPr txBox="1"/>
          <p:nvPr/>
        </p:nvSpPr>
        <p:spPr>
          <a:xfrm>
            <a:off x="4896546" y="3810265"/>
            <a:ext cx="3826565" cy="1271068"/>
          </a:xfrm>
          <a:prstGeom prst="rect">
            <a:avLst/>
          </a:prstGeom>
        </p:spPr>
        <p:txBody>
          <a:bodyPr vert="horz" wrap="square" lIns="0" tIns="57990" rIns="0" bIns="0" rtlCol="0">
            <a:spAutoFit/>
          </a:bodyPr>
          <a:lstStyle/>
          <a:p>
            <a:pPr marL="159272" indent="-150867" defTabSz="605150">
              <a:spcBef>
                <a:spcPts val="457"/>
              </a:spcBef>
              <a:buClrTx/>
              <a:buFontTx/>
              <a:buAutoNum type="arabicPeriod" startAt="13"/>
              <a:tabLst>
                <a:tab pos="159692" algn="l"/>
              </a:tabLst>
            </a:pPr>
            <a:r>
              <a:rPr sz="1100" b="1" kern="1200" spc="40" dirty="0">
                <a:solidFill>
                  <a:prstClr val="black"/>
                </a:solidFill>
                <a:latin typeface="Calibri"/>
                <a:ea typeface="+mn-ea"/>
                <a:cs typeface="Calibri"/>
              </a:rPr>
              <a:t>When </a:t>
            </a:r>
            <a:r>
              <a:rPr sz="1100" b="1" kern="1200" spc="26" dirty="0">
                <a:solidFill>
                  <a:prstClr val="black"/>
                </a:solidFill>
                <a:latin typeface="Calibri"/>
                <a:ea typeface="+mn-ea"/>
                <a:cs typeface="Calibri"/>
              </a:rPr>
              <a:t>and </a:t>
            </a:r>
            <a:r>
              <a:rPr sz="1100" b="1" kern="1200" spc="33" dirty="0">
                <a:solidFill>
                  <a:prstClr val="black"/>
                </a:solidFill>
                <a:latin typeface="Calibri"/>
                <a:ea typeface="+mn-ea"/>
                <a:cs typeface="Calibri"/>
              </a:rPr>
              <a:t>how </a:t>
            </a:r>
            <a:r>
              <a:rPr sz="1100" b="1" kern="1200" spc="20" dirty="0">
                <a:solidFill>
                  <a:prstClr val="black"/>
                </a:solidFill>
                <a:latin typeface="Calibri"/>
                <a:ea typeface="+mn-ea"/>
                <a:cs typeface="Calibri"/>
              </a:rPr>
              <a:t>is </a:t>
            </a:r>
            <a:r>
              <a:rPr sz="1100" b="1" kern="1200" spc="26" dirty="0">
                <a:solidFill>
                  <a:prstClr val="black"/>
                </a:solidFill>
                <a:latin typeface="Calibri"/>
                <a:ea typeface="+mn-ea"/>
                <a:cs typeface="Calibri"/>
              </a:rPr>
              <a:t>conflict</a:t>
            </a:r>
            <a:r>
              <a:rPr sz="1100" b="1" kern="1200" spc="192" dirty="0">
                <a:solidFill>
                  <a:prstClr val="black"/>
                </a:solidFill>
                <a:latin typeface="Calibri"/>
                <a:ea typeface="+mn-ea"/>
                <a:cs typeface="Calibri"/>
              </a:rPr>
              <a:t> </a:t>
            </a:r>
            <a:r>
              <a:rPr sz="1100" b="1" kern="1200" spc="13" dirty="0">
                <a:solidFill>
                  <a:prstClr val="black"/>
                </a:solidFill>
                <a:latin typeface="Calibri"/>
                <a:ea typeface="+mn-ea"/>
                <a:cs typeface="Calibri"/>
              </a:rPr>
              <a:t>addressed?</a:t>
            </a:r>
            <a:endParaRPr sz="1100" b="1" kern="1200" dirty="0">
              <a:solidFill>
                <a:prstClr val="black"/>
              </a:solidFill>
              <a:latin typeface="Calibri"/>
              <a:ea typeface="+mn-ea"/>
              <a:cs typeface="Calibri"/>
            </a:endParaRPr>
          </a:p>
          <a:p>
            <a:pPr marL="273998" marR="3362" lvl="1" indent="-114726" defTabSz="605150">
              <a:lnSpc>
                <a:spcPct val="111100"/>
              </a:lnSpc>
              <a:spcBef>
                <a:spcPts val="298"/>
              </a:spcBef>
              <a:buClrTx/>
              <a:buFontTx/>
              <a:buAutoNum type="alphaLcPeriod"/>
              <a:tabLst>
                <a:tab pos="274419" algn="l"/>
              </a:tabLst>
            </a:pPr>
            <a:r>
              <a:rPr sz="1100" b="1" kern="1200" spc="17" dirty="0">
                <a:solidFill>
                  <a:prstClr val="black"/>
                </a:solidFill>
                <a:latin typeface="Calibri"/>
                <a:ea typeface="+mn-ea"/>
                <a:cs typeface="Calibri"/>
              </a:rPr>
              <a:t>What </a:t>
            </a:r>
            <a:r>
              <a:rPr sz="1100" b="1" kern="1200" dirty="0">
                <a:solidFill>
                  <a:prstClr val="black"/>
                </a:solidFill>
                <a:latin typeface="Calibri"/>
                <a:ea typeface="+mn-ea"/>
                <a:cs typeface="Calibri"/>
              </a:rPr>
              <a:t>are </a:t>
            </a:r>
            <a:r>
              <a:rPr sz="1100" b="1" kern="1200" spc="-7" dirty="0">
                <a:solidFill>
                  <a:prstClr val="black"/>
                </a:solidFill>
                <a:latin typeface="Calibri"/>
                <a:ea typeface="+mn-ea"/>
                <a:cs typeface="Calibri"/>
              </a:rPr>
              <a:t>the </a:t>
            </a:r>
            <a:r>
              <a:rPr sz="1100" b="1" kern="1200" spc="3" dirty="0">
                <a:solidFill>
                  <a:prstClr val="black"/>
                </a:solidFill>
                <a:latin typeface="Calibri"/>
                <a:ea typeface="+mn-ea"/>
                <a:cs typeface="Calibri"/>
              </a:rPr>
              <a:t>responses </a:t>
            </a:r>
            <a:r>
              <a:rPr sz="1100" b="1" kern="1200" spc="17" dirty="0">
                <a:solidFill>
                  <a:prstClr val="black"/>
                </a:solidFill>
                <a:latin typeface="Calibri"/>
                <a:ea typeface="+mn-ea"/>
                <a:cs typeface="Calibri"/>
              </a:rPr>
              <a:t>when an </a:t>
            </a:r>
            <a:r>
              <a:rPr sz="1100" b="1" kern="1200" spc="23" dirty="0">
                <a:solidFill>
                  <a:prstClr val="black"/>
                </a:solidFill>
                <a:latin typeface="Calibri"/>
                <a:ea typeface="+mn-ea"/>
                <a:cs typeface="Calibri"/>
              </a:rPr>
              <a:t>individual </a:t>
            </a:r>
            <a:r>
              <a:rPr sz="1100" b="1" kern="1200" spc="3" dirty="0">
                <a:solidFill>
                  <a:prstClr val="black"/>
                </a:solidFill>
                <a:latin typeface="Calibri"/>
                <a:ea typeface="+mn-ea"/>
                <a:cs typeface="Calibri"/>
              </a:rPr>
              <a:t>or </a:t>
            </a:r>
            <a:r>
              <a:rPr sz="1100" b="1" kern="1200" spc="13" dirty="0">
                <a:solidFill>
                  <a:prstClr val="black"/>
                </a:solidFill>
                <a:latin typeface="Calibri"/>
                <a:ea typeface="+mn-ea"/>
                <a:cs typeface="Calibri"/>
              </a:rPr>
              <a:t>a group  </a:t>
            </a:r>
            <a:r>
              <a:rPr sz="1100" b="1" kern="1200" spc="3" dirty="0">
                <a:solidFill>
                  <a:prstClr val="black"/>
                </a:solidFill>
                <a:latin typeface="Calibri"/>
                <a:ea typeface="+mn-ea"/>
                <a:cs typeface="Calibri"/>
              </a:rPr>
              <a:t>raises </a:t>
            </a:r>
            <a:r>
              <a:rPr sz="1100" b="1" kern="1200" spc="13" dirty="0">
                <a:solidFill>
                  <a:prstClr val="black"/>
                </a:solidFill>
                <a:latin typeface="Calibri"/>
                <a:ea typeface="+mn-ea"/>
                <a:cs typeface="Calibri"/>
              </a:rPr>
              <a:t>a difficult </a:t>
            </a:r>
            <a:r>
              <a:rPr sz="1100" b="1" kern="1200" spc="10" dirty="0">
                <a:solidFill>
                  <a:prstClr val="black"/>
                </a:solidFill>
                <a:latin typeface="Calibri"/>
                <a:ea typeface="+mn-ea"/>
                <a:cs typeface="Calibri"/>
              </a:rPr>
              <a:t>issue, </a:t>
            </a:r>
            <a:r>
              <a:rPr sz="1100" b="1" kern="1200" spc="20" dirty="0">
                <a:solidFill>
                  <a:prstClr val="black"/>
                </a:solidFill>
                <a:latin typeface="Calibri"/>
                <a:ea typeface="+mn-ea"/>
                <a:cs typeface="Calibri"/>
              </a:rPr>
              <a:t>especially </a:t>
            </a:r>
            <a:r>
              <a:rPr sz="1100" b="1" kern="1200" spc="13" dirty="0">
                <a:solidFill>
                  <a:prstClr val="black"/>
                </a:solidFill>
                <a:latin typeface="Calibri"/>
                <a:ea typeface="+mn-ea"/>
                <a:cs typeface="Calibri"/>
              </a:rPr>
              <a:t>one </a:t>
            </a:r>
            <a:r>
              <a:rPr sz="1100" b="1" kern="1200" spc="23" dirty="0">
                <a:solidFill>
                  <a:prstClr val="black"/>
                </a:solidFill>
                <a:latin typeface="Calibri"/>
                <a:ea typeface="+mn-ea"/>
                <a:cs typeface="Calibri"/>
              </a:rPr>
              <a:t>involving </a:t>
            </a:r>
            <a:r>
              <a:rPr sz="1100" b="1" kern="1200" spc="13" dirty="0">
                <a:solidFill>
                  <a:prstClr val="black"/>
                </a:solidFill>
                <a:latin typeface="Calibri"/>
                <a:ea typeface="+mn-ea"/>
                <a:cs typeface="Calibri"/>
              </a:rPr>
              <a:t>race, </a:t>
            </a:r>
            <a:r>
              <a:rPr sz="1100" b="1" kern="1200" dirty="0">
                <a:solidFill>
                  <a:prstClr val="black"/>
                </a:solidFill>
                <a:latin typeface="Calibri"/>
                <a:ea typeface="+mn-ea"/>
                <a:cs typeface="Calibri"/>
              </a:rPr>
              <a:t>gender,  </a:t>
            </a:r>
            <a:r>
              <a:rPr sz="1100" b="1" kern="1200" spc="13" dirty="0">
                <a:solidFill>
                  <a:prstClr val="black"/>
                </a:solidFill>
                <a:latin typeface="Calibri"/>
                <a:ea typeface="+mn-ea"/>
                <a:cs typeface="Calibri"/>
              </a:rPr>
              <a:t>inequities, </a:t>
            </a:r>
            <a:r>
              <a:rPr sz="1100" b="1" kern="1200" spc="10" dirty="0">
                <a:solidFill>
                  <a:prstClr val="black"/>
                </a:solidFill>
                <a:latin typeface="Calibri"/>
                <a:ea typeface="+mn-ea"/>
                <a:cs typeface="Calibri"/>
              </a:rPr>
              <a:t>power </a:t>
            </a:r>
            <a:r>
              <a:rPr sz="1100" b="1" kern="1200" spc="3" dirty="0">
                <a:solidFill>
                  <a:prstClr val="black"/>
                </a:solidFill>
                <a:latin typeface="Calibri"/>
                <a:ea typeface="+mn-ea"/>
                <a:cs typeface="Calibri"/>
              </a:rPr>
              <a:t>or</a:t>
            </a:r>
            <a:r>
              <a:rPr sz="1100" b="1" kern="1200" spc="73" dirty="0">
                <a:solidFill>
                  <a:prstClr val="black"/>
                </a:solidFill>
                <a:latin typeface="Calibri"/>
                <a:ea typeface="+mn-ea"/>
                <a:cs typeface="Calibri"/>
              </a:rPr>
              <a:t> </a:t>
            </a:r>
            <a:r>
              <a:rPr sz="1100" b="1" kern="1200" spc="10" dirty="0">
                <a:solidFill>
                  <a:prstClr val="black"/>
                </a:solidFill>
                <a:latin typeface="Calibri"/>
                <a:ea typeface="+mn-ea"/>
                <a:cs typeface="Calibri"/>
              </a:rPr>
              <a:t>privilege?</a:t>
            </a:r>
            <a:endParaRPr sz="1100" b="1" kern="1200" dirty="0">
              <a:solidFill>
                <a:prstClr val="black"/>
              </a:solidFill>
              <a:latin typeface="Calibri"/>
              <a:ea typeface="+mn-ea"/>
              <a:cs typeface="Calibri"/>
            </a:endParaRPr>
          </a:p>
          <a:p>
            <a:pPr marL="279041" lvl="1" indent="-119769" defTabSz="605150">
              <a:spcBef>
                <a:spcPts val="390"/>
              </a:spcBef>
              <a:buClrTx/>
              <a:buFontTx/>
              <a:buAutoNum type="alphaLcPeriod"/>
              <a:tabLst>
                <a:tab pos="279462" algn="l"/>
              </a:tabLst>
            </a:pPr>
            <a:r>
              <a:rPr sz="1100" b="1" kern="1200" spc="17" dirty="0">
                <a:solidFill>
                  <a:prstClr val="black"/>
                </a:solidFill>
                <a:latin typeface="Calibri"/>
                <a:ea typeface="+mn-ea"/>
                <a:cs typeface="Calibri"/>
              </a:rPr>
              <a:t>Are </a:t>
            </a:r>
            <a:r>
              <a:rPr sz="1100" b="1" kern="1200" spc="-7" dirty="0">
                <a:solidFill>
                  <a:prstClr val="black"/>
                </a:solidFill>
                <a:latin typeface="Calibri"/>
                <a:ea typeface="+mn-ea"/>
                <a:cs typeface="Calibri"/>
              </a:rPr>
              <a:t>there </a:t>
            </a:r>
            <a:r>
              <a:rPr sz="1100" b="1" kern="1200" spc="-3" dirty="0">
                <a:solidFill>
                  <a:prstClr val="black"/>
                </a:solidFill>
                <a:latin typeface="Calibri"/>
                <a:ea typeface="+mn-ea"/>
                <a:cs typeface="Calibri"/>
              </a:rPr>
              <a:t>different </a:t>
            </a:r>
            <a:r>
              <a:rPr sz="1100" b="1" kern="1200" spc="-7" dirty="0">
                <a:solidFill>
                  <a:prstClr val="black"/>
                </a:solidFill>
                <a:latin typeface="Calibri"/>
                <a:ea typeface="+mn-ea"/>
                <a:cs typeface="Calibri"/>
              </a:rPr>
              <a:t>patterns </a:t>
            </a:r>
            <a:r>
              <a:rPr sz="1100" b="1" kern="1200" dirty="0">
                <a:solidFill>
                  <a:prstClr val="black"/>
                </a:solidFill>
                <a:latin typeface="Calibri"/>
                <a:ea typeface="+mn-ea"/>
                <a:cs typeface="Calibri"/>
              </a:rPr>
              <a:t>of </a:t>
            </a:r>
            <a:r>
              <a:rPr sz="1100" b="1" kern="1200" spc="3" dirty="0">
                <a:solidFill>
                  <a:prstClr val="black"/>
                </a:solidFill>
                <a:latin typeface="Calibri"/>
                <a:ea typeface="+mn-ea"/>
                <a:cs typeface="Calibri"/>
              </a:rPr>
              <a:t>response </a:t>
            </a:r>
            <a:r>
              <a:rPr sz="1100" b="1" kern="1200" spc="20" dirty="0">
                <a:solidFill>
                  <a:prstClr val="black"/>
                </a:solidFill>
                <a:latin typeface="Calibri"/>
                <a:ea typeface="+mn-ea"/>
                <a:cs typeface="Calibri"/>
              </a:rPr>
              <a:t>by </a:t>
            </a:r>
            <a:r>
              <a:rPr sz="1100" b="1" kern="1200" spc="-13" dirty="0">
                <a:solidFill>
                  <a:prstClr val="black"/>
                </a:solidFill>
                <a:latin typeface="Calibri"/>
                <a:ea typeface="+mn-ea"/>
                <a:cs typeface="Calibri"/>
              </a:rPr>
              <a:t>staff </a:t>
            </a:r>
            <a:r>
              <a:rPr sz="1100" b="1" kern="1200" spc="3" dirty="0">
                <a:solidFill>
                  <a:prstClr val="black"/>
                </a:solidFill>
                <a:latin typeface="Calibri"/>
                <a:ea typeface="+mn-ea"/>
                <a:cs typeface="Calibri"/>
              </a:rPr>
              <a:t>or</a:t>
            </a:r>
            <a:r>
              <a:rPr sz="1100" b="1" kern="1200" spc="162" dirty="0">
                <a:solidFill>
                  <a:prstClr val="black"/>
                </a:solidFill>
                <a:latin typeface="Calibri"/>
                <a:ea typeface="+mn-ea"/>
                <a:cs typeface="Calibri"/>
              </a:rPr>
              <a:t> </a:t>
            </a:r>
            <a:r>
              <a:rPr sz="1100" b="1" kern="1200" dirty="0">
                <a:solidFill>
                  <a:prstClr val="black"/>
                </a:solidFill>
                <a:latin typeface="Calibri"/>
                <a:ea typeface="+mn-ea"/>
                <a:cs typeface="Calibri"/>
              </a:rPr>
              <a:t>board?</a:t>
            </a:r>
          </a:p>
          <a:p>
            <a:pPr marL="277360" lvl="1" indent="-118088" defTabSz="605150">
              <a:spcBef>
                <a:spcPts val="390"/>
              </a:spcBef>
              <a:buClrTx/>
              <a:buFontTx/>
              <a:buAutoNum type="alphaLcPeriod"/>
              <a:tabLst>
                <a:tab pos="277780" algn="l"/>
              </a:tabLst>
            </a:pPr>
            <a:r>
              <a:rPr sz="1100" b="1" kern="1200" spc="40" dirty="0">
                <a:solidFill>
                  <a:prstClr val="black"/>
                </a:solidFill>
                <a:latin typeface="Calibri"/>
                <a:ea typeface="+mn-ea"/>
                <a:cs typeface="Calibri"/>
              </a:rPr>
              <a:t>By </a:t>
            </a:r>
            <a:r>
              <a:rPr sz="1100" b="1" kern="1200" spc="3" dirty="0">
                <a:solidFill>
                  <a:prstClr val="black"/>
                </a:solidFill>
                <a:latin typeface="Calibri"/>
                <a:ea typeface="+mn-ea"/>
                <a:cs typeface="Calibri"/>
              </a:rPr>
              <a:t>race/ethnic or </a:t>
            </a:r>
            <a:r>
              <a:rPr sz="1100" b="1" kern="1200" spc="7" dirty="0">
                <a:solidFill>
                  <a:prstClr val="black"/>
                </a:solidFill>
                <a:latin typeface="Calibri"/>
                <a:ea typeface="+mn-ea"/>
                <a:cs typeface="Calibri"/>
              </a:rPr>
              <a:t>gender identity</a:t>
            </a:r>
            <a:r>
              <a:rPr sz="1100" b="1" kern="1200" spc="113" dirty="0">
                <a:solidFill>
                  <a:prstClr val="black"/>
                </a:solidFill>
                <a:latin typeface="Calibri"/>
                <a:ea typeface="+mn-ea"/>
                <a:cs typeface="Calibri"/>
              </a:rPr>
              <a:t> </a:t>
            </a:r>
            <a:r>
              <a:rPr sz="1100" b="1" kern="1200" dirty="0">
                <a:solidFill>
                  <a:prstClr val="black"/>
                </a:solidFill>
                <a:latin typeface="Calibri"/>
                <a:ea typeface="+mn-ea"/>
                <a:cs typeface="Calibri"/>
              </a:rPr>
              <a:t>groups?</a:t>
            </a:r>
          </a:p>
        </p:txBody>
      </p:sp>
      <p:sp>
        <p:nvSpPr>
          <p:cNvPr id="2" name="Rectangle 1">
            <a:extLst>
              <a:ext uri="{FF2B5EF4-FFF2-40B4-BE49-F238E27FC236}">
                <a16:creationId xmlns:a16="http://schemas.microsoft.com/office/drawing/2014/main" id="{AD4DC49D-76BD-4914-A805-8A30ACEF73E8}"/>
              </a:ext>
            </a:extLst>
          </p:cNvPr>
          <p:cNvSpPr/>
          <p:nvPr/>
        </p:nvSpPr>
        <p:spPr>
          <a:xfrm>
            <a:off x="3171100" y="93800"/>
            <a:ext cx="3041217" cy="307777"/>
          </a:xfrm>
          <a:prstGeom prst="rect">
            <a:avLst/>
          </a:prstGeom>
        </p:spPr>
        <p:txBody>
          <a:bodyPr wrap="none">
            <a:spAutoFit/>
          </a:bodyPr>
          <a:lstStyle/>
          <a:p>
            <a:r>
              <a:rPr lang="en-US" b="1" dirty="0"/>
              <a:t>SHARING POWER : ASSESMENT </a:t>
            </a:r>
          </a:p>
        </p:txBody>
      </p:sp>
      <p:pic>
        <p:nvPicPr>
          <p:cNvPr id="16" name="Picture 15">
            <a:extLst>
              <a:ext uri="{FF2B5EF4-FFF2-40B4-BE49-F238E27FC236}">
                <a16:creationId xmlns:a16="http://schemas.microsoft.com/office/drawing/2014/main" id="{7824646B-BC22-4501-937C-9CE2764A0BD6}"/>
              </a:ext>
            </a:extLst>
          </p:cNvPr>
          <p:cNvPicPr>
            <a:picLocks noChangeAspect="1"/>
          </p:cNvPicPr>
          <p:nvPr/>
        </p:nvPicPr>
        <p:blipFill>
          <a:blip r:embed="rId2"/>
          <a:stretch>
            <a:fillRect/>
          </a:stretch>
        </p:blipFill>
        <p:spPr>
          <a:xfrm>
            <a:off x="1019460" y="425223"/>
            <a:ext cx="6767147" cy="1829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object 3"/>
          <p:cNvSpPr/>
          <p:nvPr/>
        </p:nvSpPr>
        <p:spPr>
          <a:xfrm flipV="1">
            <a:off x="1542467" y="139878"/>
            <a:ext cx="6676608" cy="301282"/>
          </a:xfrm>
          <a:custGeom>
            <a:avLst/>
            <a:gdLst/>
            <a:ahLst/>
            <a:cxnLst/>
            <a:rect l="l" t="t" r="r" b="b"/>
            <a:pathLst>
              <a:path w="8343900">
                <a:moveTo>
                  <a:pt x="0" y="0"/>
                </a:moveTo>
                <a:lnTo>
                  <a:pt x="8343900" y="0"/>
                </a:lnTo>
              </a:path>
            </a:pathLst>
          </a:custGeom>
          <a:ln w="19050">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6" name="object 6"/>
          <p:cNvSpPr txBox="1"/>
          <p:nvPr/>
        </p:nvSpPr>
        <p:spPr>
          <a:xfrm>
            <a:off x="300161" y="1576452"/>
            <a:ext cx="3590574" cy="596724"/>
          </a:xfrm>
          <a:prstGeom prst="rect">
            <a:avLst/>
          </a:prstGeom>
        </p:spPr>
        <p:txBody>
          <a:bodyPr vert="horz" wrap="square" lIns="0" tIns="8404" rIns="0" bIns="0" rtlCol="0">
            <a:spAutoFit/>
          </a:bodyPr>
          <a:lstStyle/>
          <a:p>
            <a:pPr marL="8405" marR="3362" defTabSz="605150">
              <a:lnSpc>
                <a:spcPct val="130900"/>
              </a:lnSpc>
              <a:spcBef>
                <a:spcPts val="66"/>
              </a:spcBef>
              <a:buClrTx/>
            </a:pPr>
            <a:r>
              <a:rPr lang="en-US" sz="1000" b="1" kern="1200" spc="7" dirty="0">
                <a:solidFill>
                  <a:prstClr val="black"/>
                </a:solidFill>
                <a:latin typeface="Calibri" panose="020F0502020204030204" pitchFamily="34" charset="0"/>
                <a:ea typeface="+mn-ea"/>
                <a:cs typeface="Calibri" panose="020F0502020204030204" pitchFamily="34" charset="0"/>
              </a:rPr>
              <a:t>U</a:t>
            </a:r>
            <a:r>
              <a:rPr sz="1000" b="1" kern="1200" spc="7" dirty="0">
                <a:solidFill>
                  <a:prstClr val="black"/>
                </a:solidFill>
                <a:latin typeface="Calibri" panose="020F0502020204030204" pitchFamily="34" charset="0"/>
                <a:ea typeface="+mn-ea"/>
                <a:cs typeface="Calibri" panose="020F0502020204030204" pitchFamily="34" charset="0"/>
              </a:rPr>
              <a:t>se </a:t>
            </a:r>
            <a:r>
              <a:rPr sz="1000" b="1" kern="1200" spc="17" dirty="0">
                <a:solidFill>
                  <a:prstClr val="black"/>
                </a:solidFill>
                <a:latin typeface="Calibri" panose="020F0502020204030204" pitchFamily="34" charset="0"/>
                <a:ea typeface="+mn-ea"/>
                <a:cs typeface="Calibri" panose="020F0502020204030204" pitchFamily="34" charset="0"/>
              </a:rPr>
              <a:t>an </a:t>
            </a:r>
            <a:r>
              <a:rPr sz="1000" b="1" kern="1200" spc="10" dirty="0">
                <a:solidFill>
                  <a:prstClr val="black"/>
                </a:solidFill>
                <a:latin typeface="Calibri" panose="020F0502020204030204" pitchFamily="34" charset="0"/>
                <a:ea typeface="+mn-ea"/>
                <a:cs typeface="Calibri" panose="020F0502020204030204" pitchFamily="34" charset="0"/>
              </a:rPr>
              <a:t>equity </a:t>
            </a:r>
            <a:r>
              <a:rPr sz="1000" b="1" kern="1200" spc="13" dirty="0">
                <a:solidFill>
                  <a:prstClr val="black"/>
                </a:solidFill>
                <a:latin typeface="Calibri" panose="020F0502020204030204" pitchFamily="34" charset="0"/>
                <a:ea typeface="+mn-ea"/>
                <a:cs typeface="Calibri" panose="020F0502020204030204" pitchFamily="34" charset="0"/>
              </a:rPr>
              <a:t>lens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26" dirty="0">
                <a:solidFill>
                  <a:prstClr val="black"/>
                </a:solidFill>
                <a:latin typeface="Calibri" panose="020F0502020204030204" pitchFamily="34" charset="0"/>
                <a:ea typeface="+mn-ea"/>
                <a:cs typeface="Calibri" panose="020F0502020204030204" pitchFamily="34" charset="0"/>
              </a:rPr>
              <a:t>analyze </a:t>
            </a:r>
            <a:r>
              <a:rPr sz="1000" b="1" kern="1200" spc="3" dirty="0">
                <a:solidFill>
                  <a:prstClr val="black"/>
                </a:solidFill>
                <a:latin typeface="Calibri" panose="020F0502020204030204" pitchFamily="34" charset="0"/>
                <a:ea typeface="+mn-ea"/>
                <a:cs typeface="Calibri" panose="020F0502020204030204" pitchFamily="34" charset="0"/>
              </a:rPr>
              <a:t>responses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3" dirty="0">
                <a:solidFill>
                  <a:prstClr val="black"/>
                </a:solidFill>
                <a:latin typeface="Calibri" panose="020F0502020204030204" pitchFamily="34" charset="0"/>
                <a:ea typeface="+mn-ea"/>
                <a:cs typeface="Calibri" panose="020F0502020204030204" pitchFamily="34" charset="0"/>
              </a:rPr>
              <a:t>these </a:t>
            </a:r>
            <a:r>
              <a:rPr sz="1000" b="1" kern="1200" spc="7" dirty="0">
                <a:solidFill>
                  <a:prstClr val="black"/>
                </a:solidFill>
                <a:latin typeface="Calibri" panose="020F0502020204030204" pitchFamily="34" charset="0"/>
                <a:ea typeface="+mn-ea"/>
                <a:cs typeface="Calibri" panose="020F0502020204030204" pitchFamily="34" charset="0"/>
              </a:rPr>
              <a:t>questions. </a:t>
            </a:r>
            <a:r>
              <a:rPr sz="1000" b="1" kern="1200" spc="13" dirty="0">
                <a:solidFill>
                  <a:prstClr val="black"/>
                </a:solidFill>
                <a:latin typeface="Calibri" panose="020F0502020204030204" pitchFamily="34" charset="0"/>
                <a:ea typeface="+mn-ea"/>
                <a:cs typeface="Calibri" panose="020F0502020204030204" pitchFamily="34" charset="0"/>
              </a:rPr>
              <a:t>Grant  </a:t>
            </a:r>
            <a:r>
              <a:rPr sz="1000" b="1" kern="1200" spc="-3" dirty="0">
                <a:solidFill>
                  <a:prstClr val="black"/>
                </a:solidFill>
                <a:latin typeface="Calibri" panose="020F0502020204030204" pitchFamily="34" charset="0"/>
                <a:ea typeface="+mn-ea"/>
                <a:cs typeface="Calibri" panose="020F0502020204030204" pitchFamily="34" charset="0"/>
              </a:rPr>
              <a:t>partners </a:t>
            </a:r>
            <a:r>
              <a:rPr sz="1000" b="1" kern="1200" spc="-13" dirty="0">
                <a:solidFill>
                  <a:prstClr val="black"/>
                </a:solidFill>
                <a:latin typeface="Calibri" panose="020F0502020204030204" pitchFamily="34" charset="0"/>
                <a:ea typeface="+mn-ea"/>
                <a:cs typeface="Calibri" panose="020F0502020204030204" pitchFamily="34" charset="0"/>
              </a:rPr>
              <a:t>that </a:t>
            </a:r>
            <a:r>
              <a:rPr sz="1000" b="1" kern="1200" dirty="0">
                <a:solidFill>
                  <a:prstClr val="black"/>
                </a:solidFill>
                <a:latin typeface="Calibri" panose="020F0502020204030204" pitchFamily="34" charset="0"/>
                <a:ea typeface="+mn-ea"/>
                <a:cs typeface="Calibri" panose="020F0502020204030204" pitchFamily="34" charset="0"/>
              </a:rPr>
              <a:t>are </a:t>
            </a:r>
            <a:r>
              <a:rPr sz="1000" b="1" kern="1200" spc="17" dirty="0">
                <a:solidFill>
                  <a:prstClr val="black"/>
                </a:solidFill>
                <a:latin typeface="Calibri" panose="020F0502020204030204" pitchFamily="34" charset="0"/>
                <a:ea typeface="+mn-ea"/>
                <a:cs typeface="Calibri" panose="020F0502020204030204" pitchFamily="34" charset="0"/>
              </a:rPr>
              <a:t>led </a:t>
            </a:r>
            <a:r>
              <a:rPr sz="1000" b="1" kern="1200" spc="20" dirty="0">
                <a:solidFill>
                  <a:prstClr val="black"/>
                </a:solidFill>
                <a:latin typeface="Calibri" panose="020F0502020204030204" pitchFamily="34" charset="0"/>
                <a:ea typeface="+mn-ea"/>
                <a:cs typeface="Calibri" panose="020F0502020204030204" pitchFamily="34" charset="0"/>
              </a:rPr>
              <a:t>by </a:t>
            </a:r>
            <a:r>
              <a:rPr sz="1000" b="1" kern="1200" spc="3" dirty="0">
                <a:solidFill>
                  <a:prstClr val="black"/>
                </a:solidFill>
                <a:latin typeface="Calibri" panose="020F0502020204030204" pitchFamily="34" charset="0"/>
                <a:ea typeface="+mn-ea"/>
                <a:cs typeface="Calibri" panose="020F0502020204030204" pitchFamily="34" charset="0"/>
              </a:rPr>
              <a:t>or </a:t>
            </a:r>
            <a:r>
              <a:rPr sz="1000" b="1" kern="1200" dirty="0">
                <a:solidFill>
                  <a:prstClr val="black"/>
                </a:solidFill>
                <a:latin typeface="Calibri" panose="020F0502020204030204" pitchFamily="34" charset="0"/>
                <a:ea typeface="+mn-ea"/>
                <a:cs typeface="Calibri" panose="020F0502020204030204" pitchFamily="34" charset="0"/>
              </a:rPr>
              <a:t>serve </a:t>
            </a:r>
            <a:r>
              <a:rPr sz="1000" b="1" kern="1200" spc="17" dirty="0">
                <a:solidFill>
                  <a:prstClr val="black"/>
                </a:solidFill>
                <a:latin typeface="Calibri" panose="020F0502020204030204" pitchFamily="34" charset="0"/>
                <a:ea typeface="+mn-ea"/>
                <a:cs typeface="Calibri" panose="020F0502020204030204" pitchFamily="34" charset="0"/>
              </a:rPr>
              <a:t>communities </a:t>
            </a:r>
            <a:r>
              <a:rPr sz="1000" b="1" kern="1200" dirty="0">
                <a:solidFill>
                  <a:prstClr val="black"/>
                </a:solidFill>
                <a:latin typeface="Calibri" panose="020F0502020204030204" pitchFamily="34" charset="0"/>
                <a:ea typeface="+mn-ea"/>
                <a:cs typeface="Calibri" panose="020F0502020204030204" pitchFamily="34" charset="0"/>
              </a:rPr>
              <a:t>of </a:t>
            </a:r>
            <a:r>
              <a:rPr sz="1000" b="1" kern="1200" spc="23" dirty="0">
                <a:solidFill>
                  <a:prstClr val="black"/>
                </a:solidFill>
                <a:latin typeface="Calibri" panose="020F0502020204030204" pitchFamily="34" charset="0"/>
                <a:ea typeface="+mn-ea"/>
                <a:cs typeface="Calibri" panose="020F0502020204030204" pitchFamily="34" charset="0"/>
              </a:rPr>
              <a:t>color </a:t>
            </a:r>
            <a:r>
              <a:rPr sz="1000" b="1" kern="1200" spc="3" dirty="0">
                <a:solidFill>
                  <a:prstClr val="black"/>
                </a:solidFill>
                <a:latin typeface="Calibri" panose="020F0502020204030204" pitchFamily="34" charset="0"/>
                <a:ea typeface="+mn-ea"/>
                <a:cs typeface="Calibri" panose="020F0502020204030204" pitchFamily="34" charset="0"/>
              </a:rPr>
              <a:t>or </a:t>
            </a:r>
            <a:r>
              <a:rPr sz="1000" b="1" kern="1200" spc="-3" dirty="0">
                <a:solidFill>
                  <a:prstClr val="black"/>
                </a:solidFill>
                <a:latin typeface="Calibri" panose="020F0502020204030204" pitchFamily="34" charset="0"/>
                <a:ea typeface="+mn-ea"/>
                <a:cs typeface="Calibri" panose="020F0502020204030204" pitchFamily="34" charset="0"/>
              </a:rPr>
              <a:t>other  </a:t>
            </a:r>
            <a:r>
              <a:rPr sz="1000" b="1" kern="1200" spc="23" dirty="0">
                <a:solidFill>
                  <a:prstClr val="black"/>
                </a:solidFill>
                <a:latin typeface="Calibri" panose="020F0502020204030204" pitchFamily="34" charset="0"/>
                <a:ea typeface="+mn-ea"/>
                <a:cs typeface="Calibri" panose="020F0502020204030204" pitchFamily="34" charset="0"/>
              </a:rPr>
              <a:t>marginalized </a:t>
            </a:r>
            <a:r>
              <a:rPr sz="1000" b="1" kern="1200" spc="10" dirty="0">
                <a:solidFill>
                  <a:prstClr val="black"/>
                </a:solidFill>
                <a:latin typeface="Calibri" panose="020F0502020204030204" pitchFamily="34" charset="0"/>
                <a:ea typeface="+mn-ea"/>
                <a:cs typeface="Calibri" panose="020F0502020204030204" pitchFamily="34" charset="0"/>
              </a:rPr>
              <a:t>groups </a:t>
            </a:r>
            <a:r>
              <a:rPr sz="1000" b="1" kern="1200" spc="13" dirty="0">
                <a:solidFill>
                  <a:prstClr val="black"/>
                </a:solidFill>
                <a:latin typeface="Calibri" panose="020F0502020204030204" pitchFamily="34" charset="0"/>
                <a:ea typeface="+mn-ea"/>
                <a:cs typeface="Calibri" panose="020F0502020204030204" pitchFamily="34" charset="0"/>
              </a:rPr>
              <a:t>may </a:t>
            </a:r>
            <a:r>
              <a:rPr sz="1000" b="1" kern="1200" spc="7" dirty="0">
                <a:solidFill>
                  <a:prstClr val="black"/>
                </a:solidFill>
                <a:latin typeface="Calibri" panose="020F0502020204030204" pitchFamily="34" charset="0"/>
                <a:ea typeface="+mn-ea"/>
                <a:cs typeface="Calibri" panose="020F0502020204030204" pitchFamily="34" charset="0"/>
              </a:rPr>
              <a:t>have </a:t>
            </a:r>
            <a:r>
              <a:rPr sz="1000" b="1" kern="1200" spc="-3" dirty="0">
                <a:solidFill>
                  <a:prstClr val="black"/>
                </a:solidFill>
                <a:latin typeface="Calibri" panose="020F0502020204030204" pitchFamily="34" charset="0"/>
                <a:ea typeface="+mn-ea"/>
                <a:cs typeface="Calibri" panose="020F0502020204030204" pitchFamily="34" charset="0"/>
              </a:rPr>
              <a:t>different </a:t>
            </a:r>
            <a:r>
              <a:rPr sz="1000" b="1" kern="1200" spc="13" dirty="0">
                <a:solidFill>
                  <a:prstClr val="black"/>
                </a:solidFill>
                <a:latin typeface="Calibri" panose="020F0502020204030204" pitchFamily="34" charset="0"/>
                <a:ea typeface="+mn-ea"/>
                <a:cs typeface="Calibri" panose="020F0502020204030204" pitchFamily="34" charset="0"/>
              </a:rPr>
              <a:t>experiences</a:t>
            </a:r>
            <a:r>
              <a:rPr lang="en-US" sz="1000" b="1" kern="1200" spc="13" dirty="0">
                <a:solidFill>
                  <a:prstClr val="black"/>
                </a:solidFill>
                <a:latin typeface="Calibri" panose="020F0502020204030204" pitchFamily="34" charset="0"/>
                <a:ea typeface="+mn-ea"/>
                <a:cs typeface="Calibri" panose="020F0502020204030204" pitchFamily="34" charset="0"/>
              </a:rPr>
              <a:t> </a:t>
            </a:r>
            <a:endParaRPr sz="1000" b="1" kern="1200" dirty="0">
              <a:solidFill>
                <a:prstClr val="black"/>
              </a:solidFill>
              <a:latin typeface="Calibri" panose="020F0502020204030204" pitchFamily="34" charset="0"/>
              <a:ea typeface="+mn-ea"/>
              <a:cs typeface="Calibri" panose="020F0502020204030204" pitchFamily="34" charset="0"/>
            </a:endParaRPr>
          </a:p>
        </p:txBody>
      </p:sp>
      <p:sp>
        <p:nvSpPr>
          <p:cNvPr id="9" name="object 9"/>
          <p:cNvSpPr txBox="1"/>
          <p:nvPr/>
        </p:nvSpPr>
        <p:spPr>
          <a:xfrm>
            <a:off x="272771" y="2458012"/>
            <a:ext cx="2539392" cy="682901"/>
          </a:xfrm>
          <a:prstGeom prst="rect">
            <a:avLst/>
          </a:prstGeom>
        </p:spPr>
        <p:txBody>
          <a:bodyPr vert="horz" wrap="square" lIns="0" tIns="8404" rIns="0" bIns="0" rtlCol="0">
            <a:spAutoFit/>
          </a:bodyPr>
          <a:lstStyle/>
          <a:p>
            <a:pPr marL="159272" marR="3362" indent="-151287" defTabSz="605150">
              <a:lnSpc>
                <a:spcPct val="111100"/>
              </a:lnSpc>
              <a:spcBef>
                <a:spcPts val="66"/>
              </a:spcBef>
              <a:buClrTx/>
            </a:pPr>
            <a:r>
              <a:rPr sz="1000" b="1" kern="1200" spc="30" dirty="0">
                <a:solidFill>
                  <a:prstClr val="black"/>
                </a:solidFill>
                <a:latin typeface="Calibri" panose="020F0502020204030204" pitchFamily="34" charset="0"/>
                <a:ea typeface="+mn-ea"/>
                <a:cs typeface="Calibri" panose="020F0502020204030204" pitchFamily="34" charset="0"/>
              </a:rPr>
              <a:t>1. </a:t>
            </a:r>
            <a:r>
              <a:rPr sz="1000" b="1" kern="1200" spc="46" dirty="0">
                <a:solidFill>
                  <a:prstClr val="black"/>
                </a:solidFill>
                <a:latin typeface="Calibri" panose="020F0502020204030204" pitchFamily="34" charset="0"/>
                <a:ea typeface="+mn-ea"/>
                <a:cs typeface="Calibri" panose="020F0502020204030204" pitchFamily="34" charset="0"/>
              </a:rPr>
              <a:t>Give </a:t>
            </a:r>
            <a:r>
              <a:rPr sz="1000" b="1" kern="1200" spc="20" dirty="0">
                <a:solidFill>
                  <a:prstClr val="black"/>
                </a:solidFill>
                <a:latin typeface="Calibri" panose="020F0502020204030204" pitchFamily="34" charset="0"/>
                <a:ea typeface="+mn-ea"/>
                <a:cs typeface="Calibri" panose="020F0502020204030204" pitchFamily="34" charset="0"/>
              </a:rPr>
              <a:t>one </a:t>
            </a:r>
            <a:r>
              <a:rPr sz="1000" b="1" kern="1200" spc="30" dirty="0">
                <a:solidFill>
                  <a:prstClr val="black"/>
                </a:solidFill>
                <a:latin typeface="Calibri" panose="020F0502020204030204" pitchFamily="34" charset="0"/>
                <a:ea typeface="+mn-ea"/>
                <a:cs typeface="Calibri" panose="020F0502020204030204" pitchFamily="34" charset="0"/>
              </a:rPr>
              <a:t>example </a:t>
            </a:r>
            <a:r>
              <a:rPr sz="1000" b="1" kern="1200" spc="3" dirty="0">
                <a:solidFill>
                  <a:prstClr val="black"/>
                </a:solidFill>
                <a:latin typeface="Calibri" panose="020F0502020204030204" pitchFamily="34" charset="0"/>
                <a:ea typeface="+mn-ea"/>
                <a:cs typeface="Calibri" panose="020F0502020204030204" pitchFamily="34" charset="0"/>
              </a:rPr>
              <a:t>(or </a:t>
            </a:r>
            <a:r>
              <a:rPr sz="1000" b="1" kern="1200" spc="13" dirty="0">
                <a:solidFill>
                  <a:prstClr val="black"/>
                </a:solidFill>
                <a:latin typeface="Calibri" panose="020F0502020204030204" pitchFamily="34" charset="0"/>
                <a:ea typeface="+mn-ea"/>
                <a:cs typeface="Calibri" panose="020F0502020204030204" pitchFamily="34" charset="0"/>
              </a:rPr>
              <a:t>more) </a:t>
            </a:r>
            <a:r>
              <a:rPr sz="1000" b="1" kern="1200" spc="7" dirty="0">
                <a:solidFill>
                  <a:prstClr val="black"/>
                </a:solidFill>
                <a:latin typeface="Calibri" panose="020F0502020204030204" pitchFamily="34" charset="0"/>
                <a:ea typeface="+mn-ea"/>
                <a:cs typeface="Calibri" panose="020F0502020204030204" pitchFamily="34" charset="0"/>
              </a:rPr>
              <a:t>of </a:t>
            </a:r>
            <a:r>
              <a:rPr sz="1000" b="1" kern="1200" spc="33" dirty="0">
                <a:solidFill>
                  <a:prstClr val="black"/>
                </a:solidFill>
                <a:latin typeface="Calibri" panose="020F0502020204030204" pitchFamily="34" charset="0"/>
                <a:ea typeface="+mn-ea"/>
                <a:cs typeface="Calibri" panose="020F0502020204030204" pitchFamily="34" charset="0"/>
              </a:rPr>
              <a:t>how </a:t>
            </a:r>
            <a:r>
              <a:rPr sz="1000" b="1" kern="1200" spc="13" dirty="0">
                <a:solidFill>
                  <a:prstClr val="black"/>
                </a:solidFill>
                <a:latin typeface="Calibri" panose="020F0502020204030204" pitchFamily="34" charset="0"/>
                <a:ea typeface="+mn-ea"/>
                <a:cs typeface="Calibri" panose="020F0502020204030204" pitchFamily="34" charset="0"/>
              </a:rPr>
              <a:t>[insert </a:t>
            </a:r>
            <a:r>
              <a:rPr sz="1000" b="1" kern="1200" spc="23" dirty="0">
                <a:solidFill>
                  <a:prstClr val="black"/>
                </a:solidFill>
                <a:latin typeface="Calibri" panose="020F0502020204030204" pitchFamily="34" charset="0"/>
                <a:ea typeface="+mn-ea"/>
                <a:cs typeface="Calibri" panose="020F0502020204030204" pitchFamily="34" charset="0"/>
              </a:rPr>
              <a:t>name </a:t>
            </a:r>
            <a:r>
              <a:rPr sz="1000" b="1" kern="1200" spc="7" dirty="0">
                <a:solidFill>
                  <a:prstClr val="black"/>
                </a:solidFill>
                <a:latin typeface="Calibri" panose="020F0502020204030204" pitchFamily="34" charset="0"/>
                <a:ea typeface="+mn-ea"/>
                <a:cs typeface="Calibri" panose="020F0502020204030204" pitchFamily="34" charset="0"/>
              </a:rPr>
              <a:t>of </a:t>
            </a:r>
            <a:r>
              <a:rPr sz="1000" b="1" kern="1200" spc="23" dirty="0">
                <a:solidFill>
                  <a:prstClr val="black"/>
                </a:solidFill>
                <a:latin typeface="Calibri" panose="020F0502020204030204" pitchFamily="34" charset="0"/>
                <a:ea typeface="+mn-ea"/>
                <a:cs typeface="Calibri" panose="020F0502020204030204" pitchFamily="34" charset="0"/>
              </a:rPr>
              <a:t>your  </a:t>
            </a:r>
            <a:r>
              <a:rPr sz="1000" b="1" kern="1200" spc="17" dirty="0">
                <a:solidFill>
                  <a:prstClr val="black"/>
                </a:solidFill>
                <a:latin typeface="Calibri" panose="020F0502020204030204" pitchFamily="34" charset="0"/>
                <a:ea typeface="+mn-ea"/>
                <a:cs typeface="Calibri" panose="020F0502020204030204" pitchFamily="34" charset="0"/>
              </a:rPr>
              <a:t>institution] </a:t>
            </a:r>
            <a:r>
              <a:rPr sz="1000" b="1" kern="1200" spc="20" dirty="0">
                <a:solidFill>
                  <a:prstClr val="black"/>
                </a:solidFill>
                <a:latin typeface="Calibri" panose="020F0502020204030204" pitchFamily="34" charset="0"/>
                <a:ea typeface="+mn-ea"/>
                <a:cs typeface="Calibri" panose="020F0502020204030204" pitchFamily="34" charset="0"/>
              </a:rPr>
              <a:t>contributed </a:t>
            </a:r>
            <a:r>
              <a:rPr sz="1000" b="1" kern="1200" spc="-3" dirty="0">
                <a:solidFill>
                  <a:prstClr val="black"/>
                </a:solidFill>
                <a:latin typeface="Calibri" panose="020F0502020204030204" pitchFamily="34" charset="0"/>
                <a:ea typeface="+mn-ea"/>
                <a:cs typeface="Calibri" panose="020F0502020204030204" pitchFamily="34" charset="0"/>
              </a:rPr>
              <a:t>to </a:t>
            </a:r>
            <a:r>
              <a:rPr sz="1000" b="1" kern="1200" spc="23" dirty="0">
                <a:solidFill>
                  <a:prstClr val="black"/>
                </a:solidFill>
                <a:latin typeface="Calibri" panose="020F0502020204030204" pitchFamily="34" charset="0"/>
                <a:ea typeface="+mn-ea"/>
                <a:cs typeface="Calibri" panose="020F0502020204030204" pitchFamily="34" charset="0"/>
              </a:rPr>
              <a:t>an </a:t>
            </a:r>
            <a:r>
              <a:rPr sz="1000" b="1" kern="1200" spc="13" dirty="0">
                <a:solidFill>
                  <a:prstClr val="black"/>
                </a:solidFill>
                <a:latin typeface="Calibri" panose="020F0502020204030204" pitchFamily="34" charset="0"/>
                <a:ea typeface="+mn-ea"/>
                <a:cs typeface="Calibri" panose="020F0502020204030204" pitchFamily="34" charset="0"/>
              </a:rPr>
              <a:t>effective </a:t>
            </a:r>
            <a:r>
              <a:rPr sz="1000" b="1" kern="1200" spc="17" dirty="0">
                <a:solidFill>
                  <a:prstClr val="black"/>
                </a:solidFill>
                <a:latin typeface="Calibri" panose="020F0502020204030204" pitchFamily="34" charset="0"/>
                <a:ea typeface="+mn-ea"/>
                <a:cs typeface="Calibri" panose="020F0502020204030204" pitchFamily="34" charset="0"/>
              </a:rPr>
              <a:t>partnership </a:t>
            </a:r>
            <a:r>
              <a:rPr sz="1000" b="1" kern="1200" spc="23" dirty="0">
                <a:solidFill>
                  <a:prstClr val="black"/>
                </a:solidFill>
                <a:latin typeface="Calibri" panose="020F0502020204030204" pitchFamily="34" charset="0"/>
                <a:ea typeface="+mn-ea"/>
                <a:cs typeface="Calibri" panose="020F0502020204030204" pitchFamily="34" charset="0"/>
              </a:rPr>
              <a:t>with your  </a:t>
            </a:r>
            <a:r>
              <a:rPr sz="1000" b="1" kern="1200" spc="30" dirty="0">
                <a:solidFill>
                  <a:prstClr val="black"/>
                </a:solidFill>
                <a:latin typeface="Calibri" panose="020F0502020204030204" pitchFamily="34" charset="0"/>
                <a:ea typeface="+mn-ea"/>
                <a:cs typeface="Calibri" panose="020F0502020204030204" pitchFamily="34" charset="0"/>
              </a:rPr>
              <a:t>organization.</a:t>
            </a:r>
            <a:endParaRPr sz="1000" b="1" kern="1200" dirty="0">
              <a:solidFill>
                <a:prstClr val="black"/>
              </a:solidFill>
              <a:latin typeface="Calibri" panose="020F0502020204030204" pitchFamily="34" charset="0"/>
              <a:ea typeface="+mn-ea"/>
              <a:cs typeface="Calibri" panose="020F0502020204030204" pitchFamily="34" charset="0"/>
            </a:endParaRPr>
          </a:p>
        </p:txBody>
      </p:sp>
      <p:sp>
        <p:nvSpPr>
          <p:cNvPr id="10" name="object 10"/>
          <p:cNvSpPr txBox="1"/>
          <p:nvPr/>
        </p:nvSpPr>
        <p:spPr>
          <a:xfrm>
            <a:off x="300161" y="3224155"/>
            <a:ext cx="2458711" cy="341269"/>
          </a:xfrm>
          <a:prstGeom prst="rect">
            <a:avLst/>
          </a:prstGeom>
        </p:spPr>
        <p:txBody>
          <a:bodyPr vert="horz" wrap="square" lIns="0" tIns="8404" rIns="0" bIns="0" rtlCol="0">
            <a:spAutoFit/>
          </a:bodyPr>
          <a:lstStyle/>
          <a:p>
            <a:pPr marL="159272" marR="3362" indent="-151287" defTabSz="605150">
              <a:lnSpc>
                <a:spcPct val="111100"/>
              </a:lnSpc>
              <a:spcBef>
                <a:spcPts val="66"/>
              </a:spcBef>
              <a:buClrTx/>
            </a:pPr>
            <a:r>
              <a:rPr sz="1000" b="1" kern="1200" spc="30" dirty="0">
                <a:solidFill>
                  <a:prstClr val="black"/>
                </a:solidFill>
                <a:latin typeface="Calibri" panose="020F0502020204030204" pitchFamily="34" charset="0"/>
                <a:ea typeface="+mn-ea"/>
                <a:cs typeface="Calibri" panose="020F0502020204030204" pitchFamily="34" charset="0"/>
              </a:rPr>
              <a:t>2. </a:t>
            </a:r>
            <a:r>
              <a:rPr sz="1000" b="1" kern="1200" spc="46" dirty="0">
                <a:solidFill>
                  <a:prstClr val="black"/>
                </a:solidFill>
                <a:latin typeface="Calibri" panose="020F0502020204030204" pitchFamily="34" charset="0"/>
                <a:ea typeface="+mn-ea"/>
                <a:cs typeface="Calibri" panose="020F0502020204030204" pitchFamily="34" charset="0"/>
              </a:rPr>
              <a:t>Give </a:t>
            </a:r>
            <a:r>
              <a:rPr sz="1000" b="1" kern="1200" spc="23" dirty="0">
                <a:solidFill>
                  <a:prstClr val="black"/>
                </a:solidFill>
                <a:latin typeface="Calibri" panose="020F0502020204030204" pitchFamily="34" charset="0"/>
                <a:ea typeface="+mn-ea"/>
                <a:cs typeface="Calibri" panose="020F0502020204030204" pitchFamily="34" charset="0"/>
              </a:rPr>
              <a:t>an </a:t>
            </a:r>
            <a:r>
              <a:rPr sz="1000" b="1" kern="1200" spc="30" dirty="0">
                <a:solidFill>
                  <a:prstClr val="black"/>
                </a:solidFill>
                <a:latin typeface="Calibri" panose="020F0502020204030204" pitchFamily="34" charset="0"/>
                <a:ea typeface="+mn-ea"/>
                <a:cs typeface="Calibri" panose="020F0502020204030204" pitchFamily="34" charset="0"/>
              </a:rPr>
              <a:t>example </a:t>
            </a:r>
            <a:r>
              <a:rPr sz="1000" b="1" kern="1200" spc="7" dirty="0">
                <a:solidFill>
                  <a:prstClr val="black"/>
                </a:solidFill>
                <a:latin typeface="Calibri" panose="020F0502020204030204" pitchFamily="34" charset="0"/>
                <a:ea typeface="+mn-ea"/>
                <a:cs typeface="Calibri" panose="020F0502020204030204" pitchFamily="34" charset="0"/>
              </a:rPr>
              <a:t>of </a:t>
            </a:r>
            <a:r>
              <a:rPr sz="1000" b="1" kern="1200" spc="17" dirty="0">
                <a:solidFill>
                  <a:prstClr val="black"/>
                </a:solidFill>
                <a:latin typeface="Calibri" panose="020F0502020204030204" pitchFamily="34" charset="0"/>
                <a:ea typeface="+mn-ea"/>
                <a:cs typeface="Calibri" panose="020F0502020204030204" pitchFamily="34" charset="0"/>
              </a:rPr>
              <a:t>what </a:t>
            </a:r>
            <a:r>
              <a:rPr sz="1000" b="1" kern="1200" spc="13" dirty="0">
                <a:solidFill>
                  <a:prstClr val="black"/>
                </a:solidFill>
                <a:latin typeface="Calibri" panose="020F0502020204030204" pitchFamily="34" charset="0"/>
                <a:ea typeface="+mn-ea"/>
                <a:cs typeface="Calibri" panose="020F0502020204030204" pitchFamily="34" charset="0"/>
              </a:rPr>
              <a:t>this </a:t>
            </a:r>
            <a:r>
              <a:rPr sz="1000" b="1" kern="1200" spc="23" dirty="0">
                <a:solidFill>
                  <a:prstClr val="black"/>
                </a:solidFill>
                <a:latin typeface="Calibri" panose="020F0502020204030204" pitchFamily="34" charset="0"/>
                <a:ea typeface="+mn-ea"/>
                <a:cs typeface="Calibri" panose="020F0502020204030204" pitchFamily="34" charset="0"/>
              </a:rPr>
              <a:t>f</a:t>
            </a:r>
            <a:r>
              <a:rPr lang="en-US" sz="1000" b="1" kern="1200" spc="23" dirty="0">
                <a:solidFill>
                  <a:prstClr val="black"/>
                </a:solidFill>
                <a:latin typeface="Calibri" panose="020F0502020204030204" pitchFamily="34" charset="0"/>
                <a:ea typeface="+mn-ea"/>
                <a:cs typeface="Calibri" panose="020F0502020204030204" pitchFamily="34" charset="0"/>
              </a:rPr>
              <a:t>under </a:t>
            </a:r>
            <a:r>
              <a:rPr sz="1000" b="1" kern="1200" spc="23" dirty="0">
                <a:solidFill>
                  <a:prstClr val="black"/>
                </a:solidFill>
                <a:latin typeface="Calibri" panose="020F0502020204030204" pitchFamily="34" charset="0"/>
                <a:ea typeface="+mn-ea"/>
                <a:cs typeface="Calibri" panose="020F0502020204030204" pitchFamily="34" charset="0"/>
              </a:rPr>
              <a:t> </a:t>
            </a:r>
            <a:r>
              <a:rPr sz="1000" b="1" kern="1200" spc="40" dirty="0">
                <a:solidFill>
                  <a:prstClr val="black"/>
                </a:solidFill>
                <a:latin typeface="Calibri" panose="020F0502020204030204" pitchFamily="34" charset="0"/>
                <a:ea typeface="+mn-ea"/>
                <a:cs typeface="Calibri" panose="020F0502020204030204" pitchFamily="34" charset="0"/>
              </a:rPr>
              <a:t>could </a:t>
            </a:r>
            <a:r>
              <a:rPr sz="1000" b="1" kern="1200" spc="26" dirty="0">
                <a:solidFill>
                  <a:prstClr val="black"/>
                </a:solidFill>
                <a:latin typeface="Calibri" panose="020F0502020204030204" pitchFamily="34" charset="0"/>
                <a:ea typeface="+mn-ea"/>
                <a:cs typeface="Calibri" panose="020F0502020204030204" pitchFamily="34" charset="0"/>
              </a:rPr>
              <a:t>do </a:t>
            </a:r>
            <a:r>
              <a:rPr sz="1000" b="1" kern="1200" spc="-3" dirty="0">
                <a:solidFill>
                  <a:prstClr val="black"/>
                </a:solidFill>
                <a:latin typeface="Calibri" panose="020F0502020204030204" pitchFamily="34" charset="0"/>
                <a:ea typeface="+mn-ea"/>
                <a:cs typeface="Calibri" panose="020F0502020204030204" pitchFamily="34" charset="0"/>
              </a:rPr>
              <a:t>to </a:t>
            </a:r>
            <a:r>
              <a:rPr sz="1000" b="1" kern="1200" spc="17" dirty="0">
                <a:solidFill>
                  <a:prstClr val="black"/>
                </a:solidFill>
                <a:latin typeface="Calibri" panose="020F0502020204030204" pitchFamily="34" charset="0"/>
                <a:ea typeface="+mn-ea"/>
                <a:cs typeface="Calibri" panose="020F0502020204030204" pitchFamily="34" charset="0"/>
              </a:rPr>
              <a:t>be </a:t>
            </a:r>
            <a:r>
              <a:rPr sz="1000" b="1" kern="1200" spc="13" dirty="0">
                <a:solidFill>
                  <a:prstClr val="black"/>
                </a:solidFill>
                <a:latin typeface="Calibri" panose="020F0502020204030204" pitchFamily="34" charset="0"/>
                <a:ea typeface="+mn-ea"/>
                <a:cs typeface="Calibri" panose="020F0502020204030204" pitchFamily="34" charset="0"/>
              </a:rPr>
              <a:t>a  </a:t>
            </a:r>
            <a:r>
              <a:rPr sz="1000" b="1" kern="1200" spc="17" dirty="0">
                <a:solidFill>
                  <a:prstClr val="black"/>
                </a:solidFill>
                <a:latin typeface="Calibri" panose="020F0502020204030204" pitchFamily="34" charset="0"/>
                <a:ea typeface="+mn-ea"/>
                <a:cs typeface="Calibri" panose="020F0502020204030204" pitchFamily="34" charset="0"/>
              </a:rPr>
              <a:t>more </a:t>
            </a:r>
            <a:r>
              <a:rPr sz="1000" b="1" kern="1200" spc="13" dirty="0">
                <a:solidFill>
                  <a:prstClr val="black"/>
                </a:solidFill>
                <a:latin typeface="Calibri" panose="020F0502020204030204" pitchFamily="34" charset="0"/>
                <a:ea typeface="+mn-ea"/>
                <a:cs typeface="Calibri" panose="020F0502020204030204" pitchFamily="34" charset="0"/>
              </a:rPr>
              <a:t>effective</a:t>
            </a:r>
            <a:r>
              <a:rPr sz="1000" b="1" kern="1200" spc="106" dirty="0">
                <a:solidFill>
                  <a:prstClr val="black"/>
                </a:solidFill>
                <a:latin typeface="Calibri" panose="020F0502020204030204" pitchFamily="34" charset="0"/>
                <a:ea typeface="+mn-ea"/>
                <a:cs typeface="Calibri" panose="020F0502020204030204" pitchFamily="34" charset="0"/>
              </a:rPr>
              <a:t> </a:t>
            </a:r>
            <a:r>
              <a:rPr sz="1000" b="1" kern="1200" spc="7" dirty="0">
                <a:solidFill>
                  <a:prstClr val="black"/>
                </a:solidFill>
                <a:latin typeface="Calibri" panose="020F0502020204030204" pitchFamily="34" charset="0"/>
                <a:ea typeface="+mn-ea"/>
                <a:cs typeface="Calibri" panose="020F0502020204030204" pitchFamily="34" charset="0"/>
              </a:rPr>
              <a:t>partner.</a:t>
            </a:r>
            <a:endParaRPr sz="1000" b="1" kern="1200" dirty="0">
              <a:solidFill>
                <a:prstClr val="black"/>
              </a:solidFill>
              <a:latin typeface="Calibri" panose="020F0502020204030204" pitchFamily="34" charset="0"/>
              <a:ea typeface="+mn-ea"/>
              <a:cs typeface="Calibri" panose="020F0502020204030204" pitchFamily="34" charset="0"/>
            </a:endParaRPr>
          </a:p>
        </p:txBody>
      </p:sp>
      <p:sp>
        <p:nvSpPr>
          <p:cNvPr id="11" name="object 11"/>
          <p:cNvSpPr txBox="1"/>
          <p:nvPr/>
        </p:nvSpPr>
        <p:spPr>
          <a:xfrm>
            <a:off x="240279" y="3731907"/>
            <a:ext cx="3152252" cy="1277038"/>
          </a:xfrm>
          <a:prstGeom prst="rect">
            <a:avLst/>
          </a:prstGeom>
        </p:spPr>
        <p:txBody>
          <a:bodyPr vert="horz" wrap="square" lIns="0" tIns="8404" rIns="0" bIns="0" rtlCol="0">
            <a:spAutoFit/>
          </a:bodyPr>
          <a:lstStyle/>
          <a:p>
            <a:pPr marL="159272" marR="3362" indent="-150867" defTabSz="605150">
              <a:lnSpc>
                <a:spcPct val="111100"/>
              </a:lnSpc>
              <a:spcBef>
                <a:spcPts val="66"/>
              </a:spcBef>
              <a:buClrTx/>
              <a:buFontTx/>
              <a:buAutoNum type="arabicPeriod" startAt="3"/>
              <a:tabLst>
                <a:tab pos="159692" algn="l"/>
              </a:tabLst>
            </a:pPr>
            <a:r>
              <a:rPr sz="1000" b="1" kern="1200" spc="46" dirty="0">
                <a:solidFill>
                  <a:prstClr val="black"/>
                </a:solidFill>
                <a:latin typeface="Calibri" panose="020F0502020204030204" pitchFamily="34" charset="0"/>
                <a:ea typeface="+mn-ea"/>
                <a:cs typeface="Calibri" panose="020F0502020204030204" pitchFamily="34" charset="0"/>
              </a:rPr>
              <a:t>Which </a:t>
            </a:r>
            <a:r>
              <a:rPr sz="1000" b="1" kern="1200" spc="7" dirty="0">
                <a:solidFill>
                  <a:prstClr val="black"/>
                </a:solidFill>
                <a:latin typeface="Calibri" panose="020F0502020204030204" pitchFamily="34" charset="0"/>
                <a:ea typeface="+mn-ea"/>
                <a:cs typeface="Calibri" panose="020F0502020204030204" pitchFamily="34" charset="0"/>
              </a:rPr>
              <a:t>of </a:t>
            </a:r>
            <a:r>
              <a:rPr sz="1000" b="1" kern="1200" spc="3" dirty="0">
                <a:solidFill>
                  <a:prstClr val="black"/>
                </a:solidFill>
                <a:latin typeface="Calibri" panose="020F0502020204030204" pitchFamily="34" charset="0"/>
                <a:ea typeface="+mn-ea"/>
                <a:cs typeface="Calibri" panose="020F0502020204030204" pitchFamily="34" charset="0"/>
              </a:rPr>
              <a:t>the </a:t>
            </a:r>
            <a:r>
              <a:rPr sz="1000" b="1" kern="1200" spc="33" dirty="0">
                <a:solidFill>
                  <a:prstClr val="black"/>
                </a:solidFill>
                <a:latin typeface="Calibri" panose="020F0502020204030204" pitchFamily="34" charset="0"/>
                <a:ea typeface="+mn-ea"/>
                <a:cs typeface="Calibri" panose="020F0502020204030204" pitchFamily="34" charset="0"/>
              </a:rPr>
              <a:t>following </a:t>
            </a:r>
            <a:r>
              <a:rPr sz="1000" b="1" kern="1200" spc="3" dirty="0">
                <a:solidFill>
                  <a:prstClr val="black"/>
                </a:solidFill>
                <a:latin typeface="Calibri" panose="020F0502020204030204" pitchFamily="34" charset="0"/>
                <a:ea typeface="+mn-ea"/>
                <a:cs typeface="Calibri" panose="020F0502020204030204" pitchFamily="34" charset="0"/>
              </a:rPr>
              <a:t>three </a:t>
            </a:r>
            <a:r>
              <a:rPr sz="1000" b="1" kern="1200" spc="-3" dirty="0">
                <a:solidFill>
                  <a:prstClr val="black"/>
                </a:solidFill>
                <a:latin typeface="Calibri" panose="020F0502020204030204" pitchFamily="34" charset="0"/>
                <a:ea typeface="+mn-ea"/>
                <a:cs typeface="Calibri" panose="020F0502020204030204" pitchFamily="34" charset="0"/>
              </a:rPr>
              <a:t>to </a:t>
            </a:r>
            <a:r>
              <a:rPr sz="1000" b="1" kern="1200" spc="17" dirty="0">
                <a:solidFill>
                  <a:prstClr val="black"/>
                </a:solidFill>
                <a:latin typeface="Calibri" panose="020F0502020204030204" pitchFamily="34" charset="0"/>
                <a:ea typeface="+mn-ea"/>
                <a:cs typeface="Calibri" panose="020F0502020204030204" pitchFamily="34" charset="0"/>
              </a:rPr>
              <a:t>five </a:t>
            </a:r>
            <a:r>
              <a:rPr sz="1000" b="1" kern="1200" spc="20" dirty="0">
                <a:solidFill>
                  <a:prstClr val="black"/>
                </a:solidFill>
                <a:latin typeface="Calibri" panose="020F0502020204030204" pitchFamily="34" charset="0"/>
                <a:ea typeface="+mn-ea"/>
                <a:cs typeface="Calibri" panose="020F0502020204030204" pitchFamily="34" charset="0"/>
              </a:rPr>
              <a:t>characteristics </a:t>
            </a:r>
            <a:r>
              <a:rPr sz="1000" b="1" kern="1200" spc="13" dirty="0">
                <a:solidFill>
                  <a:prstClr val="black"/>
                </a:solidFill>
                <a:latin typeface="Calibri" panose="020F0502020204030204" pitchFamily="34" charset="0"/>
                <a:ea typeface="+mn-ea"/>
                <a:cs typeface="Calibri" panose="020F0502020204030204" pitchFamily="34" charset="0"/>
              </a:rPr>
              <a:t>most  </a:t>
            </a:r>
            <a:r>
              <a:rPr sz="1000" b="1" kern="1200" spc="20" dirty="0">
                <a:solidFill>
                  <a:prstClr val="black"/>
                </a:solidFill>
                <a:latin typeface="Calibri" panose="020F0502020204030204" pitchFamily="34" charset="0"/>
                <a:ea typeface="+mn-ea"/>
                <a:cs typeface="Calibri" panose="020F0502020204030204" pitchFamily="34" charset="0"/>
              </a:rPr>
              <a:t>contribute </a:t>
            </a:r>
            <a:r>
              <a:rPr sz="1000" b="1" kern="1200" spc="-3" dirty="0">
                <a:solidFill>
                  <a:prstClr val="black"/>
                </a:solidFill>
                <a:latin typeface="Calibri" panose="020F0502020204030204" pitchFamily="34" charset="0"/>
                <a:ea typeface="+mn-ea"/>
                <a:cs typeface="Calibri" panose="020F0502020204030204" pitchFamily="34" charset="0"/>
              </a:rPr>
              <a:t>to </a:t>
            </a:r>
            <a:r>
              <a:rPr sz="1000" b="1" kern="1200" spc="23" dirty="0">
                <a:solidFill>
                  <a:prstClr val="black"/>
                </a:solidFill>
                <a:latin typeface="Calibri" panose="020F0502020204030204" pitchFamily="34" charset="0"/>
                <a:ea typeface="+mn-ea"/>
                <a:cs typeface="Calibri" panose="020F0502020204030204" pitchFamily="34" charset="0"/>
              </a:rPr>
              <a:t>an </a:t>
            </a:r>
            <a:r>
              <a:rPr sz="1000" b="1" kern="1200" spc="13" dirty="0">
                <a:solidFill>
                  <a:prstClr val="black"/>
                </a:solidFill>
                <a:latin typeface="Calibri" panose="020F0502020204030204" pitchFamily="34" charset="0"/>
                <a:ea typeface="+mn-ea"/>
                <a:cs typeface="Calibri" panose="020F0502020204030204" pitchFamily="34" charset="0"/>
              </a:rPr>
              <a:t>effective partnership? </a:t>
            </a:r>
            <a:r>
              <a:rPr sz="1000" b="1" kern="1200" spc="36" dirty="0">
                <a:solidFill>
                  <a:prstClr val="black"/>
                </a:solidFill>
                <a:latin typeface="Calibri" panose="020F0502020204030204" pitchFamily="34" charset="0"/>
                <a:ea typeface="+mn-ea"/>
                <a:cs typeface="Calibri" panose="020F0502020204030204" pitchFamily="34" charset="0"/>
              </a:rPr>
              <a:t>(Can </a:t>
            </a:r>
            <a:r>
              <a:rPr sz="1000" b="1" kern="1200" spc="17" dirty="0">
                <a:solidFill>
                  <a:prstClr val="black"/>
                </a:solidFill>
                <a:latin typeface="Calibri" panose="020F0502020204030204" pitchFamily="34" charset="0"/>
                <a:ea typeface="+mn-ea"/>
                <a:cs typeface="Calibri" panose="020F0502020204030204" pitchFamily="34" charset="0"/>
              </a:rPr>
              <a:t>be </a:t>
            </a:r>
            <a:r>
              <a:rPr sz="1000" b="1" kern="1200" spc="26" dirty="0">
                <a:solidFill>
                  <a:prstClr val="black"/>
                </a:solidFill>
                <a:latin typeface="Calibri" panose="020F0502020204030204" pitchFamily="34" charset="0"/>
                <a:ea typeface="+mn-ea"/>
                <a:cs typeface="Calibri" panose="020F0502020204030204" pitchFamily="34" charset="0"/>
              </a:rPr>
              <a:t>open-ended </a:t>
            </a:r>
            <a:r>
              <a:rPr sz="1000" b="1" kern="1200" spc="17" dirty="0">
                <a:solidFill>
                  <a:prstClr val="black"/>
                </a:solidFill>
                <a:latin typeface="Calibri" panose="020F0502020204030204" pitchFamily="34" charset="0"/>
                <a:ea typeface="+mn-ea"/>
                <a:cs typeface="Calibri" panose="020F0502020204030204" pitchFamily="34" charset="0"/>
              </a:rPr>
              <a:t>or  select </a:t>
            </a:r>
            <a:r>
              <a:rPr sz="1000" b="1" kern="1200" spc="13" dirty="0">
                <a:solidFill>
                  <a:prstClr val="black"/>
                </a:solidFill>
                <a:latin typeface="Calibri" panose="020F0502020204030204" pitchFamily="34" charset="0"/>
                <a:ea typeface="+mn-ea"/>
                <a:cs typeface="Calibri" panose="020F0502020204030204" pitchFamily="34" charset="0"/>
              </a:rPr>
              <a:t>from </a:t>
            </a:r>
            <a:r>
              <a:rPr sz="1000" b="1" kern="1200" spc="30" dirty="0">
                <a:solidFill>
                  <a:prstClr val="black"/>
                </a:solidFill>
                <a:latin typeface="Calibri" panose="020F0502020204030204" pitchFamily="34" charset="0"/>
                <a:ea typeface="+mn-ea"/>
                <a:cs typeface="Calibri" panose="020F0502020204030204" pitchFamily="34" charset="0"/>
              </a:rPr>
              <a:t>among </a:t>
            </a:r>
            <a:r>
              <a:rPr sz="1000" b="1" kern="1200" spc="7" dirty="0">
                <a:solidFill>
                  <a:prstClr val="black"/>
                </a:solidFill>
                <a:latin typeface="Calibri" panose="020F0502020204030204" pitchFamily="34" charset="0"/>
                <a:ea typeface="+mn-ea"/>
                <a:cs typeface="Calibri" panose="020F0502020204030204" pitchFamily="34" charset="0"/>
              </a:rPr>
              <a:t>these</a:t>
            </a:r>
            <a:r>
              <a:rPr sz="1000" b="1" kern="1200" spc="26" dirty="0">
                <a:solidFill>
                  <a:prstClr val="black"/>
                </a:solidFill>
                <a:latin typeface="Calibri" panose="020F0502020204030204" pitchFamily="34" charset="0"/>
                <a:ea typeface="+mn-ea"/>
                <a:cs typeface="Calibri" panose="020F0502020204030204" pitchFamily="34" charset="0"/>
              </a:rPr>
              <a:t> </a:t>
            </a:r>
            <a:r>
              <a:rPr sz="1000" b="1" kern="1200" spc="20" dirty="0">
                <a:solidFill>
                  <a:prstClr val="black"/>
                </a:solidFill>
                <a:latin typeface="Calibri" panose="020F0502020204030204" pitchFamily="34" charset="0"/>
                <a:ea typeface="+mn-ea"/>
                <a:cs typeface="Calibri" panose="020F0502020204030204" pitchFamily="34" charset="0"/>
              </a:rPr>
              <a:t>characteristics.)</a:t>
            </a:r>
            <a:endParaRPr sz="1000" b="1" kern="1200" dirty="0">
              <a:solidFill>
                <a:prstClr val="black"/>
              </a:solidFill>
              <a:latin typeface="Calibri" panose="020F0502020204030204" pitchFamily="34" charset="0"/>
              <a:ea typeface="+mn-ea"/>
              <a:cs typeface="Calibri" panose="020F0502020204030204" pitchFamily="34" charset="0"/>
            </a:endParaRPr>
          </a:p>
          <a:p>
            <a:pPr marL="270216" marR="96236" lvl="1" indent="-110944" defTabSz="605150">
              <a:lnSpc>
                <a:spcPct val="111100"/>
              </a:lnSpc>
              <a:spcBef>
                <a:spcPts val="298"/>
              </a:spcBef>
              <a:buClrTx/>
              <a:buFontTx/>
              <a:buAutoNum type="alphaLcPeriod"/>
              <a:tabLst>
                <a:tab pos="270636" algn="l"/>
              </a:tabLst>
            </a:pPr>
            <a:r>
              <a:rPr sz="1000" b="1" kern="1200" spc="10" dirty="0">
                <a:solidFill>
                  <a:prstClr val="black"/>
                </a:solidFill>
                <a:latin typeface="Calibri" panose="020F0502020204030204" pitchFamily="34" charset="0"/>
                <a:ea typeface="+mn-ea"/>
                <a:cs typeface="Calibri" panose="020F0502020204030204" pitchFamily="34" charset="0"/>
              </a:rPr>
              <a:t>Alignment </a:t>
            </a:r>
            <a:r>
              <a:rPr sz="1000" b="1" kern="1200" spc="-7" dirty="0">
                <a:solidFill>
                  <a:prstClr val="black"/>
                </a:solidFill>
                <a:latin typeface="Calibri" panose="020F0502020204030204" pitchFamily="34" charset="0"/>
                <a:ea typeface="+mn-ea"/>
                <a:cs typeface="Calibri" panose="020F0502020204030204" pitchFamily="34" charset="0"/>
              </a:rPr>
              <a:t>of </a:t>
            </a:r>
            <a:r>
              <a:rPr sz="1000" b="1" kern="1200" spc="7" dirty="0">
                <a:solidFill>
                  <a:prstClr val="black"/>
                </a:solidFill>
                <a:latin typeface="Calibri" panose="020F0502020204030204" pitchFamily="34" charset="0"/>
                <a:ea typeface="+mn-ea"/>
                <a:cs typeface="Calibri" panose="020F0502020204030204" pitchFamily="34" charset="0"/>
              </a:rPr>
              <a:t>goals </a:t>
            </a:r>
            <a:r>
              <a:rPr sz="1000" b="1" kern="1200" spc="10" dirty="0">
                <a:solidFill>
                  <a:prstClr val="black"/>
                </a:solidFill>
                <a:latin typeface="Calibri" panose="020F0502020204030204" pitchFamily="34" charset="0"/>
                <a:ea typeface="+mn-ea"/>
                <a:cs typeface="Calibri" panose="020F0502020204030204" pitchFamily="34" charset="0"/>
              </a:rPr>
              <a:t>and mission </a:t>
            </a:r>
            <a:r>
              <a:rPr sz="1000" b="1" kern="1200" spc="-3" dirty="0">
                <a:solidFill>
                  <a:prstClr val="black"/>
                </a:solidFill>
                <a:latin typeface="Calibri" panose="020F0502020204030204" pitchFamily="34" charset="0"/>
                <a:ea typeface="+mn-ea"/>
                <a:cs typeface="Calibri" panose="020F0502020204030204" pitchFamily="34" charset="0"/>
              </a:rPr>
              <a:t>between </a:t>
            </a:r>
            <a:r>
              <a:rPr sz="1000" b="1" kern="1200" spc="-13" dirty="0">
                <a:solidFill>
                  <a:prstClr val="black"/>
                </a:solidFill>
                <a:latin typeface="Calibri" panose="020F0502020204030204" pitchFamily="34" charset="0"/>
                <a:ea typeface="+mn-ea"/>
                <a:cs typeface="Calibri" panose="020F0502020204030204" pitchFamily="34" charset="0"/>
              </a:rPr>
              <a:t>the </a:t>
            </a:r>
            <a:r>
              <a:rPr sz="1000" b="1" kern="1200" dirty="0">
                <a:solidFill>
                  <a:prstClr val="black"/>
                </a:solidFill>
                <a:latin typeface="Calibri" panose="020F0502020204030204" pitchFamily="34" charset="0"/>
                <a:ea typeface="+mn-ea"/>
                <a:cs typeface="Calibri" panose="020F0502020204030204" pitchFamily="34" charset="0"/>
              </a:rPr>
              <a:t>foundation </a:t>
            </a:r>
            <a:r>
              <a:rPr sz="1000" b="1" kern="1200" spc="7" dirty="0">
                <a:solidFill>
                  <a:prstClr val="black"/>
                </a:solidFill>
                <a:latin typeface="Calibri" panose="020F0502020204030204" pitchFamily="34" charset="0"/>
                <a:ea typeface="+mn-ea"/>
                <a:cs typeface="Calibri" panose="020F0502020204030204" pitchFamily="34" charset="0"/>
              </a:rPr>
              <a:t>and  </a:t>
            </a:r>
            <a:r>
              <a:rPr sz="1000" b="1" kern="1200" spc="-10" dirty="0">
                <a:solidFill>
                  <a:prstClr val="black"/>
                </a:solidFill>
                <a:latin typeface="Calibri" panose="020F0502020204030204" pitchFamily="34" charset="0"/>
                <a:ea typeface="+mn-ea"/>
                <a:cs typeface="Calibri" panose="020F0502020204030204" pitchFamily="34" charset="0"/>
              </a:rPr>
              <a:t>grantee</a:t>
            </a:r>
            <a:endParaRPr sz="1000" b="1" kern="1200" dirty="0">
              <a:solidFill>
                <a:prstClr val="black"/>
              </a:solidFill>
              <a:latin typeface="Calibri" panose="020F0502020204030204" pitchFamily="34" charset="0"/>
              <a:ea typeface="+mn-ea"/>
              <a:cs typeface="Calibri" panose="020F0502020204030204" pitchFamily="34" charset="0"/>
            </a:endParaRPr>
          </a:p>
          <a:p>
            <a:pPr marL="281982" lvl="1" indent="-122711" defTabSz="605150">
              <a:spcBef>
                <a:spcPts val="390"/>
              </a:spcBef>
              <a:buClrTx/>
              <a:buFontTx/>
              <a:buAutoNum type="alphaLcPeriod"/>
              <a:tabLst>
                <a:tab pos="282403" algn="l"/>
              </a:tabLst>
            </a:pPr>
            <a:r>
              <a:rPr lang="en-US" sz="1000" b="1" kern="1200" spc="13" dirty="0">
                <a:solidFill>
                  <a:prstClr val="black"/>
                </a:solidFill>
                <a:latin typeface="Calibri" panose="020F0502020204030204" pitchFamily="34" charset="0"/>
                <a:ea typeface="+mn-ea"/>
                <a:cs typeface="Calibri" panose="020F0502020204030204" pitchFamily="34" charset="0"/>
              </a:rPr>
              <a:t>Investment </a:t>
            </a:r>
            <a:r>
              <a:rPr sz="1000" b="1" kern="1200" spc="20" dirty="0">
                <a:solidFill>
                  <a:prstClr val="black"/>
                </a:solidFill>
                <a:latin typeface="Calibri" panose="020F0502020204030204" pitchFamily="34" charset="0"/>
                <a:ea typeface="+mn-ea"/>
                <a:cs typeface="Calibri" panose="020F0502020204030204" pitchFamily="34" charset="0"/>
              </a:rPr>
              <a:t>application</a:t>
            </a:r>
            <a:r>
              <a:rPr sz="1000" b="1" kern="1200" spc="50" dirty="0">
                <a:solidFill>
                  <a:prstClr val="black"/>
                </a:solidFill>
                <a:latin typeface="Calibri" panose="020F0502020204030204" pitchFamily="34" charset="0"/>
                <a:ea typeface="+mn-ea"/>
                <a:cs typeface="Calibri" panose="020F0502020204030204" pitchFamily="34" charset="0"/>
              </a:rPr>
              <a:t> </a:t>
            </a:r>
            <a:r>
              <a:rPr sz="1000" b="1" kern="1200" spc="10" dirty="0">
                <a:solidFill>
                  <a:prstClr val="black"/>
                </a:solidFill>
                <a:latin typeface="Calibri" panose="020F0502020204030204" pitchFamily="34" charset="0"/>
                <a:ea typeface="+mn-ea"/>
                <a:cs typeface="Calibri" panose="020F0502020204030204" pitchFamily="34" charset="0"/>
              </a:rPr>
              <a:t>process</a:t>
            </a:r>
            <a:endParaRPr sz="1000" b="1" kern="1200" dirty="0">
              <a:solidFill>
                <a:prstClr val="black"/>
              </a:solidFill>
              <a:latin typeface="Calibri" panose="020F0502020204030204" pitchFamily="34" charset="0"/>
              <a:ea typeface="+mn-ea"/>
              <a:cs typeface="Calibri" panose="020F0502020204030204" pitchFamily="34" charset="0"/>
            </a:endParaRPr>
          </a:p>
        </p:txBody>
      </p:sp>
      <p:sp>
        <p:nvSpPr>
          <p:cNvPr id="12" name="object 12"/>
          <p:cNvSpPr txBox="1"/>
          <p:nvPr/>
        </p:nvSpPr>
        <p:spPr>
          <a:xfrm>
            <a:off x="4771187" y="609579"/>
            <a:ext cx="4132534" cy="4574536"/>
          </a:xfrm>
          <a:prstGeom prst="rect">
            <a:avLst/>
          </a:prstGeom>
        </p:spPr>
        <p:txBody>
          <a:bodyPr vert="horz" wrap="square" lIns="0" tIns="57990" rIns="0" bIns="0" rtlCol="0">
            <a:spAutoFit/>
          </a:bodyPr>
          <a:lstStyle/>
          <a:p>
            <a:pPr marL="277360" indent="-118088" defTabSz="605150">
              <a:spcBef>
                <a:spcPts val="457"/>
              </a:spcBef>
              <a:buClrTx/>
              <a:buFontTx/>
              <a:buAutoNum type="alphaLcPeriod" startAt="3"/>
              <a:tabLst>
                <a:tab pos="277780" algn="l"/>
              </a:tabLst>
            </a:pPr>
            <a:r>
              <a:rPr sz="1000" b="1" kern="1200" spc="13" dirty="0">
                <a:solidFill>
                  <a:prstClr val="black"/>
                </a:solidFill>
                <a:latin typeface="Calibri" panose="020F0502020204030204" pitchFamily="34" charset="0"/>
                <a:ea typeface="+mn-ea"/>
                <a:cs typeface="Calibri" panose="020F0502020204030204" pitchFamily="34" charset="0"/>
              </a:rPr>
              <a:t>Grant</a:t>
            </a:r>
            <a:r>
              <a:rPr sz="1000" b="1" kern="1200" spc="30" dirty="0">
                <a:solidFill>
                  <a:prstClr val="black"/>
                </a:solidFill>
                <a:latin typeface="Calibri" panose="020F0502020204030204" pitchFamily="34" charset="0"/>
                <a:ea typeface="+mn-ea"/>
                <a:cs typeface="Calibri" panose="020F0502020204030204" pitchFamily="34" charset="0"/>
              </a:rPr>
              <a:t> </a:t>
            </a:r>
            <a:r>
              <a:rPr sz="1000" b="1" kern="1200" spc="26" dirty="0">
                <a:solidFill>
                  <a:prstClr val="black"/>
                </a:solidFill>
                <a:latin typeface="Calibri" panose="020F0502020204030204" pitchFamily="34" charset="0"/>
                <a:ea typeface="+mn-ea"/>
                <a:cs typeface="Calibri" panose="020F0502020204030204" pitchFamily="34" charset="0"/>
              </a:rPr>
              <a:t>size</a:t>
            </a:r>
            <a:endParaRPr sz="1000" b="1" kern="1200" dirty="0">
              <a:solidFill>
                <a:prstClr val="black"/>
              </a:solidFill>
              <a:latin typeface="Calibri" panose="020F0502020204030204" pitchFamily="34" charset="0"/>
              <a:ea typeface="+mn-ea"/>
              <a:cs typeface="Calibri" panose="020F0502020204030204" pitchFamily="34" charset="0"/>
            </a:endParaRPr>
          </a:p>
          <a:p>
            <a:pPr marL="281982" indent="-122711" defTabSz="605150">
              <a:spcBef>
                <a:spcPts val="390"/>
              </a:spcBef>
              <a:buClrTx/>
              <a:buFontTx/>
              <a:buAutoNum type="alphaLcPeriod" startAt="3"/>
              <a:tabLst>
                <a:tab pos="282403" algn="l"/>
              </a:tabLst>
            </a:pPr>
            <a:r>
              <a:rPr sz="1000" b="1" kern="1200" spc="20" dirty="0">
                <a:solidFill>
                  <a:prstClr val="black"/>
                </a:solidFill>
                <a:latin typeface="Calibri" panose="020F0502020204030204" pitchFamily="34" charset="0"/>
                <a:ea typeface="+mn-ea"/>
                <a:cs typeface="Calibri" panose="020F0502020204030204" pitchFamily="34" charset="0"/>
              </a:rPr>
              <a:t>General </a:t>
            </a:r>
            <a:r>
              <a:rPr sz="1000" b="1" kern="1200" spc="7" dirty="0">
                <a:solidFill>
                  <a:prstClr val="black"/>
                </a:solidFill>
                <a:latin typeface="Calibri" panose="020F0502020204030204" pitchFamily="34" charset="0"/>
                <a:ea typeface="+mn-ea"/>
                <a:cs typeface="Calibri" panose="020F0502020204030204" pitchFamily="34" charset="0"/>
              </a:rPr>
              <a:t>operating </a:t>
            </a:r>
            <a:r>
              <a:rPr sz="1000" b="1" kern="1200" spc="-3" dirty="0">
                <a:solidFill>
                  <a:prstClr val="black"/>
                </a:solidFill>
                <a:latin typeface="Calibri" panose="020F0502020204030204" pitchFamily="34" charset="0"/>
                <a:ea typeface="+mn-ea"/>
                <a:cs typeface="Calibri" panose="020F0502020204030204" pitchFamily="34" charset="0"/>
              </a:rPr>
              <a:t>support/use </a:t>
            </a:r>
            <a:r>
              <a:rPr sz="1000" b="1" kern="1200" dirty="0">
                <a:solidFill>
                  <a:prstClr val="black"/>
                </a:solidFill>
                <a:latin typeface="Calibri" panose="020F0502020204030204" pitchFamily="34" charset="0"/>
                <a:ea typeface="+mn-ea"/>
                <a:cs typeface="Calibri" panose="020F0502020204030204" pitchFamily="34" charset="0"/>
              </a:rPr>
              <a:t>of </a:t>
            </a:r>
            <a:r>
              <a:rPr sz="1000" b="1" kern="1200" spc="7" dirty="0">
                <a:solidFill>
                  <a:prstClr val="black"/>
                </a:solidFill>
                <a:latin typeface="Calibri" panose="020F0502020204030204" pitchFamily="34" charset="0"/>
                <a:ea typeface="+mn-ea"/>
                <a:cs typeface="Calibri" panose="020F0502020204030204" pitchFamily="34" charset="0"/>
              </a:rPr>
              <a:t>funds </a:t>
            </a:r>
            <a:r>
              <a:rPr sz="1000" b="1" kern="1200" spc="-3" dirty="0">
                <a:solidFill>
                  <a:prstClr val="black"/>
                </a:solidFill>
                <a:latin typeface="Calibri" panose="020F0502020204030204" pitchFamily="34" charset="0"/>
                <a:ea typeface="+mn-ea"/>
                <a:cs typeface="Calibri" panose="020F0502020204030204" pitchFamily="34" charset="0"/>
              </a:rPr>
              <a:t>for</a:t>
            </a:r>
            <a:r>
              <a:rPr sz="1000" b="1" kern="1200" spc="10" dirty="0">
                <a:solidFill>
                  <a:prstClr val="black"/>
                </a:solidFill>
                <a:latin typeface="Calibri" panose="020F0502020204030204" pitchFamily="34" charset="0"/>
                <a:ea typeface="+mn-ea"/>
                <a:cs typeface="Calibri" panose="020F0502020204030204" pitchFamily="34" charset="0"/>
              </a:rPr>
              <a:t> overhead</a:t>
            </a:r>
            <a:endParaRPr sz="1000" b="1" kern="1200" dirty="0">
              <a:solidFill>
                <a:prstClr val="black"/>
              </a:solidFill>
              <a:latin typeface="Calibri" panose="020F0502020204030204" pitchFamily="34" charset="0"/>
              <a:ea typeface="+mn-ea"/>
              <a:cs typeface="Calibri" panose="020F0502020204030204" pitchFamily="34" charset="0"/>
            </a:endParaRPr>
          </a:p>
          <a:p>
            <a:pPr marL="277360" indent="-118088" defTabSz="605150">
              <a:spcBef>
                <a:spcPts val="390"/>
              </a:spcBef>
              <a:buClrTx/>
              <a:buFontTx/>
              <a:buAutoNum type="alphaLcPeriod" startAt="3"/>
              <a:tabLst>
                <a:tab pos="277780" algn="l"/>
              </a:tabLst>
            </a:pPr>
            <a:r>
              <a:rPr sz="1000" b="1" kern="1200" spc="13" dirty="0">
                <a:solidFill>
                  <a:prstClr val="black"/>
                </a:solidFill>
                <a:latin typeface="Calibri" panose="020F0502020204030204" pitchFamily="34" charset="0"/>
                <a:ea typeface="+mn-ea"/>
                <a:cs typeface="Calibri" panose="020F0502020204030204" pitchFamily="34" charset="0"/>
              </a:rPr>
              <a:t>Grant </a:t>
            </a:r>
            <a:r>
              <a:rPr sz="1000" b="1" kern="1200" spc="30" dirty="0">
                <a:solidFill>
                  <a:prstClr val="black"/>
                </a:solidFill>
                <a:latin typeface="Calibri" panose="020F0502020204030204" pitchFamily="34" charset="0"/>
                <a:ea typeface="+mn-ea"/>
                <a:cs typeface="Calibri" panose="020F0502020204030204" pitchFamily="34" charset="0"/>
              </a:rPr>
              <a:t>cycle </a:t>
            </a:r>
            <a:r>
              <a:rPr sz="1000" b="1" kern="1200" spc="3" dirty="0">
                <a:solidFill>
                  <a:prstClr val="black"/>
                </a:solidFill>
                <a:latin typeface="Calibri" panose="020F0502020204030204" pitchFamily="34" charset="0"/>
                <a:ea typeface="+mn-ea"/>
                <a:cs typeface="Calibri" panose="020F0502020204030204" pitchFamily="34" charset="0"/>
              </a:rPr>
              <a:t>or </a:t>
            </a:r>
            <a:r>
              <a:rPr sz="1000" b="1" kern="1200" spc="7" dirty="0">
                <a:solidFill>
                  <a:prstClr val="black"/>
                </a:solidFill>
                <a:latin typeface="Calibri" panose="020F0502020204030204" pitchFamily="34" charset="0"/>
                <a:ea typeface="+mn-ea"/>
                <a:cs typeface="Calibri" panose="020F0502020204030204" pitchFamily="34" charset="0"/>
              </a:rPr>
              <a:t>length </a:t>
            </a:r>
            <a:r>
              <a:rPr sz="1000" b="1" kern="1200" dirty="0">
                <a:solidFill>
                  <a:prstClr val="black"/>
                </a:solidFill>
                <a:latin typeface="Calibri" panose="020F0502020204030204" pitchFamily="34" charset="0"/>
                <a:ea typeface="+mn-ea"/>
                <a:cs typeface="Calibri" panose="020F0502020204030204" pitchFamily="34" charset="0"/>
              </a:rPr>
              <a:t>of </a:t>
            </a:r>
            <a:r>
              <a:rPr sz="1000" b="1" kern="1200" spc="-3" dirty="0">
                <a:solidFill>
                  <a:prstClr val="black"/>
                </a:solidFill>
                <a:latin typeface="Calibri" panose="020F0502020204030204" pitchFamily="34" charset="0"/>
                <a:ea typeface="+mn-ea"/>
                <a:cs typeface="Calibri" panose="020F0502020204030204" pitchFamily="34" charset="0"/>
              </a:rPr>
              <a:t>grant </a:t>
            </a:r>
            <a:r>
              <a:rPr sz="1000" b="1" kern="1200" spc="10" dirty="0">
                <a:solidFill>
                  <a:prstClr val="black"/>
                </a:solidFill>
                <a:latin typeface="Calibri" panose="020F0502020204030204" pitchFamily="34" charset="0"/>
                <a:ea typeface="+mn-ea"/>
                <a:cs typeface="Calibri" panose="020F0502020204030204" pitchFamily="34" charset="0"/>
              </a:rPr>
              <a:t>(e.g.,</a:t>
            </a:r>
            <a:r>
              <a:rPr sz="1000" b="1" kern="1200" spc="17" dirty="0">
                <a:solidFill>
                  <a:prstClr val="black"/>
                </a:solidFill>
                <a:latin typeface="Calibri" panose="020F0502020204030204" pitchFamily="34" charset="0"/>
                <a:ea typeface="+mn-ea"/>
                <a:cs typeface="Calibri" panose="020F0502020204030204" pitchFamily="34" charset="0"/>
              </a:rPr>
              <a:t> </a:t>
            </a:r>
            <a:r>
              <a:rPr sz="1000" b="1" kern="1200" spc="7" dirty="0">
                <a:solidFill>
                  <a:prstClr val="black"/>
                </a:solidFill>
                <a:latin typeface="Calibri" panose="020F0502020204030204" pitchFamily="34" charset="0"/>
                <a:ea typeface="+mn-ea"/>
                <a:cs typeface="Calibri" panose="020F0502020204030204" pitchFamily="34" charset="0"/>
              </a:rPr>
              <a:t>multi-year)</a:t>
            </a:r>
            <a:endParaRPr sz="1000" b="1" kern="1200" dirty="0">
              <a:solidFill>
                <a:prstClr val="black"/>
              </a:solidFill>
              <a:latin typeface="Calibri" panose="020F0502020204030204" pitchFamily="34" charset="0"/>
              <a:ea typeface="+mn-ea"/>
              <a:cs typeface="Calibri" panose="020F0502020204030204" pitchFamily="34" charset="0"/>
            </a:endParaRPr>
          </a:p>
          <a:p>
            <a:pPr marL="257609" indent="-98337" defTabSz="605150">
              <a:spcBef>
                <a:spcPts val="390"/>
              </a:spcBef>
              <a:buClrTx/>
              <a:buFontTx/>
              <a:buAutoNum type="alphaLcPeriod" startAt="3"/>
              <a:tabLst>
                <a:tab pos="258029" algn="l"/>
              </a:tabLst>
            </a:pPr>
            <a:r>
              <a:rPr lang="en-US" sz="1000" b="1" kern="1200" spc="10" dirty="0">
                <a:solidFill>
                  <a:prstClr val="black"/>
                </a:solidFill>
                <a:latin typeface="Calibri" panose="020F0502020204030204" pitchFamily="34" charset="0"/>
                <a:ea typeface="+mn-ea"/>
                <a:cs typeface="Calibri" panose="020F0502020204030204" pitchFamily="34" charset="0"/>
              </a:rPr>
              <a:t>Organization </a:t>
            </a:r>
            <a:r>
              <a:rPr sz="1000" b="1" kern="1200" spc="10" dirty="0">
                <a:solidFill>
                  <a:prstClr val="black"/>
                </a:solidFill>
                <a:latin typeface="Calibri" panose="020F0502020204030204" pitchFamily="34" charset="0"/>
                <a:ea typeface="+mn-ea"/>
                <a:cs typeface="Calibri" panose="020F0502020204030204" pitchFamily="34" charset="0"/>
              </a:rPr>
              <a:t>receptivity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13" dirty="0">
                <a:solidFill>
                  <a:prstClr val="black"/>
                </a:solidFill>
                <a:latin typeface="Calibri" panose="020F0502020204030204" pitchFamily="34" charset="0"/>
                <a:ea typeface="+mn-ea"/>
                <a:cs typeface="Calibri" panose="020F0502020204030204" pitchFamily="34" charset="0"/>
              </a:rPr>
              <a:t>innovation </a:t>
            </a:r>
            <a:r>
              <a:rPr sz="1000" b="1" kern="1200" spc="17" dirty="0">
                <a:solidFill>
                  <a:prstClr val="black"/>
                </a:solidFill>
                <a:latin typeface="Calibri" panose="020F0502020204030204" pitchFamily="34" charset="0"/>
                <a:ea typeface="+mn-ea"/>
                <a:cs typeface="Calibri" panose="020F0502020204030204" pitchFamily="34" charset="0"/>
              </a:rPr>
              <a:t>and</a:t>
            </a:r>
            <a:r>
              <a:rPr sz="1000" b="1" kern="1200" spc="139" dirty="0">
                <a:solidFill>
                  <a:prstClr val="black"/>
                </a:solidFill>
                <a:latin typeface="Calibri" panose="020F0502020204030204" pitchFamily="34" charset="0"/>
                <a:ea typeface="+mn-ea"/>
                <a:cs typeface="Calibri" panose="020F0502020204030204" pitchFamily="34" charset="0"/>
              </a:rPr>
              <a:t> </a:t>
            </a:r>
            <a:r>
              <a:rPr sz="1000" b="1" kern="1200" spc="13" dirty="0">
                <a:solidFill>
                  <a:prstClr val="black"/>
                </a:solidFill>
                <a:latin typeface="Calibri" panose="020F0502020204030204" pitchFamily="34" charset="0"/>
                <a:ea typeface="+mn-ea"/>
                <a:cs typeface="Calibri" panose="020F0502020204030204" pitchFamily="34" charset="0"/>
              </a:rPr>
              <a:t>risk</a:t>
            </a:r>
            <a:endParaRPr sz="1000" b="1" kern="1200" dirty="0">
              <a:solidFill>
                <a:prstClr val="black"/>
              </a:solidFill>
              <a:latin typeface="Calibri" panose="020F0502020204030204" pitchFamily="34" charset="0"/>
              <a:ea typeface="+mn-ea"/>
              <a:cs typeface="Calibri" panose="020F0502020204030204" pitchFamily="34" charset="0"/>
            </a:endParaRPr>
          </a:p>
          <a:p>
            <a:pPr marL="277360" marR="205919" indent="-118088" defTabSz="605150">
              <a:lnSpc>
                <a:spcPct val="111100"/>
              </a:lnSpc>
              <a:spcBef>
                <a:spcPts val="298"/>
              </a:spcBef>
              <a:buClrTx/>
              <a:buFontTx/>
              <a:buAutoNum type="alphaLcPeriod" startAt="3"/>
              <a:tabLst>
                <a:tab pos="277780" algn="l"/>
              </a:tabLst>
            </a:pPr>
            <a:r>
              <a:rPr sz="1000" b="1" kern="1200" spc="23" dirty="0">
                <a:solidFill>
                  <a:prstClr val="black"/>
                </a:solidFill>
                <a:latin typeface="Calibri" panose="020F0502020204030204" pitchFamily="34" charset="0"/>
                <a:ea typeface="+mn-ea"/>
                <a:cs typeface="Calibri" panose="020F0502020204030204" pitchFamily="34" charset="0"/>
              </a:rPr>
              <a:t>Flexibility </a:t>
            </a:r>
            <a:r>
              <a:rPr sz="1000" b="1" kern="1200" spc="26" dirty="0">
                <a:solidFill>
                  <a:prstClr val="black"/>
                </a:solidFill>
                <a:latin typeface="Calibri" panose="020F0502020204030204" pitchFamily="34" charset="0"/>
                <a:ea typeface="+mn-ea"/>
                <a:cs typeface="Calibri" panose="020F0502020204030204" pitchFamily="34" charset="0"/>
              </a:rPr>
              <a:t>in </a:t>
            </a:r>
            <a:r>
              <a:rPr sz="1000" b="1" kern="1200" spc="7" dirty="0">
                <a:solidFill>
                  <a:prstClr val="black"/>
                </a:solidFill>
                <a:latin typeface="Calibri" panose="020F0502020204030204" pitchFamily="34" charset="0"/>
                <a:ea typeface="+mn-ea"/>
                <a:cs typeface="Calibri" panose="020F0502020204030204" pitchFamily="34" charset="0"/>
              </a:rPr>
              <a:t>use </a:t>
            </a:r>
            <a:r>
              <a:rPr sz="1000" b="1" kern="1200" dirty="0">
                <a:solidFill>
                  <a:prstClr val="black"/>
                </a:solidFill>
                <a:latin typeface="Calibri" panose="020F0502020204030204" pitchFamily="34" charset="0"/>
                <a:ea typeface="+mn-ea"/>
                <a:cs typeface="Calibri" panose="020F0502020204030204" pitchFamily="34" charset="0"/>
              </a:rPr>
              <a:t>of </a:t>
            </a:r>
            <a:r>
              <a:rPr sz="1000" b="1" kern="1200" spc="-3" dirty="0">
                <a:solidFill>
                  <a:prstClr val="black"/>
                </a:solidFill>
                <a:latin typeface="Calibri" panose="020F0502020204030204" pitchFamily="34" charset="0"/>
                <a:ea typeface="+mn-ea"/>
                <a:cs typeface="Calibri" panose="020F0502020204030204" pitchFamily="34" charset="0"/>
              </a:rPr>
              <a:t>grant </a:t>
            </a:r>
            <a:r>
              <a:rPr sz="1000" b="1" kern="1200" spc="7" dirty="0">
                <a:solidFill>
                  <a:prstClr val="black"/>
                </a:solidFill>
                <a:latin typeface="Calibri" panose="020F0502020204030204" pitchFamily="34" charset="0"/>
                <a:ea typeface="+mn-ea"/>
                <a:cs typeface="Calibri" panose="020F0502020204030204" pitchFamily="34" charset="0"/>
              </a:rPr>
              <a:t>funds/ability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17" dirty="0">
                <a:solidFill>
                  <a:prstClr val="black"/>
                </a:solidFill>
                <a:latin typeface="Calibri" panose="020F0502020204030204" pitchFamily="34" charset="0"/>
                <a:ea typeface="+mn-ea"/>
                <a:cs typeface="Calibri" panose="020F0502020204030204" pitchFamily="34" charset="0"/>
              </a:rPr>
              <a:t>make midcourse  </a:t>
            </a:r>
            <a:r>
              <a:rPr sz="1000" b="1" kern="1200" spc="10" dirty="0">
                <a:solidFill>
                  <a:prstClr val="black"/>
                </a:solidFill>
                <a:latin typeface="Calibri" panose="020F0502020204030204" pitchFamily="34" charset="0"/>
                <a:ea typeface="+mn-ea"/>
                <a:cs typeface="Calibri" panose="020F0502020204030204" pitchFamily="34" charset="0"/>
              </a:rPr>
              <a:t>corrections</a:t>
            </a:r>
            <a:endParaRPr sz="1000" b="1" kern="1200" dirty="0">
              <a:solidFill>
                <a:prstClr val="black"/>
              </a:solidFill>
              <a:latin typeface="Calibri" panose="020F0502020204030204" pitchFamily="34" charset="0"/>
              <a:ea typeface="+mn-ea"/>
              <a:cs typeface="Calibri" panose="020F0502020204030204" pitchFamily="34" charset="0"/>
            </a:endParaRPr>
          </a:p>
          <a:p>
            <a:pPr marL="276940" marR="121870" indent="-117668" defTabSz="605150">
              <a:lnSpc>
                <a:spcPct val="111100"/>
              </a:lnSpc>
              <a:spcBef>
                <a:spcPts val="298"/>
              </a:spcBef>
              <a:buClrTx/>
              <a:buFontTx/>
              <a:buAutoNum type="alphaLcPeriod" startAt="3"/>
              <a:tabLst>
                <a:tab pos="277360" algn="l"/>
              </a:tabLst>
            </a:pPr>
            <a:r>
              <a:rPr sz="1000" b="1" kern="1200" spc="3" dirty="0">
                <a:solidFill>
                  <a:prstClr val="black"/>
                </a:solidFill>
                <a:latin typeface="Calibri" panose="020F0502020204030204" pitchFamily="34" charset="0"/>
                <a:ea typeface="+mn-ea"/>
                <a:cs typeface="Calibri" panose="020F0502020204030204" pitchFamily="34" charset="0"/>
              </a:rPr>
              <a:t>Relationship with </a:t>
            </a:r>
            <a:r>
              <a:rPr sz="1000" b="1" kern="1200" spc="-3" dirty="0">
                <a:solidFill>
                  <a:prstClr val="black"/>
                </a:solidFill>
                <a:latin typeface="Calibri" panose="020F0502020204030204" pitchFamily="34" charset="0"/>
                <a:ea typeface="+mn-ea"/>
                <a:cs typeface="Calibri" panose="020F0502020204030204" pitchFamily="34" charset="0"/>
              </a:rPr>
              <a:t>foundation </a:t>
            </a:r>
            <a:r>
              <a:rPr sz="1000" b="1" kern="1200" dirty="0">
                <a:solidFill>
                  <a:prstClr val="black"/>
                </a:solidFill>
                <a:latin typeface="Calibri" panose="020F0502020204030204" pitchFamily="34" charset="0"/>
                <a:ea typeface="+mn-ea"/>
                <a:cs typeface="Calibri" panose="020F0502020204030204" pitchFamily="34" charset="0"/>
              </a:rPr>
              <a:t>leadership </a:t>
            </a:r>
            <a:r>
              <a:rPr sz="1000" b="1" kern="1200" spc="-17" dirty="0">
                <a:solidFill>
                  <a:prstClr val="black"/>
                </a:solidFill>
                <a:latin typeface="Calibri" panose="020F0502020204030204" pitchFamily="34" charset="0"/>
                <a:ea typeface="+mn-ea"/>
                <a:cs typeface="Calibri" panose="020F0502020204030204" pitchFamily="34" charset="0"/>
              </a:rPr>
              <a:t>(top </a:t>
            </a:r>
            <a:r>
              <a:rPr sz="1000" b="1" kern="1200" spc="3" dirty="0">
                <a:solidFill>
                  <a:prstClr val="black"/>
                </a:solidFill>
                <a:latin typeface="Calibri" panose="020F0502020204030204" pitchFamily="34" charset="0"/>
                <a:ea typeface="+mn-ea"/>
                <a:cs typeface="Calibri" panose="020F0502020204030204" pitchFamily="34" charset="0"/>
              </a:rPr>
              <a:t>executive </a:t>
            </a:r>
            <a:r>
              <a:rPr sz="1000" b="1" kern="1200" spc="-17" dirty="0">
                <a:solidFill>
                  <a:prstClr val="black"/>
                </a:solidFill>
                <a:latin typeface="Calibri" panose="020F0502020204030204" pitchFamily="34" charset="0"/>
                <a:ea typeface="+mn-ea"/>
                <a:cs typeface="Calibri" panose="020F0502020204030204" pitchFamily="34" charset="0"/>
              </a:rPr>
              <a:t>and/or  </a:t>
            </a:r>
            <a:r>
              <a:rPr sz="1000" b="1" kern="1200" spc="-7" dirty="0">
                <a:solidFill>
                  <a:prstClr val="black"/>
                </a:solidFill>
                <a:latin typeface="Calibri" panose="020F0502020204030204" pitchFamily="34" charset="0"/>
                <a:ea typeface="+mn-ea"/>
                <a:cs typeface="Calibri" panose="020F0502020204030204" pitchFamily="34" charset="0"/>
              </a:rPr>
              <a:t>board)</a:t>
            </a:r>
            <a:endParaRPr sz="1000" b="1" kern="1200" dirty="0">
              <a:solidFill>
                <a:prstClr val="black"/>
              </a:solidFill>
              <a:latin typeface="Calibri" panose="020F0502020204030204" pitchFamily="34" charset="0"/>
              <a:ea typeface="+mn-ea"/>
              <a:cs typeface="Calibri" panose="020F0502020204030204" pitchFamily="34" charset="0"/>
            </a:endParaRPr>
          </a:p>
          <a:p>
            <a:pPr marL="159272" defTabSz="605150">
              <a:spcBef>
                <a:spcPts val="390"/>
              </a:spcBef>
              <a:buClrTx/>
            </a:pPr>
            <a:r>
              <a:rPr sz="1000" b="1" kern="1200" spc="23" dirty="0">
                <a:solidFill>
                  <a:prstClr val="black"/>
                </a:solidFill>
                <a:latin typeface="Calibri" panose="020F0502020204030204" pitchFamily="34" charset="0"/>
                <a:ea typeface="+mn-ea"/>
                <a:cs typeface="Calibri" panose="020F0502020204030204" pitchFamily="34" charset="0"/>
              </a:rPr>
              <a:t>i. </a:t>
            </a:r>
            <a:r>
              <a:rPr sz="1000" b="1" kern="1200" spc="17" dirty="0">
                <a:solidFill>
                  <a:prstClr val="black"/>
                </a:solidFill>
                <a:latin typeface="Calibri" panose="020F0502020204030204" pitchFamily="34" charset="0"/>
                <a:ea typeface="+mn-ea"/>
                <a:cs typeface="Calibri" panose="020F0502020204030204" pitchFamily="34" charset="0"/>
              </a:rPr>
              <a:t>Relationship </a:t>
            </a:r>
            <a:r>
              <a:rPr sz="1000" b="1" kern="1200" spc="13" dirty="0">
                <a:solidFill>
                  <a:prstClr val="black"/>
                </a:solidFill>
                <a:latin typeface="Calibri" panose="020F0502020204030204" pitchFamily="34" charset="0"/>
                <a:ea typeface="+mn-ea"/>
                <a:cs typeface="Calibri" panose="020F0502020204030204" pitchFamily="34" charset="0"/>
              </a:rPr>
              <a:t>with </a:t>
            </a:r>
            <a:r>
              <a:rPr sz="1000" b="1" kern="1200" spc="10" dirty="0">
                <a:solidFill>
                  <a:prstClr val="black"/>
                </a:solidFill>
                <a:latin typeface="Calibri" panose="020F0502020204030204" pitchFamily="34" charset="0"/>
                <a:ea typeface="+mn-ea"/>
                <a:cs typeface="Calibri" panose="020F0502020204030204" pitchFamily="34" charset="0"/>
              </a:rPr>
              <a:t>foundation</a:t>
            </a:r>
            <a:r>
              <a:rPr sz="1000" b="1" kern="1200" spc="89" dirty="0">
                <a:solidFill>
                  <a:prstClr val="black"/>
                </a:solidFill>
                <a:latin typeface="Calibri" panose="020F0502020204030204" pitchFamily="34" charset="0"/>
                <a:ea typeface="+mn-ea"/>
                <a:cs typeface="Calibri" panose="020F0502020204030204" pitchFamily="34" charset="0"/>
              </a:rPr>
              <a:t> </a:t>
            </a:r>
            <a:r>
              <a:rPr sz="1000" b="1" kern="1200" spc="-13" dirty="0">
                <a:solidFill>
                  <a:prstClr val="black"/>
                </a:solidFill>
                <a:latin typeface="Calibri" panose="020F0502020204030204" pitchFamily="34" charset="0"/>
                <a:ea typeface="+mn-ea"/>
                <a:cs typeface="Calibri" panose="020F0502020204030204" pitchFamily="34" charset="0"/>
              </a:rPr>
              <a:t>staff</a:t>
            </a:r>
            <a:endParaRPr sz="1000" b="1" kern="1200" dirty="0">
              <a:solidFill>
                <a:prstClr val="black"/>
              </a:solidFill>
              <a:latin typeface="Calibri" panose="020F0502020204030204" pitchFamily="34" charset="0"/>
              <a:ea typeface="+mn-ea"/>
              <a:cs typeface="Calibri" panose="020F0502020204030204" pitchFamily="34" charset="0"/>
            </a:endParaRPr>
          </a:p>
          <a:p>
            <a:pPr marL="257609" marR="216845" indent="-98337" defTabSz="605150">
              <a:lnSpc>
                <a:spcPct val="111100"/>
              </a:lnSpc>
              <a:spcBef>
                <a:spcPts val="298"/>
              </a:spcBef>
              <a:buClrTx/>
              <a:buFontTx/>
              <a:buAutoNum type="alphaLcPeriod" startAt="10"/>
              <a:tabLst>
                <a:tab pos="258029" algn="l"/>
              </a:tabLst>
            </a:pPr>
            <a:r>
              <a:rPr sz="1000" b="1" kern="1200" spc="10" dirty="0">
                <a:solidFill>
                  <a:prstClr val="black"/>
                </a:solidFill>
                <a:latin typeface="Calibri" panose="020F0502020204030204" pitchFamily="34" charset="0"/>
                <a:ea typeface="+mn-ea"/>
                <a:cs typeface="Calibri" panose="020F0502020204030204" pitchFamily="34" charset="0"/>
              </a:rPr>
              <a:t>Foundation communication/transparency </a:t>
            </a:r>
            <a:r>
              <a:rPr sz="1000" b="1" kern="1200" dirty="0">
                <a:solidFill>
                  <a:prstClr val="black"/>
                </a:solidFill>
                <a:latin typeface="Calibri" panose="020F0502020204030204" pitchFamily="34" charset="0"/>
                <a:ea typeface="+mn-ea"/>
                <a:cs typeface="Calibri" panose="020F0502020204030204" pitchFamily="34" charset="0"/>
              </a:rPr>
              <a:t>related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17" dirty="0">
                <a:solidFill>
                  <a:prstClr val="black"/>
                </a:solidFill>
                <a:latin typeface="Calibri" panose="020F0502020204030204" pitchFamily="34" charset="0"/>
                <a:ea typeface="+mn-ea"/>
                <a:cs typeface="Calibri" panose="020F0502020204030204" pitchFamily="34" charset="0"/>
              </a:rPr>
              <a:t>goals,  </a:t>
            </a:r>
            <a:r>
              <a:rPr sz="1000" b="1" kern="1200" spc="-3" dirty="0">
                <a:solidFill>
                  <a:prstClr val="black"/>
                </a:solidFill>
                <a:latin typeface="Calibri" panose="020F0502020204030204" pitchFamily="34" charset="0"/>
                <a:ea typeface="+mn-ea"/>
                <a:cs typeface="Calibri" panose="020F0502020204030204" pitchFamily="34" charset="0"/>
              </a:rPr>
              <a:t>strategies, </a:t>
            </a:r>
            <a:r>
              <a:rPr sz="1000" b="1" kern="1200" spc="7" dirty="0">
                <a:solidFill>
                  <a:prstClr val="black"/>
                </a:solidFill>
                <a:latin typeface="Calibri" panose="020F0502020204030204" pitchFamily="34" charset="0"/>
                <a:ea typeface="+mn-ea"/>
                <a:cs typeface="Calibri" panose="020F0502020204030204" pitchFamily="34" charset="0"/>
              </a:rPr>
              <a:t>processes </a:t>
            </a:r>
            <a:r>
              <a:rPr sz="1000" b="1" kern="1200" spc="17" dirty="0">
                <a:solidFill>
                  <a:prstClr val="black"/>
                </a:solidFill>
                <a:latin typeface="Calibri" panose="020F0502020204030204" pitchFamily="34" charset="0"/>
                <a:ea typeface="+mn-ea"/>
                <a:cs typeface="Calibri" panose="020F0502020204030204" pitchFamily="34" charset="0"/>
              </a:rPr>
              <a:t>and</a:t>
            </a:r>
            <a:r>
              <a:rPr sz="1000" b="1" kern="1200" spc="93" dirty="0">
                <a:solidFill>
                  <a:prstClr val="black"/>
                </a:solidFill>
                <a:latin typeface="Calibri" panose="020F0502020204030204" pitchFamily="34" charset="0"/>
                <a:ea typeface="+mn-ea"/>
                <a:cs typeface="Calibri" panose="020F0502020204030204" pitchFamily="34" charset="0"/>
              </a:rPr>
              <a:t> </a:t>
            </a:r>
            <a:r>
              <a:rPr sz="1000" b="1" kern="1200" spc="20" dirty="0">
                <a:solidFill>
                  <a:prstClr val="black"/>
                </a:solidFill>
                <a:latin typeface="Calibri" panose="020F0502020204030204" pitchFamily="34" charset="0"/>
                <a:ea typeface="+mn-ea"/>
                <a:cs typeface="Calibri" panose="020F0502020204030204" pitchFamily="34" charset="0"/>
              </a:rPr>
              <a:t>decisions</a:t>
            </a:r>
            <a:endParaRPr sz="1000" b="1" kern="1200" dirty="0">
              <a:solidFill>
                <a:prstClr val="black"/>
              </a:solidFill>
              <a:latin typeface="Calibri" panose="020F0502020204030204" pitchFamily="34" charset="0"/>
              <a:ea typeface="+mn-ea"/>
              <a:cs typeface="Calibri" panose="020F0502020204030204" pitchFamily="34" charset="0"/>
            </a:endParaRPr>
          </a:p>
          <a:p>
            <a:pPr marL="273578" marR="193312" indent="-114306" defTabSz="605150">
              <a:lnSpc>
                <a:spcPct val="111100"/>
              </a:lnSpc>
              <a:spcBef>
                <a:spcPts val="298"/>
              </a:spcBef>
              <a:buClrTx/>
              <a:buFontTx/>
              <a:buAutoNum type="alphaLcPeriod" startAt="10"/>
              <a:tabLst>
                <a:tab pos="273998" algn="l"/>
              </a:tabLst>
            </a:pPr>
            <a:r>
              <a:rPr sz="1000" b="1" kern="1200" spc="23" dirty="0">
                <a:solidFill>
                  <a:prstClr val="black"/>
                </a:solidFill>
                <a:latin typeface="Calibri" panose="020F0502020204030204" pitchFamily="34" charset="0"/>
                <a:ea typeface="+mn-ea"/>
                <a:cs typeface="Calibri" panose="020F0502020204030204" pitchFamily="34" charset="0"/>
              </a:rPr>
              <a:t>Public </a:t>
            </a:r>
            <a:r>
              <a:rPr sz="1000" b="1" kern="1200" spc="3" dirty="0">
                <a:solidFill>
                  <a:prstClr val="black"/>
                </a:solidFill>
                <a:latin typeface="Calibri" panose="020F0502020204030204" pitchFamily="34" charset="0"/>
                <a:ea typeface="+mn-ea"/>
                <a:cs typeface="Calibri" panose="020F0502020204030204" pitchFamily="34" charset="0"/>
              </a:rPr>
              <a:t>leadership </a:t>
            </a:r>
            <a:r>
              <a:rPr sz="1000" b="1" kern="1200" spc="13" dirty="0">
                <a:solidFill>
                  <a:prstClr val="black"/>
                </a:solidFill>
                <a:latin typeface="Calibri" panose="020F0502020204030204" pitchFamily="34" charset="0"/>
                <a:ea typeface="+mn-ea"/>
                <a:cs typeface="Calibri" panose="020F0502020204030204" pitchFamily="34" charset="0"/>
              </a:rPr>
              <a:t>on key </a:t>
            </a:r>
            <a:r>
              <a:rPr sz="1000" b="1" kern="1200" spc="-3" dirty="0">
                <a:solidFill>
                  <a:prstClr val="black"/>
                </a:solidFill>
                <a:latin typeface="Calibri" panose="020F0502020204030204" pitchFamily="34" charset="0"/>
                <a:ea typeface="+mn-ea"/>
                <a:cs typeface="Calibri" panose="020F0502020204030204" pitchFamily="34" charset="0"/>
              </a:rPr>
              <a:t>priorities </a:t>
            </a:r>
            <a:r>
              <a:rPr sz="1000" b="1" kern="1200" spc="-7" dirty="0">
                <a:solidFill>
                  <a:prstClr val="black"/>
                </a:solidFill>
                <a:latin typeface="Calibri" panose="020F0502020204030204" pitchFamily="34" charset="0"/>
                <a:ea typeface="+mn-ea"/>
                <a:cs typeface="Calibri" panose="020F0502020204030204" pitchFamily="34" charset="0"/>
              </a:rPr>
              <a:t>of </a:t>
            </a:r>
            <a:r>
              <a:rPr sz="1000" b="1" kern="1200" spc="-13" dirty="0">
                <a:solidFill>
                  <a:prstClr val="black"/>
                </a:solidFill>
                <a:latin typeface="Calibri" panose="020F0502020204030204" pitchFamily="34" charset="0"/>
                <a:ea typeface="+mn-ea"/>
                <a:cs typeface="Calibri" panose="020F0502020204030204" pitchFamily="34" charset="0"/>
              </a:rPr>
              <a:t>the </a:t>
            </a:r>
            <a:r>
              <a:rPr lang="en-US" sz="1000" b="1" kern="1200" spc="-13" dirty="0">
                <a:solidFill>
                  <a:prstClr val="black"/>
                </a:solidFill>
                <a:latin typeface="Calibri" panose="020F0502020204030204" pitchFamily="34" charset="0"/>
                <a:ea typeface="+mn-ea"/>
                <a:cs typeface="Calibri" panose="020F0502020204030204" pitchFamily="34" charset="0"/>
              </a:rPr>
              <a:t> organization </a:t>
            </a:r>
            <a:r>
              <a:rPr sz="1000" b="1" kern="1200" dirty="0">
                <a:solidFill>
                  <a:prstClr val="black"/>
                </a:solidFill>
                <a:latin typeface="Calibri" panose="020F0502020204030204" pitchFamily="34" charset="0"/>
                <a:ea typeface="+mn-ea"/>
                <a:cs typeface="Calibri" panose="020F0502020204030204" pitchFamily="34" charset="0"/>
              </a:rPr>
              <a:t> </a:t>
            </a:r>
            <a:r>
              <a:rPr sz="1000" b="1" kern="1200" spc="10" dirty="0">
                <a:solidFill>
                  <a:prstClr val="black"/>
                </a:solidFill>
                <a:latin typeface="Calibri" panose="020F0502020204030204" pitchFamily="34" charset="0"/>
                <a:ea typeface="+mn-ea"/>
                <a:cs typeface="Calibri" panose="020F0502020204030204" pitchFamily="34" charset="0"/>
              </a:rPr>
              <a:t>and </a:t>
            </a:r>
            <a:r>
              <a:rPr sz="1000" b="1" kern="1200" spc="-13" dirty="0">
                <a:solidFill>
                  <a:prstClr val="black"/>
                </a:solidFill>
                <a:latin typeface="Calibri" panose="020F0502020204030204" pitchFamily="34" charset="0"/>
                <a:ea typeface="+mn-ea"/>
                <a:cs typeface="Calibri" panose="020F0502020204030204" pitchFamily="34" charset="0"/>
              </a:rPr>
              <a:t>its </a:t>
            </a:r>
            <a:r>
              <a:rPr lang="en-US" sz="1000" b="1" kern="1200" spc="-13" dirty="0">
                <a:solidFill>
                  <a:prstClr val="black"/>
                </a:solidFill>
                <a:latin typeface="Calibri" panose="020F0502020204030204" pitchFamily="34" charset="0"/>
                <a:ea typeface="+mn-ea"/>
                <a:cs typeface="Calibri" panose="020F0502020204030204" pitchFamily="34" charset="0"/>
              </a:rPr>
              <a:t>investees/</a:t>
            </a:r>
            <a:r>
              <a:rPr sz="1000" b="1" kern="1200" spc="-13" dirty="0">
                <a:solidFill>
                  <a:prstClr val="black"/>
                </a:solidFill>
                <a:latin typeface="Calibri" panose="020F0502020204030204" pitchFamily="34" charset="0"/>
                <a:ea typeface="+mn-ea"/>
                <a:cs typeface="Calibri" panose="020F0502020204030204" pitchFamily="34" charset="0"/>
              </a:rPr>
              <a:t> </a:t>
            </a:r>
            <a:r>
              <a:rPr sz="1000" b="1" kern="1200" spc="-10" dirty="0">
                <a:solidFill>
                  <a:prstClr val="black"/>
                </a:solidFill>
                <a:latin typeface="Calibri" panose="020F0502020204030204" pitchFamily="34" charset="0"/>
                <a:ea typeface="+mn-ea"/>
                <a:cs typeface="Calibri" panose="020F0502020204030204" pitchFamily="34" charset="0"/>
              </a:rPr>
              <a:t>grantees</a:t>
            </a:r>
            <a:endParaRPr sz="1000" b="1" kern="1200" dirty="0">
              <a:solidFill>
                <a:prstClr val="black"/>
              </a:solidFill>
              <a:latin typeface="Calibri" panose="020F0502020204030204" pitchFamily="34" charset="0"/>
              <a:ea typeface="+mn-ea"/>
              <a:cs typeface="Calibri" panose="020F0502020204030204" pitchFamily="34" charset="0"/>
            </a:endParaRPr>
          </a:p>
          <a:p>
            <a:pPr marL="257609" indent="-98337" defTabSz="605150">
              <a:spcBef>
                <a:spcPts val="390"/>
              </a:spcBef>
              <a:buClrTx/>
              <a:buFontTx/>
              <a:buAutoNum type="alphaLcPeriod" startAt="10"/>
              <a:tabLst>
                <a:tab pos="258029" algn="l"/>
              </a:tabLst>
            </a:pPr>
            <a:r>
              <a:rPr sz="1000" b="1" kern="1200" spc="13" dirty="0">
                <a:solidFill>
                  <a:prstClr val="black"/>
                </a:solidFill>
                <a:latin typeface="Calibri" panose="020F0502020204030204" pitchFamily="34" charset="0"/>
                <a:ea typeface="+mn-ea"/>
                <a:cs typeface="Calibri" panose="020F0502020204030204" pitchFamily="34" charset="0"/>
              </a:rPr>
              <a:t>Funder </a:t>
            </a:r>
            <a:r>
              <a:rPr sz="1000" b="1" kern="1200" spc="20" dirty="0">
                <a:solidFill>
                  <a:prstClr val="black"/>
                </a:solidFill>
                <a:latin typeface="Calibri" panose="020F0502020204030204" pitchFamily="34" charset="0"/>
                <a:ea typeface="+mn-ea"/>
                <a:cs typeface="Calibri" panose="020F0502020204030204" pitchFamily="34" charset="0"/>
              </a:rPr>
              <a:t>knowledge, </a:t>
            </a:r>
            <a:r>
              <a:rPr sz="1000" b="1" kern="1200" spc="3" dirty="0">
                <a:solidFill>
                  <a:prstClr val="black"/>
                </a:solidFill>
                <a:latin typeface="Calibri" panose="020F0502020204030204" pitchFamily="34" charset="0"/>
                <a:ea typeface="+mn-ea"/>
                <a:cs typeface="Calibri" panose="020F0502020204030204" pitchFamily="34" charset="0"/>
              </a:rPr>
              <a:t>expertise </a:t>
            </a:r>
            <a:r>
              <a:rPr sz="1000" b="1" kern="1200" spc="17" dirty="0">
                <a:solidFill>
                  <a:prstClr val="black"/>
                </a:solidFill>
                <a:latin typeface="Calibri" panose="020F0502020204030204" pitchFamily="34" charset="0"/>
                <a:ea typeface="+mn-ea"/>
                <a:cs typeface="Calibri" panose="020F0502020204030204" pitchFamily="34" charset="0"/>
              </a:rPr>
              <a:t>and </a:t>
            </a:r>
            <a:r>
              <a:rPr sz="1000" b="1" kern="1200" spc="10" dirty="0">
                <a:solidFill>
                  <a:prstClr val="black"/>
                </a:solidFill>
                <a:latin typeface="Calibri" panose="020F0502020204030204" pitchFamily="34" charset="0"/>
                <a:ea typeface="+mn-ea"/>
                <a:cs typeface="Calibri" panose="020F0502020204030204" pitchFamily="34" charset="0"/>
              </a:rPr>
              <a:t>role </a:t>
            </a:r>
            <a:r>
              <a:rPr sz="1000" b="1" kern="1200" spc="3" dirty="0">
                <a:solidFill>
                  <a:prstClr val="black"/>
                </a:solidFill>
                <a:latin typeface="Calibri" panose="020F0502020204030204" pitchFamily="34" charset="0"/>
                <a:ea typeface="+mn-ea"/>
                <a:cs typeface="Calibri" panose="020F0502020204030204" pitchFamily="34" charset="0"/>
              </a:rPr>
              <a:t>as thought</a:t>
            </a:r>
            <a:r>
              <a:rPr sz="1000" b="1" kern="1200" spc="7" dirty="0">
                <a:solidFill>
                  <a:prstClr val="black"/>
                </a:solidFill>
                <a:latin typeface="Calibri" panose="020F0502020204030204" pitchFamily="34" charset="0"/>
                <a:ea typeface="+mn-ea"/>
                <a:cs typeface="Calibri" panose="020F0502020204030204" pitchFamily="34" charset="0"/>
              </a:rPr>
              <a:t> </a:t>
            </a:r>
            <a:r>
              <a:rPr sz="1000" b="1" kern="1200" spc="-3" dirty="0">
                <a:solidFill>
                  <a:prstClr val="black"/>
                </a:solidFill>
                <a:latin typeface="Calibri" panose="020F0502020204030204" pitchFamily="34" charset="0"/>
                <a:ea typeface="+mn-ea"/>
                <a:cs typeface="Calibri" panose="020F0502020204030204" pitchFamily="34" charset="0"/>
              </a:rPr>
              <a:t>partner</a:t>
            </a:r>
            <a:endParaRPr sz="1000" b="1" kern="1200" dirty="0">
              <a:solidFill>
                <a:prstClr val="black"/>
              </a:solidFill>
              <a:latin typeface="Calibri" panose="020F0502020204030204" pitchFamily="34" charset="0"/>
              <a:ea typeface="+mn-ea"/>
              <a:cs typeface="Calibri" panose="020F0502020204030204" pitchFamily="34" charset="0"/>
            </a:endParaRPr>
          </a:p>
          <a:p>
            <a:pPr marL="281982" indent="-122711" defTabSz="605150">
              <a:spcBef>
                <a:spcPts val="390"/>
              </a:spcBef>
              <a:buClrTx/>
              <a:buFontTx/>
              <a:buAutoNum type="alphaLcPeriod" startAt="10"/>
              <a:tabLst>
                <a:tab pos="282403" algn="l"/>
              </a:tabLst>
            </a:pPr>
            <a:r>
              <a:rPr sz="1000" b="1" kern="1200" spc="-3" dirty="0">
                <a:solidFill>
                  <a:prstClr val="black"/>
                </a:solidFill>
                <a:latin typeface="Calibri" panose="020F0502020204030204" pitchFamily="34" charset="0"/>
                <a:ea typeface="+mn-ea"/>
                <a:cs typeface="Calibri" panose="020F0502020204030204" pitchFamily="34" charset="0"/>
              </a:rPr>
              <a:t>Extent </a:t>
            </a:r>
            <a:r>
              <a:rPr sz="1000" b="1" kern="1200" dirty="0">
                <a:solidFill>
                  <a:prstClr val="black"/>
                </a:solidFill>
                <a:latin typeface="Calibri" panose="020F0502020204030204" pitchFamily="34" charset="0"/>
                <a:ea typeface="+mn-ea"/>
                <a:cs typeface="Calibri" panose="020F0502020204030204" pitchFamily="34" charset="0"/>
              </a:rPr>
              <a:t>of </a:t>
            </a:r>
            <a:r>
              <a:rPr lang="en-US" sz="1000" b="1" kern="1200" spc="10" dirty="0">
                <a:solidFill>
                  <a:prstClr val="black"/>
                </a:solidFill>
                <a:latin typeface="Calibri" panose="020F0502020204030204" pitchFamily="34" charset="0"/>
                <a:ea typeface="+mn-ea"/>
                <a:cs typeface="Calibri" panose="020F0502020204030204" pitchFamily="34" charset="0"/>
              </a:rPr>
              <a:t>organization</a:t>
            </a:r>
            <a:r>
              <a:rPr sz="1000" b="1" kern="1200" spc="10" dirty="0">
                <a:solidFill>
                  <a:prstClr val="black"/>
                </a:solidFill>
                <a:latin typeface="Calibri" panose="020F0502020204030204" pitchFamily="34" charset="0"/>
                <a:ea typeface="+mn-ea"/>
                <a:cs typeface="Calibri" panose="020F0502020204030204" pitchFamily="34" charset="0"/>
              </a:rPr>
              <a:t> </a:t>
            </a:r>
            <a:r>
              <a:rPr sz="1000" b="1" kern="1200" spc="17" dirty="0">
                <a:solidFill>
                  <a:prstClr val="black"/>
                </a:solidFill>
                <a:latin typeface="Calibri" panose="020F0502020204030204" pitchFamily="34" charset="0"/>
                <a:ea typeface="+mn-ea"/>
                <a:cs typeface="Calibri" panose="020F0502020204030204" pitchFamily="34" charset="0"/>
              </a:rPr>
              <a:t>collaboration </a:t>
            </a:r>
            <a:r>
              <a:rPr sz="1000" b="1" kern="1200" spc="13" dirty="0">
                <a:solidFill>
                  <a:prstClr val="black"/>
                </a:solidFill>
                <a:latin typeface="Calibri" panose="020F0502020204030204" pitchFamily="34" charset="0"/>
                <a:ea typeface="+mn-ea"/>
                <a:cs typeface="Calibri" panose="020F0502020204030204" pitchFamily="34" charset="0"/>
              </a:rPr>
              <a:t>with </a:t>
            </a:r>
            <a:r>
              <a:rPr sz="1000" b="1" kern="1200" spc="-3" dirty="0">
                <a:solidFill>
                  <a:prstClr val="black"/>
                </a:solidFill>
                <a:latin typeface="Calibri" panose="020F0502020204030204" pitchFamily="34" charset="0"/>
                <a:ea typeface="+mn-ea"/>
                <a:cs typeface="Calibri" panose="020F0502020204030204" pitchFamily="34" charset="0"/>
              </a:rPr>
              <a:t>others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17" dirty="0">
                <a:solidFill>
                  <a:prstClr val="black"/>
                </a:solidFill>
                <a:latin typeface="Calibri" panose="020F0502020204030204" pitchFamily="34" charset="0"/>
                <a:ea typeface="+mn-ea"/>
                <a:cs typeface="Calibri" panose="020F0502020204030204" pitchFamily="34" charset="0"/>
              </a:rPr>
              <a:t>achieve</a:t>
            </a:r>
            <a:r>
              <a:rPr sz="1000" b="1" kern="1200" spc="113" dirty="0">
                <a:solidFill>
                  <a:prstClr val="black"/>
                </a:solidFill>
                <a:latin typeface="Calibri" panose="020F0502020204030204" pitchFamily="34" charset="0"/>
                <a:ea typeface="+mn-ea"/>
                <a:cs typeface="Calibri" panose="020F0502020204030204" pitchFamily="34" charset="0"/>
              </a:rPr>
              <a:t> </a:t>
            </a:r>
            <a:r>
              <a:rPr sz="1000" b="1" kern="1200" spc="17" dirty="0">
                <a:solidFill>
                  <a:prstClr val="black"/>
                </a:solidFill>
                <a:latin typeface="Calibri" panose="020F0502020204030204" pitchFamily="34" charset="0"/>
                <a:ea typeface="+mn-ea"/>
                <a:cs typeface="Calibri" panose="020F0502020204030204" pitchFamily="34" charset="0"/>
              </a:rPr>
              <a:t>goals</a:t>
            </a:r>
            <a:endParaRPr sz="1000" b="1" kern="1200" dirty="0">
              <a:solidFill>
                <a:prstClr val="black"/>
              </a:solidFill>
              <a:latin typeface="Calibri" panose="020F0502020204030204" pitchFamily="34" charset="0"/>
              <a:ea typeface="+mn-ea"/>
              <a:cs typeface="Calibri" panose="020F0502020204030204" pitchFamily="34" charset="0"/>
            </a:endParaRPr>
          </a:p>
          <a:p>
            <a:pPr marL="281982" indent="-122711" defTabSz="605150">
              <a:spcBef>
                <a:spcPts val="390"/>
              </a:spcBef>
              <a:buClrTx/>
              <a:buFontTx/>
              <a:buAutoNum type="alphaLcPeriod" startAt="10"/>
              <a:tabLst>
                <a:tab pos="282403" algn="l"/>
              </a:tabLst>
            </a:pPr>
            <a:r>
              <a:rPr sz="1000" b="1" kern="1200" spc="20" dirty="0">
                <a:solidFill>
                  <a:prstClr val="black"/>
                </a:solidFill>
                <a:latin typeface="Calibri" panose="020F0502020204030204" pitchFamily="34" charset="0"/>
                <a:ea typeface="+mn-ea"/>
                <a:cs typeface="Calibri" panose="020F0502020204030204" pitchFamily="34" charset="0"/>
              </a:rPr>
              <a:t>Networking </a:t>
            </a:r>
            <a:r>
              <a:rPr sz="1000" b="1" kern="1200" spc="17" dirty="0">
                <a:solidFill>
                  <a:prstClr val="black"/>
                </a:solidFill>
                <a:latin typeface="Calibri" panose="020F0502020204030204" pitchFamily="34" charset="0"/>
                <a:ea typeface="+mn-ea"/>
                <a:cs typeface="Calibri" panose="020F0502020204030204" pitchFamily="34" charset="0"/>
              </a:rPr>
              <a:t>and </a:t>
            </a:r>
            <a:r>
              <a:rPr sz="1000" b="1" kern="1200" spc="20" dirty="0">
                <a:solidFill>
                  <a:prstClr val="black"/>
                </a:solidFill>
                <a:latin typeface="Calibri" panose="020F0502020204030204" pitchFamily="34" charset="0"/>
                <a:ea typeface="+mn-ea"/>
                <a:cs typeface="Calibri" panose="020F0502020204030204" pitchFamily="34" charset="0"/>
              </a:rPr>
              <a:t>convening among</a:t>
            </a:r>
            <a:r>
              <a:rPr sz="1000" b="1" kern="1200" spc="75" dirty="0">
                <a:solidFill>
                  <a:prstClr val="black"/>
                </a:solidFill>
                <a:latin typeface="Calibri" panose="020F0502020204030204" pitchFamily="34" charset="0"/>
                <a:ea typeface="+mn-ea"/>
                <a:cs typeface="Calibri" panose="020F0502020204030204" pitchFamily="34" charset="0"/>
              </a:rPr>
              <a:t> </a:t>
            </a:r>
            <a:r>
              <a:rPr sz="1000" b="1" kern="1200" spc="-3" dirty="0">
                <a:solidFill>
                  <a:prstClr val="black"/>
                </a:solidFill>
                <a:latin typeface="Calibri" panose="020F0502020204030204" pitchFamily="34" charset="0"/>
                <a:ea typeface="+mn-ea"/>
                <a:cs typeface="Calibri" panose="020F0502020204030204" pitchFamily="34" charset="0"/>
              </a:rPr>
              <a:t>grantees</a:t>
            </a:r>
            <a:endParaRPr sz="1000" b="1" kern="1200" dirty="0">
              <a:solidFill>
                <a:prstClr val="black"/>
              </a:solidFill>
              <a:latin typeface="Calibri" panose="020F0502020204030204" pitchFamily="34" charset="0"/>
              <a:ea typeface="+mn-ea"/>
              <a:cs typeface="Calibri" panose="020F0502020204030204" pitchFamily="34" charset="0"/>
            </a:endParaRPr>
          </a:p>
          <a:p>
            <a:pPr marL="281982" indent="-122711" defTabSz="605150">
              <a:spcBef>
                <a:spcPts val="390"/>
              </a:spcBef>
              <a:buClrTx/>
              <a:buFontTx/>
              <a:buAutoNum type="alphaLcPeriod" startAt="10"/>
              <a:tabLst>
                <a:tab pos="282403" algn="l"/>
              </a:tabLst>
            </a:pPr>
            <a:r>
              <a:rPr sz="1000" b="1" kern="1200" spc="13" dirty="0">
                <a:solidFill>
                  <a:prstClr val="black"/>
                </a:solidFill>
                <a:latin typeface="Calibri" panose="020F0502020204030204" pitchFamily="34" charset="0"/>
                <a:ea typeface="+mn-ea"/>
                <a:cs typeface="Calibri" panose="020F0502020204030204" pitchFamily="34" charset="0"/>
              </a:rPr>
              <a:t>Exposure </a:t>
            </a:r>
            <a:r>
              <a:rPr sz="1000" b="1" kern="1200" spc="17" dirty="0">
                <a:solidFill>
                  <a:prstClr val="black"/>
                </a:solidFill>
                <a:latin typeface="Calibri" panose="020F0502020204030204" pitchFamily="34" charset="0"/>
                <a:ea typeface="+mn-ea"/>
                <a:cs typeface="Calibri" panose="020F0502020204030204" pitchFamily="34" charset="0"/>
              </a:rPr>
              <a:t>and connections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3" dirty="0">
                <a:solidFill>
                  <a:prstClr val="black"/>
                </a:solidFill>
                <a:latin typeface="Calibri" panose="020F0502020204030204" pitchFamily="34" charset="0"/>
                <a:ea typeface="+mn-ea"/>
                <a:cs typeface="Calibri" panose="020F0502020204030204" pitchFamily="34" charset="0"/>
              </a:rPr>
              <a:t>other </a:t>
            </a:r>
            <a:r>
              <a:rPr sz="1000" b="1" kern="1200" spc="17" dirty="0">
                <a:solidFill>
                  <a:prstClr val="black"/>
                </a:solidFill>
                <a:latin typeface="Calibri" panose="020F0502020204030204" pitchFamily="34" charset="0"/>
                <a:ea typeface="+mn-ea"/>
                <a:cs typeface="Calibri" panose="020F0502020204030204" pitchFamily="34" charset="0"/>
              </a:rPr>
              <a:t>funding</a:t>
            </a:r>
            <a:r>
              <a:rPr sz="1000" b="1" kern="1200" spc="159" dirty="0">
                <a:solidFill>
                  <a:prstClr val="black"/>
                </a:solidFill>
                <a:latin typeface="Calibri" panose="020F0502020204030204" pitchFamily="34" charset="0"/>
                <a:ea typeface="+mn-ea"/>
                <a:cs typeface="Calibri" panose="020F0502020204030204" pitchFamily="34" charset="0"/>
              </a:rPr>
              <a:t> </a:t>
            </a:r>
            <a:r>
              <a:rPr sz="1000" b="1" kern="1200" spc="10" dirty="0">
                <a:solidFill>
                  <a:prstClr val="black"/>
                </a:solidFill>
                <a:latin typeface="Calibri" panose="020F0502020204030204" pitchFamily="34" charset="0"/>
                <a:ea typeface="+mn-ea"/>
                <a:cs typeface="Calibri" panose="020F0502020204030204" pitchFamily="34" charset="0"/>
              </a:rPr>
              <a:t>sources</a:t>
            </a:r>
            <a:endParaRPr sz="1000" b="1" kern="1200" dirty="0">
              <a:solidFill>
                <a:prstClr val="black"/>
              </a:solidFill>
              <a:latin typeface="Calibri" panose="020F0502020204030204" pitchFamily="34" charset="0"/>
              <a:ea typeface="+mn-ea"/>
              <a:cs typeface="Calibri" panose="020F0502020204030204" pitchFamily="34" charset="0"/>
            </a:endParaRPr>
          </a:p>
          <a:p>
            <a:pPr marL="275679" marR="329471" indent="-116407" defTabSz="605150">
              <a:lnSpc>
                <a:spcPct val="111100"/>
              </a:lnSpc>
              <a:spcBef>
                <a:spcPts val="298"/>
              </a:spcBef>
              <a:buClrTx/>
              <a:buFontTx/>
              <a:buAutoNum type="alphaLcPeriod" startAt="10"/>
              <a:tabLst>
                <a:tab pos="276100" algn="l"/>
              </a:tabLst>
            </a:pPr>
            <a:r>
              <a:rPr sz="1000" b="1" kern="1200" spc="20" dirty="0">
                <a:solidFill>
                  <a:prstClr val="black"/>
                </a:solidFill>
                <a:latin typeface="Calibri" panose="020F0502020204030204" pitchFamily="34" charset="0"/>
                <a:ea typeface="+mn-ea"/>
                <a:cs typeface="Calibri" panose="020F0502020204030204" pitchFamily="34" charset="0"/>
              </a:rPr>
              <a:t>Technical </a:t>
            </a:r>
            <a:r>
              <a:rPr sz="1000" b="1" kern="1200" spc="10" dirty="0">
                <a:solidFill>
                  <a:prstClr val="black"/>
                </a:solidFill>
                <a:latin typeface="Calibri" panose="020F0502020204030204" pitchFamily="34" charset="0"/>
                <a:ea typeface="+mn-ea"/>
                <a:cs typeface="Calibri" panose="020F0502020204030204" pitchFamily="34" charset="0"/>
              </a:rPr>
              <a:t>assistance, </a:t>
            </a:r>
            <a:r>
              <a:rPr sz="1000" b="1" kern="1200" spc="20" dirty="0">
                <a:solidFill>
                  <a:prstClr val="black"/>
                </a:solidFill>
                <a:latin typeface="Calibri" panose="020F0502020204030204" pitchFamily="34" charset="0"/>
                <a:ea typeface="+mn-ea"/>
                <a:cs typeface="Calibri" panose="020F0502020204030204" pitchFamily="34" charset="0"/>
              </a:rPr>
              <a:t>capacity </a:t>
            </a:r>
            <a:r>
              <a:rPr sz="1000" b="1" kern="1200" spc="23" dirty="0">
                <a:solidFill>
                  <a:prstClr val="black"/>
                </a:solidFill>
                <a:latin typeface="Calibri" panose="020F0502020204030204" pitchFamily="34" charset="0"/>
                <a:ea typeface="+mn-ea"/>
                <a:cs typeface="Calibri" panose="020F0502020204030204" pitchFamily="34" charset="0"/>
              </a:rPr>
              <a:t>building </a:t>
            </a:r>
            <a:r>
              <a:rPr sz="1000" b="1" kern="1200" spc="3" dirty="0">
                <a:solidFill>
                  <a:prstClr val="black"/>
                </a:solidFill>
                <a:latin typeface="Calibri" panose="020F0502020204030204" pitchFamily="34" charset="0"/>
                <a:ea typeface="+mn-ea"/>
                <a:cs typeface="Calibri" panose="020F0502020204030204" pitchFamily="34" charset="0"/>
              </a:rPr>
              <a:t>or </a:t>
            </a:r>
            <a:r>
              <a:rPr sz="1000" b="1" kern="1200" spc="10" dirty="0">
                <a:solidFill>
                  <a:prstClr val="black"/>
                </a:solidFill>
                <a:latin typeface="Calibri" panose="020F0502020204030204" pitchFamily="34" charset="0"/>
                <a:ea typeface="+mn-ea"/>
                <a:cs typeface="Calibri" panose="020F0502020204030204" pitchFamily="34" charset="0"/>
              </a:rPr>
              <a:t>professional  development </a:t>
            </a:r>
            <a:r>
              <a:rPr sz="1000" b="1" kern="1200" spc="-3" dirty="0">
                <a:solidFill>
                  <a:prstClr val="black"/>
                </a:solidFill>
                <a:latin typeface="Calibri" panose="020F0502020204030204" pitchFamily="34" charset="0"/>
                <a:ea typeface="+mn-ea"/>
                <a:cs typeface="Calibri" panose="020F0502020204030204" pitchFamily="34" charset="0"/>
              </a:rPr>
              <a:t>for grantee</a:t>
            </a:r>
            <a:r>
              <a:rPr sz="1000" b="1" kern="1200" spc="89" dirty="0">
                <a:solidFill>
                  <a:prstClr val="black"/>
                </a:solidFill>
                <a:latin typeface="Calibri" panose="020F0502020204030204" pitchFamily="34" charset="0"/>
                <a:ea typeface="+mn-ea"/>
                <a:cs typeface="Calibri" panose="020F0502020204030204" pitchFamily="34" charset="0"/>
              </a:rPr>
              <a:t> </a:t>
            </a:r>
            <a:r>
              <a:rPr sz="1000" b="1" kern="1200" spc="-13" dirty="0">
                <a:solidFill>
                  <a:prstClr val="black"/>
                </a:solidFill>
                <a:latin typeface="Calibri" panose="020F0502020204030204" pitchFamily="34" charset="0"/>
                <a:ea typeface="+mn-ea"/>
                <a:cs typeface="Calibri" panose="020F0502020204030204" pitchFamily="34" charset="0"/>
              </a:rPr>
              <a:t>staff</a:t>
            </a:r>
            <a:endParaRPr sz="1000" b="1" kern="1200" dirty="0">
              <a:solidFill>
                <a:prstClr val="black"/>
              </a:solidFill>
              <a:latin typeface="Calibri" panose="020F0502020204030204" pitchFamily="34" charset="0"/>
              <a:ea typeface="+mn-ea"/>
              <a:cs typeface="Calibri" panose="020F0502020204030204" pitchFamily="34" charset="0"/>
            </a:endParaRPr>
          </a:p>
          <a:p>
            <a:pPr marL="281982" indent="-122711" defTabSz="605150">
              <a:spcBef>
                <a:spcPts val="390"/>
              </a:spcBef>
              <a:buClrTx/>
              <a:buFontTx/>
              <a:buAutoNum type="alphaLcPeriod" startAt="10"/>
              <a:tabLst>
                <a:tab pos="282403" algn="l"/>
              </a:tabLst>
            </a:pPr>
            <a:r>
              <a:rPr sz="1000" b="1" kern="1200" spc="13" dirty="0">
                <a:solidFill>
                  <a:prstClr val="black"/>
                </a:solidFill>
                <a:latin typeface="Calibri" panose="020F0502020204030204" pitchFamily="34" charset="0"/>
                <a:ea typeface="+mn-ea"/>
                <a:cs typeface="Calibri" panose="020F0502020204030204" pitchFamily="34" charset="0"/>
              </a:rPr>
              <a:t>Evaluation </a:t>
            </a:r>
            <a:r>
              <a:rPr sz="1000" b="1" kern="1200" spc="3" dirty="0">
                <a:solidFill>
                  <a:prstClr val="black"/>
                </a:solidFill>
                <a:latin typeface="Calibri" panose="020F0502020204030204" pitchFamily="34" charset="0"/>
                <a:ea typeface="+mn-ea"/>
                <a:cs typeface="Calibri" panose="020F0502020204030204" pitchFamily="34" charset="0"/>
              </a:rPr>
              <a:t>measures or reporting</a:t>
            </a:r>
            <a:r>
              <a:rPr sz="1000" b="1" kern="1200" spc="113" dirty="0">
                <a:solidFill>
                  <a:prstClr val="black"/>
                </a:solidFill>
                <a:latin typeface="Calibri" panose="020F0502020204030204" pitchFamily="34" charset="0"/>
                <a:ea typeface="+mn-ea"/>
                <a:cs typeface="Calibri" panose="020F0502020204030204" pitchFamily="34" charset="0"/>
              </a:rPr>
              <a:t> </a:t>
            </a:r>
            <a:r>
              <a:rPr sz="1000" b="1" kern="1200" spc="3" dirty="0">
                <a:solidFill>
                  <a:prstClr val="black"/>
                </a:solidFill>
                <a:latin typeface="Calibri" panose="020F0502020204030204" pitchFamily="34" charset="0"/>
                <a:ea typeface="+mn-ea"/>
                <a:cs typeface="Calibri" panose="020F0502020204030204" pitchFamily="34" charset="0"/>
              </a:rPr>
              <a:t>requirements</a:t>
            </a:r>
            <a:endParaRPr sz="1000" b="1" kern="1200" dirty="0">
              <a:solidFill>
                <a:prstClr val="black"/>
              </a:solidFill>
              <a:latin typeface="Calibri" panose="020F0502020204030204" pitchFamily="34" charset="0"/>
              <a:ea typeface="+mn-ea"/>
              <a:cs typeface="Calibri" panose="020F0502020204030204" pitchFamily="34" charset="0"/>
            </a:endParaRPr>
          </a:p>
          <a:p>
            <a:pPr marL="280302" indent="-121030" defTabSz="605150">
              <a:spcBef>
                <a:spcPts val="390"/>
              </a:spcBef>
              <a:buClrTx/>
              <a:buFontTx/>
              <a:buAutoNum type="alphaLcPeriod" startAt="10"/>
              <a:tabLst>
                <a:tab pos="280722" algn="l"/>
              </a:tabLst>
            </a:pPr>
            <a:r>
              <a:rPr sz="1000" b="1" kern="1200" spc="17" dirty="0">
                <a:solidFill>
                  <a:prstClr val="black"/>
                </a:solidFill>
                <a:latin typeface="Calibri" panose="020F0502020204030204" pitchFamily="34" charset="0"/>
                <a:ea typeface="+mn-ea"/>
                <a:cs typeface="Calibri" panose="020F0502020204030204" pitchFamily="34" charset="0"/>
              </a:rPr>
              <a:t>Cultural competency and </a:t>
            </a:r>
            <a:r>
              <a:rPr sz="1000" b="1" kern="1200" spc="7" dirty="0">
                <a:solidFill>
                  <a:prstClr val="black"/>
                </a:solidFill>
                <a:latin typeface="Calibri" panose="020F0502020204030204" pitchFamily="34" charset="0"/>
                <a:ea typeface="+mn-ea"/>
                <a:cs typeface="Calibri" panose="020F0502020204030204" pitchFamily="34" charset="0"/>
              </a:rPr>
              <a:t>sensitivity </a:t>
            </a:r>
            <a:r>
              <a:rPr sz="1000" b="1" kern="1200" spc="-10" dirty="0">
                <a:solidFill>
                  <a:prstClr val="black"/>
                </a:solidFill>
                <a:latin typeface="Calibri" panose="020F0502020204030204" pitchFamily="34" charset="0"/>
                <a:ea typeface="+mn-ea"/>
                <a:cs typeface="Calibri" panose="020F0502020204030204" pitchFamily="34" charset="0"/>
              </a:rPr>
              <a:t>to </a:t>
            </a:r>
            <a:r>
              <a:rPr sz="1000" b="1" kern="1200" spc="10" dirty="0">
                <a:solidFill>
                  <a:prstClr val="black"/>
                </a:solidFill>
                <a:latin typeface="Calibri" panose="020F0502020204030204" pitchFamily="34" charset="0"/>
                <a:ea typeface="+mn-ea"/>
                <a:cs typeface="Calibri" panose="020F0502020204030204" pitchFamily="34" charset="0"/>
              </a:rPr>
              <a:t>equity</a:t>
            </a:r>
            <a:r>
              <a:rPr sz="1000" b="1" kern="1200" spc="152" dirty="0">
                <a:solidFill>
                  <a:prstClr val="black"/>
                </a:solidFill>
                <a:latin typeface="Calibri" panose="020F0502020204030204" pitchFamily="34" charset="0"/>
                <a:ea typeface="+mn-ea"/>
                <a:cs typeface="Calibri" panose="020F0502020204030204" pitchFamily="34" charset="0"/>
              </a:rPr>
              <a:t> </a:t>
            </a:r>
            <a:r>
              <a:rPr sz="1000" b="1" kern="1200" spc="20" dirty="0">
                <a:solidFill>
                  <a:prstClr val="black"/>
                </a:solidFill>
                <a:latin typeface="Calibri" panose="020F0502020204030204" pitchFamily="34" charset="0"/>
                <a:ea typeface="+mn-ea"/>
                <a:cs typeface="Calibri" panose="020F0502020204030204" pitchFamily="34" charset="0"/>
              </a:rPr>
              <a:t>concerns</a:t>
            </a:r>
            <a:endParaRPr sz="1000" b="1" kern="1200" dirty="0">
              <a:solidFill>
                <a:prstClr val="black"/>
              </a:solidFill>
              <a:latin typeface="Calibri" panose="020F0502020204030204" pitchFamily="34" charset="0"/>
              <a:ea typeface="+mn-ea"/>
              <a:cs typeface="Calibri" panose="020F0502020204030204" pitchFamily="34" charset="0"/>
            </a:endParaRPr>
          </a:p>
          <a:p>
            <a:pPr marL="159272" marR="50429" indent="-151287" defTabSz="605150">
              <a:lnSpc>
                <a:spcPct val="111100"/>
              </a:lnSpc>
              <a:spcBef>
                <a:spcPts val="596"/>
              </a:spcBef>
              <a:buClrTx/>
            </a:pPr>
            <a:r>
              <a:rPr sz="1000" b="1" kern="1200" spc="30" dirty="0">
                <a:solidFill>
                  <a:prstClr val="black"/>
                </a:solidFill>
                <a:latin typeface="Calibri" panose="020F0502020204030204" pitchFamily="34" charset="0"/>
                <a:ea typeface="+mn-ea"/>
                <a:cs typeface="Calibri" panose="020F0502020204030204" pitchFamily="34" charset="0"/>
              </a:rPr>
              <a:t>4. </a:t>
            </a:r>
            <a:r>
              <a:rPr sz="1000" b="1" kern="1200" spc="23" dirty="0">
                <a:solidFill>
                  <a:prstClr val="black"/>
                </a:solidFill>
                <a:latin typeface="Calibri" panose="020F0502020204030204" pitchFamily="34" charset="0"/>
                <a:ea typeface="+mn-ea"/>
                <a:cs typeface="Calibri" panose="020F0502020204030204" pitchFamily="34" charset="0"/>
              </a:rPr>
              <a:t>In </a:t>
            </a:r>
            <a:r>
              <a:rPr sz="1000" b="1" kern="1200" spc="20" dirty="0">
                <a:solidFill>
                  <a:prstClr val="black"/>
                </a:solidFill>
                <a:latin typeface="Calibri" panose="020F0502020204030204" pitchFamily="34" charset="0"/>
                <a:ea typeface="+mn-ea"/>
                <a:cs typeface="Calibri" panose="020F0502020204030204" pitchFamily="34" charset="0"/>
              </a:rPr>
              <a:t>your </a:t>
            </a:r>
            <a:r>
              <a:rPr sz="1000" b="1" kern="1200" spc="33" dirty="0">
                <a:solidFill>
                  <a:prstClr val="black"/>
                </a:solidFill>
                <a:latin typeface="Calibri" panose="020F0502020204030204" pitchFamily="34" charset="0"/>
                <a:ea typeface="+mn-ea"/>
                <a:cs typeface="Calibri" panose="020F0502020204030204" pitchFamily="34" charset="0"/>
              </a:rPr>
              <a:t>opinion, </a:t>
            </a:r>
            <a:r>
              <a:rPr sz="1000" b="1" kern="1200" spc="40" dirty="0">
                <a:solidFill>
                  <a:prstClr val="black"/>
                </a:solidFill>
                <a:latin typeface="Calibri" panose="020F0502020204030204" pitchFamily="34" charset="0"/>
                <a:ea typeface="+mn-ea"/>
                <a:cs typeface="Calibri" panose="020F0502020204030204" pitchFamily="34" charset="0"/>
              </a:rPr>
              <a:t>which </a:t>
            </a:r>
            <a:r>
              <a:rPr sz="1000" b="1" kern="1200" spc="7" dirty="0">
                <a:solidFill>
                  <a:prstClr val="black"/>
                </a:solidFill>
                <a:latin typeface="Calibri" panose="020F0502020204030204" pitchFamily="34" charset="0"/>
                <a:ea typeface="+mn-ea"/>
                <a:cs typeface="Calibri" panose="020F0502020204030204" pitchFamily="34" charset="0"/>
              </a:rPr>
              <a:t>of these </a:t>
            </a:r>
            <a:r>
              <a:rPr sz="1000" b="1" kern="1200" spc="20" dirty="0">
                <a:solidFill>
                  <a:prstClr val="black"/>
                </a:solidFill>
                <a:latin typeface="Calibri" panose="020F0502020204030204" pitchFamily="34" charset="0"/>
                <a:ea typeface="+mn-ea"/>
                <a:cs typeface="Calibri" panose="020F0502020204030204" pitchFamily="34" charset="0"/>
              </a:rPr>
              <a:t>characteristics </a:t>
            </a:r>
            <a:r>
              <a:rPr sz="1000" b="1" kern="1200" spc="40" dirty="0">
                <a:solidFill>
                  <a:prstClr val="black"/>
                </a:solidFill>
                <a:latin typeface="Calibri" panose="020F0502020204030204" pitchFamily="34" charset="0"/>
                <a:ea typeface="+mn-ea"/>
                <a:cs typeface="Calibri" panose="020F0502020204030204" pitchFamily="34" charset="0"/>
              </a:rPr>
              <a:t>could </a:t>
            </a:r>
            <a:r>
              <a:rPr sz="1000" b="1" kern="1200" spc="17" dirty="0">
                <a:solidFill>
                  <a:prstClr val="black"/>
                </a:solidFill>
                <a:latin typeface="Calibri" panose="020F0502020204030204" pitchFamily="34" charset="0"/>
                <a:ea typeface="+mn-ea"/>
                <a:cs typeface="Calibri" panose="020F0502020204030204" pitchFamily="34" charset="0"/>
              </a:rPr>
              <a:t>be </a:t>
            </a:r>
            <a:r>
              <a:rPr sz="1000" b="1" kern="1200" spc="13" dirty="0">
                <a:solidFill>
                  <a:prstClr val="black"/>
                </a:solidFill>
                <a:latin typeface="Calibri" panose="020F0502020204030204" pitchFamily="34" charset="0"/>
                <a:ea typeface="+mn-ea"/>
                <a:cs typeface="Calibri" panose="020F0502020204030204" pitchFamily="34" charset="0"/>
              </a:rPr>
              <a:t>most  </a:t>
            </a:r>
            <a:r>
              <a:rPr sz="1000" b="1" kern="1200" spc="26" dirty="0">
                <a:solidFill>
                  <a:prstClr val="black"/>
                </a:solidFill>
                <a:latin typeface="Calibri" panose="020F0502020204030204" pitchFamily="34" charset="0"/>
                <a:ea typeface="+mn-ea"/>
                <a:cs typeface="Calibri" panose="020F0502020204030204" pitchFamily="34" charset="0"/>
              </a:rPr>
              <a:t>improved </a:t>
            </a:r>
            <a:r>
              <a:rPr sz="1000" b="1" kern="1200" spc="-3" dirty="0">
                <a:solidFill>
                  <a:prstClr val="black"/>
                </a:solidFill>
                <a:latin typeface="Calibri" panose="020F0502020204030204" pitchFamily="34" charset="0"/>
                <a:ea typeface="+mn-ea"/>
                <a:cs typeface="Calibri" panose="020F0502020204030204" pitchFamily="34" charset="0"/>
              </a:rPr>
              <a:t>to </a:t>
            </a:r>
            <a:r>
              <a:rPr sz="1000" b="1" kern="1200" spc="26" dirty="0">
                <a:solidFill>
                  <a:prstClr val="black"/>
                </a:solidFill>
                <a:latin typeface="Calibri" panose="020F0502020204030204" pitchFamily="34" charset="0"/>
                <a:ea typeface="+mn-ea"/>
                <a:cs typeface="Calibri" panose="020F0502020204030204" pitchFamily="34" charset="0"/>
              </a:rPr>
              <a:t>make </a:t>
            </a:r>
            <a:r>
              <a:rPr sz="1000" b="1" kern="1200" spc="20" dirty="0">
                <a:solidFill>
                  <a:prstClr val="black"/>
                </a:solidFill>
                <a:latin typeface="Calibri" panose="020F0502020204030204" pitchFamily="34" charset="0"/>
                <a:ea typeface="+mn-ea"/>
                <a:cs typeface="Calibri" panose="020F0502020204030204" pitchFamily="34" charset="0"/>
              </a:rPr>
              <a:t>your </a:t>
            </a:r>
            <a:r>
              <a:rPr sz="1000" b="1" kern="1200" spc="23" dirty="0">
                <a:solidFill>
                  <a:prstClr val="black"/>
                </a:solidFill>
                <a:latin typeface="Calibri" panose="020F0502020204030204" pitchFamily="34" charset="0"/>
                <a:ea typeface="+mn-ea"/>
                <a:cs typeface="Calibri" panose="020F0502020204030204" pitchFamily="34" charset="0"/>
              </a:rPr>
              <a:t>relationship with </a:t>
            </a:r>
            <a:r>
              <a:rPr sz="1000" b="1" kern="1200" spc="3" dirty="0">
                <a:solidFill>
                  <a:prstClr val="black"/>
                </a:solidFill>
                <a:latin typeface="Calibri" panose="020F0502020204030204" pitchFamily="34" charset="0"/>
                <a:ea typeface="+mn-ea"/>
                <a:cs typeface="Calibri" panose="020F0502020204030204" pitchFamily="34" charset="0"/>
              </a:rPr>
              <a:t>the </a:t>
            </a:r>
            <a:r>
              <a:rPr sz="1000" b="1" kern="1200" spc="23" dirty="0">
                <a:solidFill>
                  <a:prstClr val="black"/>
                </a:solidFill>
                <a:latin typeface="Calibri" panose="020F0502020204030204" pitchFamily="34" charset="0"/>
                <a:ea typeface="+mn-ea"/>
                <a:cs typeface="Calibri" panose="020F0502020204030204" pitchFamily="34" charset="0"/>
              </a:rPr>
              <a:t>foundation </a:t>
            </a:r>
            <a:r>
              <a:rPr sz="1000" b="1" kern="1200" spc="20" dirty="0">
                <a:solidFill>
                  <a:prstClr val="black"/>
                </a:solidFill>
                <a:latin typeface="Calibri" panose="020F0502020204030204" pitchFamily="34" charset="0"/>
                <a:ea typeface="+mn-ea"/>
                <a:cs typeface="Calibri" panose="020F0502020204030204" pitchFamily="34" charset="0"/>
              </a:rPr>
              <a:t>more  </a:t>
            </a:r>
            <a:r>
              <a:rPr sz="1000" b="1" kern="1200" spc="7" dirty="0">
                <a:solidFill>
                  <a:prstClr val="black"/>
                </a:solidFill>
                <a:latin typeface="Calibri" panose="020F0502020204030204" pitchFamily="34" charset="0"/>
                <a:ea typeface="+mn-ea"/>
                <a:cs typeface="Calibri" panose="020F0502020204030204" pitchFamily="34" charset="0"/>
              </a:rPr>
              <a:t>effective? </a:t>
            </a:r>
            <a:r>
              <a:rPr sz="1000" b="1" kern="1200" spc="20" dirty="0">
                <a:solidFill>
                  <a:prstClr val="black"/>
                </a:solidFill>
                <a:latin typeface="Calibri" panose="020F0502020204030204" pitchFamily="34" charset="0"/>
                <a:ea typeface="+mn-ea"/>
                <a:cs typeface="Calibri" panose="020F0502020204030204" pitchFamily="34" charset="0"/>
              </a:rPr>
              <a:t>(Select </a:t>
            </a:r>
            <a:r>
              <a:rPr sz="1000" b="1" kern="1200" spc="17" dirty="0">
                <a:solidFill>
                  <a:prstClr val="black"/>
                </a:solidFill>
                <a:latin typeface="Calibri" panose="020F0502020204030204" pitchFamily="34" charset="0"/>
                <a:ea typeface="+mn-ea"/>
                <a:cs typeface="Calibri" panose="020F0502020204030204" pitchFamily="34" charset="0"/>
              </a:rPr>
              <a:t>top-five</a:t>
            </a:r>
            <a:r>
              <a:rPr sz="1000" b="1" kern="1200" spc="-3" dirty="0">
                <a:solidFill>
                  <a:prstClr val="black"/>
                </a:solidFill>
                <a:latin typeface="Calibri" panose="020F0502020204030204" pitchFamily="34" charset="0"/>
                <a:ea typeface="+mn-ea"/>
                <a:cs typeface="Calibri" panose="020F0502020204030204" pitchFamily="34" charset="0"/>
              </a:rPr>
              <a:t> </a:t>
            </a:r>
            <a:r>
              <a:rPr sz="1000" b="1" kern="1200" spc="20" dirty="0">
                <a:solidFill>
                  <a:prstClr val="black"/>
                </a:solidFill>
                <a:latin typeface="Calibri" panose="020F0502020204030204" pitchFamily="34" charset="0"/>
                <a:ea typeface="+mn-ea"/>
                <a:cs typeface="Calibri" panose="020F0502020204030204" pitchFamily="34" charset="0"/>
              </a:rPr>
              <a:t>characteristics</a:t>
            </a:r>
            <a:r>
              <a:rPr sz="1000" kern="1200" spc="20" dirty="0">
                <a:solidFill>
                  <a:prstClr val="black"/>
                </a:solidFill>
                <a:latin typeface="Calibri" panose="020F0502020204030204" pitchFamily="34" charset="0"/>
                <a:ea typeface="+mn-ea"/>
                <a:cs typeface="Calibri" panose="020F0502020204030204" pitchFamily="34" charset="0"/>
              </a:rPr>
              <a:t>.)</a:t>
            </a:r>
            <a:endParaRPr sz="1000" kern="1200" dirty="0">
              <a:solidFill>
                <a:prstClr val="black"/>
              </a:solidFill>
              <a:latin typeface="Calibri" panose="020F0502020204030204" pitchFamily="34" charset="0"/>
              <a:ea typeface="+mn-ea"/>
              <a:cs typeface="Calibri" panose="020F0502020204030204" pitchFamily="34" charset="0"/>
            </a:endParaRPr>
          </a:p>
        </p:txBody>
      </p:sp>
      <p:sp>
        <p:nvSpPr>
          <p:cNvPr id="13" name="object 13"/>
          <p:cNvSpPr txBox="1"/>
          <p:nvPr/>
        </p:nvSpPr>
        <p:spPr>
          <a:xfrm>
            <a:off x="240279" y="607643"/>
            <a:ext cx="3950721" cy="1021456"/>
          </a:xfrm>
          <a:prstGeom prst="rect">
            <a:avLst/>
          </a:prstGeom>
        </p:spPr>
        <p:txBody>
          <a:bodyPr vert="horz" wrap="square" lIns="0" tIns="8404" rIns="0" bIns="0" rtlCol="0">
            <a:spAutoFit/>
          </a:bodyPr>
          <a:lstStyle/>
          <a:p>
            <a:pPr marL="8405" defTabSz="605150">
              <a:spcBef>
                <a:spcPts val="66"/>
              </a:spcBef>
              <a:buClrTx/>
              <a:tabLst>
                <a:tab pos="173981" algn="l"/>
              </a:tabLst>
            </a:pPr>
            <a:r>
              <a:rPr sz="1200" kern="1200" spc="-69" baseline="1984" dirty="0">
                <a:solidFill>
                  <a:prstClr val="black"/>
                </a:solidFill>
                <a:latin typeface="Calibri" panose="020F0502020204030204" pitchFamily="34" charset="0"/>
                <a:ea typeface="+mn-ea"/>
                <a:cs typeface="Calibri" panose="020F0502020204030204" pitchFamily="34" charset="0"/>
              </a:rPr>
              <a:t>	</a:t>
            </a:r>
            <a:r>
              <a:rPr sz="1200" b="1" kern="1200" spc="50" dirty="0">
                <a:solidFill>
                  <a:prstClr val="black"/>
                </a:solidFill>
                <a:latin typeface="Calibri" panose="020F0502020204030204" pitchFamily="34" charset="0"/>
                <a:ea typeface="+mn-ea"/>
                <a:cs typeface="Calibri" panose="020F0502020204030204" pitchFamily="34" charset="0"/>
              </a:rPr>
              <a:t>EXTERNAL </a:t>
            </a:r>
            <a:r>
              <a:rPr sz="1200" b="1" kern="1200" spc="26" dirty="0">
                <a:solidFill>
                  <a:prstClr val="black"/>
                </a:solidFill>
                <a:latin typeface="Calibri" panose="020F0502020204030204" pitchFamily="34" charset="0"/>
                <a:ea typeface="+mn-ea"/>
                <a:cs typeface="Calibri" panose="020F0502020204030204" pitchFamily="34" charset="0"/>
              </a:rPr>
              <a:t>DATA </a:t>
            </a:r>
            <a:r>
              <a:rPr sz="1200" b="1" kern="1200" spc="53" dirty="0">
                <a:solidFill>
                  <a:prstClr val="black"/>
                </a:solidFill>
                <a:latin typeface="Calibri" panose="020F0502020204030204" pitchFamily="34" charset="0"/>
                <a:ea typeface="+mn-ea"/>
                <a:cs typeface="Calibri" panose="020F0502020204030204" pitchFamily="34" charset="0"/>
              </a:rPr>
              <a:t>GATHERING</a:t>
            </a:r>
            <a:r>
              <a:rPr sz="1200" b="1" kern="1200" spc="-20" dirty="0">
                <a:solidFill>
                  <a:prstClr val="black"/>
                </a:solidFill>
                <a:latin typeface="Calibri" panose="020F0502020204030204" pitchFamily="34" charset="0"/>
                <a:ea typeface="+mn-ea"/>
                <a:cs typeface="Calibri" panose="020F0502020204030204" pitchFamily="34" charset="0"/>
              </a:rPr>
              <a:t> </a:t>
            </a:r>
            <a:r>
              <a:rPr sz="1200" b="1" kern="1200" spc="66" dirty="0">
                <a:solidFill>
                  <a:prstClr val="black"/>
                </a:solidFill>
                <a:latin typeface="Calibri" panose="020F0502020204030204" pitchFamily="34" charset="0"/>
                <a:ea typeface="+mn-ea"/>
                <a:cs typeface="Calibri" panose="020F0502020204030204" pitchFamily="34" charset="0"/>
              </a:rPr>
              <a:t>CHECKLIST</a:t>
            </a:r>
            <a:endParaRPr sz="1200" b="1" kern="1200" dirty="0">
              <a:solidFill>
                <a:prstClr val="black"/>
              </a:solidFill>
              <a:latin typeface="Calibri" panose="020F0502020204030204" pitchFamily="34" charset="0"/>
              <a:ea typeface="+mn-ea"/>
              <a:cs typeface="Calibri" panose="020F0502020204030204" pitchFamily="34" charset="0"/>
            </a:endParaRPr>
          </a:p>
          <a:p>
            <a:pPr marL="173981" marR="199615" defTabSz="605150">
              <a:lnSpc>
                <a:spcPct val="130900"/>
              </a:lnSpc>
              <a:spcBef>
                <a:spcPts val="251"/>
              </a:spcBef>
              <a:buClrTx/>
            </a:pPr>
            <a:r>
              <a:rPr sz="1000" b="1" kern="1200" spc="7" dirty="0">
                <a:solidFill>
                  <a:prstClr val="black"/>
                </a:solidFill>
                <a:latin typeface="Calibri" panose="020F0502020204030204" pitchFamily="34" charset="0"/>
                <a:ea typeface="+mn-ea"/>
                <a:cs typeface="Calibri" panose="020F0502020204030204" pitchFamily="34" charset="0"/>
              </a:rPr>
              <a:t>The </a:t>
            </a:r>
            <a:r>
              <a:rPr sz="1000" b="1" kern="1200" spc="13" dirty="0">
                <a:solidFill>
                  <a:prstClr val="black"/>
                </a:solidFill>
                <a:latin typeface="Calibri" panose="020F0502020204030204" pitchFamily="34" charset="0"/>
                <a:ea typeface="+mn-ea"/>
                <a:cs typeface="Calibri" panose="020F0502020204030204" pitchFamily="34" charset="0"/>
              </a:rPr>
              <a:t>following </a:t>
            </a:r>
            <a:r>
              <a:rPr sz="1000" b="1" kern="1200" spc="-3" dirty="0">
                <a:solidFill>
                  <a:prstClr val="black"/>
                </a:solidFill>
                <a:latin typeface="Calibri" panose="020F0502020204030204" pitchFamily="34" charset="0"/>
                <a:ea typeface="+mn-ea"/>
                <a:cs typeface="Calibri" panose="020F0502020204030204" pitchFamily="34" charset="0"/>
              </a:rPr>
              <a:t>questions </a:t>
            </a:r>
            <a:r>
              <a:rPr sz="1000" b="1" kern="1200" spc="-7" dirty="0">
                <a:solidFill>
                  <a:prstClr val="black"/>
                </a:solidFill>
                <a:latin typeface="Calibri" panose="020F0502020204030204" pitchFamily="34" charset="0"/>
                <a:ea typeface="+mn-ea"/>
                <a:cs typeface="Calibri" panose="020F0502020204030204" pitchFamily="34" charset="0"/>
              </a:rPr>
              <a:t>are </a:t>
            </a:r>
            <a:r>
              <a:rPr sz="1000" b="1" kern="1200" spc="10" dirty="0">
                <a:solidFill>
                  <a:prstClr val="black"/>
                </a:solidFill>
                <a:latin typeface="Calibri" panose="020F0502020204030204" pitchFamily="34" charset="0"/>
                <a:ea typeface="+mn-ea"/>
                <a:cs typeface="Calibri" panose="020F0502020204030204" pitchFamily="34" charset="0"/>
              </a:rPr>
              <a:t>primarily </a:t>
            </a:r>
            <a:r>
              <a:rPr sz="1000" b="1" kern="1200" spc="-10" dirty="0">
                <a:solidFill>
                  <a:prstClr val="black"/>
                </a:solidFill>
                <a:latin typeface="Calibri" panose="020F0502020204030204" pitchFamily="34" charset="0"/>
                <a:ea typeface="+mn-ea"/>
                <a:cs typeface="Calibri" panose="020F0502020204030204" pitchFamily="34" charset="0"/>
              </a:rPr>
              <a:t>fo</a:t>
            </a:r>
            <a:r>
              <a:rPr lang="en-US" sz="1000" b="1" kern="1200" spc="-10" dirty="0">
                <a:solidFill>
                  <a:prstClr val="black"/>
                </a:solidFill>
                <a:latin typeface="Calibri" panose="020F0502020204030204" pitchFamily="34" charset="0"/>
                <a:ea typeface="+mn-ea"/>
                <a:cs typeface="Calibri" panose="020F0502020204030204" pitchFamily="34" charset="0"/>
              </a:rPr>
              <a:t>r investees </a:t>
            </a:r>
            <a:r>
              <a:rPr sz="1000" b="1" kern="1200" spc="-10" dirty="0">
                <a:solidFill>
                  <a:prstClr val="black"/>
                </a:solidFill>
                <a:latin typeface="Calibri" panose="020F0502020204030204" pitchFamily="34" charset="0"/>
                <a:ea typeface="+mn-ea"/>
                <a:cs typeface="Calibri" panose="020F0502020204030204" pitchFamily="34" charset="0"/>
              </a:rPr>
              <a:t>partners, </a:t>
            </a:r>
            <a:r>
              <a:rPr sz="1000" b="1" kern="1200" spc="-7" dirty="0">
                <a:solidFill>
                  <a:prstClr val="black"/>
                </a:solidFill>
                <a:latin typeface="Calibri" panose="020F0502020204030204" pitchFamily="34" charset="0"/>
                <a:ea typeface="+mn-ea"/>
                <a:cs typeface="Calibri" panose="020F0502020204030204" pitchFamily="34" charset="0"/>
              </a:rPr>
              <a:t>but </a:t>
            </a:r>
            <a:r>
              <a:rPr sz="1000" b="1" kern="1200" spc="-17" dirty="0">
                <a:solidFill>
                  <a:prstClr val="black"/>
                </a:solidFill>
                <a:latin typeface="Calibri" panose="020F0502020204030204" pitchFamily="34" charset="0"/>
                <a:ea typeface="+mn-ea"/>
                <a:cs typeface="Calibri" panose="020F0502020204030204" pitchFamily="34" charset="0"/>
              </a:rPr>
              <a:t>to get  </a:t>
            </a:r>
            <a:r>
              <a:rPr sz="1000" b="1" kern="1200" spc="13" dirty="0">
                <a:solidFill>
                  <a:prstClr val="black"/>
                </a:solidFill>
                <a:latin typeface="Calibri" panose="020F0502020204030204" pitchFamily="34" charset="0"/>
                <a:ea typeface="+mn-ea"/>
                <a:cs typeface="Calibri" panose="020F0502020204030204" pitchFamily="34" charset="0"/>
              </a:rPr>
              <a:t>a </a:t>
            </a:r>
            <a:r>
              <a:rPr sz="1000" b="1" kern="1200" spc="3" dirty="0">
                <a:solidFill>
                  <a:prstClr val="black"/>
                </a:solidFill>
                <a:latin typeface="Calibri" panose="020F0502020204030204" pitchFamily="34" charset="0"/>
                <a:ea typeface="+mn-ea"/>
                <a:cs typeface="Calibri" panose="020F0502020204030204" pitchFamily="34" charset="0"/>
              </a:rPr>
              <a:t>complete </a:t>
            </a:r>
            <a:r>
              <a:rPr sz="1000" b="1" kern="1200" dirty="0">
                <a:solidFill>
                  <a:prstClr val="black"/>
                </a:solidFill>
                <a:latin typeface="Calibri" panose="020F0502020204030204" pitchFamily="34" charset="0"/>
                <a:ea typeface="+mn-ea"/>
                <a:cs typeface="Calibri" panose="020F0502020204030204" pitchFamily="34" charset="0"/>
              </a:rPr>
              <a:t>picture </a:t>
            </a:r>
            <a:r>
              <a:rPr sz="1000" b="1" kern="1200" spc="-23" dirty="0">
                <a:solidFill>
                  <a:prstClr val="black"/>
                </a:solidFill>
                <a:latin typeface="Calibri" panose="020F0502020204030204" pitchFamily="34" charset="0"/>
                <a:ea typeface="+mn-ea"/>
                <a:cs typeface="Calibri" panose="020F0502020204030204" pitchFamily="34" charset="0"/>
              </a:rPr>
              <a:t>it’s </a:t>
            </a:r>
            <a:r>
              <a:rPr sz="1000" b="1" kern="1200" spc="-13" dirty="0">
                <a:solidFill>
                  <a:prstClr val="black"/>
                </a:solidFill>
                <a:latin typeface="Calibri" panose="020F0502020204030204" pitchFamily="34" charset="0"/>
                <a:ea typeface="+mn-ea"/>
                <a:cs typeface="Calibri" panose="020F0502020204030204" pitchFamily="34" charset="0"/>
              </a:rPr>
              <a:t>best </a:t>
            </a:r>
            <a:r>
              <a:rPr sz="1000" b="1" kern="1200" spc="-17" dirty="0">
                <a:solidFill>
                  <a:prstClr val="black"/>
                </a:solidFill>
                <a:latin typeface="Calibri" panose="020F0502020204030204" pitchFamily="34" charset="0"/>
                <a:ea typeface="+mn-ea"/>
                <a:cs typeface="Calibri" panose="020F0502020204030204" pitchFamily="34" charset="0"/>
              </a:rPr>
              <a:t>to </a:t>
            </a:r>
            <a:r>
              <a:rPr sz="1000" b="1" kern="1200" spc="7" dirty="0">
                <a:solidFill>
                  <a:prstClr val="black"/>
                </a:solidFill>
                <a:latin typeface="Calibri" panose="020F0502020204030204" pitchFamily="34" charset="0"/>
                <a:ea typeface="+mn-ea"/>
                <a:cs typeface="Calibri" panose="020F0502020204030204" pitchFamily="34" charset="0"/>
              </a:rPr>
              <a:t>ask </a:t>
            </a:r>
            <a:r>
              <a:rPr lang="en-US" sz="1000" b="1" kern="1200" spc="-3" dirty="0">
                <a:solidFill>
                  <a:prstClr val="black"/>
                </a:solidFill>
                <a:latin typeface="Calibri" panose="020F0502020204030204" pitchFamily="34" charset="0"/>
                <a:ea typeface="+mn-ea"/>
                <a:cs typeface="Calibri" panose="020F0502020204030204" pitchFamily="34" charset="0"/>
              </a:rPr>
              <a:t> </a:t>
            </a:r>
            <a:r>
              <a:rPr sz="1000" b="1" kern="1200" spc="7" dirty="0">
                <a:solidFill>
                  <a:prstClr val="black"/>
                </a:solidFill>
                <a:latin typeface="Calibri" panose="020F0502020204030204" pitchFamily="34" charset="0"/>
                <a:ea typeface="+mn-ea"/>
                <a:cs typeface="Calibri" panose="020F0502020204030204" pitchFamily="34" charset="0"/>
              </a:rPr>
              <a:t>applicants</a:t>
            </a:r>
            <a:r>
              <a:rPr lang="en-US" sz="1000" b="1" kern="1200" spc="7" dirty="0">
                <a:solidFill>
                  <a:prstClr val="black"/>
                </a:solidFill>
                <a:latin typeface="Calibri" panose="020F0502020204030204" pitchFamily="34" charset="0"/>
                <a:ea typeface="+mn-ea"/>
                <a:cs typeface="Calibri" panose="020F0502020204030204" pitchFamily="34" charset="0"/>
              </a:rPr>
              <a:t> who did not receive funding</a:t>
            </a:r>
            <a:r>
              <a:rPr sz="1000" b="1" kern="1200" spc="139" dirty="0">
                <a:solidFill>
                  <a:prstClr val="black"/>
                </a:solidFill>
                <a:latin typeface="Calibri" panose="020F0502020204030204" pitchFamily="34" charset="0"/>
                <a:ea typeface="+mn-ea"/>
                <a:cs typeface="Calibri" panose="020F0502020204030204" pitchFamily="34" charset="0"/>
              </a:rPr>
              <a:t> </a:t>
            </a:r>
            <a:r>
              <a:rPr sz="1000" b="1" kern="1200" spc="7" dirty="0">
                <a:solidFill>
                  <a:prstClr val="black"/>
                </a:solidFill>
                <a:latin typeface="Calibri" panose="020F0502020204030204" pitchFamily="34" charset="0"/>
                <a:ea typeface="+mn-ea"/>
                <a:cs typeface="Calibri" panose="020F0502020204030204" pitchFamily="34" charset="0"/>
              </a:rPr>
              <a:t>and</a:t>
            </a:r>
            <a:r>
              <a:rPr lang="en-US" sz="1000" b="1" kern="1200" dirty="0">
                <a:solidFill>
                  <a:prstClr val="black"/>
                </a:solidFill>
                <a:latin typeface="Calibri" panose="020F0502020204030204" pitchFamily="34" charset="0"/>
                <a:ea typeface="+mn-ea"/>
                <a:cs typeface="Calibri" panose="020F0502020204030204" pitchFamily="34" charset="0"/>
              </a:rPr>
              <a:t> </a:t>
            </a:r>
            <a:r>
              <a:rPr sz="1000" b="1" kern="1200" spc="10" dirty="0">
                <a:solidFill>
                  <a:prstClr val="black"/>
                </a:solidFill>
                <a:latin typeface="Calibri" panose="020F0502020204030204" pitchFamily="34" charset="0"/>
                <a:ea typeface="+mn-ea"/>
                <a:cs typeface="Calibri" panose="020F0502020204030204" pitchFamily="34" charset="0"/>
              </a:rPr>
              <a:t>community</a:t>
            </a:r>
            <a:r>
              <a:rPr sz="1000" b="1" kern="1200" spc="23" dirty="0">
                <a:solidFill>
                  <a:prstClr val="black"/>
                </a:solidFill>
                <a:latin typeface="Calibri" panose="020F0502020204030204" pitchFamily="34" charset="0"/>
                <a:ea typeface="+mn-ea"/>
                <a:cs typeface="Calibri" panose="020F0502020204030204" pitchFamily="34" charset="0"/>
              </a:rPr>
              <a:t> </a:t>
            </a:r>
            <a:r>
              <a:rPr sz="1000" b="1" kern="1200" dirty="0">
                <a:solidFill>
                  <a:prstClr val="black"/>
                </a:solidFill>
                <a:latin typeface="Calibri" panose="020F0502020204030204" pitchFamily="34" charset="0"/>
                <a:ea typeface="+mn-ea"/>
                <a:cs typeface="Calibri" panose="020F0502020204030204" pitchFamily="34" charset="0"/>
              </a:rPr>
              <a:t>leaders</a:t>
            </a:r>
            <a:r>
              <a:rPr sz="1000" b="1" kern="1200" spc="26" dirty="0">
                <a:solidFill>
                  <a:prstClr val="black"/>
                </a:solidFill>
                <a:latin typeface="Calibri" panose="020F0502020204030204" pitchFamily="34" charset="0"/>
                <a:ea typeface="+mn-ea"/>
                <a:cs typeface="Calibri" panose="020F0502020204030204" pitchFamily="34" charset="0"/>
              </a:rPr>
              <a:t> </a:t>
            </a:r>
            <a:r>
              <a:rPr sz="1000" b="1" kern="1200" spc="-3" dirty="0">
                <a:solidFill>
                  <a:prstClr val="black"/>
                </a:solidFill>
                <a:latin typeface="Calibri" panose="020F0502020204030204" pitchFamily="34" charset="0"/>
                <a:ea typeface="+mn-ea"/>
                <a:cs typeface="Calibri" panose="020F0502020204030204" pitchFamily="34" charset="0"/>
              </a:rPr>
              <a:t>about</a:t>
            </a:r>
            <a:r>
              <a:rPr sz="1000" b="1" kern="1200" spc="23" dirty="0">
                <a:solidFill>
                  <a:prstClr val="black"/>
                </a:solidFill>
                <a:latin typeface="Calibri" panose="020F0502020204030204" pitchFamily="34" charset="0"/>
                <a:ea typeface="+mn-ea"/>
                <a:cs typeface="Calibri" panose="020F0502020204030204" pitchFamily="34" charset="0"/>
              </a:rPr>
              <a:t> </a:t>
            </a:r>
            <a:r>
              <a:rPr sz="1000" b="1" kern="1200" spc="-10" dirty="0">
                <a:solidFill>
                  <a:prstClr val="black"/>
                </a:solidFill>
                <a:latin typeface="Calibri" panose="020F0502020204030204" pitchFamily="34" charset="0"/>
                <a:ea typeface="+mn-ea"/>
                <a:cs typeface="Calibri" panose="020F0502020204030204" pitchFamily="34" charset="0"/>
              </a:rPr>
              <a:t>their</a:t>
            </a:r>
            <a:r>
              <a:rPr sz="1000" b="1" kern="1200" spc="26" dirty="0">
                <a:solidFill>
                  <a:prstClr val="black"/>
                </a:solidFill>
                <a:latin typeface="Calibri" panose="020F0502020204030204" pitchFamily="34" charset="0"/>
                <a:ea typeface="+mn-ea"/>
                <a:cs typeface="Calibri" panose="020F0502020204030204" pitchFamily="34" charset="0"/>
              </a:rPr>
              <a:t> </a:t>
            </a:r>
            <a:r>
              <a:rPr sz="1000" b="1" kern="1200" spc="7" dirty="0">
                <a:solidFill>
                  <a:prstClr val="black"/>
                </a:solidFill>
                <a:latin typeface="Calibri" panose="020F0502020204030204" pitchFamily="34" charset="0"/>
                <a:ea typeface="+mn-ea"/>
                <a:cs typeface="Calibri" panose="020F0502020204030204" pitchFamily="34" charset="0"/>
              </a:rPr>
              <a:t>experience</a:t>
            </a:r>
            <a:r>
              <a:rPr sz="1000" b="1" kern="1200" spc="23" dirty="0">
                <a:solidFill>
                  <a:prstClr val="black"/>
                </a:solidFill>
                <a:latin typeface="Calibri" panose="020F0502020204030204" pitchFamily="34" charset="0"/>
                <a:ea typeface="+mn-ea"/>
                <a:cs typeface="Calibri" panose="020F0502020204030204" pitchFamily="34" charset="0"/>
              </a:rPr>
              <a:t> </a:t>
            </a:r>
            <a:r>
              <a:rPr sz="1000" b="1" kern="1200" spc="7" dirty="0">
                <a:solidFill>
                  <a:prstClr val="black"/>
                </a:solidFill>
                <a:latin typeface="Calibri" panose="020F0502020204030204" pitchFamily="34" charset="0"/>
                <a:ea typeface="+mn-ea"/>
                <a:cs typeface="Calibri" panose="020F0502020204030204" pitchFamily="34" charset="0"/>
              </a:rPr>
              <a:t>with</a:t>
            </a:r>
            <a:r>
              <a:rPr sz="1000" b="1" kern="1200" spc="26" dirty="0">
                <a:solidFill>
                  <a:prstClr val="black"/>
                </a:solidFill>
                <a:latin typeface="Calibri" panose="020F0502020204030204" pitchFamily="34" charset="0"/>
                <a:ea typeface="+mn-ea"/>
                <a:cs typeface="Calibri" panose="020F0502020204030204" pitchFamily="34" charset="0"/>
              </a:rPr>
              <a:t> </a:t>
            </a:r>
            <a:r>
              <a:rPr sz="1000" b="1" kern="1200" spc="-13" dirty="0">
                <a:solidFill>
                  <a:prstClr val="black"/>
                </a:solidFill>
                <a:latin typeface="Calibri" panose="020F0502020204030204" pitchFamily="34" charset="0"/>
                <a:ea typeface="+mn-ea"/>
                <a:cs typeface="Calibri" panose="020F0502020204030204" pitchFamily="34" charset="0"/>
              </a:rPr>
              <a:t>the</a:t>
            </a:r>
            <a:r>
              <a:rPr sz="1000" b="1" kern="1200" spc="23" dirty="0">
                <a:solidFill>
                  <a:prstClr val="black"/>
                </a:solidFill>
                <a:latin typeface="Calibri" panose="020F0502020204030204" pitchFamily="34" charset="0"/>
                <a:ea typeface="+mn-ea"/>
                <a:cs typeface="Calibri" panose="020F0502020204030204" pitchFamily="34" charset="0"/>
              </a:rPr>
              <a:t> </a:t>
            </a:r>
            <a:r>
              <a:rPr lang="en-US" sz="1000" b="1" kern="1200" spc="26" dirty="0">
                <a:solidFill>
                  <a:prstClr val="black"/>
                </a:solidFill>
                <a:latin typeface="Calibri" panose="020F0502020204030204" pitchFamily="34" charset="0"/>
                <a:ea typeface="+mn-ea"/>
                <a:cs typeface="Calibri" panose="020F0502020204030204" pitchFamily="34" charset="0"/>
              </a:rPr>
              <a:t>organization </a:t>
            </a:r>
            <a:r>
              <a:rPr sz="1000" b="1" kern="1200" dirty="0">
                <a:solidFill>
                  <a:prstClr val="black"/>
                </a:solidFill>
                <a:latin typeface="Calibri" panose="020F0502020204030204" pitchFamily="34" charset="0"/>
                <a:ea typeface="+mn-ea"/>
                <a:cs typeface="Calibri" panose="020F0502020204030204" pitchFamily="34" charset="0"/>
              </a:rPr>
              <a:t>as</a:t>
            </a:r>
            <a:r>
              <a:rPr sz="1000" b="1" kern="1200" spc="26" dirty="0">
                <a:solidFill>
                  <a:prstClr val="black"/>
                </a:solidFill>
                <a:latin typeface="Calibri" panose="020F0502020204030204" pitchFamily="34" charset="0"/>
                <a:ea typeface="+mn-ea"/>
                <a:cs typeface="Calibri" panose="020F0502020204030204" pitchFamily="34" charset="0"/>
              </a:rPr>
              <a:t> </a:t>
            </a:r>
            <a:r>
              <a:rPr sz="1000" b="1" kern="1200" spc="13" dirty="0">
                <a:solidFill>
                  <a:prstClr val="black"/>
                </a:solidFill>
                <a:latin typeface="Calibri" panose="020F0502020204030204" pitchFamily="34" charset="0"/>
                <a:ea typeface="+mn-ea"/>
                <a:cs typeface="Calibri" panose="020F0502020204030204" pitchFamily="34" charset="0"/>
              </a:rPr>
              <a:t>well.</a:t>
            </a:r>
            <a:endParaRPr sz="1000" b="1" kern="1200" dirty="0">
              <a:solidFill>
                <a:prstClr val="black"/>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B043E5FA-1E97-4C15-BF22-AFDF17FFF9F8}"/>
              </a:ext>
            </a:extLst>
          </p:cNvPr>
          <p:cNvSpPr/>
          <p:nvPr/>
        </p:nvSpPr>
        <p:spPr>
          <a:xfrm>
            <a:off x="1729970" y="74754"/>
            <a:ext cx="3041217" cy="307777"/>
          </a:xfrm>
          <a:prstGeom prst="rect">
            <a:avLst/>
          </a:prstGeom>
        </p:spPr>
        <p:txBody>
          <a:bodyPr wrap="none">
            <a:spAutoFit/>
          </a:bodyPr>
          <a:lstStyle/>
          <a:p>
            <a:r>
              <a:rPr lang="en-US" b="1" dirty="0"/>
              <a:t>SHARING POWER : ASSESMENT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object 3"/>
          <p:cNvSpPr/>
          <p:nvPr/>
        </p:nvSpPr>
        <p:spPr>
          <a:xfrm>
            <a:off x="1160206" y="386408"/>
            <a:ext cx="7042763" cy="45719"/>
          </a:xfrm>
          <a:custGeom>
            <a:avLst/>
            <a:gdLst/>
            <a:ahLst/>
            <a:cxnLst/>
            <a:rect l="l" t="t" r="r" b="b"/>
            <a:pathLst>
              <a:path w="8343900">
                <a:moveTo>
                  <a:pt x="0" y="0"/>
                </a:moveTo>
                <a:lnTo>
                  <a:pt x="8343900" y="0"/>
                </a:lnTo>
              </a:path>
            </a:pathLst>
          </a:custGeom>
          <a:ln w="19050">
            <a:solidFill>
              <a:schemeClr val="tx1"/>
            </a:solidFill>
          </a:ln>
        </p:spPr>
        <p:txBody>
          <a:bodyPr wrap="square" lIns="0" tIns="0" rIns="0" bIns="0" rtlCol="0"/>
          <a:lstStyle/>
          <a:p>
            <a:pPr defTabSz="605150">
              <a:buClrTx/>
            </a:pPr>
            <a:endParaRPr sz="1000" kern="1200">
              <a:solidFill>
                <a:prstClr val="black"/>
              </a:solidFill>
              <a:latin typeface="Calibri"/>
              <a:ea typeface="+mn-ea"/>
              <a:cs typeface="+mn-cs"/>
            </a:endParaRPr>
          </a:p>
        </p:txBody>
      </p:sp>
      <p:sp>
        <p:nvSpPr>
          <p:cNvPr id="6" name="object 6"/>
          <p:cNvSpPr txBox="1"/>
          <p:nvPr/>
        </p:nvSpPr>
        <p:spPr>
          <a:xfrm>
            <a:off x="219075" y="627263"/>
            <a:ext cx="4352925" cy="3759128"/>
          </a:xfrm>
          <a:prstGeom prst="rect">
            <a:avLst/>
          </a:prstGeom>
        </p:spPr>
        <p:txBody>
          <a:bodyPr vert="horz" wrap="square" lIns="0" tIns="8404" rIns="0" bIns="0" rtlCol="0">
            <a:spAutoFit/>
          </a:bodyPr>
          <a:lstStyle/>
          <a:p>
            <a:pPr marL="159272" marR="8405" indent="-150867" algn="just" defTabSz="605150">
              <a:lnSpc>
                <a:spcPct val="111100"/>
              </a:lnSpc>
              <a:spcBef>
                <a:spcPts val="66"/>
              </a:spcBef>
              <a:buClrTx/>
              <a:buFontTx/>
              <a:buAutoNum type="arabicPeriod" startAt="5"/>
              <a:tabLst>
                <a:tab pos="159692" algn="l"/>
              </a:tabLst>
            </a:pPr>
            <a:r>
              <a:rPr sz="1000" kern="1200" spc="46" dirty="0">
                <a:solidFill>
                  <a:prstClr val="black"/>
                </a:solidFill>
                <a:latin typeface="Calibri"/>
                <a:ea typeface="+mn-ea"/>
                <a:cs typeface="Calibri"/>
              </a:rPr>
              <a:t>Has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f</a:t>
            </a:r>
            <a:r>
              <a:rPr lang="en-US" sz="1000" kern="1200" spc="23" dirty="0">
                <a:solidFill>
                  <a:prstClr val="black"/>
                </a:solidFill>
                <a:latin typeface="Calibri"/>
                <a:ea typeface="+mn-ea"/>
                <a:cs typeface="Calibri"/>
              </a:rPr>
              <a:t>under </a:t>
            </a:r>
            <a:r>
              <a:rPr sz="1000" kern="1200" spc="26" dirty="0">
                <a:solidFill>
                  <a:prstClr val="black"/>
                </a:solidFill>
                <a:latin typeface="Calibri"/>
                <a:ea typeface="+mn-ea"/>
                <a:cs typeface="Calibri"/>
              </a:rPr>
              <a:t>provided </a:t>
            </a:r>
            <a:r>
              <a:rPr sz="1000" kern="1200" spc="20" dirty="0">
                <a:solidFill>
                  <a:prstClr val="black"/>
                </a:solidFill>
                <a:latin typeface="Calibri"/>
                <a:ea typeface="+mn-ea"/>
                <a:cs typeface="Calibri"/>
              </a:rPr>
              <a:t>your </a:t>
            </a:r>
            <a:r>
              <a:rPr sz="1000" kern="1200" spc="30" dirty="0">
                <a:solidFill>
                  <a:prstClr val="black"/>
                </a:solidFill>
                <a:latin typeface="Calibri"/>
                <a:ea typeface="+mn-ea"/>
                <a:cs typeface="Calibri"/>
              </a:rPr>
              <a:t>organization </a:t>
            </a:r>
            <a:r>
              <a:rPr sz="1000" kern="1200" spc="17" dirty="0">
                <a:solidFill>
                  <a:prstClr val="black"/>
                </a:solidFill>
                <a:latin typeface="Calibri"/>
                <a:ea typeface="+mn-ea"/>
                <a:cs typeface="Calibri"/>
              </a:rPr>
              <a:t>support, </a:t>
            </a:r>
            <a:r>
              <a:rPr sz="1000" kern="1200" spc="13" dirty="0">
                <a:solidFill>
                  <a:prstClr val="black"/>
                </a:solidFill>
                <a:latin typeface="Calibri"/>
                <a:ea typeface="+mn-ea"/>
                <a:cs typeface="Calibri"/>
              </a:rPr>
              <a:t>either  </a:t>
            </a:r>
            <a:r>
              <a:rPr sz="1000" kern="1200" spc="17" dirty="0">
                <a:solidFill>
                  <a:prstClr val="black"/>
                </a:solidFill>
                <a:latin typeface="Calibri"/>
                <a:ea typeface="+mn-ea"/>
                <a:cs typeface="Calibri"/>
              </a:rPr>
              <a:t>monetary </a:t>
            </a:r>
            <a:r>
              <a:rPr sz="1000" kern="1200" spc="10" dirty="0">
                <a:solidFill>
                  <a:prstClr val="black"/>
                </a:solidFill>
                <a:latin typeface="Calibri"/>
                <a:ea typeface="+mn-ea"/>
                <a:cs typeface="Calibri"/>
              </a:rPr>
              <a:t>or </a:t>
            </a:r>
            <a:r>
              <a:rPr sz="1000" kern="1200" spc="17" dirty="0">
                <a:solidFill>
                  <a:prstClr val="black"/>
                </a:solidFill>
                <a:latin typeface="Calibri"/>
                <a:ea typeface="+mn-ea"/>
                <a:cs typeface="Calibri"/>
              </a:rPr>
              <a:t>nonmonetary, through </a:t>
            </a:r>
            <a:r>
              <a:rPr sz="1000" kern="1200" spc="3" dirty="0">
                <a:solidFill>
                  <a:prstClr val="black"/>
                </a:solidFill>
                <a:latin typeface="Calibri"/>
                <a:ea typeface="+mn-ea"/>
                <a:cs typeface="Calibri"/>
              </a:rPr>
              <a:t>the </a:t>
            </a:r>
            <a:r>
              <a:rPr sz="1000" kern="1200" spc="26" dirty="0">
                <a:solidFill>
                  <a:prstClr val="black"/>
                </a:solidFill>
                <a:latin typeface="Calibri"/>
                <a:ea typeface="+mn-ea"/>
                <a:cs typeface="Calibri"/>
              </a:rPr>
              <a:t>following? </a:t>
            </a:r>
            <a:r>
              <a:rPr sz="1000" kern="1200" spc="3" dirty="0">
                <a:solidFill>
                  <a:prstClr val="black"/>
                </a:solidFill>
                <a:latin typeface="Calibri"/>
                <a:ea typeface="+mn-ea"/>
                <a:cs typeface="Calibri"/>
              </a:rPr>
              <a:t>If </a:t>
            </a:r>
            <a:r>
              <a:rPr sz="1000" kern="1200" spc="20" dirty="0">
                <a:solidFill>
                  <a:prstClr val="black"/>
                </a:solidFill>
                <a:latin typeface="Calibri"/>
                <a:ea typeface="+mn-ea"/>
                <a:cs typeface="Calibri"/>
              </a:rPr>
              <a:t>so, </a:t>
            </a:r>
            <a:r>
              <a:rPr sz="1000" kern="1200" spc="23" dirty="0">
                <a:solidFill>
                  <a:prstClr val="black"/>
                </a:solidFill>
                <a:latin typeface="Calibri"/>
                <a:ea typeface="+mn-ea"/>
                <a:cs typeface="Calibri"/>
              </a:rPr>
              <a:t>please  </a:t>
            </a:r>
            <a:r>
              <a:rPr sz="1000" kern="1200" spc="-3" dirty="0">
                <a:solidFill>
                  <a:prstClr val="black"/>
                </a:solidFill>
                <a:latin typeface="Calibri"/>
                <a:ea typeface="+mn-ea"/>
                <a:cs typeface="Calibri"/>
              </a:rPr>
              <a:t>rate </a:t>
            </a:r>
            <a:r>
              <a:rPr sz="1000" kern="1200" spc="3" dirty="0">
                <a:solidFill>
                  <a:prstClr val="black"/>
                </a:solidFill>
                <a:latin typeface="Calibri"/>
                <a:ea typeface="+mn-ea"/>
                <a:cs typeface="Calibri"/>
              </a:rPr>
              <a:t>its </a:t>
            </a:r>
            <a:r>
              <a:rPr sz="1000" kern="1200" spc="20" dirty="0">
                <a:solidFill>
                  <a:prstClr val="black"/>
                </a:solidFill>
                <a:latin typeface="Calibri"/>
                <a:ea typeface="+mn-ea"/>
                <a:cs typeface="Calibri"/>
              </a:rPr>
              <a:t>usefulness. </a:t>
            </a:r>
            <a:r>
              <a:rPr sz="1000" kern="1200" spc="3" dirty="0">
                <a:solidFill>
                  <a:prstClr val="black"/>
                </a:solidFill>
                <a:latin typeface="Calibri"/>
                <a:ea typeface="+mn-ea"/>
                <a:cs typeface="Calibri"/>
              </a:rPr>
              <a:t>If </a:t>
            </a:r>
            <a:r>
              <a:rPr sz="1000" kern="1200" spc="13" dirty="0">
                <a:solidFill>
                  <a:prstClr val="black"/>
                </a:solidFill>
                <a:latin typeface="Calibri"/>
                <a:ea typeface="+mn-ea"/>
                <a:cs typeface="Calibri"/>
              </a:rPr>
              <a:t>not, </a:t>
            </a:r>
            <a:r>
              <a:rPr sz="1000" kern="1200" spc="20" dirty="0">
                <a:solidFill>
                  <a:prstClr val="black"/>
                </a:solidFill>
                <a:latin typeface="Calibri"/>
                <a:ea typeface="+mn-ea"/>
                <a:cs typeface="Calibri"/>
              </a:rPr>
              <a:t>please </a:t>
            </a:r>
            <a:r>
              <a:rPr sz="1000" kern="1200" spc="17" dirty="0">
                <a:solidFill>
                  <a:prstClr val="black"/>
                </a:solidFill>
                <a:latin typeface="Calibri"/>
                <a:ea typeface="+mn-ea"/>
                <a:cs typeface="Calibri"/>
              </a:rPr>
              <a:t>select</a:t>
            </a:r>
            <a:r>
              <a:rPr sz="1000" kern="1200" spc="-86" dirty="0">
                <a:solidFill>
                  <a:prstClr val="black"/>
                </a:solidFill>
                <a:latin typeface="Calibri"/>
                <a:ea typeface="+mn-ea"/>
                <a:cs typeface="Calibri"/>
              </a:rPr>
              <a:t> </a:t>
            </a:r>
            <a:r>
              <a:rPr sz="1000" kern="1200" spc="23" dirty="0">
                <a:solidFill>
                  <a:prstClr val="black"/>
                </a:solidFill>
                <a:latin typeface="Calibri"/>
                <a:ea typeface="+mn-ea"/>
                <a:cs typeface="Calibri"/>
              </a:rPr>
              <a:t>“N/A.”</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10" dirty="0">
                <a:solidFill>
                  <a:prstClr val="black"/>
                </a:solidFill>
                <a:latin typeface="Calibri"/>
                <a:ea typeface="+mn-ea"/>
                <a:cs typeface="Calibri"/>
              </a:rPr>
              <a:t>Research </a:t>
            </a:r>
            <a:r>
              <a:rPr sz="1000" kern="1200" dirty="0">
                <a:solidFill>
                  <a:prstClr val="black"/>
                </a:solidFill>
                <a:latin typeface="Calibri"/>
                <a:ea typeface="+mn-ea"/>
                <a:cs typeface="Calibri"/>
              </a:rPr>
              <a:t>related </a:t>
            </a:r>
            <a:r>
              <a:rPr sz="1000" kern="1200" spc="-10" dirty="0">
                <a:solidFill>
                  <a:prstClr val="black"/>
                </a:solidFill>
                <a:latin typeface="Calibri"/>
                <a:ea typeface="+mn-ea"/>
                <a:cs typeface="Calibri"/>
              </a:rPr>
              <a:t>to </a:t>
            </a:r>
            <a:r>
              <a:rPr sz="1000" kern="1200" spc="10" dirty="0">
                <a:solidFill>
                  <a:prstClr val="black"/>
                </a:solidFill>
                <a:latin typeface="Calibri"/>
                <a:ea typeface="+mn-ea"/>
                <a:cs typeface="Calibri"/>
              </a:rPr>
              <a:t>your </a:t>
            </a:r>
            <a:r>
              <a:rPr sz="1000" kern="1200" spc="7" dirty="0">
                <a:solidFill>
                  <a:prstClr val="black"/>
                </a:solidFill>
                <a:latin typeface="Calibri"/>
                <a:ea typeface="+mn-ea"/>
                <a:cs typeface="Calibri"/>
              </a:rPr>
              <a:t>program </a:t>
            </a:r>
            <a:r>
              <a:rPr sz="1000" kern="1200" spc="-10" dirty="0">
                <a:solidFill>
                  <a:prstClr val="black"/>
                </a:solidFill>
                <a:latin typeface="Calibri"/>
                <a:ea typeface="+mn-ea"/>
                <a:cs typeface="Calibri"/>
              </a:rPr>
              <a:t>area/best</a:t>
            </a:r>
            <a:r>
              <a:rPr sz="1000" kern="1200" spc="50" dirty="0">
                <a:solidFill>
                  <a:prstClr val="black"/>
                </a:solidFill>
                <a:latin typeface="Calibri"/>
                <a:ea typeface="+mn-ea"/>
                <a:cs typeface="Calibri"/>
              </a:rPr>
              <a:t> </a:t>
            </a:r>
            <a:r>
              <a:rPr sz="1000" kern="1200" spc="10" dirty="0">
                <a:solidFill>
                  <a:prstClr val="black"/>
                </a:solidFill>
                <a:latin typeface="Calibri"/>
                <a:ea typeface="+mn-ea"/>
                <a:cs typeface="Calibri"/>
              </a:rPr>
              <a:t>practices</a:t>
            </a:r>
            <a:endParaRPr sz="1000" kern="1200" dirty="0">
              <a:solidFill>
                <a:prstClr val="black"/>
              </a:solidFill>
              <a:latin typeface="Calibri"/>
              <a:ea typeface="+mn-ea"/>
              <a:cs typeface="Calibri"/>
            </a:endParaRPr>
          </a:p>
          <a:p>
            <a:pPr marL="281982" marR="139940" lvl="1" indent="-122711" defTabSz="605150">
              <a:lnSpc>
                <a:spcPct val="111100"/>
              </a:lnSpc>
              <a:spcBef>
                <a:spcPts val="298"/>
              </a:spcBef>
              <a:buClrTx/>
              <a:buFontTx/>
              <a:buAutoNum type="alphaLcPeriod"/>
              <a:tabLst>
                <a:tab pos="282403" algn="l"/>
              </a:tabLst>
            </a:pPr>
            <a:r>
              <a:rPr sz="1000" kern="1200" spc="20" dirty="0">
                <a:solidFill>
                  <a:prstClr val="black"/>
                </a:solidFill>
                <a:latin typeface="Calibri"/>
                <a:ea typeface="+mn-ea"/>
                <a:cs typeface="Calibri"/>
              </a:rPr>
              <a:t>Connections </a:t>
            </a:r>
            <a:r>
              <a:rPr sz="1000" kern="1200" spc="3" dirty="0">
                <a:solidFill>
                  <a:prstClr val="black"/>
                </a:solidFill>
                <a:latin typeface="Calibri"/>
                <a:ea typeface="+mn-ea"/>
                <a:cs typeface="Calibri"/>
              </a:rPr>
              <a:t>or </a:t>
            </a:r>
            <a:r>
              <a:rPr sz="1000" kern="1200" spc="20" dirty="0">
                <a:solidFill>
                  <a:prstClr val="black"/>
                </a:solidFill>
                <a:latin typeface="Calibri"/>
                <a:ea typeface="+mn-ea"/>
                <a:cs typeface="Calibri"/>
              </a:rPr>
              <a:t>convenings </a:t>
            </a:r>
            <a:r>
              <a:rPr sz="1000" kern="1200" spc="13" dirty="0">
                <a:solidFill>
                  <a:prstClr val="black"/>
                </a:solidFill>
                <a:latin typeface="Calibri"/>
                <a:ea typeface="+mn-ea"/>
                <a:cs typeface="Calibri"/>
              </a:rPr>
              <a:t>with </a:t>
            </a:r>
            <a:r>
              <a:rPr sz="1000" kern="1200" spc="-3" dirty="0">
                <a:solidFill>
                  <a:prstClr val="black"/>
                </a:solidFill>
                <a:latin typeface="Calibri"/>
                <a:ea typeface="+mn-ea"/>
                <a:cs typeface="Calibri"/>
              </a:rPr>
              <a:t>other interested </a:t>
            </a:r>
            <a:r>
              <a:rPr sz="1000" kern="1200" dirty="0">
                <a:solidFill>
                  <a:prstClr val="black"/>
                </a:solidFill>
                <a:latin typeface="Calibri"/>
                <a:ea typeface="+mn-ea"/>
                <a:cs typeface="Calibri"/>
              </a:rPr>
              <a:t>parties </a:t>
            </a:r>
            <a:r>
              <a:rPr sz="1000" kern="1200" spc="-10" dirty="0">
                <a:solidFill>
                  <a:prstClr val="black"/>
                </a:solidFill>
                <a:latin typeface="Calibri"/>
                <a:ea typeface="+mn-ea"/>
                <a:cs typeface="Calibri"/>
              </a:rPr>
              <a:t>to  </a:t>
            </a:r>
            <a:r>
              <a:rPr sz="1000" kern="1200" spc="17" dirty="0">
                <a:solidFill>
                  <a:prstClr val="black"/>
                </a:solidFill>
                <a:latin typeface="Calibri"/>
                <a:ea typeface="+mn-ea"/>
                <a:cs typeface="Calibri"/>
              </a:rPr>
              <a:t>work </a:t>
            </a:r>
            <a:r>
              <a:rPr sz="1000" kern="1200" spc="20" dirty="0">
                <a:solidFill>
                  <a:prstClr val="black"/>
                </a:solidFill>
                <a:latin typeface="Calibri"/>
                <a:ea typeface="+mn-ea"/>
                <a:cs typeface="Calibri"/>
              </a:rPr>
              <a:t>on </a:t>
            </a:r>
            <a:r>
              <a:rPr sz="1000" kern="1200" spc="13" dirty="0">
                <a:solidFill>
                  <a:prstClr val="black"/>
                </a:solidFill>
                <a:latin typeface="Calibri"/>
                <a:ea typeface="+mn-ea"/>
                <a:cs typeface="Calibri"/>
              </a:rPr>
              <a:t>a </a:t>
            </a:r>
            <a:r>
              <a:rPr sz="1000" kern="1200" spc="26" dirty="0">
                <a:solidFill>
                  <a:prstClr val="black"/>
                </a:solidFill>
                <a:latin typeface="Calibri"/>
                <a:ea typeface="+mn-ea"/>
                <a:cs typeface="Calibri"/>
              </a:rPr>
              <a:t>common</a:t>
            </a:r>
            <a:r>
              <a:rPr sz="1000" kern="1200" spc="75" dirty="0">
                <a:solidFill>
                  <a:prstClr val="black"/>
                </a:solidFill>
                <a:latin typeface="Calibri"/>
                <a:ea typeface="+mn-ea"/>
                <a:cs typeface="Calibri"/>
              </a:rPr>
              <a:t> </a:t>
            </a:r>
            <a:r>
              <a:rPr sz="1000" kern="1200" spc="10" dirty="0">
                <a:solidFill>
                  <a:prstClr val="black"/>
                </a:solidFill>
                <a:latin typeface="Calibri"/>
                <a:ea typeface="+mn-ea"/>
                <a:cs typeface="Calibri"/>
              </a:rPr>
              <a:t>issue</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13" dirty="0">
                <a:solidFill>
                  <a:prstClr val="black"/>
                </a:solidFill>
                <a:latin typeface="Calibri"/>
                <a:ea typeface="+mn-ea"/>
                <a:cs typeface="Calibri"/>
              </a:rPr>
              <a:t>Exposure </a:t>
            </a:r>
            <a:r>
              <a:rPr sz="1000" kern="1200" spc="17" dirty="0">
                <a:solidFill>
                  <a:prstClr val="black"/>
                </a:solidFill>
                <a:latin typeface="Calibri"/>
                <a:ea typeface="+mn-ea"/>
                <a:cs typeface="Calibri"/>
              </a:rPr>
              <a:t>and </a:t>
            </a:r>
            <a:r>
              <a:rPr sz="1000" kern="1200" spc="20" dirty="0">
                <a:solidFill>
                  <a:prstClr val="black"/>
                </a:solidFill>
                <a:latin typeface="Calibri"/>
                <a:ea typeface="+mn-ea"/>
                <a:cs typeface="Calibri"/>
              </a:rPr>
              <a:t>access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other</a:t>
            </a:r>
            <a:r>
              <a:rPr sz="1000" kern="1200" spc="119" dirty="0">
                <a:solidFill>
                  <a:prstClr val="black"/>
                </a:solidFill>
                <a:latin typeface="Calibri"/>
                <a:ea typeface="+mn-ea"/>
                <a:cs typeface="Calibri"/>
              </a:rPr>
              <a:t> </a:t>
            </a:r>
            <a:r>
              <a:rPr sz="1000" kern="1200" spc="3" dirty="0">
                <a:solidFill>
                  <a:prstClr val="black"/>
                </a:solidFill>
                <a:latin typeface="Calibri"/>
                <a:ea typeface="+mn-ea"/>
                <a:cs typeface="Calibri"/>
              </a:rPr>
              <a:t>funders</a:t>
            </a:r>
            <a:endParaRPr sz="1000"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000" kern="1200" spc="13" dirty="0">
                <a:solidFill>
                  <a:prstClr val="black"/>
                </a:solidFill>
                <a:latin typeface="Calibri"/>
                <a:ea typeface="+mn-ea"/>
                <a:cs typeface="Calibri"/>
              </a:rPr>
              <a:t>Opportunities </a:t>
            </a:r>
            <a:r>
              <a:rPr sz="1000" kern="1200" spc="-10" dirty="0">
                <a:solidFill>
                  <a:prstClr val="black"/>
                </a:solidFill>
                <a:latin typeface="Calibri"/>
                <a:ea typeface="+mn-ea"/>
                <a:cs typeface="Calibri"/>
              </a:rPr>
              <a:t>to </a:t>
            </a:r>
            <a:r>
              <a:rPr sz="1000" kern="1200" spc="10" dirty="0">
                <a:solidFill>
                  <a:prstClr val="black"/>
                </a:solidFill>
                <a:latin typeface="Calibri"/>
                <a:ea typeface="+mn-ea"/>
                <a:cs typeface="Calibri"/>
              </a:rPr>
              <a:t>learn </a:t>
            </a:r>
            <a:r>
              <a:rPr sz="1000" kern="1200" spc="3" dirty="0">
                <a:solidFill>
                  <a:prstClr val="black"/>
                </a:solidFill>
                <a:latin typeface="Calibri"/>
                <a:ea typeface="+mn-ea"/>
                <a:cs typeface="Calibri"/>
              </a:rPr>
              <a:t>from </a:t>
            </a:r>
            <a:r>
              <a:rPr sz="1000" kern="1200" spc="17" dirty="0">
                <a:solidFill>
                  <a:prstClr val="black"/>
                </a:solidFill>
                <a:latin typeface="Calibri"/>
                <a:ea typeface="+mn-ea"/>
                <a:cs typeface="Calibri"/>
              </a:rPr>
              <a:t>and </a:t>
            </a:r>
            <a:r>
              <a:rPr sz="1000" kern="1200" spc="7" dirty="0">
                <a:solidFill>
                  <a:prstClr val="black"/>
                </a:solidFill>
                <a:latin typeface="Calibri"/>
                <a:ea typeface="+mn-ea"/>
                <a:cs typeface="Calibri"/>
              </a:rPr>
              <a:t>network </a:t>
            </a:r>
            <a:r>
              <a:rPr sz="1000" kern="1200" spc="13" dirty="0">
                <a:solidFill>
                  <a:prstClr val="black"/>
                </a:solidFill>
                <a:latin typeface="Calibri"/>
                <a:ea typeface="+mn-ea"/>
                <a:cs typeface="Calibri"/>
              </a:rPr>
              <a:t>with</a:t>
            </a:r>
            <a:r>
              <a:rPr sz="1000" kern="1200" spc="23" dirty="0">
                <a:solidFill>
                  <a:prstClr val="black"/>
                </a:solidFill>
                <a:latin typeface="Calibri"/>
                <a:ea typeface="+mn-ea"/>
                <a:cs typeface="Calibri"/>
              </a:rPr>
              <a:t> </a:t>
            </a:r>
            <a:r>
              <a:rPr sz="1000" kern="1200" dirty="0">
                <a:solidFill>
                  <a:prstClr val="black"/>
                </a:solidFill>
                <a:latin typeface="Calibri"/>
                <a:ea typeface="+mn-ea"/>
                <a:cs typeface="Calibri"/>
              </a:rPr>
              <a:t>peers</a:t>
            </a:r>
          </a:p>
          <a:p>
            <a:pPr marL="273998" lvl="1" indent="-114726" defTabSz="605150">
              <a:spcBef>
                <a:spcPts val="390"/>
              </a:spcBef>
              <a:buClrTx/>
              <a:buFontTx/>
              <a:buAutoNum type="alphaLcPeriod"/>
              <a:tabLst>
                <a:tab pos="274419" algn="l"/>
              </a:tabLst>
            </a:pPr>
            <a:r>
              <a:rPr sz="1000" kern="1200" spc="26" dirty="0">
                <a:solidFill>
                  <a:prstClr val="black"/>
                </a:solidFill>
                <a:latin typeface="Calibri"/>
                <a:ea typeface="+mn-ea"/>
                <a:cs typeface="Calibri"/>
              </a:rPr>
              <a:t>Access </a:t>
            </a:r>
            <a:r>
              <a:rPr sz="1000" kern="1200" spc="-10" dirty="0">
                <a:solidFill>
                  <a:prstClr val="black"/>
                </a:solidFill>
                <a:latin typeface="Calibri"/>
                <a:ea typeface="+mn-ea"/>
                <a:cs typeface="Calibri"/>
              </a:rPr>
              <a:t>to</a:t>
            </a:r>
            <a:r>
              <a:rPr sz="1000" kern="1200" spc="36" dirty="0">
                <a:solidFill>
                  <a:prstClr val="black"/>
                </a:solidFill>
                <a:latin typeface="Calibri"/>
                <a:ea typeface="+mn-ea"/>
                <a:cs typeface="Calibri"/>
              </a:rPr>
              <a:t> </a:t>
            </a:r>
            <a:r>
              <a:rPr sz="1000" kern="1200" spc="17" dirty="0">
                <a:solidFill>
                  <a:prstClr val="black"/>
                </a:solidFill>
                <a:latin typeface="Calibri"/>
                <a:ea typeface="+mn-ea"/>
                <a:cs typeface="Calibri"/>
              </a:rPr>
              <a:t>policymakers</a:t>
            </a:r>
            <a:endParaRPr sz="1000" kern="1200" dirty="0">
              <a:solidFill>
                <a:prstClr val="black"/>
              </a:solidFill>
              <a:latin typeface="Calibri"/>
              <a:ea typeface="+mn-ea"/>
              <a:cs typeface="Calibri"/>
            </a:endParaRPr>
          </a:p>
          <a:p>
            <a:pPr marL="275679" marR="302155" lvl="1" indent="-116407" defTabSz="605150">
              <a:lnSpc>
                <a:spcPct val="111100"/>
              </a:lnSpc>
              <a:spcBef>
                <a:spcPts val="298"/>
              </a:spcBef>
              <a:buClrTx/>
              <a:buFontTx/>
              <a:buAutoNum type="alphaLcPeriod"/>
              <a:tabLst>
                <a:tab pos="276100" algn="l"/>
              </a:tabLst>
            </a:pPr>
            <a:r>
              <a:rPr sz="1000" kern="1200" spc="20" dirty="0">
                <a:solidFill>
                  <a:prstClr val="black"/>
                </a:solidFill>
                <a:latin typeface="Calibri"/>
                <a:ea typeface="+mn-ea"/>
                <a:cs typeface="Calibri"/>
              </a:rPr>
              <a:t>Technical </a:t>
            </a:r>
            <a:r>
              <a:rPr sz="1000" kern="1200" spc="10" dirty="0">
                <a:solidFill>
                  <a:prstClr val="black"/>
                </a:solidFill>
                <a:latin typeface="Calibri"/>
                <a:ea typeface="+mn-ea"/>
                <a:cs typeface="Calibri"/>
              </a:rPr>
              <a:t>assistance, </a:t>
            </a:r>
            <a:r>
              <a:rPr sz="1000" kern="1200" spc="20" dirty="0">
                <a:solidFill>
                  <a:prstClr val="black"/>
                </a:solidFill>
                <a:latin typeface="Calibri"/>
                <a:ea typeface="+mn-ea"/>
                <a:cs typeface="Calibri"/>
              </a:rPr>
              <a:t>capacity </a:t>
            </a:r>
            <a:r>
              <a:rPr sz="1000" kern="1200" spc="23" dirty="0">
                <a:solidFill>
                  <a:prstClr val="black"/>
                </a:solidFill>
                <a:latin typeface="Calibri"/>
                <a:ea typeface="+mn-ea"/>
                <a:cs typeface="Calibri"/>
              </a:rPr>
              <a:t>building </a:t>
            </a:r>
            <a:r>
              <a:rPr sz="1000" kern="1200" spc="3" dirty="0">
                <a:solidFill>
                  <a:prstClr val="black"/>
                </a:solidFill>
                <a:latin typeface="Calibri"/>
                <a:ea typeface="+mn-ea"/>
                <a:cs typeface="Calibri"/>
              </a:rPr>
              <a:t>or </a:t>
            </a:r>
            <a:r>
              <a:rPr sz="1000" kern="1200" spc="10" dirty="0">
                <a:solidFill>
                  <a:prstClr val="black"/>
                </a:solidFill>
                <a:latin typeface="Calibri"/>
                <a:ea typeface="+mn-ea"/>
                <a:cs typeface="Calibri"/>
              </a:rPr>
              <a:t>professional  development </a:t>
            </a:r>
            <a:r>
              <a:rPr sz="1000" kern="1200" spc="7" dirty="0">
                <a:solidFill>
                  <a:prstClr val="black"/>
                </a:solidFill>
                <a:latin typeface="Calibri"/>
                <a:ea typeface="+mn-ea"/>
                <a:cs typeface="Calibri"/>
              </a:rPr>
              <a:t>opportunities </a:t>
            </a:r>
            <a:r>
              <a:rPr sz="1000" kern="1200" spc="-3" dirty="0">
                <a:solidFill>
                  <a:prstClr val="black"/>
                </a:solidFill>
                <a:latin typeface="Calibri"/>
                <a:ea typeface="+mn-ea"/>
                <a:cs typeface="Calibri"/>
              </a:rPr>
              <a:t>for </a:t>
            </a:r>
            <a:r>
              <a:rPr sz="1000" kern="1200" spc="10" dirty="0">
                <a:solidFill>
                  <a:prstClr val="black"/>
                </a:solidFill>
                <a:latin typeface="Calibri"/>
                <a:ea typeface="+mn-ea"/>
                <a:cs typeface="Calibri"/>
              </a:rPr>
              <a:t>your</a:t>
            </a:r>
            <a:r>
              <a:rPr sz="1000" kern="1200" spc="116" dirty="0">
                <a:solidFill>
                  <a:prstClr val="black"/>
                </a:solidFill>
                <a:latin typeface="Calibri"/>
                <a:ea typeface="+mn-ea"/>
                <a:cs typeface="Calibri"/>
              </a:rPr>
              <a:t> </a:t>
            </a:r>
            <a:r>
              <a:rPr sz="1000" kern="1200" spc="-13" dirty="0">
                <a:solidFill>
                  <a:prstClr val="black"/>
                </a:solidFill>
                <a:latin typeface="Calibri"/>
                <a:ea typeface="+mn-ea"/>
                <a:cs typeface="Calibri"/>
              </a:rPr>
              <a:t>staff</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7" dirty="0">
                <a:solidFill>
                  <a:prstClr val="black"/>
                </a:solidFill>
                <a:latin typeface="Calibri"/>
                <a:ea typeface="+mn-ea"/>
                <a:cs typeface="Calibri"/>
              </a:rPr>
              <a:t>Support </a:t>
            </a:r>
            <a:r>
              <a:rPr sz="1000" kern="1200" spc="-3" dirty="0">
                <a:solidFill>
                  <a:prstClr val="black"/>
                </a:solidFill>
                <a:latin typeface="Calibri"/>
                <a:ea typeface="+mn-ea"/>
                <a:cs typeface="Calibri"/>
              </a:rPr>
              <a:t>for </a:t>
            </a:r>
            <a:r>
              <a:rPr sz="1000" kern="1200" dirty="0">
                <a:solidFill>
                  <a:prstClr val="black"/>
                </a:solidFill>
                <a:latin typeface="Calibri"/>
                <a:ea typeface="+mn-ea"/>
                <a:cs typeface="Calibri"/>
              </a:rPr>
              <a:t>strategic </a:t>
            </a:r>
            <a:r>
              <a:rPr sz="1000" kern="1200" spc="23" dirty="0">
                <a:solidFill>
                  <a:prstClr val="black"/>
                </a:solidFill>
                <a:latin typeface="Calibri"/>
                <a:ea typeface="+mn-ea"/>
                <a:cs typeface="Calibri"/>
              </a:rPr>
              <a:t>planning </a:t>
            </a:r>
            <a:r>
              <a:rPr sz="1000" kern="1200" spc="3" dirty="0">
                <a:solidFill>
                  <a:prstClr val="black"/>
                </a:solidFill>
                <a:latin typeface="Calibri"/>
                <a:ea typeface="+mn-ea"/>
                <a:cs typeface="Calibri"/>
              </a:rPr>
              <a:t>or</a:t>
            </a:r>
            <a:r>
              <a:rPr sz="1000" kern="1200" spc="135" dirty="0">
                <a:solidFill>
                  <a:prstClr val="black"/>
                </a:solidFill>
                <a:latin typeface="Calibri"/>
                <a:ea typeface="+mn-ea"/>
                <a:cs typeface="Calibri"/>
              </a:rPr>
              <a:t> </a:t>
            </a:r>
            <a:r>
              <a:rPr sz="1000" kern="1200" spc="13" dirty="0">
                <a:solidFill>
                  <a:prstClr val="black"/>
                </a:solidFill>
                <a:latin typeface="Calibri"/>
                <a:ea typeface="+mn-ea"/>
                <a:cs typeface="Calibri"/>
              </a:rPr>
              <a:t>evaluation</a:t>
            </a:r>
            <a:endParaRPr sz="1000"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000" kern="1200" spc="17" dirty="0">
                <a:solidFill>
                  <a:prstClr val="black"/>
                </a:solidFill>
                <a:latin typeface="Calibri"/>
                <a:ea typeface="+mn-ea"/>
                <a:cs typeface="Calibri"/>
              </a:rPr>
              <a:t>Other</a:t>
            </a:r>
            <a:endParaRPr sz="1000" kern="1200" dirty="0">
              <a:solidFill>
                <a:prstClr val="black"/>
              </a:solidFill>
              <a:latin typeface="Calibri"/>
              <a:ea typeface="+mn-ea"/>
              <a:cs typeface="Calibri"/>
            </a:endParaRPr>
          </a:p>
          <a:p>
            <a:pPr marL="159272" marR="66398" indent="-150867" defTabSz="605150">
              <a:lnSpc>
                <a:spcPct val="111100"/>
              </a:lnSpc>
              <a:spcBef>
                <a:spcPts val="596"/>
              </a:spcBef>
              <a:buClrTx/>
              <a:buFontTx/>
              <a:buAutoNum type="arabicPeriod" startAt="5"/>
              <a:tabLst>
                <a:tab pos="159692" algn="l"/>
              </a:tabLst>
            </a:pPr>
            <a:r>
              <a:rPr sz="1000" kern="1200" spc="26" dirty="0">
                <a:solidFill>
                  <a:prstClr val="black"/>
                </a:solidFill>
                <a:latin typeface="Calibri"/>
                <a:ea typeface="+mn-ea"/>
                <a:cs typeface="Calibri"/>
              </a:rPr>
              <a:t>What </a:t>
            </a:r>
            <a:r>
              <a:rPr sz="1000" kern="1200" spc="30" dirty="0">
                <a:solidFill>
                  <a:prstClr val="black"/>
                </a:solidFill>
                <a:latin typeface="Calibri"/>
                <a:ea typeface="+mn-ea"/>
                <a:cs typeface="Calibri"/>
              </a:rPr>
              <a:t>kinds </a:t>
            </a:r>
            <a:r>
              <a:rPr sz="1000" kern="1200" spc="7" dirty="0">
                <a:solidFill>
                  <a:prstClr val="black"/>
                </a:solidFill>
                <a:latin typeface="Calibri"/>
                <a:ea typeface="+mn-ea"/>
                <a:cs typeface="Calibri"/>
              </a:rPr>
              <a:t>of </a:t>
            </a:r>
            <a:r>
              <a:rPr sz="1000" kern="1200" spc="20" dirty="0">
                <a:solidFill>
                  <a:prstClr val="black"/>
                </a:solidFill>
                <a:latin typeface="Calibri"/>
                <a:ea typeface="+mn-ea"/>
                <a:cs typeface="Calibri"/>
              </a:rPr>
              <a:t>assistance </a:t>
            </a:r>
            <a:r>
              <a:rPr sz="1000" kern="1200" spc="36" dirty="0">
                <a:solidFill>
                  <a:prstClr val="black"/>
                </a:solidFill>
                <a:latin typeface="Calibri"/>
                <a:ea typeface="+mn-ea"/>
                <a:cs typeface="Calibri"/>
              </a:rPr>
              <a:t>would </a:t>
            </a:r>
            <a:r>
              <a:rPr sz="1000" kern="1200" spc="26" dirty="0">
                <a:solidFill>
                  <a:prstClr val="black"/>
                </a:solidFill>
                <a:latin typeface="Calibri"/>
                <a:ea typeface="+mn-ea"/>
                <a:cs typeface="Calibri"/>
              </a:rPr>
              <a:t>you </a:t>
            </a:r>
            <a:r>
              <a:rPr sz="1000" kern="1200" spc="33" dirty="0">
                <a:solidFill>
                  <a:prstClr val="black"/>
                </a:solidFill>
                <a:latin typeface="Calibri"/>
                <a:ea typeface="+mn-ea"/>
                <a:cs typeface="Calibri"/>
              </a:rPr>
              <a:t>like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foundation </a:t>
            </a:r>
            <a:r>
              <a:rPr sz="1000" kern="1200" spc="3" dirty="0">
                <a:solidFill>
                  <a:prstClr val="black"/>
                </a:solidFill>
                <a:latin typeface="Calibri"/>
                <a:ea typeface="+mn-ea"/>
                <a:cs typeface="Calibri"/>
              </a:rPr>
              <a:t>to  offer  </a:t>
            </a:r>
            <a:r>
              <a:rPr sz="1000" kern="1200" spc="33" dirty="0">
                <a:solidFill>
                  <a:prstClr val="black"/>
                </a:solidFill>
                <a:latin typeface="Calibri"/>
                <a:ea typeface="+mn-ea"/>
                <a:cs typeface="Calibri"/>
              </a:rPr>
              <a:t>in </a:t>
            </a:r>
            <a:r>
              <a:rPr sz="1000" kern="1200" spc="3" dirty="0">
                <a:solidFill>
                  <a:prstClr val="black"/>
                </a:solidFill>
                <a:latin typeface="Calibri"/>
                <a:ea typeface="+mn-ea"/>
                <a:cs typeface="Calibri"/>
              </a:rPr>
              <a:t>the  </a:t>
            </a:r>
            <a:r>
              <a:rPr sz="1000" kern="1200" dirty="0">
                <a:solidFill>
                  <a:prstClr val="black"/>
                </a:solidFill>
                <a:latin typeface="Calibri"/>
                <a:ea typeface="+mn-ea"/>
                <a:cs typeface="Calibri"/>
              </a:rPr>
              <a:t>future?  </a:t>
            </a:r>
            <a:r>
              <a:rPr sz="1000" kern="1200" spc="20" dirty="0">
                <a:solidFill>
                  <a:prstClr val="black"/>
                </a:solidFill>
                <a:latin typeface="Calibri"/>
                <a:ea typeface="+mn-ea"/>
                <a:cs typeface="Calibri"/>
              </a:rPr>
              <a:t>(Select </a:t>
            </a:r>
            <a:r>
              <a:rPr sz="1000" kern="1200" spc="33" dirty="0">
                <a:solidFill>
                  <a:prstClr val="black"/>
                </a:solidFill>
                <a:latin typeface="Calibri"/>
                <a:ea typeface="+mn-ea"/>
                <a:cs typeface="Calibri"/>
              </a:rPr>
              <a:t>all </a:t>
            </a:r>
            <a:r>
              <a:rPr sz="1000" kern="1200" spc="-3" dirty="0">
                <a:solidFill>
                  <a:prstClr val="black"/>
                </a:solidFill>
                <a:latin typeface="Calibri"/>
                <a:ea typeface="+mn-ea"/>
                <a:cs typeface="Calibri"/>
              </a:rPr>
              <a:t>that</a:t>
            </a:r>
            <a:r>
              <a:rPr sz="1000" kern="1200" spc="-7" dirty="0">
                <a:solidFill>
                  <a:prstClr val="black"/>
                </a:solidFill>
                <a:latin typeface="Calibri"/>
                <a:ea typeface="+mn-ea"/>
                <a:cs typeface="Calibri"/>
              </a:rPr>
              <a:t> </a:t>
            </a:r>
            <a:r>
              <a:rPr sz="1000" kern="1200" spc="33" dirty="0">
                <a:solidFill>
                  <a:prstClr val="black"/>
                </a:solidFill>
                <a:latin typeface="Calibri"/>
                <a:ea typeface="+mn-ea"/>
                <a:cs typeface="Calibri"/>
              </a:rPr>
              <a:t>apply </a:t>
            </a:r>
            <a:r>
              <a:rPr sz="1000" kern="1200" spc="13" dirty="0">
                <a:solidFill>
                  <a:prstClr val="black"/>
                </a:solidFill>
                <a:latin typeface="Calibri"/>
                <a:ea typeface="+mn-ea"/>
                <a:cs typeface="Calibri"/>
              </a:rPr>
              <a:t>from </a:t>
            </a:r>
            <a:r>
              <a:rPr sz="1000" kern="1200" spc="23" dirty="0">
                <a:solidFill>
                  <a:prstClr val="black"/>
                </a:solidFill>
                <a:latin typeface="Calibri"/>
                <a:ea typeface="+mn-ea"/>
                <a:cs typeface="Calibri"/>
              </a:rPr>
              <a:t>above </a:t>
            </a:r>
            <a:r>
              <a:rPr sz="1000" kern="1200" spc="20" dirty="0">
                <a:solidFill>
                  <a:prstClr val="black"/>
                </a:solidFill>
                <a:latin typeface="Calibri"/>
                <a:ea typeface="+mn-ea"/>
                <a:cs typeface="Calibri"/>
              </a:rPr>
              <a:t>options.)</a:t>
            </a:r>
            <a:endParaRPr sz="1000" kern="1200" dirty="0">
              <a:solidFill>
                <a:prstClr val="black"/>
              </a:solidFill>
              <a:latin typeface="Calibri"/>
              <a:ea typeface="+mn-ea"/>
              <a:cs typeface="Calibri"/>
            </a:endParaRPr>
          </a:p>
          <a:p>
            <a:pPr marL="159272" marR="85309" indent="-150867" defTabSz="605150">
              <a:lnSpc>
                <a:spcPct val="111100"/>
              </a:lnSpc>
              <a:spcBef>
                <a:spcPts val="596"/>
              </a:spcBef>
              <a:buClrTx/>
              <a:buFontTx/>
              <a:buAutoNum type="arabicPeriod" startAt="5"/>
              <a:tabLst>
                <a:tab pos="159692" algn="l"/>
              </a:tabLst>
            </a:pPr>
            <a:r>
              <a:rPr sz="1000" kern="1200" spc="60" dirty="0">
                <a:solidFill>
                  <a:prstClr val="black"/>
                </a:solidFill>
                <a:latin typeface="Calibri"/>
                <a:ea typeface="+mn-ea"/>
                <a:cs typeface="Calibri"/>
              </a:rPr>
              <a:t>How </a:t>
            </a:r>
            <a:r>
              <a:rPr sz="1000" kern="1200" spc="36" dirty="0">
                <a:solidFill>
                  <a:prstClr val="black"/>
                </a:solidFill>
                <a:latin typeface="Calibri"/>
                <a:ea typeface="+mn-ea"/>
                <a:cs typeface="Calibri"/>
              </a:rPr>
              <a:t>much </a:t>
            </a:r>
            <a:r>
              <a:rPr sz="1000" kern="1200" spc="20" dirty="0">
                <a:solidFill>
                  <a:prstClr val="black"/>
                </a:solidFill>
                <a:latin typeface="Calibri"/>
                <a:ea typeface="+mn-ea"/>
                <a:cs typeface="Calibri"/>
              </a:rPr>
              <a:t>input </a:t>
            </a:r>
            <a:r>
              <a:rPr sz="1000" kern="1200" spc="33" dirty="0">
                <a:solidFill>
                  <a:prstClr val="black"/>
                </a:solidFill>
                <a:latin typeface="Calibri"/>
                <a:ea typeface="+mn-ea"/>
                <a:cs typeface="Calibri"/>
              </a:rPr>
              <a:t>did </a:t>
            </a:r>
            <a:r>
              <a:rPr sz="1000" kern="1200" spc="26" dirty="0">
                <a:solidFill>
                  <a:prstClr val="black"/>
                </a:solidFill>
                <a:latin typeface="Calibri"/>
                <a:ea typeface="+mn-ea"/>
                <a:cs typeface="Calibri"/>
              </a:rPr>
              <a:t>you </a:t>
            </a:r>
            <a:r>
              <a:rPr sz="1000" kern="1200" spc="17" dirty="0">
                <a:solidFill>
                  <a:prstClr val="black"/>
                </a:solidFill>
                <a:latin typeface="Calibri"/>
                <a:ea typeface="+mn-ea"/>
                <a:cs typeface="Calibri"/>
              </a:rPr>
              <a:t>have </a:t>
            </a:r>
            <a:r>
              <a:rPr sz="1000" kern="1200" spc="33" dirty="0">
                <a:solidFill>
                  <a:prstClr val="black"/>
                </a:solidFill>
                <a:latin typeface="Calibri"/>
                <a:ea typeface="+mn-ea"/>
                <a:cs typeface="Calibri"/>
              </a:rPr>
              <a:t>in </a:t>
            </a:r>
            <a:r>
              <a:rPr sz="1000" kern="1200" spc="17" dirty="0">
                <a:solidFill>
                  <a:prstClr val="black"/>
                </a:solidFill>
                <a:latin typeface="Calibri"/>
                <a:ea typeface="+mn-ea"/>
                <a:cs typeface="Calibri"/>
              </a:rPr>
              <a:t>what </a:t>
            </a:r>
            <a:r>
              <a:rPr sz="1000" kern="1200" spc="13" dirty="0">
                <a:solidFill>
                  <a:prstClr val="black"/>
                </a:solidFill>
                <a:latin typeface="Calibri"/>
                <a:ea typeface="+mn-ea"/>
                <a:cs typeface="Calibri"/>
              </a:rPr>
              <a:t>types </a:t>
            </a:r>
            <a:r>
              <a:rPr sz="1000" kern="1200" spc="7" dirty="0">
                <a:solidFill>
                  <a:prstClr val="black"/>
                </a:solidFill>
                <a:latin typeface="Calibri"/>
                <a:ea typeface="+mn-ea"/>
                <a:cs typeface="Calibri"/>
              </a:rPr>
              <a:t>of </a:t>
            </a:r>
            <a:r>
              <a:rPr sz="1000" kern="1200" spc="17" dirty="0">
                <a:solidFill>
                  <a:prstClr val="black"/>
                </a:solidFill>
                <a:latin typeface="Calibri"/>
                <a:ea typeface="+mn-ea"/>
                <a:cs typeface="Calibri"/>
              </a:rPr>
              <a:t>support  were </a:t>
            </a:r>
            <a:r>
              <a:rPr sz="1000" kern="1200" spc="10" dirty="0">
                <a:solidFill>
                  <a:prstClr val="black"/>
                </a:solidFill>
                <a:latin typeface="Calibri"/>
                <a:ea typeface="+mn-ea"/>
                <a:cs typeface="Calibri"/>
              </a:rPr>
              <a:t>offered </a:t>
            </a:r>
            <a:r>
              <a:rPr sz="1000" kern="1200" spc="26" dirty="0">
                <a:solidFill>
                  <a:prstClr val="black"/>
                </a:solidFill>
                <a:latin typeface="Calibri"/>
                <a:ea typeface="+mn-ea"/>
                <a:cs typeface="Calibri"/>
              </a:rPr>
              <a:t>beyond </a:t>
            </a:r>
            <a:r>
              <a:rPr sz="1000" kern="1200" spc="3" dirty="0">
                <a:solidFill>
                  <a:prstClr val="black"/>
                </a:solidFill>
                <a:latin typeface="Calibri"/>
                <a:ea typeface="+mn-ea"/>
                <a:cs typeface="Calibri"/>
              </a:rPr>
              <a:t>the </a:t>
            </a:r>
            <a:r>
              <a:rPr sz="1000" kern="1200" dirty="0">
                <a:solidFill>
                  <a:prstClr val="black"/>
                </a:solidFill>
                <a:latin typeface="Calibri"/>
                <a:ea typeface="+mn-ea"/>
                <a:cs typeface="Calibri"/>
              </a:rPr>
              <a:t>grant? </a:t>
            </a:r>
            <a:r>
              <a:rPr sz="1000" kern="1200" spc="43" dirty="0">
                <a:solidFill>
                  <a:prstClr val="black"/>
                </a:solidFill>
                <a:latin typeface="Calibri"/>
                <a:ea typeface="+mn-ea"/>
                <a:cs typeface="Calibri"/>
              </a:rPr>
              <a:t>And </a:t>
            </a:r>
            <a:r>
              <a:rPr sz="1000" kern="1200" spc="17" dirty="0">
                <a:solidFill>
                  <a:prstClr val="black"/>
                </a:solidFill>
                <a:latin typeface="Calibri"/>
                <a:ea typeface="+mn-ea"/>
                <a:cs typeface="Calibri"/>
              </a:rPr>
              <a:t>about </a:t>
            </a:r>
            <a:r>
              <a:rPr sz="1000" kern="1200" spc="30" dirty="0">
                <a:solidFill>
                  <a:prstClr val="black"/>
                </a:solidFill>
                <a:latin typeface="Calibri"/>
                <a:ea typeface="+mn-ea"/>
                <a:cs typeface="Calibri"/>
              </a:rPr>
              <a:t>who </a:t>
            </a:r>
            <a:r>
              <a:rPr sz="1000" kern="1200" spc="26" dirty="0">
                <a:solidFill>
                  <a:prstClr val="black"/>
                </a:solidFill>
                <a:latin typeface="Calibri"/>
                <a:ea typeface="+mn-ea"/>
                <a:cs typeface="Calibri"/>
              </a:rPr>
              <a:t>provided </a:t>
            </a:r>
            <a:r>
              <a:rPr sz="1000" kern="1200" spc="7" dirty="0">
                <a:solidFill>
                  <a:prstClr val="black"/>
                </a:solidFill>
                <a:latin typeface="Calibri"/>
                <a:ea typeface="+mn-ea"/>
                <a:cs typeface="Calibri"/>
              </a:rPr>
              <a:t>the  </a:t>
            </a:r>
            <a:r>
              <a:rPr sz="1000" kern="1200" spc="10" dirty="0">
                <a:solidFill>
                  <a:prstClr val="black"/>
                </a:solidFill>
                <a:latin typeface="Calibri"/>
                <a:ea typeface="+mn-ea"/>
                <a:cs typeface="Calibri"/>
              </a:rPr>
              <a:t>support?</a:t>
            </a:r>
            <a:endParaRPr sz="1000" kern="1200" dirty="0">
              <a:solidFill>
                <a:prstClr val="black"/>
              </a:solidFill>
              <a:latin typeface="Calibri"/>
              <a:ea typeface="+mn-ea"/>
              <a:cs typeface="Calibri"/>
            </a:endParaRPr>
          </a:p>
          <a:p>
            <a:pPr marL="159272" marR="3362" indent="-150867" defTabSz="605150">
              <a:lnSpc>
                <a:spcPct val="111100"/>
              </a:lnSpc>
              <a:spcBef>
                <a:spcPts val="596"/>
              </a:spcBef>
              <a:buClrTx/>
              <a:buFontTx/>
              <a:buAutoNum type="arabicPeriod" startAt="5"/>
              <a:tabLst>
                <a:tab pos="159692" algn="l"/>
              </a:tabLst>
            </a:pPr>
            <a:r>
              <a:rPr sz="1000" kern="1200" spc="26" dirty="0">
                <a:solidFill>
                  <a:prstClr val="black"/>
                </a:solidFill>
                <a:latin typeface="Calibri"/>
                <a:ea typeface="+mn-ea"/>
                <a:cs typeface="Calibri"/>
              </a:rPr>
              <a:t>What </a:t>
            </a:r>
            <a:r>
              <a:rPr sz="1000" kern="1200" spc="30" dirty="0">
                <a:solidFill>
                  <a:prstClr val="black"/>
                </a:solidFill>
                <a:latin typeface="Calibri"/>
                <a:ea typeface="+mn-ea"/>
                <a:cs typeface="Calibri"/>
              </a:rPr>
              <a:t>kinds </a:t>
            </a:r>
            <a:r>
              <a:rPr sz="1000" kern="1200" spc="7" dirty="0">
                <a:solidFill>
                  <a:prstClr val="black"/>
                </a:solidFill>
                <a:latin typeface="Calibri"/>
                <a:ea typeface="+mn-ea"/>
                <a:cs typeface="Calibri"/>
              </a:rPr>
              <a:t>of </a:t>
            </a:r>
            <a:r>
              <a:rPr sz="1000" kern="1200" spc="23" dirty="0">
                <a:solidFill>
                  <a:prstClr val="black"/>
                </a:solidFill>
                <a:latin typeface="Calibri"/>
                <a:ea typeface="+mn-ea"/>
                <a:cs typeface="Calibri"/>
              </a:rPr>
              <a:t>foundation </a:t>
            </a:r>
            <a:r>
              <a:rPr sz="1000" kern="1200" spc="26" dirty="0">
                <a:solidFill>
                  <a:prstClr val="black"/>
                </a:solidFill>
                <a:latin typeface="Calibri"/>
                <a:ea typeface="+mn-ea"/>
                <a:cs typeface="Calibri"/>
              </a:rPr>
              <a:t>disclosure and </a:t>
            </a:r>
            <a:r>
              <a:rPr sz="1000" kern="1200" spc="17" dirty="0">
                <a:solidFill>
                  <a:prstClr val="black"/>
                </a:solidFill>
                <a:latin typeface="Calibri"/>
                <a:ea typeface="+mn-ea"/>
                <a:cs typeface="Calibri"/>
              </a:rPr>
              <a:t>transparency </a:t>
            </a:r>
            <a:r>
              <a:rPr sz="1000" kern="1200" spc="3" dirty="0">
                <a:solidFill>
                  <a:prstClr val="black"/>
                </a:solidFill>
                <a:latin typeface="Calibri"/>
                <a:ea typeface="+mn-ea"/>
                <a:cs typeface="Calibri"/>
              </a:rPr>
              <a:t>matter  for </a:t>
            </a:r>
            <a:r>
              <a:rPr sz="1000" kern="1200" spc="20" dirty="0">
                <a:solidFill>
                  <a:prstClr val="black"/>
                </a:solidFill>
                <a:latin typeface="Calibri"/>
                <a:ea typeface="+mn-ea"/>
                <a:cs typeface="Calibri"/>
              </a:rPr>
              <a:t>your </a:t>
            </a:r>
            <a:r>
              <a:rPr sz="1000" kern="1200" spc="13" dirty="0">
                <a:solidFill>
                  <a:prstClr val="black"/>
                </a:solidFill>
                <a:latin typeface="Calibri"/>
                <a:ea typeface="+mn-ea"/>
                <a:cs typeface="Calibri"/>
              </a:rPr>
              <a:t>work? </a:t>
            </a:r>
            <a:r>
              <a:rPr sz="1000" kern="1200" spc="60" dirty="0">
                <a:solidFill>
                  <a:prstClr val="black"/>
                </a:solidFill>
                <a:latin typeface="Calibri"/>
                <a:ea typeface="+mn-ea"/>
                <a:cs typeface="Calibri"/>
              </a:rPr>
              <a:t>How </a:t>
            </a:r>
            <a:r>
              <a:rPr sz="1000" kern="1200" spc="30" dirty="0">
                <a:solidFill>
                  <a:prstClr val="black"/>
                </a:solidFill>
                <a:latin typeface="Calibri"/>
                <a:ea typeface="+mn-ea"/>
                <a:cs typeface="Calibri"/>
              </a:rPr>
              <a:t>good </a:t>
            </a:r>
            <a:r>
              <a:rPr sz="1000" kern="1200" spc="20" dirty="0">
                <a:solidFill>
                  <a:prstClr val="black"/>
                </a:solidFill>
                <a:latin typeface="Calibri"/>
                <a:ea typeface="+mn-ea"/>
                <a:cs typeface="Calibri"/>
              </a:rPr>
              <a:t>is </a:t>
            </a:r>
            <a:r>
              <a:rPr sz="1000" kern="1200" spc="13" dirty="0">
                <a:solidFill>
                  <a:prstClr val="black"/>
                </a:solidFill>
                <a:latin typeface="Calibri"/>
                <a:ea typeface="+mn-ea"/>
                <a:cs typeface="Calibri"/>
              </a:rPr>
              <a:t>this </a:t>
            </a:r>
            <a:r>
              <a:rPr sz="1000" kern="1200" spc="23" dirty="0">
                <a:solidFill>
                  <a:prstClr val="black"/>
                </a:solidFill>
                <a:latin typeface="Calibri"/>
                <a:ea typeface="+mn-ea"/>
                <a:cs typeface="Calibri"/>
              </a:rPr>
              <a:t>foundation </a:t>
            </a:r>
            <a:r>
              <a:rPr sz="1000" kern="1200" spc="-7" dirty="0">
                <a:solidFill>
                  <a:prstClr val="black"/>
                </a:solidFill>
                <a:latin typeface="Calibri"/>
                <a:ea typeface="+mn-ea"/>
                <a:cs typeface="Calibri"/>
              </a:rPr>
              <a:t>at </a:t>
            </a:r>
            <a:r>
              <a:rPr sz="1000" kern="1200" spc="36" dirty="0">
                <a:solidFill>
                  <a:prstClr val="black"/>
                </a:solidFill>
                <a:latin typeface="Calibri"/>
                <a:ea typeface="+mn-ea"/>
                <a:cs typeface="Calibri"/>
              </a:rPr>
              <a:t>communication  </a:t>
            </a:r>
            <a:r>
              <a:rPr sz="1000" kern="1200" spc="26" dirty="0">
                <a:solidFill>
                  <a:prstClr val="black"/>
                </a:solidFill>
                <a:latin typeface="Calibri"/>
                <a:ea typeface="+mn-ea"/>
                <a:cs typeface="Calibri"/>
              </a:rPr>
              <a:t>and</a:t>
            </a:r>
            <a:r>
              <a:rPr sz="1000" kern="1200" spc="60" dirty="0">
                <a:solidFill>
                  <a:prstClr val="black"/>
                </a:solidFill>
                <a:latin typeface="Calibri"/>
                <a:ea typeface="+mn-ea"/>
                <a:cs typeface="Calibri"/>
              </a:rPr>
              <a:t> </a:t>
            </a:r>
            <a:r>
              <a:rPr sz="1000" kern="1200" spc="13" dirty="0">
                <a:solidFill>
                  <a:prstClr val="black"/>
                </a:solidFill>
                <a:latin typeface="Calibri"/>
                <a:ea typeface="+mn-ea"/>
                <a:cs typeface="Calibri"/>
              </a:rPr>
              <a:t>transparency?</a:t>
            </a:r>
            <a:endParaRPr sz="1000" kern="1200" dirty="0">
              <a:solidFill>
                <a:prstClr val="black"/>
              </a:solidFill>
              <a:latin typeface="Calibri"/>
              <a:ea typeface="+mn-ea"/>
              <a:cs typeface="Calibri"/>
            </a:endParaRPr>
          </a:p>
        </p:txBody>
      </p:sp>
      <p:sp>
        <p:nvSpPr>
          <p:cNvPr id="7" name="object 7"/>
          <p:cNvSpPr txBox="1"/>
          <p:nvPr/>
        </p:nvSpPr>
        <p:spPr>
          <a:xfrm>
            <a:off x="5610754" y="580402"/>
            <a:ext cx="3171692" cy="4413538"/>
          </a:xfrm>
          <a:prstGeom prst="rect">
            <a:avLst/>
          </a:prstGeom>
        </p:spPr>
        <p:txBody>
          <a:bodyPr vert="horz" wrap="square" lIns="0" tIns="8404" rIns="0" bIns="0" rtlCol="0">
            <a:spAutoFit/>
          </a:bodyPr>
          <a:lstStyle/>
          <a:p>
            <a:pPr marL="8405" marR="199195" defTabSz="605150">
              <a:lnSpc>
                <a:spcPct val="111100"/>
              </a:lnSpc>
              <a:spcBef>
                <a:spcPts val="596"/>
              </a:spcBef>
              <a:buClrTx/>
              <a:tabLst>
                <a:tab pos="159692" algn="l"/>
              </a:tabLst>
            </a:pPr>
            <a:r>
              <a:rPr lang="en-US" sz="1050" kern="1200" spc="60" dirty="0">
                <a:solidFill>
                  <a:prstClr val="black"/>
                </a:solidFill>
                <a:latin typeface="Calibri"/>
                <a:ea typeface="+mn-ea"/>
                <a:cs typeface="Calibri"/>
              </a:rPr>
              <a:t>9. </a:t>
            </a:r>
            <a:r>
              <a:rPr lang="en-US" sz="1050" kern="1200" spc="46" dirty="0">
                <a:solidFill>
                  <a:prstClr val="black"/>
                </a:solidFill>
                <a:latin typeface="Calibri"/>
                <a:cs typeface="Calibri"/>
              </a:rPr>
              <a:t>Has </a:t>
            </a:r>
            <a:r>
              <a:rPr lang="en-US" sz="1050" kern="1200" spc="3" dirty="0">
                <a:solidFill>
                  <a:prstClr val="black"/>
                </a:solidFill>
                <a:latin typeface="Calibri"/>
                <a:cs typeface="Calibri"/>
              </a:rPr>
              <a:t>the </a:t>
            </a:r>
            <a:r>
              <a:rPr lang="en-US" sz="1050" kern="1200" spc="23" dirty="0">
                <a:solidFill>
                  <a:prstClr val="black"/>
                </a:solidFill>
                <a:latin typeface="Calibri"/>
                <a:cs typeface="Calibri"/>
              </a:rPr>
              <a:t>foundation asked </a:t>
            </a:r>
            <a:r>
              <a:rPr lang="en-US" sz="1050" kern="1200" spc="3" dirty="0">
                <a:solidFill>
                  <a:prstClr val="black"/>
                </a:solidFill>
                <a:latin typeface="Calibri"/>
                <a:cs typeface="Calibri"/>
              </a:rPr>
              <a:t>for </a:t>
            </a:r>
            <a:r>
              <a:rPr lang="en-US" sz="1050" kern="1200" spc="23" dirty="0">
                <a:solidFill>
                  <a:prstClr val="black"/>
                </a:solidFill>
                <a:latin typeface="Calibri"/>
                <a:cs typeface="Calibri"/>
              </a:rPr>
              <a:t>feedback </a:t>
            </a:r>
            <a:r>
              <a:rPr lang="en-US" sz="1050" kern="1200" spc="13" dirty="0">
                <a:solidFill>
                  <a:prstClr val="black"/>
                </a:solidFill>
                <a:latin typeface="Calibri"/>
                <a:cs typeface="Calibri"/>
              </a:rPr>
              <a:t>from </a:t>
            </a:r>
            <a:r>
              <a:rPr lang="en-US" sz="1050" kern="1200" spc="26" dirty="0">
                <a:solidFill>
                  <a:prstClr val="black"/>
                </a:solidFill>
                <a:latin typeface="Calibri"/>
                <a:cs typeface="Calibri"/>
              </a:rPr>
              <a:t>you </a:t>
            </a:r>
            <a:r>
              <a:rPr lang="en-US" sz="1050" kern="1200" spc="17" dirty="0">
                <a:solidFill>
                  <a:prstClr val="black"/>
                </a:solidFill>
                <a:latin typeface="Calibri"/>
                <a:cs typeface="Calibri"/>
              </a:rPr>
              <a:t>about </a:t>
            </a:r>
            <a:r>
              <a:rPr lang="en-US" sz="1050" kern="1200" spc="10" dirty="0">
                <a:solidFill>
                  <a:prstClr val="black"/>
                </a:solidFill>
                <a:latin typeface="Calibri"/>
                <a:cs typeface="Calibri"/>
              </a:rPr>
              <a:t>its  </a:t>
            </a:r>
            <a:r>
              <a:rPr lang="en-US" sz="1050" kern="1200" spc="23" dirty="0">
                <a:solidFill>
                  <a:prstClr val="black"/>
                </a:solidFill>
                <a:latin typeface="Calibri"/>
                <a:cs typeface="Calibri"/>
              </a:rPr>
              <a:t>grantmaking </a:t>
            </a:r>
            <a:r>
              <a:rPr lang="en-US" sz="1050" kern="1200" spc="7" dirty="0">
                <a:solidFill>
                  <a:prstClr val="black"/>
                </a:solidFill>
                <a:latin typeface="Calibri"/>
                <a:cs typeface="Calibri"/>
              </a:rPr>
              <a:t>strategies </a:t>
            </a:r>
            <a:r>
              <a:rPr lang="en-US" sz="1050" kern="1200" spc="10" dirty="0">
                <a:solidFill>
                  <a:prstClr val="black"/>
                </a:solidFill>
                <a:latin typeface="Calibri"/>
                <a:cs typeface="Calibri"/>
              </a:rPr>
              <a:t>or </a:t>
            </a:r>
            <a:r>
              <a:rPr lang="en-US" sz="1050" kern="1200" spc="23" dirty="0">
                <a:solidFill>
                  <a:prstClr val="black"/>
                </a:solidFill>
                <a:latin typeface="Calibri"/>
                <a:cs typeface="Calibri"/>
              </a:rPr>
              <a:t>practices </a:t>
            </a:r>
            <a:r>
              <a:rPr lang="en-US" sz="1050" kern="1200" spc="33" dirty="0">
                <a:solidFill>
                  <a:prstClr val="black"/>
                </a:solidFill>
                <a:latin typeface="Calibri"/>
                <a:cs typeface="Calibri"/>
              </a:rPr>
              <a:t>in </a:t>
            </a:r>
            <a:r>
              <a:rPr lang="en-US" sz="1050" kern="1200" spc="3" dirty="0">
                <a:solidFill>
                  <a:prstClr val="black"/>
                </a:solidFill>
                <a:latin typeface="Calibri"/>
                <a:cs typeface="Calibri"/>
              </a:rPr>
              <a:t>the </a:t>
            </a:r>
            <a:r>
              <a:rPr lang="en-US" sz="1050" kern="1200" spc="10" dirty="0">
                <a:solidFill>
                  <a:prstClr val="black"/>
                </a:solidFill>
                <a:latin typeface="Calibri"/>
                <a:cs typeface="Calibri"/>
              </a:rPr>
              <a:t>last </a:t>
            </a:r>
            <a:r>
              <a:rPr lang="en-US" sz="1050" kern="1200" spc="3" dirty="0">
                <a:solidFill>
                  <a:prstClr val="black"/>
                </a:solidFill>
                <a:latin typeface="Calibri"/>
                <a:cs typeface="Calibri"/>
              </a:rPr>
              <a:t>three</a:t>
            </a:r>
            <a:r>
              <a:rPr lang="en-US" sz="1050" kern="1200" spc="93" dirty="0">
                <a:solidFill>
                  <a:prstClr val="black"/>
                </a:solidFill>
                <a:latin typeface="Calibri"/>
                <a:cs typeface="Calibri"/>
              </a:rPr>
              <a:t> </a:t>
            </a:r>
            <a:r>
              <a:rPr lang="en-US" sz="1050" kern="1200" spc="7" dirty="0">
                <a:solidFill>
                  <a:prstClr val="black"/>
                </a:solidFill>
                <a:latin typeface="Calibri"/>
                <a:cs typeface="Calibri"/>
              </a:rPr>
              <a:t>years?</a:t>
            </a:r>
            <a:endParaRPr lang="en-US" sz="1050" kern="1200" dirty="0">
              <a:solidFill>
                <a:prstClr val="black"/>
              </a:solidFill>
              <a:latin typeface="Calibri"/>
              <a:cs typeface="Calibri"/>
            </a:endParaRPr>
          </a:p>
          <a:p>
            <a:pPr marL="277360" marR="286185" lvl="1" indent="-118088" defTabSz="605150">
              <a:lnSpc>
                <a:spcPct val="111100"/>
              </a:lnSpc>
              <a:spcBef>
                <a:spcPts val="298"/>
              </a:spcBef>
              <a:buClrTx/>
              <a:buFontTx/>
              <a:buAutoNum type="alphaLcPeriod"/>
              <a:tabLst>
                <a:tab pos="277780" algn="l"/>
              </a:tabLst>
            </a:pPr>
            <a:r>
              <a:rPr lang="en-US" sz="1050" kern="1200" spc="-3" dirty="0">
                <a:solidFill>
                  <a:prstClr val="black"/>
                </a:solidFill>
                <a:latin typeface="Calibri"/>
                <a:cs typeface="Calibri"/>
              </a:rPr>
              <a:t>If </a:t>
            </a:r>
            <a:r>
              <a:rPr lang="en-US" sz="1050" kern="1200" spc="10" dirty="0">
                <a:solidFill>
                  <a:prstClr val="black"/>
                </a:solidFill>
                <a:latin typeface="Calibri"/>
                <a:cs typeface="Calibri"/>
              </a:rPr>
              <a:t>yes, </a:t>
            </a:r>
            <a:r>
              <a:rPr lang="en-US" sz="1050" kern="1200" spc="23" dirty="0">
                <a:solidFill>
                  <a:prstClr val="black"/>
                </a:solidFill>
                <a:latin typeface="Calibri"/>
                <a:cs typeface="Calibri"/>
              </a:rPr>
              <a:t>did </a:t>
            </a:r>
            <a:r>
              <a:rPr lang="en-US" sz="1050" kern="1200" spc="-7" dirty="0">
                <a:solidFill>
                  <a:prstClr val="black"/>
                </a:solidFill>
                <a:latin typeface="Calibri"/>
                <a:cs typeface="Calibri"/>
              </a:rPr>
              <a:t>the </a:t>
            </a:r>
            <a:r>
              <a:rPr lang="en-US" sz="1050" kern="1200" spc="10" dirty="0">
                <a:solidFill>
                  <a:prstClr val="black"/>
                </a:solidFill>
                <a:latin typeface="Calibri"/>
                <a:cs typeface="Calibri"/>
              </a:rPr>
              <a:t>foundation </a:t>
            </a:r>
            <a:r>
              <a:rPr lang="en-US" sz="1050" kern="1200" spc="-3" dirty="0">
                <a:solidFill>
                  <a:prstClr val="black"/>
                </a:solidFill>
                <a:latin typeface="Calibri"/>
                <a:cs typeface="Calibri"/>
              </a:rPr>
              <a:t>report </a:t>
            </a:r>
            <a:r>
              <a:rPr lang="en-US" sz="1050" kern="1200" spc="26" dirty="0">
                <a:solidFill>
                  <a:prstClr val="black"/>
                </a:solidFill>
                <a:latin typeface="Calibri"/>
                <a:cs typeface="Calibri"/>
              </a:rPr>
              <a:t>back </a:t>
            </a:r>
            <a:r>
              <a:rPr lang="en-US" sz="1050" kern="1200" spc="-10" dirty="0">
                <a:solidFill>
                  <a:prstClr val="black"/>
                </a:solidFill>
                <a:latin typeface="Calibri"/>
                <a:cs typeface="Calibri"/>
              </a:rPr>
              <a:t>to </a:t>
            </a:r>
            <a:r>
              <a:rPr lang="en-US" sz="1050" kern="1200" spc="20" dirty="0">
                <a:solidFill>
                  <a:prstClr val="black"/>
                </a:solidFill>
                <a:latin typeface="Calibri"/>
                <a:cs typeface="Calibri"/>
              </a:rPr>
              <a:t>you on </a:t>
            </a:r>
            <a:r>
              <a:rPr lang="en-US" sz="1050" kern="1200" spc="7" dirty="0">
                <a:solidFill>
                  <a:prstClr val="black"/>
                </a:solidFill>
                <a:latin typeface="Calibri"/>
                <a:cs typeface="Calibri"/>
              </a:rPr>
              <a:t>what </a:t>
            </a:r>
            <a:r>
              <a:rPr lang="en-US" sz="1050" kern="1200" spc="-3" dirty="0">
                <a:solidFill>
                  <a:prstClr val="black"/>
                </a:solidFill>
                <a:latin typeface="Calibri"/>
                <a:cs typeface="Calibri"/>
              </a:rPr>
              <a:t>it  </a:t>
            </a:r>
            <a:r>
              <a:rPr lang="en-US" sz="1050" kern="1200" spc="3" dirty="0">
                <a:solidFill>
                  <a:prstClr val="black"/>
                </a:solidFill>
                <a:latin typeface="Calibri"/>
                <a:cs typeface="Calibri"/>
              </a:rPr>
              <a:t>learned?</a:t>
            </a:r>
            <a:endParaRPr lang="en-US" sz="1050" kern="1200" dirty="0">
              <a:solidFill>
                <a:prstClr val="black"/>
              </a:solidFill>
              <a:latin typeface="Calibri"/>
              <a:cs typeface="Calibri"/>
            </a:endParaRPr>
          </a:p>
          <a:p>
            <a:pPr marL="281982" marR="156330" lvl="1" indent="-122711" defTabSz="605150">
              <a:lnSpc>
                <a:spcPct val="111100"/>
              </a:lnSpc>
              <a:spcBef>
                <a:spcPts val="298"/>
              </a:spcBef>
              <a:buClrTx/>
              <a:buFontTx/>
              <a:buAutoNum type="alphaLcPeriod"/>
              <a:tabLst>
                <a:tab pos="282403" algn="l"/>
              </a:tabLst>
            </a:pPr>
            <a:r>
              <a:rPr lang="en-US" sz="1050" kern="1200" spc="53" dirty="0">
                <a:solidFill>
                  <a:prstClr val="black"/>
                </a:solidFill>
                <a:latin typeface="Calibri"/>
                <a:cs typeface="Calibri"/>
              </a:rPr>
              <a:t>Did </a:t>
            </a:r>
            <a:r>
              <a:rPr lang="en-US" sz="1050" kern="1200" spc="-3" dirty="0">
                <a:solidFill>
                  <a:prstClr val="black"/>
                </a:solidFill>
                <a:latin typeface="Calibri"/>
                <a:cs typeface="Calibri"/>
              </a:rPr>
              <a:t>it </a:t>
            </a:r>
            <a:r>
              <a:rPr lang="en-US" sz="1050" kern="1200" spc="13" dirty="0">
                <a:solidFill>
                  <a:prstClr val="black"/>
                </a:solidFill>
                <a:latin typeface="Calibri"/>
                <a:cs typeface="Calibri"/>
              </a:rPr>
              <a:t>made </a:t>
            </a:r>
            <a:r>
              <a:rPr lang="en-US" sz="1050" kern="1200" spc="17" dirty="0">
                <a:solidFill>
                  <a:prstClr val="black"/>
                </a:solidFill>
                <a:latin typeface="Calibri"/>
                <a:cs typeface="Calibri"/>
              </a:rPr>
              <a:t>changes </a:t>
            </a:r>
            <a:r>
              <a:rPr lang="en-US" sz="1050" kern="1200" spc="-10" dirty="0">
                <a:solidFill>
                  <a:prstClr val="black"/>
                </a:solidFill>
                <a:latin typeface="Calibri"/>
                <a:cs typeface="Calibri"/>
              </a:rPr>
              <a:t>to </a:t>
            </a:r>
            <a:r>
              <a:rPr lang="en-US" sz="1050" kern="1200" spc="-3" dirty="0">
                <a:solidFill>
                  <a:prstClr val="black"/>
                </a:solidFill>
                <a:latin typeface="Calibri"/>
                <a:cs typeface="Calibri"/>
              </a:rPr>
              <a:t>its strategies </a:t>
            </a:r>
            <a:r>
              <a:rPr lang="en-US" sz="1050" kern="1200" spc="3" dirty="0">
                <a:solidFill>
                  <a:prstClr val="black"/>
                </a:solidFill>
                <a:latin typeface="Calibri"/>
                <a:cs typeface="Calibri"/>
              </a:rPr>
              <a:t>or </a:t>
            </a:r>
            <a:r>
              <a:rPr lang="en-US" sz="1050" kern="1200" spc="10" dirty="0">
                <a:solidFill>
                  <a:prstClr val="black"/>
                </a:solidFill>
                <a:latin typeface="Calibri"/>
                <a:cs typeface="Calibri"/>
              </a:rPr>
              <a:t>practices based </a:t>
            </a:r>
            <a:r>
              <a:rPr lang="en-US" sz="1050" kern="1200" spc="20" dirty="0">
                <a:solidFill>
                  <a:prstClr val="black"/>
                </a:solidFill>
                <a:latin typeface="Calibri"/>
                <a:cs typeface="Calibri"/>
              </a:rPr>
              <a:t>on  </a:t>
            </a:r>
            <a:r>
              <a:rPr lang="en-US" sz="1050" kern="1200" spc="10" dirty="0">
                <a:solidFill>
                  <a:prstClr val="black"/>
                </a:solidFill>
                <a:latin typeface="Calibri"/>
                <a:cs typeface="Calibri"/>
              </a:rPr>
              <a:t>your</a:t>
            </a:r>
            <a:r>
              <a:rPr lang="en-US" sz="1050" kern="1200" spc="30" dirty="0">
                <a:solidFill>
                  <a:prstClr val="black"/>
                </a:solidFill>
                <a:latin typeface="Calibri"/>
                <a:cs typeface="Calibri"/>
              </a:rPr>
              <a:t> </a:t>
            </a:r>
            <a:r>
              <a:rPr lang="en-US" sz="1050" kern="1200" spc="7" dirty="0">
                <a:solidFill>
                  <a:prstClr val="black"/>
                </a:solidFill>
                <a:latin typeface="Calibri"/>
                <a:cs typeface="Calibri"/>
              </a:rPr>
              <a:t>feedback</a:t>
            </a:r>
            <a:endParaRPr lang="en-US" sz="1050" kern="1200" spc="60" dirty="0">
              <a:solidFill>
                <a:prstClr val="black"/>
              </a:solidFill>
              <a:latin typeface="Calibri"/>
              <a:ea typeface="+mn-ea"/>
              <a:cs typeface="Calibri"/>
            </a:endParaRPr>
          </a:p>
          <a:p>
            <a:pPr marL="159272" marR="21012" indent="-150867" defTabSz="605150">
              <a:lnSpc>
                <a:spcPct val="111100"/>
              </a:lnSpc>
              <a:spcBef>
                <a:spcPts val="66"/>
              </a:spcBef>
              <a:buClrTx/>
              <a:buFontTx/>
              <a:buAutoNum type="arabicPeriod" startAt="10"/>
              <a:tabLst>
                <a:tab pos="159692" algn="l"/>
              </a:tabLst>
            </a:pPr>
            <a:endParaRPr lang="en-US" sz="1050" kern="1200" spc="60" dirty="0">
              <a:solidFill>
                <a:prstClr val="black"/>
              </a:solidFill>
              <a:latin typeface="Calibri"/>
              <a:ea typeface="+mn-ea"/>
              <a:cs typeface="Calibri"/>
            </a:endParaRPr>
          </a:p>
          <a:p>
            <a:pPr marL="159272" marR="21012" indent="-150867" defTabSz="605150">
              <a:lnSpc>
                <a:spcPct val="111100"/>
              </a:lnSpc>
              <a:spcBef>
                <a:spcPts val="66"/>
              </a:spcBef>
              <a:buClrTx/>
              <a:buFontTx/>
              <a:buAutoNum type="arabicPeriod" startAt="10"/>
              <a:tabLst>
                <a:tab pos="159692" algn="l"/>
              </a:tabLst>
            </a:pPr>
            <a:r>
              <a:rPr sz="1050" kern="1200" spc="60" dirty="0">
                <a:solidFill>
                  <a:prstClr val="black"/>
                </a:solidFill>
                <a:latin typeface="Calibri"/>
                <a:ea typeface="+mn-ea"/>
                <a:cs typeface="Calibri"/>
              </a:rPr>
              <a:t>How </a:t>
            </a:r>
            <a:r>
              <a:rPr sz="1050" kern="1200" spc="26" dirty="0">
                <a:solidFill>
                  <a:prstClr val="black"/>
                </a:solidFill>
                <a:latin typeface="Calibri"/>
                <a:ea typeface="+mn-ea"/>
                <a:cs typeface="Calibri"/>
              </a:rPr>
              <a:t>collaborative </a:t>
            </a:r>
            <a:r>
              <a:rPr sz="1050" kern="1200" spc="23" dirty="0">
                <a:solidFill>
                  <a:prstClr val="black"/>
                </a:solidFill>
                <a:latin typeface="Calibri"/>
                <a:ea typeface="+mn-ea"/>
                <a:cs typeface="Calibri"/>
              </a:rPr>
              <a:t>was </a:t>
            </a:r>
            <a:r>
              <a:rPr sz="1050" kern="1200" spc="3" dirty="0">
                <a:solidFill>
                  <a:prstClr val="black"/>
                </a:solidFill>
                <a:latin typeface="Calibri"/>
                <a:ea typeface="+mn-ea"/>
                <a:cs typeface="Calibri"/>
              </a:rPr>
              <a:t>the </a:t>
            </a:r>
            <a:r>
              <a:rPr sz="1050" kern="1200" spc="23" dirty="0">
                <a:solidFill>
                  <a:prstClr val="black"/>
                </a:solidFill>
                <a:latin typeface="Calibri"/>
                <a:ea typeface="+mn-ea"/>
                <a:cs typeface="Calibri"/>
              </a:rPr>
              <a:t>foundation </a:t>
            </a:r>
            <a:r>
              <a:rPr sz="1050" kern="1200" spc="33" dirty="0">
                <a:solidFill>
                  <a:prstClr val="black"/>
                </a:solidFill>
                <a:latin typeface="Calibri"/>
                <a:ea typeface="+mn-ea"/>
                <a:cs typeface="Calibri"/>
              </a:rPr>
              <a:t>in </a:t>
            </a:r>
            <a:r>
              <a:rPr sz="1050" kern="1200" spc="30" dirty="0">
                <a:solidFill>
                  <a:prstClr val="black"/>
                </a:solidFill>
                <a:latin typeface="Calibri"/>
                <a:ea typeface="+mn-ea"/>
                <a:cs typeface="Calibri"/>
              </a:rPr>
              <a:t>working </a:t>
            </a:r>
            <a:r>
              <a:rPr sz="1050" kern="1200" spc="23" dirty="0">
                <a:solidFill>
                  <a:prstClr val="black"/>
                </a:solidFill>
                <a:latin typeface="Calibri"/>
                <a:ea typeface="+mn-ea"/>
                <a:cs typeface="Calibri"/>
              </a:rPr>
              <a:t>with your  </a:t>
            </a:r>
            <a:r>
              <a:rPr sz="1050" kern="1200" spc="30" dirty="0">
                <a:solidFill>
                  <a:prstClr val="black"/>
                </a:solidFill>
                <a:latin typeface="Calibri"/>
                <a:ea typeface="+mn-ea"/>
                <a:cs typeface="Calibri"/>
              </a:rPr>
              <a:t>organization </a:t>
            </a:r>
            <a:r>
              <a:rPr sz="1050" kern="1200" spc="-3" dirty="0">
                <a:solidFill>
                  <a:prstClr val="black"/>
                </a:solidFill>
                <a:latin typeface="Calibri"/>
                <a:ea typeface="+mn-ea"/>
                <a:cs typeface="Calibri"/>
              </a:rPr>
              <a:t>to </a:t>
            </a:r>
            <a:r>
              <a:rPr sz="1050" kern="1200" spc="33" dirty="0">
                <a:solidFill>
                  <a:prstClr val="black"/>
                </a:solidFill>
                <a:latin typeface="Calibri"/>
                <a:ea typeface="+mn-ea"/>
                <a:cs typeface="Calibri"/>
              </a:rPr>
              <a:t>decide </a:t>
            </a:r>
            <a:r>
              <a:rPr sz="1050" kern="1200" spc="26" dirty="0">
                <a:solidFill>
                  <a:prstClr val="black"/>
                </a:solidFill>
                <a:latin typeface="Calibri"/>
                <a:ea typeface="+mn-ea"/>
                <a:cs typeface="Calibri"/>
              </a:rPr>
              <a:t>goals, </a:t>
            </a:r>
            <a:r>
              <a:rPr sz="1050" kern="1200" spc="7" dirty="0">
                <a:solidFill>
                  <a:prstClr val="black"/>
                </a:solidFill>
                <a:latin typeface="Calibri"/>
                <a:ea typeface="+mn-ea"/>
                <a:cs typeface="Calibri"/>
              </a:rPr>
              <a:t>strategies </a:t>
            </a:r>
            <a:r>
              <a:rPr sz="1050" kern="1200" spc="26" dirty="0">
                <a:solidFill>
                  <a:prstClr val="black"/>
                </a:solidFill>
                <a:latin typeface="Calibri"/>
                <a:ea typeface="+mn-ea"/>
                <a:cs typeface="Calibri"/>
              </a:rPr>
              <a:t>and </a:t>
            </a:r>
            <a:r>
              <a:rPr sz="1050" kern="1200" spc="23" dirty="0">
                <a:solidFill>
                  <a:prstClr val="black"/>
                </a:solidFill>
                <a:latin typeface="Calibri"/>
                <a:ea typeface="+mn-ea"/>
                <a:cs typeface="Calibri"/>
              </a:rPr>
              <a:t>outcomes </a:t>
            </a:r>
            <a:r>
              <a:rPr sz="1050" kern="1200" spc="3" dirty="0">
                <a:solidFill>
                  <a:prstClr val="black"/>
                </a:solidFill>
                <a:latin typeface="Calibri"/>
                <a:ea typeface="+mn-ea"/>
                <a:cs typeface="Calibri"/>
              </a:rPr>
              <a:t>for </a:t>
            </a:r>
            <a:r>
              <a:rPr sz="1050" kern="1200" spc="7" dirty="0">
                <a:solidFill>
                  <a:prstClr val="black"/>
                </a:solidFill>
                <a:latin typeface="Calibri"/>
                <a:ea typeface="+mn-ea"/>
                <a:cs typeface="Calibri"/>
              </a:rPr>
              <a:t>the  </a:t>
            </a:r>
            <a:r>
              <a:rPr sz="1050" kern="1200" spc="23" dirty="0">
                <a:solidFill>
                  <a:prstClr val="black"/>
                </a:solidFill>
                <a:latin typeface="Calibri"/>
                <a:ea typeface="+mn-ea"/>
                <a:cs typeface="Calibri"/>
              </a:rPr>
              <a:t>grantmaking </a:t>
            </a:r>
            <a:r>
              <a:rPr sz="1050" kern="1200" spc="13" dirty="0">
                <a:solidFill>
                  <a:prstClr val="black"/>
                </a:solidFill>
                <a:latin typeface="Calibri"/>
                <a:ea typeface="+mn-ea"/>
                <a:cs typeface="Calibri"/>
              </a:rPr>
              <a:t>program? </a:t>
            </a:r>
            <a:r>
              <a:rPr sz="1050" kern="1200" spc="10" dirty="0">
                <a:solidFill>
                  <a:prstClr val="black"/>
                </a:solidFill>
                <a:latin typeface="Calibri"/>
                <a:ea typeface="+mn-ea"/>
                <a:cs typeface="Calibri"/>
              </a:rPr>
              <a:t>For </a:t>
            </a:r>
            <a:r>
              <a:rPr sz="1050" kern="1200" spc="20" dirty="0">
                <a:solidFill>
                  <a:prstClr val="black"/>
                </a:solidFill>
                <a:latin typeface="Calibri"/>
                <a:ea typeface="+mn-ea"/>
                <a:cs typeface="Calibri"/>
              </a:rPr>
              <a:t>your </a:t>
            </a:r>
            <a:r>
              <a:rPr sz="1050" kern="1200" spc="7" dirty="0">
                <a:solidFill>
                  <a:prstClr val="black"/>
                </a:solidFill>
                <a:latin typeface="Calibri"/>
                <a:ea typeface="+mn-ea"/>
                <a:cs typeface="Calibri"/>
              </a:rPr>
              <a:t>grant </a:t>
            </a:r>
            <a:r>
              <a:rPr sz="1050" kern="1200" spc="26" dirty="0">
                <a:solidFill>
                  <a:prstClr val="black"/>
                </a:solidFill>
                <a:latin typeface="Calibri"/>
                <a:ea typeface="+mn-ea"/>
                <a:cs typeface="Calibri"/>
              </a:rPr>
              <a:t>specifically? </a:t>
            </a:r>
            <a:r>
              <a:rPr sz="1050" kern="1200" spc="30" dirty="0">
                <a:solidFill>
                  <a:prstClr val="black"/>
                </a:solidFill>
                <a:latin typeface="Calibri"/>
                <a:ea typeface="+mn-ea"/>
                <a:cs typeface="Calibri"/>
              </a:rPr>
              <a:t>(Chose  </a:t>
            </a:r>
            <a:r>
              <a:rPr sz="1050" kern="1200" spc="13" dirty="0">
                <a:solidFill>
                  <a:prstClr val="black"/>
                </a:solidFill>
                <a:latin typeface="Calibri"/>
                <a:ea typeface="+mn-ea"/>
                <a:cs typeface="Calibri"/>
              </a:rPr>
              <a:t>from: </a:t>
            </a:r>
            <a:r>
              <a:rPr sz="1050" kern="1200" spc="-7" dirty="0">
                <a:solidFill>
                  <a:prstClr val="black"/>
                </a:solidFill>
                <a:latin typeface="Calibri"/>
                <a:ea typeface="+mn-ea"/>
                <a:cs typeface="Calibri"/>
              </a:rPr>
              <a:t>Just </a:t>
            </a:r>
            <a:r>
              <a:rPr sz="1050" kern="1200" spc="17" dirty="0">
                <a:solidFill>
                  <a:prstClr val="black"/>
                </a:solidFill>
                <a:latin typeface="Calibri"/>
                <a:ea typeface="+mn-ea"/>
                <a:cs typeface="Calibri"/>
              </a:rPr>
              <a:t>right, </a:t>
            </a:r>
            <a:r>
              <a:rPr sz="1050" kern="1200" spc="7" dirty="0">
                <a:solidFill>
                  <a:prstClr val="black"/>
                </a:solidFill>
                <a:latin typeface="Calibri"/>
                <a:ea typeface="+mn-ea"/>
                <a:cs typeface="Calibri"/>
              </a:rPr>
              <a:t>not </a:t>
            </a:r>
            <a:r>
              <a:rPr sz="1050" kern="1200" spc="26" dirty="0">
                <a:solidFill>
                  <a:prstClr val="black"/>
                </a:solidFill>
                <a:latin typeface="Calibri"/>
                <a:ea typeface="+mn-ea"/>
                <a:cs typeface="Calibri"/>
              </a:rPr>
              <a:t>enough </a:t>
            </a:r>
            <a:r>
              <a:rPr sz="1050" kern="1200" spc="10" dirty="0">
                <a:solidFill>
                  <a:prstClr val="black"/>
                </a:solidFill>
                <a:latin typeface="Calibri"/>
                <a:ea typeface="+mn-ea"/>
                <a:cs typeface="Calibri"/>
              </a:rPr>
              <a:t>or </a:t>
            </a:r>
            <a:r>
              <a:rPr sz="1050" kern="1200" spc="7" dirty="0">
                <a:solidFill>
                  <a:prstClr val="black"/>
                </a:solidFill>
                <a:latin typeface="Calibri"/>
                <a:ea typeface="+mn-ea"/>
                <a:cs typeface="Calibri"/>
              </a:rPr>
              <a:t>too</a:t>
            </a:r>
            <a:r>
              <a:rPr sz="1050" kern="1200" spc="66" dirty="0">
                <a:solidFill>
                  <a:prstClr val="black"/>
                </a:solidFill>
                <a:latin typeface="Calibri"/>
                <a:ea typeface="+mn-ea"/>
                <a:cs typeface="Calibri"/>
              </a:rPr>
              <a:t> </a:t>
            </a:r>
            <a:r>
              <a:rPr sz="1050" kern="1200" spc="23" dirty="0">
                <a:solidFill>
                  <a:prstClr val="black"/>
                </a:solidFill>
                <a:latin typeface="Calibri"/>
                <a:ea typeface="+mn-ea"/>
                <a:cs typeface="Calibri"/>
              </a:rPr>
              <a:t>collaborative)</a:t>
            </a:r>
            <a:endParaRPr sz="1050" kern="1200" dirty="0">
              <a:solidFill>
                <a:prstClr val="black"/>
              </a:solidFill>
              <a:latin typeface="Calibri"/>
              <a:ea typeface="+mn-ea"/>
              <a:cs typeface="Calibri"/>
            </a:endParaRPr>
          </a:p>
          <a:p>
            <a:pPr marL="159272" marR="292488" indent="-150867" defTabSz="605150">
              <a:lnSpc>
                <a:spcPct val="111100"/>
              </a:lnSpc>
              <a:spcBef>
                <a:spcPts val="298"/>
              </a:spcBef>
              <a:buClrTx/>
              <a:buFontTx/>
              <a:buAutoNum type="arabicPeriod" startAt="10"/>
              <a:tabLst>
                <a:tab pos="159692" algn="l"/>
              </a:tabLst>
            </a:pPr>
            <a:r>
              <a:rPr sz="1050" kern="1200" spc="36" dirty="0">
                <a:solidFill>
                  <a:prstClr val="black"/>
                </a:solidFill>
                <a:latin typeface="Calibri"/>
                <a:ea typeface="+mn-ea"/>
                <a:cs typeface="Calibri"/>
              </a:rPr>
              <a:t>Which </a:t>
            </a:r>
            <a:r>
              <a:rPr sz="1050" kern="1200" spc="17" dirty="0">
                <a:solidFill>
                  <a:prstClr val="black"/>
                </a:solidFill>
                <a:latin typeface="Calibri"/>
                <a:ea typeface="+mn-ea"/>
                <a:cs typeface="Calibri"/>
              </a:rPr>
              <a:t>organization </a:t>
            </a:r>
            <a:r>
              <a:rPr sz="1050" kern="1200" spc="13" dirty="0">
                <a:solidFill>
                  <a:prstClr val="black"/>
                </a:solidFill>
                <a:latin typeface="Calibri"/>
                <a:ea typeface="+mn-ea"/>
                <a:cs typeface="Calibri"/>
              </a:rPr>
              <a:t>played a </a:t>
            </a:r>
            <a:r>
              <a:rPr sz="1050" kern="1200" spc="7" dirty="0">
                <a:solidFill>
                  <a:prstClr val="black"/>
                </a:solidFill>
                <a:latin typeface="Calibri"/>
                <a:ea typeface="+mn-ea"/>
                <a:cs typeface="Calibri"/>
              </a:rPr>
              <a:t>larger </a:t>
            </a:r>
            <a:r>
              <a:rPr sz="1050" kern="1200" spc="10" dirty="0">
                <a:solidFill>
                  <a:prstClr val="black"/>
                </a:solidFill>
                <a:latin typeface="Calibri"/>
                <a:ea typeface="+mn-ea"/>
                <a:cs typeface="Calibri"/>
              </a:rPr>
              <a:t>role </a:t>
            </a:r>
            <a:r>
              <a:rPr sz="1050" kern="1200" spc="26" dirty="0">
                <a:solidFill>
                  <a:prstClr val="black"/>
                </a:solidFill>
                <a:latin typeface="Calibri"/>
                <a:ea typeface="+mn-ea"/>
                <a:cs typeface="Calibri"/>
              </a:rPr>
              <a:t>in </a:t>
            </a:r>
            <a:r>
              <a:rPr sz="1050" kern="1200" spc="-3" dirty="0">
                <a:solidFill>
                  <a:prstClr val="black"/>
                </a:solidFill>
                <a:latin typeface="Calibri"/>
                <a:ea typeface="+mn-ea"/>
                <a:cs typeface="Calibri"/>
              </a:rPr>
              <a:t>setting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performance </a:t>
            </a:r>
            <a:r>
              <a:rPr sz="1050" kern="1200" spc="3" dirty="0">
                <a:solidFill>
                  <a:prstClr val="black"/>
                </a:solidFill>
                <a:latin typeface="Calibri"/>
                <a:ea typeface="+mn-ea"/>
                <a:cs typeface="Calibri"/>
              </a:rPr>
              <a:t>measures or </a:t>
            </a:r>
            <a:r>
              <a:rPr sz="1050" kern="1200" spc="23" dirty="0">
                <a:solidFill>
                  <a:prstClr val="black"/>
                </a:solidFill>
                <a:latin typeface="Calibri"/>
                <a:ea typeface="+mn-ea"/>
                <a:cs typeface="Calibri"/>
              </a:rPr>
              <a:t>deciding </a:t>
            </a:r>
            <a:r>
              <a:rPr sz="1050" kern="1200" spc="7" dirty="0">
                <a:solidFill>
                  <a:prstClr val="black"/>
                </a:solidFill>
                <a:latin typeface="Calibri"/>
                <a:ea typeface="+mn-ea"/>
                <a:cs typeface="Calibri"/>
              </a:rPr>
              <a:t>what </a:t>
            </a:r>
            <a:r>
              <a:rPr sz="1050" kern="1200" spc="23" dirty="0">
                <a:solidFill>
                  <a:prstClr val="black"/>
                </a:solidFill>
                <a:latin typeface="Calibri"/>
                <a:ea typeface="+mn-ea"/>
                <a:cs typeface="Calibri"/>
              </a:rPr>
              <a:t>would </a:t>
            </a:r>
            <a:r>
              <a:rPr sz="1050" kern="1200" spc="10" dirty="0">
                <a:solidFill>
                  <a:prstClr val="black"/>
                </a:solidFill>
                <a:latin typeface="Calibri"/>
                <a:ea typeface="+mn-ea"/>
                <a:cs typeface="Calibri"/>
              </a:rPr>
              <a:t>be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performance </a:t>
            </a:r>
            <a:r>
              <a:rPr sz="1050" kern="1200" spc="3" dirty="0">
                <a:solidFill>
                  <a:prstClr val="black"/>
                </a:solidFill>
                <a:latin typeface="Calibri"/>
                <a:ea typeface="+mn-ea"/>
                <a:cs typeface="Calibri"/>
              </a:rPr>
              <a:t>measures </a:t>
            </a:r>
            <a:r>
              <a:rPr sz="1050" kern="1200" spc="-3" dirty="0">
                <a:solidFill>
                  <a:prstClr val="black"/>
                </a:solidFill>
                <a:latin typeface="Calibri"/>
                <a:ea typeface="+mn-ea"/>
                <a:cs typeface="Calibri"/>
              </a:rPr>
              <a:t>for </a:t>
            </a:r>
            <a:r>
              <a:rPr sz="1050" kern="1200" spc="10" dirty="0">
                <a:solidFill>
                  <a:prstClr val="black"/>
                </a:solidFill>
                <a:latin typeface="Calibri"/>
                <a:ea typeface="+mn-ea"/>
                <a:cs typeface="Calibri"/>
              </a:rPr>
              <a:t>your </a:t>
            </a:r>
            <a:r>
              <a:rPr sz="1050" kern="1200" spc="-10" dirty="0">
                <a:solidFill>
                  <a:prstClr val="black"/>
                </a:solidFill>
                <a:latin typeface="Calibri"/>
                <a:ea typeface="+mn-ea"/>
                <a:cs typeface="Calibri"/>
              </a:rPr>
              <a:t>grant? </a:t>
            </a:r>
            <a:r>
              <a:rPr sz="1050" kern="1200" spc="17" dirty="0">
                <a:solidFill>
                  <a:prstClr val="black"/>
                </a:solidFill>
                <a:latin typeface="Calibri"/>
                <a:ea typeface="+mn-ea"/>
                <a:cs typeface="Calibri"/>
              </a:rPr>
              <a:t>(Choose </a:t>
            </a:r>
            <a:r>
              <a:rPr sz="1050" kern="1200" spc="3" dirty="0">
                <a:solidFill>
                  <a:prstClr val="black"/>
                </a:solidFill>
                <a:latin typeface="Calibri"/>
                <a:ea typeface="+mn-ea"/>
                <a:cs typeface="Calibri"/>
              </a:rPr>
              <a:t>from: </a:t>
            </a:r>
            <a:r>
              <a:rPr sz="1050" kern="1200" spc="26" dirty="0">
                <a:solidFill>
                  <a:prstClr val="black"/>
                </a:solidFill>
                <a:latin typeface="Calibri"/>
                <a:ea typeface="+mn-ea"/>
                <a:cs typeface="Calibri"/>
              </a:rPr>
              <a:t>My  </a:t>
            </a:r>
            <a:r>
              <a:rPr sz="1050" kern="1200" spc="17" dirty="0">
                <a:solidFill>
                  <a:prstClr val="black"/>
                </a:solidFill>
                <a:latin typeface="Calibri"/>
                <a:ea typeface="+mn-ea"/>
                <a:cs typeface="Calibri"/>
              </a:rPr>
              <a:t>organization,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foundation, </a:t>
            </a:r>
            <a:r>
              <a:rPr sz="1050" kern="1200" spc="3" dirty="0">
                <a:solidFill>
                  <a:prstClr val="black"/>
                </a:solidFill>
                <a:latin typeface="Calibri"/>
                <a:ea typeface="+mn-ea"/>
                <a:cs typeface="Calibri"/>
              </a:rPr>
              <a:t>both</a:t>
            </a:r>
            <a:r>
              <a:rPr sz="1050" kern="1200" spc="113" dirty="0">
                <a:solidFill>
                  <a:prstClr val="black"/>
                </a:solidFill>
                <a:latin typeface="Calibri"/>
                <a:ea typeface="+mn-ea"/>
                <a:cs typeface="Calibri"/>
              </a:rPr>
              <a:t> </a:t>
            </a:r>
            <a:r>
              <a:rPr sz="1050" kern="1200" spc="17" dirty="0">
                <a:solidFill>
                  <a:prstClr val="black"/>
                </a:solidFill>
                <a:latin typeface="Calibri"/>
                <a:ea typeface="+mn-ea"/>
                <a:cs typeface="Calibri"/>
              </a:rPr>
              <a:t>equally)</a:t>
            </a:r>
            <a:endParaRPr sz="1050" kern="1200" dirty="0">
              <a:solidFill>
                <a:prstClr val="black"/>
              </a:solidFill>
              <a:latin typeface="Calibri"/>
              <a:ea typeface="+mn-ea"/>
              <a:cs typeface="Calibri"/>
            </a:endParaRPr>
          </a:p>
          <a:p>
            <a:pPr marL="159272" marR="3362" indent="-150867" defTabSz="605150">
              <a:lnSpc>
                <a:spcPct val="111100"/>
              </a:lnSpc>
              <a:spcBef>
                <a:spcPts val="298"/>
              </a:spcBef>
              <a:buClrTx/>
              <a:buFontTx/>
              <a:buAutoNum type="arabicPeriod" startAt="10"/>
              <a:tabLst>
                <a:tab pos="159692" algn="l"/>
              </a:tabLst>
            </a:pPr>
            <a:r>
              <a:rPr sz="1050" kern="1200" spc="20" dirty="0">
                <a:solidFill>
                  <a:prstClr val="black"/>
                </a:solidFill>
                <a:latin typeface="Calibri"/>
                <a:ea typeface="+mn-ea"/>
                <a:cs typeface="Calibri"/>
              </a:rPr>
              <a:t>Were </a:t>
            </a:r>
            <a:r>
              <a:rPr sz="1050" kern="1200" spc="3" dirty="0">
                <a:solidFill>
                  <a:prstClr val="black"/>
                </a:solidFill>
                <a:latin typeface="Calibri"/>
                <a:ea typeface="+mn-ea"/>
                <a:cs typeface="Calibri"/>
              </a:rPr>
              <a:t>the </a:t>
            </a:r>
            <a:r>
              <a:rPr sz="1050" kern="1200" spc="23" dirty="0">
                <a:solidFill>
                  <a:prstClr val="black"/>
                </a:solidFill>
                <a:latin typeface="Calibri"/>
                <a:ea typeface="+mn-ea"/>
                <a:cs typeface="Calibri"/>
              </a:rPr>
              <a:t>outcomes </a:t>
            </a:r>
            <a:r>
              <a:rPr sz="1050" kern="1200" spc="17" dirty="0">
                <a:solidFill>
                  <a:prstClr val="black"/>
                </a:solidFill>
                <a:latin typeface="Calibri"/>
                <a:ea typeface="+mn-ea"/>
                <a:cs typeface="Calibri"/>
              </a:rPr>
              <a:t>measurement </a:t>
            </a:r>
            <a:r>
              <a:rPr sz="1050" kern="1200" spc="26" dirty="0">
                <a:solidFill>
                  <a:prstClr val="black"/>
                </a:solidFill>
                <a:latin typeface="Calibri"/>
                <a:ea typeface="+mn-ea"/>
                <a:cs typeface="Calibri"/>
              </a:rPr>
              <a:t>and </a:t>
            </a:r>
            <a:r>
              <a:rPr sz="1050" kern="1200" spc="17" dirty="0">
                <a:solidFill>
                  <a:prstClr val="black"/>
                </a:solidFill>
                <a:latin typeface="Calibri"/>
                <a:ea typeface="+mn-ea"/>
                <a:cs typeface="Calibri"/>
              </a:rPr>
              <a:t>reporting requirements  </a:t>
            </a:r>
            <a:r>
              <a:rPr sz="1050" kern="1200" spc="20" dirty="0">
                <a:solidFill>
                  <a:prstClr val="black"/>
                </a:solidFill>
                <a:latin typeface="Calibri"/>
                <a:ea typeface="+mn-ea"/>
                <a:cs typeface="Calibri"/>
              </a:rPr>
              <a:t>appropriate</a:t>
            </a:r>
            <a:r>
              <a:rPr sz="1050" kern="1200" spc="60" dirty="0">
                <a:solidFill>
                  <a:prstClr val="black"/>
                </a:solidFill>
                <a:latin typeface="Calibri"/>
                <a:ea typeface="+mn-ea"/>
                <a:cs typeface="Calibri"/>
              </a:rPr>
              <a:t> </a:t>
            </a:r>
            <a:r>
              <a:rPr sz="1050" kern="1200" spc="17" dirty="0">
                <a:solidFill>
                  <a:prstClr val="black"/>
                </a:solidFill>
                <a:latin typeface="Calibri"/>
                <a:ea typeface="+mn-ea"/>
                <a:cs typeface="Calibri"/>
              </a:rPr>
              <a:t>relative</a:t>
            </a:r>
            <a:endParaRPr sz="1050" kern="1200" dirty="0">
              <a:solidFill>
                <a:prstClr val="black"/>
              </a:solidFill>
              <a:latin typeface="Calibri"/>
              <a:ea typeface="+mn-ea"/>
              <a:cs typeface="Calibri"/>
            </a:endParaRPr>
          </a:p>
          <a:p>
            <a:pPr marL="270636" lvl="1" indent="-111364" defTabSz="605150">
              <a:spcBef>
                <a:spcPts val="390"/>
              </a:spcBef>
              <a:buClrTx/>
              <a:buFontTx/>
              <a:buAutoNum type="alphaLcPeriod"/>
              <a:tabLst>
                <a:tab pos="271057" algn="l"/>
              </a:tabLst>
            </a:pPr>
            <a:r>
              <a:rPr sz="1050" kern="1200" spc="-3" dirty="0">
                <a:solidFill>
                  <a:prstClr val="black"/>
                </a:solidFill>
                <a:latin typeface="Calibri"/>
                <a:ea typeface="+mn-ea"/>
                <a:cs typeface="Calibri"/>
              </a:rPr>
              <a:t>To </a:t>
            </a:r>
            <a:r>
              <a:rPr sz="1050" kern="1200" spc="-7" dirty="0">
                <a:solidFill>
                  <a:prstClr val="black"/>
                </a:solidFill>
                <a:latin typeface="Calibri"/>
                <a:ea typeface="+mn-ea"/>
                <a:cs typeface="Calibri"/>
              </a:rPr>
              <a:t>the </a:t>
            </a:r>
            <a:r>
              <a:rPr sz="1050" kern="1200" spc="26" dirty="0">
                <a:solidFill>
                  <a:prstClr val="black"/>
                </a:solidFill>
                <a:latin typeface="Calibri"/>
                <a:ea typeface="+mn-ea"/>
                <a:cs typeface="Calibri"/>
              </a:rPr>
              <a:t>size </a:t>
            </a:r>
            <a:r>
              <a:rPr sz="1050" kern="1200" dirty="0">
                <a:solidFill>
                  <a:prstClr val="black"/>
                </a:solidFill>
                <a:latin typeface="Calibri"/>
                <a:ea typeface="+mn-ea"/>
                <a:cs typeface="Calibri"/>
              </a:rPr>
              <a:t>of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grant?</a:t>
            </a:r>
            <a:endParaRPr sz="1050" kern="1200" dirty="0">
              <a:solidFill>
                <a:prstClr val="black"/>
              </a:solidFill>
              <a:latin typeface="Calibri"/>
              <a:ea typeface="+mn-ea"/>
              <a:cs typeface="Calibri"/>
            </a:endParaRPr>
          </a:p>
          <a:p>
            <a:pPr marL="275679" lvl="1" indent="-116407" defTabSz="605150">
              <a:spcBef>
                <a:spcPts val="390"/>
              </a:spcBef>
              <a:buClrTx/>
              <a:buFontTx/>
              <a:buAutoNum type="alphaLcPeriod"/>
              <a:tabLst>
                <a:tab pos="276100" algn="l"/>
              </a:tabLst>
            </a:pPr>
            <a:r>
              <a:rPr sz="1050" kern="1200" spc="10" dirty="0">
                <a:solidFill>
                  <a:prstClr val="black"/>
                </a:solidFill>
                <a:latin typeface="Calibri"/>
                <a:ea typeface="+mn-ea"/>
                <a:cs typeface="Calibri"/>
              </a:rPr>
              <a:t>The </a:t>
            </a:r>
            <a:r>
              <a:rPr sz="1050" kern="1200" spc="26" dirty="0">
                <a:solidFill>
                  <a:prstClr val="black"/>
                </a:solidFill>
                <a:latin typeface="Calibri"/>
                <a:ea typeface="+mn-ea"/>
                <a:cs typeface="Calibri"/>
              </a:rPr>
              <a:t>size </a:t>
            </a:r>
            <a:r>
              <a:rPr sz="1050" kern="1200" spc="17" dirty="0">
                <a:solidFill>
                  <a:prstClr val="black"/>
                </a:solidFill>
                <a:latin typeface="Calibri"/>
                <a:ea typeface="+mn-ea"/>
                <a:cs typeface="Calibri"/>
              </a:rPr>
              <a:t>and </a:t>
            </a:r>
            <a:r>
              <a:rPr sz="1050" kern="1200" spc="20" dirty="0">
                <a:solidFill>
                  <a:prstClr val="black"/>
                </a:solidFill>
                <a:latin typeface="Calibri"/>
                <a:ea typeface="+mn-ea"/>
                <a:cs typeface="Calibri"/>
              </a:rPr>
              <a:t>capacity </a:t>
            </a:r>
            <a:r>
              <a:rPr sz="1050" kern="1200" dirty="0">
                <a:solidFill>
                  <a:prstClr val="black"/>
                </a:solidFill>
                <a:latin typeface="Calibri"/>
                <a:ea typeface="+mn-ea"/>
                <a:cs typeface="Calibri"/>
              </a:rPr>
              <a:t>of </a:t>
            </a:r>
            <a:r>
              <a:rPr sz="1050" kern="1200" spc="10" dirty="0">
                <a:solidFill>
                  <a:prstClr val="black"/>
                </a:solidFill>
                <a:latin typeface="Calibri"/>
                <a:ea typeface="+mn-ea"/>
                <a:cs typeface="Calibri"/>
              </a:rPr>
              <a:t>your</a:t>
            </a:r>
            <a:r>
              <a:rPr sz="1050" kern="1200" spc="129" dirty="0">
                <a:solidFill>
                  <a:prstClr val="black"/>
                </a:solidFill>
                <a:latin typeface="Calibri"/>
                <a:ea typeface="+mn-ea"/>
                <a:cs typeface="Calibri"/>
              </a:rPr>
              <a:t> </a:t>
            </a:r>
            <a:r>
              <a:rPr sz="1050" kern="1200" spc="10" dirty="0">
                <a:solidFill>
                  <a:prstClr val="black"/>
                </a:solidFill>
                <a:latin typeface="Calibri"/>
                <a:ea typeface="+mn-ea"/>
                <a:cs typeface="Calibri"/>
              </a:rPr>
              <a:t>organization?</a:t>
            </a:r>
            <a:endParaRPr sz="105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50" kern="1200" spc="10" dirty="0">
                <a:solidFill>
                  <a:prstClr val="black"/>
                </a:solidFill>
                <a:latin typeface="Calibri"/>
                <a:ea typeface="+mn-ea"/>
                <a:cs typeface="Calibri"/>
              </a:rPr>
              <a:t>Relative </a:t>
            </a:r>
            <a:r>
              <a:rPr sz="1050" kern="1200" spc="-10" dirty="0">
                <a:solidFill>
                  <a:prstClr val="black"/>
                </a:solidFill>
                <a:latin typeface="Calibri"/>
                <a:ea typeface="+mn-ea"/>
                <a:cs typeface="Calibri"/>
              </a:rPr>
              <a:t>to </a:t>
            </a:r>
            <a:r>
              <a:rPr sz="1050" kern="1200" spc="-7" dirty="0">
                <a:solidFill>
                  <a:prstClr val="black"/>
                </a:solidFill>
                <a:latin typeface="Calibri"/>
                <a:ea typeface="+mn-ea"/>
                <a:cs typeface="Calibri"/>
              </a:rPr>
              <a:t>the </a:t>
            </a:r>
            <a:r>
              <a:rPr sz="1050" kern="1200" spc="3" dirty="0">
                <a:solidFill>
                  <a:prstClr val="black"/>
                </a:solidFill>
                <a:latin typeface="Calibri"/>
                <a:ea typeface="+mn-ea"/>
                <a:cs typeface="Calibri"/>
              </a:rPr>
              <a:t>requirements </a:t>
            </a:r>
            <a:r>
              <a:rPr sz="1050" kern="1200" dirty="0">
                <a:solidFill>
                  <a:prstClr val="black"/>
                </a:solidFill>
                <a:latin typeface="Calibri"/>
                <a:ea typeface="+mn-ea"/>
                <a:cs typeface="Calibri"/>
              </a:rPr>
              <a:t>of </a:t>
            </a:r>
            <a:r>
              <a:rPr sz="1050" kern="1200" spc="-3" dirty="0">
                <a:solidFill>
                  <a:prstClr val="black"/>
                </a:solidFill>
                <a:latin typeface="Calibri"/>
                <a:ea typeface="+mn-ea"/>
                <a:cs typeface="Calibri"/>
              </a:rPr>
              <a:t>other</a:t>
            </a:r>
            <a:r>
              <a:rPr sz="1050" kern="1200" spc="46" dirty="0">
                <a:solidFill>
                  <a:prstClr val="black"/>
                </a:solidFill>
                <a:latin typeface="Calibri"/>
                <a:ea typeface="+mn-ea"/>
                <a:cs typeface="Calibri"/>
              </a:rPr>
              <a:t> </a:t>
            </a:r>
            <a:r>
              <a:rPr sz="1050" kern="1200" spc="-3" dirty="0">
                <a:solidFill>
                  <a:prstClr val="black"/>
                </a:solidFill>
                <a:latin typeface="Calibri"/>
                <a:ea typeface="+mn-ea"/>
                <a:cs typeface="Calibri"/>
              </a:rPr>
              <a:t>funders?</a:t>
            </a:r>
            <a:endParaRPr sz="1050" kern="1200"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1E4D62B3-EF0F-4104-AC62-12D00D940E4F}"/>
              </a:ext>
            </a:extLst>
          </p:cNvPr>
          <p:cNvSpPr/>
          <p:nvPr/>
        </p:nvSpPr>
        <p:spPr>
          <a:xfrm>
            <a:off x="1640371" y="124350"/>
            <a:ext cx="3041217" cy="307777"/>
          </a:xfrm>
          <a:prstGeom prst="rect">
            <a:avLst/>
          </a:prstGeom>
        </p:spPr>
        <p:txBody>
          <a:bodyPr wrap="none">
            <a:spAutoFit/>
          </a:bodyPr>
          <a:lstStyle/>
          <a:p>
            <a:r>
              <a:rPr lang="en-US" b="1" dirty="0"/>
              <a:t>SHARING POWER : ASSESMENT</a:t>
            </a:r>
            <a:r>
              <a:rPr lang="en-US"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object 7"/>
          <p:cNvSpPr txBox="1"/>
          <p:nvPr/>
        </p:nvSpPr>
        <p:spPr>
          <a:xfrm>
            <a:off x="724033" y="893963"/>
            <a:ext cx="3171692" cy="2750775"/>
          </a:xfrm>
          <a:prstGeom prst="rect">
            <a:avLst/>
          </a:prstGeom>
        </p:spPr>
        <p:txBody>
          <a:bodyPr vert="horz" wrap="square" lIns="0" tIns="8404" rIns="0" bIns="0" rtlCol="0">
            <a:spAutoFit/>
          </a:bodyPr>
          <a:lstStyle/>
          <a:p>
            <a:pPr marL="159272" marR="21012" indent="-150867" defTabSz="605150">
              <a:lnSpc>
                <a:spcPct val="111100"/>
              </a:lnSpc>
              <a:spcBef>
                <a:spcPts val="66"/>
              </a:spcBef>
              <a:buClrTx/>
              <a:buFontTx/>
              <a:buAutoNum type="arabicPeriod" startAt="10"/>
              <a:tabLst>
                <a:tab pos="159692" algn="l"/>
              </a:tabLst>
            </a:pPr>
            <a:r>
              <a:rPr sz="1000" kern="1200" spc="60" dirty="0">
                <a:solidFill>
                  <a:prstClr val="black"/>
                </a:solidFill>
                <a:latin typeface="Calibri"/>
                <a:ea typeface="+mn-ea"/>
                <a:cs typeface="Calibri"/>
              </a:rPr>
              <a:t>How </a:t>
            </a:r>
            <a:r>
              <a:rPr sz="1000" kern="1200" spc="26" dirty="0">
                <a:solidFill>
                  <a:prstClr val="black"/>
                </a:solidFill>
                <a:latin typeface="Calibri"/>
                <a:ea typeface="+mn-ea"/>
                <a:cs typeface="Calibri"/>
              </a:rPr>
              <a:t>collaborative </a:t>
            </a:r>
            <a:r>
              <a:rPr sz="1000" kern="1200" spc="23" dirty="0">
                <a:solidFill>
                  <a:prstClr val="black"/>
                </a:solidFill>
                <a:latin typeface="Calibri"/>
                <a:ea typeface="+mn-ea"/>
                <a:cs typeface="Calibri"/>
              </a:rPr>
              <a:t>was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foundation </a:t>
            </a:r>
            <a:r>
              <a:rPr sz="1000" kern="1200" spc="33" dirty="0">
                <a:solidFill>
                  <a:prstClr val="black"/>
                </a:solidFill>
                <a:latin typeface="Calibri"/>
                <a:ea typeface="+mn-ea"/>
                <a:cs typeface="Calibri"/>
              </a:rPr>
              <a:t>in </a:t>
            </a:r>
            <a:r>
              <a:rPr sz="1000" kern="1200" spc="30" dirty="0">
                <a:solidFill>
                  <a:prstClr val="black"/>
                </a:solidFill>
                <a:latin typeface="Calibri"/>
                <a:ea typeface="+mn-ea"/>
                <a:cs typeface="Calibri"/>
              </a:rPr>
              <a:t>working </a:t>
            </a:r>
            <a:r>
              <a:rPr sz="1000" kern="1200" spc="23" dirty="0">
                <a:solidFill>
                  <a:prstClr val="black"/>
                </a:solidFill>
                <a:latin typeface="Calibri"/>
                <a:ea typeface="+mn-ea"/>
                <a:cs typeface="Calibri"/>
              </a:rPr>
              <a:t>with your  </a:t>
            </a:r>
            <a:r>
              <a:rPr sz="1000" kern="1200" spc="30" dirty="0">
                <a:solidFill>
                  <a:prstClr val="black"/>
                </a:solidFill>
                <a:latin typeface="Calibri"/>
                <a:ea typeface="+mn-ea"/>
                <a:cs typeface="Calibri"/>
              </a:rPr>
              <a:t>organization </a:t>
            </a:r>
            <a:r>
              <a:rPr sz="1000" kern="1200" spc="-3" dirty="0">
                <a:solidFill>
                  <a:prstClr val="black"/>
                </a:solidFill>
                <a:latin typeface="Calibri"/>
                <a:ea typeface="+mn-ea"/>
                <a:cs typeface="Calibri"/>
              </a:rPr>
              <a:t>to </a:t>
            </a:r>
            <a:r>
              <a:rPr sz="1000" kern="1200" spc="33" dirty="0">
                <a:solidFill>
                  <a:prstClr val="black"/>
                </a:solidFill>
                <a:latin typeface="Calibri"/>
                <a:ea typeface="+mn-ea"/>
                <a:cs typeface="Calibri"/>
              </a:rPr>
              <a:t>decide </a:t>
            </a:r>
            <a:r>
              <a:rPr sz="1000" kern="1200" spc="26" dirty="0">
                <a:solidFill>
                  <a:prstClr val="black"/>
                </a:solidFill>
                <a:latin typeface="Calibri"/>
                <a:ea typeface="+mn-ea"/>
                <a:cs typeface="Calibri"/>
              </a:rPr>
              <a:t>goals, </a:t>
            </a:r>
            <a:r>
              <a:rPr sz="1000" kern="1200" spc="7" dirty="0">
                <a:solidFill>
                  <a:prstClr val="black"/>
                </a:solidFill>
                <a:latin typeface="Calibri"/>
                <a:ea typeface="+mn-ea"/>
                <a:cs typeface="Calibri"/>
              </a:rPr>
              <a:t>strategies </a:t>
            </a:r>
            <a:r>
              <a:rPr sz="1000" kern="1200" spc="26" dirty="0">
                <a:solidFill>
                  <a:prstClr val="black"/>
                </a:solidFill>
                <a:latin typeface="Calibri"/>
                <a:ea typeface="+mn-ea"/>
                <a:cs typeface="Calibri"/>
              </a:rPr>
              <a:t>and </a:t>
            </a:r>
            <a:r>
              <a:rPr sz="1000" kern="1200" spc="23" dirty="0">
                <a:solidFill>
                  <a:prstClr val="black"/>
                </a:solidFill>
                <a:latin typeface="Calibri"/>
                <a:ea typeface="+mn-ea"/>
                <a:cs typeface="Calibri"/>
              </a:rPr>
              <a:t>outcomes </a:t>
            </a:r>
            <a:r>
              <a:rPr sz="1000" kern="1200" spc="3" dirty="0">
                <a:solidFill>
                  <a:prstClr val="black"/>
                </a:solidFill>
                <a:latin typeface="Calibri"/>
                <a:ea typeface="+mn-ea"/>
                <a:cs typeface="Calibri"/>
              </a:rPr>
              <a:t>for </a:t>
            </a:r>
            <a:r>
              <a:rPr sz="1000" kern="1200" spc="7" dirty="0">
                <a:solidFill>
                  <a:prstClr val="black"/>
                </a:solidFill>
                <a:latin typeface="Calibri"/>
                <a:ea typeface="+mn-ea"/>
                <a:cs typeface="Calibri"/>
              </a:rPr>
              <a:t>the  </a:t>
            </a:r>
            <a:r>
              <a:rPr sz="1000" kern="1200" spc="23" dirty="0">
                <a:solidFill>
                  <a:prstClr val="black"/>
                </a:solidFill>
                <a:latin typeface="Calibri"/>
                <a:ea typeface="+mn-ea"/>
                <a:cs typeface="Calibri"/>
              </a:rPr>
              <a:t>grantmaking </a:t>
            </a:r>
            <a:r>
              <a:rPr sz="1000" kern="1200" spc="13" dirty="0">
                <a:solidFill>
                  <a:prstClr val="black"/>
                </a:solidFill>
                <a:latin typeface="Calibri"/>
                <a:ea typeface="+mn-ea"/>
                <a:cs typeface="Calibri"/>
              </a:rPr>
              <a:t>program? </a:t>
            </a:r>
            <a:r>
              <a:rPr sz="1000" kern="1200" spc="10" dirty="0">
                <a:solidFill>
                  <a:prstClr val="black"/>
                </a:solidFill>
                <a:latin typeface="Calibri"/>
                <a:ea typeface="+mn-ea"/>
                <a:cs typeface="Calibri"/>
              </a:rPr>
              <a:t>For </a:t>
            </a:r>
            <a:r>
              <a:rPr sz="1000" kern="1200" spc="20" dirty="0">
                <a:solidFill>
                  <a:prstClr val="black"/>
                </a:solidFill>
                <a:latin typeface="Calibri"/>
                <a:ea typeface="+mn-ea"/>
                <a:cs typeface="Calibri"/>
              </a:rPr>
              <a:t>your </a:t>
            </a:r>
            <a:r>
              <a:rPr sz="1000" kern="1200" spc="7" dirty="0">
                <a:solidFill>
                  <a:prstClr val="black"/>
                </a:solidFill>
                <a:latin typeface="Calibri"/>
                <a:ea typeface="+mn-ea"/>
                <a:cs typeface="Calibri"/>
              </a:rPr>
              <a:t>grant </a:t>
            </a:r>
            <a:r>
              <a:rPr sz="1000" kern="1200" spc="26" dirty="0">
                <a:solidFill>
                  <a:prstClr val="black"/>
                </a:solidFill>
                <a:latin typeface="Calibri"/>
                <a:ea typeface="+mn-ea"/>
                <a:cs typeface="Calibri"/>
              </a:rPr>
              <a:t>specifically? </a:t>
            </a:r>
            <a:r>
              <a:rPr sz="1000" kern="1200" spc="30" dirty="0">
                <a:solidFill>
                  <a:prstClr val="black"/>
                </a:solidFill>
                <a:latin typeface="Calibri"/>
                <a:ea typeface="+mn-ea"/>
                <a:cs typeface="Calibri"/>
              </a:rPr>
              <a:t>(Chose  </a:t>
            </a:r>
            <a:r>
              <a:rPr sz="1000" kern="1200" spc="13" dirty="0">
                <a:solidFill>
                  <a:prstClr val="black"/>
                </a:solidFill>
                <a:latin typeface="Calibri"/>
                <a:ea typeface="+mn-ea"/>
                <a:cs typeface="Calibri"/>
              </a:rPr>
              <a:t>from: </a:t>
            </a:r>
            <a:r>
              <a:rPr sz="1000" kern="1200" spc="-7" dirty="0">
                <a:solidFill>
                  <a:prstClr val="black"/>
                </a:solidFill>
                <a:latin typeface="Calibri"/>
                <a:ea typeface="+mn-ea"/>
                <a:cs typeface="Calibri"/>
              </a:rPr>
              <a:t>Just </a:t>
            </a:r>
            <a:r>
              <a:rPr sz="1000" kern="1200" spc="17" dirty="0">
                <a:solidFill>
                  <a:prstClr val="black"/>
                </a:solidFill>
                <a:latin typeface="Calibri"/>
                <a:ea typeface="+mn-ea"/>
                <a:cs typeface="Calibri"/>
              </a:rPr>
              <a:t>right, </a:t>
            </a:r>
            <a:r>
              <a:rPr sz="1000" kern="1200" spc="7" dirty="0">
                <a:solidFill>
                  <a:prstClr val="black"/>
                </a:solidFill>
                <a:latin typeface="Calibri"/>
                <a:ea typeface="+mn-ea"/>
                <a:cs typeface="Calibri"/>
              </a:rPr>
              <a:t>not </a:t>
            </a:r>
            <a:r>
              <a:rPr sz="1000" kern="1200" spc="26" dirty="0">
                <a:solidFill>
                  <a:prstClr val="black"/>
                </a:solidFill>
                <a:latin typeface="Calibri"/>
                <a:ea typeface="+mn-ea"/>
                <a:cs typeface="Calibri"/>
              </a:rPr>
              <a:t>enough </a:t>
            </a:r>
            <a:r>
              <a:rPr sz="1000" kern="1200" spc="10" dirty="0">
                <a:solidFill>
                  <a:prstClr val="black"/>
                </a:solidFill>
                <a:latin typeface="Calibri"/>
                <a:ea typeface="+mn-ea"/>
                <a:cs typeface="Calibri"/>
              </a:rPr>
              <a:t>or </a:t>
            </a:r>
            <a:r>
              <a:rPr sz="1000" kern="1200" spc="7" dirty="0">
                <a:solidFill>
                  <a:prstClr val="black"/>
                </a:solidFill>
                <a:latin typeface="Calibri"/>
                <a:ea typeface="+mn-ea"/>
                <a:cs typeface="Calibri"/>
              </a:rPr>
              <a:t>too</a:t>
            </a:r>
            <a:r>
              <a:rPr sz="1000" kern="1200" spc="66" dirty="0">
                <a:solidFill>
                  <a:prstClr val="black"/>
                </a:solidFill>
                <a:latin typeface="Calibri"/>
                <a:ea typeface="+mn-ea"/>
                <a:cs typeface="Calibri"/>
              </a:rPr>
              <a:t> </a:t>
            </a:r>
            <a:r>
              <a:rPr sz="1000" kern="1200" spc="23" dirty="0">
                <a:solidFill>
                  <a:prstClr val="black"/>
                </a:solidFill>
                <a:latin typeface="Calibri"/>
                <a:ea typeface="+mn-ea"/>
                <a:cs typeface="Calibri"/>
              </a:rPr>
              <a:t>collaborative)</a:t>
            </a:r>
            <a:endParaRPr sz="1000" kern="1200" dirty="0">
              <a:solidFill>
                <a:prstClr val="black"/>
              </a:solidFill>
              <a:latin typeface="Calibri"/>
              <a:ea typeface="+mn-ea"/>
              <a:cs typeface="Calibri"/>
            </a:endParaRPr>
          </a:p>
          <a:p>
            <a:pPr marL="159272" marR="292488" indent="-150867" defTabSz="605150">
              <a:lnSpc>
                <a:spcPct val="111100"/>
              </a:lnSpc>
              <a:spcBef>
                <a:spcPts val="298"/>
              </a:spcBef>
              <a:buClrTx/>
              <a:buFontTx/>
              <a:buAutoNum type="arabicPeriod" startAt="10"/>
              <a:tabLst>
                <a:tab pos="159692" algn="l"/>
              </a:tabLst>
            </a:pPr>
            <a:r>
              <a:rPr sz="1000" kern="1200" spc="36" dirty="0">
                <a:solidFill>
                  <a:prstClr val="black"/>
                </a:solidFill>
                <a:latin typeface="Calibri"/>
                <a:ea typeface="+mn-ea"/>
                <a:cs typeface="Calibri"/>
              </a:rPr>
              <a:t>Which </a:t>
            </a:r>
            <a:r>
              <a:rPr sz="1000" kern="1200" spc="17" dirty="0">
                <a:solidFill>
                  <a:prstClr val="black"/>
                </a:solidFill>
                <a:latin typeface="Calibri"/>
                <a:ea typeface="+mn-ea"/>
                <a:cs typeface="Calibri"/>
              </a:rPr>
              <a:t>organization </a:t>
            </a:r>
            <a:r>
              <a:rPr sz="1000" kern="1200" spc="13" dirty="0">
                <a:solidFill>
                  <a:prstClr val="black"/>
                </a:solidFill>
                <a:latin typeface="Calibri"/>
                <a:ea typeface="+mn-ea"/>
                <a:cs typeface="Calibri"/>
              </a:rPr>
              <a:t>played a </a:t>
            </a:r>
            <a:r>
              <a:rPr sz="1000" kern="1200" spc="7" dirty="0">
                <a:solidFill>
                  <a:prstClr val="black"/>
                </a:solidFill>
                <a:latin typeface="Calibri"/>
                <a:ea typeface="+mn-ea"/>
                <a:cs typeface="Calibri"/>
              </a:rPr>
              <a:t>larger </a:t>
            </a:r>
            <a:r>
              <a:rPr sz="1000" kern="1200" spc="10" dirty="0">
                <a:solidFill>
                  <a:prstClr val="black"/>
                </a:solidFill>
                <a:latin typeface="Calibri"/>
                <a:ea typeface="+mn-ea"/>
                <a:cs typeface="Calibri"/>
              </a:rPr>
              <a:t>role </a:t>
            </a:r>
            <a:r>
              <a:rPr sz="1000" kern="1200" spc="26" dirty="0">
                <a:solidFill>
                  <a:prstClr val="black"/>
                </a:solidFill>
                <a:latin typeface="Calibri"/>
                <a:ea typeface="+mn-ea"/>
                <a:cs typeface="Calibri"/>
              </a:rPr>
              <a:t>in </a:t>
            </a:r>
            <a:r>
              <a:rPr sz="1000" kern="1200" spc="-3" dirty="0">
                <a:solidFill>
                  <a:prstClr val="black"/>
                </a:solidFill>
                <a:latin typeface="Calibri"/>
                <a:ea typeface="+mn-ea"/>
                <a:cs typeface="Calibri"/>
              </a:rPr>
              <a:t>setting </a:t>
            </a:r>
            <a:r>
              <a:rPr sz="1000" kern="1200" spc="-7" dirty="0">
                <a:solidFill>
                  <a:prstClr val="black"/>
                </a:solidFill>
                <a:latin typeface="Calibri"/>
                <a:ea typeface="+mn-ea"/>
                <a:cs typeface="Calibri"/>
              </a:rPr>
              <a:t>the  </a:t>
            </a:r>
            <a:r>
              <a:rPr sz="1000" kern="1200" spc="10" dirty="0">
                <a:solidFill>
                  <a:prstClr val="black"/>
                </a:solidFill>
                <a:latin typeface="Calibri"/>
                <a:ea typeface="+mn-ea"/>
                <a:cs typeface="Calibri"/>
              </a:rPr>
              <a:t>performance </a:t>
            </a:r>
            <a:r>
              <a:rPr sz="1000" kern="1200" spc="3" dirty="0">
                <a:solidFill>
                  <a:prstClr val="black"/>
                </a:solidFill>
                <a:latin typeface="Calibri"/>
                <a:ea typeface="+mn-ea"/>
                <a:cs typeface="Calibri"/>
              </a:rPr>
              <a:t>measures or </a:t>
            </a:r>
            <a:r>
              <a:rPr sz="1000" kern="1200" spc="23" dirty="0">
                <a:solidFill>
                  <a:prstClr val="black"/>
                </a:solidFill>
                <a:latin typeface="Calibri"/>
                <a:ea typeface="+mn-ea"/>
                <a:cs typeface="Calibri"/>
              </a:rPr>
              <a:t>deciding </a:t>
            </a:r>
            <a:r>
              <a:rPr sz="1000" kern="1200" spc="7" dirty="0">
                <a:solidFill>
                  <a:prstClr val="black"/>
                </a:solidFill>
                <a:latin typeface="Calibri"/>
                <a:ea typeface="+mn-ea"/>
                <a:cs typeface="Calibri"/>
              </a:rPr>
              <a:t>what </a:t>
            </a:r>
            <a:r>
              <a:rPr sz="1000" kern="1200" spc="23" dirty="0">
                <a:solidFill>
                  <a:prstClr val="black"/>
                </a:solidFill>
                <a:latin typeface="Calibri"/>
                <a:ea typeface="+mn-ea"/>
                <a:cs typeface="Calibri"/>
              </a:rPr>
              <a:t>would </a:t>
            </a:r>
            <a:r>
              <a:rPr sz="1000" kern="1200" spc="10" dirty="0">
                <a:solidFill>
                  <a:prstClr val="black"/>
                </a:solidFill>
                <a:latin typeface="Calibri"/>
                <a:ea typeface="+mn-ea"/>
                <a:cs typeface="Calibri"/>
              </a:rPr>
              <a:t>be </a:t>
            </a:r>
            <a:r>
              <a:rPr sz="1000" kern="1200" spc="-7" dirty="0">
                <a:solidFill>
                  <a:prstClr val="black"/>
                </a:solidFill>
                <a:latin typeface="Calibri"/>
                <a:ea typeface="+mn-ea"/>
                <a:cs typeface="Calibri"/>
              </a:rPr>
              <a:t>the  </a:t>
            </a:r>
            <a:r>
              <a:rPr sz="1000" kern="1200" spc="10" dirty="0">
                <a:solidFill>
                  <a:prstClr val="black"/>
                </a:solidFill>
                <a:latin typeface="Calibri"/>
                <a:ea typeface="+mn-ea"/>
                <a:cs typeface="Calibri"/>
              </a:rPr>
              <a:t>performance </a:t>
            </a:r>
            <a:r>
              <a:rPr sz="1000" kern="1200" spc="3" dirty="0">
                <a:solidFill>
                  <a:prstClr val="black"/>
                </a:solidFill>
                <a:latin typeface="Calibri"/>
                <a:ea typeface="+mn-ea"/>
                <a:cs typeface="Calibri"/>
              </a:rPr>
              <a:t>measures </a:t>
            </a:r>
            <a:r>
              <a:rPr sz="1000" kern="1200" spc="-3" dirty="0">
                <a:solidFill>
                  <a:prstClr val="black"/>
                </a:solidFill>
                <a:latin typeface="Calibri"/>
                <a:ea typeface="+mn-ea"/>
                <a:cs typeface="Calibri"/>
              </a:rPr>
              <a:t>for </a:t>
            </a:r>
            <a:r>
              <a:rPr sz="1000" kern="1200" spc="10" dirty="0">
                <a:solidFill>
                  <a:prstClr val="black"/>
                </a:solidFill>
                <a:latin typeface="Calibri"/>
                <a:ea typeface="+mn-ea"/>
                <a:cs typeface="Calibri"/>
              </a:rPr>
              <a:t>your </a:t>
            </a:r>
            <a:r>
              <a:rPr sz="1000" kern="1200" spc="-10" dirty="0">
                <a:solidFill>
                  <a:prstClr val="black"/>
                </a:solidFill>
                <a:latin typeface="Calibri"/>
                <a:ea typeface="+mn-ea"/>
                <a:cs typeface="Calibri"/>
              </a:rPr>
              <a:t>grant? </a:t>
            </a:r>
            <a:r>
              <a:rPr sz="1000" kern="1200" spc="17" dirty="0">
                <a:solidFill>
                  <a:prstClr val="black"/>
                </a:solidFill>
                <a:latin typeface="Calibri"/>
                <a:ea typeface="+mn-ea"/>
                <a:cs typeface="Calibri"/>
              </a:rPr>
              <a:t>(Choose </a:t>
            </a:r>
            <a:r>
              <a:rPr sz="1000" kern="1200" spc="3" dirty="0">
                <a:solidFill>
                  <a:prstClr val="black"/>
                </a:solidFill>
                <a:latin typeface="Calibri"/>
                <a:ea typeface="+mn-ea"/>
                <a:cs typeface="Calibri"/>
              </a:rPr>
              <a:t>from: </a:t>
            </a:r>
            <a:r>
              <a:rPr sz="1000" kern="1200" spc="26" dirty="0">
                <a:solidFill>
                  <a:prstClr val="black"/>
                </a:solidFill>
                <a:latin typeface="Calibri"/>
                <a:ea typeface="+mn-ea"/>
                <a:cs typeface="Calibri"/>
              </a:rPr>
              <a:t>My  </a:t>
            </a:r>
            <a:r>
              <a:rPr sz="1000" kern="1200" spc="17" dirty="0">
                <a:solidFill>
                  <a:prstClr val="black"/>
                </a:solidFill>
                <a:latin typeface="Calibri"/>
                <a:ea typeface="+mn-ea"/>
                <a:cs typeface="Calibri"/>
              </a:rPr>
              <a:t>organization, </a:t>
            </a:r>
            <a:r>
              <a:rPr sz="1000" kern="1200" spc="-7" dirty="0">
                <a:solidFill>
                  <a:prstClr val="black"/>
                </a:solidFill>
                <a:latin typeface="Calibri"/>
                <a:ea typeface="+mn-ea"/>
                <a:cs typeface="Calibri"/>
              </a:rPr>
              <a:t>the </a:t>
            </a:r>
            <a:r>
              <a:rPr sz="1000" kern="1200" spc="10" dirty="0">
                <a:solidFill>
                  <a:prstClr val="black"/>
                </a:solidFill>
                <a:latin typeface="Calibri"/>
                <a:ea typeface="+mn-ea"/>
                <a:cs typeface="Calibri"/>
              </a:rPr>
              <a:t>foundation, </a:t>
            </a:r>
            <a:r>
              <a:rPr sz="1000" kern="1200" spc="3" dirty="0">
                <a:solidFill>
                  <a:prstClr val="black"/>
                </a:solidFill>
                <a:latin typeface="Calibri"/>
                <a:ea typeface="+mn-ea"/>
                <a:cs typeface="Calibri"/>
              </a:rPr>
              <a:t>both</a:t>
            </a:r>
            <a:r>
              <a:rPr sz="1000" kern="1200" spc="113" dirty="0">
                <a:solidFill>
                  <a:prstClr val="black"/>
                </a:solidFill>
                <a:latin typeface="Calibri"/>
                <a:ea typeface="+mn-ea"/>
                <a:cs typeface="Calibri"/>
              </a:rPr>
              <a:t> </a:t>
            </a:r>
            <a:r>
              <a:rPr sz="1000" kern="1200" spc="17" dirty="0">
                <a:solidFill>
                  <a:prstClr val="black"/>
                </a:solidFill>
                <a:latin typeface="Calibri"/>
                <a:ea typeface="+mn-ea"/>
                <a:cs typeface="Calibri"/>
              </a:rPr>
              <a:t>equally)</a:t>
            </a:r>
            <a:endParaRPr sz="1000" kern="1200" dirty="0">
              <a:solidFill>
                <a:prstClr val="black"/>
              </a:solidFill>
              <a:latin typeface="Calibri"/>
              <a:ea typeface="+mn-ea"/>
              <a:cs typeface="Calibri"/>
            </a:endParaRPr>
          </a:p>
          <a:p>
            <a:pPr marL="159272" marR="3362" indent="-150867" defTabSz="605150">
              <a:lnSpc>
                <a:spcPct val="111100"/>
              </a:lnSpc>
              <a:spcBef>
                <a:spcPts val="298"/>
              </a:spcBef>
              <a:buClrTx/>
              <a:buFontTx/>
              <a:buAutoNum type="arabicPeriod" startAt="10"/>
              <a:tabLst>
                <a:tab pos="159692" algn="l"/>
              </a:tabLst>
            </a:pPr>
            <a:r>
              <a:rPr sz="1000" kern="1200" spc="20" dirty="0">
                <a:solidFill>
                  <a:prstClr val="black"/>
                </a:solidFill>
                <a:latin typeface="Calibri"/>
                <a:ea typeface="+mn-ea"/>
                <a:cs typeface="Calibri"/>
              </a:rPr>
              <a:t>Were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outcomes </a:t>
            </a:r>
            <a:r>
              <a:rPr sz="1000" kern="1200" spc="17" dirty="0">
                <a:solidFill>
                  <a:prstClr val="black"/>
                </a:solidFill>
                <a:latin typeface="Calibri"/>
                <a:ea typeface="+mn-ea"/>
                <a:cs typeface="Calibri"/>
              </a:rPr>
              <a:t>measurement </a:t>
            </a:r>
            <a:r>
              <a:rPr sz="1000" kern="1200" spc="26" dirty="0">
                <a:solidFill>
                  <a:prstClr val="black"/>
                </a:solidFill>
                <a:latin typeface="Calibri"/>
                <a:ea typeface="+mn-ea"/>
                <a:cs typeface="Calibri"/>
              </a:rPr>
              <a:t>and </a:t>
            </a:r>
            <a:r>
              <a:rPr sz="1000" kern="1200" spc="17" dirty="0">
                <a:solidFill>
                  <a:prstClr val="black"/>
                </a:solidFill>
                <a:latin typeface="Calibri"/>
                <a:ea typeface="+mn-ea"/>
                <a:cs typeface="Calibri"/>
              </a:rPr>
              <a:t>reporting requirements  </a:t>
            </a:r>
            <a:r>
              <a:rPr sz="1000" kern="1200" spc="20" dirty="0">
                <a:solidFill>
                  <a:prstClr val="black"/>
                </a:solidFill>
                <a:latin typeface="Calibri"/>
                <a:ea typeface="+mn-ea"/>
                <a:cs typeface="Calibri"/>
              </a:rPr>
              <a:t>appropriate</a:t>
            </a:r>
            <a:r>
              <a:rPr sz="1000" kern="1200" spc="60" dirty="0">
                <a:solidFill>
                  <a:prstClr val="black"/>
                </a:solidFill>
                <a:latin typeface="Calibri"/>
                <a:ea typeface="+mn-ea"/>
                <a:cs typeface="Calibri"/>
              </a:rPr>
              <a:t> </a:t>
            </a:r>
            <a:r>
              <a:rPr sz="1000" kern="1200" spc="17" dirty="0">
                <a:solidFill>
                  <a:prstClr val="black"/>
                </a:solidFill>
                <a:latin typeface="Calibri"/>
                <a:ea typeface="+mn-ea"/>
                <a:cs typeface="Calibri"/>
              </a:rPr>
              <a:t>relative</a:t>
            </a:r>
            <a:endParaRPr sz="1000" kern="1200" dirty="0">
              <a:solidFill>
                <a:prstClr val="black"/>
              </a:solidFill>
              <a:latin typeface="Calibri"/>
              <a:ea typeface="+mn-ea"/>
              <a:cs typeface="Calibri"/>
            </a:endParaRPr>
          </a:p>
          <a:p>
            <a:pPr marL="270636" lvl="1" indent="-111364" defTabSz="605150">
              <a:spcBef>
                <a:spcPts val="390"/>
              </a:spcBef>
              <a:buClrTx/>
              <a:buFontTx/>
              <a:buAutoNum type="alphaLcPeriod"/>
              <a:tabLst>
                <a:tab pos="271057" algn="l"/>
              </a:tabLst>
            </a:pPr>
            <a:r>
              <a:rPr sz="1000" kern="1200" spc="-3" dirty="0">
                <a:solidFill>
                  <a:prstClr val="black"/>
                </a:solidFill>
                <a:latin typeface="Calibri"/>
                <a:ea typeface="+mn-ea"/>
                <a:cs typeface="Calibri"/>
              </a:rPr>
              <a:t>To </a:t>
            </a:r>
            <a:r>
              <a:rPr sz="1000" kern="1200" spc="-7" dirty="0">
                <a:solidFill>
                  <a:prstClr val="black"/>
                </a:solidFill>
                <a:latin typeface="Calibri"/>
                <a:ea typeface="+mn-ea"/>
                <a:cs typeface="Calibri"/>
              </a:rPr>
              <a:t>the </a:t>
            </a:r>
            <a:r>
              <a:rPr sz="1000" kern="1200" spc="26" dirty="0">
                <a:solidFill>
                  <a:prstClr val="black"/>
                </a:solidFill>
                <a:latin typeface="Calibri"/>
                <a:ea typeface="+mn-ea"/>
                <a:cs typeface="Calibri"/>
              </a:rPr>
              <a:t>size </a:t>
            </a:r>
            <a:r>
              <a:rPr sz="1000" kern="1200" dirty="0">
                <a:solidFill>
                  <a:prstClr val="black"/>
                </a:solidFill>
                <a:latin typeface="Calibri"/>
                <a:ea typeface="+mn-ea"/>
                <a:cs typeface="Calibri"/>
              </a:rPr>
              <a:t>of </a:t>
            </a:r>
            <a:r>
              <a:rPr sz="1000" kern="1200" spc="-7" dirty="0">
                <a:solidFill>
                  <a:prstClr val="black"/>
                </a:solidFill>
                <a:latin typeface="Calibri"/>
                <a:ea typeface="+mn-ea"/>
                <a:cs typeface="Calibri"/>
              </a:rPr>
              <a:t>the </a:t>
            </a:r>
            <a:r>
              <a:rPr sz="1000" kern="1200" spc="-10" dirty="0">
                <a:solidFill>
                  <a:prstClr val="black"/>
                </a:solidFill>
                <a:latin typeface="Calibri"/>
                <a:ea typeface="+mn-ea"/>
                <a:cs typeface="Calibri"/>
              </a:rPr>
              <a:t>grant?</a:t>
            </a:r>
            <a:endParaRPr sz="1000" kern="1200" dirty="0">
              <a:solidFill>
                <a:prstClr val="black"/>
              </a:solidFill>
              <a:latin typeface="Calibri"/>
              <a:ea typeface="+mn-ea"/>
              <a:cs typeface="Calibri"/>
            </a:endParaRPr>
          </a:p>
          <a:p>
            <a:pPr marL="275679" lvl="1" indent="-116407" defTabSz="605150">
              <a:spcBef>
                <a:spcPts val="390"/>
              </a:spcBef>
              <a:buClrTx/>
              <a:buFontTx/>
              <a:buAutoNum type="alphaLcPeriod"/>
              <a:tabLst>
                <a:tab pos="276100" algn="l"/>
              </a:tabLst>
            </a:pPr>
            <a:r>
              <a:rPr sz="1000" kern="1200" spc="10" dirty="0">
                <a:solidFill>
                  <a:prstClr val="black"/>
                </a:solidFill>
                <a:latin typeface="Calibri"/>
                <a:ea typeface="+mn-ea"/>
                <a:cs typeface="Calibri"/>
              </a:rPr>
              <a:t>The </a:t>
            </a:r>
            <a:r>
              <a:rPr sz="1000" kern="1200" spc="26" dirty="0">
                <a:solidFill>
                  <a:prstClr val="black"/>
                </a:solidFill>
                <a:latin typeface="Calibri"/>
                <a:ea typeface="+mn-ea"/>
                <a:cs typeface="Calibri"/>
              </a:rPr>
              <a:t>size </a:t>
            </a:r>
            <a:r>
              <a:rPr sz="1000" kern="1200" spc="17" dirty="0">
                <a:solidFill>
                  <a:prstClr val="black"/>
                </a:solidFill>
                <a:latin typeface="Calibri"/>
                <a:ea typeface="+mn-ea"/>
                <a:cs typeface="Calibri"/>
              </a:rPr>
              <a:t>and </a:t>
            </a:r>
            <a:r>
              <a:rPr sz="1000" kern="1200" spc="20" dirty="0">
                <a:solidFill>
                  <a:prstClr val="black"/>
                </a:solidFill>
                <a:latin typeface="Calibri"/>
                <a:ea typeface="+mn-ea"/>
                <a:cs typeface="Calibri"/>
              </a:rPr>
              <a:t>capacity </a:t>
            </a:r>
            <a:r>
              <a:rPr sz="1000" kern="1200" dirty="0">
                <a:solidFill>
                  <a:prstClr val="black"/>
                </a:solidFill>
                <a:latin typeface="Calibri"/>
                <a:ea typeface="+mn-ea"/>
                <a:cs typeface="Calibri"/>
              </a:rPr>
              <a:t>of </a:t>
            </a:r>
            <a:r>
              <a:rPr sz="1000" kern="1200" spc="10" dirty="0">
                <a:solidFill>
                  <a:prstClr val="black"/>
                </a:solidFill>
                <a:latin typeface="Calibri"/>
                <a:ea typeface="+mn-ea"/>
                <a:cs typeface="Calibri"/>
              </a:rPr>
              <a:t>your</a:t>
            </a:r>
            <a:r>
              <a:rPr sz="1000" kern="1200" spc="129" dirty="0">
                <a:solidFill>
                  <a:prstClr val="black"/>
                </a:solidFill>
                <a:latin typeface="Calibri"/>
                <a:ea typeface="+mn-ea"/>
                <a:cs typeface="Calibri"/>
              </a:rPr>
              <a:t> </a:t>
            </a:r>
            <a:r>
              <a:rPr sz="1000" kern="1200" spc="10" dirty="0">
                <a:solidFill>
                  <a:prstClr val="black"/>
                </a:solidFill>
                <a:latin typeface="Calibri"/>
                <a:ea typeface="+mn-ea"/>
                <a:cs typeface="Calibri"/>
              </a:rPr>
              <a:t>organization?</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10" dirty="0">
                <a:solidFill>
                  <a:prstClr val="black"/>
                </a:solidFill>
                <a:latin typeface="Calibri"/>
                <a:ea typeface="+mn-ea"/>
                <a:cs typeface="Calibri"/>
              </a:rPr>
              <a:t>Relative </a:t>
            </a:r>
            <a:r>
              <a:rPr sz="1000" kern="1200" spc="-10" dirty="0">
                <a:solidFill>
                  <a:prstClr val="black"/>
                </a:solidFill>
                <a:latin typeface="Calibri"/>
                <a:ea typeface="+mn-ea"/>
                <a:cs typeface="Calibri"/>
              </a:rPr>
              <a:t>to </a:t>
            </a:r>
            <a:r>
              <a:rPr sz="1000" kern="1200" spc="-7" dirty="0">
                <a:solidFill>
                  <a:prstClr val="black"/>
                </a:solidFill>
                <a:latin typeface="Calibri"/>
                <a:ea typeface="+mn-ea"/>
                <a:cs typeface="Calibri"/>
              </a:rPr>
              <a:t>the </a:t>
            </a:r>
            <a:r>
              <a:rPr sz="1000" kern="1200" spc="3" dirty="0">
                <a:solidFill>
                  <a:prstClr val="black"/>
                </a:solidFill>
                <a:latin typeface="Calibri"/>
                <a:ea typeface="+mn-ea"/>
                <a:cs typeface="Calibri"/>
              </a:rPr>
              <a:t>requirements </a:t>
            </a:r>
            <a:r>
              <a:rPr sz="1000" kern="1200" dirty="0">
                <a:solidFill>
                  <a:prstClr val="black"/>
                </a:solidFill>
                <a:latin typeface="Calibri"/>
                <a:ea typeface="+mn-ea"/>
                <a:cs typeface="Calibri"/>
              </a:rPr>
              <a:t>of </a:t>
            </a:r>
            <a:r>
              <a:rPr sz="1000" kern="1200" spc="-3" dirty="0">
                <a:solidFill>
                  <a:prstClr val="black"/>
                </a:solidFill>
                <a:latin typeface="Calibri"/>
                <a:ea typeface="+mn-ea"/>
                <a:cs typeface="Calibri"/>
              </a:rPr>
              <a:t>other</a:t>
            </a:r>
            <a:r>
              <a:rPr sz="1000" kern="1200" spc="46" dirty="0">
                <a:solidFill>
                  <a:prstClr val="black"/>
                </a:solidFill>
                <a:latin typeface="Calibri"/>
                <a:ea typeface="+mn-ea"/>
                <a:cs typeface="Calibri"/>
              </a:rPr>
              <a:t> </a:t>
            </a:r>
            <a:r>
              <a:rPr sz="1000" kern="1200" spc="-3" dirty="0">
                <a:solidFill>
                  <a:prstClr val="black"/>
                </a:solidFill>
                <a:latin typeface="Calibri"/>
                <a:ea typeface="+mn-ea"/>
                <a:cs typeface="Calibri"/>
              </a:rPr>
              <a:t>funders?</a:t>
            </a:r>
            <a:endParaRPr sz="1000" kern="1200" dirty="0">
              <a:solidFill>
                <a:prstClr val="black"/>
              </a:solidFill>
              <a:latin typeface="Calibri"/>
              <a:ea typeface="+mn-ea"/>
              <a:cs typeface="Calibri"/>
            </a:endParaRPr>
          </a:p>
        </p:txBody>
      </p:sp>
      <p:sp>
        <p:nvSpPr>
          <p:cNvPr id="8" name="object 8"/>
          <p:cNvSpPr txBox="1"/>
          <p:nvPr/>
        </p:nvSpPr>
        <p:spPr>
          <a:xfrm>
            <a:off x="5064567" y="988131"/>
            <a:ext cx="3262150" cy="2848110"/>
          </a:xfrm>
          <a:prstGeom prst="rect">
            <a:avLst/>
          </a:prstGeom>
        </p:spPr>
        <p:txBody>
          <a:bodyPr vert="horz" wrap="square" lIns="0" tIns="8404" rIns="0" bIns="0" rtlCol="0">
            <a:spAutoFit/>
          </a:bodyPr>
          <a:lstStyle/>
          <a:p>
            <a:pPr marL="159272" marR="118088" indent="-150867" defTabSz="605150">
              <a:lnSpc>
                <a:spcPct val="111100"/>
              </a:lnSpc>
              <a:spcBef>
                <a:spcPts val="66"/>
              </a:spcBef>
              <a:buClrTx/>
              <a:buFontTx/>
              <a:buAutoNum type="arabicPeriod"/>
              <a:tabLst>
                <a:tab pos="159692" algn="l"/>
              </a:tabLst>
            </a:pPr>
            <a:r>
              <a:rPr sz="1000" kern="1200" spc="46" dirty="0">
                <a:solidFill>
                  <a:prstClr val="black"/>
                </a:solidFill>
                <a:latin typeface="Calibri"/>
                <a:ea typeface="+mn-ea"/>
                <a:cs typeface="Calibri"/>
              </a:rPr>
              <a:t>Give </a:t>
            </a:r>
            <a:r>
              <a:rPr sz="1000" kern="1200" spc="20" dirty="0">
                <a:solidFill>
                  <a:prstClr val="black"/>
                </a:solidFill>
                <a:latin typeface="Calibri"/>
                <a:ea typeface="+mn-ea"/>
                <a:cs typeface="Calibri"/>
              </a:rPr>
              <a:t>one </a:t>
            </a:r>
            <a:r>
              <a:rPr sz="1000" kern="1200" spc="10" dirty="0">
                <a:solidFill>
                  <a:prstClr val="black"/>
                </a:solidFill>
                <a:latin typeface="Calibri"/>
                <a:ea typeface="+mn-ea"/>
                <a:cs typeface="Calibri"/>
              </a:rPr>
              <a:t>or </a:t>
            </a:r>
            <a:r>
              <a:rPr sz="1000" kern="1200" spc="17" dirty="0">
                <a:solidFill>
                  <a:prstClr val="black"/>
                </a:solidFill>
                <a:latin typeface="Calibri"/>
                <a:ea typeface="+mn-ea"/>
                <a:cs typeface="Calibri"/>
              </a:rPr>
              <a:t>more </a:t>
            </a:r>
            <a:r>
              <a:rPr sz="1000" kern="1200" spc="26" dirty="0">
                <a:solidFill>
                  <a:prstClr val="black"/>
                </a:solidFill>
                <a:latin typeface="Calibri"/>
                <a:ea typeface="+mn-ea"/>
                <a:cs typeface="Calibri"/>
              </a:rPr>
              <a:t>examples </a:t>
            </a:r>
            <a:r>
              <a:rPr sz="1000" kern="1200" spc="7" dirty="0">
                <a:solidFill>
                  <a:prstClr val="black"/>
                </a:solidFill>
                <a:latin typeface="Calibri"/>
                <a:ea typeface="+mn-ea"/>
                <a:cs typeface="Calibri"/>
              </a:rPr>
              <a:t>of </a:t>
            </a:r>
            <a:r>
              <a:rPr sz="1000" kern="1200" spc="33" dirty="0">
                <a:solidFill>
                  <a:prstClr val="black"/>
                </a:solidFill>
                <a:latin typeface="Calibri"/>
                <a:ea typeface="+mn-ea"/>
                <a:cs typeface="Calibri"/>
              </a:rPr>
              <a:t>how </a:t>
            </a:r>
            <a:r>
              <a:rPr sz="1000" kern="1200" spc="13" dirty="0">
                <a:solidFill>
                  <a:prstClr val="black"/>
                </a:solidFill>
                <a:latin typeface="Calibri"/>
                <a:ea typeface="+mn-ea"/>
                <a:cs typeface="Calibri"/>
              </a:rPr>
              <a:t>[insert </a:t>
            </a:r>
            <a:r>
              <a:rPr sz="1000" kern="1200" spc="23" dirty="0">
                <a:solidFill>
                  <a:prstClr val="black"/>
                </a:solidFill>
                <a:latin typeface="Calibri"/>
                <a:ea typeface="+mn-ea"/>
                <a:cs typeface="Calibri"/>
              </a:rPr>
              <a:t>name </a:t>
            </a:r>
            <a:r>
              <a:rPr sz="1000" kern="1200" spc="7" dirty="0">
                <a:solidFill>
                  <a:prstClr val="black"/>
                </a:solidFill>
                <a:latin typeface="Calibri"/>
                <a:ea typeface="+mn-ea"/>
                <a:cs typeface="Calibri"/>
              </a:rPr>
              <a:t>of </a:t>
            </a:r>
            <a:r>
              <a:rPr sz="1000" kern="1200" spc="23" dirty="0">
                <a:solidFill>
                  <a:prstClr val="black"/>
                </a:solidFill>
                <a:latin typeface="Calibri"/>
                <a:ea typeface="+mn-ea"/>
                <a:cs typeface="Calibri"/>
              </a:rPr>
              <a:t>your  </a:t>
            </a:r>
            <a:r>
              <a:rPr sz="1000" kern="1200" spc="17" dirty="0">
                <a:solidFill>
                  <a:prstClr val="black"/>
                </a:solidFill>
                <a:latin typeface="Calibri"/>
                <a:ea typeface="+mn-ea"/>
                <a:cs typeface="Calibri"/>
              </a:rPr>
              <a:t>institution] </a:t>
            </a:r>
            <a:r>
              <a:rPr sz="1000" kern="1200" spc="20" dirty="0">
                <a:solidFill>
                  <a:prstClr val="black"/>
                </a:solidFill>
                <a:latin typeface="Calibri"/>
                <a:ea typeface="+mn-ea"/>
                <a:cs typeface="Calibri"/>
              </a:rPr>
              <a:t>effectively </a:t>
            </a:r>
            <a:r>
              <a:rPr sz="1000" kern="1200" spc="13" dirty="0">
                <a:solidFill>
                  <a:prstClr val="black"/>
                </a:solidFill>
                <a:latin typeface="Calibri"/>
                <a:ea typeface="+mn-ea"/>
                <a:cs typeface="Calibri"/>
              </a:rPr>
              <a:t>creates </a:t>
            </a:r>
            <a:r>
              <a:rPr sz="1000" kern="1200" spc="26" dirty="0">
                <a:solidFill>
                  <a:prstClr val="black"/>
                </a:solidFill>
                <a:latin typeface="Calibri"/>
                <a:ea typeface="+mn-ea"/>
                <a:cs typeface="Calibri"/>
              </a:rPr>
              <a:t>and </a:t>
            </a:r>
            <a:r>
              <a:rPr sz="1000" kern="1200" spc="23" dirty="0">
                <a:solidFill>
                  <a:prstClr val="black"/>
                </a:solidFill>
                <a:latin typeface="Calibri"/>
                <a:ea typeface="+mn-ea"/>
                <a:cs typeface="Calibri"/>
              </a:rPr>
              <a:t>maintains </a:t>
            </a:r>
            <a:r>
              <a:rPr sz="1000" kern="1200" spc="13" dirty="0">
                <a:solidFill>
                  <a:prstClr val="black"/>
                </a:solidFill>
                <a:latin typeface="Calibri"/>
                <a:ea typeface="+mn-ea"/>
                <a:cs typeface="Calibri"/>
              </a:rPr>
              <a:t>trusting  </a:t>
            </a:r>
            <a:r>
              <a:rPr sz="1000" kern="1200" spc="23" dirty="0">
                <a:solidFill>
                  <a:prstClr val="black"/>
                </a:solidFill>
                <a:latin typeface="Calibri"/>
                <a:ea typeface="+mn-ea"/>
                <a:cs typeface="Calibri"/>
              </a:rPr>
              <a:t>relationships with </a:t>
            </a:r>
            <a:r>
              <a:rPr sz="1000" kern="1200" spc="3" dirty="0">
                <a:solidFill>
                  <a:prstClr val="black"/>
                </a:solidFill>
                <a:latin typeface="Calibri"/>
                <a:ea typeface="+mn-ea"/>
                <a:cs typeface="Calibri"/>
              </a:rPr>
              <a:t>the </a:t>
            </a:r>
            <a:r>
              <a:rPr sz="1000" kern="1200" spc="30" dirty="0">
                <a:solidFill>
                  <a:prstClr val="black"/>
                </a:solidFill>
                <a:latin typeface="Calibri"/>
                <a:ea typeface="+mn-ea"/>
                <a:cs typeface="Calibri"/>
              </a:rPr>
              <a:t>community </a:t>
            </a:r>
            <a:r>
              <a:rPr sz="1000" kern="1200" spc="26" dirty="0">
                <a:solidFill>
                  <a:prstClr val="black"/>
                </a:solidFill>
                <a:latin typeface="Calibri"/>
                <a:ea typeface="+mn-ea"/>
                <a:cs typeface="Calibri"/>
              </a:rPr>
              <a:t>and people </a:t>
            </a:r>
            <a:r>
              <a:rPr sz="1000" kern="1200" spc="3" dirty="0">
                <a:solidFill>
                  <a:prstClr val="black"/>
                </a:solidFill>
                <a:latin typeface="Calibri"/>
                <a:ea typeface="+mn-ea"/>
                <a:cs typeface="Calibri"/>
              </a:rPr>
              <a:t>it </a:t>
            </a:r>
            <a:r>
              <a:rPr sz="1000" kern="1200" spc="13" dirty="0">
                <a:solidFill>
                  <a:prstClr val="black"/>
                </a:solidFill>
                <a:latin typeface="Calibri"/>
                <a:ea typeface="+mn-ea"/>
                <a:cs typeface="Calibri"/>
              </a:rPr>
              <a:t>serves. </a:t>
            </a:r>
            <a:r>
              <a:rPr sz="1000" kern="1200" spc="60" dirty="0">
                <a:solidFill>
                  <a:prstClr val="black"/>
                </a:solidFill>
                <a:latin typeface="Calibri"/>
                <a:ea typeface="+mn-ea"/>
                <a:cs typeface="Calibri"/>
              </a:rPr>
              <a:t>How  </a:t>
            </a:r>
            <a:r>
              <a:rPr sz="1000" kern="1200" spc="40" dirty="0">
                <a:solidFill>
                  <a:prstClr val="black"/>
                </a:solidFill>
                <a:latin typeface="Calibri"/>
                <a:ea typeface="+mn-ea"/>
                <a:cs typeface="Calibri"/>
              </a:rPr>
              <a:t>could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foundation </a:t>
            </a:r>
            <a:r>
              <a:rPr sz="1000" kern="1200" spc="36" dirty="0">
                <a:solidFill>
                  <a:prstClr val="black"/>
                </a:solidFill>
                <a:latin typeface="Calibri"/>
                <a:ea typeface="+mn-ea"/>
                <a:cs typeface="Calibri"/>
              </a:rPr>
              <a:t>build </a:t>
            </a:r>
            <a:r>
              <a:rPr sz="1000" kern="1200" dirty="0">
                <a:solidFill>
                  <a:prstClr val="black"/>
                </a:solidFill>
                <a:latin typeface="Calibri"/>
                <a:ea typeface="+mn-ea"/>
                <a:cs typeface="Calibri"/>
              </a:rPr>
              <a:t>better </a:t>
            </a:r>
            <a:r>
              <a:rPr sz="1000" kern="1200" spc="30" dirty="0">
                <a:solidFill>
                  <a:prstClr val="black"/>
                </a:solidFill>
                <a:latin typeface="Calibri"/>
                <a:ea typeface="+mn-ea"/>
                <a:cs typeface="Calibri"/>
              </a:rPr>
              <a:t>community</a:t>
            </a:r>
            <a:r>
              <a:rPr sz="1000" kern="1200" spc="-66" dirty="0">
                <a:solidFill>
                  <a:prstClr val="black"/>
                </a:solidFill>
                <a:latin typeface="Calibri"/>
                <a:ea typeface="+mn-ea"/>
                <a:cs typeface="Calibri"/>
              </a:rPr>
              <a:t> </a:t>
            </a:r>
            <a:r>
              <a:rPr sz="1000" kern="1200" spc="20" dirty="0">
                <a:solidFill>
                  <a:prstClr val="black"/>
                </a:solidFill>
                <a:latin typeface="Calibri"/>
                <a:ea typeface="+mn-ea"/>
                <a:cs typeface="Calibri"/>
              </a:rPr>
              <a:t>relationships?</a:t>
            </a:r>
            <a:endParaRPr sz="1000" kern="1200" dirty="0">
              <a:solidFill>
                <a:prstClr val="black"/>
              </a:solidFill>
              <a:latin typeface="Calibri"/>
              <a:ea typeface="+mn-ea"/>
              <a:cs typeface="Calibri"/>
            </a:endParaRPr>
          </a:p>
          <a:p>
            <a:pPr marL="159272" marR="3362" indent="-150867" defTabSz="605150">
              <a:lnSpc>
                <a:spcPct val="111100"/>
              </a:lnSpc>
              <a:spcBef>
                <a:spcPts val="298"/>
              </a:spcBef>
              <a:buClrTx/>
              <a:buFontTx/>
              <a:buAutoNum type="arabicPeriod"/>
              <a:tabLst>
                <a:tab pos="159692" algn="l"/>
              </a:tabLst>
            </a:pPr>
            <a:r>
              <a:rPr sz="1000" kern="1200" spc="46" dirty="0">
                <a:solidFill>
                  <a:prstClr val="black"/>
                </a:solidFill>
                <a:latin typeface="Calibri"/>
                <a:ea typeface="+mn-ea"/>
                <a:cs typeface="Calibri"/>
              </a:rPr>
              <a:t>Give </a:t>
            </a:r>
            <a:r>
              <a:rPr sz="1000" kern="1200" spc="20" dirty="0">
                <a:solidFill>
                  <a:prstClr val="black"/>
                </a:solidFill>
                <a:latin typeface="Calibri"/>
                <a:ea typeface="+mn-ea"/>
                <a:cs typeface="Calibri"/>
              </a:rPr>
              <a:t>one </a:t>
            </a:r>
            <a:r>
              <a:rPr sz="1000" kern="1200" spc="10" dirty="0">
                <a:solidFill>
                  <a:prstClr val="black"/>
                </a:solidFill>
                <a:latin typeface="Calibri"/>
                <a:ea typeface="+mn-ea"/>
                <a:cs typeface="Calibri"/>
              </a:rPr>
              <a:t>or </a:t>
            </a:r>
            <a:r>
              <a:rPr sz="1000" kern="1200" spc="17" dirty="0">
                <a:solidFill>
                  <a:prstClr val="black"/>
                </a:solidFill>
                <a:latin typeface="Calibri"/>
                <a:ea typeface="+mn-ea"/>
                <a:cs typeface="Calibri"/>
              </a:rPr>
              <a:t>more </a:t>
            </a:r>
            <a:r>
              <a:rPr sz="1000" kern="1200" spc="26" dirty="0">
                <a:solidFill>
                  <a:prstClr val="black"/>
                </a:solidFill>
                <a:latin typeface="Calibri"/>
                <a:ea typeface="+mn-ea"/>
                <a:cs typeface="Calibri"/>
              </a:rPr>
              <a:t>examples </a:t>
            </a:r>
            <a:r>
              <a:rPr sz="1000" kern="1200" spc="7" dirty="0">
                <a:solidFill>
                  <a:prstClr val="black"/>
                </a:solidFill>
                <a:latin typeface="Calibri"/>
                <a:ea typeface="+mn-ea"/>
                <a:cs typeface="Calibri"/>
              </a:rPr>
              <a:t>of </a:t>
            </a:r>
            <a:r>
              <a:rPr sz="1000" kern="1200" spc="33" dirty="0">
                <a:solidFill>
                  <a:prstClr val="black"/>
                </a:solidFill>
                <a:latin typeface="Calibri"/>
                <a:ea typeface="+mn-ea"/>
                <a:cs typeface="Calibri"/>
              </a:rPr>
              <a:t>how </a:t>
            </a:r>
            <a:r>
              <a:rPr sz="1000" kern="1200" spc="13" dirty="0">
                <a:solidFill>
                  <a:prstClr val="black"/>
                </a:solidFill>
                <a:latin typeface="Calibri"/>
                <a:ea typeface="+mn-ea"/>
                <a:cs typeface="Calibri"/>
              </a:rPr>
              <a:t>this </a:t>
            </a:r>
            <a:r>
              <a:rPr sz="1000" kern="1200" spc="23" dirty="0">
                <a:solidFill>
                  <a:prstClr val="black"/>
                </a:solidFill>
                <a:latin typeface="Calibri"/>
                <a:ea typeface="+mn-ea"/>
                <a:cs typeface="Calibri"/>
              </a:rPr>
              <a:t>foundation </a:t>
            </a:r>
            <a:r>
              <a:rPr sz="1000" kern="1200" spc="20" dirty="0">
                <a:solidFill>
                  <a:prstClr val="black"/>
                </a:solidFill>
                <a:latin typeface="Calibri"/>
                <a:ea typeface="+mn-ea"/>
                <a:cs typeface="Calibri"/>
              </a:rPr>
              <a:t>effectively  </a:t>
            </a:r>
            <a:r>
              <a:rPr sz="1000" kern="1200" spc="23" dirty="0">
                <a:solidFill>
                  <a:prstClr val="black"/>
                </a:solidFill>
                <a:latin typeface="Calibri"/>
                <a:ea typeface="+mn-ea"/>
                <a:cs typeface="Calibri"/>
              </a:rPr>
              <a:t>collaborates </a:t>
            </a:r>
            <a:r>
              <a:rPr sz="1000" kern="1200" spc="26" dirty="0">
                <a:solidFill>
                  <a:prstClr val="black"/>
                </a:solidFill>
                <a:latin typeface="Calibri"/>
                <a:ea typeface="+mn-ea"/>
                <a:cs typeface="Calibri"/>
              </a:rPr>
              <a:t>and </a:t>
            </a:r>
            <a:r>
              <a:rPr sz="1000" kern="1200" spc="13" dirty="0">
                <a:solidFill>
                  <a:prstClr val="black"/>
                </a:solidFill>
                <a:latin typeface="Calibri"/>
                <a:ea typeface="+mn-ea"/>
                <a:cs typeface="Calibri"/>
              </a:rPr>
              <a:t>shares </a:t>
            </a:r>
            <a:r>
              <a:rPr sz="1000" kern="1200" spc="23" dirty="0">
                <a:solidFill>
                  <a:prstClr val="black"/>
                </a:solidFill>
                <a:latin typeface="Calibri"/>
                <a:ea typeface="+mn-ea"/>
                <a:cs typeface="Calibri"/>
              </a:rPr>
              <a:t>power with </a:t>
            </a:r>
            <a:r>
              <a:rPr sz="1000" kern="1200" spc="13" dirty="0">
                <a:solidFill>
                  <a:prstClr val="black"/>
                </a:solidFill>
                <a:latin typeface="Calibri"/>
                <a:ea typeface="+mn-ea"/>
                <a:cs typeface="Calibri"/>
              </a:rPr>
              <a:t>residents </a:t>
            </a:r>
            <a:r>
              <a:rPr sz="1000" kern="1200" spc="26" dirty="0">
                <a:solidFill>
                  <a:prstClr val="black"/>
                </a:solidFill>
                <a:latin typeface="Calibri"/>
                <a:ea typeface="+mn-ea"/>
                <a:cs typeface="Calibri"/>
              </a:rPr>
              <a:t>and </a:t>
            </a:r>
            <a:r>
              <a:rPr sz="1000" kern="1200" spc="7" dirty="0">
                <a:solidFill>
                  <a:prstClr val="black"/>
                </a:solidFill>
                <a:latin typeface="Calibri"/>
                <a:ea typeface="+mn-ea"/>
                <a:cs typeface="Calibri"/>
              </a:rPr>
              <a:t>others </a:t>
            </a:r>
            <a:r>
              <a:rPr sz="1000" kern="1200" spc="33" dirty="0">
                <a:solidFill>
                  <a:prstClr val="black"/>
                </a:solidFill>
                <a:latin typeface="Calibri"/>
                <a:ea typeface="+mn-ea"/>
                <a:cs typeface="Calibri"/>
              </a:rPr>
              <a:t>in </a:t>
            </a:r>
            <a:r>
              <a:rPr sz="1000" kern="1200" spc="7" dirty="0">
                <a:solidFill>
                  <a:prstClr val="black"/>
                </a:solidFill>
                <a:latin typeface="Calibri"/>
                <a:ea typeface="+mn-ea"/>
                <a:cs typeface="Calibri"/>
              </a:rPr>
              <a:t>the  </a:t>
            </a:r>
            <a:r>
              <a:rPr sz="1000" kern="1200" spc="30" dirty="0">
                <a:solidFill>
                  <a:prstClr val="black"/>
                </a:solidFill>
                <a:latin typeface="Calibri"/>
                <a:ea typeface="+mn-ea"/>
                <a:cs typeface="Calibri"/>
              </a:rPr>
              <a:t>community </a:t>
            </a:r>
            <a:r>
              <a:rPr sz="1000" kern="1200" spc="-3" dirty="0">
                <a:solidFill>
                  <a:prstClr val="black"/>
                </a:solidFill>
                <a:latin typeface="Calibri"/>
                <a:ea typeface="+mn-ea"/>
                <a:cs typeface="Calibri"/>
              </a:rPr>
              <a:t>to </a:t>
            </a:r>
            <a:r>
              <a:rPr sz="1000" kern="1200" spc="30" dirty="0">
                <a:solidFill>
                  <a:prstClr val="black"/>
                </a:solidFill>
                <a:latin typeface="Calibri"/>
                <a:ea typeface="+mn-ea"/>
                <a:cs typeface="Calibri"/>
              </a:rPr>
              <a:t>achieve </a:t>
            </a:r>
            <a:r>
              <a:rPr sz="1000" kern="1200" spc="17" dirty="0">
                <a:solidFill>
                  <a:prstClr val="black"/>
                </a:solidFill>
                <a:latin typeface="Calibri"/>
                <a:ea typeface="+mn-ea"/>
                <a:cs typeface="Calibri"/>
              </a:rPr>
              <a:t>shared </a:t>
            </a:r>
            <a:r>
              <a:rPr sz="1000" kern="1200" spc="26" dirty="0">
                <a:solidFill>
                  <a:prstClr val="black"/>
                </a:solidFill>
                <a:latin typeface="Calibri"/>
                <a:ea typeface="+mn-ea"/>
                <a:cs typeface="Calibri"/>
              </a:rPr>
              <a:t>goals. </a:t>
            </a:r>
            <a:r>
              <a:rPr sz="1000" kern="1200" spc="60" dirty="0">
                <a:solidFill>
                  <a:prstClr val="black"/>
                </a:solidFill>
                <a:latin typeface="Calibri"/>
                <a:ea typeface="+mn-ea"/>
                <a:cs typeface="Calibri"/>
              </a:rPr>
              <a:t>How </a:t>
            </a:r>
            <a:r>
              <a:rPr sz="1000" kern="1200" spc="40" dirty="0">
                <a:solidFill>
                  <a:prstClr val="black"/>
                </a:solidFill>
                <a:latin typeface="Calibri"/>
                <a:ea typeface="+mn-ea"/>
                <a:cs typeface="Calibri"/>
              </a:rPr>
              <a:t>could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foundation  </a:t>
            </a:r>
            <a:r>
              <a:rPr sz="1000" kern="1200" spc="17" dirty="0">
                <a:solidFill>
                  <a:prstClr val="black"/>
                </a:solidFill>
                <a:latin typeface="Calibri"/>
                <a:ea typeface="+mn-ea"/>
                <a:cs typeface="Calibri"/>
              </a:rPr>
              <a:t>be more</a:t>
            </a:r>
            <a:r>
              <a:rPr sz="1000" kern="1200" spc="106" dirty="0">
                <a:solidFill>
                  <a:prstClr val="black"/>
                </a:solidFill>
                <a:latin typeface="Calibri"/>
                <a:ea typeface="+mn-ea"/>
                <a:cs typeface="Calibri"/>
              </a:rPr>
              <a:t> </a:t>
            </a:r>
            <a:r>
              <a:rPr sz="1000" kern="1200" spc="23" dirty="0">
                <a:solidFill>
                  <a:prstClr val="black"/>
                </a:solidFill>
                <a:latin typeface="Calibri"/>
                <a:ea typeface="+mn-ea"/>
                <a:cs typeface="Calibri"/>
              </a:rPr>
              <a:t>collaborative?</a:t>
            </a:r>
            <a:endParaRPr sz="1000" kern="1200" dirty="0">
              <a:solidFill>
                <a:prstClr val="black"/>
              </a:solidFill>
              <a:latin typeface="Calibri"/>
              <a:ea typeface="+mn-ea"/>
              <a:cs typeface="Calibri"/>
            </a:endParaRPr>
          </a:p>
          <a:p>
            <a:pPr marL="159272" marR="40343" indent="-150867" defTabSz="605150">
              <a:lnSpc>
                <a:spcPct val="111100"/>
              </a:lnSpc>
              <a:spcBef>
                <a:spcPts val="298"/>
              </a:spcBef>
              <a:buClrTx/>
              <a:buFontTx/>
              <a:buAutoNum type="arabicPeriod"/>
              <a:tabLst>
                <a:tab pos="159692" algn="l"/>
              </a:tabLst>
            </a:pPr>
            <a:r>
              <a:rPr sz="1000" kern="1200" spc="56" dirty="0">
                <a:solidFill>
                  <a:prstClr val="black"/>
                </a:solidFill>
                <a:latin typeface="Calibri"/>
                <a:ea typeface="+mn-ea"/>
                <a:cs typeface="Calibri"/>
              </a:rPr>
              <a:t>How </a:t>
            </a:r>
            <a:r>
              <a:rPr sz="1000" kern="1200" spc="33" dirty="0">
                <a:solidFill>
                  <a:prstClr val="black"/>
                </a:solidFill>
                <a:latin typeface="Calibri"/>
                <a:ea typeface="+mn-ea"/>
                <a:cs typeface="Calibri"/>
              </a:rPr>
              <a:t>well </a:t>
            </a:r>
            <a:r>
              <a:rPr sz="1000" kern="1200" spc="13" dirty="0">
                <a:solidFill>
                  <a:prstClr val="black"/>
                </a:solidFill>
                <a:latin typeface="Calibri"/>
                <a:ea typeface="+mn-ea"/>
                <a:cs typeface="Calibri"/>
              </a:rPr>
              <a:t>does </a:t>
            </a:r>
            <a:r>
              <a:rPr sz="1000" kern="1200" spc="7" dirty="0">
                <a:solidFill>
                  <a:prstClr val="black"/>
                </a:solidFill>
                <a:latin typeface="Calibri"/>
                <a:ea typeface="+mn-ea"/>
                <a:cs typeface="Calibri"/>
              </a:rPr>
              <a:t>this </a:t>
            </a:r>
            <a:r>
              <a:rPr sz="1000" kern="1200" spc="17" dirty="0">
                <a:solidFill>
                  <a:prstClr val="black"/>
                </a:solidFill>
                <a:latin typeface="Calibri"/>
                <a:ea typeface="+mn-ea"/>
                <a:cs typeface="Calibri"/>
              </a:rPr>
              <a:t>foundation </a:t>
            </a:r>
            <a:r>
              <a:rPr sz="1000" kern="1200" spc="3" dirty="0">
                <a:solidFill>
                  <a:prstClr val="black"/>
                </a:solidFill>
                <a:latin typeface="Calibri"/>
                <a:ea typeface="+mn-ea"/>
                <a:cs typeface="Calibri"/>
              </a:rPr>
              <a:t>relate </a:t>
            </a:r>
            <a:r>
              <a:rPr sz="1000" kern="1200" spc="-7" dirty="0">
                <a:solidFill>
                  <a:prstClr val="black"/>
                </a:solidFill>
                <a:latin typeface="Calibri"/>
                <a:ea typeface="+mn-ea"/>
                <a:cs typeface="Calibri"/>
              </a:rPr>
              <a:t>to </a:t>
            </a:r>
            <a:r>
              <a:rPr sz="1000" kern="1200" spc="23" dirty="0">
                <a:solidFill>
                  <a:prstClr val="black"/>
                </a:solidFill>
                <a:latin typeface="Calibri"/>
                <a:ea typeface="+mn-ea"/>
                <a:cs typeface="Calibri"/>
              </a:rPr>
              <a:t>communities </a:t>
            </a:r>
            <a:r>
              <a:rPr sz="1000" kern="1200" spc="3" dirty="0">
                <a:solidFill>
                  <a:prstClr val="black"/>
                </a:solidFill>
                <a:latin typeface="Calibri"/>
                <a:ea typeface="+mn-ea"/>
                <a:cs typeface="Calibri"/>
              </a:rPr>
              <a:t>of </a:t>
            </a:r>
            <a:r>
              <a:rPr sz="1000" kern="1200" spc="17" dirty="0">
                <a:solidFill>
                  <a:prstClr val="black"/>
                </a:solidFill>
                <a:latin typeface="Calibri"/>
                <a:ea typeface="+mn-ea"/>
                <a:cs typeface="Calibri"/>
              </a:rPr>
              <a:t>color?  </a:t>
            </a:r>
            <a:r>
              <a:rPr sz="1000" kern="1200" spc="23" dirty="0">
                <a:solidFill>
                  <a:prstClr val="black"/>
                </a:solidFill>
                <a:latin typeface="Calibri"/>
                <a:ea typeface="+mn-ea"/>
                <a:cs typeface="Calibri"/>
              </a:rPr>
              <a:t>Other </a:t>
            </a:r>
            <a:r>
              <a:rPr sz="1000" kern="1200" spc="26" dirty="0">
                <a:solidFill>
                  <a:prstClr val="black"/>
                </a:solidFill>
                <a:latin typeface="Calibri"/>
                <a:ea typeface="+mn-ea"/>
                <a:cs typeface="Calibri"/>
              </a:rPr>
              <a:t>marginalized </a:t>
            </a:r>
            <a:r>
              <a:rPr sz="1000" kern="1200" spc="7" dirty="0">
                <a:solidFill>
                  <a:prstClr val="black"/>
                </a:solidFill>
                <a:latin typeface="Calibri"/>
                <a:ea typeface="+mn-ea"/>
                <a:cs typeface="Calibri"/>
              </a:rPr>
              <a:t>groups? </a:t>
            </a:r>
            <a:r>
              <a:rPr sz="1000" kern="1200" spc="56" dirty="0">
                <a:solidFill>
                  <a:prstClr val="black"/>
                </a:solidFill>
                <a:latin typeface="Calibri"/>
                <a:ea typeface="+mn-ea"/>
                <a:cs typeface="Calibri"/>
              </a:rPr>
              <a:t>How </a:t>
            </a:r>
            <a:r>
              <a:rPr sz="1000" kern="1200" spc="33" dirty="0">
                <a:solidFill>
                  <a:prstClr val="black"/>
                </a:solidFill>
                <a:latin typeface="Calibri"/>
                <a:ea typeface="+mn-ea"/>
                <a:cs typeface="Calibri"/>
              </a:rPr>
              <a:t>could </a:t>
            </a:r>
            <a:r>
              <a:rPr sz="1000" kern="1200" spc="7" dirty="0">
                <a:solidFill>
                  <a:prstClr val="black"/>
                </a:solidFill>
                <a:latin typeface="Calibri"/>
                <a:ea typeface="+mn-ea"/>
                <a:cs typeface="Calibri"/>
              </a:rPr>
              <a:t>this </a:t>
            </a:r>
            <a:r>
              <a:rPr sz="1000" kern="1200" spc="17" dirty="0">
                <a:solidFill>
                  <a:prstClr val="black"/>
                </a:solidFill>
                <a:latin typeface="Calibri"/>
                <a:ea typeface="+mn-ea"/>
                <a:cs typeface="Calibri"/>
              </a:rPr>
              <a:t>foundation </a:t>
            </a:r>
            <a:r>
              <a:rPr sz="1000" kern="1200" spc="-7" dirty="0">
                <a:solidFill>
                  <a:prstClr val="black"/>
                </a:solidFill>
                <a:latin typeface="Calibri"/>
                <a:ea typeface="+mn-ea"/>
                <a:cs typeface="Calibri"/>
              </a:rPr>
              <a:t>better  </a:t>
            </a:r>
            <a:r>
              <a:rPr sz="1000" kern="1200" spc="3" dirty="0">
                <a:solidFill>
                  <a:prstClr val="black"/>
                </a:solidFill>
                <a:latin typeface="Calibri"/>
                <a:ea typeface="+mn-ea"/>
                <a:cs typeface="Calibri"/>
              </a:rPr>
              <a:t>partner </a:t>
            </a:r>
            <a:r>
              <a:rPr sz="1000" kern="1200" spc="17" dirty="0">
                <a:solidFill>
                  <a:prstClr val="black"/>
                </a:solidFill>
                <a:latin typeface="Calibri"/>
                <a:ea typeface="+mn-ea"/>
                <a:cs typeface="Calibri"/>
              </a:rPr>
              <a:t>with </a:t>
            </a:r>
            <a:r>
              <a:rPr sz="1000" kern="1200" spc="23" dirty="0">
                <a:solidFill>
                  <a:prstClr val="black"/>
                </a:solidFill>
                <a:latin typeface="Calibri"/>
                <a:ea typeface="+mn-ea"/>
                <a:cs typeface="Calibri"/>
              </a:rPr>
              <a:t>communities </a:t>
            </a:r>
            <a:r>
              <a:rPr sz="1000" kern="1200" spc="3" dirty="0">
                <a:solidFill>
                  <a:prstClr val="black"/>
                </a:solidFill>
                <a:latin typeface="Calibri"/>
                <a:ea typeface="+mn-ea"/>
                <a:cs typeface="Calibri"/>
              </a:rPr>
              <a:t>of </a:t>
            </a:r>
            <a:r>
              <a:rPr sz="1000" kern="1200" spc="13" dirty="0">
                <a:solidFill>
                  <a:prstClr val="black"/>
                </a:solidFill>
                <a:latin typeface="Calibri"/>
                <a:ea typeface="+mn-ea"/>
                <a:cs typeface="Calibri"/>
              </a:rPr>
              <a:t>color? </a:t>
            </a:r>
            <a:r>
              <a:rPr sz="1000" kern="1200" spc="23" dirty="0">
                <a:solidFill>
                  <a:prstClr val="black"/>
                </a:solidFill>
                <a:latin typeface="Calibri"/>
                <a:ea typeface="+mn-ea"/>
                <a:cs typeface="Calibri"/>
              </a:rPr>
              <a:t>Other </a:t>
            </a:r>
            <a:r>
              <a:rPr sz="1000" kern="1200" spc="26" dirty="0">
                <a:solidFill>
                  <a:prstClr val="black"/>
                </a:solidFill>
                <a:latin typeface="Calibri"/>
                <a:ea typeface="+mn-ea"/>
                <a:cs typeface="Calibri"/>
              </a:rPr>
              <a:t>marginalized</a:t>
            </a:r>
            <a:r>
              <a:rPr sz="1000" kern="1200" spc="-20" dirty="0">
                <a:solidFill>
                  <a:prstClr val="black"/>
                </a:solidFill>
                <a:latin typeface="Calibri"/>
                <a:ea typeface="+mn-ea"/>
                <a:cs typeface="Calibri"/>
              </a:rPr>
              <a:t> </a:t>
            </a:r>
            <a:r>
              <a:rPr sz="1000" kern="1200" spc="7" dirty="0">
                <a:solidFill>
                  <a:prstClr val="black"/>
                </a:solidFill>
                <a:latin typeface="Calibri"/>
                <a:ea typeface="+mn-ea"/>
                <a:cs typeface="Calibri"/>
              </a:rPr>
              <a:t>groups?</a:t>
            </a:r>
            <a:endParaRPr sz="1000" kern="1200" dirty="0">
              <a:solidFill>
                <a:prstClr val="black"/>
              </a:solidFill>
              <a:latin typeface="Calibri"/>
              <a:ea typeface="+mn-ea"/>
              <a:cs typeface="Calibri"/>
            </a:endParaRPr>
          </a:p>
          <a:p>
            <a:pPr marL="159272" marR="76484" indent="-150867" algn="just" defTabSz="605150">
              <a:lnSpc>
                <a:spcPct val="111100"/>
              </a:lnSpc>
              <a:spcBef>
                <a:spcPts val="298"/>
              </a:spcBef>
              <a:buClrTx/>
              <a:buFontTx/>
              <a:buAutoNum type="arabicPeriod"/>
              <a:tabLst>
                <a:tab pos="159692" algn="l"/>
              </a:tabLst>
            </a:pPr>
            <a:r>
              <a:rPr sz="1000" kern="1200" spc="40" dirty="0">
                <a:solidFill>
                  <a:prstClr val="black"/>
                </a:solidFill>
                <a:latin typeface="Calibri"/>
                <a:ea typeface="+mn-ea"/>
                <a:cs typeface="Calibri"/>
              </a:rPr>
              <a:t>Which </a:t>
            </a:r>
            <a:r>
              <a:rPr sz="1000" kern="1200" spc="7" dirty="0">
                <a:solidFill>
                  <a:prstClr val="black"/>
                </a:solidFill>
                <a:latin typeface="Calibri"/>
                <a:ea typeface="+mn-ea"/>
                <a:cs typeface="Calibri"/>
              </a:rPr>
              <a:t>foundation(s) </a:t>
            </a:r>
            <a:r>
              <a:rPr sz="1000" kern="1200" spc="20" dirty="0">
                <a:solidFill>
                  <a:prstClr val="black"/>
                </a:solidFill>
                <a:latin typeface="Calibri"/>
                <a:ea typeface="+mn-ea"/>
                <a:cs typeface="Calibri"/>
              </a:rPr>
              <a:t>do you </a:t>
            </a:r>
            <a:r>
              <a:rPr sz="1000" kern="1200" spc="13" dirty="0">
                <a:solidFill>
                  <a:prstClr val="black"/>
                </a:solidFill>
                <a:latin typeface="Calibri"/>
                <a:ea typeface="+mn-ea"/>
                <a:cs typeface="Calibri"/>
              </a:rPr>
              <a:t>think </a:t>
            </a:r>
            <a:r>
              <a:rPr sz="1000" kern="1200" spc="3" dirty="0">
                <a:solidFill>
                  <a:prstClr val="black"/>
                </a:solidFill>
                <a:latin typeface="Calibri"/>
                <a:ea typeface="+mn-ea"/>
                <a:cs typeface="Calibri"/>
              </a:rPr>
              <a:t>are </a:t>
            </a:r>
            <a:r>
              <a:rPr sz="1000" kern="1200" dirty="0">
                <a:solidFill>
                  <a:prstClr val="black"/>
                </a:solidFill>
                <a:latin typeface="Calibri"/>
                <a:ea typeface="+mn-ea"/>
                <a:cs typeface="Calibri"/>
              </a:rPr>
              <a:t>most </a:t>
            </a:r>
            <a:r>
              <a:rPr sz="1000" kern="1200" spc="3" dirty="0">
                <a:solidFill>
                  <a:prstClr val="black"/>
                </a:solidFill>
                <a:latin typeface="Calibri"/>
                <a:ea typeface="+mn-ea"/>
                <a:cs typeface="Calibri"/>
              </a:rPr>
              <a:t>effective </a:t>
            </a:r>
            <a:r>
              <a:rPr sz="1000" kern="1200" spc="-13" dirty="0">
                <a:solidFill>
                  <a:prstClr val="black"/>
                </a:solidFill>
                <a:latin typeface="Calibri"/>
                <a:ea typeface="+mn-ea"/>
                <a:cs typeface="Calibri"/>
              </a:rPr>
              <a:t>at </a:t>
            </a:r>
            <a:r>
              <a:rPr sz="1000" kern="1200" spc="26" dirty="0">
                <a:solidFill>
                  <a:prstClr val="black"/>
                </a:solidFill>
                <a:latin typeface="Calibri"/>
                <a:ea typeface="+mn-ea"/>
                <a:cs typeface="Calibri"/>
              </a:rPr>
              <a:t>building  </a:t>
            </a:r>
            <a:r>
              <a:rPr sz="1000" kern="1200" spc="3" dirty="0">
                <a:solidFill>
                  <a:prstClr val="black"/>
                </a:solidFill>
                <a:latin typeface="Calibri"/>
                <a:ea typeface="+mn-ea"/>
                <a:cs typeface="Calibri"/>
              </a:rPr>
              <a:t>trusting </a:t>
            </a:r>
            <a:r>
              <a:rPr sz="1000" kern="1200" spc="13" dirty="0">
                <a:solidFill>
                  <a:prstClr val="black"/>
                </a:solidFill>
                <a:latin typeface="Calibri"/>
                <a:ea typeface="+mn-ea"/>
                <a:cs typeface="Calibri"/>
              </a:rPr>
              <a:t>relationships </a:t>
            </a:r>
            <a:r>
              <a:rPr sz="1000" kern="1200" spc="20" dirty="0">
                <a:solidFill>
                  <a:prstClr val="black"/>
                </a:solidFill>
                <a:latin typeface="Calibri"/>
                <a:ea typeface="+mn-ea"/>
                <a:cs typeface="Calibri"/>
              </a:rPr>
              <a:t>and </a:t>
            </a:r>
            <a:r>
              <a:rPr sz="1000" kern="1200" spc="17" dirty="0">
                <a:solidFill>
                  <a:prstClr val="black"/>
                </a:solidFill>
                <a:latin typeface="Calibri"/>
                <a:ea typeface="+mn-ea"/>
                <a:cs typeface="Calibri"/>
              </a:rPr>
              <a:t>sharing </a:t>
            </a:r>
            <a:r>
              <a:rPr sz="1000" kern="1200" spc="13" dirty="0">
                <a:solidFill>
                  <a:prstClr val="black"/>
                </a:solidFill>
                <a:latin typeface="Calibri"/>
                <a:ea typeface="+mn-ea"/>
                <a:cs typeface="Calibri"/>
              </a:rPr>
              <a:t>power </a:t>
            </a:r>
            <a:r>
              <a:rPr sz="1000" kern="1200" spc="17" dirty="0">
                <a:solidFill>
                  <a:prstClr val="black"/>
                </a:solidFill>
                <a:latin typeface="Calibri"/>
                <a:ea typeface="+mn-ea"/>
                <a:cs typeface="Calibri"/>
              </a:rPr>
              <a:t>with </a:t>
            </a:r>
            <a:r>
              <a:rPr sz="1000" kern="1200" spc="13" dirty="0">
                <a:solidFill>
                  <a:prstClr val="black"/>
                </a:solidFill>
                <a:latin typeface="Calibri"/>
                <a:ea typeface="+mn-ea"/>
                <a:cs typeface="Calibri"/>
              </a:rPr>
              <a:t>your </a:t>
            </a:r>
            <a:r>
              <a:rPr sz="1000" kern="1200" spc="17" dirty="0">
                <a:solidFill>
                  <a:prstClr val="black"/>
                </a:solidFill>
                <a:latin typeface="Calibri"/>
                <a:ea typeface="+mn-ea"/>
                <a:cs typeface="Calibri"/>
              </a:rPr>
              <a:t>community?  </a:t>
            </a:r>
            <a:r>
              <a:rPr sz="1000" kern="1200" spc="13" dirty="0">
                <a:solidFill>
                  <a:prstClr val="black"/>
                </a:solidFill>
                <a:latin typeface="Calibri"/>
                <a:ea typeface="+mn-ea"/>
                <a:cs typeface="Calibri"/>
              </a:rPr>
              <a:t>Why?</a:t>
            </a:r>
            <a:endParaRPr sz="1000" kern="1200" dirty="0">
              <a:solidFill>
                <a:prstClr val="black"/>
              </a:solidFill>
              <a:latin typeface="Calibri"/>
              <a:ea typeface="+mn-ea"/>
              <a:cs typeface="Calibri"/>
            </a:endParaRPr>
          </a:p>
        </p:txBody>
      </p:sp>
      <p:pic>
        <p:nvPicPr>
          <p:cNvPr id="2" name="Picture 1">
            <a:extLst>
              <a:ext uri="{FF2B5EF4-FFF2-40B4-BE49-F238E27FC236}">
                <a16:creationId xmlns:a16="http://schemas.microsoft.com/office/drawing/2014/main" id="{7B115CF3-D482-4028-9A9E-223B07479056}"/>
              </a:ext>
            </a:extLst>
          </p:cNvPr>
          <p:cNvPicPr>
            <a:picLocks noChangeAspect="1"/>
          </p:cNvPicPr>
          <p:nvPr/>
        </p:nvPicPr>
        <p:blipFill>
          <a:blip r:embed="rId2"/>
          <a:stretch>
            <a:fillRect/>
          </a:stretch>
        </p:blipFill>
        <p:spPr>
          <a:xfrm>
            <a:off x="1111962" y="515144"/>
            <a:ext cx="6761050" cy="18290"/>
          </a:xfrm>
          <a:prstGeom prst="rect">
            <a:avLst/>
          </a:prstGeom>
        </p:spPr>
      </p:pic>
      <p:sp>
        <p:nvSpPr>
          <p:cNvPr id="6" name="Rectangle 5">
            <a:extLst>
              <a:ext uri="{FF2B5EF4-FFF2-40B4-BE49-F238E27FC236}">
                <a16:creationId xmlns:a16="http://schemas.microsoft.com/office/drawing/2014/main" id="{72158897-F600-4A52-A2A2-8E59B7BADF51}"/>
              </a:ext>
            </a:extLst>
          </p:cNvPr>
          <p:cNvSpPr/>
          <p:nvPr/>
        </p:nvSpPr>
        <p:spPr>
          <a:xfrm>
            <a:off x="974113" y="207367"/>
            <a:ext cx="3041217" cy="307777"/>
          </a:xfrm>
          <a:prstGeom prst="rect">
            <a:avLst/>
          </a:prstGeom>
        </p:spPr>
        <p:txBody>
          <a:bodyPr wrap="none">
            <a:spAutoFit/>
          </a:bodyPr>
          <a:lstStyle/>
          <a:p>
            <a:r>
              <a:rPr lang="en-US" b="1" dirty="0"/>
              <a:t>SHARING POWER : ASSESMENT </a:t>
            </a:r>
          </a:p>
        </p:txBody>
      </p:sp>
    </p:spTree>
    <p:extLst>
      <p:ext uri="{BB962C8B-B14F-4D97-AF65-F5344CB8AC3E}">
        <p14:creationId xmlns:p14="http://schemas.microsoft.com/office/powerpoint/2010/main" val="89061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628650" y="373192"/>
            <a:ext cx="8105775" cy="943999"/>
          </a:xfrm>
          <a:prstGeom prst="rect">
            <a:avLst/>
          </a:prstGeom>
        </p:spPr>
        <p:txBody>
          <a:bodyPr vert="horz" wrap="square" lIns="0" tIns="8404" rIns="0" bIns="0" rtlCol="0">
            <a:spAutoFit/>
          </a:bodyPr>
          <a:lstStyle/>
          <a:p>
            <a:pPr marL="8405" defTabSz="605150">
              <a:lnSpc>
                <a:spcPts val="1085"/>
              </a:lnSpc>
              <a:spcBef>
                <a:spcPts val="66"/>
              </a:spcBef>
              <a:buClrTx/>
            </a:pPr>
            <a:r>
              <a:rPr b="1" kern="1200" spc="63" dirty="0">
                <a:solidFill>
                  <a:schemeClr val="tx1"/>
                </a:solidFill>
                <a:latin typeface="Calibri" panose="020F0502020204030204" pitchFamily="34" charset="0"/>
                <a:ea typeface="+mn-ea"/>
                <a:cs typeface="Calibri" panose="020F0502020204030204" pitchFamily="34" charset="0"/>
              </a:rPr>
              <a:t>SHARING</a:t>
            </a:r>
            <a:r>
              <a:rPr b="1" kern="1200" spc="13" dirty="0">
                <a:solidFill>
                  <a:schemeClr val="tx1"/>
                </a:solidFill>
                <a:latin typeface="Calibri" panose="020F0502020204030204" pitchFamily="34" charset="0"/>
                <a:ea typeface="+mn-ea"/>
                <a:cs typeface="Calibri" panose="020F0502020204030204" pitchFamily="34" charset="0"/>
              </a:rPr>
              <a:t> </a:t>
            </a:r>
            <a:r>
              <a:rPr b="1" kern="1200" spc="50" dirty="0">
                <a:solidFill>
                  <a:schemeClr val="tx1"/>
                </a:solidFill>
                <a:latin typeface="Calibri" panose="020F0502020204030204" pitchFamily="34" charset="0"/>
                <a:ea typeface="+mn-ea"/>
                <a:cs typeface="Calibri" panose="020F0502020204030204" pitchFamily="34" charset="0"/>
              </a:rPr>
              <a:t>POWER</a:t>
            </a:r>
            <a:endParaRPr b="1" kern="1200" dirty="0">
              <a:solidFill>
                <a:schemeClr val="tx1"/>
              </a:solidFill>
              <a:latin typeface="Calibri" panose="020F0502020204030204" pitchFamily="34" charset="0"/>
              <a:ea typeface="+mn-ea"/>
              <a:cs typeface="Calibri" panose="020F0502020204030204" pitchFamily="34" charset="0"/>
            </a:endParaRPr>
          </a:p>
          <a:p>
            <a:pPr marL="8405" defTabSz="605150">
              <a:lnSpc>
                <a:spcPts val="2356"/>
              </a:lnSpc>
              <a:buClrTx/>
            </a:pPr>
            <a:r>
              <a:rPr sz="1100" b="1" kern="1200" spc="159" dirty="0">
                <a:solidFill>
                  <a:schemeClr val="tx1"/>
                </a:solidFill>
                <a:latin typeface="Calibri" panose="020F0502020204030204" pitchFamily="34" charset="0"/>
                <a:ea typeface="+mn-ea"/>
                <a:cs typeface="Calibri" panose="020F0502020204030204" pitchFamily="34" charset="0"/>
              </a:rPr>
              <a:t>DISCUSSION</a:t>
            </a:r>
            <a:r>
              <a:rPr sz="1100" b="1" kern="1200" spc="36" dirty="0">
                <a:solidFill>
                  <a:schemeClr val="tx1"/>
                </a:solidFill>
                <a:latin typeface="Calibri" panose="020F0502020204030204" pitchFamily="34" charset="0"/>
                <a:ea typeface="+mn-ea"/>
                <a:cs typeface="Calibri" panose="020F0502020204030204" pitchFamily="34" charset="0"/>
              </a:rPr>
              <a:t> </a:t>
            </a:r>
            <a:r>
              <a:rPr sz="1100" b="1" kern="1200" spc="146" dirty="0">
                <a:solidFill>
                  <a:schemeClr val="tx1"/>
                </a:solidFill>
                <a:latin typeface="Calibri" panose="020F0502020204030204" pitchFamily="34" charset="0"/>
                <a:ea typeface="+mn-ea"/>
                <a:cs typeface="Calibri" panose="020F0502020204030204" pitchFamily="34" charset="0"/>
              </a:rPr>
              <a:t>GUIDE</a:t>
            </a:r>
            <a:endParaRPr sz="1100" b="1" kern="1200" dirty="0">
              <a:solidFill>
                <a:schemeClr val="tx1"/>
              </a:solidFill>
              <a:latin typeface="Calibri" panose="020F0502020204030204" pitchFamily="34" charset="0"/>
              <a:ea typeface="+mn-ea"/>
              <a:cs typeface="Calibri" panose="020F0502020204030204" pitchFamily="34" charset="0"/>
            </a:endParaRPr>
          </a:p>
          <a:p>
            <a:pPr marL="8405" defTabSz="605150">
              <a:spcBef>
                <a:spcPts val="30"/>
              </a:spcBef>
              <a:buClrTx/>
            </a:pPr>
            <a:r>
              <a:rPr sz="1000" i="1" kern="1200" spc="7" dirty="0">
                <a:solidFill>
                  <a:prstClr val="black"/>
                </a:solidFill>
                <a:latin typeface="Calibri" panose="020F0502020204030204" pitchFamily="34" charset="0"/>
                <a:ea typeface="+mn-ea"/>
                <a:cs typeface="Calibri" panose="020F0502020204030204" pitchFamily="34" charset="0"/>
              </a:rPr>
              <a:t>After</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26" dirty="0">
                <a:solidFill>
                  <a:prstClr val="black"/>
                </a:solidFill>
                <a:latin typeface="Calibri" panose="020F0502020204030204" pitchFamily="34" charset="0"/>
                <a:ea typeface="+mn-ea"/>
                <a:cs typeface="Calibri" panose="020F0502020204030204" pitchFamily="34" charset="0"/>
              </a:rPr>
              <a:t>assembling</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17" dirty="0">
                <a:solidFill>
                  <a:prstClr val="black"/>
                </a:solidFill>
                <a:latin typeface="Calibri" panose="020F0502020204030204" pitchFamily="34" charset="0"/>
                <a:ea typeface="+mn-ea"/>
                <a:cs typeface="Calibri" panose="020F0502020204030204" pitchFamily="34" charset="0"/>
              </a:rPr>
              <a:t>internal</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40" dirty="0">
                <a:solidFill>
                  <a:prstClr val="black"/>
                </a:solidFill>
                <a:latin typeface="Calibri" panose="020F0502020204030204" pitchFamily="34" charset="0"/>
                <a:ea typeface="+mn-ea"/>
                <a:cs typeface="Calibri" panose="020F0502020204030204" pitchFamily="34" charset="0"/>
              </a:rPr>
              <a:t>and</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20" dirty="0">
                <a:solidFill>
                  <a:prstClr val="black"/>
                </a:solidFill>
                <a:latin typeface="Calibri" panose="020F0502020204030204" pitchFamily="34" charset="0"/>
                <a:ea typeface="+mn-ea"/>
                <a:cs typeface="Calibri" panose="020F0502020204030204" pitchFamily="34" charset="0"/>
              </a:rPr>
              <a:t>external</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53" dirty="0">
                <a:solidFill>
                  <a:prstClr val="black"/>
                </a:solidFill>
                <a:latin typeface="Calibri" panose="020F0502020204030204" pitchFamily="34" charset="0"/>
                <a:ea typeface="+mn-ea"/>
                <a:cs typeface="Calibri" panose="020F0502020204030204" pitchFamily="34" charset="0"/>
              </a:rPr>
              <a:t>data</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40" dirty="0">
                <a:solidFill>
                  <a:prstClr val="black"/>
                </a:solidFill>
                <a:latin typeface="Calibri" panose="020F0502020204030204" pitchFamily="34" charset="0"/>
                <a:ea typeface="+mn-ea"/>
                <a:cs typeface="Calibri" panose="020F0502020204030204" pitchFamily="34" charset="0"/>
              </a:rPr>
              <a:t>and</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46" dirty="0">
                <a:solidFill>
                  <a:prstClr val="black"/>
                </a:solidFill>
                <a:latin typeface="Calibri" panose="020F0502020204030204" pitchFamily="34" charset="0"/>
                <a:ea typeface="+mn-ea"/>
                <a:cs typeface="Calibri" panose="020F0502020204030204" pitchFamily="34" charset="0"/>
              </a:rPr>
              <a:t>feedback</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40" dirty="0">
                <a:solidFill>
                  <a:prstClr val="black"/>
                </a:solidFill>
                <a:latin typeface="Calibri" panose="020F0502020204030204" pitchFamily="34" charset="0"/>
                <a:ea typeface="+mn-ea"/>
                <a:cs typeface="Calibri" panose="020F0502020204030204" pitchFamily="34" charset="0"/>
              </a:rPr>
              <a:t>and</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7" dirty="0">
                <a:solidFill>
                  <a:prstClr val="black"/>
                </a:solidFill>
                <a:latin typeface="Calibri" panose="020F0502020204030204" pitchFamily="34" charset="0"/>
                <a:ea typeface="+mn-ea"/>
                <a:cs typeface="Calibri" panose="020F0502020204030204" pitchFamily="34" charset="0"/>
              </a:rPr>
              <a:t>synthesizing</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10" dirty="0">
                <a:solidFill>
                  <a:prstClr val="black"/>
                </a:solidFill>
                <a:latin typeface="Calibri" panose="020F0502020204030204" pitchFamily="34" charset="0"/>
                <a:ea typeface="+mn-ea"/>
                <a:cs typeface="Calibri" panose="020F0502020204030204" pitchFamily="34" charset="0"/>
              </a:rPr>
              <a:t>it,</a:t>
            </a:r>
            <a:r>
              <a:rPr sz="1000" i="1" kern="1200" spc="-50" dirty="0">
                <a:solidFill>
                  <a:prstClr val="black"/>
                </a:solidFill>
                <a:latin typeface="Calibri" panose="020F0502020204030204" pitchFamily="34" charset="0"/>
                <a:ea typeface="+mn-ea"/>
                <a:cs typeface="Calibri" panose="020F0502020204030204" pitchFamily="34" charset="0"/>
              </a:rPr>
              <a:t> </a:t>
            </a:r>
            <a:r>
              <a:rPr sz="1000" i="1" kern="1200" spc="20" dirty="0">
                <a:solidFill>
                  <a:prstClr val="black"/>
                </a:solidFill>
                <a:latin typeface="Calibri" panose="020F0502020204030204" pitchFamily="34" charset="0"/>
                <a:ea typeface="+mn-ea"/>
                <a:cs typeface="Calibri" panose="020F0502020204030204" pitchFamily="34" charset="0"/>
              </a:rPr>
              <a:t>reflect</a:t>
            </a:r>
            <a:r>
              <a:rPr sz="1000" i="1" kern="1200" spc="-7" dirty="0">
                <a:solidFill>
                  <a:prstClr val="black"/>
                </a:solidFill>
                <a:latin typeface="Calibri" panose="020F0502020204030204" pitchFamily="34" charset="0"/>
                <a:ea typeface="+mn-ea"/>
                <a:cs typeface="Calibri" panose="020F0502020204030204" pitchFamily="34" charset="0"/>
              </a:rPr>
              <a:t> </a:t>
            </a:r>
            <a:r>
              <a:rPr sz="1000" i="1" kern="1200" spc="20" dirty="0">
                <a:solidFill>
                  <a:prstClr val="black"/>
                </a:solidFill>
                <a:latin typeface="Calibri" panose="020F0502020204030204" pitchFamily="34" charset="0"/>
                <a:ea typeface="+mn-ea"/>
                <a:cs typeface="Calibri" panose="020F0502020204030204" pitchFamily="34" charset="0"/>
              </a:rPr>
              <a:t>upon</a:t>
            </a:r>
            <a:r>
              <a:rPr lang="en-US" sz="1000" i="1" kern="1200" spc="20" dirty="0">
                <a:solidFill>
                  <a:prstClr val="black"/>
                </a:solidFill>
                <a:latin typeface="Calibri" panose="020F0502020204030204" pitchFamily="34" charset="0"/>
                <a:ea typeface="+mn-ea"/>
                <a:cs typeface="Calibri" panose="020F0502020204030204" pitchFamily="34" charset="0"/>
              </a:rPr>
              <a:t> the key facets of sharing power: quality of trust and </a:t>
            </a:r>
            <a:endParaRPr sz="1000" kern="1200" dirty="0">
              <a:solidFill>
                <a:prstClr val="black"/>
              </a:solidFill>
              <a:latin typeface="Calibri" panose="020F0502020204030204" pitchFamily="34" charset="0"/>
              <a:ea typeface="+mn-ea"/>
              <a:cs typeface="Calibri" panose="020F0502020204030204" pitchFamily="34" charset="0"/>
            </a:endParaRPr>
          </a:p>
          <a:p>
            <a:pPr marL="8405" marR="3362" defTabSz="605150">
              <a:lnSpc>
                <a:spcPct val="111100"/>
              </a:lnSpc>
              <a:buClrTx/>
            </a:pPr>
            <a:r>
              <a:rPr sz="1000" i="1" kern="1200" spc="20" dirty="0">
                <a:solidFill>
                  <a:prstClr val="black"/>
                </a:solidFill>
                <a:latin typeface="Calibri" panose="020F0502020204030204" pitchFamily="34" charset="0"/>
                <a:ea typeface="+mn-ea"/>
                <a:cs typeface="Calibri" panose="020F0502020204030204" pitchFamily="34" charset="0"/>
              </a:rPr>
              <a:t>communication, </a:t>
            </a:r>
            <a:r>
              <a:rPr sz="1000" i="1" kern="1200" spc="10" dirty="0">
                <a:solidFill>
                  <a:prstClr val="black"/>
                </a:solidFill>
                <a:latin typeface="Calibri" panose="020F0502020204030204" pitchFamily="34" charset="0"/>
                <a:ea typeface="+mn-ea"/>
                <a:cs typeface="Calibri" panose="020F0502020204030204" pitchFamily="34" charset="0"/>
              </a:rPr>
              <a:t>quality </a:t>
            </a:r>
            <a:r>
              <a:rPr sz="1000" i="1" kern="1200" spc="40" dirty="0">
                <a:solidFill>
                  <a:prstClr val="black"/>
                </a:solidFill>
                <a:latin typeface="Calibri" panose="020F0502020204030204" pitchFamily="34" charset="0"/>
                <a:ea typeface="+mn-ea"/>
                <a:cs typeface="Calibri" panose="020F0502020204030204" pitchFamily="34" charset="0"/>
              </a:rPr>
              <a:t>of </a:t>
            </a:r>
            <a:r>
              <a:rPr sz="1000" i="1" kern="1200" spc="23" dirty="0">
                <a:solidFill>
                  <a:prstClr val="black"/>
                </a:solidFill>
                <a:latin typeface="Calibri" panose="020F0502020204030204" pitchFamily="34" charset="0"/>
                <a:ea typeface="+mn-ea"/>
                <a:cs typeface="Calibri" panose="020F0502020204030204" pitchFamily="34" charset="0"/>
              </a:rPr>
              <a:t>support </a:t>
            </a:r>
            <a:r>
              <a:rPr sz="1000" i="1" kern="1200" spc="40" dirty="0">
                <a:solidFill>
                  <a:prstClr val="black"/>
                </a:solidFill>
                <a:latin typeface="Calibri" panose="020F0502020204030204" pitchFamily="34" charset="0"/>
                <a:ea typeface="+mn-ea"/>
                <a:cs typeface="Calibri" panose="020F0502020204030204" pitchFamily="34" charset="0"/>
              </a:rPr>
              <a:t>and </a:t>
            </a:r>
            <a:r>
              <a:rPr sz="1000" i="1" kern="1200" spc="10" dirty="0">
                <a:solidFill>
                  <a:prstClr val="black"/>
                </a:solidFill>
                <a:latin typeface="Calibri" panose="020F0502020204030204" pitchFamily="34" charset="0"/>
                <a:ea typeface="+mn-ea"/>
                <a:cs typeface="Calibri" panose="020F0502020204030204" pitchFamily="34" charset="0"/>
              </a:rPr>
              <a:t>quality</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40" dirty="0">
                <a:solidFill>
                  <a:prstClr val="black"/>
                </a:solidFill>
                <a:latin typeface="Calibri" panose="020F0502020204030204" pitchFamily="34" charset="0"/>
                <a:ea typeface="+mn-ea"/>
                <a:cs typeface="Calibri" panose="020F0502020204030204" pitchFamily="34" charset="0"/>
              </a:rPr>
              <a:t>of</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26" dirty="0">
                <a:solidFill>
                  <a:prstClr val="black"/>
                </a:solidFill>
                <a:latin typeface="Calibri" panose="020F0502020204030204" pitchFamily="34" charset="0"/>
                <a:ea typeface="+mn-ea"/>
                <a:cs typeface="Calibri" panose="020F0502020204030204" pitchFamily="34" charset="0"/>
              </a:rPr>
              <a:t>relationships</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dirty="0">
                <a:solidFill>
                  <a:prstClr val="black"/>
                </a:solidFill>
                <a:latin typeface="Calibri" panose="020F0502020204030204" pitchFamily="34" charset="0"/>
                <a:ea typeface="+mn-ea"/>
                <a:cs typeface="Calibri" panose="020F0502020204030204" pitchFamily="34" charset="0"/>
              </a:rPr>
              <a:t>with</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7" dirty="0">
                <a:solidFill>
                  <a:prstClr val="black"/>
                </a:solidFill>
                <a:latin typeface="Calibri" panose="020F0502020204030204" pitchFamily="34" charset="0"/>
                <a:ea typeface="+mn-ea"/>
                <a:cs typeface="Calibri" panose="020F0502020204030204" pitchFamily="34" charset="0"/>
              </a:rPr>
              <a:t>community.</a:t>
            </a:r>
            <a:r>
              <a:rPr sz="1000" i="1" kern="1200" spc="-46" dirty="0">
                <a:solidFill>
                  <a:prstClr val="black"/>
                </a:solidFill>
                <a:latin typeface="Calibri" panose="020F0502020204030204" pitchFamily="34" charset="0"/>
                <a:ea typeface="+mn-ea"/>
                <a:cs typeface="Calibri" panose="020F0502020204030204" pitchFamily="34" charset="0"/>
              </a:rPr>
              <a:t> </a:t>
            </a:r>
            <a:r>
              <a:rPr sz="1000" i="1" kern="1200" spc="26" dirty="0">
                <a:solidFill>
                  <a:prstClr val="black"/>
                </a:solidFill>
                <a:latin typeface="Calibri" panose="020F0502020204030204" pitchFamily="34" charset="0"/>
                <a:ea typeface="+mn-ea"/>
                <a:cs typeface="Calibri" panose="020F0502020204030204" pitchFamily="34" charset="0"/>
              </a:rPr>
              <a:t>What</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46" dirty="0">
                <a:solidFill>
                  <a:prstClr val="black"/>
                </a:solidFill>
                <a:latin typeface="Calibri" panose="020F0502020204030204" pitchFamily="34" charset="0"/>
                <a:ea typeface="+mn-ea"/>
                <a:cs typeface="Calibri" panose="020F0502020204030204" pitchFamily="34" charset="0"/>
              </a:rPr>
              <a:t>does</a:t>
            </a:r>
            <a:r>
              <a:rPr sz="1000" i="1" kern="1200" dirty="0">
                <a:solidFill>
                  <a:prstClr val="black"/>
                </a:solidFill>
                <a:latin typeface="Calibri" panose="020F0502020204030204" pitchFamily="34" charset="0"/>
                <a:ea typeface="+mn-ea"/>
                <a:cs typeface="Calibri" panose="020F0502020204030204" pitchFamily="34" charset="0"/>
              </a:rPr>
              <a:t> </a:t>
            </a:r>
            <a:r>
              <a:rPr sz="1000" i="1" kern="1200" spc="36" dirty="0">
                <a:solidFill>
                  <a:prstClr val="black"/>
                </a:solidFill>
                <a:latin typeface="Calibri" panose="020F0502020204030204" pitchFamily="34" charset="0"/>
                <a:ea typeface="+mn-ea"/>
                <a:cs typeface="Calibri" panose="020F0502020204030204" pitchFamily="34" charset="0"/>
              </a:rPr>
              <a:t>the</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20" dirty="0">
                <a:solidFill>
                  <a:prstClr val="black"/>
                </a:solidFill>
                <a:latin typeface="Calibri" panose="020F0502020204030204" pitchFamily="34" charset="0"/>
                <a:ea typeface="+mn-ea"/>
                <a:cs typeface="Calibri" panose="020F0502020204030204" pitchFamily="34" charset="0"/>
              </a:rPr>
              <a:t>information</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17" dirty="0">
                <a:solidFill>
                  <a:prstClr val="black"/>
                </a:solidFill>
                <a:latin typeface="Calibri" panose="020F0502020204030204" pitchFamily="34" charset="0"/>
                <a:ea typeface="+mn-ea"/>
                <a:cs typeface="Calibri" panose="020F0502020204030204" pitchFamily="34" charset="0"/>
              </a:rPr>
              <a:t>tell</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dirty="0">
                <a:solidFill>
                  <a:prstClr val="black"/>
                </a:solidFill>
                <a:latin typeface="Calibri" panose="020F0502020204030204" pitchFamily="34" charset="0"/>
                <a:ea typeface="+mn-ea"/>
                <a:cs typeface="Calibri" panose="020F0502020204030204" pitchFamily="34" charset="0"/>
              </a:rPr>
              <a:t>you</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40" dirty="0">
                <a:solidFill>
                  <a:prstClr val="black"/>
                </a:solidFill>
                <a:latin typeface="Calibri" panose="020F0502020204030204" pitchFamily="34" charset="0"/>
                <a:ea typeface="+mn-ea"/>
                <a:cs typeface="Calibri" panose="020F0502020204030204" pitchFamily="34" charset="0"/>
              </a:rPr>
              <a:t>about</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dirty="0">
                <a:solidFill>
                  <a:prstClr val="black"/>
                </a:solidFill>
                <a:latin typeface="Calibri" panose="020F0502020204030204" pitchFamily="34" charset="0"/>
                <a:ea typeface="+mn-ea"/>
                <a:cs typeface="Calibri" panose="020F0502020204030204" pitchFamily="34" charset="0"/>
              </a:rPr>
              <a:t>your</a:t>
            </a:r>
            <a:r>
              <a:rPr sz="1000" i="1" kern="1200" spc="-3" dirty="0">
                <a:solidFill>
                  <a:prstClr val="black"/>
                </a:solidFill>
                <a:latin typeface="Calibri" panose="020F0502020204030204" pitchFamily="34" charset="0"/>
                <a:ea typeface="+mn-ea"/>
                <a:cs typeface="Calibri" panose="020F0502020204030204" pitchFamily="34" charset="0"/>
              </a:rPr>
              <a:t> </a:t>
            </a:r>
            <a:r>
              <a:rPr sz="1000" i="1" kern="1200" spc="7" dirty="0">
                <a:solidFill>
                  <a:prstClr val="black"/>
                </a:solidFill>
                <a:latin typeface="Calibri" panose="020F0502020204030204" pitchFamily="34" charset="0"/>
                <a:ea typeface="+mn-ea"/>
                <a:cs typeface="Calibri" panose="020F0502020204030204" pitchFamily="34" charset="0"/>
              </a:rPr>
              <a:t>current  </a:t>
            </a:r>
            <a:r>
              <a:rPr sz="1000" i="1" kern="1200" spc="43" dirty="0">
                <a:solidFill>
                  <a:prstClr val="black"/>
                </a:solidFill>
                <a:latin typeface="Calibri" panose="020F0502020204030204" pitchFamily="34" charset="0"/>
                <a:ea typeface="+mn-ea"/>
                <a:cs typeface="Calibri" panose="020F0502020204030204" pitchFamily="34" charset="0"/>
              </a:rPr>
              <a:t>approaches? </a:t>
            </a:r>
            <a:r>
              <a:rPr sz="1000" i="1" kern="1200" spc="-10" dirty="0">
                <a:solidFill>
                  <a:prstClr val="black"/>
                </a:solidFill>
                <a:latin typeface="Calibri" panose="020F0502020204030204" pitchFamily="34" charset="0"/>
                <a:ea typeface="+mn-ea"/>
                <a:cs typeface="Calibri" panose="020F0502020204030204" pitchFamily="34" charset="0"/>
              </a:rPr>
              <a:t>How </a:t>
            </a:r>
            <a:r>
              <a:rPr sz="1000" i="1" kern="1200" spc="10" dirty="0">
                <a:solidFill>
                  <a:prstClr val="black"/>
                </a:solidFill>
                <a:latin typeface="Calibri" panose="020F0502020204030204" pitchFamily="34" charset="0"/>
                <a:ea typeface="+mn-ea"/>
                <a:cs typeface="Calibri" panose="020F0502020204030204" pitchFamily="34" charset="0"/>
              </a:rPr>
              <a:t>might </a:t>
            </a:r>
            <a:r>
              <a:rPr sz="1000" i="1" kern="1200" dirty="0">
                <a:solidFill>
                  <a:prstClr val="black"/>
                </a:solidFill>
                <a:latin typeface="Calibri" panose="020F0502020204030204" pitchFamily="34" charset="0"/>
                <a:ea typeface="+mn-ea"/>
                <a:cs typeface="Calibri" panose="020F0502020204030204" pitchFamily="34" charset="0"/>
              </a:rPr>
              <a:t>you </a:t>
            </a:r>
            <a:r>
              <a:rPr sz="1000" i="1" kern="1200" spc="40" dirty="0">
                <a:solidFill>
                  <a:prstClr val="black"/>
                </a:solidFill>
                <a:latin typeface="Calibri" panose="020F0502020204030204" pitchFamily="34" charset="0"/>
                <a:ea typeface="+mn-ea"/>
                <a:cs typeface="Calibri" panose="020F0502020204030204" pitchFamily="34" charset="0"/>
              </a:rPr>
              <a:t>need </a:t>
            </a:r>
            <a:r>
              <a:rPr sz="1000" i="1" kern="1200" spc="33" dirty="0">
                <a:solidFill>
                  <a:prstClr val="black"/>
                </a:solidFill>
                <a:latin typeface="Calibri" panose="020F0502020204030204" pitchFamily="34" charset="0"/>
                <a:ea typeface="+mn-ea"/>
                <a:cs typeface="Calibri" panose="020F0502020204030204" pitchFamily="34" charset="0"/>
              </a:rPr>
              <a:t>to </a:t>
            </a:r>
            <a:r>
              <a:rPr sz="1000" i="1" kern="1200" spc="50" dirty="0">
                <a:solidFill>
                  <a:prstClr val="black"/>
                </a:solidFill>
                <a:latin typeface="Calibri" panose="020F0502020204030204" pitchFamily="34" charset="0"/>
                <a:ea typeface="+mn-ea"/>
                <a:cs typeface="Calibri" panose="020F0502020204030204" pitchFamily="34" charset="0"/>
              </a:rPr>
              <a:t>adapt </a:t>
            </a:r>
            <a:r>
              <a:rPr sz="1000" i="1" kern="1200" spc="26" dirty="0">
                <a:solidFill>
                  <a:prstClr val="black"/>
                </a:solidFill>
                <a:latin typeface="Calibri" panose="020F0502020204030204" pitchFamily="34" charset="0"/>
                <a:ea typeface="+mn-ea"/>
                <a:cs typeface="Calibri" panose="020F0502020204030204" pitchFamily="34" charset="0"/>
              </a:rPr>
              <a:t>practices for greater </a:t>
            </a:r>
            <a:r>
              <a:rPr sz="1000" i="1" kern="1200" spc="20" dirty="0">
                <a:solidFill>
                  <a:prstClr val="black"/>
                </a:solidFill>
                <a:latin typeface="Calibri" panose="020F0502020204030204" pitchFamily="34" charset="0"/>
                <a:ea typeface="+mn-ea"/>
                <a:cs typeface="Calibri" panose="020F0502020204030204" pitchFamily="34" charset="0"/>
              </a:rPr>
              <a:t>effectiveness? </a:t>
            </a:r>
            <a:r>
              <a:rPr sz="1000" i="1" kern="1200" spc="17" dirty="0">
                <a:solidFill>
                  <a:prstClr val="black"/>
                </a:solidFill>
                <a:latin typeface="Calibri" panose="020F0502020204030204" pitchFamily="34" charset="0"/>
                <a:ea typeface="+mn-ea"/>
                <a:cs typeface="Calibri" panose="020F0502020204030204" pitchFamily="34" charset="0"/>
              </a:rPr>
              <a:t>Below </a:t>
            </a:r>
            <a:r>
              <a:rPr sz="1000" i="1" kern="1200" spc="50" dirty="0">
                <a:solidFill>
                  <a:prstClr val="black"/>
                </a:solidFill>
                <a:latin typeface="Calibri" panose="020F0502020204030204" pitchFamily="34" charset="0"/>
                <a:ea typeface="+mn-ea"/>
                <a:cs typeface="Calibri" panose="020F0502020204030204" pitchFamily="34" charset="0"/>
              </a:rPr>
              <a:t>are </a:t>
            </a:r>
            <a:r>
              <a:rPr sz="1000" i="1" kern="1200" spc="43" dirty="0">
                <a:solidFill>
                  <a:prstClr val="black"/>
                </a:solidFill>
                <a:latin typeface="Calibri" panose="020F0502020204030204" pitchFamily="34" charset="0"/>
                <a:ea typeface="+mn-ea"/>
                <a:cs typeface="Calibri" panose="020F0502020204030204" pitchFamily="34" charset="0"/>
              </a:rPr>
              <a:t>some  </a:t>
            </a:r>
            <a:r>
              <a:rPr sz="1000" i="1" kern="1200" spc="23" dirty="0">
                <a:solidFill>
                  <a:prstClr val="black"/>
                </a:solidFill>
                <a:latin typeface="Calibri" panose="020F0502020204030204" pitchFamily="34" charset="0"/>
                <a:ea typeface="+mn-ea"/>
                <a:cs typeface="Calibri" panose="020F0502020204030204" pitchFamily="34" charset="0"/>
              </a:rPr>
              <a:t>questions</a:t>
            </a:r>
            <a:r>
              <a:rPr sz="1000" i="1" kern="1200" spc="-13" dirty="0">
                <a:solidFill>
                  <a:prstClr val="black"/>
                </a:solidFill>
                <a:latin typeface="Calibri" panose="020F0502020204030204" pitchFamily="34" charset="0"/>
                <a:ea typeface="+mn-ea"/>
                <a:cs typeface="Calibri" panose="020F0502020204030204" pitchFamily="34" charset="0"/>
              </a:rPr>
              <a:t> </a:t>
            </a:r>
            <a:r>
              <a:rPr sz="1000" i="1" kern="1200" spc="33" dirty="0">
                <a:solidFill>
                  <a:prstClr val="black"/>
                </a:solidFill>
                <a:latin typeface="Calibri" panose="020F0502020204030204" pitchFamily="34" charset="0"/>
                <a:ea typeface="+mn-ea"/>
                <a:cs typeface="Calibri" panose="020F0502020204030204" pitchFamily="34" charset="0"/>
              </a:rPr>
              <a:t>to</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26" dirty="0">
                <a:solidFill>
                  <a:prstClr val="black"/>
                </a:solidFill>
                <a:latin typeface="Calibri" panose="020F0502020204030204" pitchFamily="34" charset="0"/>
                <a:ea typeface="+mn-ea"/>
                <a:cs typeface="Calibri" panose="020F0502020204030204" pitchFamily="34" charset="0"/>
              </a:rPr>
              <a:t>use,</a:t>
            </a:r>
            <a:r>
              <a:rPr sz="1000" i="1" kern="1200" spc="-50" dirty="0">
                <a:solidFill>
                  <a:prstClr val="black"/>
                </a:solidFill>
                <a:latin typeface="Calibri" panose="020F0502020204030204" pitchFamily="34" charset="0"/>
                <a:ea typeface="+mn-ea"/>
                <a:cs typeface="Calibri" panose="020F0502020204030204" pitchFamily="34" charset="0"/>
              </a:rPr>
              <a:t> </a:t>
            </a:r>
            <a:r>
              <a:rPr sz="1000" i="1" kern="1200" spc="30" dirty="0">
                <a:solidFill>
                  <a:prstClr val="black"/>
                </a:solidFill>
                <a:latin typeface="Calibri" panose="020F0502020204030204" pitchFamily="34" charset="0"/>
                <a:ea typeface="+mn-ea"/>
                <a:cs typeface="Calibri" panose="020F0502020204030204" pitchFamily="34" charset="0"/>
              </a:rPr>
              <a:t>tweak</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30" dirty="0">
                <a:solidFill>
                  <a:prstClr val="black"/>
                </a:solidFill>
                <a:latin typeface="Calibri" panose="020F0502020204030204" pitchFamily="34" charset="0"/>
                <a:ea typeface="+mn-ea"/>
                <a:cs typeface="Calibri" panose="020F0502020204030204" pitchFamily="34" charset="0"/>
              </a:rPr>
              <a:t>or</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53" dirty="0">
                <a:solidFill>
                  <a:prstClr val="black"/>
                </a:solidFill>
                <a:latin typeface="Calibri" panose="020F0502020204030204" pitchFamily="34" charset="0"/>
                <a:ea typeface="+mn-ea"/>
                <a:cs typeface="Calibri" panose="020F0502020204030204" pitchFamily="34" charset="0"/>
              </a:rPr>
              <a:t>add</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33" dirty="0">
                <a:solidFill>
                  <a:prstClr val="black"/>
                </a:solidFill>
                <a:latin typeface="Calibri" panose="020F0502020204030204" pitchFamily="34" charset="0"/>
                <a:ea typeface="+mn-ea"/>
                <a:cs typeface="Calibri" panose="020F0502020204030204" pitchFamily="34" charset="0"/>
              </a:rPr>
              <a:t>to</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26" dirty="0">
                <a:solidFill>
                  <a:prstClr val="black"/>
                </a:solidFill>
                <a:latin typeface="Calibri" panose="020F0502020204030204" pitchFamily="34" charset="0"/>
                <a:ea typeface="+mn-ea"/>
                <a:cs typeface="Calibri" panose="020F0502020204030204" pitchFamily="34" charset="0"/>
              </a:rPr>
              <a:t>for</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dirty="0">
                <a:solidFill>
                  <a:prstClr val="black"/>
                </a:solidFill>
                <a:latin typeface="Calibri" panose="020F0502020204030204" pitchFamily="34" charset="0"/>
                <a:ea typeface="+mn-ea"/>
                <a:cs typeface="Calibri" panose="020F0502020204030204" pitchFamily="34" charset="0"/>
              </a:rPr>
              <a:t>you</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13" dirty="0">
                <a:solidFill>
                  <a:prstClr val="black"/>
                </a:solidFill>
                <a:latin typeface="Calibri" panose="020F0502020204030204" pitchFamily="34" charset="0"/>
                <a:ea typeface="+mn-ea"/>
                <a:cs typeface="Calibri" panose="020F0502020204030204" pitchFamily="34" charset="0"/>
              </a:rPr>
              <a:t>group</a:t>
            </a:r>
            <a:r>
              <a:rPr sz="1000" i="1" kern="1200" spc="-10" dirty="0">
                <a:solidFill>
                  <a:prstClr val="black"/>
                </a:solidFill>
                <a:latin typeface="Calibri" panose="020F0502020204030204" pitchFamily="34" charset="0"/>
                <a:ea typeface="+mn-ea"/>
                <a:cs typeface="Calibri" panose="020F0502020204030204" pitchFamily="34" charset="0"/>
              </a:rPr>
              <a:t> </a:t>
            </a:r>
            <a:r>
              <a:rPr sz="1000" i="1" kern="1200" spc="20" dirty="0">
                <a:solidFill>
                  <a:prstClr val="black"/>
                </a:solidFill>
                <a:latin typeface="Calibri" panose="020F0502020204030204" pitchFamily="34" charset="0"/>
                <a:ea typeface="+mn-ea"/>
                <a:cs typeface="Calibri" panose="020F0502020204030204" pitchFamily="34" charset="0"/>
              </a:rPr>
              <a:t>reflection.</a:t>
            </a:r>
            <a:endParaRPr sz="1000" kern="1200" dirty="0">
              <a:solidFill>
                <a:prstClr val="black"/>
              </a:solidFill>
              <a:latin typeface="Calibri" panose="020F0502020204030204" pitchFamily="34" charset="0"/>
              <a:ea typeface="+mn-ea"/>
              <a:cs typeface="Calibri" panose="020F0502020204030204" pitchFamily="34" charset="0"/>
            </a:endParaRPr>
          </a:p>
        </p:txBody>
      </p:sp>
      <p:sp>
        <p:nvSpPr>
          <p:cNvPr id="7" name="object 7"/>
          <p:cNvSpPr txBox="1"/>
          <p:nvPr/>
        </p:nvSpPr>
        <p:spPr>
          <a:xfrm>
            <a:off x="504825" y="2507974"/>
            <a:ext cx="3873313" cy="1294351"/>
          </a:xfrm>
          <a:prstGeom prst="rect">
            <a:avLst/>
          </a:prstGeom>
        </p:spPr>
        <p:txBody>
          <a:bodyPr vert="horz" wrap="square" lIns="0" tIns="8404" rIns="0" bIns="0" rtlCol="0">
            <a:spAutoFit/>
          </a:bodyPr>
          <a:lstStyle/>
          <a:p>
            <a:pPr marL="159272" marR="3362" indent="-150867" defTabSz="605150">
              <a:lnSpc>
                <a:spcPct val="127000"/>
              </a:lnSpc>
              <a:spcBef>
                <a:spcPts val="66"/>
              </a:spcBef>
              <a:buClrTx/>
              <a:buFontTx/>
              <a:buAutoNum type="alphaLcPeriod"/>
              <a:tabLst>
                <a:tab pos="159692" algn="l"/>
              </a:tabLst>
            </a:pPr>
            <a:r>
              <a:rPr sz="1000" kern="1200" spc="17" dirty="0">
                <a:solidFill>
                  <a:prstClr val="black"/>
                </a:solidFill>
                <a:latin typeface="Calibri" panose="020F0502020204030204" pitchFamily="34" charset="0"/>
                <a:ea typeface="+mn-ea"/>
                <a:cs typeface="Calibri" panose="020F0502020204030204" pitchFamily="34" charset="0"/>
              </a:rPr>
              <a:t>Are </a:t>
            </a:r>
            <a:r>
              <a:rPr sz="1000" kern="1200" spc="-7" dirty="0">
                <a:solidFill>
                  <a:prstClr val="black"/>
                </a:solidFill>
                <a:latin typeface="Calibri" panose="020F0502020204030204" pitchFamily="34" charset="0"/>
                <a:ea typeface="+mn-ea"/>
                <a:cs typeface="Calibri" panose="020F0502020204030204" pitchFamily="34" charset="0"/>
              </a:rPr>
              <a:t>there </a:t>
            </a:r>
            <a:r>
              <a:rPr sz="1000" kern="1200" spc="17" dirty="0">
                <a:solidFill>
                  <a:prstClr val="black"/>
                </a:solidFill>
                <a:latin typeface="Calibri" panose="020F0502020204030204" pitchFamily="34" charset="0"/>
                <a:ea typeface="+mn-ea"/>
                <a:cs typeface="Calibri" panose="020F0502020204030204" pitchFamily="34" charset="0"/>
              </a:rPr>
              <a:t>any </a:t>
            </a:r>
            <a:r>
              <a:rPr sz="1000" kern="1200" spc="10" dirty="0">
                <a:solidFill>
                  <a:prstClr val="black"/>
                </a:solidFill>
                <a:latin typeface="Calibri" panose="020F0502020204030204" pitchFamily="34" charset="0"/>
                <a:ea typeface="+mn-ea"/>
                <a:cs typeface="Calibri" panose="020F0502020204030204" pitchFamily="34" charset="0"/>
              </a:rPr>
              <a:t>notable </a:t>
            </a:r>
            <a:r>
              <a:rPr sz="1000" kern="1200" spc="13" dirty="0">
                <a:solidFill>
                  <a:prstClr val="black"/>
                </a:solidFill>
                <a:latin typeface="Calibri" panose="020F0502020204030204" pitchFamily="34" charset="0"/>
                <a:ea typeface="+mn-ea"/>
                <a:cs typeface="Calibri" panose="020F0502020204030204" pitchFamily="34" charset="0"/>
              </a:rPr>
              <a:t>divergences </a:t>
            </a:r>
            <a:r>
              <a:rPr sz="1000" kern="1200" spc="26" dirty="0">
                <a:solidFill>
                  <a:prstClr val="black"/>
                </a:solidFill>
                <a:latin typeface="Calibri" panose="020F0502020204030204" pitchFamily="34" charset="0"/>
                <a:ea typeface="+mn-ea"/>
                <a:cs typeface="Calibri" panose="020F0502020204030204" pitchFamily="34" charset="0"/>
              </a:rPr>
              <a:t>in </a:t>
            </a:r>
            <a:r>
              <a:rPr sz="1000" kern="1200" spc="3" dirty="0">
                <a:solidFill>
                  <a:prstClr val="black"/>
                </a:solidFill>
                <a:latin typeface="Calibri" panose="020F0502020204030204" pitchFamily="34" charset="0"/>
                <a:ea typeface="+mn-ea"/>
                <a:cs typeface="Calibri" panose="020F0502020204030204" pitchFamily="34" charset="0"/>
              </a:rPr>
              <a:t>responses </a:t>
            </a:r>
            <a:r>
              <a:rPr sz="1000" kern="1200" spc="10" dirty="0">
                <a:solidFill>
                  <a:prstClr val="black"/>
                </a:solidFill>
                <a:latin typeface="Calibri" panose="020F0502020204030204" pitchFamily="34" charset="0"/>
                <a:ea typeface="+mn-ea"/>
                <a:cs typeface="Calibri" panose="020F0502020204030204" pitchFamily="34" charset="0"/>
              </a:rPr>
              <a:t>across </a:t>
            </a:r>
            <a:r>
              <a:rPr sz="1000" kern="1200" dirty="0">
                <a:solidFill>
                  <a:prstClr val="black"/>
                </a:solidFill>
                <a:latin typeface="Calibri" panose="020F0502020204030204" pitchFamily="34" charset="0"/>
                <a:ea typeface="+mn-ea"/>
                <a:cs typeface="Calibri" panose="020F0502020204030204" pitchFamily="34" charset="0"/>
              </a:rPr>
              <a:t>those  </a:t>
            </a:r>
            <a:r>
              <a:rPr sz="1000" kern="1200" spc="10" dirty="0">
                <a:solidFill>
                  <a:prstClr val="black"/>
                </a:solidFill>
                <a:latin typeface="Calibri" panose="020F0502020204030204" pitchFamily="34" charset="0"/>
                <a:ea typeface="+mn-ea"/>
                <a:cs typeface="Calibri" panose="020F0502020204030204" pitchFamily="34" charset="0"/>
              </a:rPr>
              <a:t>who’ve answered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7" dirty="0">
                <a:solidFill>
                  <a:prstClr val="black"/>
                </a:solidFill>
                <a:latin typeface="Calibri" panose="020F0502020204030204" pitchFamily="34" charset="0"/>
                <a:ea typeface="+mn-ea"/>
                <a:cs typeface="Calibri" panose="020F0502020204030204" pitchFamily="34" charset="0"/>
              </a:rPr>
              <a:t>questions: </a:t>
            </a:r>
            <a:r>
              <a:rPr sz="1000" kern="1200" spc="13" dirty="0">
                <a:solidFill>
                  <a:prstClr val="black"/>
                </a:solidFill>
                <a:latin typeface="Calibri" panose="020F0502020204030204" pitchFamily="34" charset="0"/>
                <a:ea typeface="+mn-ea"/>
                <a:cs typeface="Calibri" panose="020F0502020204030204" pitchFamily="34" charset="0"/>
              </a:rPr>
              <a:t>divergences internally </a:t>
            </a:r>
            <a:r>
              <a:rPr sz="1000" kern="1200" spc="17" dirty="0">
                <a:solidFill>
                  <a:prstClr val="black"/>
                </a:solidFill>
                <a:latin typeface="Calibri" panose="020F0502020204030204" pitchFamily="34" charset="0"/>
                <a:ea typeface="+mn-ea"/>
                <a:cs typeface="Calibri" panose="020F0502020204030204" pitchFamily="34" charset="0"/>
              </a:rPr>
              <a:t>and also  </a:t>
            </a:r>
            <a:r>
              <a:rPr sz="1000" kern="1200" spc="13" dirty="0">
                <a:solidFill>
                  <a:prstClr val="black"/>
                </a:solidFill>
                <a:latin typeface="Calibri" panose="020F0502020204030204" pitchFamily="34" charset="0"/>
                <a:ea typeface="+mn-ea"/>
                <a:cs typeface="Calibri" panose="020F0502020204030204" pitchFamily="34" charset="0"/>
              </a:rPr>
              <a:t>divergences </a:t>
            </a:r>
            <a:r>
              <a:rPr sz="1000" kern="1200" spc="7" dirty="0">
                <a:solidFill>
                  <a:prstClr val="black"/>
                </a:solidFill>
                <a:latin typeface="Calibri" panose="020F0502020204030204" pitchFamily="34" charset="0"/>
                <a:ea typeface="+mn-ea"/>
                <a:cs typeface="Calibri" panose="020F0502020204030204" pitchFamily="34" charset="0"/>
              </a:rPr>
              <a:t>between internal </a:t>
            </a:r>
            <a:r>
              <a:rPr sz="1000" kern="1200" dirty="0">
                <a:solidFill>
                  <a:prstClr val="black"/>
                </a:solidFill>
                <a:latin typeface="Calibri" panose="020F0502020204030204" pitchFamily="34" charset="0"/>
                <a:ea typeface="+mn-ea"/>
                <a:cs typeface="Calibri" panose="020F0502020204030204" pitchFamily="34" charset="0"/>
              </a:rPr>
              <a:t>data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spc="7" dirty="0">
                <a:solidFill>
                  <a:prstClr val="black"/>
                </a:solidFill>
                <a:latin typeface="Calibri" panose="020F0502020204030204" pitchFamily="34" charset="0"/>
                <a:ea typeface="+mn-ea"/>
                <a:cs typeface="Calibri" panose="020F0502020204030204" pitchFamily="34" charset="0"/>
              </a:rPr>
              <a:t>external</a:t>
            </a:r>
            <a:r>
              <a:rPr sz="1000" kern="1200" spc="156" dirty="0">
                <a:solidFill>
                  <a:prstClr val="black"/>
                </a:solidFill>
                <a:latin typeface="Calibri" panose="020F0502020204030204" pitchFamily="34" charset="0"/>
                <a:ea typeface="+mn-ea"/>
                <a:cs typeface="Calibri" panose="020F0502020204030204" pitchFamily="34" charset="0"/>
              </a:rPr>
              <a:t> </a:t>
            </a:r>
            <a:r>
              <a:rPr sz="1000" kern="1200" spc="7" dirty="0">
                <a:solidFill>
                  <a:prstClr val="black"/>
                </a:solidFill>
                <a:latin typeface="Calibri" panose="020F0502020204030204" pitchFamily="34" charset="0"/>
                <a:ea typeface="+mn-ea"/>
                <a:cs typeface="Calibri" panose="020F0502020204030204" pitchFamily="34" charset="0"/>
              </a:rPr>
              <a:t>feedback?</a:t>
            </a:r>
            <a:endParaRPr sz="1000" kern="1200" dirty="0">
              <a:solidFill>
                <a:prstClr val="black"/>
              </a:solidFill>
              <a:latin typeface="Calibri" panose="020F0502020204030204" pitchFamily="34" charset="0"/>
              <a:ea typeface="+mn-ea"/>
              <a:cs typeface="Calibri" panose="020F0502020204030204" pitchFamily="34" charset="0"/>
            </a:endParaRPr>
          </a:p>
          <a:p>
            <a:pPr marL="159272" marR="140781" indent="-150867" defTabSz="605150">
              <a:lnSpc>
                <a:spcPct val="127000"/>
              </a:lnSpc>
              <a:spcBef>
                <a:spcPts val="476"/>
              </a:spcBef>
              <a:buClrTx/>
              <a:buFontTx/>
              <a:buAutoNum type="alphaLcPeriod"/>
              <a:tabLst>
                <a:tab pos="159692" algn="l"/>
              </a:tabLst>
            </a:pPr>
            <a:r>
              <a:rPr sz="1000" kern="1200" spc="17" dirty="0">
                <a:solidFill>
                  <a:prstClr val="black"/>
                </a:solidFill>
                <a:latin typeface="Calibri" panose="020F0502020204030204" pitchFamily="34" charset="0"/>
                <a:ea typeface="+mn-ea"/>
                <a:cs typeface="Calibri" panose="020F0502020204030204" pitchFamily="34" charset="0"/>
              </a:rPr>
              <a:t>What </a:t>
            </a:r>
            <a:r>
              <a:rPr sz="1000" kern="1200" spc="7" dirty="0">
                <a:solidFill>
                  <a:prstClr val="black"/>
                </a:solidFill>
                <a:latin typeface="Calibri" panose="020F0502020204030204" pitchFamily="34" charset="0"/>
                <a:ea typeface="+mn-ea"/>
                <a:cs typeface="Calibri" panose="020F0502020204030204" pitchFamily="34" charset="0"/>
              </a:rPr>
              <a:t>surprised </a:t>
            </a:r>
            <a:r>
              <a:rPr sz="1000" kern="1200" spc="10" dirty="0">
                <a:solidFill>
                  <a:prstClr val="black"/>
                </a:solidFill>
                <a:latin typeface="Calibri" panose="020F0502020204030204" pitchFamily="34" charset="0"/>
                <a:ea typeface="+mn-ea"/>
                <a:cs typeface="Calibri" panose="020F0502020204030204" pitchFamily="34" charset="0"/>
              </a:rPr>
              <a:t>us </a:t>
            </a:r>
            <a:r>
              <a:rPr sz="1000" kern="1200" spc="7" dirty="0">
                <a:solidFill>
                  <a:prstClr val="black"/>
                </a:solidFill>
                <a:latin typeface="Calibri" panose="020F0502020204030204" pitchFamily="34" charset="0"/>
                <a:ea typeface="+mn-ea"/>
                <a:cs typeface="Calibri" panose="020F0502020204030204" pitchFamily="34" charset="0"/>
              </a:rPr>
              <a:t>about </a:t>
            </a:r>
            <a:r>
              <a:rPr sz="1000" kern="1200" spc="3" dirty="0">
                <a:solidFill>
                  <a:prstClr val="black"/>
                </a:solidFill>
                <a:latin typeface="Calibri" panose="020F0502020204030204" pitchFamily="34" charset="0"/>
                <a:ea typeface="+mn-ea"/>
                <a:cs typeface="Calibri" panose="020F0502020204030204" pitchFamily="34" charset="0"/>
              </a:rPr>
              <a:t>[internal/external] </a:t>
            </a:r>
            <a:r>
              <a:rPr sz="1000" kern="1200" spc="13" dirty="0">
                <a:solidFill>
                  <a:prstClr val="black"/>
                </a:solidFill>
                <a:latin typeface="Calibri" panose="020F0502020204030204" pitchFamily="34" charset="0"/>
                <a:ea typeface="+mn-ea"/>
                <a:cs typeface="Calibri" panose="020F0502020204030204" pitchFamily="34" charset="0"/>
              </a:rPr>
              <a:t>feedback </a:t>
            </a:r>
            <a:r>
              <a:rPr sz="1000" kern="1200" spc="20" dirty="0">
                <a:solidFill>
                  <a:prstClr val="black"/>
                </a:solidFill>
                <a:latin typeface="Calibri" panose="020F0502020204030204" pitchFamily="34" charset="0"/>
                <a:ea typeface="+mn-ea"/>
                <a:cs typeface="Calibri" panose="020F0502020204030204" pitchFamily="34" charset="0"/>
              </a:rPr>
              <a:t>on </a:t>
            </a:r>
            <a:r>
              <a:rPr sz="1000" kern="1200" spc="3" dirty="0">
                <a:solidFill>
                  <a:prstClr val="black"/>
                </a:solidFill>
                <a:latin typeface="Calibri" panose="020F0502020204030204" pitchFamily="34" charset="0"/>
                <a:ea typeface="+mn-ea"/>
                <a:cs typeface="Calibri" panose="020F0502020204030204" pitchFamily="34" charset="0"/>
              </a:rPr>
              <a:t>this  topic?</a:t>
            </a:r>
            <a:endParaRPr sz="1000" kern="1200" dirty="0">
              <a:solidFill>
                <a:prstClr val="black"/>
              </a:solidFill>
              <a:latin typeface="Calibri" panose="020F0502020204030204" pitchFamily="34" charset="0"/>
              <a:ea typeface="+mn-ea"/>
              <a:cs typeface="Calibri" panose="020F0502020204030204" pitchFamily="34" charset="0"/>
            </a:endParaRPr>
          </a:p>
          <a:p>
            <a:pPr marL="159272" marR="118929" indent="-150867" defTabSz="605150">
              <a:lnSpc>
                <a:spcPct val="127000"/>
              </a:lnSpc>
              <a:spcBef>
                <a:spcPts val="476"/>
              </a:spcBef>
              <a:buClrTx/>
              <a:buFontTx/>
              <a:buAutoNum type="alphaLcPeriod"/>
              <a:tabLst>
                <a:tab pos="159692" algn="l"/>
              </a:tabLst>
            </a:pPr>
            <a:r>
              <a:rPr sz="1000" kern="1200" spc="17" dirty="0">
                <a:solidFill>
                  <a:prstClr val="black"/>
                </a:solidFill>
                <a:latin typeface="Calibri" panose="020F0502020204030204" pitchFamily="34" charset="0"/>
                <a:ea typeface="+mn-ea"/>
                <a:cs typeface="Calibri" panose="020F0502020204030204" pitchFamily="34" charset="0"/>
              </a:rPr>
              <a:t>What </a:t>
            </a:r>
            <a:r>
              <a:rPr sz="1000" kern="1200" spc="20" dirty="0">
                <a:solidFill>
                  <a:prstClr val="black"/>
                </a:solidFill>
                <a:latin typeface="Calibri" panose="020F0502020204030204" pitchFamily="34" charset="0"/>
                <a:ea typeface="+mn-ea"/>
                <a:cs typeface="Calibri" panose="020F0502020204030204" pitchFamily="34" charset="0"/>
              </a:rPr>
              <a:t>evidence </a:t>
            </a:r>
            <a:r>
              <a:rPr sz="1000" kern="1200" spc="13" dirty="0">
                <a:solidFill>
                  <a:prstClr val="black"/>
                </a:solidFill>
                <a:latin typeface="Calibri" panose="020F0502020204030204" pitchFamily="34" charset="0"/>
                <a:ea typeface="+mn-ea"/>
                <a:cs typeface="Calibri" panose="020F0502020204030204" pitchFamily="34" charset="0"/>
              </a:rPr>
              <a:t>shows </a:t>
            </a:r>
            <a:r>
              <a:rPr sz="1000" kern="1200" spc="20" dirty="0">
                <a:solidFill>
                  <a:prstClr val="black"/>
                </a:solidFill>
                <a:latin typeface="Calibri" panose="020F0502020204030204" pitchFamily="34" charset="0"/>
                <a:ea typeface="+mn-ea"/>
                <a:cs typeface="Calibri" panose="020F0502020204030204" pitchFamily="34" charset="0"/>
              </a:rPr>
              <a:t>we </a:t>
            </a:r>
            <a:r>
              <a:rPr sz="1000" kern="1200" dirty="0">
                <a:solidFill>
                  <a:prstClr val="black"/>
                </a:solidFill>
                <a:latin typeface="Calibri" panose="020F0502020204030204" pitchFamily="34" charset="0"/>
                <a:ea typeface="+mn-ea"/>
                <a:cs typeface="Calibri" panose="020F0502020204030204" pitchFamily="34" charset="0"/>
              </a:rPr>
              <a:t>are </a:t>
            </a:r>
            <a:r>
              <a:rPr sz="1000" kern="1200" spc="23" dirty="0">
                <a:solidFill>
                  <a:prstClr val="black"/>
                </a:solidFill>
                <a:latin typeface="Calibri" panose="020F0502020204030204" pitchFamily="34" charset="0"/>
                <a:ea typeface="+mn-ea"/>
                <a:cs typeface="Calibri" panose="020F0502020204030204" pitchFamily="34" charset="0"/>
              </a:rPr>
              <a:t>doing </a:t>
            </a:r>
            <a:r>
              <a:rPr sz="1000" kern="1200" spc="10" dirty="0">
                <a:solidFill>
                  <a:prstClr val="black"/>
                </a:solidFill>
                <a:latin typeface="Calibri" panose="020F0502020204030204" pitchFamily="34" charset="0"/>
                <a:ea typeface="+mn-ea"/>
                <a:cs typeface="Calibri" panose="020F0502020204030204" pitchFamily="34" charset="0"/>
              </a:rPr>
              <a:t>well? </a:t>
            </a:r>
            <a:r>
              <a:rPr sz="1000" kern="1200" spc="17" dirty="0">
                <a:solidFill>
                  <a:prstClr val="black"/>
                </a:solidFill>
                <a:latin typeface="Calibri" panose="020F0502020204030204" pitchFamily="34" charset="0"/>
                <a:ea typeface="+mn-ea"/>
                <a:cs typeface="Calibri" panose="020F0502020204030204" pitchFamily="34" charset="0"/>
              </a:rPr>
              <a:t>What </a:t>
            </a:r>
            <a:r>
              <a:rPr sz="1000" kern="1200" dirty="0">
                <a:solidFill>
                  <a:prstClr val="black"/>
                </a:solidFill>
                <a:latin typeface="Calibri" panose="020F0502020204030204" pitchFamily="34" charset="0"/>
                <a:ea typeface="+mn-ea"/>
                <a:cs typeface="Calibri" panose="020F0502020204030204" pitchFamily="34" charset="0"/>
              </a:rPr>
              <a:t>are </a:t>
            </a:r>
            <a:r>
              <a:rPr sz="1000" kern="1200" spc="3" dirty="0">
                <a:solidFill>
                  <a:prstClr val="black"/>
                </a:solidFill>
                <a:latin typeface="Calibri" panose="020F0502020204030204" pitchFamily="34" charset="0"/>
                <a:ea typeface="+mn-ea"/>
                <a:cs typeface="Calibri" panose="020F0502020204030204" pitchFamily="34" charset="0"/>
              </a:rPr>
              <a:t>areas </a:t>
            </a:r>
            <a:r>
              <a:rPr sz="1000" kern="1200" spc="-3" dirty="0">
                <a:solidFill>
                  <a:prstClr val="black"/>
                </a:solidFill>
                <a:latin typeface="Calibri" panose="020F0502020204030204" pitchFamily="34" charset="0"/>
                <a:ea typeface="+mn-ea"/>
                <a:cs typeface="Calibri" panose="020F0502020204030204" pitchFamily="34" charset="0"/>
              </a:rPr>
              <a:t>for  </a:t>
            </a:r>
            <a:r>
              <a:rPr sz="1000" kern="1200" spc="7" dirty="0">
                <a:solidFill>
                  <a:prstClr val="black"/>
                </a:solidFill>
                <a:latin typeface="Calibri" panose="020F0502020204030204" pitchFamily="34" charset="0"/>
                <a:ea typeface="+mn-ea"/>
                <a:cs typeface="Calibri" panose="020F0502020204030204" pitchFamily="34" charset="0"/>
              </a:rPr>
              <a:t>growth </a:t>
            </a:r>
            <a:r>
              <a:rPr sz="1000" kern="1200" spc="3" dirty="0">
                <a:solidFill>
                  <a:prstClr val="black"/>
                </a:solidFill>
                <a:latin typeface="Calibri" panose="020F0502020204030204" pitchFamily="34" charset="0"/>
                <a:ea typeface="+mn-ea"/>
                <a:cs typeface="Calibri" panose="020F0502020204030204" pitchFamily="34" charset="0"/>
              </a:rPr>
              <a:t>or</a:t>
            </a:r>
            <a:r>
              <a:rPr sz="1000" kern="1200" spc="56" dirty="0">
                <a:solidFill>
                  <a:prstClr val="black"/>
                </a:solidFill>
                <a:latin typeface="Calibri" panose="020F0502020204030204" pitchFamily="34" charset="0"/>
                <a:ea typeface="+mn-ea"/>
                <a:cs typeface="Calibri" panose="020F0502020204030204" pitchFamily="34" charset="0"/>
              </a:rPr>
              <a:t> </a:t>
            </a:r>
            <a:r>
              <a:rPr sz="1000" kern="1200" spc="3" dirty="0">
                <a:solidFill>
                  <a:prstClr val="black"/>
                </a:solidFill>
                <a:latin typeface="Calibri" panose="020F0502020204030204" pitchFamily="34" charset="0"/>
                <a:ea typeface="+mn-ea"/>
                <a:cs typeface="Calibri" panose="020F0502020204030204" pitchFamily="34" charset="0"/>
              </a:rPr>
              <a:t>improvement?</a:t>
            </a:r>
            <a:endParaRPr sz="1000" kern="1200" dirty="0">
              <a:solidFill>
                <a:prstClr val="black"/>
              </a:solidFill>
              <a:latin typeface="Calibri" panose="020F0502020204030204" pitchFamily="34" charset="0"/>
              <a:ea typeface="+mn-ea"/>
              <a:cs typeface="Calibri" panose="020F0502020204030204" pitchFamily="34" charset="0"/>
            </a:endParaRPr>
          </a:p>
        </p:txBody>
      </p:sp>
      <p:sp>
        <p:nvSpPr>
          <p:cNvPr id="8" name="object 8"/>
          <p:cNvSpPr txBox="1"/>
          <p:nvPr/>
        </p:nvSpPr>
        <p:spPr>
          <a:xfrm>
            <a:off x="415458" y="3973898"/>
            <a:ext cx="3873313" cy="384358"/>
          </a:xfrm>
          <a:prstGeom prst="rect">
            <a:avLst/>
          </a:prstGeom>
        </p:spPr>
        <p:txBody>
          <a:bodyPr vert="horz" wrap="square" lIns="0" tIns="8404" rIns="0" bIns="0" rtlCol="0">
            <a:spAutoFit/>
          </a:bodyPr>
          <a:lstStyle/>
          <a:p>
            <a:pPr marL="159272" marR="3362" indent="-151287" defTabSz="605150">
              <a:lnSpc>
                <a:spcPct val="127000"/>
              </a:lnSpc>
              <a:spcBef>
                <a:spcPts val="66"/>
              </a:spcBef>
              <a:buClrTx/>
            </a:pPr>
            <a:r>
              <a:rPr sz="1000" kern="1200" spc="17" dirty="0">
                <a:solidFill>
                  <a:prstClr val="black"/>
                </a:solidFill>
                <a:latin typeface="Calibri" panose="020F0502020204030204" pitchFamily="34" charset="0"/>
                <a:ea typeface="+mn-ea"/>
                <a:cs typeface="Calibri" panose="020F0502020204030204" pitchFamily="34" charset="0"/>
              </a:rPr>
              <a:t>d. In </a:t>
            </a:r>
            <a:r>
              <a:rPr sz="1000" kern="1200" spc="7" dirty="0">
                <a:solidFill>
                  <a:prstClr val="black"/>
                </a:solidFill>
                <a:latin typeface="Calibri" panose="020F0502020204030204" pitchFamily="34" charset="0"/>
                <a:ea typeface="+mn-ea"/>
                <a:cs typeface="Calibri" panose="020F0502020204030204" pitchFamily="34" charset="0"/>
              </a:rPr>
              <a:t>what </a:t>
            </a:r>
            <a:r>
              <a:rPr sz="1000" kern="1200" spc="13" dirty="0">
                <a:solidFill>
                  <a:prstClr val="black"/>
                </a:solidFill>
                <a:latin typeface="Calibri" panose="020F0502020204030204" pitchFamily="34" charset="0"/>
                <a:ea typeface="+mn-ea"/>
                <a:cs typeface="Calibri" panose="020F0502020204030204" pitchFamily="34" charset="0"/>
              </a:rPr>
              <a:t>ways is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10" dirty="0">
                <a:solidFill>
                  <a:prstClr val="black"/>
                </a:solidFill>
                <a:latin typeface="Calibri" panose="020F0502020204030204" pitchFamily="34" charset="0"/>
                <a:ea typeface="+mn-ea"/>
                <a:cs typeface="Calibri" panose="020F0502020204030204" pitchFamily="34" charset="0"/>
              </a:rPr>
              <a:t>foundation </a:t>
            </a:r>
            <a:r>
              <a:rPr sz="1000" kern="1200" spc="3" dirty="0">
                <a:solidFill>
                  <a:prstClr val="black"/>
                </a:solidFill>
                <a:latin typeface="Calibri" panose="020F0502020204030204" pitchFamily="34" charset="0"/>
                <a:ea typeface="+mn-ea"/>
                <a:cs typeface="Calibri" panose="020F0502020204030204" pitchFamily="34" charset="0"/>
              </a:rPr>
              <a:t>demonstrating </a:t>
            </a:r>
            <a:r>
              <a:rPr sz="1000" kern="1200" spc="-17" dirty="0">
                <a:solidFill>
                  <a:prstClr val="black"/>
                </a:solidFill>
                <a:latin typeface="Calibri" panose="020F0502020204030204" pitchFamily="34" charset="0"/>
                <a:ea typeface="+mn-ea"/>
                <a:cs typeface="Calibri" panose="020F0502020204030204" pitchFamily="34" charset="0"/>
              </a:rPr>
              <a:t>trust </a:t>
            </a:r>
            <a:r>
              <a:rPr sz="1000" kern="1200" spc="26" dirty="0">
                <a:solidFill>
                  <a:prstClr val="black"/>
                </a:solidFill>
                <a:latin typeface="Calibri" panose="020F0502020204030204" pitchFamily="34" charset="0"/>
                <a:ea typeface="+mn-ea"/>
                <a:cs typeface="Calibri" panose="020F0502020204030204" pitchFamily="34" charset="0"/>
              </a:rPr>
              <a:t>in </a:t>
            </a:r>
            <a:r>
              <a:rPr sz="1000" kern="1200" spc="-3" dirty="0">
                <a:solidFill>
                  <a:prstClr val="black"/>
                </a:solidFill>
                <a:latin typeface="Calibri" panose="020F0502020204030204" pitchFamily="34" charset="0"/>
                <a:ea typeface="+mn-ea"/>
                <a:cs typeface="Calibri" panose="020F0502020204030204" pitchFamily="34" charset="0"/>
              </a:rPr>
              <a:t>its grant  </a:t>
            </a:r>
            <a:r>
              <a:rPr sz="1000" kern="1200" spc="-7" dirty="0">
                <a:solidFill>
                  <a:prstClr val="black"/>
                </a:solidFill>
                <a:latin typeface="Calibri" panose="020F0502020204030204" pitchFamily="34" charset="0"/>
                <a:ea typeface="+mn-ea"/>
                <a:cs typeface="Calibri" panose="020F0502020204030204" pitchFamily="34" charset="0"/>
              </a:rPr>
              <a:t>partners? </a:t>
            </a:r>
            <a:r>
              <a:rPr sz="1000" kern="1200" spc="53" dirty="0">
                <a:solidFill>
                  <a:prstClr val="black"/>
                </a:solidFill>
                <a:latin typeface="Calibri" panose="020F0502020204030204" pitchFamily="34" charset="0"/>
                <a:ea typeface="+mn-ea"/>
                <a:cs typeface="Calibri" panose="020F0502020204030204" pitchFamily="34" charset="0"/>
              </a:rPr>
              <a:t>How </a:t>
            </a:r>
            <a:r>
              <a:rPr sz="1000" kern="1200" dirty="0">
                <a:solidFill>
                  <a:prstClr val="black"/>
                </a:solidFill>
                <a:latin typeface="Calibri" panose="020F0502020204030204" pitchFamily="34" charset="0"/>
                <a:ea typeface="+mn-ea"/>
                <a:cs typeface="Calibri" panose="020F0502020204030204" pitchFamily="34" charset="0"/>
              </a:rPr>
              <a:t>are </a:t>
            </a:r>
            <a:r>
              <a:rPr sz="1000" kern="1200" spc="-3" dirty="0">
                <a:solidFill>
                  <a:prstClr val="black"/>
                </a:solidFill>
                <a:latin typeface="Calibri" panose="020F0502020204030204" pitchFamily="34" charset="0"/>
                <a:ea typeface="+mn-ea"/>
                <a:cs typeface="Calibri" panose="020F0502020204030204" pitchFamily="34" charset="0"/>
              </a:rPr>
              <a:t>grantees </a:t>
            </a:r>
            <a:r>
              <a:rPr sz="1000" kern="1200" spc="20" dirty="0">
                <a:solidFill>
                  <a:prstClr val="black"/>
                </a:solidFill>
                <a:latin typeface="Calibri" panose="020F0502020204030204" pitchFamily="34" charset="0"/>
                <a:ea typeface="+mn-ea"/>
                <a:cs typeface="Calibri" panose="020F0502020204030204" pitchFamily="34" charset="0"/>
              </a:rPr>
              <a:t>showing </a:t>
            </a:r>
            <a:r>
              <a:rPr sz="1000" kern="1200" spc="3" dirty="0">
                <a:solidFill>
                  <a:prstClr val="black"/>
                </a:solidFill>
                <a:latin typeface="Calibri" panose="020F0502020204030204" pitchFamily="34" charset="0"/>
                <a:ea typeface="+mn-ea"/>
                <a:cs typeface="Calibri" panose="020F0502020204030204" pitchFamily="34" charset="0"/>
              </a:rPr>
              <a:t>they </a:t>
            </a:r>
            <a:r>
              <a:rPr sz="1000" kern="1200" spc="-17" dirty="0">
                <a:solidFill>
                  <a:prstClr val="black"/>
                </a:solidFill>
                <a:latin typeface="Calibri" panose="020F0502020204030204" pitchFamily="34" charset="0"/>
                <a:ea typeface="+mn-ea"/>
                <a:cs typeface="Calibri" panose="020F0502020204030204" pitchFamily="34" charset="0"/>
              </a:rPr>
              <a:t>trust</a:t>
            </a:r>
            <a:r>
              <a:rPr sz="1000" kern="1200" spc="23" dirty="0">
                <a:solidFill>
                  <a:prstClr val="black"/>
                </a:solidFill>
                <a:latin typeface="Calibri" panose="020F0502020204030204" pitchFamily="34" charset="0"/>
                <a:ea typeface="+mn-ea"/>
                <a:cs typeface="Calibri" panose="020F0502020204030204" pitchFamily="34" charset="0"/>
              </a:rPr>
              <a:t> </a:t>
            </a:r>
            <a:r>
              <a:rPr sz="1000" kern="1200" spc="-13" dirty="0">
                <a:solidFill>
                  <a:prstClr val="black"/>
                </a:solidFill>
                <a:latin typeface="Calibri" panose="020F0502020204030204" pitchFamily="34" charset="0"/>
                <a:ea typeface="+mn-ea"/>
                <a:cs typeface="Calibri" panose="020F0502020204030204" pitchFamily="34" charset="0"/>
              </a:rPr>
              <a:t>us?</a:t>
            </a:r>
            <a:endParaRPr sz="1000" kern="1200" dirty="0">
              <a:solidFill>
                <a:prstClr val="black"/>
              </a:solidFill>
              <a:latin typeface="Calibri" panose="020F0502020204030204" pitchFamily="34" charset="0"/>
              <a:ea typeface="+mn-ea"/>
              <a:cs typeface="Calibri" panose="020F0502020204030204" pitchFamily="34" charset="0"/>
            </a:endParaRPr>
          </a:p>
        </p:txBody>
      </p:sp>
      <p:sp>
        <p:nvSpPr>
          <p:cNvPr id="9" name="object 9"/>
          <p:cNvSpPr txBox="1"/>
          <p:nvPr/>
        </p:nvSpPr>
        <p:spPr>
          <a:xfrm>
            <a:off x="4705887" y="1780603"/>
            <a:ext cx="3873313" cy="775234"/>
          </a:xfrm>
          <a:prstGeom prst="rect">
            <a:avLst/>
          </a:prstGeom>
        </p:spPr>
        <p:txBody>
          <a:bodyPr vert="horz" wrap="square" lIns="0" tIns="8404" rIns="0" bIns="0" rtlCol="0">
            <a:spAutoFit/>
          </a:bodyPr>
          <a:lstStyle/>
          <a:p>
            <a:pPr marL="159272" marR="3362" indent="-151287" defTabSz="605150">
              <a:lnSpc>
                <a:spcPct val="127000"/>
              </a:lnSpc>
              <a:spcBef>
                <a:spcPts val="66"/>
              </a:spcBef>
              <a:buClrTx/>
            </a:pPr>
            <a:r>
              <a:rPr sz="1000" kern="1200" spc="7" dirty="0">
                <a:solidFill>
                  <a:prstClr val="black"/>
                </a:solidFill>
                <a:latin typeface="Calibri" panose="020F0502020204030204" pitchFamily="34" charset="0"/>
                <a:ea typeface="+mn-ea"/>
                <a:cs typeface="Calibri" panose="020F0502020204030204" pitchFamily="34" charset="0"/>
              </a:rPr>
              <a:t>e. </a:t>
            </a:r>
            <a:r>
              <a:rPr sz="1000" kern="1200" spc="17" dirty="0">
                <a:solidFill>
                  <a:prstClr val="black"/>
                </a:solidFill>
                <a:latin typeface="Calibri" panose="020F0502020204030204" pitchFamily="34" charset="0"/>
                <a:ea typeface="+mn-ea"/>
                <a:cs typeface="Calibri" panose="020F0502020204030204" pitchFamily="34" charset="0"/>
              </a:rPr>
              <a:t>What </a:t>
            </a:r>
            <a:r>
              <a:rPr sz="1000" kern="1200" spc="20" dirty="0">
                <a:solidFill>
                  <a:prstClr val="black"/>
                </a:solidFill>
                <a:latin typeface="Calibri" panose="020F0502020204030204" pitchFamily="34" charset="0"/>
                <a:ea typeface="+mn-ea"/>
                <a:cs typeface="Calibri" panose="020F0502020204030204" pitchFamily="34" charset="0"/>
              </a:rPr>
              <a:t>do </a:t>
            </a:r>
            <a:r>
              <a:rPr sz="1000" kern="1200" spc="-3" dirty="0">
                <a:solidFill>
                  <a:prstClr val="black"/>
                </a:solidFill>
                <a:latin typeface="Calibri" panose="020F0502020204030204" pitchFamily="34" charset="0"/>
                <a:ea typeface="+mn-ea"/>
                <a:cs typeface="Calibri" panose="020F0502020204030204" pitchFamily="34" charset="0"/>
              </a:rPr>
              <a:t>other </a:t>
            </a:r>
            <a:r>
              <a:rPr sz="1000" kern="1200" spc="20" dirty="0">
                <a:solidFill>
                  <a:prstClr val="black"/>
                </a:solidFill>
                <a:latin typeface="Calibri" panose="020F0502020204030204" pitchFamily="34" charset="0"/>
                <a:ea typeface="+mn-ea"/>
                <a:cs typeface="Calibri" panose="020F0502020204030204" pitchFamily="34" charset="0"/>
              </a:rPr>
              <a:t>community </a:t>
            </a:r>
            <a:r>
              <a:rPr sz="1000" kern="1200" spc="7" dirty="0">
                <a:solidFill>
                  <a:prstClr val="black"/>
                </a:solidFill>
                <a:latin typeface="Calibri" panose="020F0502020204030204" pitchFamily="34" charset="0"/>
                <a:ea typeface="+mn-ea"/>
                <a:cs typeface="Calibri" panose="020F0502020204030204" pitchFamily="34" charset="0"/>
              </a:rPr>
              <a:t>stakeholders </a:t>
            </a:r>
            <a:r>
              <a:rPr sz="1000" kern="1200" spc="13" dirty="0">
                <a:solidFill>
                  <a:prstClr val="black"/>
                </a:solidFill>
                <a:latin typeface="Calibri" panose="020F0502020204030204" pitchFamily="34" charset="0"/>
                <a:ea typeface="+mn-ea"/>
                <a:cs typeface="Calibri" panose="020F0502020204030204" pitchFamily="34" charset="0"/>
              </a:rPr>
              <a:t>think </a:t>
            </a:r>
            <a:r>
              <a:rPr sz="1000" kern="1200" dirty="0">
                <a:solidFill>
                  <a:prstClr val="black"/>
                </a:solidFill>
                <a:latin typeface="Calibri" panose="020F0502020204030204" pitchFamily="34" charset="0"/>
                <a:ea typeface="+mn-ea"/>
                <a:cs typeface="Calibri" panose="020F0502020204030204" pitchFamily="34" charset="0"/>
              </a:rPr>
              <a:t>of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10" dirty="0">
                <a:solidFill>
                  <a:prstClr val="black"/>
                </a:solidFill>
                <a:latin typeface="Calibri" panose="020F0502020204030204" pitchFamily="34" charset="0"/>
                <a:ea typeface="+mn-ea"/>
                <a:cs typeface="Calibri" panose="020F0502020204030204" pitchFamily="34" charset="0"/>
              </a:rPr>
              <a:t>foundation,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spc="20" dirty="0">
                <a:solidFill>
                  <a:prstClr val="black"/>
                </a:solidFill>
                <a:latin typeface="Calibri" panose="020F0502020204030204" pitchFamily="34" charset="0"/>
                <a:ea typeface="+mn-ea"/>
                <a:cs typeface="Calibri" panose="020F0502020204030204" pitchFamily="34" charset="0"/>
              </a:rPr>
              <a:t>do </a:t>
            </a:r>
            <a:r>
              <a:rPr sz="1000" kern="1200" spc="10" dirty="0">
                <a:solidFill>
                  <a:prstClr val="black"/>
                </a:solidFill>
                <a:latin typeface="Calibri" panose="020F0502020204030204" pitchFamily="34" charset="0"/>
                <a:ea typeface="+mn-ea"/>
                <a:cs typeface="Calibri" panose="020F0502020204030204" pitchFamily="34" charset="0"/>
              </a:rPr>
              <a:t>our </a:t>
            </a:r>
            <a:r>
              <a:rPr sz="1000" kern="1200" spc="13" dirty="0">
                <a:solidFill>
                  <a:prstClr val="black"/>
                </a:solidFill>
                <a:latin typeface="Calibri" panose="020F0502020204030204" pitchFamily="34" charset="0"/>
                <a:ea typeface="+mn-ea"/>
                <a:cs typeface="Calibri" panose="020F0502020204030204" pitchFamily="34" charset="0"/>
              </a:rPr>
              <a:t>prioritized </a:t>
            </a:r>
            <a:r>
              <a:rPr sz="1000" kern="1200" spc="17" dirty="0">
                <a:solidFill>
                  <a:prstClr val="black"/>
                </a:solidFill>
                <a:latin typeface="Calibri" panose="020F0502020204030204" pitchFamily="34" charset="0"/>
                <a:ea typeface="+mn-ea"/>
                <a:cs typeface="Calibri" panose="020F0502020204030204" pitchFamily="34" charset="0"/>
              </a:rPr>
              <a:t>communities </a:t>
            </a:r>
            <a:r>
              <a:rPr sz="1000" kern="1200" dirty="0">
                <a:solidFill>
                  <a:prstClr val="black"/>
                </a:solidFill>
                <a:latin typeface="Calibri" panose="020F0502020204030204" pitchFamily="34" charset="0"/>
                <a:ea typeface="+mn-ea"/>
                <a:cs typeface="Calibri" panose="020F0502020204030204" pitchFamily="34" charset="0"/>
              </a:rPr>
              <a:t>see </a:t>
            </a:r>
            <a:r>
              <a:rPr sz="1000" kern="1200" spc="10" dirty="0">
                <a:solidFill>
                  <a:prstClr val="black"/>
                </a:solidFill>
                <a:latin typeface="Calibri" panose="020F0502020204030204" pitchFamily="34" charset="0"/>
                <a:ea typeface="+mn-ea"/>
                <a:cs typeface="Calibri" panose="020F0502020204030204" pitchFamily="34" charset="0"/>
              </a:rPr>
              <a:t>us </a:t>
            </a:r>
            <a:r>
              <a:rPr sz="1000" kern="1200" spc="3" dirty="0">
                <a:solidFill>
                  <a:prstClr val="black"/>
                </a:solidFill>
                <a:latin typeface="Calibri" panose="020F0502020204030204" pitchFamily="34" charset="0"/>
                <a:ea typeface="+mn-ea"/>
                <a:cs typeface="Calibri" panose="020F0502020204030204" pitchFamily="34" charset="0"/>
              </a:rPr>
              <a:t>as </a:t>
            </a:r>
            <a:r>
              <a:rPr sz="1000" kern="1200" spc="13" dirty="0">
                <a:solidFill>
                  <a:prstClr val="black"/>
                </a:solidFill>
                <a:latin typeface="Calibri" panose="020F0502020204030204" pitchFamily="34" charset="0"/>
                <a:ea typeface="+mn-ea"/>
                <a:cs typeface="Calibri" panose="020F0502020204030204" pitchFamily="34" charset="0"/>
              </a:rPr>
              <a:t>a </a:t>
            </a:r>
            <a:r>
              <a:rPr sz="1000" kern="1200" spc="-10" dirty="0">
                <a:solidFill>
                  <a:prstClr val="black"/>
                </a:solidFill>
                <a:latin typeface="Calibri" panose="020F0502020204030204" pitchFamily="34" charset="0"/>
                <a:ea typeface="+mn-ea"/>
                <a:cs typeface="Calibri" panose="020F0502020204030204" pitchFamily="34" charset="0"/>
              </a:rPr>
              <a:t>true partner? </a:t>
            </a:r>
            <a:r>
              <a:rPr sz="1000" kern="1200" spc="53" dirty="0">
                <a:solidFill>
                  <a:prstClr val="black"/>
                </a:solidFill>
                <a:latin typeface="Calibri" panose="020F0502020204030204" pitchFamily="34" charset="0"/>
                <a:ea typeface="+mn-ea"/>
                <a:cs typeface="Calibri" panose="020F0502020204030204" pitchFamily="34" charset="0"/>
              </a:rPr>
              <a:t>How  </a:t>
            </a:r>
            <a:r>
              <a:rPr sz="1000" kern="1200" spc="7" dirty="0">
                <a:solidFill>
                  <a:prstClr val="black"/>
                </a:solidFill>
                <a:latin typeface="Calibri" panose="020F0502020204030204" pitchFamily="34" charset="0"/>
                <a:ea typeface="+mn-ea"/>
                <a:cs typeface="Calibri" panose="020F0502020204030204" pitchFamily="34" charset="0"/>
              </a:rPr>
              <a:t>effectively </a:t>
            </a:r>
            <a:r>
              <a:rPr sz="1000" kern="1200" spc="20" dirty="0">
                <a:solidFill>
                  <a:prstClr val="black"/>
                </a:solidFill>
                <a:latin typeface="Calibri" panose="020F0502020204030204" pitchFamily="34" charset="0"/>
                <a:ea typeface="+mn-ea"/>
                <a:cs typeface="Calibri" panose="020F0502020204030204" pitchFamily="34" charset="0"/>
              </a:rPr>
              <a:t>do we </a:t>
            </a:r>
            <a:r>
              <a:rPr sz="1000" kern="1200" spc="13" dirty="0">
                <a:solidFill>
                  <a:prstClr val="black"/>
                </a:solidFill>
                <a:latin typeface="Calibri" panose="020F0502020204030204" pitchFamily="34" charset="0"/>
                <a:ea typeface="+mn-ea"/>
                <a:cs typeface="Calibri" panose="020F0502020204030204" pitchFamily="34" charset="0"/>
              </a:rPr>
              <a:t>engage </a:t>
            </a:r>
            <a:r>
              <a:rPr sz="1000" kern="1200" spc="-10" dirty="0">
                <a:solidFill>
                  <a:prstClr val="black"/>
                </a:solidFill>
                <a:latin typeface="Calibri" panose="020F0502020204030204" pitchFamily="34" charset="0"/>
                <a:ea typeface="+mn-ea"/>
                <a:cs typeface="Calibri" panose="020F0502020204030204" pitchFamily="34" charset="0"/>
              </a:rPr>
              <a:t>them? </a:t>
            </a:r>
            <a:r>
              <a:rPr sz="1000" kern="1200" spc="17" dirty="0">
                <a:solidFill>
                  <a:prstClr val="black"/>
                </a:solidFill>
                <a:latin typeface="Calibri" panose="020F0502020204030204" pitchFamily="34" charset="0"/>
                <a:ea typeface="+mn-ea"/>
                <a:cs typeface="Calibri" panose="020F0502020204030204" pitchFamily="34" charset="0"/>
              </a:rPr>
              <a:t>Are </a:t>
            </a:r>
            <a:r>
              <a:rPr sz="1000" kern="1200" spc="-7" dirty="0">
                <a:solidFill>
                  <a:prstClr val="black"/>
                </a:solidFill>
                <a:latin typeface="Calibri" panose="020F0502020204030204" pitchFamily="34" charset="0"/>
                <a:ea typeface="+mn-ea"/>
                <a:cs typeface="Calibri" panose="020F0502020204030204" pitchFamily="34" charset="0"/>
              </a:rPr>
              <a:t>there </a:t>
            </a:r>
            <a:r>
              <a:rPr sz="1000" kern="1200" spc="7" dirty="0">
                <a:solidFill>
                  <a:prstClr val="black"/>
                </a:solidFill>
                <a:latin typeface="Calibri" panose="020F0502020204030204" pitchFamily="34" charset="0"/>
                <a:ea typeface="+mn-ea"/>
                <a:cs typeface="Calibri" panose="020F0502020204030204" pitchFamily="34" charset="0"/>
              </a:rPr>
              <a:t>differences </a:t>
            </a:r>
            <a:r>
              <a:rPr sz="1000" kern="1200" spc="20" dirty="0">
                <a:solidFill>
                  <a:prstClr val="black"/>
                </a:solidFill>
                <a:latin typeface="Calibri" panose="020F0502020204030204" pitchFamily="34" charset="0"/>
                <a:ea typeface="+mn-ea"/>
                <a:cs typeface="Calibri" panose="020F0502020204030204" pitchFamily="34" charset="0"/>
              </a:rPr>
              <a:t>by </a:t>
            </a:r>
            <a:r>
              <a:rPr sz="1000" kern="1200" spc="13" dirty="0">
                <a:solidFill>
                  <a:prstClr val="black"/>
                </a:solidFill>
                <a:latin typeface="Calibri" panose="020F0502020204030204" pitchFamily="34" charset="0"/>
                <a:ea typeface="+mn-ea"/>
                <a:cs typeface="Calibri" panose="020F0502020204030204" pitchFamily="34" charset="0"/>
              </a:rPr>
              <a:t>race,  </a:t>
            </a:r>
            <a:r>
              <a:rPr sz="1000" kern="1200" dirty="0">
                <a:solidFill>
                  <a:prstClr val="black"/>
                </a:solidFill>
                <a:latin typeface="Calibri" panose="020F0502020204030204" pitchFamily="34" charset="0"/>
                <a:ea typeface="+mn-ea"/>
                <a:cs typeface="Calibri" panose="020F0502020204030204" pitchFamily="34" charset="0"/>
              </a:rPr>
              <a:t>gender, </a:t>
            </a:r>
            <a:r>
              <a:rPr sz="1000" kern="1200" spc="17" dirty="0">
                <a:solidFill>
                  <a:prstClr val="black"/>
                </a:solidFill>
                <a:latin typeface="Calibri" panose="020F0502020204030204" pitchFamily="34" charset="0"/>
                <a:ea typeface="+mn-ea"/>
                <a:cs typeface="Calibri" panose="020F0502020204030204" pitchFamily="34" charset="0"/>
              </a:rPr>
              <a:t>disability </a:t>
            </a:r>
            <a:r>
              <a:rPr sz="1000" kern="1200" spc="-10" dirty="0">
                <a:solidFill>
                  <a:prstClr val="black"/>
                </a:solidFill>
                <a:latin typeface="Calibri" panose="020F0502020204030204" pitchFamily="34" charset="0"/>
                <a:ea typeface="+mn-ea"/>
                <a:cs typeface="Calibri" panose="020F0502020204030204" pitchFamily="34" charset="0"/>
              </a:rPr>
              <a:t>status </a:t>
            </a:r>
            <a:r>
              <a:rPr sz="1000" kern="1200" spc="17" dirty="0">
                <a:solidFill>
                  <a:prstClr val="black"/>
                </a:solidFill>
                <a:latin typeface="Calibri" panose="020F0502020204030204" pitchFamily="34" charset="0"/>
                <a:ea typeface="+mn-ea"/>
                <a:cs typeface="Calibri" panose="020F0502020204030204" pitchFamily="34" charset="0"/>
              </a:rPr>
              <a:t>and </a:t>
            </a:r>
            <a:r>
              <a:rPr sz="1000" kern="1200" spc="-3" dirty="0">
                <a:solidFill>
                  <a:prstClr val="black"/>
                </a:solidFill>
                <a:latin typeface="Calibri" panose="020F0502020204030204" pitchFamily="34" charset="0"/>
                <a:ea typeface="+mn-ea"/>
                <a:cs typeface="Calibri" panose="020F0502020204030204" pitchFamily="34" charset="0"/>
              </a:rPr>
              <a:t>other</a:t>
            </a:r>
            <a:r>
              <a:rPr sz="1000" kern="1200" spc="142" dirty="0">
                <a:solidFill>
                  <a:prstClr val="black"/>
                </a:solidFill>
                <a:latin typeface="Calibri" panose="020F0502020204030204" pitchFamily="34" charset="0"/>
                <a:ea typeface="+mn-ea"/>
                <a:cs typeface="Calibri" panose="020F0502020204030204" pitchFamily="34" charset="0"/>
              </a:rPr>
              <a:t> </a:t>
            </a:r>
            <a:r>
              <a:rPr sz="1000" kern="1200" dirty="0">
                <a:solidFill>
                  <a:prstClr val="black"/>
                </a:solidFill>
                <a:latin typeface="Calibri" panose="020F0502020204030204" pitchFamily="34" charset="0"/>
                <a:ea typeface="+mn-ea"/>
                <a:cs typeface="Calibri" panose="020F0502020204030204" pitchFamily="34" charset="0"/>
              </a:rPr>
              <a:t>identities?</a:t>
            </a:r>
          </a:p>
        </p:txBody>
      </p:sp>
      <p:sp>
        <p:nvSpPr>
          <p:cNvPr id="10" name="object 10"/>
          <p:cNvSpPr txBox="1"/>
          <p:nvPr/>
        </p:nvSpPr>
        <p:spPr>
          <a:xfrm>
            <a:off x="4678080" y="2782619"/>
            <a:ext cx="4151595" cy="970673"/>
          </a:xfrm>
          <a:prstGeom prst="rect">
            <a:avLst/>
          </a:prstGeom>
        </p:spPr>
        <p:txBody>
          <a:bodyPr vert="horz" wrap="square" lIns="0" tIns="8404" rIns="0" bIns="0" rtlCol="0">
            <a:spAutoFit/>
          </a:bodyPr>
          <a:lstStyle/>
          <a:p>
            <a:pPr marL="159272" marR="3362" indent="-151287" defTabSz="605150">
              <a:lnSpc>
                <a:spcPct val="127000"/>
              </a:lnSpc>
              <a:spcBef>
                <a:spcPts val="66"/>
              </a:spcBef>
              <a:buClrTx/>
              <a:tabLst>
                <a:tab pos="159272" algn="l"/>
              </a:tabLst>
            </a:pPr>
            <a:r>
              <a:rPr sz="1000" kern="1200" spc="-3" dirty="0">
                <a:solidFill>
                  <a:prstClr val="black"/>
                </a:solidFill>
                <a:latin typeface="Calibri" panose="020F0502020204030204" pitchFamily="34" charset="0"/>
                <a:ea typeface="+mn-ea"/>
                <a:cs typeface="Calibri" panose="020F0502020204030204" pitchFamily="34" charset="0"/>
              </a:rPr>
              <a:t>f.	</a:t>
            </a:r>
            <a:r>
              <a:rPr sz="1000" kern="1200" spc="17" dirty="0">
                <a:solidFill>
                  <a:prstClr val="black"/>
                </a:solidFill>
                <a:latin typeface="Calibri" panose="020F0502020204030204" pitchFamily="34" charset="0"/>
                <a:ea typeface="+mn-ea"/>
                <a:cs typeface="Calibri" panose="020F0502020204030204" pitchFamily="34" charset="0"/>
              </a:rPr>
              <a:t>What </a:t>
            </a:r>
            <a:r>
              <a:rPr sz="1000" kern="1200" spc="7" dirty="0">
                <a:solidFill>
                  <a:prstClr val="black"/>
                </a:solidFill>
                <a:latin typeface="Calibri" panose="020F0502020204030204" pitchFamily="34" charset="0"/>
                <a:ea typeface="+mn-ea"/>
                <a:cs typeface="Calibri" panose="020F0502020204030204" pitchFamily="34" charset="0"/>
              </a:rPr>
              <a:t>have </a:t>
            </a:r>
            <a:r>
              <a:rPr sz="1000" kern="1200" spc="20" dirty="0">
                <a:solidFill>
                  <a:prstClr val="black"/>
                </a:solidFill>
                <a:latin typeface="Calibri" panose="020F0502020204030204" pitchFamily="34" charset="0"/>
                <a:ea typeface="+mn-ea"/>
                <a:cs typeface="Calibri" panose="020F0502020204030204" pitchFamily="34" charset="0"/>
              </a:rPr>
              <a:t>we </a:t>
            </a:r>
            <a:r>
              <a:rPr sz="1000" kern="1200" spc="10" dirty="0">
                <a:solidFill>
                  <a:prstClr val="black"/>
                </a:solidFill>
                <a:latin typeface="Calibri" panose="020F0502020204030204" pitchFamily="34" charset="0"/>
                <a:ea typeface="+mn-ea"/>
                <a:cs typeface="Calibri" panose="020F0502020204030204" pitchFamily="34" charset="0"/>
              </a:rPr>
              <a:t>learned </a:t>
            </a:r>
            <a:r>
              <a:rPr sz="1000" kern="1200" spc="7" dirty="0">
                <a:solidFill>
                  <a:prstClr val="black"/>
                </a:solidFill>
                <a:latin typeface="Calibri" panose="020F0502020204030204" pitchFamily="34" charset="0"/>
                <a:ea typeface="+mn-ea"/>
                <a:cs typeface="Calibri" panose="020F0502020204030204" pitchFamily="34" charset="0"/>
              </a:rPr>
              <a:t>about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dirty="0">
                <a:solidFill>
                  <a:prstClr val="black"/>
                </a:solidFill>
                <a:latin typeface="Calibri" panose="020F0502020204030204" pitchFamily="34" charset="0"/>
                <a:ea typeface="+mn-ea"/>
                <a:cs typeface="Calibri" panose="020F0502020204030204" pitchFamily="34" charset="0"/>
              </a:rPr>
              <a:t>most effective </a:t>
            </a:r>
            <a:r>
              <a:rPr sz="1000" kern="1200" spc="13" dirty="0">
                <a:solidFill>
                  <a:prstClr val="black"/>
                </a:solidFill>
                <a:latin typeface="Calibri" panose="020F0502020204030204" pitchFamily="34" charset="0"/>
                <a:ea typeface="+mn-ea"/>
                <a:cs typeface="Calibri" panose="020F0502020204030204" pitchFamily="34" charset="0"/>
              </a:rPr>
              <a:t>ways </a:t>
            </a:r>
            <a:r>
              <a:rPr sz="1000" kern="1200" spc="-10" dirty="0">
                <a:solidFill>
                  <a:prstClr val="black"/>
                </a:solidFill>
                <a:latin typeface="Calibri" panose="020F0502020204030204" pitchFamily="34" charset="0"/>
                <a:ea typeface="+mn-ea"/>
                <a:cs typeface="Calibri" panose="020F0502020204030204" pitchFamily="34" charset="0"/>
              </a:rPr>
              <a:t>to </a:t>
            </a:r>
            <a:r>
              <a:rPr sz="1000" kern="1200" spc="17" dirty="0">
                <a:solidFill>
                  <a:prstClr val="black"/>
                </a:solidFill>
                <a:latin typeface="Calibri" panose="020F0502020204030204" pitchFamily="34" charset="0"/>
                <a:ea typeface="+mn-ea"/>
                <a:cs typeface="Calibri" panose="020F0502020204030204" pitchFamily="34" charset="0"/>
              </a:rPr>
              <a:t>solicit  and </a:t>
            </a:r>
            <a:r>
              <a:rPr sz="1000" kern="1200" spc="10" dirty="0">
                <a:solidFill>
                  <a:prstClr val="black"/>
                </a:solidFill>
                <a:latin typeface="Calibri" panose="020F0502020204030204" pitchFamily="34" charset="0"/>
                <a:ea typeface="+mn-ea"/>
                <a:cs typeface="Calibri" panose="020F0502020204030204" pitchFamily="34" charset="0"/>
              </a:rPr>
              <a:t>receive </a:t>
            </a:r>
            <a:r>
              <a:rPr sz="1000" kern="1200" spc="3" dirty="0">
                <a:solidFill>
                  <a:prstClr val="black"/>
                </a:solidFill>
                <a:latin typeface="Calibri" panose="020F0502020204030204" pitchFamily="34" charset="0"/>
                <a:ea typeface="+mn-ea"/>
                <a:cs typeface="Calibri" panose="020F0502020204030204" pitchFamily="34" charset="0"/>
              </a:rPr>
              <a:t>honest </a:t>
            </a:r>
            <a:r>
              <a:rPr sz="1000" kern="1200" spc="13" dirty="0">
                <a:solidFill>
                  <a:prstClr val="black"/>
                </a:solidFill>
                <a:latin typeface="Calibri" panose="020F0502020204030204" pitchFamily="34" charset="0"/>
                <a:ea typeface="+mn-ea"/>
                <a:cs typeface="Calibri" panose="020F0502020204030204" pitchFamily="34" charset="0"/>
              </a:rPr>
              <a:t>feedback, </a:t>
            </a:r>
            <a:r>
              <a:rPr sz="1000" kern="1200" spc="20" dirty="0">
                <a:solidFill>
                  <a:prstClr val="black"/>
                </a:solidFill>
                <a:latin typeface="Calibri" panose="020F0502020204030204" pitchFamily="34" charset="0"/>
                <a:ea typeface="+mn-ea"/>
                <a:cs typeface="Calibri" panose="020F0502020204030204" pitchFamily="34" charset="0"/>
              </a:rPr>
              <a:t>especially </a:t>
            </a:r>
            <a:r>
              <a:rPr sz="1000" kern="1200" spc="3" dirty="0">
                <a:solidFill>
                  <a:prstClr val="black"/>
                </a:solidFill>
                <a:latin typeface="Calibri" panose="020F0502020204030204" pitchFamily="34" charset="0"/>
                <a:ea typeface="+mn-ea"/>
                <a:cs typeface="Calibri" panose="020F0502020204030204" pitchFamily="34" charset="0"/>
              </a:rPr>
              <a:t>from </a:t>
            </a:r>
            <a:r>
              <a:rPr sz="1000" kern="1200" spc="23" dirty="0">
                <a:solidFill>
                  <a:prstClr val="black"/>
                </a:solidFill>
                <a:latin typeface="Calibri" panose="020F0502020204030204" pitchFamily="34" charset="0"/>
                <a:ea typeface="+mn-ea"/>
                <a:cs typeface="Calibri" panose="020F0502020204030204" pitchFamily="34" charset="0"/>
              </a:rPr>
              <a:t>marginalized  </a:t>
            </a:r>
            <a:r>
              <a:rPr sz="1000" kern="1200" spc="-3" dirty="0">
                <a:solidFill>
                  <a:prstClr val="black"/>
                </a:solidFill>
                <a:latin typeface="Calibri" panose="020F0502020204030204" pitchFamily="34" charset="0"/>
                <a:ea typeface="+mn-ea"/>
                <a:cs typeface="Calibri" panose="020F0502020204030204" pitchFamily="34" charset="0"/>
              </a:rPr>
              <a:t>constituents? </a:t>
            </a:r>
            <a:r>
              <a:rPr sz="1000" kern="1200" spc="53" dirty="0">
                <a:solidFill>
                  <a:prstClr val="black"/>
                </a:solidFill>
                <a:latin typeface="Calibri" panose="020F0502020204030204" pitchFamily="34" charset="0"/>
                <a:ea typeface="+mn-ea"/>
                <a:cs typeface="Calibri" panose="020F0502020204030204" pitchFamily="34" charset="0"/>
              </a:rPr>
              <a:t>How </a:t>
            </a:r>
            <a:r>
              <a:rPr sz="1000" kern="1200" spc="10" dirty="0">
                <a:solidFill>
                  <a:prstClr val="black"/>
                </a:solidFill>
                <a:latin typeface="Calibri" panose="020F0502020204030204" pitchFamily="34" charset="0"/>
                <a:ea typeface="+mn-ea"/>
                <a:cs typeface="Calibri" panose="020F0502020204030204" pitchFamily="34" charset="0"/>
              </a:rPr>
              <a:t>does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10" dirty="0">
                <a:solidFill>
                  <a:prstClr val="black"/>
                </a:solidFill>
                <a:latin typeface="Calibri" panose="020F0502020204030204" pitchFamily="34" charset="0"/>
                <a:ea typeface="+mn-ea"/>
                <a:cs typeface="Calibri" panose="020F0502020204030204" pitchFamily="34" charset="0"/>
              </a:rPr>
              <a:t>foundation </a:t>
            </a:r>
            <a:r>
              <a:rPr sz="1000" kern="1200" spc="7" dirty="0">
                <a:solidFill>
                  <a:prstClr val="black"/>
                </a:solidFill>
                <a:latin typeface="Calibri" panose="020F0502020204030204" pitchFamily="34" charset="0"/>
                <a:ea typeface="+mn-ea"/>
                <a:cs typeface="Calibri" panose="020F0502020204030204" pitchFamily="34" charset="0"/>
              </a:rPr>
              <a:t>measure </a:t>
            </a:r>
            <a:r>
              <a:rPr sz="1000" kern="1200" spc="-7" dirty="0">
                <a:solidFill>
                  <a:prstClr val="black"/>
                </a:solidFill>
                <a:latin typeface="Calibri" panose="020F0502020204030204" pitchFamily="34" charset="0"/>
                <a:ea typeface="+mn-ea"/>
                <a:cs typeface="Calibri" panose="020F0502020204030204" pitchFamily="34" charset="0"/>
              </a:rPr>
              <a:t>the </a:t>
            </a:r>
            <a:r>
              <a:rPr sz="1000" kern="1200" spc="17" dirty="0">
                <a:solidFill>
                  <a:prstClr val="black"/>
                </a:solidFill>
                <a:latin typeface="Calibri" panose="020F0502020204030204" pitchFamily="34" charset="0"/>
                <a:ea typeface="+mn-ea"/>
                <a:cs typeface="Calibri" panose="020F0502020204030204" pitchFamily="34" charset="0"/>
              </a:rPr>
              <a:t>quality </a:t>
            </a:r>
            <a:r>
              <a:rPr sz="1000" kern="1200" dirty="0">
                <a:solidFill>
                  <a:prstClr val="black"/>
                </a:solidFill>
                <a:latin typeface="Calibri" panose="020F0502020204030204" pitchFamily="34" charset="0"/>
                <a:ea typeface="+mn-ea"/>
                <a:cs typeface="Calibri" panose="020F0502020204030204" pitchFamily="34" charset="0"/>
              </a:rPr>
              <a:t>of  </a:t>
            </a:r>
            <a:r>
              <a:rPr sz="1000" kern="1200" spc="-13" dirty="0">
                <a:solidFill>
                  <a:prstClr val="black"/>
                </a:solidFill>
                <a:latin typeface="Calibri" panose="020F0502020204030204" pitchFamily="34" charset="0"/>
                <a:ea typeface="+mn-ea"/>
                <a:cs typeface="Calibri" panose="020F0502020204030204" pitchFamily="34" charset="0"/>
              </a:rPr>
              <a:t>that </a:t>
            </a:r>
            <a:r>
              <a:rPr sz="1000" kern="1200" spc="13" dirty="0">
                <a:solidFill>
                  <a:prstClr val="black"/>
                </a:solidFill>
                <a:latin typeface="Calibri" panose="020F0502020204030204" pitchFamily="34" charset="0"/>
                <a:ea typeface="+mn-ea"/>
                <a:cs typeface="Calibri" panose="020F0502020204030204" pitchFamily="34" charset="0"/>
              </a:rPr>
              <a:t>feedback, taking </a:t>
            </a:r>
            <a:r>
              <a:rPr sz="1000" kern="1200" spc="7" dirty="0">
                <a:solidFill>
                  <a:prstClr val="black"/>
                </a:solidFill>
                <a:latin typeface="Calibri" panose="020F0502020204030204" pitchFamily="34" charset="0"/>
                <a:ea typeface="+mn-ea"/>
                <a:cs typeface="Calibri" panose="020F0502020204030204" pitchFamily="34" charset="0"/>
              </a:rPr>
              <a:t>into </a:t>
            </a:r>
            <a:r>
              <a:rPr sz="1000" kern="1200" spc="20" dirty="0">
                <a:solidFill>
                  <a:prstClr val="black"/>
                </a:solidFill>
                <a:latin typeface="Calibri" panose="020F0502020204030204" pitchFamily="34" charset="0"/>
                <a:ea typeface="+mn-ea"/>
                <a:cs typeface="Calibri" panose="020F0502020204030204" pitchFamily="34" charset="0"/>
              </a:rPr>
              <a:t>account </a:t>
            </a:r>
            <a:r>
              <a:rPr sz="1000" kern="1200" spc="13" dirty="0">
                <a:solidFill>
                  <a:prstClr val="black"/>
                </a:solidFill>
                <a:latin typeface="Calibri" panose="020F0502020204030204" pitchFamily="34" charset="0"/>
                <a:ea typeface="+mn-ea"/>
                <a:cs typeface="Calibri" panose="020F0502020204030204" pitchFamily="34" charset="0"/>
              </a:rPr>
              <a:t>race, </a:t>
            </a:r>
            <a:r>
              <a:rPr sz="1000" kern="1200" spc="17" dirty="0">
                <a:solidFill>
                  <a:prstClr val="black"/>
                </a:solidFill>
                <a:latin typeface="Calibri" panose="020F0502020204030204" pitchFamily="34" charset="0"/>
                <a:ea typeface="+mn-ea"/>
                <a:cs typeface="Calibri" panose="020F0502020204030204" pitchFamily="34" charset="0"/>
              </a:rPr>
              <a:t>class and </a:t>
            </a:r>
            <a:r>
              <a:rPr sz="1000" kern="1200" spc="-3" dirty="0">
                <a:solidFill>
                  <a:prstClr val="black"/>
                </a:solidFill>
                <a:latin typeface="Calibri" panose="020F0502020204030204" pitchFamily="34" charset="0"/>
                <a:ea typeface="+mn-ea"/>
                <a:cs typeface="Calibri" panose="020F0502020204030204" pitchFamily="34" charset="0"/>
              </a:rPr>
              <a:t>other </a:t>
            </a:r>
            <a:r>
              <a:rPr sz="1000" kern="1200" spc="10" dirty="0">
                <a:solidFill>
                  <a:prstClr val="black"/>
                </a:solidFill>
                <a:latin typeface="Calibri" panose="020F0502020204030204" pitchFamily="34" charset="0"/>
                <a:ea typeface="+mn-ea"/>
                <a:cs typeface="Calibri" panose="020F0502020204030204" pitchFamily="34" charset="0"/>
              </a:rPr>
              <a:t>power  </a:t>
            </a:r>
            <a:r>
              <a:rPr sz="1000" kern="1200" spc="20" dirty="0">
                <a:solidFill>
                  <a:prstClr val="black"/>
                </a:solidFill>
                <a:latin typeface="Calibri" panose="020F0502020204030204" pitchFamily="34" charset="0"/>
                <a:ea typeface="+mn-ea"/>
                <a:cs typeface="Calibri" panose="020F0502020204030204" pitchFamily="34" charset="0"/>
              </a:rPr>
              <a:t>dynamics </a:t>
            </a:r>
            <a:r>
              <a:rPr sz="1000" kern="1200" spc="-13" dirty="0">
                <a:solidFill>
                  <a:prstClr val="black"/>
                </a:solidFill>
                <a:latin typeface="Calibri" panose="020F0502020204030204" pitchFamily="34" charset="0"/>
                <a:ea typeface="+mn-ea"/>
                <a:cs typeface="Calibri" panose="020F0502020204030204" pitchFamily="34" charset="0"/>
              </a:rPr>
              <a:t>that </a:t>
            </a:r>
            <a:r>
              <a:rPr sz="1000" kern="1200" spc="7" dirty="0">
                <a:solidFill>
                  <a:prstClr val="black"/>
                </a:solidFill>
                <a:latin typeface="Calibri" panose="020F0502020204030204" pitchFamily="34" charset="0"/>
                <a:ea typeface="+mn-ea"/>
                <a:cs typeface="Calibri" panose="020F0502020204030204" pitchFamily="34" charset="0"/>
              </a:rPr>
              <a:t>exist between </a:t>
            </a:r>
            <a:r>
              <a:rPr sz="1000" kern="1200" spc="3" dirty="0">
                <a:solidFill>
                  <a:prstClr val="black"/>
                </a:solidFill>
                <a:latin typeface="Calibri" panose="020F0502020204030204" pitchFamily="34" charset="0"/>
                <a:ea typeface="+mn-ea"/>
                <a:cs typeface="Calibri" panose="020F0502020204030204" pitchFamily="34" charset="0"/>
              </a:rPr>
              <a:t>funder </a:t>
            </a:r>
            <a:r>
              <a:rPr sz="1000" kern="1200" spc="17" dirty="0">
                <a:solidFill>
                  <a:prstClr val="black"/>
                </a:solidFill>
                <a:latin typeface="Calibri" panose="020F0502020204030204" pitchFamily="34" charset="0"/>
                <a:ea typeface="+mn-ea"/>
                <a:cs typeface="Calibri" panose="020F0502020204030204" pitchFamily="34" charset="0"/>
              </a:rPr>
              <a:t>and</a:t>
            </a:r>
            <a:r>
              <a:rPr sz="1000" kern="1200" spc="30" dirty="0">
                <a:solidFill>
                  <a:prstClr val="black"/>
                </a:solidFill>
                <a:latin typeface="Calibri" panose="020F0502020204030204" pitchFamily="34" charset="0"/>
                <a:ea typeface="+mn-ea"/>
                <a:cs typeface="Calibri" panose="020F0502020204030204" pitchFamily="34" charset="0"/>
              </a:rPr>
              <a:t> </a:t>
            </a:r>
            <a:r>
              <a:rPr sz="1000" kern="1200" spc="-7" dirty="0">
                <a:solidFill>
                  <a:prstClr val="black"/>
                </a:solidFill>
                <a:latin typeface="Calibri" panose="020F0502020204030204" pitchFamily="34" charset="0"/>
                <a:ea typeface="+mn-ea"/>
                <a:cs typeface="Calibri" panose="020F0502020204030204" pitchFamily="34" charset="0"/>
              </a:rPr>
              <a:t>grantee?</a:t>
            </a:r>
            <a:endParaRPr sz="1000" kern="1200" dirty="0">
              <a:solidFill>
                <a:prstClr val="black"/>
              </a:solidFill>
              <a:latin typeface="Calibri" panose="020F0502020204030204" pitchFamily="34" charset="0"/>
              <a:ea typeface="+mn-ea"/>
              <a:cs typeface="Calibri" panose="020F0502020204030204" pitchFamily="34" charset="0"/>
            </a:endParaRPr>
          </a:p>
        </p:txBody>
      </p:sp>
      <p:sp>
        <p:nvSpPr>
          <p:cNvPr id="11" name="object 11"/>
          <p:cNvSpPr txBox="1"/>
          <p:nvPr/>
        </p:nvSpPr>
        <p:spPr>
          <a:xfrm>
            <a:off x="104775" y="1780603"/>
            <a:ext cx="4291263" cy="719745"/>
          </a:xfrm>
          <a:prstGeom prst="rect">
            <a:avLst/>
          </a:prstGeom>
        </p:spPr>
        <p:txBody>
          <a:bodyPr vert="horz" wrap="square" lIns="0" tIns="89087" rIns="0" bIns="0" rtlCol="0">
            <a:spAutoFit/>
          </a:bodyPr>
          <a:lstStyle/>
          <a:p>
            <a:pPr marL="8405" defTabSz="605150">
              <a:spcBef>
                <a:spcPts val="702"/>
              </a:spcBef>
              <a:buClrTx/>
              <a:tabLst>
                <a:tab pos="160952" algn="l"/>
              </a:tabLst>
            </a:pPr>
            <a:r>
              <a:rPr b="1" kern="1200" spc="-293" baseline="1984" dirty="0">
                <a:solidFill>
                  <a:schemeClr val="tx1"/>
                </a:solidFill>
                <a:latin typeface="Calibri" panose="020F0502020204030204" pitchFamily="34" charset="0"/>
                <a:ea typeface="+mn-ea"/>
                <a:cs typeface="Calibri" panose="020F0502020204030204" pitchFamily="34" charset="0"/>
              </a:rPr>
              <a:t>1	</a:t>
            </a:r>
            <a:r>
              <a:rPr b="1" kern="1200" spc="46" dirty="0">
                <a:solidFill>
                  <a:schemeClr val="tx1"/>
                </a:solidFill>
                <a:latin typeface="Calibri" panose="020F0502020204030204" pitchFamily="34" charset="0"/>
                <a:ea typeface="+mn-ea"/>
                <a:cs typeface="Calibri" panose="020F0502020204030204" pitchFamily="34" charset="0"/>
              </a:rPr>
              <a:t>WHERE </a:t>
            </a:r>
            <a:r>
              <a:rPr b="1" kern="1200" spc="40" dirty="0">
                <a:solidFill>
                  <a:schemeClr val="tx1"/>
                </a:solidFill>
                <a:latin typeface="Calibri" panose="020F0502020204030204" pitchFamily="34" charset="0"/>
                <a:ea typeface="+mn-ea"/>
                <a:cs typeface="Calibri" panose="020F0502020204030204" pitchFamily="34" charset="0"/>
              </a:rPr>
              <a:t>ARE </a:t>
            </a:r>
            <a:r>
              <a:rPr b="1" kern="1200" spc="46" dirty="0">
                <a:solidFill>
                  <a:schemeClr val="tx1"/>
                </a:solidFill>
                <a:latin typeface="Calibri" panose="020F0502020204030204" pitchFamily="34" charset="0"/>
                <a:ea typeface="+mn-ea"/>
                <a:cs typeface="Calibri" panose="020F0502020204030204" pitchFamily="34" charset="0"/>
              </a:rPr>
              <a:t>WE</a:t>
            </a:r>
            <a:r>
              <a:rPr b="1" kern="1200" spc="-30" dirty="0">
                <a:solidFill>
                  <a:schemeClr val="tx1"/>
                </a:solidFill>
                <a:latin typeface="Calibri" panose="020F0502020204030204" pitchFamily="34" charset="0"/>
                <a:ea typeface="+mn-ea"/>
                <a:cs typeface="Calibri" panose="020F0502020204030204" pitchFamily="34" charset="0"/>
              </a:rPr>
              <a:t> </a:t>
            </a:r>
            <a:r>
              <a:rPr b="1" kern="1200" spc="73" dirty="0">
                <a:solidFill>
                  <a:schemeClr val="tx1"/>
                </a:solidFill>
                <a:latin typeface="Calibri" panose="020F0502020204030204" pitchFamily="34" charset="0"/>
                <a:ea typeface="+mn-ea"/>
                <a:cs typeface="Calibri" panose="020F0502020204030204" pitchFamily="34" charset="0"/>
              </a:rPr>
              <a:t>NOW?</a:t>
            </a:r>
            <a:endParaRPr b="1" kern="1200" dirty="0">
              <a:solidFill>
                <a:schemeClr val="tx1"/>
              </a:solidFill>
              <a:latin typeface="Calibri" panose="020F0502020204030204" pitchFamily="34" charset="0"/>
              <a:ea typeface="+mn-ea"/>
              <a:cs typeface="Calibri" panose="020F0502020204030204" pitchFamily="34" charset="0"/>
            </a:endParaRPr>
          </a:p>
          <a:p>
            <a:pPr marL="160952" marR="3362" defTabSz="605150">
              <a:lnSpc>
                <a:spcPct val="127000"/>
              </a:lnSpc>
              <a:spcBef>
                <a:spcPts val="251"/>
              </a:spcBef>
              <a:buClrTx/>
            </a:pPr>
            <a:r>
              <a:rPr sz="1000" kern="1200" spc="17" dirty="0">
                <a:solidFill>
                  <a:prstClr val="black"/>
                </a:solidFill>
                <a:latin typeface="Calibri" panose="020F0502020204030204" pitchFamily="34" charset="0"/>
                <a:ea typeface="+mn-ea"/>
                <a:cs typeface="Calibri" panose="020F0502020204030204" pitchFamily="34" charset="0"/>
              </a:rPr>
              <a:t>Get on </a:t>
            </a:r>
            <a:r>
              <a:rPr sz="1000" kern="1200" spc="-10" dirty="0">
                <a:solidFill>
                  <a:prstClr val="black"/>
                </a:solidFill>
                <a:latin typeface="Calibri" panose="020F0502020204030204" pitchFamily="34" charset="0"/>
                <a:ea typeface="+mn-ea"/>
                <a:cs typeface="Calibri" panose="020F0502020204030204" pitchFamily="34" charset="0"/>
              </a:rPr>
              <a:t>the </a:t>
            </a:r>
            <a:r>
              <a:rPr sz="1000" kern="1200" spc="3" dirty="0">
                <a:solidFill>
                  <a:prstClr val="black"/>
                </a:solidFill>
                <a:latin typeface="Calibri" panose="020F0502020204030204" pitchFamily="34" charset="0"/>
                <a:ea typeface="+mn-ea"/>
                <a:cs typeface="Calibri" panose="020F0502020204030204" pitchFamily="34" charset="0"/>
              </a:rPr>
              <a:t>same </a:t>
            </a:r>
            <a:r>
              <a:rPr sz="1000" kern="1200" spc="7" dirty="0">
                <a:solidFill>
                  <a:prstClr val="black"/>
                </a:solidFill>
                <a:latin typeface="Calibri" panose="020F0502020204030204" pitchFamily="34" charset="0"/>
                <a:ea typeface="+mn-ea"/>
                <a:cs typeface="Calibri" panose="020F0502020204030204" pitchFamily="34" charset="0"/>
              </a:rPr>
              <a:t>page </a:t>
            </a:r>
            <a:r>
              <a:rPr sz="1000" kern="1200" spc="17" dirty="0">
                <a:solidFill>
                  <a:prstClr val="black"/>
                </a:solidFill>
                <a:latin typeface="Calibri" panose="020F0502020204030204" pitchFamily="34" charset="0"/>
                <a:ea typeface="+mn-ea"/>
                <a:cs typeface="Calibri" panose="020F0502020204030204" pitchFamily="34" charset="0"/>
              </a:rPr>
              <a:t>by </a:t>
            </a:r>
            <a:r>
              <a:rPr sz="1000" kern="1200" dirty="0">
                <a:solidFill>
                  <a:prstClr val="black"/>
                </a:solidFill>
                <a:latin typeface="Calibri" panose="020F0502020204030204" pitchFamily="34" charset="0"/>
                <a:ea typeface="+mn-ea"/>
                <a:cs typeface="Calibri" panose="020F0502020204030204" pitchFamily="34" charset="0"/>
              </a:rPr>
              <a:t>presenting </a:t>
            </a:r>
            <a:r>
              <a:rPr sz="1000" kern="1200" spc="17" dirty="0">
                <a:solidFill>
                  <a:prstClr val="black"/>
                </a:solidFill>
                <a:latin typeface="Calibri" panose="020F0502020204030204" pitchFamily="34" charset="0"/>
                <a:ea typeface="+mn-ea"/>
                <a:cs typeface="Calibri" panose="020F0502020204030204" pitchFamily="34" charset="0"/>
              </a:rPr>
              <a:t>key </a:t>
            </a:r>
            <a:r>
              <a:rPr sz="1000" kern="1200" spc="3" dirty="0">
                <a:solidFill>
                  <a:prstClr val="black"/>
                </a:solidFill>
                <a:latin typeface="Calibri" panose="020F0502020204030204" pitchFamily="34" charset="0"/>
                <a:ea typeface="+mn-ea"/>
                <a:cs typeface="Calibri" panose="020F0502020204030204" pitchFamily="34" charset="0"/>
              </a:rPr>
              <a:t>lessons </a:t>
            </a:r>
            <a:r>
              <a:rPr sz="1000" kern="1200" spc="13" dirty="0">
                <a:solidFill>
                  <a:prstClr val="black"/>
                </a:solidFill>
                <a:latin typeface="Calibri" panose="020F0502020204030204" pitchFamily="34" charset="0"/>
                <a:ea typeface="+mn-ea"/>
                <a:cs typeface="Calibri" panose="020F0502020204030204" pitchFamily="34" charset="0"/>
              </a:rPr>
              <a:t>and </a:t>
            </a:r>
            <a:r>
              <a:rPr sz="1000" kern="1200" spc="3" dirty="0">
                <a:solidFill>
                  <a:prstClr val="black"/>
                </a:solidFill>
                <a:latin typeface="Calibri" panose="020F0502020204030204" pitchFamily="34" charset="0"/>
                <a:ea typeface="+mn-ea"/>
                <a:cs typeface="Calibri" panose="020F0502020204030204" pitchFamily="34" charset="0"/>
              </a:rPr>
              <a:t>insights </a:t>
            </a:r>
            <a:r>
              <a:rPr sz="1000" kern="1200" spc="-3" dirty="0">
                <a:solidFill>
                  <a:prstClr val="black"/>
                </a:solidFill>
                <a:latin typeface="Calibri" panose="020F0502020204030204" pitchFamily="34" charset="0"/>
                <a:ea typeface="+mn-ea"/>
                <a:cs typeface="Calibri" panose="020F0502020204030204" pitchFamily="34" charset="0"/>
              </a:rPr>
              <a:t>from </a:t>
            </a:r>
            <a:r>
              <a:rPr sz="1000" kern="1200" spc="-13" dirty="0">
                <a:solidFill>
                  <a:prstClr val="black"/>
                </a:solidFill>
                <a:latin typeface="Calibri" panose="020F0502020204030204" pitchFamily="34" charset="0"/>
                <a:ea typeface="+mn-ea"/>
                <a:cs typeface="Calibri" panose="020F0502020204030204" pitchFamily="34" charset="0"/>
              </a:rPr>
              <a:t>the  </a:t>
            </a:r>
            <a:r>
              <a:rPr sz="1000" kern="1200" spc="-3" dirty="0">
                <a:solidFill>
                  <a:prstClr val="black"/>
                </a:solidFill>
                <a:latin typeface="Calibri" panose="020F0502020204030204" pitchFamily="34" charset="0"/>
                <a:ea typeface="+mn-ea"/>
                <a:cs typeface="Calibri" panose="020F0502020204030204" pitchFamily="34" charset="0"/>
              </a:rPr>
              <a:t>data </a:t>
            </a:r>
            <a:r>
              <a:rPr sz="1000" kern="1200" spc="13" dirty="0">
                <a:solidFill>
                  <a:prstClr val="black"/>
                </a:solidFill>
                <a:latin typeface="Calibri" panose="020F0502020204030204" pitchFamily="34" charset="0"/>
                <a:ea typeface="+mn-ea"/>
                <a:cs typeface="Calibri" panose="020F0502020204030204" pitchFamily="34" charset="0"/>
              </a:rPr>
              <a:t>and </a:t>
            </a:r>
            <a:r>
              <a:rPr sz="1000" kern="1200" spc="7" dirty="0">
                <a:solidFill>
                  <a:prstClr val="black"/>
                </a:solidFill>
                <a:latin typeface="Calibri" panose="020F0502020204030204" pitchFamily="34" charset="0"/>
                <a:ea typeface="+mn-ea"/>
                <a:cs typeface="Calibri" panose="020F0502020204030204" pitchFamily="34" charset="0"/>
              </a:rPr>
              <a:t>feedback. </a:t>
            </a:r>
            <a:r>
              <a:rPr sz="1000" kern="1200" spc="10" dirty="0">
                <a:solidFill>
                  <a:prstClr val="black"/>
                </a:solidFill>
                <a:latin typeface="Calibri" panose="020F0502020204030204" pitchFamily="34" charset="0"/>
                <a:ea typeface="+mn-ea"/>
                <a:cs typeface="Calibri" panose="020F0502020204030204" pitchFamily="34" charset="0"/>
              </a:rPr>
              <a:t>Then ask </a:t>
            </a:r>
            <a:r>
              <a:rPr sz="1000" kern="1200" spc="7" dirty="0">
                <a:solidFill>
                  <a:prstClr val="black"/>
                </a:solidFill>
                <a:latin typeface="Calibri" panose="020F0502020204030204" pitchFamily="34" charset="0"/>
                <a:ea typeface="+mn-ea"/>
                <a:cs typeface="Calibri" panose="020F0502020204030204" pitchFamily="34" charset="0"/>
              </a:rPr>
              <a:t>your</a:t>
            </a:r>
            <a:r>
              <a:rPr sz="1000" kern="1200" spc="69" dirty="0">
                <a:solidFill>
                  <a:prstClr val="black"/>
                </a:solidFill>
                <a:latin typeface="Calibri" panose="020F0502020204030204" pitchFamily="34" charset="0"/>
                <a:ea typeface="+mn-ea"/>
                <a:cs typeface="Calibri" panose="020F0502020204030204" pitchFamily="34" charset="0"/>
              </a:rPr>
              <a:t> </a:t>
            </a:r>
            <a:r>
              <a:rPr sz="1000" kern="1200" spc="3" dirty="0">
                <a:solidFill>
                  <a:prstClr val="black"/>
                </a:solidFill>
                <a:latin typeface="Calibri" panose="020F0502020204030204" pitchFamily="34" charset="0"/>
                <a:ea typeface="+mn-ea"/>
                <a:cs typeface="Calibri" panose="020F0502020204030204" pitchFamily="34" charset="0"/>
              </a:rPr>
              <a:t>group:</a:t>
            </a:r>
            <a:endParaRPr sz="1000" kern="1200" dirty="0">
              <a:solidFill>
                <a:prstClr val="black"/>
              </a:solidFill>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5347CF34-D0FA-4C70-90B3-37EC233C4F6C}"/>
              </a:ext>
            </a:extLst>
          </p:cNvPr>
          <p:cNvPicPr>
            <a:picLocks noChangeAspect="1"/>
          </p:cNvPicPr>
          <p:nvPr/>
        </p:nvPicPr>
        <p:blipFill>
          <a:blip r:embed="rId2"/>
          <a:stretch>
            <a:fillRect/>
          </a:stretch>
        </p:blipFill>
        <p:spPr>
          <a:xfrm>
            <a:off x="601775" y="554901"/>
            <a:ext cx="6761050" cy="1829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663910" y="809384"/>
            <a:ext cx="3470741" cy="414431"/>
          </a:xfrm>
          <a:prstGeom prst="rect">
            <a:avLst/>
          </a:prstGeom>
        </p:spPr>
        <p:txBody>
          <a:bodyPr vert="horz" wrap="square" lIns="0" tIns="8404" rIns="0" bIns="0" rtlCol="0">
            <a:spAutoFit/>
          </a:bodyPr>
          <a:lstStyle/>
          <a:p>
            <a:pPr marL="159692" marR="3362" indent="-151287" defTabSz="605150">
              <a:lnSpc>
                <a:spcPct val="130900"/>
              </a:lnSpc>
              <a:spcBef>
                <a:spcPts val="66"/>
              </a:spcBef>
              <a:buClrTx/>
              <a:tabLst>
                <a:tab pos="159272" algn="l"/>
              </a:tabLst>
            </a:pPr>
            <a:r>
              <a:rPr sz="1050" kern="1200" spc="13" dirty="0">
                <a:solidFill>
                  <a:prstClr val="black"/>
                </a:solidFill>
                <a:latin typeface="Calibri" panose="020F0502020204030204" pitchFamily="34" charset="0"/>
                <a:ea typeface="+mn-ea"/>
                <a:cs typeface="Calibri" panose="020F0502020204030204" pitchFamily="34" charset="0"/>
              </a:rPr>
              <a:t>a.	</a:t>
            </a:r>
            <a:r>
              <a:rPr sz="1050" kern="1200" spc="17" dirty="0">
                <a:solidFill>
                  <a:prstClr val="black"/>
                </a:solidFill>
                <a:latin typeface="Calibri" panose="020F0502020204030204" pitchFamily="34" charset="0"/>
                <a:ea typeface="+mn-ea"/>
                <a:cs typeface="Calibri" panose="020F0502020204030204" pitchFamily="34" charset="0"/>
              </a:rPr>
              <a:t>What </a:t>
            </a:r>
            <a:r>
              <a:rPr sz="1050" kern="1200" spc="13" dirty="0">
                <a:solidFill>
                  <a:prstClr val="black"/>
                </a:solidFill>
                <a:latin typeface="Calibri" panose="020F0502020204030204" pitchFamily="34" charset="0"/>
                <a:ea typeface="+mn-ea"/>
                <a:cs typeface="Calibri" panose="020F0502020204030204" pitchFamily="34" charset="0"/>
              </a:rPr>
              <a:t>ways </a:t>
            </a:r>
            <a:r>
              <a:rPr sz="1050" kern="1200" spc="30" dirty="0">
                <a:solidFill>
                  <a:prstClr val="black"/>
                </a:solidFill>
                <a:latin typeface="Calibri" panose="020F0502020204030204" pitchFamily="34" charset="0"/>
                <a:ea typeface="+mn-ea"/>
                <a:cs typeface="Calibri" panose="020F0502020204030204" pitchFamily="34" charset="0"/>
              </a:rPr>
              <a:t>could </a:t>
            </a:r>
            <a:r>
              <a:rPr lang="en-US" sz="1050" kern="1200" spc="-7" dirty="0">
                <a:solidFill>
                  <a:prstClr val="black"/>
                </a:solidFill>
                <a:latin typeface="Calibri" panose="020F0502020204030204" pitchFamily="34" charset="0"/>
                <a:ea typeface="+mn-ea"/>
                <a:cs typeface="Calibri" panose="020F0502020204030204" pitchFamily="34" charset="0"/>
              </a:rPr>
              <a:t>we </a:t>
            </a:r>
            <a:r>
              <a:rPr sz="1050" kern="1200" spc="-7" dirty="0">
                <a:solidFill>
                  <a:prstClr val="black"/>
                </a:solidFill>
                <a:latin typeface="Calibri" panose="020F0502020204030204" pitchFamily="34" charset="0"/>
                <a:ea typeface="+mn-ea"/>
                <a:cs typeface="Calibri" panose="020F0502020204030204" pitchFamily="34" charset="0"/>
              </a:rPr>
              <a:t>further </a:t>
            </a:r>
            <a:r>
              <a:rPr sz="1050" kern="1200" spc="-10" dirty="0">
                <a:solidFill>
                  <a:prstClr val="black"/>
                </a:solidFill>
                <a:latin typeface="Calibri" panose="020F0502020204030204" pitchFamily="34" charset="0"/>
                <a:ea typeface="+mn-ea"/>
                <a:cs typeface="Calibri" panose="020F0502020204030204" pitchFamily="34" charset="0"/>
              </a:rPr>
              <a:t>foster </a:t>
            </a:r>
            <a:r>
              <a:rPr sz="1050" kern="1200" spc="-17" dirty="0">
                <a:solidFill>
                  <a:prstClr val="black"/>
                </a:solidFill>
                <a:latin typeface="Calibri" panose="020F0502020204030204" pitchFamily="34" charset="0"/>
                <a:ea typeface="+mn-ea"/>
                <a:cs typeface="Calibri" panose="020F0502020204030204" pitchFamily="34" charset="0"/>
              </a:rPr>
              <a:t>trust </a:t>
            </a:r>
            <a:r>
              <a:rPr sz="1050" kern="1200" spc="13" dirty="0">
                <a:solidFill>
                  <a:prstClr val="black"/>
                </a:solidFill>
                <a:latin typeface="Calibri" panose="020F0502020204030204" pitchFamily="34" charset="0"/>
                <a:ea typeface="+mn-ea"/>
                <a:cs typeface="Calibri" panose="020F0502020204030204" pitchFamily="34" charset="0"/>
              </a:rPr>
              <a:t>with </a:t>
            </a:r>
            <a:r>
              <a:rPr lang="en-US" sz="1050" kern="1200" spc="-7" dirty="0">
                <a:solidFill>
                  <a:prstClr val="black"/>
                </a:solidFill>
                <a:latin typeface="Calibri" panose="020F0502020204030204" pitchFamily="34" charset="0"/>
                <a:ea typeface="+mn-ea"/>
                <a:cs typeface="Calibri" panose="020F0502020204030204" pitchFamily="34" charset="0"/>
              </a:rPr>
              <a:t>investees, partners, community members, other donors, leaders </a:t>
            </a:r>
            <a:r>
              <a:rPr sz="1050" kern="1200" spc="-7" dirty="0">
                <a:solidFill>
                  <a:prstClr val="black"/>
                </a:solidFill>
                <a:latin typeface="Calibri" panose="020F0502020204030204" pitchFamily="34" charset="0"/>
                <a:ea typeface="+mn-ea"/>
                <a:cs typeface="Calibri" panose="020F0502020204030204" pitchFamily="34" charset="0"/>
              </a:rPr>
              <a:t>?  </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7" name="object 7"/>
          <p:cNvSpPr txBox="1"/>
          <p:nvPr/>
        </p:nvSpPr>
        <p:spPr>
          <a:xfrm>
            <a:off x="620775" y="1237452"/>
            <a:ext cx="3502876" cy="837752"/>
          </a:xfrm>
          <a:prstGeom prst="rect">
            <a:avLst/>
          </a:prstGeom>
        </p:spPr>
        <p:txBody>
          <a:bodyPr vert="horz" wrap="square" lIns="0" tIns="8404" rIns="0" bIns="0" rtlCol="0">
            <a:spAutoFit/>
          </a:bodyPr>
          <a:lstStyle/>
          <a:p>
            <a:pPr marL="159272" marR="3362" indent="-151287" defTabSz="605150">
              <a:lnSpc>
                <a:spcPct val="130900"/>
              </a:lnSpc>
              <a:spcBef>
                <a:spcPts val="66"/>
              </a:spcBef>
              <a:buClrTx/>
            </a:pPr>
            <a:r>
              <a:rPr sz="1050" kern="1200" spc="17" dirty="0">
                <a:solidFill>
                  <a:prstClr val="black"/>
                </a:solidFill>
                <a:latin typeface="Calibri" panose="020F0502020204030204" pitchFamily="34" charset="0"/>
                <a:ea typeface="+mn-ea"/>
                <a:cs typeface="Calibri" panose="020F0502020204030204" pitchFamily="34" charset="0"/>
              </a:rPr>
              <a:t>b. </a:t>
            </a:r>
            <a:r>
              <a:rPr sz="1050" kern="1200" spc="60" dirty="0">
                <a:solidFill>
                  <a:prstClr val="black"/>
                </a:solidFill>
                <a:latin typeface="Calibri" panose="020F0502020204030204" pitchFamily="34" charset="0"/>
                <a:ea typeface="+mn-ea"/>
                <a:cs typeface="Calibri" panose="020F0502020204030204" pitchFamily="34" charset="0"/>
              </a:rPr>
              <a:t>How </a:t>
            </a:r>
            <a:r>
              <a:rPr sz="1050" kern="1200" spc="36" dirty="0">
                <a:solidFill>
                  <a:prstClr val="black"/>
                </a:solidFill>
                <a:latin typeface="Calibri" panose="020F0502020204030204" pitchFamily="34" charset="0"/>
                <a:ea typeface="+mn-ea"/>
                <a:cs typeface="Calibri" panose="020F0502020204030204" pitchFamily="34" charset="0"/>
              </a:rPr>
              <a:t>can </a:t>
            </a:r>
            <a:r>
              <a:rPr lang="en-US" sz="1050" kern="1200" spc="3" dirty="0">
                <a:solidFill>
                  <a:prstClr val="black"/>
                </a:solidFill>
                <a:latin typeface="Calibri" panose="020F0502020204030204" pitchFamily="34" charset="0"/>
                <a:ea typeface="+mn-ea"/>
                <a:cs typeface="Calibri" panose="020F0502020204030204" pitchFamily="34" charset="0"/>
              </a:rPr>
              <a:t>we </a:t>
            </a:r>
            <a:r>
              <a:rPr sz="1050" kern="1200" spc="23" dirty="0">
                <a:solidFill>
                  <a:prstClr val="black"/>
                </a:solidFill>
                <a:latin typeface="Calibri" panose="020F0502020204030204" pitchFamily="34" charset="0"/>
                <a:ea typeface="+mn-ea"/>
                <a:cs typeface="Calibri" panose="020F0502020204030204" pitchFamily="34" charset="0"/>
              </a:rPr>
              <a:t> grow </a:t>
            </a:r>
            <a:r>
              <a:rPr sz="1050" kern="1200" spc="10" dirty="0">
                <a:solidFill>
                  <a:prstClr val="black"/>
                </a:solidFill>
                <a:latin typeface="Calibri" panose="020F0502020204030204" pitchFamily="34" charset="0"/>
                <a:ea typeface="+mn-ea"/>
                <a:cs typeface="Calibri" panose="020F0502020204030204" pitchFamily="34" charset="0"/>
              </a:rPr>
              <a:t>or </a:t>
            </a:r>
            <a:r>
              <a:rPr sz="1050" kern="1200" spc="23" dirty="0">
                <a:solidFill>
                  <a:prstClr val="black"/>
                </a:solidFill>
                <a:latin typeface="Calibri" panose="020F0502020204030204" pitchFamily="34" charset="0"/>
                <a:ea typeface="+mn-ea"/>
                <a:cs typeface="Calibri" panose="020F0502020204030204" pitchFamily="34" charset="0"/>
              </a:rPr>
              <a:t>improve </a:t>
            </a:r>
            <a:r>
              <a:rPr sz="1050" kern="1200" spc="17" dirty="0">
                <a:solidFill>
                  <a:prstClr val="black"/>
                </a:solidFill>
                <a:latin typeface="Calibri" panose="020F0502020204030204" pitchFamily="34" charset="0"/>
                <a:ea typeface="+mn-ea"/>
                <a:cs typeface="Calibri" panose="020F0502020204030204" pitchFamily="34" charset="0"/>
              </a:rPr>
              <a:t>our </a:t>
            </a:r>
            <a:r>
              <a:rPr sz="1050" kern="1200" spc="13" dirty="0">
                <a:solidFill>
                  <a:prstClr val="black"/>
                </a:solidFill>
                <a:latin typeface="Calibri" panose="020F0502020204030204" pitchFamily="34" charset="0"/>
                <a:ea typeface="+mn-ea"/>
                <a:cs typeface="Calibri" panose="020F0502020204030204" pitchFamily="34" charset="0"/>
              </a:rPr>
              <a:t>support </a:t>
            </a:r>
            <a:r>
              <a:rPr sz="1050" kern="1200" spc="3" dirty="0">
                <a:solidFill>
                  <a:prstClr val="black"/>
                </a:solidFill>
                <a:latin typeface="Calibri" panose="020F0502020204030204" pitchFamily="34" charset="0"/>
                <a:ea typeface="+mn-ea"/>
                <a:cs typeface="Calibri" panose="020F0502020204030204" pitchFamily="34" charset="0"/>
              </a:rPr>
              <a:t>to  </a:t>
            </a:r>
            <a:r>
              <a:rPr lang="en-US" sz="1050" kern="1200" spc="10" dirty="0">
                <a:solidFill>
                  <a:prstClr val="black"/>
                </a:solidFill>
                <a:latin typeface="Calibri" panose="020F0502020204030204" pitchFamily="34" charset="0"/>
                <a:ea typeface="+mn-ea"/>
                <a:cs typeface="Calibri" panose="020F0502020204030204" pitchFamily="34" charset="0"/>
              </a:rPr>
              <a:t>investee</a:t>
            </a:r>
            <a:r>
              <a:rPr sz="1050" kern="1200" spc="10" dirty="0">
                <a:solidFill>
                  <a:prstClr val="black"/>
                </a:solidFill>
                <a:latin typeface="Calibri" panose="020F0502020204030204" pitchFamily="34" charset="0"/>
                <a:ea typeface="+mn-ea"/>
                <a:cs typeface="Calibri" panose="020F0502020204030204" pitchFamily="34" charset="0"/>
              </a:rPr>
              <a:t>s </a:t>
            </a:r>
            <a:r>
              <a:rPr sz="1050" kern="1200" spc="26" dirty="0">
                <a:solidFill>
                  <a:prstClr val="black"/>
                </a:solidFill>
                <a:latin typeface="Calibri" panose="020F0502020204030204" pitchFamily="34" charset="0"/>
                <a:ea typeface="+mn-ea"/>
                <a:cs typeface="Calibri" panose="020F0502020204030204" pitchFamily="34" charset="0"/>
              </a:rPr>
              <a:t>beyond </a:t>
            </a:r>
            <a:r>
              <a:rPr sz="1050" kern="1200" spc="7" dirty="0">
                <a:solidFill>
                  <a:prstClr val="black"/>
                </a:solidFill>
                <a:latin typeface="Calibri" panose="020F0502020204030204" pitchFamily="34" charset="0"/>
                <a:ea typeface="+mn-ea"/>
                <a:cs typeface="Calibri" panose="020F0502020204030204" pitchFamily="34" charset="0"/>
              </a:rPr>
              <a:t> </a:t>
            </a:r>
            <a:r>
              <a:rPr sz="1050" kern="1200" spc="17" dirty="0">
                <a:solidFill>
                  <a:prstClr val="black"/>
                </a:solidFill>
                <a:latin typeface="Calibri" panose="020F0502020204030204" pitchFamily="34" charset="0"/>
                <a:ea typeface="+mn-ea"/>
                <a:cs typeface="Calibri" panose="020F0502020204030204" pitchFamily="34" charset="0"/>
              </a:rPr>
              <a:t>dollars? </a:t>
            </a:r>
            <a:r>
              <a:rPr sz="1050" kern="1200" spc="60" dirty="0">
                <a:solidFill>
                  <a:prstClr val="black"/>
                </a:solidFill>
                <a:latin typeface="Calibri" panose="020F0502020204030204" pitchFamily="34" charset="0"/>
                <a:ea typeface="+mn-ea"/>
                <a:cs typeface="Calibri" panose="020F0502020204030204" pitchFamily="34" charset="0"/>
              </a:rPr>
              <a:t>How </a:t>
            </a:r>
            <a:r>
              <a:rPr sz="1050" kern="1200" spc="36" dirty="0">
                <a:solidFill>
                  <a:prstClr val="black"/>
                </a:solidFill>
                <a:latin typeface="Calibri" panose="020F0502020204030204" pitchFamily="34" charset="0"/>
                <a:ea typeface="+mn-ea"/>
                <a:cs typeface="Calibri" panose="020F0502020204030204" pitchFamily="34" charset="0"/>
              </a:rPr>
              <a:t>can </a:t>
            </a:r>
            <a:r>
              <a:rPr sz="1050" kern="1200" spc="26" dirty="0">
                <a:solidFill>
                  <a:prstClr val="black"/>
                </a:solidFill>
                <a:latin typeface="Calibri" panose="020F0502020204030204" pitchFamily="34" charset="0"/>
                <a:ea typeface="+mn-ea"/>
                <a:cs typeface="Calibri" panose="020F0502020204030204" pitchFamily="34" charset="0"/>
              </a:rPr>
              <a:t>we </a:t>
            </a:r>
            <a:r>
              <a:rPr sz="1050" kern="1200" dirty="0">
                <a:solidFill>
                  <a:prstClr val="black"/>
                </a:solidFill>
                <a:latin typeface="Calibri" panose="020F0502020204030204" pitchFamily="34" charset="0"/>
                <a:ea typeface="+mn-ea"/>
                <a:cs typeface="Calibri" panose="020F0502020204030204" pitchFamily="34" charset="0"/>
              </a:rPr>
              <a:t>foster </a:t>
            </a:r>
            <a:r>
              <a:rPr sz="1050" kern="1200" spc="23" dirty="0">
                <a:solidFill>
                  <a:prstClr val="black"/>
                </a:solidFill>
                <a:latin typeface="Calibri" panose="020F0502020204030204" pitchFamily="34" charset="0"/>
                <a:ea typeface="+mn-ea"/>
                <a:cs typeface="Calibri" panose="020F0502020204030204" pitchFamily="34" charset="0"/>
              </a:rPr>
              <a:t>useful, </a:t>
            </a:r>
            <a:r>
              <a:rPr sz="1050" kern="1200" spc="17" dirty="0">
                <a:solidFill>
                  <a:prstClr val="black"/>
                </a:solidFill>
                <a:latin typeface="Calibri" panose="020F0502020204030204" pitchFamily="34" charset="0"/>
                <a:ea typeface="+mn-ea"/>
                <a:cs typeface="Calibri" panose="020F0502020204030204" pitchFamily="34" charset="0"/>
              </a:rPr>
              <a:t>creative </a:t>
            </a:r>
            <a:r>
              <a:rPr sz="1050" kern="1200" spc="30" dirty="0">
                <a:solidFill>
                  <a:prstClr val="black"/>
                </a:solidFill>
                <a:latin typeface="Calibri" panose="020F0502020204030204" pitchFamily="34" charset="0"/>
                <a:ea typeface="+mn-ea"/>
                <a:cs typeface="Calibri" panose="020F0502020204030204" pitchFamily="34" charset="0"/>
              </a:rPr>
              <a:t>connections </a:t>
            </a:r>
            <a:r>
              <a:rPr sz="1050" kern="1200" spc="26" dirty="0">
                <a:solidFill>
                  <a:prstClr val="black"/>
                </a:solidFill>
                <a:latin typeface="Calibri" panose="020F0502020204030204" pitchFamily="34" charset="0"/>
                <a:ea typeface="+mn-ea"/>
                <a:cs typeface="Calibri" panose="020F0502020204030204" pitchFamily="34" charset="0"/>
              </a:rPr>
              <a:t>and </a:t>
            </a:r>
            <a:r>
              <a:rPr sz="1050" kern="1200" spc="30" dirty="0">
                <a:solidFill>
                  <a:prstClr val="black"/>
                </a:solidFill>
                <a:latin typeface="Calibri" panose="020F0502020204030204" pitchFamily="34" charset="0"/>
                <a:ea typeface="+mn-ea"/>
                <a:cs typeface="Calibri" panose="020F0502020204030204" pitchFamily="34" charset="0"/>
              </a:rPr>
              <a:t>convenings </a:t>
            </a:r>
            <a:r>
              <a:rPr sz="1050" kern="1200" spc="-3" dirty="0">
                <a:solidFill>
                  <a:prstClr val="black"/>
                </a:solidFill>
                <a:latin typeface="Calibri" panose="020F0502020204030204" pitchFamily="34" charset="0"/>
                <a:ea typeface="+mn-ea"/>
                <a:cs typeface="Calibri" panose="020F0502020204030204" pitchFamily="34" charset="0"/>
              </a:rPr>
              <a:t>that </a:t>
            </a:r>
            <a:r>
              <a:rPr sz="1050" kern="1200" spc="20" dirty="0">
                <a:solidFill>
                  <a:prstClr val="black"/>
                </a:solidFill>
                <a:latin typeface="Calibri" panose="020F0502020204030204" pitchFamily="34" charset="0"/>
                <a:ea typeface="+mn-ea"/>
                <a:cs typeface="Calibri" panose="020F0502020204030204" pitchFamily="34" charset="0"/>
              </a:rPr>
              <a:t>might </a:t>
            </a:r>
            <a:r>
              <a:rPr sz="1050" kern="1200" spc="33" dirty="0">
                <a:solidFill>
                  <a:prstClr val="black"/>
                </a:solidFill>
                <a:latin typeface="Calibri" panose="020F0502020204030204" pitchFamily="34" charset="0"/>
                <a:ea typeface="+mn-ea"/>
                <a:cs typeface="Calibri" panose="020F0502020204030204" pitchFamily="34" charset="0"/>
              </a:rPr>
              <a:t>catalyze  </a:t>
            </a:r>
            <a:r>
              <a:rPr sz="1050" kern="1200" spc="26" dirty="0">
                <a:solidFill>
                  <a:prstClr val="black"/>
                </a:solidFill>
                <a:latin typeface="Calibri" panose="020F0502020204030204" pitchFamily="34" charset="0"/>
                <a:ea typeface="+mn-ea"/>
                <a:cs typeface="Calibri" panose="020F0502020204030204" pitchFamily="34" charset="0"/>
              </a:rPr>
              <a:t>collaborations </a:t>
            </a:r>
            <a:r>
              <a:rPr sz="1050" kern="1200" spc="3" dirty="0">
                <a:solidFill>
                  <a:prstClr val="black"/>
                </a:solidFill>
                <a:latin typeface="Calibri" panose="020F0502020204030204" pitchFamily="34" charset="0"/>
                <a:ea typeface="+mn-ea"/>
                <a:cs typeface="Calibri" panose="020F0502020204030204" pitchFamily="34" charset="0"/>
              </a:rPr>
              <a:t>for</a:t>
            </a:r>
            <a:r>
              <a:rPr sz="1050" kern="1200" spc="96" dirty="0">
                <a:solidFill>
                  <a:prstClr val="black"/>
                </a:solidFill>
                <a:latin typeface="Calibri" panose="020F0502020204030204" pitchFamily="34" charset="0"/>
                <a:ea typeface="+mn-ea"/>
                <a:cs typeface="Calibri" panose="020F0502020204030204" pitchFamily="34" charset="0"/>
              </a:rPr>
              <a:t> </a:t>
            </a:r>
            <a:r>
              <a:rPr lang="en-US" sz="1050" kern="1200" spc="7" dirty="0">
                <a:solidFill>
                  <a:prstClr val="black"/>
                </a:solidFill>
                <a:latin typeface="Calibri" panose="020F0502020204030204" pitchFamily="34" charset="0"/>
                <a:ea typeface="+mn-ea"/>
                <a:cs typeface="Calibri" panose="020F0502020204030204" pitchFamily="34" charset="0"/>
              </a:rPr>
              <a:t>investees</a:t>
            </a:r>
            <a:r>
              <a:rPr sz="1050" kern="1200" spc="7" dirty="0">
                <a:solidFill>
                  <a:prstClr val="black"/>
                </a:solidFill>
                <a:latin typeface="Calibri" panose="020F0502020204030204" pitchFamily="34" charset="0"/>
                <a:ea typeface="+mn-ea"/>
                <a:cs typeface="Calibri" panose="020F0502020204030204" pitchFamily="34" charset="0"/>
              </a:rPr>
              <a:t>?</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8" name="object 8"/>
          <p:cNvSpPr txBox="1"/>
          <p:nvPr/>
        </p:nvSpPr>
        <p:spPr>
          <a:xfrm>
            <a:off x="608831" y="2069633"/>
            <a:ext cx="3362649" cy="626091"/>
          </a:xfrm>
          <a:prstGeom prst="rect">
            <a:avLst/>
          </a:prstGeom>
        </p:spPr>
        <p:txBody>
          <a:bodyPr vert="horz" wrap="square" lIns="0" tIns="8404" rIns="0" bIns="0" rtlCol="0">
            <a:spAutoFit/>
          </a:bodyPr>
          <a:lstStyle/>
          <a:p>
            <a:pPr marL="159272" marR="3362" indent="-151287" algn="just" defTabSz="605150">
              <a:lnSpc>
                <a:spcPct val="130900"/>
              </a:lnSpc>
              <a:spcBef>
                <a:spcPts val="66"/>
              </a:spcBef>
              <a:buClrTx/>
            </a:pPr>
            <a:r>
              <a:rPr sz="1050" kern="1200" spc="33" dirty="0">
                <a:solidFill>
                  <a:prstClr val="black"/>
                </a:solidFill>
                <a:latin typeface="Calibri" panose="020F0502020204030204" pitchFamily="34" charset="0"/>
                <a:ea typeface="+mn-ea"/>
                <a:cs typeface="Calibri" panose="020F0502020204030204" pitchFamily="34" charset="0"/>
              </a:rPr>
              <a:t>c. </a:t>
            </a:r>
            <a:r>
              <a:rPr sz="1050" kern="1200" spc="53" dirty="0">
                <a:solidFill>
                  <a:prstClr val="black"/>
                </a:solidFill>
                <a:latin typeface="Calibri" panose="020F0502020204030204" pitchFamily="34" charset="0"/>
                <a:ea typeface="+mn-ea"/>
                <a:cs typeface="Calibri" panose="020F0502020204030204" pitchFamily="34" charset="0"/>
              </a:rPr>
              <a:t>How </a:t>
            </a:r>
            <a:r>
              <a:rPr sz="1050" kern="1200" spc="23" dirty="0">
                <a:solidFill>
                  <a:prstClr val="black"/>
                </a:solidFill>
                <a:latin typeface="Calibri" panose="020F0502020204030204" pitchFamily="34" charset="0"/>
                <a:ea typeface="+mn-ea"/>
                <a:cs typeface="Calibri" panose="020F0502020204030204" pitchFamily="34" charset="0"/>
              </a:rPr>
              <a:t>would </a:t>
            </a:r>
            <a:r>
              <a:rPr sz="1050" kern="1200" spc="13" dirty="0">
                <a:solidFill>
                  <a:prstClr val="black"/>
                </a:solidFill>
                <a:latin typeface="Calibri" panose="020F0502020204030204" pitchFamily="34" charset="0"/>
                <a:ea typeface="+mn-ea"/>
                <a:cs typeface="Calibri" panose="020F0502020204030204" pitchFamily="34" charset="0"/>
              </a:rPr>
              <a:t>sharing </a:t>
            </a:r>
            <a:r>
              <a:rPr sz="1050" kern="1200" spc="10" dirty="0">
                <a:solidFill>
                  <a:prstClr val="black"/>
                </a:solidFill>
                <a:latin typeface="Calibri" panose="020F0502020204030204" pitchFamily="34" charset="0"/>
                <a:ea typeface="+mn-ea"/>
                <a:cs typeface="Calibri" panose="020F0502020204030204" pitchFamily="34" charset="0"/>
              </a:rPr>
              <a:t>power </a:t>
            </a:r>
            <a:r>
              <a:rPr sz="1050" kern="1200" spc="7" dirty="0">
                <a:solidFill>
                  <a:prstClr val="black"/>
                </a:solidFill>
                <a:latin typeface="Calibri" panose="020F0502020204030204" pitchFamily="34" charset="0"/>
                <a:ea typeface="+mn-ea"/>
                <a:cs typeface="Calibri" panose="020F0502020204030204" pitchFamily="34" charset="0"/>
              </a:rPr>
              <a:t>more </a:t>
            </a:r>
            <a:r>
              <a:rPr sz="1050" kern="1200" spc="3" dirty="0">
                <a:solidFill>
                  <a:prstClr val="black"/>
                </a:solidFill>
                <a:latin typeface="Calibri" panose="020F0502020204030204" pitchFamily="34" charset="0"/>
                <a:ea typeface="+mn-ea"/>
                <a:cs typeface="Calibri" panose="020F0502020204030204" pitchFamily="34" charset="0"/>
              </a:rPr>
              <a:t>than </a:t>
            </a:r>
            <a:r>
              <a:rPr lang="en-US" sz="1050" kern="1200" spc="-7" dirty="0">
                <a:solidFill>
                  <a:prstClr val="black"/>
                </a:solidFill>
                <a:latin typeface="Calibri" panose="020F0502020204030204" pitchFamily="34" charset="0"/>
                <a:ea typeface="+mn-ea"/>
                <a:cs typeface="Calibri" panose="020F0502020204030204" pitchFamily="34" charset="0"/>
              </a:rPr>
              <a:t>we</a:t>
            </a:r>
            <a:r>
              <a:rPr sz="1050" kern="1200" spc="10" dirty="0">
                <a:solidFill>
                  <a:prstClr val="black"/>
                </a:solidFill>
                <a:latin typeface="Calibri" panose="020F0502020204030204" pitchFamily="34" charset="0"/>
                <a:ea typeface="+mn-ea"/>
                <a:cs typeface="Calibri" panose="020F0502020204030204" pitchFamily="34" charset="0"/>
              </a:rPr>
              <a:t> do </a:t>
            </a:r>
            <a:r>
              <a:rPr sz="1050" kern="1200" spc="23" dirty="0">
                <a:solidFill>
                  <a:prstClr val="black"/>
                </a:solidFill>
                <a:latin typeface="Calibri" panose="020F0502020204030204" pitchFamily="34" charset="0"/>
                <a:ea typeface="+mn-ea"/>
                <a:cs typeface="Calibri" panose="020F0502020204030204" pitchFamily="34" charset="0"/>
              </a:rPr>
              <a:t>now  </a:t>
            </a:r>
            <a:r>
              <a:rPr sz="1050" kern="1200" spc="17" dirty="0">
                <a:solidFill>
                  <a:prstClr val="black"/>
                </a:solidFill>
                <a:latin typeface="Calibri" panose="020F0502020204030204" pitchFamily="34" charset="0"/>
                <a:ea typeface="+mn-ea"/>
                <a:cs typeface="Calibri" panose="020F0502020204030204" pitchFamily="34" charset="0"/>
              </a:rPr>
              <a:t>help </a:t>
            </a:r>
            <a:r>
              <a:rPr sz="1050" kern="1200" spc="10" dirty="0">
                <a:solidFill>
                  <a:prstClr val="black"/>
                </a:solidFill>
                <a:latin typeface="Calibri" panose="020F0502020204030204" pitchFamily="34" charset="0"/>
                <a:ea typeface="+mn-ea"/>
                <a:cs typeface="Calibri" panose="020F0502020204030204" pitchFamily="34" charset="0"/>
              </a:rPr>
              <a:t>us </a:t>
            </a:r>
            <a:r>
              <a:rPr sz="1050" kern="1200" spc="-13" dirty="0">
                <a:solidFill>
                  <a:prstClr val="black"/>
                </a:solidFill>
                <a:latin typeface="Calibri" panose="020F0502020204030204" pitchFamily="34" charset="0"/>
                <a:ea typeface="+mn-ea"/>
                <a:cs typeface="Calibri" panose="020F0502020204030204" pitchFamily="34" charset="0"/>
              </a:rPr>
              <a:t>better </a:t>
            </a:r>
            <a:r>
              <a:rPr sz="1050" kern="1200" spc="17" dirty="0">
                <a:solidFill>
                  <a:prstClr val="black"/>
                </a:solidFill>
                <a:latin typeface="Calibri" panose="020F0502020204030204" pitchFamily="34" charset="0"/>
                <a:ea typeface="+mn-ea"/>
                <a:cs typeface="Calibri" panose="020F0502020204030204" pitchFamily="34" charset="0"/>
              </a:rPr>
              <a:t>achieve </a:t>
            </a:r>
            <a:r>
              <a:rPr sz="1050" kern="1200" spc="10" dirty="0">
                <a:solidFill>
                  <a:prstClr val="black"/>
                </a:solidFill>
                <a:latin typeface="Calibri" panose="020F0502020204030204" pitchFamily="34" charset="0"/>
                <a:ea typeface="+mn-ea"/>
                <a:cs typeface="Calibri" panose="020F0502020204030204" pitchFamily="34" charset="0"/>
              </a:rPr>
              <a:t>our </a:t>
            </a:r>
            <a:r>
              <a:rPr sz="1050" kern="1200" spc="3" dirty="0">
                <a:solidFill>
                  <a:prstClr val="black"/>
                </a:solidFill>
                <a:latin typeface="Calibri" panose="020F0502020204030204" pitchFamily="34" charset="0"/>
                <a:ea typeface="+mn-ea"/>
                <a:cs typeface="Calibri" panose="020F0502020204030204" pitchFamily="34" charset="0"/>
              </a:rPr>
              <a:t>goals? </a:t>
            </a:r>
            <a:r>
              <a:rPr sz="1050" kern="1200" spc="17" dirty="0">
                <a:solidFill>
                  <a:prstClr val="black"/>
                </a:solidFill>
                <a:latin typeface="Calibri" panose="020F0502020204030204" pitchFamily="34" charset="0"/>
                <a:ea typeface="+mn-ea"/>
                <a:cs typeface="Calibri" panose="020F0502020204030204" pitchFamily="34" charset="0"/>
              </a:rPr>
              <a:t>What </a:t>
            </a:r>
            <a:r>
              <a:rPr sz="1050" kern="1200" spc="23" dirty="0">
                <a:solidFill>
                  <a:prstClr val="black"/>
                </a:solidFill>
                <a:latin typeface="Calibri" panose="020F0502020204030204" pitchFamily="34" charset="0"/>
                <a:ea typeface="+mn-ea"/>
                <a:cs typeface="Calibri" panose="020F0502020204030204" pitchFamily="34" charset="0"/>
              </a:rPr>
              <a:t>would </a:t>
            </a:r>
            <a:r>
              <a:rPr sz="1050" kern="1200" spc="10" dirty="0">
                <a:solidFill>
                  <a:prstClr val="black"/>
                </a:solidFill>
                <a:latin typeface="Calibri" panose="020F0502020204030204" pitchFamily="34" charset="0"/>
                <a:ea typeface="+mn-ea"/>
                <a:cs typeface="Calibri" panose="020F0502020204030204" pitchFamily="34" charset="0"/>
              </a:rPr>
              <a:t>be </a:t>
            </a:r>
            <a:r>
              <a:rPr sz="1050" kern="1200" spc="3" dirty="0">
                <a:solidFill>
                  <a:prstClr val="black"/>
                </a:solidFill>
                <a:latin typeface="Calibri" panose="020F0502020204030204" pitchFamily="34" charset="0"/>
                <a:ea typeface="+mn-ea"/>
                <a:cs typeface="Calibri" panose="020F0502020204030204" pitchFamily="34" charset="0"/>
              </a:rPr>
              <a:t>reasons </a:t>
            </a:r>
            <a:r>
              <a:rPr sz="1050" kern="1200" dirty="0">
                <a:solidFill>
                  <a:prstClr val="black"/>
                </a:solidFill>
                <a:latin typeface="Calibri" panose="020F0502020204030204" pitchFamily="34" charset="0"/>
                <a:ea typeface="+mn-ea"/>
                <a:cs typeface="Calibri" panose="020F0502020204030204" pitchFamily="34" charset="0"/>
              </a:rPr>
              <a:t>not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7" dirty="0">
                <a:solidFill>
                  <a:prstClr val="black"/>
                </a:solidFill>
                <a:latin typeface="Calibri" panose="020F0502020204030204" pitchFamily="34" charset="0"/>
                <a:ea typeface="+mn-ea"/>
                <a:cs typeface="Calibri" panose="020F0502020204030204" pitchFamily="34" charset="0"/>
              </a:rPr>
              <a:t>further </a:t>
            </a:r>
            <a:r>
              <a:rPr sz="1050" kern="1200" spc="3" dirty="0">
                <a:solidFill>
                  <a:prstClr val="black"/>
                </a:solidFill>
                <a:latin typeface="Calibri" panose="020F0502020204030204" pitchFamily="34" charset="0"/>
                <a:ea typeface="+mn-ea"/>
                <a:cs typeface="Calibri" panose="020F0502020204030204" pitchFamily="34" charset="0"/>
              </a:rPr>
              <a:t>share</a:t>
            </a:r>
            <a:r>
              <a:rPr sz="1050" kern="1200" spc="69" dirty="0">
                <a:solidFill>
                  <a:prstClr val="black"/>
                </a:solidFill>
                <a:latin typeface="Calibri" panose="020F0502020204030204" pitchFamily="34" charset="0"/>
                <a:ea typeface="+mn-ea"/>
                <a:cs typeface="Calibri" panose="020F0502020204030204" pitchFamily="34" charset="0"/>
              </a:rPr>
              <a:t> </a:t>
            </a:r>
            <a:r>
              <a:rPr sz="1050" kern="1200" dirty="0">
                <a:solidFill>
                  <a:prstClr val="black"/>
                </a:solidFill>
                <a:latin typeface="Calibri" panose="020F0502020204030204" pitchFamily="34" charset="0"/>
                <a:ea typeface="+mn-ea"/>
                <a:cs typeface="Calibri" panose="020F0502020204030204" pitchFamily="34" charset="0"/>
              </a:rPr>
              <a:t>power?</a:t>
            </a:r>
          </a:p>
        </p:txBody>
      </p:sp>
      <p:sp>
        <p:nvSpPr>
          <p:cNvPr id="9" name="object 9"/>
          <p:cNvSpPr txBox="1"/>
          <p:nvPr/>
        </p:nvSpPr>
        <p:spPr>
          <a:xfrm>
            <a:off x="608831" y="2767381"/>
            <a:ext cx="3691333" cy="837752"/>
          </a:xfrm>
          <a:prstGeom prst="rect">
            <a:avLst/>
          </a:prstGeom>
        </p:spPr>
        <p:txBody>
          <a:bodyPr vert="horz" wrap="square" lIns="0" tIns="8404" rIns="0" bIns="0" rtlCol="0">
            <a:spAutoFit/>
          </a:bodyPr>
          <a:lstStyle/>
          <a:p>
            <a:pPr marL="159272" marR="3362" indent="-151287" defTabSz="605150">
              <a:lnSpc>
                <a:spcPct val="130900"/>
              </a:lnSpc>
              <a:spcBef>
                <a:spcPts val="66"/>
              </a:spcBef>
              <a:buClrTx/>
            </a:pPr>
            <a:r>
              <a:rPr sz="1050" kern="1200" spc="17" dirty="0">
                <a:solidFill>
                  <a:prstClr val="black"/>
                </a:solidFill>
                <a:latin typeface="Calibri" panose="020F0502020204030204" pitchFamily="34" charset="0"/>
                <a:ea typeface="+mn-ea"/>
                <a:cs typeface="Calibri" panose="020F0502020204030204" pitchFamily="34" charset="0"/>
              </a:rPr>
              <a:t>d. </a:t>
            </a:r>
            <a:r>
              <a:rPr sz="1050" kern="1200" spc="53" dirty="0">
                <a:solidFill>
                  <a:prstClr val="black"/>
                </a:solidFill>
                <a:latin typeface="Calibri" panose="020F0502020204030204" pitchFamily="34" charset="0"/>
                <a:ea typeface="+mn-ea"/>
                <a:cs typeface="Calibri" panose="020F0502020204030204" pitchFamily="34" charset="0"/>
              </a:rPr>
              <a:t>How </a:t>
            </a:r>
            <a:r>
              <a:rPr sz="1050" kern="1200" spc="30" dirty="0">
                <a:solidFill>
                  <a:prstClr val="black"/>
                </a:solidFill>
                <a:latin typeface="Calibri" panose="020F0502020204030204" pitchFamily="34" charset="0"/>
                <a:ea typeface="+mn-ea"/>
                <a:cs typeface="Calibri" panose="020F0502020204030204" pitchFamily="34" charset="0"/>
              </a:rPr>
              <a:t>could </a:t>
            </a:r>
            <a:r>
              <a:rPr sz="1050" kern="1200" spc="7" dirty="0">
                <a:solidFill>
                  <a:prstClr val="black"/>
                </a:solidFill>
                <a:latin typeface="Calibri" panose="020F0502020204030204" pitchFamily="34" charset="0"/>
                <a:ea typeface="+mn-ea"/>
                <a:cs typeface="Calibri" panose="020F0502020204030204" pitchFamily="34" charset="0"/>
              </a:rPr>
              <a:t>more </a:t>
            </a:r>
            <a:r>
              <a:rPr sz="1050" kern="1200" spc="20" dirty="0">
                <a:solidFill>
                  <a:prstClr val="black"/>
                </a:solidFill>
                <a:latin typeface="Calibri" panose="020F0502020204030204" pitchFamily="34" charset="0"/>
                <a:ea typeface="+mn-ea"/>
                <a:cs typeface="Calibri" panose="020F0502020204030204" pitchFamily="34" charset="0"/>
              </a:rPr>
              <a:t>inclusive </a:t>
            </a:r>
            <a:r>
              <a:rPr sz="1050" kern="1200" spc="23" dirty="0">
                <a:solidFill>
                  <a:prstClr val="black"/>
                </a:solidFill>
                <a:latin typeface="Calibri" panose="020F0502020204030204" pitchFamily="34" charset="0"/>
                <a:ea typeface="+mn-ea"/>
                <a:cs typeface="Calibri" panose="020F0502020204030204" pitchFamily="34" charset="0"/>
              </a:rPr>
              <a:t>decision-making </a:t>
            </a:r>
            <a:r>
              <a:rPr sz="1050" kern="1200" spc="13" dirty="0">
                <a:solidFill>
                  <a:prstClr val="black"/>
                </a:solidFill>
                <a:latin typeface="Calibri" panose="020F0502020204030204" pitchFamily="34" charset="0"/>
                <a:ea typeface="+mn-ea"/>
                <a:cs typeface="Calibri" panose="020F0502020204030204" pitchFamily="34" charset="0"/>
              </a:rPr>
              <a:t>improve </a:t>
            </a:r>
            <a:r>
              <a:rPr sz="1050" kern="1200" spc="10" dirty="0">
                <a:solidFill>
                  <a:prstClr val="black"/>
                </a:solidFill>
                <a:latin typeface="Calibri" panose="020F0502020204030204" pitchFamily="34" charset="0"/>
                <a:ea typeface="+mn-ea"/>
                <a:cs typeface="Calibri" panose="020F0502020204030204" pitchFamily="34" charset="0"/>
              </a:rPr>
              <a:t>our  relationships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3" dirty="0">
                <a:solidFill>
                  <a:prstClr val="black"/>
                </a:solidFill>
                <a:latin typeface="Calibri" panose="020F0502020204030204" pitchFamily="34" charset="0"/>
                <a:ea typeface="+mn-ea"/>
                <a:cs typeface="Calibri" panose="020F0502020204030204" pitchFamily="34" charset="0"/>
              </a:rPr>
              <a:t>outcomes? </a:t>
            </a:r>
            <a:r>
              <a:rPr sz="1050" kern="1200" spc="17" dirty="0">
                <a:solidFill>
                  <a:prstClr val="black"/>
                </a:solidFill>
                <a:latin typeface="Calibri" panose="020F0502020204030204" pitchFamily="34" charset="0"/>
                <a:ea typeface="+mn-ea"/>
                <a:cs typeface="Calibri" panose="020F0502020204030204" pitchFamily="34" charset="0"/>
              </a:rPr>
              <a:t>Are </a:t>
            </a:r>
            <a:r>
              <a:rPr sz="1050" kern="1200" spc="-7" dirty="0">
                <a:solidFill>
                  <a:prstClr val="black"/>
                </a:solidFill>
                <a:latin typeface="Calibri" panose="020F0502020204030204" pitchFamily="34" charset="0"/>
                <a:ea typeface="+mn-ea"/>
                <a:cs typeface="Calibri" panose="020F0502020204030204" pitchFamily="34" charset="0"/>
              </a:rPr>
              <a:t>there </a:t>
            </a:r>
            <a:r>
              <a:rPr sz="1050" kern="1200" spc="13" dirty="0">
                <a:solidFill>
                  <a:prstClr val="black"/>
                </a:solidFill>
                <a:latin typeface="Calibri" panose="020F0502020204030204" pitchFamily="34" charset="0"/>
                <a:ea typeface="+mn-ea"/>
                <a:cs typeface="Calibri" panose="020F0502020204030204" pitchFamily="34" charset="0"/>
              </a:rPr>
              <a:t>ways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7" dirty="0">
                <a:solidFill>
                  <a:prstClr val="black"/>
                </a:solidFill>
                <a:latin typeface="Calibri" panose="020F0502020204030204" pitchFamily="34" charset="0"/>
                <a:ea typeface="+mn-ea"/>
                <a:cs typeface="Calibri" panose="020F0502020204030204" pitchFamily="34" charset="0"/>
              </a:rPr>
              <a:t>measure </a:t>
            </a:r>
            <a:r>
              <a:rPr sz="1050" kern="1200" spc="17" dirty="0">
                <a:solidFill>
                  <a:prstClr val="black"/>
                </a:solidFill>
                <a:latin typeface="Calibri" panose="020F0502020204030204" pitchFamily="34" charset="0"/>
                <a:ea typeface="+mn-ea"/>
                <a:cs typeface="Calibri" panose="020F0502020204030204" pitchFamily="34" charset="0"/>
              </a:rPr>
              <a:t>success,  </a:t>
            </a:r>
            <a:r>
              <a:rPr sz="1050" kern="1200" spc="26" dirty="0">
                <a:solidFill>
                  <a:prstClr val="black"/>
                </a:solidFill>
                <a:latin typeface="Calibri" panose="020F0502020204030204" pitchFamily="34" charset="0"/>
                <a:ea typeface="+mn-ea"/>
                <a:cs typeface="Calibri" panose="020F0502020204030204" pitchFamily="34" charset="0"/>
              </a:rPr>
              <a:t>in </a:t>
            </a:r>
            <a:r>
              <a:rPr sz="1050" kern="1200" dirty="0">
                <a:solidFill>
                  <a:prstClr val="black"/>
                </a:solidFill>
                <a:latin typeface="Calibri" panose="020F0502020204030204" pitchFamily="34" charset="0"/>
                <a:ea typeface="+mn-ea"/>
                <a:cs typeface="Calibri" panose="020F0502020204030204" pitchFamily="34" charset="0"/>
              </a:rPr>
              <a:t>part, </a:t>
            </a:r>
            <a:r>
              <a:rPr sz="1050" kern="1200" spc="20" dirty="0">
                <a:solidFill>
                  <a:prstClr val="black"/>
                </a:solidFill>
                <a:latin typeface="Calibri" panose="020F0502020204030204" pitchFamily="34" charset="0"/>
                <a:ea typeface="+mn-ea"/>
                <a:cs typeface="Calibri" panose="020F0502020204030204" pitchFamily="34" charset="0"/>
              </a:rPr>
              <a:t>by </a:t>
            </a:r>
            <a:r>
              <a:rPr sz="1050" kern="1200" spc="23" dirty="0">
                <a:solidFill>
                  <a:prstClr val="black"/>
                </a:solidFill>
                <a:latin typeface="Calibri" panose="020F0502020204030204" pitchFamily="34" charset="0"/>
                <a:ea typeface="+mn-ea"/>
                <a:cs typeface="Calibri" panose="020F0502020204030204" pitchFamily="34" charset="0"/>
              </a:rPr>
              <a:t>how </a:t>
            </a:r>
            <a:r>
              <a:rPr sz="1050" kern="1200" spc="26" dirty="0">
                <a:solidFill>
                  <a:prstClr val="black"/>
                </a:solidFill>
                <a:latin typeface="Calibri" panose="020F0502020204030204" pitchFamily="34" charset="0"/>
                <a:ea typeface="+mn-ea"/>
                <a:cs typeface="Calibri" panose="020F0502020204030204" pitchFamily="34" charset="0"/>
              </a:rPr>
              <a:t>much </a:t>
            </a:r>
            <a:r>
              <a:rPr sz="1050" kern="1200" spc="17" dirty="0">
                <a:solidFill>
                  <a:prstClr val="black"/>
                </a:solidFill>
                <a:latin typeface="Calibri" panose="020F0502020204030204" pitchFamily="34" charset="0"/>
                <a:ea typeface="+mn-ea"/>
                <a:cs typeface="Calibri" panose="020F0502020204030204" pitchFamily="34" charset="0"/>
              </a:rPr>
              <a:t>influence </a:t>
            </a:r>
            <a:r>
              <a:rPr sz="1050" kern="1200" spc="13" dirty="0">
                <a:solidFill>
                  <a:prstClr val="black"/>
                </a:solidFill>
                <a:latin typeface="Calibri" panose="020F0502020204030204" pitchFamily="34" charset="0"/>
                <a:ea typeface="+mn-ea"/>
                <a:cs typeface="Calibri" panose="020F0502020204030204" pitchFamily="34" charset="0"/>
              </a:rPr>
              <a:t>a </a:t>
            </a:r>
            <a:r>
              <a:rPr sz="1050" kern="1200" spc="20" dirty="0">
                <a:solidFill>
                  <a:prstClr val="black"/>
                </a:solidFill>
                <a:latin typeface="Calibri" panose="020F0502020204030204" pitchFamily="34" charset="0"/>
                <a:ea typeface="+mn-ea"/>
                <a:cs typeface="Calibri" panose="020F0502020204030204" pitchFamily="34" charset="0"/>
              </a:rPr>
              <a:t>community </a:t>
            </a:r>
            <a:r>
              <a:rPr sz="1050" kern="1200" spc="10" dirty="0">
                <a:solidFill>
                  <a:prstClr val="black"/>
                </a:solidFill>
                <a:latin typeface="Calibri" panose="020F0502020204030204" pitchFamily="34" charset="0"/>
                <a:ea typeface="+mn-ea"/>
                <a:cs typeface="Calibri" panose="020F0502020204030204" pitchFamily="34" charset="0"/>
              </a:rPr>
              <a:t>has </a:t>
            </a:r>
            <a:r>
              <a:rPr sz="1050" kern="1200" spc="17" dirty="0">
                <a:solidFill>
                  <a:prstClr val="black"/>
                </a:solidFill>
                <a:latin typeface="Calibri" panose="020F0502020204030204" pitchFamily="34" charset="0"/>
                <a:ea typeface="+mn-ea"/>
                <a:cs typeface="Calibri" panose="020F0502020204030204" pitchFamily="34" charset="0"/>
              </a:rPr>
              <a:t>had </a:t>
            </a:r>
            <a:r>
              <a:rPr sz="1050" kern="1200" spc="26" dirty="0">
                <a:solidFill>
                  <a:prstClr val="black"/>
                </a:solidFill>
                <a:latin typeface="Calibri" panose="020F0502020204030204" pitchFamily="34" charset="0"/>
                <a:ea typeface="+mn-ea"/>
                <a:cs typeface="Calibri" panose="020F0502020204030204" pitchFamily="34" charset="0"/>
              </a:rPr>
              <a:t>in </a:t>
            </a:r>
            <a:r>
              <a:rPr sz="1050" kern="1200" spc="17" dirty="0">
                <a:solidFill>
                  <a:prstClr val="black"/>
                </a:solidFill>
                <a:latin typeface="Calibri" panose="020F0502020204030204" pitchFamily="34" charset="0"/>
                <a:ea typeface="+mn-ea"/>
                <a:cs typeface="Calibri" panose="020F0502020204030204" pitchFamily="34" charset="0"/>
              </a:rPr>
              <a:t>shaping  </a:t>
            </a:r>
            <a:r>
              <a:rPr sz="1050" kern="1200" spc="10" dirty="0">
                <a:solidFill>
                  <a:prstClr val="black"/>
                </a:solidFill>
                <a:latin typeface="Calibri" panose="020F0502020204030204" pitchFamily="34" charset="0"/>
                <a:ea typeface="+mn-ea"/>
                <a:cs typeface="Calibri" panose="020F0502020204030204" pitchFamily="34" charset="0"/>
              </a:rPr>
              <a:t>grantmaking </a:t>
            </a:r>
            <a:r>
              <a:rPr sz="1050" kern="1200" spc="20" dirty="0">
                <a:solidFill>
                  <a:prstClr val="black"/>
                </a:solidFill>
                <a:latin typeface="Calibri" panose="020F0502020204030204" pitchFamily="34" charset="0"/>
                <a:ea typeface="+mn-ea"/>
                <a:cs typeface="Calibri" panose="020F0502020204030204" pitchFamily="34" charset="0"/>
              </a:rPr>
              <a:t>decisions </a:t>
            </a:r>
            <a:r>
              <a:rPr sz="1050" kern="1200" spc="17" dirty="0">
                <a:solidFill>
                  <a:prstClr val="black"/>
                </a:solidFill>
                <a:latin typeface="Calibri" panose="020F0502020204030204" pitchFamily="34" charset="0"/>
                <a:ea typeface="+mn-ea"/>
                <a:cs typeface="Calibri" panose="020F0502020204030204" pitchFamily="34" charset="0"/>
              </a:rPr>
              <a:t>and</a:t>
            </a:r>
            <a:r>
              <a:rPr sz="1050" kern="1200" spc="69" dirty="0">
                <a:solidFill>
                  <a:prstClr val="black"/>
                </a:solidFill>
                <a:latin typeface="Calibri" panose="020F0502020204030204" pitchFamily="34" charset="0"/>
                <a:ea typeface="+mn-ea"/>
                <a:cs typeface="Calibri" panose="020F0502020204030204" pitchFamily="34" charset="0"/>
              </a:rPr>
              <a:t> </a:t>
            </a:r>
            <a:r>
              <a:rPr sz="1050" kern="1200" spc="-10" dirty="0">
                <a:solidFill>
                  <a:prstClr val="black"/>
                </a:solidFill>
                <a:latin typeface="Calibri" panose="020F0502020204030204" pitchFamily="34" charset="0"/>
                <a:ea typeface="+mn-ea"/>
                <a:cs typeface="Calibri" panose="020F0502020204030204" pitchFamily="34" charset="0"/>
              </a:rPr>
              <a:t>strategies?</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0" name="object 10"/>
          <p:cNvSpPr txBox="1"/>
          <p:nvPr/>
        </p:nvSpPr>
        <p:spPr>
          <a:xfrm>
            <a:off x="595384" y="3653366"/>
            <a:ext cx="3718226" cy="626091"/>
          </a:xfrm>
          <a:prstGeom prst="rect">
            <a:avLst/>
          </a:prstGeom>
        </p:spPr>
        <p:txBody>
          <a:bodyPr vert="horz" wrap="square" lIns="0" tIns="8404" rIns="0" bIns="0" rtlCol="0">
            <a:spAutoFit/>
          </a:bodyPr>
          <a:lstStyle/>
          <a:p>
            <a:pPr marL="159272" marR="3362" indent="-151287" defTabSz="605150">
              <a:lnSpc>
                <a:spcPct val="130900"/>
              </a:lnSpc>
              <a:spcBef>
                <a:spcPts val="66"/>
              </a:spcBef>
              <a:buClrTx/>
            </a:pPr>
            <a:r>
              <a:rPr sz="1050" kern="1200" spc="7" dirty="0">
                <a:solidFill>
                  <a:prstClr val="black"/>
                </a:solidFill>
                <a:latin typeface="Calibri" panose="020F0502020204030204" pitchFamily="34" charset="0"/>
                <a:ea typeface="+mn-ea"/>
                <a:cs typeface="Calibri" panose="020F0502020204030204" pitchFamily="34" charset="0"/>
              </a:rPr>
              <a:t>e. </a:t>
            </a:r>
            <a:r>
              <a:rPr sz="1050" kern="1200" spc="53" dirty="0">
                <a:solidFill>
                  <a:prstClr val="black"/>
                </a:solidFill>
                <a:latin typeface="Calibri" panose="020F0502020204030204" pitchFamily="34" charset="0"/>
                <a:ea typeface="+mn-ea"/>
                <a:cs typeface="Calibri" panose="020F0502020204030204" pitchFamily="34" charset="0"/>
              </a:rPr>
              <a:t>How </a:t>
            </a:r>
            <a:r>
              <a:rPr sz="1050" kern="1200" spc="30" dirty="0">
                <a:solidFill>
                  <a:prstClr val="black"/>
                </a:solidFill>
                <a:latin typeface="Calibri" panose="020F0502020204030204" pitchFamily="34" charset="0"/>
                <a:ea typeface="+mn-ea"/>
                <a:cs typeface="Calibri" panose="020F0502020204030204" pitchFamily="34" charset="0"/>
              </a:rPr>
              <a:t>can </a:t>
            </a:r>
            <a:r>
              <a:rPr sz="1050" kern="1200" spc="20" dirty="0">
                <a:solidFill>
                  <a:prstClr val="black"/>
                </a:solidFill>
                <a:latin typeface="Calibri" panose="020F0502020204030204" pitchFamily="34" charset="0"/>
                <a:ea typeface="+mn-ea"/>
                <a:cs typeface="Calibri" panose="020F0502020204030204" pitchFamily="34" charset="0"/>
              </a:rPr>
              <a:t>we </a:t>
            </a:r>
            <a:r>
              <a:rPr sz="1050" kern="1200" spc="7" dirty="0">
                <a:solidFill>
                  <a:prstClr val="black"/>
                </a:solidFill>
                <a:latin typeface="Calibri" panose="020F0502020204030204" pitchFamily="34" charset="0"/>
                <a:ea typeface="+mn-ea"/>
                <a:cs typeface="Calibri" panose="020F0502020204030204" pitchFamily="34" charset="0"/>
              </a:rPr>
              <a:t>more </a:t>
            </a:r>
            <a:r>
              <a:rPr sz="1050" kern="1200" spc="23" dirty="0">
                <a:solidFill>
                  <a:prstClr val="black"/>
                </a:solidFill>
                <a:latin typeface="Calibri" panose="020F0502020204030204" pitchFamily="34" charset="0"/>
                <a:ea typeface="+mn-ea"/>
                <a:cs typeface="Calibri" panose="020F0502020204030204" pitchFamily="34" charset="0"/>
              </a:rPr>
              <a:t>inclusively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7" dirty="0">
                <a:solidFill>
                  <a:prstClr val="black"/>
                </a:solidFill>
                <a:latin typeface="Calibri" panose="020F0502020204030204" pitchFamily="34" charset="0"/>
                <a:ea typeface="+mn-ea"/>
                <a:cs typeface="Calibri" panose="020F0502020204030204" pitchFamily="34" charset="0"/>
              </a:rPr>
              <a:t>effectively </a:t>
            </a:r>
            <a:r>
              <a:rPr sz="1050" kern="1200" spc="26" dirty="0">
                <a:solidFill>
                  <a:prstClr val="black"/>
                </a:solidFill>
                <a:latin typeface="Calibri" panose="020F0502020204030204" pitchFamily="34" charset="0"/>
                <a:ea typeface="+mn-ea"/>
                <a:cs typeface="Calibri" panose="020F0502020204030204" pitchFamily="34" charset="0"/>
              </a:rPr>
              <a:t>include  </a:t>
            </a:r>
            <a:r>
              <a:rPr sz="1050" kern="1200" spc="7" dirty="0">
                <a:solidFill>
                  <a:prstClr val="black"/>
                </a:solidFill>
                <a:latin typeface="Calibri" panose="020F0502020204030204" pitchFamily="34" charset="0"/>
                <a:ea typeface="+mn-ea"/>
                <a:cs typeface="Calibri" panose="020F0502020204030204" pitchFamily="34" charset="0"/>
              </a:rPr>
              <a:t>stakeholders, </a:t>
            </a:r>
            <a:r>
              <a:rPr sz="1050" kern="1200" spc="17" dirty="0">
                <a:solidFill>
                  <a:prstClr val="black"/>
                </a:solidFill>
                <a:latin typeface="Calibri" panose="020F0502020204030204" pitchFamily="34" charset="0"/>
                <a:ea typeface="+mn-ea"/>
                <a:cs typeface="Calibri" panose="020F0502020204030204" pitchFamily="34" charset="0"/>
              </a:rPr>
              <a:t>beyond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17" dirty="0">
                <a:solidFill>
                  <a:prstClr val="black"/>
                </a:solidFill>
                <a:latin typeface="Calibri" panose="020F0502020204030204" pitchFamily="34" charset="0"/>
                <a:ea typeface="+mn-ea"/>
                <a:cs typeface="Calibri" panose="020F0502020204030204" pitchFamily="34" charset="0"/>
              </a:rPr>
              <a:t>usual </a:t>
            </a:r>
            <a:r>
              <a:rPr sz="1050" kern="1200" spc="7" dirty="0">
                <a:solidFill>
                  <a:prstClr val="black"/>
                </a:solidFill>
                <a:latin typeface="Calibri" panose="020F0502020204030204" pitchFamily="34" charset="0"/>
                <a:ea typeface="+mn-ea"/>
                <a:cs typeface="Calibri" panose="020F0502020204030204" pitchFamily="34" charset="0"/>
              </a:rPr>
              <a:t>suspects, </a:t>
            </a:r>
            <a:r>
              <a:rPr sz="1050" kern="1200" spc="-13" dirty="0">
                <a:solidFill>
                  <a:prstClr val="black"/>
                </a:solidFill>
                <a:latin typeface="Calibri" panose="020F0502020204030204" pitchFamily="34" charset="0"/>
                <a:ea typeface="+mn-ea"/>
                <a:cs typeface="Calibri" panose="020F0502020204030204" pitchFamily="34" charset="0"/>
              </a:rPr>
              <a:t>at </a:t>
            </a:r>
            <a:r>
              <a:rPr sz="1050" kern="1200" spc="-7" dirty="0">
                <a:solidFill>
                  <a:prstClr val="black"/>
                </a:solidFill>
                <a:latin typeface="Calibri" panose="020F0502020204030204" pitchFamily="34" charset="0"/>
                <a:ea typeface="+mn-ea"/>
                <a:cs typeface="Calibri" panose="020F0502020204030204" pitchFamily="34" charset="0"/>
              </a:rPr>
              <a:t>the strategy </a:t>
            </a:r>
            <a:r>
              <a:rPr sz="1050" kern="1200" spc="17" dirty="0">
                <a:solidFill>
                  <a:prstClr val="black"/>
                </a:solidFill>
                <a:latin typeface="Calibri" panose="020F0502020204030204" pitchFamily="34" charset="0"/>
                <a:ea typeface="+mn-ea"/>
                <a:cs typeface="Calibri" panose="020F0502020204030204" pitchFamily="34" charset="0"/>
              </a:rPr>
              <a:t>shaping,  </a:t>
            </a:r>
            <a:r>
              <a:rPr sz="1050" kern="1200" spc="23" dirty="0">
                <a:solidFill>
                  <a:prstClr val="black"/>
                </a:solidFill>
                <a:latin typeface="Calibri" panose="020F0502020204030204" pitchFamily="34" charset="0"/>
                <a:ea typeface="+mn-ea"/>
                <a:cs typeface="Calibri" panose="020F0502020204030204" pitchFamily="34" charset="0"/>
              </a:rPr>
              <a:t>decision-making</a:t>
            </a:r>
            <a:r>
              <a:rPr sz="1050" kern="1200" spc="30" dirty="0">
                <a:solidFill>
                  <a:prstClr val="black"/>
                </a:solidFill>
                <a:latin typeface="Calibri" panose="020F0502020204030204" pitchFamily="34" charset="0"/>
                <a:ea typeface="+mn-ea"/>
                <a:cs typeface="Calibri" panose="020F0502020204030204" pitchFamily="34" charset="0"/>
              </a:rPr>
              <a:t> </a:t>
            </a:r>
            <a:r>
              <a:rPr sz="1050" kern="1200" spc="-3" dirty="0">
                <a:solidFill>
                  <a:prstClr val="black"/>
                </a:solidFill>
                <a:latin typeface="Calibri" panose="020F0502020204030204" pitchFamily="34" charset="0"/>
                <a:ea typeface="+mn-ea"/>
                <a:cs typeface="Calibri" panose="020F0502020204030204" pitchFamily="34" charset="0"/>
              </a:rPr>
              <a:t>table?</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1" name="object 11"/>
          <p:cNvSpPr txBox="1"/>
          <p:nvPr/>
        </p:nvSpPr>
        <p:spPr>
          <a:xfrm>
            <a:off x="520134" y="4279457"/>
            <a:ext cx="3540042" cy="837752"/>
          </a:xfrm>
          <a:prstGeom prst="rect">
            <a:avLst/>
          </a:prstGeom>
        </p:spPr>
        <p:txBody>
          <a:bodyPr vert="horz" wrap="square" lIns="0" tIns="8404" rIns="0" bIns="0" rtlCol="0">
            <a:spAutoFit/>
          </a:bodyPr>
          <a:lstStyle/>
          <a:p>
            <a:pPr marL="159272" marR="3362" indent="-151287" defTabSz="605150">
              <a:lnSpc>
                <a:spcPct val="130900"/>
              </a:lnSpc>
              <a:spcBef>
                <a:spcPts val="66"/>
              </a:spcBef>
              <a:buClrTx/>
              <a:tabLst>
                <a:tab pos="159272" algn="l"/>
              </a:tabLst>
            </a:pPr>
            <a:r>
              <a:rPr sz="1050" kern="1200" spc="-3" dirty="0">
                <a:solidFill>
                  <a:prstClr val="black"/>
                </a:solidFill>
                <a:latin typeface="Calibri" panose="020F0502020204030204" pitchFamily="34" charset="0"/>
                <a:ea typeface="+mn-ea"/>
                <a:cs typeface="Calibri" panose="020F0502020204030204" pitchFamily="34" charset="0"/>
              </a:rPr>
              <a:t>f.	</a:t>
            </a:r>
            <a:r>
              <a:rPr sz="1050" kern="1200" spc="53" dirty="0">
                <a:solidFill>
                  <a:prstClr val="black"/>
                </a:solidFill>
                <a:latin typeface="Calibri" panose="020F0502020204030204" pitchFamily="34" charset="0"/>
                <a:ea typeface="+mn-ea"/>
                <a:cs typeface="Calibri" panose="020F0502020204030204" pitchFamily="34" charset="0"/>
              </a:rPr>
              <a:t>How </a:t>
            </a:r>
            <a:r>
              <a:rPr sz="1050" kern="1200" spc="30" dirty="0">
                <a:solidFill>
                  <a:prstClr val="black"/>
                </a:solidFill>
                <a:latin typeface="Calibri" panose="020F0502020204030204" pitchFamily="34" charset="0"/>
                <a:ea typeface="+mn-ea"/>
                <a:cs typeface="Calibri" panose="020F0502020204030204" pitchFamily="34" charset="0"/>
              </a:rPr>
              <a:t>can </a:t>
            </a:r>
            <a:r>
              <a:rPr sz="1050" kern="1200" spc="20" dirty="0">
                <a:solidFill>
                  <a:prstClr val="black"/>
                </a:solidFill>
                <a:latin typeface="Calibri" panose="020F0502020204030204" pitchFamily="34" charset="0"/>
                <a:ea typeface="+mn-ea"/>
                <a:cs typeface="Calibri" panose="020F0502020204030204" pitchFamily="34" charset="0"/>
              </a:rPr>
              <a:t>we </a:t>
            </a:r>
            <a:r>
              <a:rPr sz="1050" kern="1200" spc="3" dirty="0">
                <a:solidFill>
                  <a:prstClr val="black"/>
                </a:solidFill>
                <a:latin typeface="Calibri" panose="020F0502020204030204" pitchFamily="34" charset="0"/>
                <a:ea typeface="+mn-ea"/>
                <a:cs typeface="Calibri" panose="020F0502020204030204" pitchFamily="34" charset="0"/>
              </a:rPr>
              <a:t>ensure </a:t>
            </a:r>
            <a:r>
              <a:rPr sz="1050" kern="1200" spc="-13" dirty="0">
                <a:solidFill>
                  <a:prstClr val="black"/>
                </a:solidFill>
                <a:latin typeface="Calibri" panose="020F0502020204030204" pitchFamily="34" charset="0"/>
                <a:ea typeface="+mn-ea"/>
                <a:cs typeface="Calibri" panose="020F0502020204030204" pitchFamily="34" charset="0"/>
              </a:rPr>
              <a:t>that </a:t>
            </a:r>
            <a:r>
              <a:rPr sz="1050" kern="1200" spc="17" dirty="0">
                <a:solidFill>
                  <a:prstClr val="black"/>
                </a:solidFill>
                <a:latin typeface="Calibri" panose="020F0502020204030204" pitchFamily="34" charset="0"/>
                <a:ea typeface="+mn-ea"/>
                <a:cs typeface="Calibri" panose="020F0502020204030204" pitchFamily="34" charset="0"/>
              </a:rPr>
              <a:t>people </a:t>
            </a:r>
            <a:r>
              <a:rPr sz="1050" kern="1200" spc="13" dirty="0">
                <a:solidFill>
                  <a:prstClr val="black"/>
                </a:solidFill>
                <a:latin typeface="Calibri" panose="020F0502020204030204" pitchFamily="34" charset="0"/>
                <a:ea typeface="+mn-ea"/>
                <a:cs typeface="Calibri" panose="020F0502020204030204" pitchFamily="34" charset="0"/>
              </a:rPr>
              <a:t>with disabilities </a:t>
            </a:r>
            <a:r>
              <a:rPr sz="1050" kern="1200" dirty="0">
                <a:solidFill>
                  <a:prstClr val="black"/>
                </a:solidFill>
                <a:latin typeface="Calibri" panose="020F0502020204030204" pitchFamily="34" charset="0"/>
                <a:ea typeface="+mn-ea"/>
                <a:cs typeface="Calibri" panose="020F0502020204030204" pitchFamily="34" charset="0"/>
              </a:rPr>
              <a:t>are </a:t>
            </a:r>
            <a:r>
              <a:rPr sz="1050" kern="1200" spc="17" dirty="0">
                <a:solidFill>
                  <a:prstClr val="black"/>
                </a:solidFill>
                <a:latin typeface="Calibri" panose="020F0502020204030204" pitchFamily="34" charset="0"/>
                <a:ea typeface="+mn-ea"/>
                <a:cs typeface="Calibri" panose="020F0502020204030204" pitchFamily="34" charset="0"/>
              </a:rPr>
              <a:t>able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7" dirty="0">
                <a:solidFill>
                  <a:prstClr val="black"/>
                </a:solidFill>
                <a:latin typeface="Calibri" panose="020F0502020204030204" pitchFamily="34" charset="0"/>
                <a:ea typeface="+mn-ea"/>
                <a:cs typeface="Calibri" panose="020F0502020204030204" pitchFamily="34" charset="0"/>
              </a:rPr>
              <a:t>participate </a:t>
            </a:r>
            <a:r>
              <a:rPr sz="1050" kern="1200" spc="20" dirty="0">
                <a:solidFill>
                  <a:prstClr val="black"/>
                </a:solidFill>
                <a:latin typeface="Calibri" panose="020F0502020204030204" pitchFamily="34" charset="0"/>
                <a:ea typeface="+mn-ea"/>
                <a:cs typeface="Calibri" panose="020F0502020204030204" pitchFamily="34" charset="0"/>
              </a:rPr>
              <a:t>fully </a:t>
            </a:r>
            <a:r>
              <a:rPr sz="1050" kern="1200" spc="26" dirty="0">
                <a:solidFill>
                  <a:prstClr val="black"/>
                </a:solidFill>
                <a:latin typeface="Calibri" panose="020F0502020204030204" pitchFamily="34" charset="0"/>
                <a:ea typeface="+mn-ea"/>
                <a:cs typeface="Calibri" panose="020F0502020204030204" pitchFamily="34" charset="0"/>
              </a:rPr>
              <a:t>in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7" dirty="0">
                <a:solidFill>
                  <a:prstClr val="black"/>
                </a:solidFill>
                <a:latin typeface="Calibri" panose="020F0502020204030204" pitchFamily="34" charset="0"/>
                <a:ea typeface="+mn-ea"/>
                <a:cs typeface="Calibri" panose="020F0502020204030204" pitchFamily="34" charset="0"/>
              </a:rPr>
              <a:t>opportunities </a:t>
            </a:r>
            <a:r>
              <a:rPr sz="1050" kern="1200" spc="20" dirty="0">
                <a:solidFill>
                  <a:prstClr val="black"/>
                </a:solidFill>
                <a:latin typeface="Calibri" panose="020F0502020204030204" pitchFamily="34" charset="0"/>
                <a:ea typeface="+mn-ea"/>
                <a:cs typeface="Calibri" panose="020F0502020204030204" pitchFamily="34" charset="0"/>
              </a:rPr>
              <a:t>we, </a:t>
            </a:r>
            <a:r>
              <a:rPr sz="1050" kern="1200" spc="10" dirty="0">
                <a:solidFill>
                  <a:prstClr val="black"/>
                </a:solidFill>
                <a:latin typeface="Calibri" panose="020F0502020204030204" pitchFamily="34" charset="0"/>
                <a:ea typeface="+mn-ea"/>
                <a:cs typeface="Calibri" panose="020F0502020204030204" pitchFamily="34" charset="0"/>
              </a:rPr>
              <a:t>our </a:t>
            </a:r>
            <a:r>
              <a:rPr sz="1050" kern="1200" spc="-3" dirty="0">
                <a:solidFill>
                  <a:prstClr val="black"/>
                </a:solidFill>
                <a:latin typeface="Calibri" panose="020F0502020204030204" pitchFamily="34" charset="0"/>
                <a:ea typeface="+mn-ea"/>
                <a:cs typeface="Calibri" panose="020F0502020204030204" pitchFamily="34" charset="0"/>
              </a:rPr>
              <a:t>grant partners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3" dirty="0">
                <a:solidFill>
                  <a:prstClr val="black"/>
                </a:solidFill>
                <a:latin typeface="Calibri" panose="020F0502020204030204" pitchFamily="34" charset="0"/>
                <a:ea typeface="+mn-ea"/>
                <a:cs typeface="Calibri" panose="020F0502020204030204" pitchFamily="34" charset="0"/>
              </a:rPr>
              <a:t>other </a:t>
            </a:r>
            <a:r>
              <a:rPr sz="1050" kern="1200" spc="20" dirty="0">
                <a:solidFill>
                  <a:prstClr val="black"/>
                </a:solidFill>
                <a:latin typeface="Calibri" panose="020F0502020204030204" pitchFamily="34" charset="0"/>
                <a:ea typeface="+mn-ea"/>
                <a:cs typeface="Calibri" panose="020F0502020204030204" pitchFamily="34" charset="0"/>
              </a:rPr>
              <a:t>community </a:t>
            </a:r>
            <a:r>
              <a:rPr sz="1050" kern="1200" spc="7" dirty="0">
                <a:solidFill>
                  <a:prstClr val="black"/>
                </a:solidFill>
                <a:latin typeface="Calibri" panose="020F0502020204030204" pitchFamily="34" charset="0"/>
                <a:ea typeface="+mn-ea"/>
                <a:cs typeface="Calibri" panose="020F0502020204030204" pitchFamily="34" charset="0"/>
              </a:rPr>
              <a:t>members </a:t>
            </a:r>
            <a:r>
              <a:rPr sz="1050" kern="1200" spc="-13" dirty="0">
                <a:solidFill>
                  <a:prstClr val="black"/>
                </a:solidFill>
                <a:latin typeface="Calibri" panose="020F0502020204030204" pitchFamily="34" charset="0"/>
                <a:ea typeface="+mn-ea"/>
                <a:cs typeface="Calibri" panose="020F0502020204030204" pitchFamily="34" charset="0"/>
              </a:rPr>
              <a:t>offer? </a:t>
            </a:r>
            <a:r>
              <a:rPr sz="1050" kern="1200" spc="7" dirty="0">
                <a:solidFill>
                  <a:prstClr val="black"/>
                </a:solidFill>
                <a:latin typeface="Calibri" panose="020F0502020204030204" pitchFamily="34" charset="0"/>
                <a:ea typeface="+mn-ea"/>
                <a:cs typeface="Calibri" panose="020F0502020204030204" pitchFamily="34" charset="0"/>
              </a:rPr>
              <a:t>(e.g. </a:t>
            </a:r>
            <a:r>
              <a:rPr sz="1050" kern="1200" spc="13" dirty="0">
                <a:solidFill>
                  <a:prstClr val="black"/>
                </a:solidFill>
                <a:latin typeface="Calibri" panose="020F0502020204030204" pitchFamily="34" charset="0"/>
                <a:ea typeface="+mn-ea"/>
                <a:cs typeface="Calibri" panose="020F0502020204030204" pitchFamily="34" charset="0"/>
              </a:rPr>
              <a:t>provide </a:t>
            </a:r>
            <a:r>
              <a:rPr sz="1050" kern="1200" spc="17" dirty="0">
                <a:solidFill>
                  <a:prstClr val="black"/>
                </a:solidFill>
                <a:latin typeface="Calibri" panose="020F0502020204030204" pitchFamily="34" charset="0"/>
                <a:ea typeface="+mn-ea"/>
                <a:cs typeface="Calibri" panose="020F0502020204030204" pitchFamily="34" charset="0"/>
              </a:rPr>
              <a:t>pooled </a:t>
            </a:r>
            <a:r>
              <a:rPr sz="1050" kern="1200" spc="7" dirty="0">
                <a:solidFill>
                  <a:prstClr val="black"/>
                </a:solidFill>
                <a:latin typeface="Calibri" panose="020F0502020204030204" pitchFamily="34" charset="0"/>
                <a:ea typeface="+mn-ea"/>
                <a:cs typeface="Calibri" panose="020F0502020204030204" pitchFamily="34" charset="0"/>
              </a:rPr>
              <a:t>funds </a:t>
            </a:r>
            <a:r>
              <a:rPr sz="1050" kern="1200" spc="-3" dirty="0">
                <a:solidFill>
                  <a:prstClr val="black"/>
                </a:solidFill>
                <a:latin typeface="Calibri" panose="020F0502020204030204" pitchFamily="34" charset="0"/>
                <a:ea typeface="+mn-ea"/>
                <a:cs typeface="Calibri" panose="020F0502020204030204" pitchFamily="34" charset="0"/>
              </a:rPr>
              <a:t>for  </a:t>
            </a:r>
            <a:r>
              <a:rPr sz="1050" kern="1200" spc="20" dirty="0">
                <a:solidFill>
                  <a:prstClr val="black"/>
                </a:solidFill>
                <a:latin typeface="Calibri" panose="020F0502020204030204" pitchFamily="34" charset="0"/>
                <a:ea typeface="+mn-ea"/>
                <a:cs typeface="Calibri" panose="020F0502020204030204" pitchFamily="34" charset="0"/>
              </a:rPr>
              <a:t>accessibility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3" dirty="0">
                <a:solidFill>
                  <a:prstClr val="black"/>
                </a:solidFill>
                <a:latin typeface="Calibri" panose="020F0502020204030204" pitchFamily="34" charset="0"/>
                <a:ea typeface="+mn-ea"/>
                <a:cs typeface="Calibri" panose="020F0502020204030204" pitchFamily="34" charset="0"/>
              </a:rPr>
              <a:t>events, </a:t>
            </a:r>
            <a:r>
              <a:rPr sz="1050" kern="1200" spc="10" dirty="0">
                <a:solidFill>
                  <a:prstClr val="black"/>
                </a:solidFill>
                <a:latin typeface="Calibri" panose="020F0502020204030204" pitchFamily="34" charset="0"/>
                <a:ea typeface="+mn-ea"/>
                <a:cs typeface="Calibri" panose="020F0502020204030204" pitchFamily="34" charset="0"/>
              </a:rPr>
              <a:t>trainings, </a:t>
            </a:r>
            <a:r>
              <a:rPr sz="1050" kern="1200" spc="7" dirty="0">
                <a:solidFill>
                  <a:prstClr val="black"/>
                </a:solidFill>
                <a:latin typeface="Calibri" panose="020F0502020204030204" pitchFamily="34" charset="0"/>
                <a:ea typeface="+mn-ea"/>
                <a:cs typeface="Calibri" panose="020F0502020204030204" pitchFamily="34" charset="0"/>
              </a:rPr>
              <a:t>websites,</a:t>
            </a:r>
            <a:r>
              <a:rPr sz="1050" kern="1200" spc="139" dirty="0">
                <a:solidFill>
                  <a:prstClr val="black"/>
                </a:solidFill>
                <a:latin typeface="Calibri" panose="020F0502020204030204" pitchFamily="34" charset="0"/>
                <a:ea typeface="+mn-ea"/>
                <a:cs typeface="Calibri" panose="020F0502020204030204" pitchFamily="34" charset="0"/>
              </a:rPr>
              <a:t> </a:t>
            </a:r>
            <a:r>
              <a:rPr sz="1050" kern="1200" dirty="0">
                <a:solidFill>
                  <a:prstClr val="black"/>
                </a:solidFill>
                <a:latin typeface="Calibri" panose="020F0502020204030204" pitchFamily="34" charset="0"/>
                <a:ea typeface="+mn-ea"/>
                <a:cs typeface="Calibri" panose="020F0502020204030204" pitchFamily="34" charset="0"/>
              </a:rPr>
              <a:t>etc.)</a:t>
            </a:r>
          </a:p>
        </p:txBody>
      </p:sp>
      <p:sp>
        <p:nvSpPr>
          <p:cNvPr id="12" name="object 12"/>
          <p:cNvSpPr txBox="1"/>
          <p:nvPr/>
        </p:nvSpPr>
        <p:spPr>
          <a:xfrm>
            <a:off x="4746962" y="646872"/>
            <a:ext cx="3750995" cy="626091"/>
          </a:xfrm>
          <a:prstGeom prst="rect">
            <a:avLst/>
          </a:prstGeom>
        </p:spPr>
        <p:txBody>
          <a:bodyPr vert="horz" wrap="square" lIns="0" tIns="8404" rIns="0" bIns="0" rtlCol="0">
            <a:spAutoFit/>
          </a:bodyPr>
          <a:lstStyle/>
          <a:p>
            <a:pPr marL="159272" marR="3362" indent="-151287" defTabSz="605150">
              <a:lnSpc>
                <a:spcPct val="130900"/>
              </a:lnSpc>
              <a:spcBef>
                <a:spcPts val="66"/>
              </a:spcBef>
              <a:buClrTx/>
            </a:pPr>
            <a:r>
              <a:rPr sz="1050" kern="1200" spc="17" dirty="0">
                <a:solidFill>
                  <a:prstClr val="black"/>
                </a:solidFill>
                <a:latin typeface="Calibri" panose="020F0502020204030204" pitchFamily="34" charset="0"/>
                <a:ea typeface="+mn-ea"/>
                <a:cs typeface="Calibri" panose="020F0502020204030204" pitchFamily="34" charset="0"/>
              </a:rPr>
              <a:t>g. </a:t>
            </a:r>
            <a:r>
              <a:rPr sz="1050" kern="1200" spc="53" dirty="0">
                <a:solidFill>
                  <a:prstClr val="black"/>
                </a:solidFill>
                <a:latin typeface="Calibri" panose="020F0502020204030204" pitchFamily="34" charset="0"/>
                <a:ea typeface="+mn-ea"/>
                <a:cs typeface="Calibri" panose="020F0502020204030204" pitchFamily="34" charset="0"/>
              </a:rPr>
              <a:t>How </a:t>
            </a:r>
            <a:r>
              <a:rPr sz="1050" kern="1200" spc="30" dirty="0">
                <a:solidFill>
                  <a:prstClr val="black"/>
                </a:solidFill>
                <a:latin typeface="Calibri" panose="020F0502020204030204" pitchFamily="34" charset="0"/>
                <a:ea typeface="+mn-ea"/>
                <a:cs typeface="Calibri" panose="020F0502020204030204" pitchFamily="34" charset="0"/>
              </a:rPr>
              <a:t>can </a:t>
            </a:r>
            <a:r>
              <a:rPr sz="1050" kern="1200" spc="20" dirty="0">
                <a:solidFill>
                  <a:prstClr val="black"/>
                </a:solidFill>
                <a:latin typeface="Calibri" panose="020F0502020204030204" pitchFamily="34" charset="0"/>
                <a:ea typeface="+mn-ea"/>
                <a:cs typeface="Calibri" panose="020F0502020204030204" pitchFamily="34" charset="0"/>
              </a:rPr>
              <a:t>we </a:t>
            </a:r>
            <a:r>
              <a:rPr sz="1050" kern="1200" spc="13" dirty="0">
                <a:solidFill>
                  <a:prstClr val="black"/>
                </a:solidFill>
                <a:latin typeface="Calibri" panose="020F0502020204030204" pitchFamily="34" charset="0"/>
                <a:ea typeface="+mn-ea"/>
                <a:cs typeface="Calibri" panose="020F0502020204030204" pitchFamily="34" charset="0"/>
              </a:rPr>
              <a:t>reach </a:t>
            </a:r>
            <a:r>
              <a:rPr sz="1050" kern="1200" dirty="0">
                <a:solidFill>
                  <a:prstClr val="black"/>
                </a:solidFill>
                <a:latin typeface="Calibri" panose="020F0502020204030204" pitchFamily="34" charset="0"/>
                <a:ea typeface="+mn-ea"/>
                <a:cs typeface="Calibri" panose="020F0502020204030204" pitchFamily="34" charset="0"/>
              </a:rPr>
              <a:t>out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7" dirty="0">
                <a:solidFill>
                  <a:prstClr val="black"/>
                </a:solidFill>
                <a:latin typeface="Calibri" panose="020F0502020204030204" pitchFamily="34" charset="0"/>
                <a:ea typeface="+mn-ea"/>
                <a:cs typeface="Calibri" panose="020F0502020204030204" pitchFamily="34" charset="0"/>
              </a:rPr>
              <a:t>leaders </a:t>
            </a:r>
            <a:r>
              <a:rPr sz="1050" kern="1200" spc="20" dirty="0">
                <a:solidFill>
                  <a:prstClr val="black"/>
                </a:solidFill>
                <a:latin typeface="Calibri" panose="020F0502020204030204" pitchFamily="34" charset="0"/>
                <a:ea typeface="+mn-ea"/>
                <a:cs typeface="Calibri" panose="020F0502020204030204" pitchFamily="34" charset="0"/>
              </a:rPr>
              <a:t>we </a:t>
            </a:r>
            <a:r>
              <a:rPr sz="1050" kern="1200" dirty="0">
                <a:solidFill>
                  <a:prstClr val="black"/>
                </a:solidFill>
                <a:latin typeface="Calibri" panose="020F0502020204030204" pitchFamily="34" charset="0"/>
                <a:ea typeface="+mn-ea"/>
                <a:cs typeface="Calibri" panose="020F0502020204030204" pitchFamily="34" charset="0"/>
              </a:rPr>
              <a:t>haven’t </a:t>
            </a:r>
            <a:r>
              <a:rPr sz="1050" kern="1200" spc="-7" dirty="0">
                <a:solidFill>
                  <a:prstClr val="black"/>
                </a:solidFill>
                <a:latin typeface="Calibri" panose="020F0502020204030204" pitchFamily="34" charset="0"/>
                <a:ea typeface="+mn-ea"/>
                <a:cs typeface="Calibri" panose="020F0502020204030204" pitchFamily="34" charset="0"/>
              </a:rPr>
              <a:t>met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23" dirty="0">
                <a:solidFill>
                  <a:prstClr val="black"/>
                </a:solidFill>
                <a:latin typeface="Calibri" panose="020F0502020204030204" pitchFamily="34" charset="0"/>
                <a:ea typeface="+mn-ea"/>
                <a:cs typeface="Calibri" panose="020F0502020204030204" pitchFamily="34" charset="0"/>
              </a:rPr>
              <a:t>who </a:t>
            </a:r>
            <a:r>
              <a:rPr sz="1050" kern="1200" spc="10" dirty="0">
                <a:solidFill>
                  <a:prstClr val="black"/>
                </a:solidFill>
                <a:latin typeface="Calibri" panose="020F0502020204030204" pitchFamily="34" charset="0"/>
                <a:ea typeface="+mn-ea"/>
                <a:cs typeface="Calibri" panose="020F0502020204030204" pitchFamily="34" charset="0"/>
              </a:rPr>
              <a:t>might  </a:t>
            </a:r>
            <a:r>
              <a:rPr sz="1050" kern="1200" dirty="0">
                <a:solidFill>
                  <a:prstClr val="black"/>
                </a:solidFill>
                <a:latin typeface="Calibri" panose="020F0502020204030204" pitchFamily="34" charset="0"/>
                <a:ea typeface="+mn-ea"/>
                <a:cs typeface="Calibri" panose="020F0502020204030204" pitchFamily="34" charset="0"/>
              </a:rPr>
              <a:t>not </a:t>
            </a:r>
            <a:r>
              <a:rPr sz="1050" kern="1200" spc="10" dirty="0">
                <a:solidFill>
                  <a:prstClr val="black"/>
                </a:solidFill>
                <a:latin typeface="Calibri" panose="020F0502020204030204" pitchFamily="34" charset="0"/>
                <a:ea typeface="+mn-ea"/>
                <a:cs typeface="Calibri" panose="020F0502020204030204" pitchFamily="34" charset="0"/>
              </a:rPr>
              <a:t>be </a:t>
            </a:r>
            <a:r>
              <a:rPr sz="1050" kern="1200" spc="26" dirty="0">
                <a:solidFill>
                  <a:prstClr val="black"/>
                </a:solidFill>
                <a:latin typeface="Calibri" panose="020F0502020204030204" pitchFamily="34" charset="0"/>
                <a:ea typeface="+mn-ea"/>
                <a:cs typeface="Calibri" panose="020F0502020204030204" pitchFamily="34" charset="0"/>
              </a:rPr>
              <a:t>in </a:t>
            </a:r>
            <a:r>
              <a:rPr sz="1050" kern="1200" spc="10" dirty="0">
                <a:solidFill>
                  <a:prstClr val="black"/>
                </a:solidFill>
                <a:latin typeface="Calibri" panose="020F0502020204030204" pitchFamily="34" charset="0"/>
                <a:ea typeface="+mn-ea"/>
                <a:cs typeface="Calibri" panose="020F0502020204030204" pitchFamily="34" charset="0"/>
              </a:rPr>
              <a:t>our </a:t>
            </a:r>
            <a:r>
              <a:rPr sz="1050" kern="1200" spc="7" dirty="0">
                <a:solidFill>
                  <a:prstClr val="black"/>
                </a:solidFill>
                <a:latin typeface="Calibri" panose="020F0502020204030204" pitchFamily="34" charset="0"/>
                <a:ea typeface="+mn-ea"/>
                <a:cs typeface="Calibri" panose="020F0502020204030204" pitchFamily="34" charset="0"/>
              </a:rPr>
              <a:t>networks </a:t>
            </a:r>
            <a:r>
              <a:rPr sz="1050" kern="1200" spc="-20" dirty="0">
                <a:solidFill>
                  <a:prstClr val="black"/>
                </a:solidFill>
                <a:latin typeface="Calibri" panose="020F0502020204030204" pitchFamily="34" charset="0"/>
                <a:ea typeface="+mn-ea"/>
                <a:cs typeface="Calibri" panose="020F0502020204030204" pitchFamily="34" charset="0"/>
              </a:rPr>
              <a:t>yet? </a:t>
            </a:r>
            <a:r>
              <a:rPr sz="1050" kern="1200" spc="17" dirty="0">
                <a:solidFill>
                  <a:prstClr val="black"/>
                </a:solidFill>
                <a:latin typeface="Calibri" panose="020F0502020204030204" pitchFamily="34" charset="0"/>
                <a:ea typeface="+mn-ea"/>
                <a:cs typeface="Calibri" panose="020F0502020204030204" pitchFamily="34" charset="0"/>
              </a:rPr>
              <a:t>What </a:t>
            </a:r>
            <a:r>
              <a:rPr sz="1050" kern="1200" spc="3" dirty="0">
                <a:solidFill>
                  <a:prstClr val="black"/>
                </a:solidFill>
                <a:latin typeface="Calibri" panose="020F0502020204030204" pitchFamily="34" charset="0"/>
                <a:ea typeface="+mn-ea"/>
                <a:cs typeface="Calibri" panose="020F0502020204030204" pitchFamily="34" charset="0"/>
              </a:rPr>
              <a:t>tables </a:t>
            </a:r>
            <a:r>
              <a:rPr sz="1050" kern="1200" spc="10" dirty="0">
                <a:solidFill>
                  <a:prstClr val="black"/>
                </a:solidFill>
                <a:latin typeface="Calibri" panose="020F0502020204030204" pitchFamily="34" charset="0"/>
                <a:ea typeface="+mn-ea"/>
                <a:cs typeface="Calibri" panose="020F0502020204030204" pitchFamily="34" charset="0"/>
              </a:rPr>
              <a:t>might </a:t>
            </a:r>
            <a:r>
              <a:rPr sz="1050" kern="1200" spc="20" dirty="0">
                <a:solidFill>
                  <a:prstClr val="black"/>
                </a:solidFill>
                <a:latin typeface="Calibri" panose="020F0502020204030204" pitchFamily="34" charset="0"/>
                <a:ea typeface="+mn-ea"/>
                <a:cs typeface="Calibri" panose="020F0502020204030204" pitchFamily="34" charset="0"/>
              </a:rPr>
              <a:t>we </a:t>
            </a:r>
            <a:r>
              <a:rPr sz="1050" kern="1200" spc="7" dirty="0">
                <a:solidFill>
                  <a:prstClr val="black"/>
                </a:solidFill>
                <a:latin typeface="Calibri" panose="020F0502020204030204" pitchFamily="34" charset="0"/>
                <a:ea typeface="+mn-ea"/>
                <a:cs typeface="Calibri" panose="020F0502020204030204" pitchFamily="34" charset="0"/>
              </a:rPr>
              <a:t>want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10" dirty="0">
                <a:solidFill>
                  <a:prstClr val="black"/>
                </a:solidFill>
                <a:latin typeface="Calibri" panose="020F0502020204030204" pitchFamily="34" charset="0"/>
                <a:ea typeface="+mn-ea"/>
                <a:cs typeface="Calibri" panose="020F0502020204030204" pitchFamily="34" charset="0"/>
              </a:rPr>
              <a:t>be  </a:t>
            </a:r>
            <a:r>
              <a:rPr sz="1050" kern="1200" spc="13" dirty="0">
                <a:solidFill>
                  <a:prstClr val="black"/>
                </a:solidFill>
                <a:latin typeface="Calibri" panose="020F0502020204030204" pitchFamily="34" charset="0"/>
                <a:ea typeface="+mn-ea"/>
                <a:cs typeface="Calibri" panose="020F0502020204030204" pitchFamily="34" charset="0"/>
              </a:rPr>
              <a:t>invited</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dirty="0">
                <a:solidFill>
                  <a:prstClr val="black"/>
                </a:solidFill>
                <a:latin typeface="Calibri" panose="020F0502020204030204" pitchFamily="34" charset="0"/>
                <a:ea typeface="+mn-ea"/>
                <a:cs typeface="Calibri" panose="020F0502020204030204" pitchFamily="34" charset="0"/>
              </a:rPr>
              <a:t>to,</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dirty="0">
                <a:solidFill>
                  <a:prstClr val="black"/>
                </a:solidFill>
                <a:latin typeface="Calibri" panose="020F0502020204030204" pitchFamily="34" charset="0"/>
                <a:ea typeface="+mn-ea"/>
                <a:cs typeface="Calibri" panose="020F0502020204030204" pitchFamily="34" charset="0"/>
              </a:rPr>
              <a:t>thus</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spc="7" dirty="0">
                <a:solidFill>
                  <a:prstClr val="black"/>
                </a:solidFill>
                <a:latin typeface="Calibri" panose="020F0502020204030204" pitchFamily="34" charset="0"/>
                <a:ea typeface="+mn-ea"/>
                <a:cs typeface="Calibri" panose="020F0502020204030204" pitchFamily="34" charset="0"/>
              </a:rPr>
              <a:t>shifting</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spc="-7" dirty="0">
                <a:solidFill>
                  <a:prstClr val="black"/>
                </a:solidFill>
                <a:latin typeface="Calibri" panose="020F0502020204030204" pitchFamily="34" charset="0"/>
                <a:ea typeface="+mn-ea"/>
                <a:cs typeface="Calibri" panose="020F0502020204030204" pitchFamily="34" charset="0"/>
              </a:rPr>
              <a:t>the</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spc="10" dirty="0">
                <a:solidFill>
                  <a:prstClr val="black"/>
                </a:solidFill>
                <a:latin typeface="Calibri" panose="020F0502020204030204" pitchFamily="34" charset="0"/>
                <a:ea typeface="+mn-ea"/>
                <a:cs typeface="Calibri" panose="020F0502020204030204" pitchFamily="34" charset="0"/>
              </a:rPr>
              <a:t>power</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spc="23" dirty="0">
                <a:solidFill>
                  <a:prstClr val="black"/>
                </a:solidFill>
                <a:latin typeface="Calibri" panose="020F0502020204030204" pitchFamily="34" charset="0"/>
                <a:ea typeface="+mn-ea"/>
                <a:cs typeface="Calibri" panose="020F0502020204030204" pitchFamily="34" charset="0"/>
              </a:rPr>
              <a:t>dynamic</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spc="3" dirty="0">
                <a:solidFill>
                  <a:prstClr val="black"/>
                </a:solidFill>
                <a:latin typeface="Calibri" panose="020F0502020204030204" pitchFamily="34" charset="0"/>
                <a:ea typeface="+mn-ea"/>
                <a:cs typeface="Calibri" panose="020F0502020204030204" pitchFamily="34" charset="0"/>
              </a:rPr>
              <a:t>from</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dirty="0">
                <a:solidFill>
                  <a:prstClr val="black"/>
                </a:solidFill>
                <a:latin typeface="Calibri" panose="020F0502020204030204" pitchFamily="34" charset="0"/>
                <a:ea typeface="+mn-ea"/>
                <a:cs typeface="Calibri" panose="020F0502020204030204" pitchFamily="34" charset="0"/>
              </a:rPr>
              <a:t>host</a:t>
            </a:r>
            <a:r>
              <a:rPr sz="1050" kern="1200" spc="36" dirty="0">
                <a:solidFill>
                  <a:prstClr val="black"/>
                </a:solidFill>
                <a:latin typeface="Calibri" panose="020F0502020204030204" pitchFamily="34" charset="0"/>
                <a:ea typeface="+mn-ea"/>
                <a:cs typeface="Calibri" panose="020F0502020204030204" pitchFamily="34" charset="0"/>
              </a:rPr>
              <a:t> </a:t>
            </a:r>
            <a:r>
              <a:rPr sz="1050" kern="1200" spc="-10" dirty="0">
                <a:solidFill>
                  <a:prstClr val="black"/>
                </a:solidFill>
                <a:latin typeface="Calibri" panose="020F0502020204030204" pitchFamily="34" charset="0"/>
                <a:ea typeface="+mn-ea"/>
                <a:cs typeface="Calibri" panose="020F0502020204030204" pitchFamily="34" charset="0"/>
              </a:rPr>
              <a:t>to</a:t>
            </a:r>
            <a:r>
              <a:rPr sz="1050" kern="1200" spc="33" dirty="0">
                <a:solidFill>
                  <a:prstClr val="black"/>
                </a:solidFill>
                <a:latin typeface="Calibri" panose="020F0502020204030204" pitchFamily="34" charset="0"/>
                <a:ea typeface="+mn-ea"/>
                <a:cs typeface="Calibri" panose="020F0502020204030204" pitchFamily="34" charset="0"/>
              </a:rPr>
              <a:t> </a:t>
            </a:r>
            <a:r>
              <a:rPr sz="1050" kern="1200" spc="-10" dirty="0">
                <a:solidFill>
                  <a:prstClr val="black"/>
                </a:solidFill>
                <a:latin typeface="Calibri" panose="020F0502020204030204" pitchFamily="34" charset="0"/>
                <a:ea typeface="+mn-ea"/>
                <a:cs typeface="Calibri" panose="020F0502020204030204" pitchFamily="34" charset="0"/>
              </a:rPr>
              <a:t>guest?</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3" name="object 13"/>
          <p:cNvSpPr txBox="1"/>
          <p:nvPr/>
        </p:nvSpPr>
        <p:spPr>
          <a:xfrm>
            <a:off x="4755252" y="1449113"/>
            <a:ext cx="3742705" cy="626091"/>
          </a:xfrm>
          <a:prstGeom prst="rect">
            <a:avLst/>
          </a:prstGeom>
        </p:spPr>
        <p:txBody>
          <a:bodyPr vert="horz" wrap="square" lIns="0" tIns="8404" rIns="0" bIns="0" rtlCol="0">
            <a:spAutoFit/>
          </a:bodyPr>
          <a:lstStyle/>
          <a:p>
            <a:pPr marL="159272" marR="3362" indent="-151287" defTabSz="605150">
              <a:lnSpc>
                <a:spcPct val="130900"/>
              </a:lnSpc>
              <a:spcBef>
                <a:spcPts val="66"/>
              </a:spcBef>
              <a:buClrTx/>
            </a:pPr>
            <a:r>
              <a:rPr sz="1050" kern="1200" spc="17" dirty="0">
                <a:solidFill>
                  <a:prstClr val="black"/>
                </a:solidFill>
                <a:latin typeface="Calibri" panose="020F0502020204030204" pitchFamily="34" charset="0"/>
                <a:ea typeface="+mn-ea"/>
                <a:cs typeface="Calibri" panose="020F0502020204030204" pitchFamily="34" charset="0"/>
              </a:rPr>
              <a:t>h. What </a:t>
            </a:r>
            <a:r>
              <a:rPr sz="1050" kern="1200" spc="13" dirty="0">
                <a:solidFill>
                  <a:prstClr val="black"/>
                </a:solidFill>
                <a:latin typeface="Calibri" panose="020F0502020204030204" pitchFamily="34" charset="0"/>
                <a:ea typeface="+mn-ea"/>
                <a:cs typeface="Calibri" panose="020F0502020204030204" pitchFamily="34" charset="0"/>
              </a:rPr>
              <a:t>feedback </a:t>
            </a:r>
            <a:r>
              <a:rPr sz="1050" kern="1200" spc="20" dirty="0">
                <a:solidFill>
                  <a:prstClr val="black"/>
                </a:solidFill>
                <a:latin typeface="Calibri" panose="020F0502020204030204" pitchFamily="34" charset="0"/>
                <a:ea typeface="+mn-ea"/>
                <a:cs typeface="Calibri" panose="020F0502020204030204" pitchFamily="34" charset="0"/>
              </a:rPr>
              <a:t>vehicles </a:t>
            </a:r>
            <a:r>
              <a:rPr sz="1050" kern="1200" spc="30" dirty="0">
                <a:solidFill>
                  <a:prstClr val="black"/>
                </a:solidFill>
                <a:latin typeface="Calibri" panose="020F0502020204030204" pitchFamily="34" charset="0"/>
                <a:ea typeface="+mn-ea"/>
                <a:cs typeface="Calibri" panose="020F0502020204030204" pitchFamily="34" charset="0"/>
              </a:rPr>
              <a:t>can </a:t>
            </a:r>
            <a:r>
              <a:rPr sz="1050" kern="1200" spc="20" dirty="0">
                <a:solidFill>
                  <a:prstClr val="black"/>
                </a:solidFill>
                <a:latin typeface="Calibri" panose="020F0502020204030204" pitchFamily="34" charset="0"/>
                <a:ea typeface="+mn-ea"/>
                <a:cs typeface="Calibri" panose="020F0502020204030204" pitchFamily="34" charset="0"/>
              </a:rPr>
              <a:t>we employ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7" dirty="0">
                <a:solidFill>
                  <a:prstClr val="black"/>
                </a:solidFill>
                <a:latin typeface="Calibri" panose="020F0502020204030204" pitchFamily="34" charset="0"/>
                <a:ea typeface="+mn-ea"/>
                <a:cs typeface="Calibri" panose="020F0502020204030204" pitchFamily="34" charset="0"/>
              </a:rPr>
              <a:t>measure </a:t>
            </a:r>
            <a:r>
              <a:rPr lang="en-US" sz="1050" kern="1200" spc="-7" dirty="0">
                <a:solidFill>
                  <a:prstClr val="black"/>
                </a:solidFill>
                <a:latin typeface="Calibri" panose="020F0502020204030204" pitchFamily="34" charset="0"/>
                <a:ea typeface="+mn-ea"/>
                <a:cs typeface="Calibri" panose="020F0502020204030204" pitchFamily="34" charset="0"/>
              </a:rPr>
              <a:t>our credibility in the </a:t>
            </a:r>
            <a:r>
              <a:rPr sz="1050" kern="1200" spc="-7" dirty="0">
                <a:solidFill>
                  <a:prstClr val="black"/>
                </a:solidFill>
                <a:latin typeface="Calibri" panose="020F0502020204030204" pitchFamily="34" charset="0"/>
                <a:ea typeface="+mn-ea"/>
                <a:cs typeface="Calibri" panose="020F0502020204030204" pitchFamily="34" charset="0"/>
              </a:rPr>
              <a:t> </a:t>
            </a:r>
            <a:r>
              <a:rPr sz="1050" kern="1200" spc="20" dirty="0">
                <a:solidFill>
                  <a:prstClr val="black"/>
                </a:solidFill>
                <a:latin typeface="Calibri" panose="020F0502020204030204" pitchFamily="34" charset="0"/>
                <a:ea typeface="+mn-ea"/>
                <a:cs typeface="Calibri" panose="020F0502020204030204" pitchFamily="34" charset="0"/>
              </a:rPr>
              <a:t>community</a:t>
            </a:r>
            <a:r>
              <a:rPr sz="1050" kern="1200" spc="13" dirty="0">
                <a:solidFill>
                  <a:prstClr val="black"/>
                </a:solidFill>
                <a:latin typeface="Calibri" panose="020F0502020204030204" pitchFamily="34" charset="0"/>
                <a:ea typeface="+mn-ea"/>
                <a:cs typeface="Calibri" panose="020F0502020204030204" pitchFamily="34" charset="0"/>
              </a:rPr>
              <a:t>? </a:t>
            </a:r>
            <a:r>
              <a:rPr sz="1050" kern="1200" spc="53" dirty="0">
                <a:solidFill>
                  <a:prstClr val="black"/>
                </a:solidFill>
                <a:latin typeface="Calibri" panose="020F0502020204030204" pitchFamily="34" charset="0"/>
                <a:ea typeface="+mn-ea"/>
                <a:cs typeface="Calibri" panose="020F0502020204030204" pitchFamily="34" charset="0"/>
              </a:rPr>
              <a:t>How </a:t>
            </a:r>
            <a:r>
              <a:rPr sz="1050" kern="1200" spc="30" dirty="0">
                <a:solidFill>
                  <a:prstClr val="black"/>
                </a:solidFill>
                <a:latin typeface="Calibri" panose="020F0502020204030204" pitchFamily="34" charset="0"/>
                <a:ea typeface="+mn-ea"/>
                <a:cs typeface="Calibri" panose="020F0502020204030204" pitchFamily="34" charset="0"/>
              </a:rPr>
              <a:t>can </a:t>
            </a:r>
            <a:r>
              <a:rPr lang="en-US" sz="1050" kern="1200" spc="30" dirty="0">
                <a:solidFill>
                  <a:prstClr val="black"/>
                </a:solidFill>
                <a:latin typeface="Calibri" panose="020F0502020204030204" pitchFamily="34" charset="0"/>
                <a:ea typeface="+mn-ea"/>
                <a:cs typeface="Calibri" panose="020F0502020204030204" pitchFamily="34" charset="0"/>
              </a:rPr>
              <a:t>we </a:t>
            </a:r>
            <a:r>
              <a:rPr sz="1050" kern="1200" spc="23" dirty="0">
                <a:solidFill>
                  <a:prstClr val="black"/>
                </a:solidFill>
                <a:latin typeface="Calibri" panose="020F0502020204030204" pitchFamily="34" charset="0"/>
                <a:ea typeface="+mn-ea"/>
                <a:cs typeface="Calibri" panose="020F0502020204030204" pitchFamily="34" charset="0"/>
              </a:rPr>
              <a:t>analyze, </a:t>
            </a:r>
            <a:r>
              <a:rPr sz="1050" kern="1200" spc="10" dirty="0">
                <a:solidFill>
                  <a:prstClr val="black"/>
                </a:solidFill>
                <a:latin typeface="Calibri" panose="020F0502020204030204" pitchFamily="34" charset="0"/>
                <a:ea typeface="+mn-ea"/>
                <a:cs typeface="Calibri" panose="020F0502020204030204" pitchFamily="34" charset="0"/>
              </a:rPr>
              <a:t>respond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13" dirty="0">
                <a:solidFill>
                  <a:prstClr val="black"/>
                </a:solidFill>
                <a:latin typeface="Calibri" panose="020F0502020204030204" pitchFamily="34" charset="0"/>
                <a:ea typeface="+mn-ea"/>
                <a:cs typeface="Calibri" panose="020F0502020204030204" pitchFamily="34" charset="0"/>
              </a:rPr>
              <a:t>improve </a:t>
            </a:r>
            <a:r>
              <a:rPr sz="1050" kern="1200" spc="17" dirty="0">
                <a:solidFill>
                  <a:prstClr val="black"/>
                </a:solidFill>
                <a:latin typeface="Calibri" panose="020F0502020204030204" pitchFamily="34" charset="0"/>
                <a:ea typeface="+mn-ea"/>
                <a:cs typeface="Calibri" panose="020F0502020204030204" pitchFamily="34" charset="0"/>
              </a:rPr>
              <a:t>credibility </a:t>
            </a:r>
            <a:r>
              <a:rPr sz="1050" kern="1200" spc="10" dirty="0">
                <a:solidFill>
                  <a:prstClr val="black"/>
                </a:solidFill>
                <a:latin typeface="Calibri" panose="020F0502020204030204" pitchFamily="34" charset="0"/>
                <a:ea typeface="+mn-ea"/>
                <a:cs typeface="Calibri" panose="020F0502020204030204" pitchFamily="34" charset="0"/>
              </a:rPr>
              <a:t>based </a:t>
            </a:r>
            <a:r>
              <a:rPr sz="1050" kern="1200" spc="20" dirty="0">
                <a:solidFill>
                  <a:prstClr val="black"/>
                </a:solidFill>
                <a:latin typeface="Calibri" panose="020F0502020204030204" pitchFamily="34" charset="0"/>
                <a:ea typeface="+mn-ea"/>
                <a:cs typeface="Calibri" panose="020F0502020204030204" pitchFamily="34" charset="0"/>
              </a:rPr>
              <a:t>on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7" dirty="0">
                <a:solidFill>
                  <a:prstClr val="black"/>
                </a:solidFill>
                <a:latin typeface="Calibri" panose="020F0502020204030204" pitchFamily="34" charset="0"/>
                <a:ea typeface="+mn-ea"/>
                <a:cs typeface="Calibri" panose="020F0502020204030204" pitchFamily="34" charset="0"/>
              </a:rPr>
              <a:t>feedback?</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4" name="object 14"/>
          <p:cNvSpPr txBox="1"/>
          <p:nvPr/>
        </p:nvSpPr>
        <p:spPr>
          <a:xfrm>
            <a:off x="4788759" y="2174494"/>
            <a:ext cx="3974289" cy="626091"/>
          </a:xfrm>
          <a:prstGeom prst="rect">
            <a:avLst/>
          </a:prstGeom>
        </p:spPr>
        <p:txBody>
          <a:bodyPr vert="horz" wrap="square" lIns="0" tIns="8404" rIns="0" bIns="0" rtlCol="0">
            <a:spAutoFit/>
          </a:bodyPr>
          <a:lstStyle/>
          <a:p>
            <a:pPr marL="159272" marR="3362" indent="-151287" defTabSz="605150">
              <a:lnSpc>
                <a:spcPct val="130900"/>
              </a:lnSpc>
              <a:spcBef>
                <a:spcPts val="66"/>
              </a:spcBef>
              <a:buClrTx/>
              <a:tabLst>
                <a:tab pos="159272" algn="l"/>
              </a:tabLst>
            </a:pPr>
            <a:r>
              <a:rPr sz="1050" kern="1200" spc="23" dirty="0">
                <a:solidFill>
                  <a:prstClr val="black"/>
                </a:solidFill>
                <a:latin typeface="Calibri" panose="020F0502020204030204" pitchFamily="34" charset="0"/>
                <a:ea typeface="+mn-ea"/>
                <a:cs typeface="Calibri" panose="020F0502020204030204" pitchFamily="34" charset="0"/>
              </a:rPr>
              <a:t>i.	</a:t>
            </a:r>
            <a:r>
              <a:rPr sz="1050" kern="1200" spc="17" dirty="0">
                <a:solidFill>
                  <a:prstClr val="black"/>
                </a:solidFill>
                <a:latin typeface="Calibri" panose="020F0502020204030204" pitchFamily="34" charset="0"/>
                <a:ea typeface="+mn-ea"/>
                <a:cs typeface="Calibri" panose="020F0502020204030204" pitchFamily="34" charset="0"/>
              </a:rPr>
              <a:t>What </a:t>
            </a:r>
            <a:r>
              <a:rPr sz="1050" kern="1200" dirty="0">
                <a:solidFill>
                  <a:prstClr val="black"/>
                </a:solidFill>
                <a:latin typeface="Calibri" panose="020F0502020204030204" pitchFamily="34" charset="0"/>
                <a:ea typeface="+mn-ea"/>
                <a:cs typeface="Calibri" panose="020F0502020204030204" pitchFamily="34" charset="0"/>
              </a:rPr>
              <a:t>are </a:t>
            </a:r>
            <a:r>
              <a:rPr sz="1050" kern="1200" spc="13" dirty="0">
                <a:solidFill>
                  <a:prstClr val="black"/>
                </a:solidFill>
                <a:latin typeface="Calibri" panose="020F0502020204030204" pitchFamily="34" charset="0"/>
                <a:ea typeface="+mn-ea"/>
                <a:cs typeface="Calibri" panose="020F0502020204030204" pitchFamily="34" charset="0"/>
              </a:rPr>
              <a:t>possible </a:t>
            </a:r>
            <a:r>
              <a:rPr sz="1050" kern="1200" spc="3" dirty="0">
                <a:solidFill>
                  <a:prstClr val="black"/>
                </a:solidFill>
                <a:latin typeface="Calibri" panose="020F0502020204030204" pitchFamily="34" charset="0"/>
                <a:ea typeface="+mn-ea"/>
                <a:cs typeface="Calibri" panose="020F0502020204030204" pitchFamily="34" charset="0"/>
              </a:rPr>
              <a:t>tools </a:t>
            </a:r>
            <a:r>
              <a:rPr sz="1050" kern="1200" spc="-3" dirty="0">
                <a:solidFill>
                  <a:prstClr val="black"/>
                </a:solidFill>
                <a:latin typeface="Calibri" panose="020F0502020204030204" pitchFamily="34" charset="0"/>
                <a:ea typeface="+mn-ea"/>
                <a:cs typeface="Calibri" panose="020F0502020204030204" pitchFamily="34" charset="0"/>
              </a:rPr>
              <a:t>for </a:t>
            </a:r>
            <a:r>
              <a:rPr sz="1050" kern="1200" spc="13" dirty="0">
                <a:solidFill>
                  <a:prstClr val="black"/>
                </a:solidFill>
                <a:latin typeface="Calibri" panose="020F0502020204030204" pitchFamily="34" charset="0"/>
                <a:ea typeface="+mn-ea"/>
                <a:cs typeface="Calibri" panose="020F0502020204030204" pitchFamily="34" charset="0"/>
              </a:rPr>
              <a:t>navigating </a:t>
            </a:r>
            <a:r>
              <a:rPr sz="1050" kern="1200" spc="7" dirty="0">
                <a:solidFill>
                  <a:prstClr val="black"/>
                </a:solidFill>
                <a:latin typeface="Calibri" panose="020F0502020204030204" pitchFamily="34" charset="0"/>
                <a:ea typeface="+mn-ea"/>
                <a:cs typeface="Calibri" panose="020F0502020204030204" pitchFamily="34" charset="0"/>
              </a:rPr>
              <a:t>tensions </a:t>
            </a:r>
            <a:r>
              <a:rPr sz="1050" kern="1200" spc="13" dirty="0">
                <a:solidFill>
                  <a:prstClr val="black"/>
                </a:solidFill>
                <a:latin typeface="Calibri" panose="020F0502020204030204" pitchFamily="34" charset="0"/>
                <a:ea typeface="+mn-ea"/>
                <a:cs typeface="Calibri" panose="020F0502020204030204" pitchFamily="34" charset="0"/>
              </a:rPr>
              <a:t>around </a:t>
            </a:r>
            <a:r>
              <a:rPr sz="1050" kern="1200" spc="20" dirty="0">
                <a:solidFill>
                  <a:prstClr val="black"/>
                </a:solidFill>
                <a:latin typeface="Calibri" panose="020F0502020204030204" pitchFamily="34" charset="0"/>
                <a:ea typeface="+mn-ea"/>
                <a:cs typeface="Calibri" panose="020F0502020204030204" pitchFamily="34" charset="0"/>
              </a:rPr>
              <a:t>conflicting  </a:t>
            </a:r>
            <a:r>
              <a:rPr sz="1050" kern="1200" spc="13" dirty="0">
                <a:solidFill>
                  <a:prstClr val="black"/>
                </a:solidFill>
                <a:latin typeface="Calibri" panose="020F0502020204030204" pitchFamily="34" charset="0"/>
                <a:ea typeface="+mn-ea"/>
                <a:cs typeface="Calibri" panose="020F0502020204030204" pitchFamily="34" charset="0"/>
              </a:rPr>
              <a:t>cultural </a:t>
            </a:r>
            <a:r>
              <a:rPr sz="1050" kern="1200" spc="10" dirty="0">
                <a:solidFill>
                  <a:prstClr val="black"/>
                </a:solidFill>
                <a:latin typeface="Calibri" panose="020F0502020204030204" pitchFamily="34" charset="0"/>
                <a:ea typeface="+mn-ea"/>
                <a:cs typeface="Calibri" panose="020F0502020204030204" pitchFamily="34" charset="0"/>
              </a:rPr>
              <a:t>norms </a:t>
            </a:r>
            <a:r>
              <a:rPr sz="1050" kern="1200" spc="7" dirty="0">
                <a:solidFill>
                  <a:prstClr val="black"/>
                </a:solidFill>
                <a:latin typeface="Calibri" panose="020F0502020204030204" pitchFamily="34" charset="0"/>
                <a:ea typeface="+mn-ea"/>
                <a:cs typeface="Calibri" panose="020F0502020204030204" pitchFamily="34" charset="0"/>
              </a:rPr>
              <a:t>between </a:t>
            </a:r>
            <a:r>
              <a:rPr lang="en-US" sz="1050" kern="1200" spc="10" dirty="0">
                <a:solidFill>
                  <a:prstClr val="black"/>
                </a:solidFill>
                <a:latin typeface="Calibri" panose="020F0502020204030204" pitchFamily="34" charset="0"/>
                <a:ea typeface="+mn-ea"/>
                <a:cs typeface="Calibri" panose="020F0502020204030204" pitchFamily="34" charset="0"/>
              </a:rPr>
              <a:t>our organization internally and externally with the </a:t>
            </a:r>
            <a:r>
              <a:rPr sz="1050" kern="1200" spc="13" dirty="0">
                <a:solidFill>
                  <a:prstClr val="black"/>
                </a:solidFill>
                <a:latin typeface="Calibri" panose="020F0502020204030204" pitchFamily="34" charset="0"/>
                <a:ea typeface="+mn-ea"/>
                <a:cs typeface="Calibri" panose="020F0502020204030204" pitchFamily="34" charset="0"/>
              </a:rPr>
              <a:t>community?</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5" name="object 15"/>
          <p:cNvSpPr txBox="1"/>
          <p:nvPr/>
        </p:nvSpPr>
        <p:spPr>
          <a:xfrm>
            <a:off x="4755252" y="2899875"/>
            <a:ext cx="4007796" cy="626091"/>
          </a:xfrm>
          <a:prstGeom prst="rect">
            <a:avLst/>
          </a:prstGeom>
        </p:spPr>
        <p:txBody>
          <a:bodyPr vert="horz" wrap="square" lIns="0" tIns="8404" rIns="0" bIns="0" rtlCol="0">
            <a:spAutoFit/>
          </a:bodyPr>
          <a:lstStyle/>
          <a:p>
            <a:pPr marL="159272" marR="3362" indent="-151287" defTabSz="605150">
              <a:lnSpc>
                <a:spcPct val="130900"/>
              </a:lnSpc>
              <a:spcBef>
                <a:spcPts val="66"/>
              </a:spcBef>
              <a:buClrTx/>
              <a:tabLst>
                <a:tab pos="159272" algn="l"/>
              </a:tabLst>
            </a:pPr>
            <a:r>
              <a:rPr sz="1050" kern="1200" spc="20" dirty="0">
                <a:solidFill>
                  <a:prstClr val="black"/>
                </a:solidFill>
                <a:latin typeface="Calibri" panose="020F0502020204030204" pitchFamily="34" charset="0"/>
                <a:ea typeface="+mn-ea"/>
                <a:cs typeface="Calibri" panose="020F0502020204030204" pitchFamily="34" charset="0"/>
              </a:rPr>
              <a:t>j.	</a:t>
            </a:r>
            <a:r>
              <a:rPr sz="1050" kern="1200" spc="56" dirty="0">
                <a:solidFill>
                  <a:prstClr val="black"/>
                </a:solidFill>
                <a:latin typeface="Calibri" panose="020F0502020204030204" pitchFamily="34" charset="0"/>
                <a:ea typeface="+mn-ea"/>
                <a:cs typeface="Calibri" panose="020F0502020204030204" pitchFamily="34" charset="0"/>
              </a:rPr>
              <a:t>How </a:t>
            </a:r>
            <a:r>
              <a:rPr sz="1050" kern="1200" spc="33" dirty="0">
                <a:solidFill>
                  <a:prstClr val="black"/>
                </a:solidFill>
                <a:latin typeface="Calibri" panose="020F0502020204030204" pitchFamily="34" charset="0"/>
                <a:ea typeface="+mn-ea"/>
                <a:cs typeface="Calibri" panose="020F0502020204030204" pitchFamily="34" charset="0"/>
              </a:rPr>
              <a:t>can </a:t>
            </a:r>
            <a:r>
              <a:rPr lang="en-US" sz="1050" kern="1200" spc="33" dirty="0">
                <a:solidFill>
                  <a:prstClr val="black"/>
                </a:solidFill>
                <a:latin typeface="Calibri" panose="020F0502020204030204" pitchFamily="34" charset="0"/>
                <a:ea typeface="+mn-ea"/>
                <a:cs typeface="Calibri" panose="020F0502020204030204" pitchFamily="34" charset="0"/>
              </a:rPr>
              <a:t>we </a:t>
            </a:r>
            <a:r>
              <a:rPr sz="1050" kern="1200" spc="13" dirty="0">
                <a:solidFill>
                  <a:prstClr val="black"/>
                </a:solidFill>
                <a:latin typeface="Calibri" panose="020F0502020204030204" pitchFamily="34" charset="0"/>
                <a:ea typeface="+mn-ea"/>
                <a:cs typeface="Calibri" panose="020F0502020204030204" pitchFamily="34" charset="0"/>
              </a:rPr>
              <a:t>more effectively </a:t>
            </a:r>
            <a:r>
              <a:rPr sz="1050" kern="1200" spc="7" dirty="0">
                <a:solidFill>
                  <a:prstClr val="black"/>
                </a:solidFill>
                <a:latin typeface="Calibri" panose="020F0502020204030204" pitchFamily="34" charset="0"/>
                <a:ea typeface="+mn-ea"/>
                <a:cs typeface="Calibri" panose="020F0502020204030204" pitchFamily="34" charset="0"/>
              </a:rPr>
              <a:t>negotiate </a:t>
            </a:r>
            <a:r>
              <a:rPr sz="1050" kern="1200" spc="20" dirty="0">
                <a:solidFill>
                  <a:prstClr val="black"/>
                </a:solidFill>
                <a:latin typeface="Calibri" panose="020F0502020204030204" pitchFamily="34" charset="0"/>
                <a:ea typeface="+mn-ea"/>
                <a:cs typeface="Calibri" panose="020F0502020204030204" pitchFamily="34" charset="0"/>
              </a:rPr>
              <a:t>with  </a:t>
            </a:r>
            <a:r>
              <a:rPr sz="1050" kern="1200" spc="26" dirty="0">
                <a:solidFill>
                  <a:prstClr val="black"/>
                </a:solidFill>
                <a:latin typeface="Calibri" panose="020F0502020204030204" pitchFamily="34" charset="0"/>
                <a:ea typeface="+mn-ea"/>
                <a:cs typeface="Calibri" panose="020F0502020204030204" pitchFamily="34" charset="0"/>
              </a:rPr>
              <a:t>community </a:t>
            </a:r>
            <a:r>
              <a:rPr sz="1050" kern="1200" spc="13" dirty="0">
                <a:solidFill>
                  <a:prstClr val="black"/>
                </a:solidFill>
                <a:latin typeface="Calibri" panose="020F0502020204030204" pitchFamily="34" charset="0"/>
                <a:ea typeface="+mn-ea"/>
                <a:cs typeface="Calibri" panose="020F0502020204030204" pitchFamily="34" charset="0"/>
              </a:rPr>
              <a:t>members </a:t>
            </a:r>
            <a:r>
              <a:rPr sz="1050" kern="1200" spc="-7" dirty="0">
                <a:solidFill>
                  <a:prstClr val="black"/>
                </a:solidFill>
                <a:latin typeface="Calibri" panose="020F0502020204030204" pitchFamily="34" charset="0"/>
                <a:ea typeface="+mn-ea"/>
                <a:cs typeface="Calibri" panose="020F0502020204030204" pitchFamily="34" charset="0"/>
              </a:rPr>
              <a:t>to </a:t>
            </a:r>
            <a:r>
              <a:rPr sz="1050" kern="1200" spc="10" dirty="0">
                <a:solidFill>
                  <a:prstClr val="black"/>
                </a:solidFill>
                <a:latin typeface="Calibri" panose="020F0502020204030204" pitchFamily="34" charset="0"/>
                <a:ea typeface="+mn-ea"/>
                <a:cs typeface="Calibri" panose="020F0502020204030204" pitchFamily="34" charset="0"/>
              </a:rPr>
              <a:t>harness </a:t>
            </a:r>
            <a:r>
              <a:rPr sz="1050" kern="1200" spc="26" dirty="0">
                <a:solidFill>
                  <a:prstClr val="black"/>
                </a:solidFill>
                <a:latin typeface="Calibri" panose="020F0502020204030204" pitchFamily="34" charset="0"/>
                <a:ea typeface="+mn-ea"/>
                <a:cs typeface="Calibri" panose="020F0502020204030204" pitchFamily="34" charset="0"/>
              </a:rPr>
              <a:t>community </a:t>
            </a:r>
            <a:r>
              <a:rPr sz="1050" kern="1200" dirty="0">
                <a:solidFill>
                  <a:prstClr val="black"/>
                </a:solidFill>
                <a:latin typeface="Calibri" panose="020F0502020204030204" pitchFamily="34" charset="0"/>
                <a:ea typeface="+mn-ea"/>
                <a:cs typeface="Calibri" panose="020F0502020204030204" pitchFamily="34" charset="0"/>
              </a:rPr>
              <a:t>assets </a:t>
            </a:r>
            <a:r>
              <a:rPr sz="1050" kern="1200" spc="23" dirty="0">
                <a:solidFill>
                  <a:prstClr val="black"/>
                </a:solidFill>
                <a:latin typeface="Calibri" panose="020F0502020204030204" pitchFamily="34" charset="0"/>
                <a:ea typeface="+mn-ea"/>
                <a:cs typeface="Calibri" panose="020F0502020204030204" pitchFamily="34" charset="0"/>
              </a:rPr>
              <a:t>and </a:t>
            </a:r>
            <a:r>
              <a:rPr sz="1050" kern="1200" spc="3" dirty="0">
                <a:solidFill>
                  <a:prstClr val="black"/>
                </a:solidFill>
                <a:latin typeface="Calibri" panose="020F0502020204030204" pitchFamily="34" charset="0"/>
                <a:ea typeface="+mn-ea"/>
                <a:cs typeface="Calibri" panose="020F0502020204030204" pitchFamily="34" charset="0"/>
              </a:rPr>
              <a:t>talents  </a:t>
            </a:r>
            <a:r>
              <a:rPr sz="1050" kern="1200" spc="7" dirty="0">
                <a:solidFill>
                  <a:prstClr val="black"/>
                </a:solidFill>
                <a:latin typeface="Calibri" panose="020F0502020204030204" pitchFamily="34" charset="0"/>
                <a:ea typeface="+mn-ea"/>
                <a:cs typeface="Calibri" panose="020F0502020204030204" pitchFamily="34" charset="0"/>
              </a:rPr>
              <a:t>toward </a:t>
            </a:r>
            <a:r>
              <a:rPr sz="1050" kern="1200" spc="26" dirty="0">
                <a:solidFill>
                  <a:prstClr val="black"/>
                </a:solidFill>
                <a:latin typeface="Calibri" panose="020F0502020204030204" pitchFamily="34" charset="0"/>
                <a:ea typeface="+mn-ea"/>
                <a:cs typeface="Calibri" panose="020F0502020204030204" pitchFamily="34" charset="0"/>
              </a:rPr>
              <a:t>community </a:t>
            </a:r>
            <a:r>
              <a:rPr sz="1050" kern="1200" spc="20" dirty="0">
                <a:solidFill>
                  <a:prstClr val="black"/>
                </a:solidFill>
                <a:latin typeface="Calibri" panose="020F0502020204030204" pitchFamily="34" charset="0"/>
                <a:ea typeface="+mn-ea"/>
                <a:cs typeface="Calibri" panose="020F0502020204030204" pitchFamily="34" charset="0"/>
              </a:rPr>
              <a:t>goals </a:t>
            </a:r>
            <a:r>
              <a:rPr sz="1050" kern="1200" spc="23" dirty="0">
                <a:solidFill>
                  <a:prstClr val="black"/>
                </a:solidFill>
                <a:latin typeface="Calibri" panose="020F0502020204030204" pitchFamily="34" charset="0"/>
                <a:ea typeface="+mn-ea"/>
                <a:cs typeface="Calibri" panose="020F0502020204030204" pitchFamily="34" charset="0"/>
              </a:rPr>
              <a:t>and </a:t>
            </a:r>
            <a:r>
              <a:rPr sz="1050" kern="1200" spc="20" dirty="0">
                <a:solidFill>
                  <a:prstClr val="black"/>
                </a:solidFill>
                <a:latin typeface="Calibri" panose="020F0502020204030204" pitchFamily="34" charset="0"/>
                <a:ea typeface="+mn-ea"/>
                <a:cs typeface="Calibri" panose="020F0502020204030204" pitchFamily="34" charset="0"/>
              </a:rPr>
              <a:t>increase </a:t>
            </a:r>
            <a:r>
              <a:rPr sz="1050" kern="1200" spc="26" dirty="0">
                <a:solidFill>
                  <a:prstClr val="black"/>
                </a:solidFill>
                <a:latin typeface="Calibri" panose="020F0502020204030204" pitchFamily="34" charset="0"/>
                <a:ea typeface="+mn-ea"/>
                <a:cs typeface="Calibri" panose="020F0502020204030204" pitchFamily="34" charset="0"/>
              </a:rPr>
              <a:t>community agency </a:t>
            </a:r>
            <a:r>
              <a:rPr sz="1050" kern="1200" spc="33" dirty="0">
                <a:solidFill>
                  <a:prstClr val="black"/>
                </a:solidFill>
                <a:latin typeface="Calibri" panose="020F0502020204030204" pitchFamily="34" charset="0"/>
                <a:ea typeface="+mn-ea"/>
                <a:cs typeface="Calibri" panose="020F0502020204030204" pitchFamily="34" charset="0"/>
              </a:rPr>
              <a:t>in  </a:t>
            </a:r>
            <a:r>
              <a:rPr sz="1050" kern="1200" spc="26" dirty="0">
                <a:solidFill>
                  <a:prstClr val="black"/>
                </a:solidFill>
                <a:latin typeface="Calibri" panose="020F0502020204030204" pitchFamily="34" charset="0"/>
                <a:ea typeface="+mn-ea"/>
                <a:cs typeface="Calibri" panose="020F0502020204030204" pitchFamily="34" charset="0"/>
              </a:rPr>
              <a:t>solving</a:t>
            </a:r>
            <a:r>
              <a:rPr sz="1050" kern="1200" spc="46" dirty="0">
                <a:solidFill>
                  <a:prstClr val="black"/>
                </a:solidFill>
                <a:latin typeface="Calibri" panose="020F0502020204030204" pitchFamily="34" charset="0"/>
                <a:ea typeface="+mn-ea"/>
                <a:cs typeface="Calibri" panose="020F0502020204030204" pitchFamily="34" charset="0"/>
              </a:rPr>
              <a:t> </a:t>
            </a:r>
            <a:r>
              <a:rPr sz="1050" kern="1200" spc="10" dirty="0">
                <a:solidFill>
                  <a:prstClr val="black"/>
                </a:solidFill>
                <a:latin typeface="Calibri" panose="020F0502020204030204" pitchFamily="34" charset="0"/>
                <a:ea typeface="+mn-ea"/>
                <a:cs typeface="Calibri" panose="020F0502020204030204" pitchFamily="34" charset="0"/>
              </a:rPr>
              <a:t>problems?</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6" name="object 16"/>
          <p:cNvSpPr txBox="1"/>
          <p:nvPr/>
        </p:nvSpPr>
        <p:spPr>
          <a:xfrm>
            <a:off x="4816945" y="3670767"/>
            <a:ext cx="4129838" cy="1472733"/>
          </a:xfrm>
          <a:prstGeom prst="rect">
            <a:avLst/>
          </a:prstGeom>
        </p:spPr>
        <p:txBody>
          <a:bodyPr vert="horz" wrap="square" lIns="0" tIns="8404" rIns="0" bIns="0" rtlCol="0">
            <a:spAutoFit/>
          </a:bodyPr>
          <a:lstStyle/>
          <a:p>
            <a:pPr marL="8405" marR="3362" defTabSz="605150">
              <a:lnSpc>
                <a:spcPct val="130900"/>
              </a:lnSpc>
              <a:spcBef>
                <a:spcPts val="66"/>
              </a:spcBef>
              <a:buClrTx/>
            </a:pPr>
            <a:r>
              <a:rPr sz="1050" kern="1200" spc="10" dirty="0">
                <a:solidFill>
                  <a:prstClr val="black"/>
                </a:solidFill>
                <a:latin typeface="Calibri" panose="020F0502020204030204" pitchFamily="34" charset="0"/>
                <a:ea typeface="+mn-ea"/>
                <a:cs typeface="Calibri" panose="020F0502020204030204" pitchFamily="34" charset="0"/>
              </a:rPr>
              <a:t>At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13" dirty="0">
                <a:solidFill>
                  <a:prstClr val="black"/>
                </a:solidFill>
                <a:latin typeface="Calibri" panose="020F0502020204030204" pitchFamily="34" charset="0"/>
                <a:ea typeface="+mn-ea"/>
                <a:cs typeface="Calibri" panose="020F0502020204030204" pitchFamily="34" charset="0"/>
              </a:rPr>
              <a:t>end </a:t>
            </a:r>
            <a:r>
              <a:rPr sz="1050" kern="1200" dirty="0">
                <a:solidFill>
                  <a:prstClr val="black"/>
                </a:solidFill>
                <a:latin typeface="Calibri" panose="020F0502020204030204" pitchFamily="34" charset="0"/>
                <a:ea typeface="+mn-ea"/>
                <a:cs typeface="Calibri" panose="020F0502020204030204" pitchFamily="34" charset="0"/>
              </a:rPr>
              <a:t>of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20" dirty="0">
                <a:solidFill>
                  <a:prstClr val="black"/>
                </a:solidFill>
                <a:latin typeface="Calibri" panose="020F0502020204030204" pitchFamily="34" charset="0"/>
                <a:ea typeface="+mn-ea"/>
                <a:cs typeface="Calibri" panose="020F0502020204030204" pitchFamily="34" charset="0"/>
              </a:rPr>
              <a:t>discussion, </a:t>
            </a:r>
            <a:r>
              <a:rPr sz="1050" kern="1200" dirty="0">
                <a:solidFill>
                  <a:prstClr val="black"/>
                </a:solidFill>
                <a:latin typeface="Calibri" panose="020F0502020204030204" pitchFamily="34" charset="0"/>
                <a:ea typeface="+mn-ea"/>
                <a:cs typeface="Calibri" panose="020F0502020204030204" pitchFamily="34" charset="0"/>
              </a:rPr>
              <a:t>take </a:t>
            </a:r>
            <a:r>
              <a:rPr sz="1050" kern="1200" spc="13" dirty="0">
                <a:solidFill>
                  <a:prstClr val="black"/>
                </a:solidFill>
                <a:latin typeface="Calibri" panose="020F0502020204030204" pitchFamily="34" charset="0"/>
                <a:ea typeface="+mn-ea"/>
                <a:cs typeface="Calibri" panose="020F0502020204030204" pitchFamily="34" charset="0"/>
              </a:rPr>
              <a:t>a </a:t>
            </a:r>
            <a:r>
              <a:rPr sz="1050" kern="1200" spc="23" dirty="0">
                <a:solidFill>
                  <a:prstClr val="black"/>
                </a:solidFill>
                <a:latin typeface="Calibri" panose="020F0502020204030204" pitchFamily="34" charset="0"/>
                <a:ea typeface="+mn-ea"/>
                <a:cs typeface="Calibri" panose="020F0502020204030204" pitchFamily="34" charset="0"/>
              </a:rPr>
              <a:t>look </a:t>
            </a:r>
            <a:r>
              <a:rPr sz="1050" kern="1200" spc="-13" dirty="0">
                <a:solidFill>
                  <a:prstClr val="black"/>
                </a:solidFill>
                <a:latin typeface="Calibri" panose="020F0502020204030204" pitchFamily="34" charset="0"/>
                <a:ea typeface="+mn-ea"/>
                <a:cs typeface="Calibri" panose="020F0502020204030204" pitchFamily="34" charset="0"/>
              </a:rPr>
              <a:t>at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20" dirty="0">
                <a:solidFill>
                  <a:prstClr val="black"/>
                </a:solidFill>
                <a:latin typeface="Calibri" panose="020F0502020204030204" pitchFamily="34" charset="0"/>
                <a:ea typeface="+mn-ea"/>
                <a:cs typeface="Calibri" panose="020F0502020204030204" pitchFamily="34" charset="0"/>
              </a:rPr>
              <a:t>following visual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23" dirty="0">
                <a:solidFill>
                  <a:prstClr val="black"/>
                </a:solidFill>
                <a:latin typeface="Calibri" panose="020F0502020204030204" pitchFamily="34" charset="0"/>
                <a:ea typeface="+mn-ea"/>
                <a:cs typeface="Calibri" panose="020F0502020204030204" pitchFamily="34" charset="0"/>
              </a:rPr>
              <a:t>come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13" dirty="0">
                <a:solidFill>
                  <a:prstClr val="black"/>
                </a:solidFill>
                <a:latin typeface="Calibri" panose="020F0502020204030204" pitchFamily="34" charset="0"/>
                <a:ea typeface="+mn-ea"/>
                <a:cs typeface="Calibri" panose="020F0502020204030204" pitchFamily="34" charset="0"/>
              </a:rPr>
              <a:t>a consensus </a:t>
            </a:r>
            <a:r>
              <a:rPr sz="1050" kern="1200" spc="7" dirty="0">
                <a:solidFill>
                  <a:prstClr val="black"/>
                </a:solidFill>
                <a:latin typeface="Calibri" panose="020F0502020204030204" pitchFamily="34" charset="0"/>
                <a:ea typeface="+mn-ea"/>
                <a:cs typeface="Calibri" panose="020F0502020204030204" pitchFamily="34" charset="0"/>
              </a:rPr>
              <a:t>about where </a:t>
            </a:r>
            <a:r>
              <a:rPr sz="1050" kern="1200" spc="10" dirty="0">
                <a:solidFill>
                  <a:prstClr val="black"/>
                </a:solidFill>
                <a:latin typeface="Calibri" panose="020F0502020204030204" pitchFamily="34" charset="0"/>
                <a:ea typeface="+mn-ea"/>
                <a:cs typeface="Calibri" panose="020F0502020204030204" pitchFamily="34" charset="0"/>
              </a:rPr>
              <a:t>your foundation </a:t>
            </a:r>
            <a:r>
              <a:rPr sz="1050" kern="1200" spc="13" dirty="0">
                <a:solidFill>
                  <a:prstClr val="black"/>
                </a:solidFill>
                <a:latin typeface="Calibri" panose="020F0502020204030204" pitchFamily="34" charset="0"/>
                <a:ea typeface="+mn-ea"/>
                <a:cs typeface="Calibri" panose="020F0502020204030204" pitchFamily="34" charset="0"/>
              </a:rPr>
              <a:t>is </a:t>
            </a:r>
            <a:r>
              <a:rPr sz="1050" kern="1200" spc="20" dirty="0">
                <a:solidFill>
                  <a:prstClr val="black"/>
                </a:solidFill>
                <a:latin typeface="Calibri" panose="020F0502020204030204" pitchFamily="34" charset="0"/>
                <a:ea typeface="+mn-ea"/>
                <a:cs typeface="Calibri" panose="020F0502020204030204" pitchFamily="34" charset="0"/>
              </a:rPr>
              <a:t>on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7" dirty="0">
                <a:solidFill>
                  <a:prstClr val="black"/>
                </a:solidFill>
                <a:latin typeface="Calibri" panose="020F0502020204030204" pitchFamily="34" charset="0"/>
                <a:ea typeface="+mn-ea"/>
                <a:cs typeface="Calibri" panose="020F0502020204030204" pitchFamily="34" charset="0"/>
              </a:rPr>
              <a:t>power-  </a:t>
            </a:r>
            <a:r>
              <a:rPr sz="1050" kern="1200" spc="13" dirty="0">
                <a:solidFill>
                  <a:prstClr val="black"/>
                </a:solidFill>
                <a:latin typeface="Calibri" panose="020F0502020204030204" pitchFamily="34" charset="0"/>
                <a:ea typeface="+mn-ea"/>
                <a:cs typeface="Calibri" panose="020F0502020204030204" pitchFamily="34" charset="0"/>
              </a:rPr>
              <a:t>sharing </a:t>
            </a:r>
            <a:r>
              <a:rPr sz="1050" kern="1200" spc="7" dirty="0">
                <a:solidFill>
                  <a:prstClr val="black"/>
                </a:solidFill>
                <a:latin typeface="Calibri" panose="020F0502020204030204" pitchFamily="34" charset="0"/>
                <a:ea typeface="+mn-ea"/>
                <a:cs typeface="Calibri" panose="020F0502020204030204" pitchFamily="34" charset="0"/>
              </a:rPr>
              <a:t>journey,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7" dirty="0">
                <a:solidFill>
                  <a:prstClr val="black"/>
                </a:solidFill>
                <a:latin typeface="Calibri" panose="020F0502020204030204" pitchFamily="34" charset="0"/>
                <a:ea typeface="+mn-ea"/>
                <a:cs typeface="Calibri" panose="020F0502020204030204" pitchFamily="34" charset="0"/>
              </a:rPr>
              <a:t>where </a:t>
            </a:r>
            <a:r>
              <a:rPr sz="1050" kern="1200" spc="20" dirty="0">
                <a:solidFill>
                  <a:prstClr val="black"/>
                </a:solidFill>
                <a:latin typeface="Calibri" panose="020F0502020204030204" pitchFamily="34" charset="0"/>
                <a:ea typeface="+mn-ea"/>
                <a:cs typeface="Calibri" panose="020F0502020204030204" pitchFamily="34" charset="0"/>
              </a:rPr>
              <a:t>you </a:t>
            </a:r>
            <a:r>
              <a:rPr sz="1050" kern="1200" spc="23" dirty="0">
                <a:solidFill>
                  <a:prstClr val="black"/>
                </a:solidFill>
                <a:latin typeface="Calibri" panose="020F0502020204030204" pitchFamily="34" charset="0"/>
                <a:ea typeface="+mn-ea"/>
                <a:cs typeface="Calibri" panose="020F0502020204030204" pitchFamily="34" charset="0"/>
              </a:rPr>
              <a:t>would like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10" dirty="0">
                <a:solidFill>
                  <a:prstClr val="black"/>
                </a:solidFill>
                <a:latin typeface="Calibri" panose="020F0502020204030204" pitchFamily="34" charset="0"/>
                <a:ea typeface="+mn-ea"/>
                <a:cs typeface="Calibri" panose="020F0502020204030204" pitchFamily="34" charset="0"/>
              </a:rPr>
              <a:t>be </a:t>
            </a:r>
            <a:r>
              <a:rPr sz="1050" kern="1200" spc="26" dirty="0">
                <a:solidFill>
                  <a:prstClr val="black"/>
                </a:solidFill>
                <a:latin typeface="Calibri" panose="020F0502020204030204" pitchFamily="34" charset="0"/>
                <a:ea typeface="+mn-ea"/>
                <a:cs typeface="Calibri" panose="020F0502020204030204" pitchFamily="34" charset="0"/>
              </a:rPr>
              <a:t>in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7" dirty="0">
                <a:solidFill>
                  <a:prstClr val="black"/>
                </a:solidFill>
                <a:latin typeface="Calibri" panose="020F0502020204030204" pitchFamily="34" charset="0"/>
                <a:ea typeface="+mn-ea"/>
                <a:cs typeface="Calibri" panose="020F0502020204030204" pitchFamily="34" charset="0"/>
              </a:rPr>
              <a:t>next several  years. </a:t>
            </a:r>
            <a:r>
              <a:rPr sz="1050" kern="1200" spc="13" dirty="0">
                <a:solidFill>
                  <a:prstClr val="black"/>
                </a:solidFill>
                <a:latin typeface="Calibri" panose="020F0502020204030204" pitchFamily="34" charset="0"/>
                <a:ea typeface="+mn-ea"/>
                <a:cs typeface="Calibri" panose="020F0502020204030204" pitchFamily="34" charset="0"/>
              </a:rPr>
              <a:t>Then </a:t>
            </a:r>
            <a:r>
              <a:rPr sz="1050" kern="1200" dirty="0">
                <a:solidFill>
                  <a:prstClr val="black"/>
                </a:solidFill>
                <a:latin typeface="Calibri" panose="020F0502020204030204" pitchFamily="34" charset="0"/>
                <a:ea typeface="+mn-ea"/>
                <a:cs typeface="Calibri" panose="020F0502020204030204" pitchFamily="34" charset="0"/>
              </a:rPr>
              <a:t>see </a:t>
            </a:r>
            <a:r>
              <a:rPr sz="1050" kern="1200" spc="26" dirty="0">
                <a:solidFill>
                  <a:prstClr val="black"/>
                </a:solidFill>
                <a:latin typeface="Calibri" panose="020F0502020204030204" pitchFamily="34" charset="0"/>
                <a:ea typeface="+mn-ea"/>
                <a:cs typeface="Calibri" panose="020F0502020204030204" pitchFamily="34" charset="0"/>
              </a:rPr>
              <a:t>which </a:t>
            </a:r>
            <a:r>
              <a:rPr sz="1050" kern="1200" spc="10" dirty="0">
                <a:solidFill>
                  <a:prstClr val="black"/>
                </a:solidFill>
                <a:latin typeface="Calibri" panose="020F0502020204030204" pitchFamily="34" charset="0"/>
                <a:ea typeface="+mn-ea"/>
                <a:cs typeface="Calibri" panose="020F0502020204030204" pitchFamily="34" charset="0"/>
              </a:rPr>
              <a:t>considerations </a:t>
            </a:r>
            <a:r>
              <a:rPr sz="1050" kern="1200" spc="-3" dirty="0">
                <a:solidFill>
                  <a:prstClr val="black"/>
                </a:solidFill>
                <a:latin typeface="Calibri" panose="020F0502020204030204" pitchFamily="34" charset="0"/>
                <a:ea typeface="+mn-ea"/>
                <a:cs typeface="Calibri" panose="020F0502020204030204" pitchFamily="34" charset="0"/>
              </a:rPr>
              <a:t>for </a:t>
            </a:r>
            <a:r>
              <a:rPr sz="1050" kern="1200" spc="10" dirty="0">
                <a:solidFill>
                  <a:prstClr val="black"/>
                </a:solidFill>
                <a:latin typeface="Calibri" panose="020F0502020204030204" pitchFamily="34" charset="0"/>
                <a:ea typeface="+mn-ea"/>
                <a:cs typeface="Calibri" panose="020F0502020204030204" pitchFamily="34" charset="0"/>
              </a:rPr>
              <a:t>implementation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7" dirty="0">
                <a:solidFill>
                  <a:prstClr val="black"/>
                </a:solidFill>
                <a:latin typeface="Calibri" panose="020F0502020204030204" pitchFamily="34" charset="0"/>
                <a:ea typeface="+mn-ea"/>
                <a:cs typeface="Calibri" panose="020F0502020204030204" pitchFamily="34" charset="0"/>
              </a:rPr>
              <a:t>power-  </a:t>
            </a:r>
            <a:r>
              <a:rPr sz="1050" kern="1200" spc="13" dirty="0">
                <a:solidFill>
                  <a:prstClr val="black"/>
                </a:solidFill>
                <a:latin typeface="Calibri" panose="020F0502020204030204" pitchFamily="34" charset="0"/>
                <a:ea typeface="+mn-ea"/>
                <a:cs typeface="Calibri" panose="020F0502020204030204" pitchFamily="34" charset="0"/>
              </a:rPr>
              <a:t>sharing </a:t>
            </a:r>
            <a:r>
              <a:rPr sz="1050" kern="1200" spc="17" dirty="0">
                <a:solidFill>
                  <a:prstClr val="black"/>
                </a:solidFill>
                <a:latin typeface="Calibri" panose="020F0502020204030204" pitchFamily="34" charset="0"/>
                <a:ea typeface="+mn-ea"/>
                <a:cs typeface="Calibri" panose="020F0502020204030204" pitchFamily="34" charset="0"/>
              </a:rPr>
              <a:t>examples </a:t>
            </a:r>
            <a:r>
              <a:rPr sz="1050" kern="1200" spc="13" dirty="0">
                <a:solidFill>
                  <a:prstClr val="black"/>
                </a:solidFill>
                <a:latin typeface="Calibri" panose="020F0502020204030204" pitchFamily="34" charset="0"/>
                <a:ea typeface="+mn-ea"/>
                <a:cs typeface="Calibri" panose="020F0502020204030204" pitchFamily="34" charset="0"/>
              </a:rPr>
              <a:t>may </a:t>
            </a:r>
            <a:r>
              <a:rPr sz="1050" kern="1200" spc="10" dirty="0">
                <a:solidFill>
                  <a:prstClr val="black"/>
                </a:solidFill>
                <a:latin typeface="Calibri" panose="020F0502020204030204" pitchFamily="34" charset="0"/>
                <a:ea typeface="+mn-ea"/>
                <a:cs typeface="Calibri" panose="020F0502020204030204" pitchFamily="34" charset="0"/>
              </a:rPr>
              <a:t>be </a:t>
            </a:r>
            <a:r>
              <a:rPr sz="1050" kern="1200" spc="13" dirty="0">
                <a:solidFill>
                  <a:prstClr val="black"/>
                </a:solidFill>
                <a:latin typeface="Calibri" panose="020F0502020204030204" pitchFamily="34" charset="0"/>
                <a:ea typeface="+mn-ea"/>
                <a:cs typeface="Calibri" panose="020F0502020204030204" pitchFamily="34" charset="0"/>
              </a:rPr>
              <a:t>helpful. </a:t>
            </a:r>
            <a:r>
              <a:rPr sz="1050" kern="1200" spc="17" dirty="0">
                <a:solidFill>
                  <a:prstClr val="black"/>
                </a:solidFill>
                <a:latin typeface="Calibri" panose="020F0502020204030204" pitchFamily="34" charset="0"/>
                <a:ea typeface="+mn-ea"/>
                <a:cs typeface="Calibri" panose="020F0502020204030204" pitchFamily="34" charset="0"/>
              </a:rPr>
              <a:t>Finally, </a:t>
            </a:r>
            <a:r>
              <a:rPr sz="1050" kern="1200" spc="7" dirty="0">
                <a:solidFill>
                  <a:prstClr val="black"/>
                </a:solidFill>
                <a:latin typeface="Calibri" panose="020F0502020204030204" pitchFamily="34" charset="0"/>
                <a:ea typeface="+mn-ea"/>
                <a:cs typeface="Calibri" panose="020F0502020204030204" pitchFamily="34" charset="0"/>
              </a:rPr>
              <a:t>if </a:t>
            </a:r>
            <a:r>
              <a:rPr sz="1050" kern="1200" spc="20" dirty="0">
                <a:solidFill>
                  <a:prstClr val="black"/>
                </a:solidFill>
                <a:latin typeface="Calibri" panose="020F0502020204030204" pitchFamily="34" charset="0"/>
                <a:ea typeface="+mn-ea"/>
                <a:cs typeface="Calibri" panose="020F0502020204030204" pitchFamily="34" charset="0"/>
              </a:rPr>
              <a:t>you </a:t>
            </a:r>
            <a:r>
              <a:rPr sz="1050" kern="1200" spc="7" dirty="0">
                <a:solidFill>
                  <a:prstClr val="black"/>
                </a:solidFill>
                <a:latin typeface="Calibri" panose="020F0502020204030204" pitchFamily="34" charset="0"/>
                <a:ea typeface="+mn-ea"/>
                <a:cs typeface="Calibri" panose="020F0502020204030204" pitchFamily="34" charset="0"/>
              </a:rPr>
              <a:t>have </a:t>
            </a:r>
            <a:r>
              <a:rPr sz="1050" kern="1200" spc="-10" dirty="0">
                <a:solidFill>
                  <a:prstClr val="black"/>
                </a:solidFill>
                <a:latin typeface="Calibri" panose="020F0502020204030204" pitchFamily="34" charset="0"/>
                <a:ea typeface="+mn-ea"/>
                <a:cs typeface="Calibri" panose="020F0502020204030204" pitchFamily="34" charset="0"/>
              </a:rPr>
              <a:t>started to  </a:t>
            </a:r>
            <a:r>
              <a:rPr sz="1050" kern="1200" spc="3" dirty="0">
                <a:solidFill>
                  <a:prstClr val="black"/>
                </a:solidFill>
                <a:latin typeface="Calibri" panose="020F0502020204030204" pitchFamily="34" charset="0"/>
                <a:ea typeface="+mn-ea"/>
                <a:cs typeface="Calibri" panose="020F0502020204030204" pitchFamily="34" charset="0"/>
              </a:rPr>
              <a:t>brainstorm </a:t>
            </a:r>
            <a:r>
              <a:rPr sz="1050" kern="1200" spc="-7" dirty="0">
                <a:solidFill>
                  <a:prstClr val="black"/>
                </a:solidFill>
                <a:latin typeface="Calibri" panose="020F0502020204030204" pitchFamily="34" charset="0"/>
                <a:ea typeface="+mn-ea"/>
                <a:cs typeface="Calibri" panose="020F0502020204030204" pitchFamily="34" charset="0"/>
              </a:rPr>
              <a:t>future </a:t>
            </a:r>
            <a:r>
              <a:rPr sz="1050" kern="1200" spc="13" dirty="0">
                <a:solidFill>
                  <a:prstClr val="black"/>
                </a:solidFill>
                <a:latin typeface="Calibri" panose="020F0502020204030204" pitchFamily="34" charset="0"/>
                <a:ea typeface="+mn-ea"/>
                <a:cs typeface="Calibri" panose="020F0502020204030204" pitchFamily="34" charset="0"/>
              </a:rPr>
              <a:t>actions, </a:t>
            </a:r>
            <a:r>
              <a:rPr sz="1050" kern="1200" spc="10" dirty="0">
                <a:solidFill>
                  <a:prstClr val="black"/>
                </a:solidFill>
                <a:latin typeface="Calibri" panose="020F0502020204030204" pitchFamily="34" charset="0"/>
                <a:ea typeface="+mn-ea"/>
                <a:cs typeface="Calibri" panose="020F0502020204030204" pitchFamily="34" charset="0"/>
              </a:rPr>
              <a:t>record </a:t>
            </a:r>
            <a:r>
              <a:rPr sz="1050" kern="1200" dirty="0">
                <a:solidFill>
                  <a:prstClr val="black"/>
                </a:solidFill>
                <a:latin typeface="Calibri" panose="020F0502020204030204" pitchFamily="34" charset="0"/>
                <a:ea typeface="+mn-ea"/>
                <a:cs typeface="Calibri" panose="020F0502020204030204" pitchFamily="34" charset="0"/>
              </a:rPr>
              <a:t>those </a:t>
            </a:r>
            <a:r>
              <a:rPr sz="1050" kern="1200" spc="7" dirty="0">
                <a:solidFill>
                  <a:prstClr val="black"/>
                </a:solidFill>
                <a:latin typeface="Calibri" panose="020F0502020204030204" pitchFamily="34" charset="0"/>
                <a:ea typeface="+mn-ea"/>
                <a:cs typeface="Calibri" panose="020F0502020204030204" pitchFamily="34" charset="0"/>
              </a:rPr>
              <a:t>so </a:t>
            </a:r>
            <a:r>
              <a:rPr sz="1050" kern="1200" spc="20" dirty="0">
                <a:solidFill>
                  <a:prstClr val="black"/>
                </a:solidFill>
                <a:latin typeface="Calibri" panose="020F0502020204030204" pitchFamily="34" charset="0"/>
                <a:ea typeface="+mn-ea"/>
                <a:cs typeface="Calibri" panose="020F0502020204030204" pitchFamily="34" charset="0"/>
              </a:rPr>
              <a:t>you </a:t>
            </a:r>
            <a:r>
              <a:rPr sz="1050" kern="1200" spc="30" dirty="0">
                <a:solidFill>
                  <a:prstClr val="black"/>
                </a:solidFill>
                <a:latin typeface="Calibri" panose="020F0502020204030204" pitchFamily="34" charset="0"/>
                <a:ea typeface="+mn-ea"/>
                <a:cs typeface="Calibri" panose="020F0502020204030204" pitchFamily="34" charset="0"/>
              </a:rPr>
              <a:t>can </a:t>
            </a:r>
            <a:r>
              <a:rPr sz="1050" kern="1200" spc="7" dirty="0">
                <a:solidFill>
                  <a:prstClr val="black"/>
                </a:solidFill>
                <a:latin typeface="Calibri" panose="020F0502020204030204" pitchFamily="34" charset="0"/>
                <a:ea typeface="+mn-ea"/>
                <a:cs typeface="Calibri" panose="020F0502020204030204" pitchFamily="34" charset="0"/>
              </a:rPr>
              <a:t>revisit </a:t>
            </a:r>
            <a:r>
              <a:rPr sz="1050" kern="1200" dirty="0">
                <a:solidFill>
                  <a:prstClr val="black"/>
                </a:solidFill>
                <a:latin typeface="Calibri" panose="020F0502020204030204" pitchFamily="34" charset="0"/>
                <a:ea typeface="+mn-ea"/>
                <a:cs typeface="Calibri" panose="020F0502020204030204" pitchFamily="34" charset="0"/>
              </a:rPr>
              <a:t>them </a:t>
            </a:r>
            <a:r>
              <a:rPr sz="1050" kern="1200" spc="3" dirty="0">
                <a:solidFill>
                  <a:prstClr val="black"/>
                </a:solidFill>
                <a:latin typeface="Calibri" panose="020F0502020204030204" pitchFamily="34" charset="0"/>
                <a:ea typeface="+mn-ea"/>
                <a:cs typeface="Calibri" panose="020F0502020204030204" pitchFamily="34" charset="0"/>
              </a:rPr>
              <a:t>as </a:t>
            </a:r>
            <a:r>
              <a:rPr sz="1050" kern="1200" spc="20" dirty="0">
                <a:solidFill>
                  <a:prstClr val="black"/>
                </a:solidFill>
                <a:latin typeface="Calibri" panose="020F0502020204030204" pitchFamily="34" charset="0"/>
                <a:ea typeface="+mn-ea"/>
                <a:cs typeface="Calibri" panose="020F0502020204030204" pitchFamily="34" charset="0"/>
              </a:rPr>
              <a:t>you  </a:t>
            </a:r>
            <a:r>
              <a:rPr sz="1050" kern="1200" spc="23" dirty="0">
                <a:solidFill>
                  <a:prstClr val="black"/>
                </a:solidFill>
                <a:latin typeface="Calibri" panose="020F0502020204030204" pitchFamily="34" charset="0"/>
                <a:ea typeface="+mn-ea"/>
                <a:cs typeface="Calibri" panose="020F0502020204030204" pitchFamily="34" charset="0"/>
              </a:rPr>
              <a:t>finalize </a:t>
            </a:r>
            <a:r>
              <a:rPr sz="1050" kern="1200" spc="10" dirty="0">
                <a:solidFill>
                  <a:prstClr val="black"/>
                </a:solidFill>
                <a:latin typeface="Calibri" panose="020F0502020204030204" pitchFamily="34" charset="0"/>
                <a:ea typeface="+mn-ea"/>
                <a:cs typeface="Calibri" panose="020F0502020204030204" pitchFamily="34" charset="0"/>
              </a:rPr>
              <a:t>your </a:t>
            </a:r>
            <a:r>
              <a:rPr sz="1050" kern="1200" spc="7" dirty="0">
                <a:solidFill>
                  <a:prstClr val="black"/>
                </a:solidFill>
                <a:latin typeface="Calibri" panose="020F0502020204030204" pitchFamily="34" charset="0"/>
                <a:ea typeface="+mn-ea"/>
                <a:cs typeface="Calibri" panose="020F0502020204030204" pitchFamily="34" charset="0"/>
              </a:rPr>
              <a:t>next</a:t>
            </a:r>
            <a:r>
              <a:rPr sz="1050" kern="1200" spc="63" dirty="0">
                <a:solidFill>
                  <a:prstClr val="black"/>
                </a:solidFill>
                <a:latin typeface="Calibri" panose="020F0502020204030204" pitchFamily="34" charset="0"/>
                <a:ea typeface="+mn-ea"/>
                <a:cs typeface="Calibri" panose="020F0502020204030204" pitchFamily="34" charset="0"/>
              </a:rPr>
              <a:t> </a:t>
            </a:r>
            <a:r>
              <a:rPr sz="1050" kern="1200" spc="-3" dirty="0">
                <a:solidFill>
                  <a:prstClr val="black"/>
                </a:solidFill>
                <a:latin typeface="Calibri" panose="020F0502020204030204" pitchFamily="34" charset="0"/>
                <a:ea typeface="+mn-ea"/>
                <a:cs typeface="Calibri" panose="020F0502020204030204" pitchFamily="34" charset="0"/>
              </a:rPr>
              <a:t>steps.</a:t>
            </a:r>
            <a:endParaRPr sz="1050" kern="1200" dirty="0">
              <a:solidFill>
                <a:prstClr val="black"/>
              </a:solidFill>
              <a:latin typeface="Calibri" panose="020F0502020204030204" pitchFamily="34" charset="0"/>
              <a:ea typeface="+mn-ea"/>
              <a:cs typeface="Calibri" panose="020F0502020204030204" pitchFamily="34" charset="0"/>
            </a:endParaRPr>
          </a:p>
        </p:txBody>
      </p:sp>
      <p:sp>
        <p:nvSpPr>
          <p:cNvPr id="17" name="object 17"/>
          <p:cNvSpPr txBox="1"/>
          <p:nvPr/>
        </p:nvSpPr>
        <p:spPr>
          <a:xfrm>
            <a:off x="1167315" y="524455"/>
            <a:ext cx="2967336" cy="223930"/>
          </a:xfrm>
          <a:prstGeom prst="rect">
            <a:avLst/>
          </a:prstGeom>
        </p:spPr>
        <p:txBody>
          <a:bodyPr vert="horz" wrap="square" lIns="0" tIns="8404" rIns="0" bIns="0" rtlCol="0">
            <a:spAutoFit/>
          </a:bodyPr>
          <a:lstStyle/>
          <a:p>
            <a:pPr marL="8405" defTabSz="605150">
              <a:spcBef>
                <a:spcPts val="66"/>
              </a:spcBef>
              <a:buClrTx/>
              <a:tabLst>
                <a:tab pos="171879" algn="l"/>
              </a:tabLst>
            </a:pPr>
            <a:r>
              <a:rPr sz="1050" b="1" kern="1200" spc="-34" baseline="1984" dirty="0">
                <a:solidFill>
                  <a:srgbClr val="4F81BD">
                    <a:lumMod val="50000"/>
                  </a:srgbClr>
                </a:solidFill>
                <a:latin typeface="Calibri" panose="020F0502020204030204" pitchFamily="34" charset="0"/>
                <a:ea typeface="+mn-ea"/>
                <a:cs typeface="Calibri" panose="020F0502020204030204" pitchFamily="34" charset="0"/>
              </a:rPr>
              <a:t>	</a:t>
            </a:r>
            <a:r>
              <a:rPr b="1" kern="1200" spc="46" dirty="0">
                <a:solidFill>
                  <a:srgbClr val="4F81BD">
                    <a:lumMod val="50000"/>
                  </a:srgbClr>
                </a:solidFill>
                <a:latin typeface="Calibri" panose="020F0502020204030204" pitchFamily="34" charset="0"/>
                <a:ea typeface="+mn-ea"/>
                <a:cs typeface="Calibri" panose="020F0502020204030204" pitchFamily="34" charset="0"/>
              </a:rPr>
              <a:t>WHERE </a:t>
            </a:r>
            <a:r>
              <a:rPr b="1" kern="1200" spc="53" dirty="0">
                <a:solidFill>
                  <a:srgbClr val="4F81BD">
                    <a:lumMod val="50000"/>
                  </a:srgbClr>
                </a:solidFill>
                <a:latin typeface="Calibri" panose="020F0502020204030204" pitchFamily="34" charset="0"/>
                <a:ea typeface="+mn-ea"/>
                <a:cs typeface="Calibri" panose="020F0502020204030204" pitchFamily="34" charset="0"/>
              </a:rPr>
              <a:t>DO</a:t>
            </a:r>
            <a:r>
              <a:rPr b="1" kern="1200" spc="-119" dirty="0">
                <a:solidFill>
                  <a:srgbClr val="4F81BD">
                    <a:lumMod val="50000"/>
                  </a:srgbClr>
                </a:solidFill>
                <a:latin typeface="Calibri" panose="020F0502020204030204" pitchFamily="34" charset="0"/>
                <a:ea typeface="+mn-ea"/>
                <a:cs typeface="Calibri" panose="020F0502020204030204" pitchFamily="34" charset="0"/>
              </a:rPr>
              <a:t> </a:t>
            </a:r>
            <a:r>
              <a:rPr b="1" kern="1200" spc="46" dirty="0">
                <a:solidFill>
                  <a:srgbClr val="4F81BD">
                    <a:lumMod val="50000"/>
                  </a:srgbClr>
                </a:solidFill>
                <a:latin typeface="Calibri" panose="020F0502020204030204" pitchFamily="34" charset="0"/>
                <a:ea typeface="+mn-ea"/>
                <a:cs typeface="Calibri" panose="020F0502020204030204" pitchFamily="34" charset="0"/>
              </a:rPr>
              <a:t>WE </a:t>
            </a:r>
            <a:r>
              <a:rPr b="1" kern="1200" spc="43" dirty="0">
                <a:solidFill>
                  <a:srgbClr val="4F81BD">
                    <a:lumMod val="50000"/>
                  </a:srgbClr>
                </a:solidFill>
                <a:latin typeface="Calibri" panose="020F0502020204030204" pitchFamily="34" charset="0"/>
                <a:ea typeface="+mn-ea"/>
                <a:cs typeface="Calibri" panose="020F0502020204030204" pitchFamily="34" charset="0"/>
              </a:rPr>
              <a:t>WANT TO </a:t>
            </a:r>
            <a:r>
              <a:rPr b="1" kern="1200" spc="73" dirty="0">
                <a:solidFill>
                  <a:srgbClr val="4F81BD">
                    <a:lumMod val="50000"/>
                  </a:srgbClr>
                </a:solidFill>
                <a:latin typeface="Calibri" panose="020F0502020204030204" pitchFamily="34" charset="0"/>
                <a:ea typeface="+mn-ea"/>
                <a:cs typeface="Calibri" panose="020F0502020204030204" pitchFamily="34" charset="0"/>
              </a:rPr>
              <a:t>BE?</a:t>
            </a:r>
            <a:endParaRPr b="1" kern="1200" dirty="0">
              <a:solidFill>
                <a:srgbClr val="4F81BD">
                  <a:lumMod val="50000"/>
                </a:srgbClr>
              </a:solidFill>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7E4C1881-C54A-42FA-B9FB-31A46AF2740A}"/>
              </a:ext>
            </a:extLst>
          </p:cNvPr>
          <p:cNvPicPr>
            <a:picLocks noChangeAspect="1"/>
          </p:cNvPicPr>
          <p:nvPr/>
        </p:nvPicPr>
        <p:blipFill>
          <a:blip r:embed="rId2"/>
          <a:stretch>
            <a:fillRect/>
          </a:stretch>
        </p:blipFill>
        <p:spPr>
          <a:xfrm>
            <a:off x="1366438" y="445167"/>
            <a:ext cx="7363596" cy="18290"/>
          </a:xfrm>
          <a:prstGeom prst="rect">
            <a:avLst/>
          </a:prstGeom>
        </p:spPr>
      </p:pic>
      <p:sp>
        <p:nvSpPr>
          <p:cNvPr id="18" name="Rectangle 17">
            <a:extLst>
              <a:ext uri="{FF2B5EF4-FFF2-40B4-BE49-F238E27FC236}">
                <a16:creationId xmlns:a16="http://schemas.microsoft.com/office/drawing/2014/main" id="{C693BDC0-BA0A-4256-B3CF-6E9F55062887}"/>
              </a:ext>
            </a:extLst>
          </p:cNvPr>
          <p:cNvSpPr/>
          <p:nvPr/>
        </p:nvSpPr>
        <p:spPr>
          <a:xfrm>
            <a:off x="1393483" y="68783"/>
            <a:ext cx="1733167" cy="307777"/>
          </a:xfrm>
          <a:prstGeom prst="rect">
            <a:avLst/>
          </a:prstGeom>
        </p:spPr>
        <p:txBody>
          <a:bodyPr wrap="none">
            <a:spAutoFit/>
          </a:bodyPr>
          <a:lstStyle/>
          <a:p>
            <a:r>
              <a:rPr lang="en-US" b="1" dirty="0"/>
              <a:t>SHARING POWER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object 2"/>
          <p:cNvSpPr txBox="1"/>
          <p:nvPr/>
        </p:nvSpPr>
        <p:spPr>
          <a:xfrm>
            <a:off x="7188495" y="296418"/>
            <a:ext cx="115140" cy="115438"/>
          </a:xfrm>
          <a:prstGeom prst="rect">
            <a:avLst/>
          </a:prstGeom>
        </p:spPr>
        <p:txBody>
          <a:bodyPr vert="horz" wrap="square" lIns="0" tIns="8404" rIns="0" bIns="0" rtlCol="0">
            <a:spAutoFit/>
          </a:bodyPr>
          <a:lstStyle/>
          <a:p>
            <a:pPr marL="8405" defTabSz="605150">
              <a:spcBef>
                <a:spcPts val="66"/>
              </a:spcBef>
              <a:buClrTx/>
            </a:pPr>
            <a:r>
              <a:rPr sz="695" kern="1200" spc="33" dirty="0">
                <a:solidFill>
                  <a:prstClr val="black"/>
                </a:solidFill>
                <a:latin typeface="Calibri"/>
                <a:ea typeface="+mn-ea"/>
                <a:cs typeface="Calibri"/>
              </a:rPr>
              <a:t>40</a:t>
            </a:r>
            <a:endParaRPr sz="695" kern="1200">
              <a:solidFill>
                <a:prstClr val="black"/>
              </a:solidFill>
              <a:latin typeface="Calibri"/>
              <a:ea typeface="+mn-ea"/>
              <a:cs typeface="Calibri"/>
            </a:endParaRPr>
          </a:p>
        </p:txBody>
      </p:sp>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txBox="1"/>
          <p:nvPr/>
        </p:nvSpPr>
        <p:spPr>
          <a:xfrm>
            <a:off x="6323737" y="296901"/>
            <a:ext cx="561415" cy="115438"/>
          </a:xfrm>
          <a:prstGeom prst="rect">
            <a:avLst/>
          </a:prstGeom>
        </p:spPr>
        <p:txBody>
          <a:bodyPr vert="horz" wrap="square" lIns="0" tIns="8404" rIns="0" bIns="0" rtlCol="0">
            <a:spAutoFit/>
          </a:bodyPr>
          <a:lstStyle/>
          <a:p>
            <a:pPr marL="8405" defTabSz="605150">
              <a:spcBef>
                <a:spcPts val="66"/>
              </a:spcBef>
              <a:buClrTx/>
            </a:pPr>
            <a:r>
              <a:rPr sz="695" kern="1200" spc="17" dirty="0">
                <a:solidFill>
                  <a:prstClr val="black"/>
                </a:solidFill>
                <a:latin typeface="Calibri"/>
                <a:ea typeface="+mn-ea"/>
                <a:cs typeface="Calibri"/>
              </a:rPr>
              <a:t>Sharing</a:t>
            </a:r>
            <a:r>
              <a:rPr sz="695" kern="1200" spc="-3" dirty="0">
                <a:solidFill>
                  <a:prstClr val="black"/>
                </a:solidFill>
                <a:latin typeface="Calibri"/>
                <a:ea typeface="+mn-ea"/>
                <a:cs typeface="Calibri"/>
              </a:rPr>
              <a:t> </a:t>
            </a:r>
            <a:r>
              <a:rPr sz="695" kern="1200" spc="7" dirty="0">
                <a:solidFill>
                  <a:prstClr val="black"/>
                </a:solidFill>
                <a:latin typeface="Calibri"/>
                <a:ea typeface="+mn-ea"/>
                <a:cs typeface="Calibri"/>
              </a:rPr>
              <a:t>Power</a:t>
            </a:r>
            <a:endParaRPr sz="695" kern="1200">
              <a:solidFill>
                <a:prstClr val="black"/>
              </a:solidFill>
              <a:latin typeface="Calibri"/>
              <a:ea typeface="+mn-ea"/>
              <a:cs typeface="Calibri"/>
            </a:endParaRPr>
          </a:p>
        </p:txBody>
      </p:sp>
      <p:sp>
        <p:nvSpPr>
          <p:cNvPr id="5" name="object 5"/>
          <p:cNvSpPr/>
          <p:nvPr/>
        </p:nvSpPr>
        <p:spPr>
          <a:xfrm>
            <a:off x="6950448" y="276068"/>
            <a:ext cx="177891" cy="169108"/>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1243854" y="1"/>
            <a:ext cx="6656293" cy="5143499"/>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4295954" y="0"/>
            <a:ext cx="500063" cy="5143500"/>
          </a:xfrm>
          <a:custGeom>
            <a:avLst/>
            <a:gdLst/>
            <a:ahLst/>
            <a:cxnLst/>
            <a:rect l="l" t="t" r="r" b="b"/>
            <a:pathLst>
              <a:path w="755650" h="7772400">
                <a:moveTo>
                  <a:pt x="755396" y="0"/>
                </a:moveTo>
                <a:lnTo>
                  <a:pt x="0" y="0"/>
                </a:lnTo>
                <a:lnTo>
                  <a:pt x="339950" y="7772400"/>
                </a:lnTo>
                <a:lnTo>
                  <a:pt x="415422" y="7772400"/>
                </a:lnTo>
                <a:lnTo>
                  <a:pt x="755396"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4676808" y="0"/>
            <a:ext cx="1383786" cy="5143500"/>
          </a:xfrm>
          <a:custGeom>
            <a:avLst/>
            <a:gdLst/>
            <a:ahLst/>
            <a:cxnLst/>
            <a:rect l="l" t="t" r="r" b="b"/>
            <a:pathLst>
              <a:path w="2091054" h="7772400">
                <a:moveTo>
                  <a:pt x="2090781" y="0"/>
                </a:moveTo>
                <a:lnTo>
                  <a:pt x="1300651" y="0"/>
                </a:lnTo>
                <a:lnTo>
                  <a:pt x="0" y="7772400"/>
                </a:lnTo>
                <a:lnTo>
                  <a:pt x="79395" y="7772400"/>
                </a:lnTo>
                <a:lnTo>
                  <a:pt x="2090781"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4844513" y="0"/>
            <a:ext cx="2627639" cy="5143500"/>
          </a:xfrm>
          <a:custGeom>
            <a:avLst/>
            <a:gdLst/>
            <a:ahLst/>
            <a:cxnLst/>
            <a:rect l="l" t="t" r="r" b="b"/>
            <a:pathLst>
              <a:path w="3970654" h="7772400">
                <a:moveTo>
                  <a:pt x="3970223" y="0"/>
                </a:moveTo>
                <a:lnTo>
                  <a:pt x="3062338" y="0"/>
                </a:lnTo>
                <a:lnTo>
                  <a:pt x="0" y="7772400"/>
                </a:lnTo>
                <a:lnTo>
                  <a:pt x="92768" y="7772400"/>
                </a:lnTo>
                <a:lnTo>
                  <a:pt x="397022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5043291" y="828703"/>
            <a:ext cx="2857080" cy="4314825"/>
          </a:xfrm>
          <a:custGeom>
            <a:avLst/>
            <a:gdLst/>
            <a:ahLst/>
            <a:cxnLst/>
            <a:rect l="l" t="t" r="r" b="b"/>
            <a:pathLst>
              <a:path w="4317365" h="6520180">
                <a:moveTo>
                  <a:pt x="4317026" y="0"/>
                </a:moveTo>
                <a:lnTo>
                  <a:pt x="0" y="6520136"/>
                </a:lnTo>
                <a:lnTo>
                  <a:pt x="121925" y="6520136"/>
                </a:lnTo>
                <a:lnTo>
                  <a:pt x="4317026" y="1249538"/>
                </a:lnTo>
                <a:lnTo>
                  <a:pt x="4317026"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5307656" y="2597042"/>
            <a:ext cx="2592761" cy="2546537"/>
          </a:xfrm>
          <a:custGeom>
            <a:avLst/>
            <a:gdLst/>
            <a:ahLst/>
            <a:cxnLst/>
            <a:rect l="l" t="t" r="r" b="b"/>
            <a:pathLst>
              <a:path w="3917950" h="3848100">
                <a:moveTo>
                  <a:pt x="3917542" y="0"/>
                </a:moveTo>
                <a:lnTo>
                  <a:pt x="0" y="3847980"/>
                </a:lnTo>
                <a:lnTo>
                  <a:pt x="185462" y="3847980"/>
                </a:lnTo>
                <a:lnTo>
                  <a:pt x="3917542" y="773930"/>
                </a:lnTo>
                <a:lnTo>
                  <a:pt x="3917542"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5718696" y="3754720"/>
            <a:ext cx="2181785" cy="1388829"/>
          </a:xfrm>
          <a:custGeom>
            <a:avLst/>
            <a:gdLst/>
            <a:ahLst/>
            <a:cxnLst/>
            <a:rect l="l" t="t" r="r" b="b"/>
            <a:pathLst>
              <a:path w="3296920" h="2098675">
                <a:moveTo>
                  <a:pt x="3296414" y="0"/>
                </a:moveTo>
                <a:lnTo>
                  <a:pt x="0" y="2098601"/>
                </a:lnTo>
                <a:lnTo>
                  <a:pt x="348559" y="2098601"/>
                </a:lnTo>
                <a:lnTo>
                  <a:pt x="3296414" y="565806"/>
                </a:lnTo>
                <a:lnTo>
                  <a:pt x="3296414"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6542959" y="4636668"/>
            <a:ext cx="1357313" cy="507206"/>
          </a:xfrm>
          <a:custGeom>
            <a:avLst/>
            <a:gdLst/>
            <a:ahLst/>
            <a:cxnLst/>
            <a:rect l="l" t="t" r="r" b="b"/>
            <a:pathLst>
              <a:path w="2051050" h="766445">
                <a:moveTo>
                  <a:pt x="2050862" y="0"/>
                </a:moveTo>
                <a:lnTo>
                  <a:pt x="0" y="765879"/>
                </a:lnTo>
                <a:lnTo>
                  <a:pt x="970638" y="765879"/>
                </a:lnTo>
                <a:lnTo>
                  <a:pt x="2050862" y="466941"/>
                </a:lnTo>
                <a:lnTo>
                  <a:pt x="2050862"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1243853" y="4651770"/>
            <a:ext cx="1312349" cy="492078"/>
          </a:xfrm>
          <a:custGeom>
            <a:avLst/>
            <a:gdLst/>
            <a:ahLst/>
            <a:cxnLst/>
            <a:rect l="l" t="t" r="r" b="b"/>
            <a:pathLst>
              <a:path w="1983105" h="743584">
                <a:moveTo>
                  <a:pt x="0" y="0"/>
                </a:moveTo>
                <a:lnTo>
                  <a:pt x="0" y="459672"/>
                </a:lnTo>
                <a:lnTo>
                  <a:pt x="1019390" y="743059"/>
                </a:lnTo>
                <a:lnTo>
                  <a:pt x="1982679" y="743059"/>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1243854" y="3782534"/>
            <a:ext cx="2132619" cy="1361094"/>
          </a:xfrm>
          <a:custGeom>
            <a:avLst/>
            <a:gdLst/>
            <a:ahLst/>
            <a:cxnLst/>
            <a:rect l="l" t="t" r="r" b="b"/>
            <a:pathLst>
              <a:path w="3222625" h="2056765">
                <a:moveTo>
                  <a:pt x="0" y="0"/>
                </a:moveTo>
                <a:lnTo>
                  <a:pt x="0" y="557385"/>
                </a:lnTo>
                <a:lnTo>
                  <a:pt x="2874987" y="2056568"/>
                </a:lnTo>
                <a:lnTo>
                  <a:pt x="3222047" y="2056568"/>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1243853" y="2640737"/>
            <a:ext cx="2542335" cy="2502834"/>
          </a:xfrm>
          <a:custGeom>
            <a:avLst/>
            <a:gdLst/>
            <a:ahLst/>
            <a:cxnLst/>
            <a:rect l="l" t="t" r="r" b="b"/>
            <a:pathLst>
              <a:path w="3841750" h="3782059">
                <a:moveTo>
                  <a:pt x="0" y="0"/>
                </a:moveTo>
                <a:lnTo>
                  <a:pt x="0" y="763070"/>
                </a:lnTo>
                <a:lnTo>
                  <a:pt x="3656414" y="3781952"/>
                </a:lnTo>
                <a:lnTo>
                  <a:pt x="3841352" y="3781952"/>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1243853" y="894880"/>
            <a:ext cx="2806233" cy="4248850"/>
          </a:xfrm>
          <a:custGeom>
            <a:avLst/>
            <a:gdLst/>
            <a:ahLst/>
            <a:cxnLst/>
            <a:rect l="l" t="t" r="r" b="b"/>
            <a:pathLst>
              <a:path w="4240530" h="6420484">
                <a:moveTo>
                  <a:pt x="0" y="0"/>
                </a:moveTo>
                <a:lnTo>
                  <a:pt x="0" y="1233576"/>
                </a:lnTo>
                <a:lnTo>
                  <a:pt x="4118348" y="6420138"/>
                </a:lnTo>
                <a:lnTo>
                  <a:pt x="4240043" y="6420138"/>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1628494" y="0"/>
            <a:ext cx="2620075" cy="5143500"/>
          </a:xfrm>
          <a:custGeom>
            <a:avLst/>
            <a:gdLst/>
            <a:ahLst/>
            <a:cxnLst/>
            <a:rect l="l" t="t" r="r" b="b"/>
            <a:pathLst>
              <a:path w="3959225" h="7772400">
                <a:moveTo>
                  <a:pt x="906983" y="0"/>
                </a:moveTo>
                <a:lnTo>
                  <a:pt x="0" y="0"/>
                </a:lnTo>
                <a:lnTo>
                  <a:pt x="3866143" y="7772400"/>
                </a:lnTo>
                <a:lnTo>
                  <a:pt x="3958805" y="7772400"/>
                </a:lnTo>
                <a:lnTo>
                  <a:pt x="90698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3038728" y="0"/>
            <a:ext cx="1377483" cy="5143500"/>
          </a:xfrm>
          <a:custGeom>
            <a:avLst/>
            <a:gdLst/>
            <a:ahLst/>
            <a:cxnLst/>
            <a:rect l="l" t="t" r="r" b="b"/>
            <a:pathLst>
              <a:path w="2081529" h="7772400">
                <a:moveTo>
                  <a:pt x="789749" y="0"/>
                </a:moveTo>
                <a:lnTo>
                  <a:pt x="0" y="0"/>
                </a:lnTo>
                <a:lnTo>
                  <a:pt x="2001693" y="7772400"/>
                </a:lnTo>
                <a:lnTo>
                  <a:pt x="2081044" y="7772400"/>
                </a:lnTo>
                <a:lnTo>
                  <a:pt x="789749"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1647045" y="-74892"/>
            <a:ext cx="5849911" cy="5062182"/>
          </a:xfrm>
          <a:prstGeom prst="rect">
            <a:avLst/>
          </a:prstGeom>
          <a:blipFill>
            <a:blip r:embed="rId4" cstate="print"/>
            <a:stretch>
              <a:fillRect/>
            </a:stretch>
          </a:blip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21" name="object 21"/>
          <p:cNvSpPr txBox="1"/>
          <p:nvPr/>
        </p:nvSpPr>
        <p:spPr>
          <a:xfrm>
            <a:off x="4256053" y="4236785"/>
            <a:ext cx="631896" cy="327719"/>
          </a:xfrm>
          <a:prstGeom prst="rect">
            <a:avLst/>
          </a:prstGeom>
        </p:spPr>
        <p:txBody>
          <a:bodyPr vert="horz" wrap="square" lIns="0" tIns="19750" rIns="0" bIns="0" rtlCol="0">
            <a:spAutoFit/>
          </a:bodyPr>
          <a:lstStyle/>
          <a:p>
            <a:pPr marL="71441" marR="3362" indent="-63457" defTabSz="605150">
              <a:lnSpc>
                <a:spcPts val="1184"/>
              </a:lnSpc>
              <a:spcBef>
                <a:spcPts val="156"/>
              </a:spcBef>
              <a:buClrTx/>
            </a:pPr>
            <a:r>
              <a:rPr sz="1026" kern="1200" spc="33" dirty="0">
                <a:solidFill>
                  <a:srgbClr val="FFFFFF"/>
                </a:solidFill>
                <a:latin typeface="Oswald Regular"/>
                <a:ea typeface="+mn-ea"/>
                <a:cs typeface="Oswald Regular"/>
              </a:rPr>
              <a:t>J</a:t>
            </a:r>
            <a:r>
              <a:rPr sz="1026" kern="1200" spc="66" dirty="0">
                <a:solidFill>
                  <a:srgbClr val="FFFFFF"/>
                </a:solidFill>
                <a:latin typeface="Oswald Regular"/>
                <a:ea typeface="+mn-ea"/>
                <a:cs typeface="Oswald Regular"/>
              </a:rPr>
              <a:t>OURN</a:t>
            </a:r>
            <a:r>
              <a:rPr sz="1026" kern="1200" spc="33" dirty="0">
                <a:solidFill>
                  <a:srgbClr val="FFFFFF"/>
                </a:solidFill>
                <a:latin typeface="Oswald Regular"/>
                <a:ea typeface="+mn-ea"/>
                <a:cs typeface="Oswald Regular"/>
              </a:rPr>
              <a:t>EY  </a:t>
            </a:r>
            <a:r>
              <a:rPr sz="1026" kern="1200" spc="50" dirty="0">
                <a:solidFill>
                  <a:srgbClr val="FFFFFF"/>
                </a:solidFill>
                <a:latin typeface="Oswald Regular"/>
                <a:ea typeface="+mn-ea"/>
                <a:cs typeface="Oswald Regular"/>
              </a:rPr>
              <a:t>AHEAD</a:t>
            </a:r>
            <a:endParaRPr sz="1026" kern="1200" dirty="0">
              <a:solidFill>
                <a:prstClr val="black"/>
              </a:solidFill>
              <a:latin typeface="Oswald Regular"/>
              <a:ea typeface="+mn-ea"/>
              <a:cs typeface="Oswald Regular"/>
            </a:endParaRPr>
          </a:p>
        </p:txBody>
      </p:sp>
      <p:sp>
        <p:nvSpPr>
          <p:cNvPr id="22" name="object 22"/>
          <p:cNvSpPr txBox="1">
            <a:spLocks noGrp="1"/>
          </p:cNvSpPr>
          <p:nvPr>
            <p:ph type="title"/>
          </p:nvPr>
        </p:nvSpPr>
        <p:spPr>
          <a:xfrm>
            <a:off x="3349158" y="889576"/>
            <a:ext cx="2445684" cy="742426"/>
          </a:xfrm>
          <a:prstGeom prst="rect">
            <a:avLst/>
          </a:prstGeom>
        </p:spPr>
        <p:txBody>
          <a:bodyPr vert="horz" wrap="square" lIns="0" tIns="11346" rIns="0" bIns="0" rtlCol="0">
            <a:spAutoFit/>
          </a:bodyPr>
          <a:lstStyle/>
          <a:p>
            <a:pPr marL="40763" algn="ctr">
              <a:lnSpc>
                <a:spcPts val="1929"/>
              </a:lnSpc>
              <a:spcBef>
                <a:spcPts val="89"/>
              </a:spcBef>
            </a:pPr>
            <a:r>
              <a:rPr sz="1588" spc="89" dirty="0">
                <a:latin typeface="FrankRuehl" panose="020E0503060101010101" pitchFamily="34" charset="-79"/>
                <a:cs typeface="FrankRuehl" panose="020E0503060101010101" pitchFamily="34" charset="-79"/>
              </a:rPr>
              <a:t>WHERE </a:t>
            </a:r>
            <a:r>
              <a:rPr sz="1588" spc="75" dirty="0">
                <a:latin typeface="FrankRuehl" panose="020E0503060101010101" pitchFamily="34" charset="-79"/>
                <a:cs typeface="FrankRuehl" panose="020E0503060101010101" pitchFamily="34" charset="-79"/>
              </a:rPr>
              <a:t>ARE </a:t>
            </a:r>
            <a:r>
              <a:rPr sz="1588" spc="116" dirty="0">
                <a:latin typeface="FrankRuehl" panose="020E0503060101010101" pitchFamily="34" charset="-79"/>
                <a:cs typeface="FrankRuehl" panose="020E0503060101010101" pitchFamily="34" charset="-79"/>
              </a:rPr>
              <a:t>YOU</a:t>
            </a:r>
            <a:r>
              <a:rPr sz="1588" spc="-132" dirty="0">
                <a:latin typeface="FrankRuehl" panose="020E0503060101010101" pitchFamily="34" charset="-79"/>
                <a:cs typeface="FrankRuehl" panose="020E0503060101010101" pitchFamily="34" charset="-79"/>
              </a:rPr>
              <a:t> </a:t>
            </a:r>
            <a:r>
              <a:rPr sz="1588" spc="119" dirty="0">
                <a:latin typeface="FrankRuehl" panose="020E0503060101010101" pitchFamily="34" charset="-79"/>
                <a:cs typeface="FrankRuehl" panose="020E0503060101010101" pitchFamily="34" charset="-79"/>
              </a:rPr>
              <a:t>ON</a:t>
            </a:r>
          </a:p>
          <a:p>
            <a:pPr algn="ctr">
              <a:lnSpc>
                <a:spcPts val="1929"/>
              </a:lnSpc>
            </a:pPr>
            <a:r>
              <a:rPr sz="1588" spc="119" dirty="0">
                <a:latin typeface="FrankRuehl" panose="020E0503060101010101" pitchFamily="34" charset="-79"/>
                <a:cs typeface="FrankRuehl" panose="020E0503060101010101" pitchFamily="34" charset="-79"/>
              </a:rPr>
              <a:t>THIS </a:t>
            </a:r>
            <a:r>
              <a:rPr sz="1588" spc="113" dirty="0">
                <a:latin typeface="FrankRuehl" panose="020E0503060101010101" pitchFamily="34" charset="-79"/>
                <a:cs typeface="FrankRuehl" panose="020E0503060101010101" pitchFamily="34" charset="-79"/>
              </a:rPr>
              <a:t>DIMENSION </a:t>
            </a:r>
            <a:r>
              <a:rPr sz="1588" spc="79" dirty="0">
                <a:latin typeface="FrankRuehl" panose="020E0503060101010101" pitchFamily="34" charset="-79"/>
                <a:cs typeface="FrankRuehl" panose="020E0503060101010101" pitchFamily="34" charset="-79"/>
              </a:rPr>
              <a:t>OF</a:t>
            </a:r>
            <a:r>
              <a:rPr sz="1588" spc="-208" dirty="0">
                <a:latin typeface="FrankRuehl" panose="020E0503060101010101" pitchFamily="34" charset="-79"/>
                <a:cs typeface="FrankRuehl" panose="020E0503060101010101" pitchFamily="34" charset="-79"/>
              </a:rPr>
              <a:t> </a:t>
            </a:r>
            <a:r>
              <a:rPr sz="1588" spc="113" dirty="0">
                <a:latin typeface="FrankRuehl" panose="020E0503060101010101" pitchFamily="34" charset="-79"/>
                <a:cs typeface="FrankRuehl" panose="020E0503060101010101" pitchFamily="34" charset="-79"/>
              </a:rPr>
              <a:t>POWER?</a:t>
            </a:r>
          </a:p>
        </p:txBody>
      </p:sp>
      <p:sp>
        <p:nvSpPr>
          <p:cNvPr id="23" name="object 23"/>
          <p:cNvSpPr txBox="1"/>
          <p:nvPr/>
        </p:nvSpPr>
        <p:spPr>
          <a:xfrm>
            <a:off x="2576287" y="1844093"/>
            <a:ext cx="3741730" cy="2302927"/>
          </a:xfrm>
          <a:prstGeom prst="rect">
            <a:avLst/>
          </a:prstGeom>
        </p:spPr>
        <p:txBody>
          <a:bodyPr vert="horz" wrap="square" lIns="0" tIns="10085" rIns="0" bIns="0" rtlCol="0">
            <a:spAutoFit/>
          </a:bodyPr>
          <a:lstStyle/>
          <a:p>
            <a:pPr marL="629944" defTabSz="605150">
              <a:spcBef>
                <a:spcPts val="79"/>
              </a:spcBef>
              <a:buClrTx/>
            </a:pPr>
            <a:r>
              <a:rPr sz="1456" kern="1200" spc="17" dirty="0">
                <a:solidFill>
                  <a:srgbClr val="FFFFFF"/>
                </a:solidFill>
                <a:latin typeface="FrankRuehl" panose="020E0503060101010101" pitchFamily="34" charset="-79"/>
                <a:ea typeface="+mn-ea"/>
                <a:cs typeface="FrankRuehl" panose="020E0503060101010101" pitchFamily="34" charset="-79"/>
              </a:rPr>
              <a:t>WHERE </a:t>
            </a:r>
            <a:r>
              <a:rPr sz="1456" kern="1200" spc="30" dirty="0">
                <a:solidFill>
                  <a:srgbClr val="FFFFFF"/>
                </a:solidFill>
                <a:latin typeface="FrankRuehl" panose="020E0503060101010101" pitchFamily="34" charset="-79"/>
                <a:ea typeface="+mn-ea"/>
                <a:cs typeface="FrankRuehl" panose="020E0503060101010101" pitchFamily="34" charset="-79"/>
              </a:rPr>
              <a:t>WOULD </a:t>
            </a:r>
            <a:r>
              <a:rPr sz="1456" kern="1200" spc="23" dirty="0">
                <a:solidFill>
                  <a:srgbClr val="FFFFFF"/>
                </a:solidFill>
                <a:latin typeface="FrankRuehl" panose="020E0503060101010101" pitchFamily="34" charset="-79"/>
                <a:ea typeface="+mn-ea"/>
                <a:cs typeface="FrankRuehl" panose="020E0503060101010101" pitchFamily="34" charset="-79"/>
              </a:rPr>
              <a:t>YOU </a:t>
            </a:r>
            <a:r>
              <a:rPr sz="1456" kern="1200" spc="20" dirty="0">
                <a:solidFill>
                  <a:srgbClr val="FFFFFF"/>
                </a:solidFill>
                <a:latin typeface="FrankRuehl" panose="020E0503060101010101" pitchFamily="34" charset="-79"/>
                <a:ea typeface="+mn-ea"/>
                <a:cs typeface="FrankRuehl" panose="020E0503060101010101" pitchFamily="34" charset="-79"/>
              </a:rPr>
              <a:t>LIKE </a:t>
            </a:r>
            <a:r>
              <a:rPr sz="1456" kern="1200" spc="17" dirty="0">
                <a:solidFill>
                  <a:srgbClr val="FFFFFF"/>
                </a:solidFill>
                <a:latin typeface="FrankRuehl" panose="020E0503060101010101" pitchFamily="34" charset="-79"/>
                <a:ea typeface="+mn-ea"/>
                <a:cs typeface="FrankRuehl" panose="020E0503060101010101" pitchFamily="34" charset="-79"/>
              </a:rPr>
              <a:t>TO</a:t>
            </a:r>
            <a:r>
              <a:rPr sz="1456" kern="1200" spc="162" dirty="0">
                <a:solidFill>
                  <a:srgbClr val="FFFFFF"/>
                </a:solidFill>
                <a:latin typeface="FrankRuehl" panose="020E0503060101010101" pitchFamily="34" charset="-79"/>
                <a:ea typeface="+mn-ea"/>
                <a:cs typeface="FrankRuehl" panose="020E0503060101010101" pitchFamily="34" charset="-79"/>
              </a:rPr>
              <a:t> </a:t>
            </a:r>
            <a:r>
              <a:rPr sz="1456" kern="1200" spc="-3" dirty="0">
                <a:solidFill>
                  <a:srgbClr val="FFFFFF"/>
                </a:solidFill>
                <a:latin typeface="FrankRuehl" panose="020E0503060101010101" pitchFamily="34" charset="-79"/>
                <a:ea typeface="+mn-ea"/>
                <a:cs typeface="FrankRuehl" panose="020E0503060101010101" pitchFamily="34" charset="-79"/>
              </a:rPr>
              <a:t>BE</a:t>
            </a:r>
            <a:endParaRPr lang="en-US" sz="1456" kern="1200" dirty="0">
              <a:solidFill>
                <a:prstClr val="black"/>
              </a:solidFill>
              <a:latin typeface="FrankRuehl" panose="020E0503060101010101" pitchFamily="34" charset="-79"/>
              <a:ea typeface="+mn-ea"/>
              <a:cs typeface="FrankRuehl" panose="020E0503060101010101" pitchFamily="34" charset="-79"/>
            </a:endParaRPr>
          </a:p>
          <a:p>
            <a:pPr marL="732484" defTabSz="605150">
              <a:spcBef>
                <a:spcPts val="1793"/>
              </a:spcBef>
              <a:buClrTx/>
            </a:pPr>
            <a:r>
              <a:rPr lang="en-US" sz="1059" kern="1200" spc="40" dirty="0">
                <a:solidFill>
                  <a:srgbClr val="FFFFFF"/>
                </a:solidFill>
                <a:latin typeface="FrankRuehl" panose="020E0503060101010101" pitchFamily="34" charset="-79"/>
                <a:ea typeface="+mn-ea"/>
                <a:cs typeface="FrankRuehl" panose="020E0503060101010101" pitchFamily="34" charset="-79"/>
              </a:rPr>
              <a:t>AT THE </a:t>
            </a:r>
            <a:r>
              <a:rPr lang="en-US" sz="1059" kern="1200" spc="46" dirty="0">
                <a:solidFill>
                  <a:srgbClr val="FFFFFF"/>
                </a:solidFill>
                <a:latin typeface="FrankRuehl" panose="020E0503060101010101" pitchFamily="34" charset="-79"/>
                <a:ea typeface="+mn-ea"/>
                <a:cs typeface="FrankRuehl" panose="020E0503060101010101" pitchFamily="34" charset="-79"/>
              </a:rPr>
              <a:t>BEGINNING </a:t>
            </a:r>
            <a:r>
              <a:rPr lang="en-US" sz="1059" kern="1200" spc="30" dirty="0">
                <a:solidFill>
                  <a:srgbClr val="FFFFFF"/>
                </a:solidFill>
                <a:latin typeface="FrankRuehl" panose="020E0503060101010101" pitchFamily="34" charset="-79"/>
                <a:ea typeface="+mn-ea"/>
                <a:cs typeface="FrankRuehl" panose="020E0503060101010101" pitchFamily="34" charset="-79"/>
              </a:rPr>
              <a:t>OF </a:t>
            </a:r>
            <a:r>
              <a:rPr lang="en-US" sz="1059" kern="1200" spc="46" dirty="0">
                <a:solidFill>
                  <a:srgbClr val="FFFFFF"/>
                </a:solidFill>
                <a:latin typeface="FrankRuehl" panose="020E0503060101010101" pitchFamily="34" charset="-79"/>
                <a:ea typeface="+mn-ea"/>
                <a:cs typeface="FrankRuehl" panose="020E0503060101010101" pitchFamily="34" charset="-79"/>
              </a:rPr>
              <a:t>SHARING</a:t>
            </a:r>
            <a:r>
              <a:rPr lang="en-US" sz="1059" kern="1200" spc="-93" dirty="0">
                <a:solidFill>
                  <a:srgbClr val="FFFFFF"/>
                </a:solidFill>
                <a:latin typeface="FrankRuehl" panose="020E0503060101010101" pitchFamily="34" charset="-79"/>
                <a:ea typeface="+mn-ea"/>
                <a:cs typeface="FrankRuehl" panose="020E0503060101010101" pitchFamily="34" charset="-79"/>
              </a:rPr>
              <a:t> </a:t>
            </a:r>
            <a:r>
              <a:rPr lang="en-US" sz="1059" kern="1200" spc="40" dirty="0">
                <a:solidFill>
                  <a:srgbClr val="FFFFFF"/>
                </a:solidFill>
                <a:latin typeface="FrankRuehl" panose="020E0503060101010101" pitchFamily="34" charset="-79"/>
                <a:ea typeface="+mn-ea"/>
                <a:cs typeface="FrankRuehl" panose="020E0503060101010101" pitchFamily="34" charset="-79"/>
              </a:rPr>
              <a:t>POWER</a:t>
            </a:r>
            <a:endParaRPr lang="en-US" sz="1059" kern="1200" dirty="0">
              <a:solidFill>
                <a:prstClr val="black"/>
              </a:solidFill>
              <a:latin typeface="FrankRuehl" panose="020E0503060101010101" pitchFamily="34" charset="-79"/>
              <a:ea typeface="+mn-ea"/>
              <a:cs typeface="FrankRuehl" panose="020E0503060101010101" pitchFamily="34" charset="-79"/>
            </a:endParaRPr>
          </a:p>
          <a:p>
            <a:pPr marL="8405" defTabSz="605150">
              <a:spcBef>
                <a:spcPts val="242"/>
              </a:spcBef>
              <a:buClrTx/>
            </a:pPr>
            <a:r>
              <a:rPr sz="794" kern="1200" spc="36" dirty="0">
                <a:solidFill>
                  <a:srgbClr val="FFFFFF"/>
                </a:solidFill>
                <a:latin typeface="Calibri"/>
                <a:ea typeface="+mn-ea"/>
                <a:cs typeface="Calibri"/>
              </a:rPr>
              <a:t>Does </a:t>
            </a:r>
            <a:r>
              <a:rPr sz="794" kern="1200" dirty="0">
                <a:solidFill>
                  <a:srgbClr val="FFFFFF"/>
                </a:solidFill>
                <a:latin typeface="Calibri"/>
                <a:ea typeface="+mn-ea"/>
                <a:cs typeface="Calibri"/>
              </a:rPr>
              <a:t>not </a:t>
            </a:r>
            <a:r>
              <a:rPr sz="794" kern="1200" spc="7" dirty="0">
                <a:solidFill>
                  <a:srgbClr val="FFFFFF"/>
                </a:solidFill>
                <a:latin typeface="Calibri"/>
                <a:ea typeface="+mn-ea"/>
                <a:cs typeface="Calibri"/>
              </a:rPr>
              <a:t>seek </a:t>
            </a:r>
            <a:r>
              <a:rPr sz="794" kern="1200" spc="-13" dirty="0">
                <a:solidFill>
                  <a:srgbClr val="FFFFFF"/>
                </a:solidFill>
                <a:latin typeface="Calibri"/>
                <a:ea typeface="+mn-ea"/>
                <a:cs typeface="Calibri"/>
              </a:rPr>
              <a:t>to </a:t>
            </a:r>
            <a:r>
              <a:rPr sz="794" kern="1200" spc="20" dirty="0">
                <a:solidFill>
                  <a:srgbClr val="FFFFFF"/>
                </a:solidFill>
                <a:latin typeface="Calibri"/>
                <a:ea typeface="+mn-ea"/>
                <a:cs typeface="Calibri"/>
              </a:rPr>
              <a:t>make </a:t>
            </a:r>
            <a:r>
              <a:rPr sz="794" kern="1200" spc="23" dirty="0">
                <a:solidFill>
                  <a:srgbClr val="FFFFFF"/>
                </a:solidFill>
                <a:latin typeface="Calibri"/>
                <a:ea typeface="+mn-ea"/>
                <a:cs typeface="Calibri"/>
              </a:rPr>
              <a:t>application </a:t>
            </a:r>
            <a:r>
              <a:rPr sz="794" kern="1200" spc="20" dirty="0">
                <a:solidFill>
                  <a:srgbClr val="FFFFFF"/>
                </a:solidFill>
                <a:latin typeface="Calibri"/>
                <a:ea typeface="+mn-ea"/>
                <a:cs typeface="Calibri"/>
              </a:rPr>
              <a:t>and </a:t>
            </a:r>
            <a:r>
              <a:rPr sz="794" kern="1200" spc="7" dirty="0">
                <a:solidFill>
                  <a:srgbClr val="FFFFFF"/>
                </a:solidFill>
                <a:latin typeface="Calibri"/>
                <a:ea typeface="+mn-ea"/>
                <a:cs typeface="Calibri"/>
              </a:rPr>
              <a:t>reporting </a:t>
            </a:r>
            <a:r>
              <a:rPr sz="794" kern="1200" spc="3" dirty="0">
                <a:solidFill>
                  <a:srgbClr val="FFFFFF"/>
                </a:solidFill>
                <a:latin typeface="Calibri"/>
                <a:ea typeface="+mn-ea"/>
                <a:cs typeface="Calibri"/>
              </a:rPr>
              <a:t>requirements </a:t>
            </a:r>
            <a:r>
              <a:rPr sz="794" kern="1200" spc="7" dirty="0">
                <a:solidFill>
                  <a:srgbClr val="FFFFFF"/>
                </a:solidFill>
                <a:latin typeface="Calibri"/>
                <a:ea typeface="+mn-ea"/>
                <a:cs typeface="Calibri"/>
              </a:rPr>
              <a:t>less</a:t>
            </a:r>
            <a:r>
              <a:rPr sz="794" kern="1200" spc="159" dirty="0">
                <a:solidFill>
                  <a:srgbClr val="FFFFFF"/>
                </a:solidFill>
                <a:latin typeface="Calibri"/>
                <a:ea typeface="+mn-ea"/>
                <a:cs typeface="Calibri"/>
              </a:rPr>
              <a:t> </a:t>
            </a:r>
            <a:r>
              <a:rPr sz="794" kern="1200" spc="13" dirty="0">
                <a:solidFill>
                  <a:srgbClr val="FFFFFF"/>
                </a:solidFill>
                <a:latin typeface="Calibri"/>
                <a:ea typeface="+mn-ea"/>
                <a:cs typeface="Calibri"/>
              </a:rPr>
              <a:t>burdensome.</a:t>
            </a:r>
            <a:endParaRPr sz="794" kern="1200" dirty="0">
              <a:solidFill>
                <a:prstClr val="black"/>
              </a:solidFill>
              <a:latin typeface="Calibri"/>
              <a:ea typeface="+mn-ea"/>
              <a:cs typeface="Calibri"/>
            </a:endParaRPr>
          </a:p>
          <a:p>
            <a:pPr marL="294590" marR="289547" indent="-420" algn="ctr" defTabSz="605150">
              <a:lnSpc>
                <a:spcPct val="143700"/>
              </a:lnSpc>
              <a:buClrTx/>
            </a:pPr>
            <a:r>
              <a:rPr sz="794" kern="1200" spc="26" dirty="0">
                <a:solidFill>
                  <a:srgbClr val="FFFFFF"/>
                </a:solidFill>
                <a:latin typeface="Calibri"/>
                <a:ea typeface="+mn-ea"/>
                <a:cs typeface="Calibri"/>
              </a:rPr>
              <a:t>Application </a:t>
            </a:r>
            <a:r>
              <a:rPr sz="794" kern="1200" spc="13" dirty="0">
                <a:solidFill>
                  <a:srgbClr val="FFFFFF"/>
                </a:solidFill>
                <a:latin typeface="Calibri"/>
                <a:ea typeface="+mn-ea"/>
                <a:cs typeface="Calibri"/>
              </a:rPr>
              <a:t>process </a:t>
            </a:r>
            <a:r>
              <a:rPr sz="794" kern="1200" spc="17" dirty="0">
                <a:solidFill>
                  <a:srgbClr val="FFFFFF"/>
                </a:solidFill>
                <a:latin typeface="Calibri"/>
                <a:ea typeface="+mn-ea"/>
                <a:cs typeface="Calibri"/>
              </a:rPr>
              <a:t>is </a:t>
            </a:r>
            <a:r>
              <a:rPr sz="794" kern="1200" dirty="0">
                <a:solidFill>
                  <a:srgbClr val="FFFFFF"/>
                </a:solidFill>
                <a:latin typeface="Calibri"/>
                <a:ea typeface="+mn-ea"/>
                <a:cs typeface="Calibri"/>
              </a:rPr>
              <a:t>not </a:t>
            </a:r>
            <a:r>
              <a:rPr sz="794" kern="1200" spc="23" dirty="0">
                <a:solidFill>
                  <a:srgbClr val="FFFFFF"/>
                </a:solidFill>
                <a:latin typeface="Calibri"/>
                <a:ea typeface="+mn-ea"/>
                <a:cs typeface="Calibri"/>
              </a:rPr>
              <a:t>accessible </a:t>
            </a:r>
            <a:r>
              <a:rPr sz="794" kern="1200" spc="-13" dirty="0">
                <a:solidFill>
                  <a:srgbClr val="FFFFFF"/>
                </a:solidFill>
                <a:latin typeface="Calibri"/>
                <a:ea typeface="+mn-ea"/>
                <a:cs typeface="Calibri"/>
              </a:rPr>
              <a:t>to </a:t>
            </a:r>
            <a:r>
              <a:rPr sz="794" kern="1200" spc="17" dirty="0">
                <a:solidFill>
                  <a:srgbClr val="FFFFFF"/>
                </a:solidFill>
                <a:latin typeface="Calibri"/>
                <a:ea typeface="+mn-ea"/>
                <a:cs typeface="Calibri"/>
              </a:rPr>
              <a:t>people with disabilities. </a:t>
            </a:r>
            <a:endParaRPr lang="en-US" sz="794" kern="1200" spc="17" dirty="0">
              <a:solidFill>
                <a:srgbClr val="FFFFFF"/>
              </a:solidFill>
              <a:latin typeface="Calibri"/>
              <a:ea typeface="+mn-ea"/>
              <a:cs typeface="Calibri"/>
            </a:endParaRPr>
          </a:p>
          <a:p>
            <a:pPr marL="294590" marR="289547" indent="-420" algn="ctr" defTabSz="605150">
              <a:lnSpc>
                <a:spcPct val="143700"/>
              </a:lnSpc>
              <a:buClrTx/>
            </a:pPr>
            <a:r>
              <a:rPr sz="794" kern="1200" spc="17" dirty="0">
                <a:solidFill>
                  <a:srgbClr val="FFFFFF"/>
                </a:solidFill>
                <a:latin typeface="Calibri"/>
                <a:ea typeface="+mn-ea"/>
                <a:cs typeface="Calibri"/>
              </a:rPr>
              <a:t> </a:t>
            </a:r>
            <a:r>
              <a:rPr sz="794" kern="1200" spc="36" dirty="0">
                <a:solidFill>
                  <a:srgbClr val="FFFFFF"/>
                </a:solidFill>
                <a:latin typeface="Calibri"/>
                <a:ea typeface="+mn-ea"/>
                <a:cs typeface="Calibri"/>
              </a:rPr>
              <a:t>Does </a:t>
            </a:r>
            <a:r>
              <a:rPr sz="794" kern="1200" dirty="0">
                <a:solidFill>
                  <a:srgbClr val="FFFFFF"/>
                </a:solidFill>
                <a:latin typeface="Calibri"/>
                <a:ea typeface="+mn-ea"/>
                <a:cs typeface="Calibri"/>
              </a:rPr>
              <a:t>not </a:t>
            </a:r>
            <a:r>
              <a:rPr sz="794" kern="1200" spc="33" dirty="0">
                <a:solidFill>
                  <a:srgbClr val="FFFFFF"/>
                </a:solidFill>
                <a:latin typeface="Calibri"/>
                <a:ea typeface="+mn-ea"/>
                <a:cs typeface="Calibri"/>
              </a:rPr>
              <a:t>publicly </a:t>
            </a:r>
            <a:r>
              <a:rPr sz="794" kern="1200" spc="3" dirty="0">
                <a:solidFill>
                  <a:srgbClr val="FFFFFF"/>
                </a:solidFill>
                <a:latin typeface="Calibri"/>
                <a:ea typeface="+mn-ea"/>
                <a:cs typeface="Calibri"/>
              </a:rPr>
              <a:t>share </a:t>
            </a:r>
            <a:r>
              <a:rPr sz="794" kern="1200" spc="10" dirty="0">
                <a:solidFill>
                  <a:srgbClr val="FFFFFF"/>
                </a:solidFill>
                <a:latin typeface="Calibri"/>
                <a:ea typeface="+mn-ea"/>
                <a:cs typeface="Calibri"/>
              </a:rPr>
              <a:t>information </a:t>
            </a:r>
            <a:r>
              <a:rPr sz="794" kern="1200" spc="7" dirty="0">
                <a:solidFill>
                  <a:srgbClr val="FFFFFF"/>
                </a:solidFill>
                <a:latin typeface="Calibri"/>
                <a:ea typeface="+mn-ea"/>
                <a:cs typeface="Calibri"/>
              </a:rPr>
              <a:t>about </a:t>
            </a:r>
            <a:r>
              <a:rPr sz="794" kern="1200" spc="-7" dirty="0">
                <a:solidFill>
                  <a:srgbClr val="FFFFFF"/>
                </a:solidFill>
                <a:latin typeface="Calibri"/>
                <a:ea typeface="+mn-ea"/>
                <a:cs typeface="Calibri"/>
              </a:rPr>
              <a:t>strategies </a:t>
            </a:r>
            <a:r>
              <a:rPr sz="794" kern="1200" spc="20" dirty="0">
                <a:solidFill>
                  <a:srgbClr val="FFFFFF"/>
                </a:solidFill>
                <a:latin typeface="Calibri"/>
                <a:ea typeface="+mn-ea"/>
                <a:cs typeface="Calibri"/>
              </a:rPr>
              <a:t>and decisions.  Solicits</a:t>
            </a:r>
            <a:r>
              <a:rPr sz="794" kern="1200" spc="43" dirty="0">
                <a:solidFill>
                  <a:srgbClr val="FFFFFF"/>
                </a:solidFill>
                <a:latin typeface="Calibri"/>
                <a:ea typeface="+mn-ea"/>
                <a:cs typeface="Calibri"/>
              </a:rPr>
              <a:t> </a:t>
            </a:r>
            <a:r>
              <a:rPr sz="794" kern="1200" spc="3" dirty="0">
                <a:solidFill>
                  <a:srgbClr val="FFFFFF"/>
                </a:solidFill>
                <a:latin typeface="Calibri"/>
                <a:ea typeface="+mn-ea"/>
                <a:cs typeface="Calibri"/>
              </a:rPr>
              <a:t>little</a:t>
            </a:r>
            <a:r>
              <a:rPr sz="794" kern="1200" spc="43" dirty="0">
                <a:solidFill>
                  <a:srgbClr val="FFFFFF"/>
                </a:solidFill>
                <a:latin typeface="Calibri"/>
                <a:ea typeface="+mn-ea"/>
                <a:cs typeface="Calibri"/>
              </a:rPr>
              <a:t> </a:t>
            </a:r>
            <a:r>
              <a:rPr sz="794" kern="1200" spc="3" dirty="0">
                <a:solidFill>
                  <a:srgbClr val="FFFFFF"/>
                </a:solidFill>
                <a:latin typeface="Calibri"/>
                <a:ea typeface="+mn-ea"/>
                <a:cs typeface="Calibri"/>
              </a:rPr>
              <a:t>or</a:t>
            </a:r>
            <a:r>
              <a:rPr sz="794" kern="1200" spc="43" dirty="0">
                <a:solidFill>
                  <a:srgbClr val="FFFFFF"/>
                </a:solidFill>
                <a:latin typeface="Calibri"/>
                <a:ea typeface="+mn-ea"/>
                <a:cs typeface="Calibri"/>
              </a:rPr>
              <a:t> </a:t>
            </a:r>
            <a:r>
              <a:rPr sz="794" kern="1200" spc="23" dirty="0">
                <a:solidFill>
                  <a:srgbClr val="FFFFFF"/>
                </a:solidFill>
                <a:latin typeface="Calibri"/>
                <a:ea typeface="+mn-ea"/>
                <a:cs typeface="Calibri"/>
              </a:rPr>
              <a:t>no</a:t>
            </a:r>
            <a:r>
              <a:rPr sz="794" kern="1200" spc="43" dirty="0">
                <a:solidFill>
                  <a:srgbClr val="FFFFFF"/>
                </a:solidFill>
                <a:latin typeface="Calibri"/>
                <a:ea typeface="+mn-ea"/>
                <a:cs typeface="Calibri"/>
              </a:rPr>
              <a:t> </a:t>
            </a:r>
            <a:r>
              <a:rPr sz="794" kern="1200" spc="3" dirty="0">
                <a:solidFill>
                  <a:srgbClr val="FFFFFF"/>
                </a:solidFill>
                <a:latin typeface="Calibri"/>
                <a:ea typeface="+mn-ea"/>
                <a:cs typeface="Calibri"/>
              </a:rPr>
              <a:t>regular,</a:t>
            </a:r>
            <a:r>
              <a:rPr sz="794" kern="1200" spc="46" dirty="0">
                <a:solidFill>
                  <a:srgbClr val="FFFFFF"/>
                </a:solidFill>
                <a:latin typeface="Calibri"/>
                <a:ea typeface="+mn-ea"/>
                <a:cs typeface="Calibri"/>
              </a:rPr>
              <a:t> </a:t>
            </a:r>
            <a:r>
              <a:rPr sz="794" kern="1200" spc="3" dirty="0">
                <a:solidFill>
                  <a:srgbClr val="FFFFFF"/>
                </a:solidFill>
                <a:latin typeface="Calibri"/>
                <a:ea typeface="+mn-ea"/>
                <a:cs typeface="Calibri"/>
              </a:rPr>
              <a:t>honest</a:t>
            </a:r>
            <a:r>
              <a:rPr sz="794" kern="1200" spc="43" dirty="0">
                <a:solidFill>
                  <a:srgbClr val="FFFFFF"/>
                </a:solidFill>
                <a:latin typeface="Calibri"/>
                <a:ea typeface="+mn-ea"/>
                <a:cs typeface="Calibri"/>
              </a:rPr>
              <a:t> </a:t>
            </a:r>
            <a:r>
              <a:rPr sz="794" kern="1200" spc="13" dirty="0">
                <a:solidFill>
                  <a:srgbClr val="FFFFFF"/>
                </a:solidFill>
                <a:latin typeface="Calibri"/>
                <a:ea typeface="+mn-ea"/>
                <a:cs typeface="Calibri"/>
              </a:rPr>
              <a:t>feedback</a:t>
            </a:r>
            <a:r>
              <a:rPr sz="794" kern="1200" spc="43" dirty="0">
                <a:solidFill>
                  <a:srgbClr val="FFFFFF"/>
                </a:solidFill>
                <a:latin typeface="Calibri"/>
                <a:ea typeface="+mn-ea"/>
                <a:cs typeface="Calibri"/>
              </a:rPr>
              <a:t> </a:t>
            </a:r>
            <a:r>
              <a:rPr sz="794" kern="1200" spc="3" dirty="0">
                <a:solidFill>
                  <a:srgbClr val="FFFFFF"/>
                </a:solidFill>
                <a:latin typeface="Calibri"/>
                <a:ea typeface="+mn-ea"/>
                <a:cs typeface="Calibri"/>
              </a:rPr>
              <a:t>from</a:t>
            </a:r>
            <a:r>
              <a:rPr sz="794" kern="1200" spc="43" dirty="0">
                <a:solidFill>
                  <a:srgbClr val="FFFFFF"/>
                </a:solidFill>
                <a:latin typeface="Calibri"/>
                <a:ea typeface="+mn-ea"/>
                <a:cs typeface="Calibri"/>
              </a:rPr>
              <a:t> </a:t>
            </a:r>
            <a:r>
              <a:rPr lang="en-US" sz="794" kern="1200" spc="-3" dirty="0">
                <a:solidFill>
                  <a:srgbClr val="FFFFFF"/>
                </a:solidFill>
                <a:latin typeface="Calibri"/>
                <a:ea typeface="+mn-ea"/>
                <a:cs typeface="Calibri"/>
              </a:rPr>
              <a:t>investees</a:t>
            </a:r>
            <a:r>
              <a:rPr lang="en-US" sz="794" kern="1200" spc="43" dirty="0">
                <a:solidFill>
                  <a:srgbClr val="FFFFFF"/>
                </a:solidFill>
                <a:latin typeface="Calibri"/>
                <a:ea typeface="+mn-ea"/>
                <a:cs typeface="Calibri"/>
              </a:rPr>
              <a:t>.</a:t>
            </a:r>
            <a:endParaRPr sz="794" kern="1200" dirty="0">
              <a:solidFill>
                <a:prstClr val="black"/>
              </a:solidFill>
              <a:latin typeface="Calibri"/>
              <a:ea typeface="+mn-ea"/>
              <a:cs typeface="Calibri"/>
            </a:endParaRPr>
          </a:p>
          <a:p>
            <a:pPr marL="808548" marR="826618" indent="-1261" algn="ctr" defTabSz="605150">
              <a:lnSpc>
                <a:spcPct val="143700"/>
              </a:lnSpc>
              <a:buClrTx/>
            </a:pPr>
            <a:r>
              <a:rPr sz="794" kern="1200" spc="20" dirty="0">
                <a:solidFill>
                  <a:srgbClr val="FFFFFF"/>
                </a:solidFill>
                <a:latin typeface="Calibri"/>
                <a:ea typeface="+mn-ea"/>
                <a:cs typeface="Calibri"/>
              </a:rPr>
              <a:t>Primarily </a:t>
            </a:r>
            <a:r>
              <a:rPr sz="794" kern="1200" spc="13" dirty="0">
                <a:solidFill>
                  <a:srgbClr val="FFFFFF"/>
                </a:solidFill>
                <a:latin typeface="Calibri"/>
                <a:ea typeface="+mn-ea"/>
                <a:cs typeface="Calibri"/>
              </a:rPr>
              <a:t>makes </a:t>
            </a:r>
            <a:r>
              <a:rPr sz="794" kern="1200" spc="10" dirty="0">
                <a:solidFill>
                  <a:srgbClr val="FFFFFF"/>
                </a:solidFill>
                <a:latin typeface="Calibri"/>
                <a:ea typeface="+mn-ea"/>
                <a:cs typeface="Calibri"/>
              </a:rPr>
              <a:t>one-year project </a:t>
            </a:r>
            <a:r>
              <a:rPr lang="en-US" sz="794" kern="1200" spc="10" dirty="0">
                <a:solidFill>
                  <a:srgbClr val="FFFFFF"/>
                </a:solidFill>
                <a:latin typeface="Calibri"/>
                <a:ea typeface="+mn-ea"/>
                <a:cs typeface="Calibri"/>
              </a:rPr>
              <a:t>investments</a:t>
            </a:r>
            <a:r>
              <a:rPr sz="794" kern="1200" dirty="0">
                <a:solidFill>
                  <a:srgbClr val="FFFFFF"/>
                </a:solidFill>
                <a:latin typeface="Calibri"/>
                <a:ea typeface="+mn-ea"/>
                <a:cs typeface="Calibri"/>
              </a:rPr>
              <a:t> </a:t>
            </a:r>
            <a:r>
              <a:rPr sz="794" kern="1200" spc="17" dirty="0">
                <a:solidFill>
                  <a:srgbClr val="FFFFFF"/>
                </a:solidFill>
                <a:latin typeface="Calibri"/>
                <a:ea typeface="+mn-ea"/>
                <a:cs typeface="Calibri"/>
              </a:rPr>
              <a:t>Provides </a:t>
            </a:r>
            <a:r>
              <a:rPr sz="794" kern="1200" spc="3" dirty="0">
                <a:solidFill>
                  <a:srgbClr val="FFFFFF"/>
                </a:solidFill>
                <a:latin typeface="Calibri"/>
                <a:ea typeface="+mn-ea"/>
                <a:cs typeface="Calibri"/>
              </a:rPr>
              <a:t>little </a:t>
            </a:r>
            <a:r>
              <a:rPr sz="794" kern="1200" spc="23" dirty="0">
                <a:solidFill>
                  <a:srgbClr val="FFFFFF"/>
                </a:solidFill>
                <a:latin typeface="Calibri"/>
                <a:ea typeface="+mn-ea"/>
                <a:cs typeface="Calibri"/>
              </a:rPr>
              <a:t> </a:t>
            </a:r>
            <a:r>
              <a:rPr sz="794" kern="1200" spc="3" dirty="0">
                <a:solidFill>
                  <a:srgbClr val="FFFFFF"/>
                </a:solidFill>
                <a:latin typeface="Calibri"/>
                <a:ea typeface="+mn-ea"/>
                <a:cs typeface="Calibri"/>
              </a:rPr>
              <a:t>support </a:t>
            </a:r>
            <a:r>
              <a:rPr sz="794" kern="1200" spc="17" dirty="0">
                <a:solidFill>
                  <a:srgbClr val="FFFFFF"/>
                </a:solidFill>
                <a:latin typeface="Calibri"/>
                <a:ea typeface="+mn-ea"/>
                <a:cs typeface="Calibri"/>
              </a:rPr>
              <a:t>beyond</a:t>
            </a:r>
            <a:r>
              <a:rPr lang="en-US" sz="794" kern="1200" spc="17" dirty="0">
                <a:solidFill>
                  <a:srgbClr val="FFFFFF"/>
                </a:solidFill>
                <a:latin typeface="Calibri"/>
                <a:ea typeface="+mn-ea"/>
                <a:cs typeface="Calibri"/>
              </a:rPr>
              <a:t> engagement</a:t>
            </a:r>
            <a:endParaRPr sz="794" kern="1200" dirty="0">
              <a:solidFill>
                <a:prstClr val="black"/>
              </a:solidFill>
              <a:latin typeface="Calibri"/>
              <a:ea typeface="+mn-ea"/>
              <a:cs typeface="Calibri"/>
            </a:endParaRPr>
          </a:p>
          <a:p>
            <a:pPr marL="495466" marR="513117" algn="ctr" defTabSz="605150">
              <a:lnSpc>
                <a:spcPct val="143700"/>
              </a:lnSpc>
              <a:buClrTx/>
            </a:pPr>
            <a:r>
              <a:rPr sz="794" kern="1200" spc="3" dirty="0">
                <a:solidFill>
                  <a:srgbClr val="FFFFFF"/>
                </a:solidFill>
                <a:latin typeface="Calibri"/>
                <a:ea typeface="+mn-ea"/>
                <a:cs typeface="Calibri"/>
              </a:rPr>
              <a:t>Insists </a:t>
            </a:r>
            <a:r>
              <a:rPr sz="794" kern="1200" spc="-13" dirty="0">
                <a:solidFill>
                  <a:srgbClr val="FFFFFF"/>
                </a:solidFill>
                <a:latin typeface="Calibri"/>
                <a:ea typeface="+mn-ea"/>
                <a:cs typeface="Calibri"/>
              </a:rPr>
              <a:t>that </a:t>
            </a:r>
            <a:r>
              <a:rPr sz="794" kern="1200" spc="30" dirty="0">
                <a:solidFill>
                  <a:srgbClr val="FFFFFF"/>
                </a:solidFill>
                <a:latin typeface="Calibri"/>
                <a:ea typeface="+mn-ea"/>
                <a:cs typeface="Calibri"/>
              </a:rPr>
              <a:t>all </a:t>
            </a:r>
            <a:r>
              <a:rPr sz="794" kern="1200" spc="23" dirty="0">
                <a:solidFill>
                  <a:srgbClr val="FFFFFF"/>
                </a:solidFill>
                <a:latin typeface="Calibri"/>
                <a:ea typeface="+mn-ea"/>
                <a:cs typeface="Calibri"/>
              </a:rPr>
              <a:t>decisions </a:t>
            </a:r>
            <a:r>
              <a:rPr sz="794" kern="1200" spc="7" dirty="0">
                <a:solidFill>
                  <a:srgbClr val="FFFFFF"/>
                </a:solidFill>
                <a:latin typeface="Calibri"/>
                <a:ea typeface="+mn-ea"/>
                <a:cs typeface="Calibri"/>
              </a:rPr>
              <a:t>reside </a:t>
            </a:r>
            <a:r>
              <a:rPr sz="794" kern="1200" spc="20" dirty="0">
                <a:solidFill>
                  <a:srgbClr val="FFFFFF"/>
                </a:solidFill>
                <a:latin typeface="Calibri"/>
                <a:ea typeface="+mn-ea"/>
                <a:cs typeface="Calibri"/>
              </a:rPr>
              <a:t>solely </a:t>
            </a:r>
            <a:r>
              <a:rPr sz="794" kern="1200" spc="17" dirty="0">
                <a:solidFill>
                  <a:srgbClr val="FFFFFF"/>
                </a:solidFill>
                <a:latin typeface="Calibri"/>
                <a:ea typeface="+mn-ea"/>
                <a:cs typeface="Calibri"/>
              </a:rPr>
              <a:t>with </a:t>
            </a:r>
            <a:r>
              <a:rPr lang="en-US" sz="794" kern="1200" spc="-7" dirty="0">
                <a:solidFill>
                  <a:srgbClr val="FFFFFF"/>
                </a:solidFill>
                <a:latin typeface="Calibri"/>
                <a:ea typeface="+mn-ea"/>
                <a:cs typeface="Calibri"/>
              </a:rPr>
              <a:t>SVP.</a:t>
            </a:r>
          </a:p>
          <a:p>
            <a:pPr marL="495466" marR="513117" algn="ctr" defTabSz="605150">
              <a:lnSpc>
                <a:spcPct val="143700"/>
              </a:lnSpc>
              <a:buClrTx/>
            </a:pPr>
            <a:r>
              <a:rPr sz="794" kern="1200" spc="13" dirty="0">
                <a:solidFill>
                  <a:srgbClr val="FFFFFF"/>
                </a:solidFill>
                <a:latin typeface="Calibri"/>
                <a:ea typeface="+mn-ea"/>
                <a:cs typeface="Calibri"/>
              </a:rPr>
              <a:t>  Engages </a:t>
            </a:r>
            <a:r>
              <a:rPr sz="794" kern="1200" spc="10" dirty="0">
                <a:solidFill>
                  <a:srgbClr val="FFFFFF"/>
                </a:solidFill>
                <a:latin typeface="Calibri"/>
                <a:ea typeface="+mn-ea"/>
                <a:cs typeface="Calibri"/>
              </a:rPr>
              <a:t>priority </a:t>
            </a:r>
            <a:r>
              <a:rPr sz="794" kern="1200" spc="20" dirty="0">
                <a:solidFill>
                  <a:srgbClr val="FFFFFF"/>
                </a:solidFill>
                <a:latin typeface="Calibri"/>
                <a:ea typeface="+mn-ea"/>
                <a:cs typeface="Calibri"/>
              </a:rPr>
              <a:t>communities </a:t>
            </a:r>
            <a:r>
              <a:rPr sz="794" kern="1200" spc="30" dirty="0">
                <a:solidFill>
                  <a:srgbClr val="FFFFFF"/>
                </a:solidFill>
                <a:latin typeface="Calibri"/>
                <a:ea typeface="+mn-ea"/>
                <a:cs typeface="Calibri"/>
              </a:rPr>
              <a:t>minimally </a:t>
            </a:r>
            <a:r>
              <a:rPr sz="794" kern="1200" spc="3" dirty="0">
                <a:solidFill>
                  <a:srgbClr val="FFFFFF"/>
                </a:solidFill>
                <a:latin typeface="Calibri"/>
                <a:ea typeface="+mn-ea"/>
                <a:cs typeface="Calibri"/>
              </a:rPr>
              <a:t>or</a:t>
            </a:r>
            <a:r>
              <a:rPr sz="794" kern="1200" spc="139" dirty="0">
                <a:solidFill>
                  <a:srgbClr val="FFFFFF"/>
                </a:solidFill>
                <a:latin typeface="Calibri"/>
                <a:ea typeface="+mn-ea"/>
                <a:cs typeface="Calibri"/>
              </a:rPr>
              <a:t> </a:t>
            </a:r>
            <a:r>
              <a:rPr sz="794" kern="1200" spc="13" dirty="0">
                <a:solidFill>
                  <a:srgbClr val="FFFFFF"/>
                </a:solidFill>
                <a:latin typeface="Calibri"/>
                <a:ea typeface="+mn-ea"/>
                <a:cs typeface="Calibri"/>
              </a:rPr>
              <a:t>superficially.</a:t>
            </a:r>
            <a:endParaRPr sz="794" kern="1200" dirty="0">
              <a:solidFill>
                <a:prstClr val="black"/>
              </a:solidFill>
              <a:latin typeface="Calibri"/>
              <a:ea typeface="+mn-ea"/>
              <a:cs typeface="Calibri"/>
            </a:endParaRPr>
          </a:p>
          <a:p>
            <a:pPr marL="736266" marR="751815" algn="ctr" defTabSz="605150">
              <a:lnSpc>
                <a:spcPts val="907"/>
              </a:lnSpc>
              <a:spcBef>
                <a:spcPts val="483"/>
              </a:spcBef>
              <a:buClrTx/>
            </a:pPr>
            <a:r>
              <a:rPr sz="794" kern="1200" spc="33" dirty="0">
                <a:solidFill>
                  <a:srgbClr val="FFFFFF"/>
                </a:solidFill>
                <a:latin typeface="Calibri"/>
                <a:ea typeface="+mn-ea"/>
                <a:cs typeface="Calibri"/>
              </a:rPr>
              <a:t>Gives </a:t>
            </a:r>
            <a:r>
              <a:rPr sz="794" kern="1200" spc="3" dirty="0">
                <a:solidFill>
                  <a:srgbClr val="FFFFFF"/>
                </a:solidFill>
                <a:latin typeface="Calibri"/>
                <a:ea typeface="+mn-ea"/>
                <a:cs typeface="Calibri"/>
              </a:rPr>
              <a:t>little </a:t>
            </a:r>
            <a:r>
              <a:rPr sz="794" kern="1200" spc="-3" dirty="0">
                <a:solidFill>
                  <a:srgbClr val="FFFFFF"/>
                </a:solidFill>
                <a:latin typeface="Calibri"/>
                <a:ea typeface="+mn-ea"/>
                <a:cs typeface="Calibri"/>
              </a:rPr>
              <a:t>attention </a:t>
            </a:r>
            <a:r>
              <a:rPr sz="794" kern="1200" spc="-13" dirty="0">
                <a:solidFill>
                  <a:srgbClr val="FFFFFF"/>
                </a:solidFill>
                <a:latin typeface="Calibri"/>
                <a:ea typeface="+mn-ea"/>
                <a:cs typeface="Calibri"/>
              </a:rPr>
              <a:t>to </a:t>
            </a:r>
            <a:r>
              <a:rPr sz="794" kern="1200" spc="13" dirty="0">
                <a:solidFill>
                  <a:srgbClr val="FFFFFF"/>
                </a:solidFill>
                <a:latin typeface="Calibri"/>
                <a:ea typeface="+mn-ea"/>
                <a:cs typeface="Calibri"/>
              </a:rPr>
              <a:t>equity </a:t>
            </a:r>
            <a:r>
              <a:rPr sz="794" kern="1200" spc="20" dirty="0">
                <a:solidFill>
                  <a:srgbClr val="FFFFFF"/>
                </a:solidFill>
                <a:latin typeface="Calibri"/>
                <a:ea typeface="+mn-ea"/>
                <a:cs typeface="Calibri"/>
              </a:rPr>
              <a:t>and </a:t>
            </a:r>
            <a:r>
              <a:rPr sz="794" kern="1200" spc="30" dirty="0">
                <a:solidFill>
                  <a:srgbClr val="FFFFFF"/>
                </a:solidFill>
                <a:latin typeface="Calibri"/>
                <a:ea typeface="+mn-ea"/>
                <a:cs typeface="Calibri"/>
              </a:rPr>
              <a:t>inclusion in  </a:t>
            </a:r>
            <a:r>
              <a:rPr sz="794" kern="1200" spc="26" dirty="0">
                <a:solidFill>
                  <a:srgbClr val="FFFFFF"/>
                </a:solidFill>
                <a:latin typeface="Calibri"/>
                <a:ea typeface="+mn-ea"/>
                <a:cs typeface="Calibri"/>
              </a:rPr>
              <a:t>building</a:t>
            </a:r>
            <a:r>
              <a:rPr sz="794" kern="1200" spc="36" dirty="0">
                <a:solidFill>
                  <a:srgbClr val="FFFFFF"/>
                </a:solidFill>
                <a:latin typeface="Calibri"/>
                <a:ea typeface="+mn-ea"/>
                <a:cs typeface="Calibri"/>
              </a:rPr>
              <a:t> </a:t>
            </a:r>
            <a:r>
              <a:rPr sz="794" kern="1200" spc="13" dirty="0">
                <a:solidFill>
                  <a:srgbClr val="FFFFFF"/>
                </a:solidFill>
                <a:latin typeface="Calibri"/>
                <a:ea typeface="+mn-ea"/>
                <a:cs typeface="Calibri"/>
              </a:rPr>
              <a:t>relationships.</a:t>
            </a:r>
            <a:endParaRPr sz="794" kern="1200" dirty="0">
              <a:solidFill>
                <a:prstClr val="black"/>
              </a:solidFill>
              <a:latin typeface="Calibri"/>
              <a:ea typeface="+mn-e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21"/>
          <p:cNvSpPr txBox="1">
            <a:spLocks noGrp="1"/>
          </p:cNvSpPr>
          <p:nvPr>
            <p:ph type="title"/>
          </p:nvPr>
        </p:nvSpPr>
        <p:spPr>
          <a:xfrm>
            <a:off x="2060635" y="625035"/>
            <a:ext cx="5195753" cy="548700"/>
          </a:xfrm>
          <a:prstGeom prst="rect">
            <a:avLst/>
          </a:prstGeom>
        </p:spPr>
        <p:txBody>
          <a:bodyPr spcFirstLastPara="1" wrap="square" lIns="0" tIns="0" rIns="0" bIns="0" anchor="b" anchorCtr="0">
            <a:noAutofit/>
          </a:bodyPr>
          <a:lstStyle/>
          <a:p>
            <a:r>
              <a:rPr lang="en-US" sz="2118" dirty="0">
                <a:solidFill>
                  <a:schemeClr val="accent3">
                    <a:lumMod val="50000"/>
                  </a:schemeClr>
                </a:solidFill>
              </a:rPr>
              <a:t>THE JOURNEY BEGINS</a:t>
            </a:r>
            <a:endParaRPr sz="2118" b="1" dirty="0">
              <a:solidFill>
                <a:schemeClr val="accent3">
                  <a:lumMod val="50000"/>
                </a:schemeClr>
              </a:solidFill>
            </a:endParaRPr>
          </a:p>
        </p:txBody>
      </p:sp>
      <p:sp>
        <p:nvSpPr>
          <p:cNvPr id="242" name="Google Shape;242;p21"/>
          <p:cNvSpPr txBox="1">
            <a:spLocks noGrp="1"/>
          </p:cNvSpPr>
          <p:nvPr>
            <p:ph type="sldNum" idx="12"/>
          </p:nvPr>
        </p:nvSpPr>
        <p:spPr>
          <a:prstGeom prst="rect">
            <a:avLst/>
          </a:prstGeom>
        </p:spPr>
        <p:txBody>
          <a:bodyPr spcFirstLastPara="1" wrap="square" lIns="0" tIns="0" rIns="0" bIns="0" anchor="ctr" anchorCtr="0">
            <a:noAutofit/>
          </a:bodyPr>
          <a:lstStyle/>
          <a:p>
            <a:pPr defTabSz="665665"/>
            <a:fld id="{00000000-1234-1234-1234-123412341234}" type="slidenum">
              <a:rPr lang="en" kern="0"/>
              <a:pPr defTabSz="665665"/>
              <a:t>5</a:t>
            </a:fld>
            <a:endParaRPr kern="0"/>
          </a:p>
        </p:txBody>
      </p:sp>
      <p:sp>
        <p:nvSpPr>
          <p:cNvPr id="6" name="TextBox 5">
            <a:extLst>
              <a:ext uri="{FF2B5EF4-FFF2-40B4-BE49-F238E27FC236}">
                <a16:creationId xmlns:a16="http://schemas.microsoft.com/office/drawing/2014/main" id="{29BF5BEB-6C45-4EC7-A4F4-581CBBE32A50}"/>
              </a:ext>
            </a:extLst>
          </p:cNvPr>
          <p:cNvSpPr txBox="1"/>
          <p:nvPr/>
        </p:nvSpPr>
        <p:spPr>
          <a:xfrm>
            <a:off x="3062377" y="1682152"/>
            <a:ext cx="3431618" cy="2308324"/>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Becoming</a:t>
            </a:r>
            <a:r>
              <a:rPr lang="en-US" sz="1800" dirty="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aware of </a:t>
            </a:r>
            <a:r>
              <a:rPr lang="en-US" sz="1800" b="1" dirty="0">
                <a:solidFill>
                  <a:schemeClr val="accent3">
                    <a:lumMod val="75000"/>
                  </a:schemeClr>
                </a:solidFill>
                <a:latin typeface="Calibri" panose="020F0502020204030204" pitchFamily="34" charset="0"/>
                <a:cs typeface="Calibri" panose="020F0502020204030204" pitchFamily="34" charset="0"/>
              </a:rPr>
              <a:t>privilege</a:t>
            </a:r>
          </a:p>
          <a:p>
            <a:r>
              <a:rPr lang="en-US" sz="1800" dirty="0">
                <a:latin typeface="Calibri" panose="020F0502020204030204" pitchFamily="34" charset="0"/>
                <a:cs typeface="Calibri" panose="020F0502020204030204" pitchFamily="34" charset="0"/>
              </a:rPr>
              <a:t>should not be viewed as a burden</a:t>
            </a:r>
          </a:p>
          <a:p>
            <a:r>
              <a:rPr lang="en-US" sz="1800" dirty="0">
                <a:latin typeface="Calibri" panose="020F0502020204030204" pitchFamily="34" charset="0"/>
                <a:cs typeface="Calibri" panose="020F0502020204030204" pitchFamily="34" charset="0"/>
              </a:rPr>
              <a:t>or a source of guilt,</a:t>
            </a:r>
          </a:p>
          <a:p>
            <a:r>
              <a:rPr lang="en-US" sz="1800" dirty="0">
                <a:latin typeface="Calibri" panose="020F0502020204030204" pitchFamily="34" charset="0"/>
                <a:cs typeface="Calibri" panose="020F0502020204030204" pitchFamily="34" charset="0"/>
              </a:rPr>
              <a:t>but rather,</a:t>
            </a:r>
          </a:p>
          <a:p>
            <a:r>
              <a:rPr lang="en-US" sz="1800" dirty="0">
                <a:latin typeface="Calibri" panose="020F0502020204030204" pitchFamily="34" charset="0"/>
                <a:cs typeface="Calibri" panose="020F0502020204030204" pitchFamily="34" charset="0"/>
              </a:rPr>
              <a:t>an </a:t>
            </a:r>
            <a:r>
              <a:rPr lang="en-US" sz="1800" dirty="0">
                <a:solidFill>
                  <a:schemeClr val="accent3">
                    <a:lumMod val="75000"/>
                  </a:schemeClr>
                </a:solidFill>
                <a:latin typeface="Calibri" panose="020F0502020204030204" pitchFamily="34" charset="0"/>
                <a:cs typeface="Calibri" panose="020F0502020204030204" pitchFamily="34" charset="0"/>
              </a:rPr>
              <a:t>opportunity</a:t>
            </a:r>
          </a:p>
          <a:p>
            <a:r>
              <a:rPr lang="en-US" sz="1800" dirty="0">
                <a:latin typeface="Calibri" panose="020F0502020204030204" pitchFamily="34" charset="0"/>
                <a:cs typeface="Calibri" panose="020F0502020204030204" pitchFamily="34" charset="0"/>
              </a:rPr>
              <a:t>to learn and be responsible </a:t>
            </a:r>
          </a:p>
          <a:p>
            <a:r>
              <a:rPr lang="en-US" sz="1800" b="1" dirty="0">
                <a:solidFill>
                  <a:schemeClr val="accent3">
                    <a:lumMod val="75000"/>
                  </a:schemeClr>
                </a:solidFill>
                <a:latin typeface="Calibri" panose="020F0502020204030204" pitchFamily="34" charset="0"/>
                <a:cs typeface="Calibri" panose="020F0502020204030204" pitchFamily="34" charset="0"/>
              </a:rPr>
              <a:t>so that we may work toward </a:t>
            </a:r>
          </a:p>
          <a:p>
            <a:r>
              <a:rPr lang="en-US" sz="1800" b="1" dirty="0">
                <a:solidFill>
                  <a:schemeClr val="accent3">
                    <a:lumMod val="75000"/>
                  </a:schemeClr>
                </a:solidFill>
                <a:latin typeface="Calibri" panose="020F0502020204030204" pitchFamily="34" charset="0"/>
                <a:cs typeface="Calibri" panose="020F0502020204030204" pitchFamily="34" charset="0"/>
              </a:rPr>
              <a:t>a more just and inclusive world </a:t>
            </a:r>
          </a:p>
        </p:txBody>
      </p:sp>
    </p:spTree>
    <p:extLst>
      <p:ext uri="{BB962C8B-B14F-4D97-AF65-F5344CB8AC3E}">
        <p14:creationId xmlns:p14="http://schemas.microsoft.com/office/powerpoint/2010/main" val="1477691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object 2"/>
          <p:cNvSpPr txBox="1"/>
          <p:nvPr/>
        </p:nvSpPr>
        <p:spPr>
          <a:xfrm>
            <a:off x="7188495" y="296418"/>
            <a:ext cx="115140" cy="115438"/>
          </a:xfrm>
          <a:prstGeom prst="rect">
            <a:avLst/>
          </a:prstGeom>
        </p:spPr>
        <p:txBody>
          <a:bodyPr vert="horz" wrap="square" lIns="0" tIns="8404" rIns="0" bIns="0" rtlCol="0">
            <a:spAutoFit/>
          </a:bodyPr>
          <a:lstStyle/>
          <a:p>
            <a:pPr marL="8405" defTabSz="605150">
              <a:spcBef>
                <a:spcPts val="66"/>
              </a:spcBef>
              <a:buClrTx/>
            </a:pPr>
            <a:r>
              <a:rPr sz="695" kern="1200" spc="33" dirty="0">
                <a:solidFill>
                  <a:prstClr val="black"/>
                </a:solidFill>
                <a:latin typeface="Calibri"/>
                <a:ea typeface="+mn-ea"/>
                <a:cs typeface="Calibri"/>
              </a:rPr>
              <a:t>41</a:t>
            </a:r>
            <a:endParaRPr sz="695" kern="1200">
              <a:solidFill>
                <a:prstClr val="black"/>
              </a:solidFill>
              <a:latin typeface="Calibri"/>
              <a:ea typeface="+mn-ea"/>
              <a:cs typeface="Calibri"/>
            </a:endParaRPr>
          </a:p>
        </p:txBody>
      </p:sp>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txBox="1"/>
          <p:nvPr/>
        </p:nvSpPr>
        <p:spPr>
          <a:xfrm>
            <a:off x="6323737" y="296901"/>
            <a:ext cx="561415" cy="115438"/>
          </a:xfrm>
          <a:prstGeom prst="rect">
            <a:avLst/>
          </a:prstGeom>
        </p:spPr>
        <p:txBody>
          <a:bodyPr vert="horz" wrap="square" lIns="0" tIns="8404" rIns="0" bIns="0" rtlCol="0">
            <a:spAutoFit/>
          </a:bodyPr>
          <a:lstStyle/>
          <a:p>
            <a:pPr marL="8405" defTabSz="605150">
              <a:spcBef>
                <a:spcPts val="66"/>
              </a:spcBef>
              <a:buClrTx/>
            </a:pPr>
            <a:r>
              <a:rPr sz="695" kern="1200" spc="17" dirty="0">
                <a:solidFill>
                  <a:prstClr val="black"/>
                </a:solidFill>
                <a:latin typeface="Calibri"/>
                <a:ea typeface="+mn-ea"/>
                <a:cs typeface="Calibri"/>
              </a:rPr>
              <a:t>Sharing</a:t>
            </a:r>
            <a:r>
              <a:rPr sz="695" kern="1200" spc="-3" dirty="0">
                <a:solidFill>
                  <a:prstClr val="black"/>
                </a:solidFill>
                <a:latin typeface="Calibri"/>
                <a:ea typeface="+mn-ea"/>
                <a:cs typeface="Calibri"/>
              </a:rPr>
              <a:t> </a:t>
            </a:r>
            <a:r>
              <a:rPr sz="695" kern="1200" spc="7" dirty="0">
                <a:solidFill>
                  <a:prstClr val="black"/>
                </a:solidFill>
                <a:latin typeface="Calibri"/>
                <a:ea typeface="+mn-ea"/>
                <a:cs typeface="Calibri"/>
              </a:rPr>
              <a:t>Power</a:t>
            </a:r>
            <a:endParaRPr sz="695" kern="1200">
              <a:solidFill>
                <a:prstClr val="black"/>
              </a:solidFill>
              <a:latin typeface="Calibri"/>
              <a:ea typeface="+mn-ea"/>
              <a:cs typeface="Calibri"/>
            </a:endParaRPr>
          </a:p>
        </p:txBody>
      </p:sp>
      <p:sp>
        <p:nvSpPr>
          <p:cNvPr id="5" name="object 5"/>
          <p:cNvSpPr/>
          <p:nvPr/>
        </p:nvSpPr>
        <p:spPr>
          <a:xfrm>
            <a:off x="6950448" y="276068"/>
            <a:ext cx="177891" cy="169108"/>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1274238" y="119160"/>
            <a:ext cx="6656293" cy="1688219"/>
          </a:xfrm>
          <a:prstGeom prst="rect">
            <a:avLst/>
          </a:prstGeom>
          <a:blipFill>
            <a:blip r:embed="rId3" cstate="print"/>
            <a:stretch>
              <a:fillRect/>
            </a:stretch>
          </a:blip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7" name="object 7"/>
          <p:cNvSpPr/>
          <p:nvPr/>
        </p:nvSpPr>
        <p:spPr>
          <a:xfrm>
            <a:off x="4475516" y="905071"/>
            <a:ext cx="140774" cy="1609445"/>
          </a:xfrm>
          <a:custGeom>
            <a:avLst/>
            <a:gdLst/>
            <a:ahLst/>
            <a:cxnLst/>
            <a:rect l="l" t="t" r="r" b="b"/>
            <a:pathLst>
              <a:path w="212725" h="2432050">
                <a:moveTo>
                  <a:pt x="106349" y="0"/>
                </a:moveTo>
                <a:lnTo>
                  <a:pt x="0" y="2431554"/>
                </a:lnTo>
                <a:lnTo>
                  <a:pt x="212712" y="2431554"/>
                </a:lnTo>
                <a:lnTo>
                  <a:pt x="106349"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4520922" y="0"/>
            <a:ext cx="50006" cy="571080"/>
          </a:xfrm>
          <a:custGeom>
            <a:avLst/>
            <a:gdLst/>
            <a:ahLst/>
            <a:cxnLst/>
            <a:rect l="l" t="t" r="r" b="b"/>
            <a:pathLst>
              <a:path w="75564" h="862965">
                <a:moveTo>
                  <a:pt x="75471" y="0"/>
                </a:moveTo>
                <a:lnTo>
                  <a:pt x="0" y="0"/>
                </a:lnTo>
                <a:lnTo>
                  <a:pt x="37734" y="862736"/>
                </a:lnTo>
                <a:lnTo>
                  <a:pt x="75471"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4093794" y="901415"/>
            <a:ext cx="417699" cy="1612807"/>
          </a:xfrm>
          <a:custGeom>
            <a:avLst/>
            <a:gdLst/>
            <a:ahLst/>
            <a:cxnLst/>
            <a:rect l="l" t="t" r="r" b="b"/>
            <a:pathLst>
              <a:path w="631189" h="2437129">
                <a:moveTo>
                  <a:pt x="630682" y="0"/>
                </a:moveTo>
                <a:lnTo>
                  <a:pt x="0" y="2437079"/>
                </a:lnTo>
                <a:lnTo>
                  <a:pt x="222859" y="2437079"/>
                </a:lnTo>
                <a:lnTo>
                  <a:pt x="630682"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4580655" y="0"/>
            <a:ext cx="148758" cy="574862"/>
          </a:xfrm>
          <a:custGeom>
            <a:avLst/>
            <a:gdLst/>
            <a:ahLst/>
            <a:cxnLst/>
            <a:rect l="l" t="t" r="r" b="b"/>
            <a:pathLst>
              <a:path w="224789" h="868680">
                <a:moveTo>
                  <a:pt x="224690" y="0"/>
                </a:moveTo>
                <a:lnTo>
                  <a:pt x="145294" y="0"/>
                </a:lnTo>
                <a:lnTo>
                  <a:pt x="0" y="868248"/>
                </a:lnTo>
                <a:lnTo>
                  <a:pt x="22469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3667965" y="890607"/>
            <a:ext cx="810185" cy="1623732"/>
          </a:xfrm>
          <a:custGeom>
            <a:avLst/>
            <a:gdLst/>
            <a:ahLst/>
            <a:cxnLst/>
            <a:rect l="l" t="t" r="r" b="b"/>
            <a:pathLst>
              <a:path w="1224279" h="2453640">
                <a:moveTo>
                  <a:pt x="1223937" y="0"/>
                </a:moveTo>
                <a:lnTo>
                  <a:pt x="0" y="2453411"/>
                </a:lnTo>
                <a:lnTo>
                  <a:pt x="257302" y="2453411"/>
                </a:lnTo>
                <a:lnTo>
                  <a:pt x="1223937"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4613870" y="0"/>
            <a:ext cx="292053" cy="585788"/>
          </a:xfrm>
          <a:custGeom>
            <a:avLst/>
            <a:gdLst/>
            <a:ahLst/>
            <a:cxnLst/>
            <a:rect l="l" t="t" r="r" b="b"/>
            <a:pathLst>
              <a:path w="441325" h="885190">
                <a:moveTo>
                  <a:pt x="441300" y="0"/>
                </a:moveTo>
                <a:lnTo>
                  <a:pt x="348530" y="0"/>
                </a:lnTo>
                <a:lnTo>
                  <a:pt x="0" y="884593"/>
                </a:lnTo>
                <a:lnTo>
                  <a:pt x="44130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3141483" y="873133"/>
            <a:ext cx="1306465" cy="1641382"/>
          </a:xfrm>
          <a:custGeom>
            <a:avLst/>
            <a:gdLst/>
            <a:ahLst/>
            <a:cxnLst/>
            <a:rect l="l" t="t" r="r" b="b"/>
            <a:pathLst>
              <a:path w="1974214" h="2480310">
                <a:moveTo>
                  <a:pt x="1973795" y="0"/>
                </a:moveTo>
                <a:lnTo>
                  <a:pt x="0" y="2479814"/>
                </a:lnTo>
                <a:lnTo>
                  <a:pt x="331889" y="2479814"/>
                </a:lnTo>
                <a:lnTo>
                  <a:pt x="1973795"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4644130" y="0"/>
            <a:ext cx="479892" cy="603017"/>
          </a:xfrm>
          <a:custGeom>
            <a:avLst/>
            <a:gdLst/>
            <a:ahLst/>
            <a:cxnLst/>
            <a:rect l="l" t="t" r="r" b="b"/>
            <a:pathLst>
              <a:path w="725170" h="911225">
                <a:moveTo>
                  <a:pt x="725100" y="0"/>
                </a:moveTo>
                <a:lnTo>
                  <a:pt x="603175" y="0"/>
                </a:lnTo>
                <a:lnTo>
                  <a:pt x="0" y="910994"/>
                </a:lnTo>
                <a:lnTo>
                  <a:pt x="72510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2400987" y="849762"/>
            <a:ext cx="2020841" cy="1664494"/>
          </a:xfrm>
          <a:custGeom>
            <a:avLst/>
            <a:gdLst/>
            <a:ahLst/>
            <a:cxnLst/>
            <a:rect l="l" t="t" r="r" b="b"/>
            <a:pathLst>
              <a:path w="3053715" h="2515235">
                <a:moveTo>
                  <a:pt x="3053537" y="0"/>
                </a:moveTo>
                <a:lnTo>
                  <a:pt x="0" y="2515133"/>
                </a:lnTo>
                <a:lnTo>
                  <a:pt x="492925" y="2515133"/>
                </a:lnTo>
                <a:lnTo>
                  <a:pt x="3053537"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4670090" y="0"/>
            <a:ext cx="760599" cy="626549"/>
          </a:xfrm>
          <a:custGeom>
            <a:avLst/>
            <a:gdLst/>
            <a:ahLst/>
            <a:cxnLst/>
            <a:rect l="l" t="t" r="r" b="b"/>
            <a:pathLst>
              <a:path w="1149350" h="946785">
                <a:moveTo>
                  <a:pt x="1148893" y="0"/>
                </a:moveTo>
                <a:lnTo>
                  <a:pt x="963430" y="0"/>
                </a:lnTo>
                <a:lnTo>
                  <a:pt x="0" y="946323"/>
                </a:lnTo>
                <a:lnTo>
                  <a:pt x="114889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1243392" y="821483"/>
            <a:ext cx="3157958" cy="1693069"/>
          </a:xfrm>
          <a:custGeom>
            <a:avLst/>
            <a:gdLst/>
            <a:ahLst/>
            <a:cxnLst/>
            <a:rect l="l" t="t" r="r" b="b"/>
            <a:pathLst>
              <a:path w="4772025" h="2558415">
                <a:moveTo>
                  <a:pt x="4771783" y="0"/>
                </a:moveTo>
                <a:lnTo>
                  <a:pt x="0" y="2481186"/>
                </a:lnTo>
                <a:lnTo>
                  <a:pt x="0" y="2557868"/>
                </a:lnTo>
                <a:lnTo>
                  <a:pt x="753960" y="2557868"/>
                </a:lnTo>
                <a:lnTo>
                  <a:pt x="477178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4690611" y="0"/>
            <a:ext cx="1258981" cy="654704"/>
          </a:xfrm>
          <a:custGeom>
            <a:avLst/>
            <a:gdLst/>
            <a:ahLst/>
            <a:cxnLst/>
            <a:rect l="l" t="t" r="r" b="b"/>
            <a:pathLst>
              <a:path w="1902459" h="989330">
                <a:moveTo>
                  <a:pt x="1902107" y="0"/>
                </a:moveTo>
                <a:lnTo>
                  <a:pt x="1553548" y="0"/>
                </a:lnTo>
                <a:lnTo>
                  <a:pt x="0" y="989038"/>
                </a:lnTo>
                <a:lnTo>
                  <a:pt x="1902107"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1243392" y="789556"/>
            <a:ext cx="3143670" cy="1174096"/>
          </a:xfrm>
          <a:custGeom>
            <a:avLst/>
            <a:gdLst/>
            <a:ahLst/>
            <a:cxnLst/>
            <a:rect l="l" t="t" r="r" b="b"/>
            <a:pathLst>
              <a:path w="4750435" h="1774189">
                <a:moveTo>
                  <a:pt x="4750320" y="0"/>
                </a:moveTo>
                <a:lnTo>
                  <a:pt x="0" y="1314576"/>
                </a:lnTo>
                <a:lnTo>
                  <a:pt x="0" y="1773974"/>
                </a:lnTo>
                <a:lnTo>
                  <a:pt x="475032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4704823" y="0"/>
            <a:ext cx="2480561" cy="686640"/>
          </a:xfrm>
          <a:custGeom>
            <a:avLst/>
            <a:gdLst/>
            <a:ahLst/>
            <a:cxnLst/>
            <a:rect l="l" t="t" r="r" b="b"/>
            <a:pathLst>
              <a:path w="3748404" h="1037590">
                <a:moveTo>
                  <a:pt x="3748261" y="0"/>
                </a:moveTo>
                <a:lnTo>
                  <a:pt x="2777623" y="0"/>
                </a:lnTo>
                <a:lnTo>
                  <a:pt x="0" y="1037283"/>
                </a:lnTo>
                <a:lnTo>
                  <a:pt x="3748261"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 name="object 21"/>
          <p:cNvSpPr/>
          <p:nvPr/>
        </p:nvSpPr>
        <p:spPr>
          <a:xfrm>
            <a:off x="1243392" y="755368"/>
            <a:ext cx="3136526" cy="467285"/>
          </a:xfrm>
          <a:custGeom>
            <a:avLst/>
            <a:gdLst/>
            <a:ahLst/>
            <a:cxnLst/>
            <a:rect l="l" t="t" r="r" b="b"/>
            <a:pathLst>
              <a:path w="4739640" h="706119">
                <a:moveTo>
                  <a:pt x="4739373" y="0"/>
                </a:moveTo>
                <a:lnTo>
                  <a:pt x="0" y="286905"/>
                </a:lnTo>
                <a:lnTo>
                  <a:pt x="0" y="706043"/>
                </a:lnTo>
                <a:lnTo>
                  <a:pt x="473937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1243392" y="249439"/>
            <a:ext cx="3136526" cy="471067"/>
          </a:xfrm>
          <a:custGeom>
            <a:avLst/>
            <a:gdLst/>
            <a:ahLst/>
            <a:cxnLst/>
            <a:rect l="l" t="t" r="r" b="b"/>
            <a:pathLst>
              <a:path w="4739640" h="711835">
                <a:moveTo>
                  <a:pt x="0" y="0"/>
                </a:moveTo>
                <a:lnTo>
                  <a:pt x="0" y="419265"/>
                </a:lnTo>
                <a:lnTo>
                  <a:pt x="4739386" y="711720"/>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4712047" y="755556"/>
            <a:ext cx="3188214" cy="479051"/>
          </a:xfrm>
          <a:custGeom>
            <a:avLst/>
            <a:gdLst/>
            <a:ahLst/>
            <a:cxnLst/>
            <a:rect l="l" t="t" r="r" b="b"/>
            <a:pathLst>
              <a:path w="4817745" h="723900">
                <a:moveTo>
                  <a:pt x="0" y="0"/>
                </a:moveTo>
                <a:lnTo>
                  <a:pt x="4817573" y="723455"/>
                </a:lnTo>
                <a:lnTo>
                  <a:pt x="4817573" y="29728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a:off x="1918451" y="0"/>
            <a:ext cx="2468796" cy="686640"/>
          </a:xfrm>
          <a:custGeom>
            <a:avLst/>
            <a:gdLst/>
            <a:ahLst/>
            <a:cxnLst/>
            <a:rect l="l" t="t" r="r" b="b"/>
            <a:pathLst>
              <a:path w="3730625" h="1037590">
                <a:moveTo>
                  <a:pt x="963288" y="0"/>
                </a:moveTo>
                <a:lnTo>
                  <a:pt x="0" y="0"/>
                </a:lnTo>
                <a:lnTo>
                  <a:pt x="3730320" y="1037015"/>
                </a:lnTo>
                <a:lnTo>
                  <a:pt x="963288"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4891550" y="1008333"/>
            <a:ext cx="3195778" cy="1197629"/>
          </a:xfrm>
          <a:custGeom>
            <a:avLst/>
            <a:gdLst/>
            <a:ahLst/>
            <a:cxnLst/>
            <a:rect l="l" t="t" r="r" b="b"/>
            <a:pathLst>
              <a:path w="4829175" h="1809750">
                <a:moveTo>
                  <a:pt x="0" y="0"/>
                </a:moveTo>
                <a:lnTo>
                  <a:pt x="4828596" y="1809626"/>
                </a:lnTo>
                <a:lnTo>
                  <a:pt x="4828596" y="1342316"/>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3146417" y="0"/>
            <a:ext cx="1255199" cy="654704"/>
          </a:xfrm>
          <a:custGeom>
            <a:avLst/>
            <a:gdLst/>
            <a:ahLst/>
            <a:cxnLst/>
            <a:rect l="l" t="t" r="r" b="b"/>
            <a:pathLst>
              <a:path w="1896745" h="989330">
                <a:moveTo>
                  <a:pt x="347060" y="0"/>
                </a:moveTo>
                <a:lnTo>
                  <a:pt x="0" y="0"/>
                </a:lnTo>
                <a:lnTo>
                  <a:pt x="1896226" y="988801"/>
                </a:lnTo>
                <a:lnTo>
                  <a:pt x="34706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4690515" y="821640"/>
            <a:ext cx="3209645" cy="1692649"/>
          </a:xfrm>
          <a:custGeom>
            <a:avLst/>
            <a:gdLst/>
            <a:ahLst/>
            <a:cxnLst/>
            <a:rect l="l" t="t" r="r" b="b"/>
            <a:pathLst>
              <a:path w="4850130" h="2557779">
                <a:moveTo>
                  <a:pt x="0" y="0"/>
                </a:moveTo>
                <a:lnTo>
                  <a:pt x="4007104" y="2557627"/>
                </a:lnTo>
                <a:lnTo>
                  <a:pt x="4850109" y="2557627"/>
                </a:lnTo>
                <a:lnTo>
                  <a:pt x="4850109" y="252909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3663539" y="0"/>
            <a:ext cx="758498" cy="626129"/>
          </a:xfrm>
          <a:custGeom>
            <a:avLst/>
            <a:gdLst/>
            <a:ahLst/>
            <a:cxnLst/>
            <a:rect l="l" t="t" r="r" b="b"/>
            <a:pathLst>
              <a:path w="1146175" h="946150">
                <a:moveTo>
                  <a:pt x="184937" y="0"/>
                </a:moveTo>
                <a:lnTo>
                  <a:pt x="0" y="0"/>
                </a:lnTo>
                <a:lnTo>
                  <a:pt x="1145888" y="946091"/>
                </a:lnTo>
                <a:lnTo>
                  <a:pt x="184937"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4669951" y="849879"/>
            <a:ext cx="2015798" cy="1664494"/>
          </a:xfrm>
          <a:custGeom>
            <a:avLst/>
            <a:gdLst/>
            <a:ahLst/>
            <a:cxnLst/>
            <a:rect l="l" t="t" r="r" b="b"/>
            <a:pathLst>
              <a:path w="3046095" h="2515235">
                <a:moveTo>
                  <a:pt x="0" y="0"/>
                </a:moveTo>
                <a:lnTo>
                  <a:pt x="2554452" y="2514955"/>
                </a:lnTo>
                <a:lnTo>
                  <a:pt x="3046069" y="251495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3969231" y="0"/>
            <a:ext cx="478631" cy="603017"/>
          </a:xfrm>
          <a:custGeom>
            <a:avLst/>
            <a:gdLst/>
            <a:ahLst/>
            <a:cxnLst/>
            <a:rect l="l" t="t" r="r" b="b"/>
            <a:pathLst>
              <a:path w="723264" h="911225">
                <a:moveTo>
                  <a:pt x="121694" y="0"/>
                </a:moveTo>
                <a:lnTo>
                  <a:pt x="0" y="0"/>
                </a:lnTo>
                <a:lnTo>
                  <a:pt x="723210" y="910796"/>
                </a:lnTo>
                <a:lnTo>
                  <a:pt x="121694"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4643984" y="873235"/>
            <a:ext cx="1303104" cy="1640961"/>
          </a:xfrm>
          <a:custGeom>
            <a:avLst/>
            <a:gdLst/>
            <a:ahLst/>
            <a:cxnLst/>
            <a:rect l="l" t="t" r="r" b="b"/>
            <a:pathLst>
              <a:path w="1969134" h="2479675">
                <a:moveTo>
                  <a:pt x="0" y="0"/>
                </a:moveTo>
                <a:lnTo>
                  <a:pt x="1637639" y="2479662"/>
                </a:lnTo>
                <a:lnTo>
                  <a:pt x="1968957" y="2479662"/>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4186971" y="0"/>
            <a:ext cx="291213" cy="585367"/>
          </a:xfrm>
          <a:custGeom>
            <a:avLst/>
            <a:gdLst/>
            <a:ahLst/>
            <a:cxnLst/>
            <a:rect l="l" t="t" r="r" b="b"/>
            <a:pathLst>
              <a:path w="440054" h="884555">
                <a:moveTo>
                  <a:pt x="92662" y="0"/>
                </a:moveTo>
                <a:lnTo>
                  <a:pt x="0" y="0"/>
                </a:lnTo>
                <a:lnTo>
                  <a:pt x="439931" y="884427"/>
                </a:lnTo>
                <a:lnTo>
                  <a:pt x="92662"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4613699" y="890691"/>
            <a:ext cx="807664" cy="1623732"/>
          </a:xfrm>
          <a:custGeom>
            <a:avLst/>
            <a:gdLst/>
            <a:ahLst/>
            <a:cxnLst/>
            <a:rect l="l" t="t" r="r" b="b"/>
            <a:pathLst>
              <a:path w="1220470" h="2453640">
                <a:moveTo>
                  <a:pt x="0" y="0"/>
                </a:moveTo>
                <a:lnTo>
                  <a:pt x="963282" y="2453284"/>
                </a:lnTo>
                <a:lnTo>
                  <a:pt x="1220304" y="2453284"/>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4363378" y="0"/>
            <a:ext cx="148337" cy="574862"/>
          </a:xfrm>
          <a:custGeom>
            <a:avLst/>
            <a:gdLst/>
            <a:ahLst/>
            <a:cxnLst/>
            <a:rect l="l" t="t" r="r" b="b"/>
            <a:pathLst>
              <a:path w="224154" h="868680">
                <a:moveTo>
                  <a:pt x="79351" y="0"/>
                </a:moveTo>
                <a:lnTo>
                  <a:pt x="0" y="0"/>
                </a:lnTo>
                <a:lnTo>
                  <a:pt x="223587" y="868172"/>
                </a:lnTo>
                <a:lnTo>
                  <a:pt x="79351"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6" name="object 36"/>
          <p:cNvSpPr/>
          <p:nvPr/>
        </p:nvSpPr>
        <p:spPr>
          <a:xfrm>
            <a:off x="4580471" y="901440"/>
            <a:ext cx="415598" cy="1612807"/>
          </a:xfrm>
          <a:custGeom>
            <a:avLst/>
            <a:gdLst/>
            <a:ahLst/>
            <a:cxnLst/>
            <a:rect l="l" t="t" r="r" b="b"/>
            <a:pathLst>
              <a:path w="628014" h="2437129">
                <a:moveTo>
                  <a:pt x="0" y="0"/>
                </a:moveTo>
                <a:lnTo>
                  <a:pt x="404888" y="2437041"/>
                </a:lnTo>
                <a:lnTo>
                  <a:pt x="627634" y="2437041"/>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6254067" y="1476327"/>
            <a:ext cx="1646424" cy="302139"/>
          </a:xfrm>
          <a:custGeom>
            <a:avLst/>
            <a:gdLst/>
            <a:ahLst/>
            <a:cxnLst/>
            <a:rect l="l" t="t" r="r" b="b"/>
            <a:pathLst>
              <a:path w="2487929" h="456564">
                <a:moveTo>
                  <a:pt x="0" y="456450"/>
                </a:moveTo>
                <a:lnTo>
                  <a:pt x="2487409" y="456450"/>
                </a:lnTo>
                <a:lnTo>
                  <a:pt x="2487409" y="0"/>
                </a:lnTo>
                <a:lnTo>
                  <a:pt x="0" y="0"/>
                </a:lnTo>
                <a:lnTo>
                  <a:pt x="0" y="456450"/>
                </a:lnTo>
                <a:close/>
              </a:path>
            </a:pathLst>
          </a:custGeom>
          <a:solidFill>
            <a:srgbClr val="405D6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5666027" y="1476327"/>
            <a:ext cx="534100" cy="302139"/>
          </a:xfrm>
          <a:custGeom>
            <a:avLst/>
            <a:gdLst/>
            <a:ahLst/>
            <a:cxnLst/>
            <a:rect l="l" t="t" r="r" b="b"/>
            <a:pathLst>
              <a:path w="807084" h="456564">
                <a:moveTo>
                  <a:pt x="0" y="456450"/>
                </a:moveTo>
                <a:lnTo>
                  <a:pt x="806957" y="456450"/>
                </a:lnTo>
                <a:lnTo>
                  <a:pt x="806957" y="0"/>
                </a:lnTo>
                <a:lnTo>
                  <a:pt x="0" y="0"/>
                </a:lnTo>
                <a:lnTo>
                  <a:pt x="0" y="456450"/>
                </a:lnTo>
                <a:close/>
              </a:path>
            </a:pathLst>
          </a:custGeom>
          <a:solidFill>
            <a:srgbClr val="405D6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0" name="object 40"/>
          <p:cNvSpPr/>
          <p:nvPr/>
        </p:nvSpPr>
        <p:spPr>
          <a:xfrm>
            <a:off x="2807468" y="1476327"/>
            <a:ext cx="2812536" cy="302139"/>
          </a:xfrm>
          <a:custGeom>
            <a:avLst/>
            <a:gdLst/>
            <a:ahLst/>
            <a:cxnLst/>
            <a:rect l="l" t="t" r="r" b="b"/>
            <a:pathLst>
              <a:path w="4250055" h="456564">
                <a:moveTo>
                  <a:pt x="0" y="456450"/>
                </a:moveTo>
                <a:lnTo>
                  <a:pt x="4250016" y="456450"/>
                </a:lnTo>
                <a:lnTo>
                  <a:pt x="4250016" y="0"/>
                </a:lnTo>
                <a:lnTo>
                  <a:pt x="0" y="0"/>
                </a:lnTo>
                <a:lnTo>
                  <a:pt x="0" y="456450"/>
                </a:lnTo>
                <a:close/>
              </a:path>
            </a:pathLst>
          </a:custGeom>
          <a:solidFill>
            <a:srgbClr val="405D6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2" name="object 42"/>
          <p:cNvSpPr/>
          <p:nvPr/>
        </p:nvSpPr>
        <p:spPr>
          <a:xfrm>
            <a:off x="2741278" y="171783"/>
            <a:ext cx="849266" cy="408034"/>
          </a:xfrm>
          <a:custGeom>
            <a:avLst/>
            <a:gdLst/>
            <a:ahLst/>
            <a:cxnLst/>
            <a:rect l="l" t="t" r="r" b="b"/>
            <a:pathLst>
              <a:path w="1283335" h="616585">
                <a:moveTo>
                  <a:pt x="1088123" y="377795"/>
                </a:moveTo>
                <a:lnTo>
                  <a:pt x="27495" y="377795"/>
                </a:lnTo>
                <a:lnTo>
                  <a:pt x="27304" y="381325"/>
                </a:lnTo>
                <a:lnTo>
                  <a:pt x="27203" y="388501"/>
                </a:lnTo>
                <a:lnTo>
                  <a:pt x="32529" y="435415"/>
                </a:lnTo>
                <a:lnTo>
                  <a:pt x="47703" y="479855"/>
                </a:lnTo>
                <a:lnTo>
                  <a:pt x="71516" y="520423"/>
                </a:lnTo>
                <a:lnTo>
                  <a:pt x="102761" y="555721"/>
                </a:lnTo>
                <a:lnTo>
                  <a:pt x="140229" y="584353"/>
                </a:lnTo>
                <a:lnTo>
                  <a:pt x="182714" y="604918"/>
                </a:lnTo>
                <a:lnTo>
                  <a:pt x="229006" y="616021"/>
                </a:lnTo>
                <a:lnTo>
                  <a:pt x="277736" y="616082"/>
                </a:lnTo>
                <a:lnTo>
                  <a:pt x="322168" y="604631"/>
                </a:lnTo>
                <a:lnTo>
                  <a:pt x="360888" y="582962"/>
                </a:lnTo>
                <a:lnTo>
                  <a:pt x="392480" y="552369"/>
                </a:lnTo>
                <a:lnTo>
                  <a:pt x="1007137" y="552369"/>
                </a:lnTo>
                <a:lnTo>
                  <a:pt x="1026096" y="534322"/>
                </a:lnTo>
                <a:lnTo>
                  <a:pt x="1092722" y="534322"/>
                </a:lnTo>
                <a:lnTo>
                  <a:pt x="1097786" y="532474"/>
                </a:lnTo>
                <a:lnTo>
                  <a:pt x="1115005" y="519658"/>
                </a:lnTo>
                <a:lnTo>
                  <a:pt x="1127874" y="502420"/>
                </a:lnTo>
                <a:lnTo>
                  <a:pt x="1202532" y="502420"/>
                </a:lnTo>
                <a:lnTo>
                  <a:pt x="1232508" y="490682"/>
                </a:lnTo>
                <a:lnTo>
                  <a:pt x="1261788" y="467304"/>
                </a:lnTo>
                <a:lnTo>
                  <a:pt x="1282979" y="436164"/>
                </a:lnTo>
                <a:lnTo>
                  <a:pt x="1268962" y="429370"/>
                </a:lnTo>
                <a:lnTo>
                  <a:pt x="1254244" y="424010"/>
                </a:lnTo>
                <a:lnTo>
                  <a:pt x="1238904" y="420212"/>
                </a:lnTo>
                <a:lnTo>
                  <a:pt x="1223501" y="418168"/>
                </a:lnTo>
                <a:lnTo>
                  <a:pt x="1201089" y="418168"/>
                </a:lnTo>
                <a:lnTo>
                  <a:pt x="1185645" y="401602"/>
                </a:lnTo>
                <a:lnTo>
                  <a:pt x="1167137" y="388429"/>
                </a:lnTo>
                <a:lnTo>
                  <a:pt x="1146156" y="379294"/>
                </a:lnTo>
                <a:lnTo>
                  <a:pt x="1141725" y="378430"/>
                </a:lnTo>
                <a:lnTo>
                  <a:pt x="1088110" y="378430"/>
                </a:lnTo>
                <a:lnTo>
                  <a:pt x="1088123" y="377795"/>
                </a:lnTo>
                <a:close/>
              </a:path>
              <a:path w="1283335" h="616585">
                <a:moveTo>
                  <a:pt x="998651" y="560446"/>
                </a:moveTo>
                <a:lnTo>
                  <a:pt x="549998" y="560446"/>
                </a:lnTo>
                <a:lnTo>
                  <a:pt x="571750" y="578254"/>
                </a:lnTo>
                <a:lnTo>
                  <a:pt x="596074" y="592439"/>
                </a:lnTo>
                <a:lnTo>
                  <a:pt x="622522" y="602493"/>
                </a:lnTo>
                <a:lnTo>
                  <a:pt x="650646" y="607906"/>
                </a:lnTo>
                <a:lnTo>
                  <a:pt x="683364" y="607769"/>
                </a:lnTo>
                <a:lnTo>
                  <a:pt x="713697" y="600926"/>
                </a:lnTo>
                <a:lnTo>
                  <a:pt x="740927" y="588041"/>
                </a:lnTo>
                <a:lnTo>
                  <a:pt x="764336" y="569781"/>
                </a:lnTo>
                <a:lnTo>
                  <a:pt x="985695" y="569781"/>
                </a:lnTo>
                <a:lnTo>
                  <a:pt x="993505" y="565345"/>
                </a:lnTo>
                <a:lnTo>
                  <a:pt x="998651" y="560446"/>
                </a:lnTo>
                <a:close/>
              </a:path>
              <a:path w="1283335" h="616585">
                <a:moveTo>
                  <a:pt x="985695" y="569781"/>
                </a:moveTo>
                <a:lnTo>
                  <a:pt x="764336" y="569781"/>
                </a:lnTo>
                <a:lnTo>
                  <a:pt x="786503" y="581672"/>
                </a:lnTo>
                <a:lnTo>
                  <a:pt x="809928" y="591090"/>
                </a:lnTo>
                <a:lnTo>
                  <a:pt x="834436" y="597829"/>
                </a:lnTo>
                <a:lnTo>
                  <a:pt x="859853" y="601683"/>
                </a:lnTo>
                <a:lnTo>
                  <a:pt x="909031" y="600300"/>
                </a:lnTo>
                <a:lnTo>
                  <a:pt x="954033" y="587762"/>
                </a:lnTo>
                <a:lnTo>
                  <a:pt x="985695" y="569781"/>
                </a:lnTo>
                <a:close/>
              </a:path>
              <a:path w="1283335" h="616585">
                <a:moveTo>
                  <a:pt x="1007137" y="552369"/>
                </a:moveTo>
                <a:lnTo>
                  <a:pt x="392480" y="552369"/>
                </a:lnTo>
                <a:lnTo>
                  <a:pt x="408832" y="560315"/>
                </a:lnTo>
                <a:lnTo>
                  <a:pt x="425902" y="566709"/>
                </a:lnTo>
                <a:lnTo>
                  <a:pt x="443603" y="571448"/>
                </a:lnTo>
                <a:lnTo>
                  <a:pt x="461848" y="574429"/>
                </a:lnTo>
                <a:lnTo>
                  <a:pt x="485524" y="575473"/>
                </a:lnTo>
                <a:lnTo>
                  <a:pt x="508242" y="573362"/>
                </a:lnTo>
                <a:lnTo>
                  <a:pt x="529801" y="568289"/>
                </a:lnTo>
                <a:lnTo>
                  <a:pt x="549998" y="560446"/>
                </a:lnTo>
                <a:lnTo>
                  <a:pt x="998651" y="560446"/>
                </a:lnTo>
                <a:lnTo>
                  <a:pt x="1007137" y="552369"/>
                </a:lnTo>
                <a:close/>
              </a:path>
              <a:path w="1283335" h="616585">
                <a:moveTo>
                  <a:pt x="1092722" y="534322"/>
                </a:moveTo>
                <a:lnTo>
                  <a:pt x="1026096" y="534322"/>
                </a:lnTo>
                <a:lnTo>
                  <a:pt x="1032750" y="536917"/>
                </a:lnTo>
                <a:lnTo>
                  <a:pt x="1039615" y="538996"/>
                </a:lnTo>
                <a:lnTo>
                  <a:pt x="1046681" y="540512"/>
                </a:lnTo>
                <a:lnTo>
                  <a:pt x="1053934" y="541422"/>
                </a:lnTo>
                <a:lnTo>
                  <a:pt x="1077126" y="540014"/>
                </a:lnTo>
                <a:lnTo>
                  <a:pt x="1092722" y="534322"/>
                </a:lnTo>
                <a:close/>
              </a:path>
              <a:path w="1283335" h="616585">
                <a:moveTo>
                  <a:pt x="1202532" y="502420"/>
                </a:moveTo>
                <a:lnTo>
                  <a:pt x="1127874" y="502420"/>
                </a:lnTo>
                <a:lnTo>
                  <a:pt x="1134878" y="504225"/>
                </a:lnTo>
                <a:lnTo>
                  <a:pt x="1141996" y="505689"/>
                </a:lnTo>
                <a:lnTo>
                  <a:pt x="1149219" y="506797"/>
                </a:lnTo>
                <a:lnTo>
                  <a:pt x="1156538" y="507538"/>
                </a:lnTo>
                <a:lnTo>
                  <a:pt x="1196852" y="504644"/>
                </a:lnTo>
                <a:lnTo>
                  <a:pt x="1202532" y="502420"/>
                </a:lnTo>
                <a:close/>
              </a:path>
              <a:path w="1283335" h="616585">
                <a:moveTo>
                  <a:pt x="1215555" y="417546"/>
                </a:moveTo>
                <a:lnTo>
                  <a:pt x="1208239" y="417584"/>
                </a:lnTo>
                <a:lnTo>
                  <a:pt x="1201089" y="418168"/>
                </a:lnTo>
                <a:lnTo>
                  <a:pt x="1223501" y="418168"/>
                </a:lnTo>
                <a:lnTo>
                  <a:pt x="1223022" y="418105"/>
                </a:lnTo>
                <a:lnTo>
                  <a:pt x="1215555" y="417546"/>
                </a:lnTo>
                <a:close/>
              </a:path>
              <a:path w="1283335" h="616585">
                <a:moveTo>
                  <a:pt x="1114099" y="374528"/>
                </a:moveTo>
                <a:lnTo>
                  <a:pt x="1105157" y="375056"/>
                </a:lnTo>
                <a:lnTo>
                  <a:pt x="1096486" y="376373"/>
                </a:lnTo>
                <a:lnTo>
                  <a:pt x="1088110" y="378430"/>
                </a:lnTo>
                <a:lnTo>
                  <a:pt x="1141725" y="378430"/>
                </a:lnTo>
                <a:lnTo>
                  <a:pt x="1123289" y="374836"/>
                </a:lnTo>
                <a:lnTo>
                  <a:pt x="1114099" y="374528"/>
                </a:lnTo>
                <a:close/>
              </a:path>
              <a:path w="1283335" h="616585">
                <a:moveTo>
                  <a:pt x="52983" y="354415"/>
                </a:moveTo>
                <a:lnTo>
                  <a:pt x="33313" y="357816"/>
                </a:lnTo>
                <a:lnTo>
                  <a:pt x="15513" y="365006"/>
                </a:lnTo>
                <a:lnTo>
                  <a:pt x="0" y="375623"/>
                </a:lnTo>
                <a:lnTo>
                  <a:pt x="5054" y="376703"/>
                </a:lnTo>
                <a:lnTo>
                  <a:pt x="14414" y="377973"/>
                </a:lnTo>
                <a:lnTo>
                  <a:pt x="21056" y="378176"/>
                </a:lnTo>
                <a:lnTo>
                  <a:pt x="27495" y="377795"/>
                </a:lnTo>
                <a:lnTo>
                  <a:pt x="1088123" y="377795"/>
                </a:lnTo>
                <a:lnTo>
                  <a:pt x="1084756" y="360815"/>
                </a:lnTo>
                <a:lnTo>
                  <a:pt x="96977" y="360815"/>
                </a:lnTo>
                <a:lnTo>
                  <a:pt x="89598" y="358186"/>
                </a:lnTo>
                <a:lnTo>
                  <a:pt x="81978" y="356230"/>
                </a:lnTo>
                <a:lnTo>
                  <a:pt x="74104" y="355163"/>
                </a:lnTo>
                <a:lnTo>
                  <a:pt x="52983" y="354415"/>
                </a:lnTo>
                <a:close/>
              </a:path>
              <a:path w="1283335" h="616585">
                <a:moveTo>
                  <a:pt x="225018" y="281402"/>
                </a:moveTo>
                <a:lnTo>
                  <a:pt x="181618" y="283041"/>
                </a:lnTo>
                <a:lnTo>
                  <a:pt x="144210" y="298191"/>
                </a:lnTo>
                <a:lnTo>
                  <a:pt x="115195" y="324800"/>
                </a:lnTo>
                <a:lnTo>
                  <a:pt x="96977" y="360815"/>
                </a:lnTo>
                <a:lnTo>
                  <a:pt x="1084756" y="360815"/>
                </a:lnTo>
                <a:lnTo>
                  <a:pt x="1077981" y="326859"/>
                </a:lnTo>
                <a:lnTo>
                  <a:pt x="1051353" y="285339"/>
                </a:lnTo>
                <a:lnTo>
                  <a:pt x="244589" y="285339"/>
                </a:lnTo>
                <a:lnTo>
                  <a:pt x="238188" y="283586"/>
                </a:lnTo>
                <a:lnTo>
                  <a:pt x="231673" y="282265"/>
                </a:lnTo>
                <a:lnTo>
                  <a:pt x="225018" y="281402"/>
                </a:lnTo>
                <a:close/>
              </a:path>
              <a:path w="1283335" h="616585">
                <a:moveTo>
                  <a:pt x="488921" y="0"/>
                </a:moveTo>
                <a:lnTo>
                  <a:pt x="443798" y="5892"/>
                </a:lnTo>
                <a:lnTo>
                  <a:pt x="401732" y="18690"/>
                </a:lnTo>
                <a:lnTo>
                  <a:pt x="363323" y="37887"/>
                </a:lnTo>
                <a:lnTo>
                  <a:pt x="329174" y="62975"/>
                </a:lnTo>
                <a:lnTo>
                  <a:pt x="299885" y="93447"/>
                </a:lnTo>
                <a:lnTo>
                  <a:pt x="276059" y="128796"/>
                </a:lnTo>
                <a:lnTo>
                  <a:pt x="258297" y="168515"/>
                </a:lnTo>
                <a:lnTo>
                  <a:pt x="247200" y="212098"/>
                </a:lnTo>
                <a:lnTo>
                  <a:pt x="243370" y="259037"/>
                </a:lnTo>
                <a:lnTo>
                  <a:pt x="243451" y="265640"/>
                </a:lnTo>
                <a:lnTo>
                  <a:pt x="243689" y="272226"/>
                </a:lnTo>
                <a:lnTo>
                  <a:pt x="244071" y="278793"/>
                </a:lnTo>
                <a:lnTo>
                  <a:pt x="244589" y="285339"/>
                </a:lnTo>
                <a:lnTo>
                  <a:pt x="1051353" y="285339"/>
                </a:lnTo>
                <a:lnTo>
                  <a:pt x="1050312" y="283715"/>
                </a:lnTo>
                <a:lnTo>
                  <a:pt x="1009274" y="252679"/>
                </a:lnTo>
                <a:lnTo>
                  <a:pt x="987177" y="246299"/>
                </a:lnTo>
                <a:lnTo>
                  <a:pt x="901801" y="246299"/>
                </a:lnTo>
                <a:lnTo>
                  <a:pt x="885287" y="213632"/>
                </a:lnTo>
                <a:lnTo>
                  <a:pt x="828860" y="167687"/>
                </a:lnTo>
                <a:lnTo>
                  <a:pt x="788708" y="158021"/>
                </a:lnTo>
                <a:lnTo>
                  <a:pt x="781002" y="157831"/>
                </a:lnTo>
                <a:lnTo>
                  <a:pt x="751718" y="117909"/>
                </a:lnTo>
                <a:lnTo>
                  <a:pt x="716908" y="82537"/>
                </a:lnTo>
                <a:lnTo>
                  <a:pt x="677281" y="52468"/>
                </a:lnTo>
                <a:lnTo>
                  <a:pt x="633537" y="28447"/>
                </a:lnTo>
                <a:lnTo>
                  <a:pt x="586376" y="11217"/>
                </a:lnTo>
                <a:lnTo>
                  <a:pt x="536498" y="1519"/>
                </a:lnTo>
                <a:lnTo>
                  <a:pt x="488921" y="0"/>
                </a:lnTo>
                <a:close/>
              </a:path>
              <a:path w="1283335" h="616585">
                <a:moveTo>
                  <a:pt x="943842" y="237696"/>
                </a:moveTo>
                <a:lnTo>
                  <a:pt x="929176" y="238954"/>
                </a:lnTo>
                <a:lnTo>
                  <a:pt x="915129" y="241852"/>
                </a:lnTo>
                <a:lnTo>
                  <a:pt x="901801" y="246299"/>
                </a:lnTo>
                <a:lnTo>
                  <a:pt x="987177" y="246299"/>
                </a:lnTo>
                <a:lnTo>
                  <a:pt x="959027" y="238171"/>
                </a:lnTo>
                <a:lnTo>
                  <a:pt x="943842" y="237696"/>
                </a:lnTo>
                <a:close/>
              </a:path>
              <a:path w="1283335" h="616585">
                <a:moveTo>
                  <a:pt x="784834" y="157831"/>
                </a:moveTo>
                <a:lnTo>
                  <a:pt x="781011" y="157844"/>
                </a:lnTo>
                <a:lnTo>
                  <a:pt x="785092" y="157844"/>
                </a:lnTo>
                <a:lnTo>
                  <a:pt x="784834" y="157831"/>
                </a:lnTo>
                <a:close/>
              </a:path>
            </a:pathLst>
          </a:custGeom>
          <a:solidFill>
            <a:srgbClr val="ECF7FB">
              <a:alpha val="50000"/>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3" name="object 43"/>
          <p:cNvSpPr/>
          <p:nvPr/>
        </p:nvSpPr>
        <p:spPr>
          <a:xfrm>
            <a:off x="1243853" y="1232633"/>
            <a:ext cx="6656294" cy="3910867"/>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4" name="object 44"/>
          <p:cNvSpPr/>
          <p:nvPr/>
        </p:nvSpPr>
        <p:spPr>
          <a:xfrm>
            <a:off x="2004424" y="1233228"/>
            <a:ext cx="5105114" cy="3792491"/>
          </a:xfrm>
          <a:custGeom>
            <a:avLst/>
            <a:gdLst/>
            <a:ahLst/>
            <a:cxnLst/>
            <a:rect l="l" t="t" r="r" b="b"/>
            <a:pathLst>
              <a:path w="7825740" h="5730875">
                <a:moveTo>
                  <a:pt x="3928795" y="0"/>
                </a:moveTo>
                <a:lnTo>
                  <a:pt x="3822814" y="17995"/>
                </a:lnTo>
                <a:lnTo>
                  <a:pt x="3797191" y="20518"/>
                </a:lnTo>
                <a:lnTo>
                  <a:pt x="3769386" y="24434"/>
                </a:lnTo>
                <a:lnTo>
                  <a:pt x="3707322" y="36240"/>
                </a:lnTo>
                <a:lnTo>
                  <a:pt x="3636814" y="53003"/>
                </a:lnTo>
                <a:lnTo>
                  <a:pt x="3598452" y="63114"/>
                </a:lnTo>
                <a:lnTo>
                  <a:pt x="3558052" y="74311"/>
                </a:lnTo>
                <a:lnTo>
                  <a:pt x="3515636" y="86541"/>
                </a:lnTo>
                <a:lnTo>
                  <a:pt x="3424852" y="113897"/>
                </a:lnTo>
                <a:lnTo>
                  <a:pt x="2723565" y="337527"/>
                </a:lnTo>
                <a:lnTo>
                  <a:pt x="2671921" y="354304"/>
                </a:lnTo>
                <a:lnTo>
                  <a:pt x="2625093" y="370986"/>
                </a:lnTo>
                <a:lnTo>
                  <a:pt x="2582974" y="387574"/>
                </a:lnTo>
                <a:lnTo>
                  <a:pt x="2545461" y="404070"/>
                </a:lnTo>
                <a:lnTo>
                  <a:pt x="2483827" y="436785"/>
                </a:lnTo>
                <a:lnTo>
                  <a:pt x="2439349" y="469137"/>
                </a:lnTo>
                <a:lnTo>
                  <a:pt x="2411186" y="501133"/>
                </a:lnTo>
                <a:lnTo>
                  <a:pt x="2397690" y="548470"/>
                </a:lnTo>
                <a:lnTo>
                  <a:pt x="2400436" y="564077"/>
                </a:lnTo>
                <a:lnTo>
                  <a:pt x="2428939" y="610392"/>
                </a:lnTo>
                <a:lnTo>
                  <a:pt x="2463773" y="640854"/>
                </a:lnTo>
                <a:lnTo>
                  <a:pt x="2510293" y="670991"/>
                </a:lnTo>
                <a:lnTo>
                  <a:pt x="2567654" y="700810"/>
                </a:lnTo>
                <a:lnTo>
                  <a:pt x="2635017" y="730315"/>
                </a:lnTo>
                <a:lnTo>
                  <a:pt x="2672185" y="744953"/>
                </a:lnTo>
                <a:lnTo>
                  <a:pt x="2711538" y="759514"/>
                </a:lnTo>
                <a:lnTo>
                  <a:pt x="2752970" y="774000"/>
                </a:lnTo>
                <a:lnTo>
                  <a:pt x="2796376" y="788411"/>
                </a:lnTo>
                <a:lnTo>
                  <a:pt x="2841651" y="802748"/>
                </a:lnTo>
                <a:lnTo>
                  <a:pt x="2888690" y="817012"/>
                </a:lnTo>
                <a:lnTo>
                  <a:pt x="2937387" y="831204"/>
                </a:lnTo>
                <a:lnTo>
                  <a:pt x="2987637" y="845324"/>
                </a:lnTo>
                <a:lnTo>
                  <a:pt x="3092375" y="873352"/>
                </a:lnTo>
                <a:lnTo>
                  <a:pt x="3202063" y="901103"/>
                </a:lnTo>
                <a:lnTo>
                  <a:pt x="3255359" y="913731"/>
                </a:lnTo>
                <a:lnTo>
                  <a:pt x="3342911" y="932858"/>
                </a:lnTo>
                <a:lnTo>
                  <a:pt x="3760372" y="1016593"/>
                </a:lnTo>
                <a:lnTo>
                  <a:pt x="3952723" y="1057680"/>
                </a:lnTo>
                <a:lnTo>
                  <a:pt x="4069562" y="1084867"/>
                </a:lnTo>
                <a:lnTo>
                  <a:pt x="4147265" y="1104212"/>
                </a:lnTo>
                <a:lnTo>
                  <a:pt x="4224376" y="1124625"/>
                </a:lnTo>
                <a:lnTo>
                  <a:pt x="4300517" y="1146184"/>
                </a:lnTo>
                <a:lnTo>
                  <a:pt x="4338107" y="1157418"/>
                </a:lnTo>
                <a:lnTo>
                  <a:pt x="4375313" y="1168968"/>
                </a:lnTo>
                <a:lnTo>
                  <a:pt x="4412088" y="1180844"/>
                </a:lnTo>
                <a:lnTo>
                  <a:pt x="4448386" y="1193056"/>
                </a:lnTo>
                <a:lnTo>
                  <a:pt x="4519359" y="1218526"/>
                </a:lnTo>
                <a:lnTo>
                  <a:pt x="4587856" y="1245457"/>
                </a:lnTo>
                <a:lnTo>
                  <a:pt x="4653498" y="1273927"/>
                </a:lnTo>
                <a:lnTo>
                  <a:pt x="4715911" y="1304015"/>
                </a:lnTo>
                <a:lnTo>
                  <a:pt x="4774715" y="1335800"/>
                </a:lnTo>
                <a:lnTo>
                  <a:pt x="4829535" y="1369360"/>
                </a:lnTo>
                <a:lnTo>
                  <a:pt x="4879994" y="1404773"/>
                </a:lnTo>
                <a:lnTo>
                  <a:pt x="4925714" y="1442119"/>
                </a:lnTo>
                <a:lnTo>
                  <a:pt x="4966318" y="1481476"/>
                </a:lnTo>
                <a:lnTo>
                  <a:pt x="5001430" y="1522922"/>
                </a:lnTo>
                <a:lnTo>
                  <a:pt x="5030673" y="1566537"/>
                </a:lnTo>
                <a:lnTo>
                  <a:pt x="5053670" y="1612398"/>
                </a:lnTo>
                <a:lnTo>
                  <a:pt x="5070043" y="1660584"/>
                </a:lnTo>
                <a:lnTo>
                  <a:pt x="5079416" y="1711174"/>
                </a:lnTo>
                <a:lnTo>
                  <a:pt x="5081412" y="1764246"/>
                </a:lnTo>
                <a:lnTo>
                  <a:pt x="5079526" y="1791738"/>
                </a:lnTo>
                <a:lnTo>
                  <a:pt x="5069749" y="1848682"/>
                </a:lnTo>
                <a:lnTo>
                  <a:pt x="5051653" y="1908304"/>
                </a:lnTo>
                <a:lnTo>
                  <a:pt x="5024860" y="1970684"/>
                </a:lnTo>
                <a:lnTo>
                  <a:pt x="4988994" y="2035900"/>
                </a:lnTo>
                <a:lnTo>
                  <a:pt x="4967540" y="2069596"/>
                </a:lnTo>
                <a:lnTo>
                  <a:pt x="4943677" y="2104031"/>
                </a:lnTo>
                <a:lnTo>
                  <a:pt x="4917357" y="2139214"/>
                </a:lnTo>
                <a:lnTo>
                  <a:pt x="4888533" y="2175155"/>
                </a:lnTo>
                <a:lnTo>
                  <a:pt x="4857158" y="2211864"/>
                </a:lnTo>
                <a:lnTo>
                  <a:pt x="4823185" y="2249351"/>
                </a:lnTo>
                <a:lnTo>
                  <a:pt x="4786566" y="2287625"/>
                </a:lnTo>
                <a:lnTo>
                  <a:pt x="3226994" y="3652559"/>
                </a:lnTo>
                <a:lnTo>
                  <a:pt x="1671797" y="4744235"/>
                </a:lnTo>
                <a:lnTo>
                  <a:pt x="477343" y="5468378"/>
                </a:lnTo>
                <a:lnTo>
                  <a:pt x="0" y="5730709"/>
                </a:lnTo>
                <a:lnTo>
                  <a:pt x="5122570" y="5730709"/>
                </a:lnTo>
                <a:lnTo>
                  <a:pt x="7143968" y="3367812"/>
                </a:lnTo>
                <a:lnTo>
                  <a:pt x="7825503" y="2083007"/>
                </a:lnTo>
                <a:lnTo>
                  <a:pt x="7174135" y="1428841"/>
                </a:lnTo>
                <a:lnTo>
                  <a:pt x="5196827" y="957859"/>
                </a:lnTo>
                <a:lnTo>
                  <a:pt x="4484462" y="810025"/>
                </a:lnTo>
                <a:lnTo>
                  <a:pt x="4182807" y="742213"/>
                </a:lnTo>
                <a:lnTo>
                  <a:pt x="3999755" y="697953"/>
                </a:lnTo>
                <a:lnTo>
                  <a:pt x="3896107" y="671174"/>
                </a:lnTo>
                <a:lnTo>
                  <a:pt x="3805812" y="646321"/>
                </a:lnTo>
                <a:lnTo>
                  <a:pt x="3765309" y="634547"/>
                </a:lnTo>
                <a:lnTo>
                  <a:pt x="3727707" y="623172"/>
                </a:lnTo>
                <a:lnTo>
                  <a:pt x="3660630" y="601506"/>
                </a:lnTo>
                <a:lnTo>
                  <a:pt x="3603419" y="581102"/>
                </a:lnTo>
                <a:lnTo>
                  <a:pt x="3554910" y="561739"/>
                </a:lnTo>
                <a:lnTo>
                  <a:pt x="3513942" y="543196"/>
                </a:lnTo>
                <a:lnTo>
                  <a:pt x="3479351" y="525253"/>
                </a:lnTo>
                <a:lnTo>
                  <a:pt x="3436881" y="498979"/>
                </a:lnTo>
                <a:lnTo>
                  <a:pt x="3402221" y="472810"/>
                </a:lnTo>
                <a:lnTo>
                  <a:pt x="3374799" y="423949"/>
                </a:lnTo>
                <a:lnTo>
                  <a:pt x="3380092" y="398623"/>
                </a:lnTo>
                <a:lnTo>
                  <a:pt x="3413806" y="340174"/>
                </a:lnTo>
                <a:lnTo>
                  <a:pt x="3440474" y="308178"/>
                </a:lnTo>
                <a:lnTo>
                  <a:pt x="3472514" y="275085"/>
                </a:lnTo>
                <a:lnTo>
                  <a:pt x="3509049" y="241461"/>
                </a:lnTo>
                <a:lnTo>
                  <a:pt x="3549203" y="207868"/>
                </a:lnTo>
                <a:lnTo>
                  <a:pt x="3592100" y="174871"/>
                </a:lnTo>
                <a:lnTo>
                  <a:pt x="3636862" y="143034"/>
                </a:lnTo>
                <a:lnTo>
                  <a:pt x="3682612" y="112919"/>
                </a:lnTo>
                <a:lnTo>
                  <a:pt x="3728476" y="85092"/>
                </a:lnTo>
                <a:lnTo>
                  <a:pt x="3773574" y="60116"/>
                </a:lnTo>
                <a:lnTo>
                  <a:pt x="3817032" y="38555"/>
                </a:lnTo>
                <a:lnTo>
                  <a:pt x="3857973" y="20973"/>
                </a:lnTo>
                <a:lnTo>
                  <a:pt x="3895519" y="7933"/>
                </a:lnTo>
                <a:lnTo>
                  <a:pt x="3928795"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5" name="object 45"/>
          <p:cNvSpPr/>
          <p:nvPr/>
        </p:nvSpPr>
        <p:spPr>
          <a:xfrm>
            <a:off x="3803391" y="3414046"/>
            <a:ext cx="737067" cy="78581"/>
          </a:xfrm>
          <a:custGeom>
            <a:avLst/>
            <a:gdLst/>
            <a:ahLst/>
            <a:cxnLst/>
            <a:rect l="l" t="t" r="r" b="b"/>
            <a:pathLst>
              <a:path w="1113789" h="118745">
                <a:moveTo>
                  <a:pt x="556640" y="0"/>
                </a:moveTo>
                <a:lnTo>
                  <a:pt x="481109" y="541"/>
                </a:lnTo>
                <a:lnTo>
                  <a:pt x="408666" y="2117"/>
                </a:lnTo>
                <a:lnTo>
                  <a:pt x="339974" y="4658"/>
                </a:lnTo>
                <a:lnTo>
                  <a:pt x="275697" y="8094"/>
                </a:lnTo>
                <a:lnTo>
                  <a:pt x="216497" y="12352"/>
                </a:lnTo>
                <a:lnTo>
                  <a:pt x="163039" y="17364"/>
                </a:lnTo>
                <a:lnTo>
                  <a:pt x="115985" y="23057"/>
                </a:lnTo>
                <a:lnTo>
                  <a:pt x="75999" y="29362"/>
                </a:lnTo>
                <a:lnTo>
                  <a:pt x="19884" y="43523"/>
                </a:lnTo>
                <a:lnTo>
                  <a:pt x="0" y="59283"/>
                </a:lnTo>
                <a:lnTo>
                  <a:pt x="5081" y="67327"/>
                </a:lnTo>
                <a:lnTo>
                  <a:pt x="43744" y="82359"/>
                </a:lnTo>
                <a:lnTo>
                  <a:pt x="115985" y="95509"/>
                </a:lnTo>
                <a:lnTo>
                  <a:pt x="163039" y="101203"/>
                </a:lnTo>
                <a:lnTo>
                  <a:pt x="216497" y="106214"/>
                </a:lnTo>
                <a:lnTo>
                  <a:pt x="275697" y="110473"/>
                </a:lnTo>
                <a:lnTo>
                  <a:pt x="339974" y="113908"/>
                </a:lnTo>
                <a:lnTo>
                  <a:pt x="408666" y="116449"/>
                </a:lnTo>
                <a:lnTo>
                  <a:pt x="481109" y="118025"/>
                </a:lnTo>
                <a:lnTo>
                  <a:pt x="556640" y="118567"/>
                </a:lnTo>
                <a:lnTo>
                  <a:pt x="632174" y="118025"/>
                </a:lnTo>
                <a:lnTo>
                  <a:pt x="704619" y="116449"/>
                </a:lnTo>
                <a:lnTo>
                  <a:pt x="773312" y="113908"/>
                </a:lnTo>
                <a:lnTo>
                  <a:pt x="837590" y="110473"/>
                </a:lnTo>
                <a:lnTo>
                  <a:pt x="896789" y="106214"/>
                </a:lnTo>
                <a:lnTo>
                  <a:pt x="950247" y="101203"/>
                </a:lnTo>
                <a:lnTo>
                  <a:pt x="997300" y="95509"/>
                </a:lnTo>
                <a:lnTo>
                  <a:pt x="1037285" y="89204"/>
                </a:lnTo>
                <a:lnTo>
                  <a:pt x="1093398" y="75043"/>
                </a:lnTo>
                <a:lnTo>
                  <a:pt x="1113281" y="59283"/>
                </a:lnTo>
                <a:lnTo>
                  <a:pt x="1108200" y="51239"/>
                </a:lnTo>
                <a:lnTo>
                  <a:pt x="1069539" y="36208"/>
                </a:lnTo>
                <a:lnTo>
                  <a:pt x="997300" y="23057"/>
                </a:lnTo>
                <a:lnTo>
                  <a:pt x="950247" y="17364"/>
                </a:lnTo>
                <a:lnTo>
                  <a:pt x="896789" y="12352"/>
                </a:lnTo>
                <a:lnTo>
                  <a:pt x="837590" y="8094"/>
                </a:lnTo>
                <a:lnTo>
                  <a:pt x="773312" y="4658"/>
                </a:lnTo>
                <a:lnTo>
                  <a:pt x="704619" y="2117"/>
                </a:lnTo>
                <a:lnTo>
                  <a:pt x="632174" y="541"/>
                </a:lnTo>
                <a:lnTo>
                  <a:pt x="556640"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6" name="object 46"/>
          <p:cNvSpPr/>
          <p:nvPr/>
        </p:nvSpPr>
        <p:spPr>
          <a:xfrm>
            <a:off x="6536703" y="2671220"/>
            <a:ext cx="648400" cy="69336"/>
          </a:xfrm>
          <a:custGeom>
            <a:avLst/>
            <a:gdLst/>
            <a:ahLst/>
            <a:cxnLst/>
            <a:rect l="l" t="t" r="r" b="b"/>
            <a:pathLst>
              <a:path w="979804" h="104775">
                <a:moveTo>
                  <a:pt x="489800" y="0"/>
                </a:moveTo>
                <a:lnTo>
                  <a:pt x="410352" y="682"/>
                </a:lnTo>
                <a:lnTo>
                  <a:pt x="334985" y="2658"/>
                </a:lnTo>
                <a:lnTo>
                  <a:pt x="264708" y="5820"/>
                </a:lnTo>
                <a:lnTo>
                  <a:pt x="200530" y="10060"/>
                </a:lnTo>
                <a:lnTo>
                  <a:pt x="143459" y="15273"/>
                </a:lnTo>
                <a:lnTo>
                  <a:pt x="94503" y="21350"/>
                </a:lnTo>
                <a:lnTo>
                  <a:pt x="54670" y="28184"/>
                </a:lnTo>
                <a:lnTo>
                  <a:pt x="6410" y="43696"/>
                </a:lnTo>
                <a:lnTo>
                  <a:pt x="0" y="52158"/>
                </a:lnTo>
                <a:lnTo>
                  <a:pt x="6410" y="60621"/>
                </a:lnTo>
                <a:lnTo>
                  <a:pt x="54670" y="76133"/>
                </a:lnTo>
                <a:lnTo>
                  <a:pt x="94503" y="82967"/>
                </a:lnTo>
                <a:lnTo>
                  <a:pt x="143459" y="89044"/>
                </a:lnTo>
                <a:lnTo>
                  <a:pt x="200530" y="94256"/>
                </a:lnTo>
                <a:lnTo>
                  <a:pt x="264708" y="98497"/>
                </a:lnTo>
                <a:lnTo>
                  <a:pt x="334985" y="101659"/>
                </a:lnTo>
                <a:lnTo>
                  <a:pt x="410352" y="103635"/>
                </a:lnTo>
                <a:lnTo>
                  <a:pt x="489800" y="104317"/>
                </a:lnTo>
                <a:lnTo>
                  <a:pt x="569249" y="103635"/>
                </a:lnTo>
                <a:lnTo>
                  <a:pt x="644616" y="101659"/>
                </a:lnTo>
                <a:lnTo>
                  <a:pt x="714892" y="98497"/>
                </a:lnTo>
                <a:lnTo>
                  <a:pt x="779071" y="94256"/>
                </a:lnTo>
                <a:lnTo>
                  <a:pt x="836142" y="89044"/>
                </a:lnTo>
                <a:lnTo>
                  <a:pt x="885098" y="82967"/>
                </a:lnTo>
                <a:lnTo>
                  <a:pt x="924931" y="76133"/>
                </a:lnTo>
                <a:lnTo>
                  <a:pt x="973191" y="60621"/>
                </a:lnTo>
                <a:lnTo>
                  <a:pt x="979601" y="52158"/>
                </a:lnTo>
                <a:lnTo>
                  <a:pt x="973191" y="43696"/>
                </a:lnTo>
                <a:lnTo>
                  <a:pt x="924931" y="28184"/>
                </a:lnTo>
                <a:lnTo>
                  <a:pt x="885098" y="21350"/>
                </a:lnTo>
                <a:lnTo>
                  <a:pt x="836142" y="15273"/>
                </a:lnTo>
                <a:lnTo>
                  <a:pt x="779071" y="10060"/>
                </a:lnTo>
                <a:lnTo>
                  <a:pt x="714892" y="5820"/>
                </a:lnTo>
                <a:lnTo>
                  <a:pt x="644616" y="2658"/>
                </a:lnTo>
                <a:lnTo>
                  <a:pt x="569249" y="682"/>
                </a:lnTo>
                <a:lnTo>
                  <a:pt x="489800"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7" name="object 47"/>
          <p:cNvSpPr/>
          <p:nvPr/>
        </p:nvSpPr>
        <p:spPr>
          <a:xfrm>
            <a:off x="4085881" y="1478777"/>
            <a:ext cx="171870" cy="92028"/>
          </a:xfrm>
          <a:custGeom>
            <a:avLst/>
            <a:gdLst/>
            <a:ahLst/>
            <a:cxnLst/>
            <a:rect l="l" t="t" r="r" b="b"/>
            <a:pathLst>
              <a:path w="259714" h="139064">
                <a:moveTo>
                  <a:pt x="228130" y="0"/>
                </a:moveTo>
                <a:lnTo>
                  <a:pt x="31407" y="0"/>
                </a:lnTo>
                <a:lnTo>
                  <a:pt x="19186" y="2467"/>
                </a:lnTo>
                <a:lnTo>
                  <a:pt x="9202" y="9196"/>
                </a:lnTo>
                <a:lnTo>
                  <a:pt x="2469" y="19175"/>
                </a:lnTo>
                <a:lnTo>
                  <a:pt x="0" y="31394"/>
                </a:lnTo>
                <a:lnTo>
                  <a:pt x="0" y="107111"/>
                </a:lnTo>
                <a:lnTo>
                  <a:pt x="2469" y="119337"/>
                </a:lnTo>
                <a:lnTo>
                  <a:pt x="9202" y="129320"/>
                </a:lnTo>
                <a:lnTo>
                  <a:pt x="19186" y="136051"/>
                </a:lnTo>
                <a:lnTo>
                  <a:pt x="31407" y="138518"/>
                </a:lnTo>
                <a:lnTo>
                  <a:pt x="228130" y="138518"/>
                </a:lnTo>
                <a:lnTo>
                  <a:pt x="240356" y="136051"/>
                </a:lnTo>
                <a:lnTo>
                  <a:pt x="250339" y="129320"/>
                </a:lnTo>
                <a:lnTo>
                  <a:pt x="257069" y="119337"/>
                </a:lnTo>
                <a:lnTo>
                  <a:pt x="259537" y="107111"/>
                </a:lnTo>
                <a:lnTo>
                  <a:pt x="259537" y="31394"/>
                </a:lnTo>
                <a:lnTo>
                  <a:pt x="257069" y="19175"/>
                </a:lnTo>
                <a:lnTo>
                  <a:pt x="250339" y="9196"/>
                </a:lnTo>
                <a:lnTo>
                  <a:pt x="240356" y="2467"/>
                </a:lnTo>
                <a:lnTo>
                  <a:pt x="228130"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8" name="object 48"/>
          <p:cNvSpPr/>
          <p:nvPr/>
        </p:nvSpPr>
        <p:spPr>
          <a:xfrm>
            <a:off x="4117220" y="1570440"/>
            <a:ext cx="109257" cy="1870402"/>
          </a:xfrm>
          <a:custGeom>
            <a:avLst/>
            <a:gdLst/>
            <a:ahLst/>
            <a:cxnLst/>
            <a:rect l="l" t="t" r="r" b="b"/>
            <a:pathLst>
              <a:path w="165100" h="2826385">
                <a:moveTo>
                  <a:pt x="164807" y="2826308"/>
                </a:moveTo>
                <a:lnTo>
                  <a:pt x="0" y="2826308"/>
                </a:lnTo>
                <a:lnTo>
                  <a:pt x="0" y="0"/>
                </a:lnTo>
                <a:lnTo>
                  <a:pt x="164807" y="0"/>
                </a:lnTo>
                <a:lnTo>
                  <a:pt x="164807" y="2826308"/>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9" name="object 49"/>
          <p:cNvSpPr/>
          <p:nvPr/>
        </p:nvSpPr>
        <p:spPr>
          <a:xfrm>
            <a:off x="4128356" y="1570443"/>
            <a:ext cx="98332" cy="1870402"/>
          </a:xfrm>
          <a:custGeom>
            <a:avLst/>
            <a:gdLst/>
            <a:ahLst/>
            <a:cxnLst/>
            <a:rect l="l" t="t" r="r" b="b"/>
            <a:pathLst>
              <a:path w="148589" h="2826385">
                <a:moveTo>
                  <a:pt x="147980" y="0"/>
                </a:moveTo>
                <a:lnTo>
                  <a:pt x="65582" y="0"/>
                </a:lnTo>
                <a:lnTo>
                  <a:pt x="65582" y="2166277"/>
                </a:lnTo>
                <a:lnTo>
                  <a:pt x="64100" y="2189910"/>
                </a:lnTo>
                <a:lnTo>
                  <a:pt x="31862" y="2234812"/>
                </a:lnTo>
                <a:lnTo>
                  <a:pt x="0" y="2247773"/>
                </a:lnTo>
                <a:lnTo>
                  <a:pt x="65582" y="2247773"/>
                </a:lnTo>
                <a:lnTo>
                  <a:pt x="65582" y="2826308"/>
                </a:lnTo>
                <a:lnTo>
                  <a:pt x="147980" y="2826308"/>
                </a:lnTo>
                <a:lnTo>
                  <a:pt x="147980"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0" name="object 50"/>
          <p:cNvSpPr/>
          <p:nvPr/>
        </p:nvSpPr>
        <p:spPr>
          <a:xfrm>
            <a:off x="4085878" y="3057939"/>
            <a:ext cx="171870" cy="383241"/>
          </a:xfrm>
          <a:custGeom>
            <a:avLst/>
            <a:gdLst/>
            <a:ahLst/>
            <a:cxnLst/>
            <a:rect l="l" t="t" r="r" b="b"/>
            <a:pathLst>
              <a:path w="259714" h="579120">
                <a:moveTo>
                  <a:pt x="195364" y="0"/>
                </a:moveTo>
                <a:lnTo>
                  <a:pt x="64185" y="0"/>
                </a:lnTo>
                <a:lnTo>
                  <a:pt x="39203" y="5044"/>
                </a:lnTo>
                <a:lnTo>
                  <a:pt x="18800" y="18800"/>
                </a:lnTo>
                <a:lnTo>
                  <a:pt x="5044" y="39203"/>
                </a:lnTo>
                <a:lnTo>
                  <a:pt x="0" y="64185"/>
                </a:lnTo>
                <a:lnTo>
                  <a:pt x="0" y="578535"/>
                </a:lnTo>
                <a:lnTo>
                  <a:pt x="259537" y="578535"/>
                </a:lnTo>
                <a:lnTo>
                  <a:pt x="259537" y="64185"/>
                </a:lnTo>
                <a:lnTo>
                  <a:pt x="254494" y="39203"/>
                </a:lnTo>
                <a:lnTo>
                  <a:pt x="240742" y="18800"/>
                </a:lnTo>
                <a:lnTo>
                  <a:pt x="220344" y="5044"/>
                </a:lnTo>
                <a:lnTo>
                  <a:pt x="195364"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1" name="object 51"/>
          <p:cNvSpPr/>
          <p:nvPr/>
        </p:nvSpPr>
        <p:spPr>
          <a:xfrm>
            <a:off x="4085881" y="3057942"/>
            <a:ext cx="127747" cy="383241"/>
          </a:xfrm>
          <a:custGeom>
            <a:avLst/>
            <a:gdLst/>
            <a:ahLst/>
            <a:cxnLst/>
            <a:rect l="l" t="t" r="r" b="b"/>
            <a:pathLst>
              <a:path w="193039" h="579120">
                <a:moveTo>
                  <a:pt x="128638" y="0"/>
                </a:moveTo>
                <a:lnTo>
                  <a:pt x="64185" y="0"/>
                </a:lnTo>
                <a:lnTo>
                  <a:pt x="39203" y="5044"/>
                </a:lnTo>
                <a:lnTo>
                  <a:pt x="18800" y="18800"/>
                </a:lnTo>
                <a:lnTo>
                  <a:pt x="5044" y="39203"/>
                </a:lnTo>
                <a:lnTo>
                  <a:pt x="0" y="64185"/>
                </a:lnTo>
                <a:lnTo>
                  <a:pt x="0" y="578535"/>
                </a:lnTo>
                <a:lnTo>
                  <a:pt x="192824" y="578535"/>
                </a:lnTo>
                <a:lnTo>
                  <a:pt x="192824" y="64185"/>
                </a:lnTo>
                <a:lnTo>
                  <a:pt x="187779" y="39203"/>
                </a:lnTo>
                <a:lnTo>
                  <a:pt x="174023" y="18800"/>
                </a:lnTo>
                <a:lnTo>
                  <a:pt x="153620" y="5044"/>
                </a:lnTo>
                <a:lnTo>
                  <a:pt x="128638"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2" name="object 52"/>
          <p:cNvSpPr/>
          <p:nvPr/>
        </p:nvSpPr>
        <p:spPr>
          <a:xfrm>
            <a:off x="3563391" y="2004747"/>
            <a:ext cx="1189644" cy="445854"/>
          </a:xfrm>
          <a:custGeom>
            <a:avLst/>
            <a:gdLst/>
            <a:ahLst/>
            <a:cxnLst/>
            <a:rect l="l" t="t" r="r" b="b"/>
            <a:pathLst>
              <a:path w="1797685" h="673735">
                <a:moveTo>
                  <a:pt x="1717014" y="0"/>
                </a:moveTo>
                <a:lnTo>
                  <a:pt x="80111" y="0"/>
                </a:lnTo>
                <a:lnTo>
                  <a:pt x="48927" y="6295"/>
                </a:lnTo>
                <a:lnTo>
                  <a:pt x="23463" y="23464"/>
                </a:lnTo>
                <a:lnTo>
                  <a:pt x="6295" y="48932"/>
                </a:lnTo>
                <a:lnTo>
                  <a:pt x="0" y="80124"/>
                </a:lnTo>
                <a:lnTo>
                  <a:pt x="0" y="593509"/>
                </a:lnTo>
                <a:lnTo>
                  <a:pt x="6295" y="624700"/>
                </a:lnTo>
                <a:lnTo>
                  <a:pt x="23463" y="650168"/>
                </a:lnTo>
                <a:lnTo>
                  <a:pt x="48927" y="667337"/>
                </a:lnTo>
                <a:lnTo>
                  <a:pt x="80111" y="673633"/>
                </a:lnTo>
                <a:lnTo>
                  <a:pt x="1717014" y="673633"/>
                </a:lnTo>
                <a:lnTo>
                  <a:pt x="1748200" y="667337"/>
                </a:lnTo>
                <a:lnTo>
                  <a:pt x="1773669" y="650168"/>
                </a:lnTo>
                <a:lnTo>
                  <a:pt x="1790841" y="624700"/>
                </a:lnTo>
                <a:lnTo>
                  <a:pt x="1797138" y="593509"/>
                </a:lnTo>
                <a:lnTo>
                  <a:pt x="1797138" y="80124"/>
                </a:lnTo>
                <a:lnTo>
                  <a:pt x="1790841" y="48932"/>
                </a:lnTo>
                <a:lnTo>
                  <a:pt x="1773669" y="23464"/>
                </a:lnTo>
                <a:lnTo>
                  <a:pt x="1748200" y="6295"/>
                </a:lnTo>
                <a:lnTo>
                  <a:pt x="1717014"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3" name="object 53"/>
          <p:cNvSpPr/>
          <p:nvPr/>
        </p:nvSpPr>
        <p:spPr>
          <a:xfrm>
            <a:off x="3586774" y="2024794"/>
            <a:ext cx="1142579" cy="405933"/>
          </a:xfrm>
          <a:custGeom>
            <a:avLst/>
            <a:gdLst/>
            <a:ahLst/>
            <a:cxnLst/>
            <a:rect l="l" t="t" r="r" b="b"/>
            <a:pathLst>
              <a:path w="1726564" h="613410">
                <a:moveTo>
                  <a:pt x="1668818" y="613041"/>
                </a:moveTo>
                <a:lnTo>
                  <a:pt x="57632" y="613041"/>
                </a:lnTo>
                <a:lnTo>
                  <a:pt x="35200" y="608513"/>
                </a:lnTo>
                <a:lnTo>
                  <a:pt x="16881" y="596164"/>
                </a:lnTo>
                <a:lnTo>
                  <a:pt x="4529" y="577846"/>
                </a:lnTo>
                <a:lnTo>
                  <a:pt x="0" y="555409"/>
                </a:lnTo>
                <a:lnTo>
                  <a:pt x="0" y="57645"/>
                </a:lnTo>
                <a:lnTo>
                  <a:pt x="4529" y="35206"/>
                </a:lnTo>
                <a:lnTo>
                  <a:pt x="16881" y="16883"/>
                </a:lnTo>
                <a:lnTo>
                  <a:pt x="35200" y="4529"/>
                </a:lnTo>
                <a:lnTo>
                  <a:pt x="57632" y="0"/>
                </a:lnTo>
                <a:lnTo>
                  <a:pt x="1668818" y="0"/>
                </a:lnTo>
                <a:lnTo>
                  <a:pt x="1691257" y="4529"/>
                </a:lnTo>
                <a:lnTo>
                  <a:pt x="1709580" y="16883"/>
                </a:lnTo>
                <a:lnTo>
                  <a:pt x="1721933" y="35206"/>
                </a:lnTo>
                <a:lnTo>
                  <a:pt x="1726463" y="57645"/>
                </a:lnTo>
                <a:lnTo>
                  <a:pt x="1726463" y="555409"/>
                </a:lnTo>
                <a:lnTo>
                  <a:pt x="1721933" y="577846"/>
                </a:lnTo>
                <a:lnTo>
                  <a:pt x="1709580" y="596164"/>
                </a:lnTo>
                <a:lnTo>
                  <a:pt x="1691257" y="608513"/>
                </a:lnTo>
                <a:lnTo>
                  <a:pt x="1668818" y="613041"/>
                </a:lnTo>
                <a:close/>
              </a:path>
            </a:pathLst>
          </a:custGeom>
          <a:ln w="10058">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4" name="object 54"/>
          <p:cNvSpPr/>
          <p:nvPr/>
        </p:nvSpPr>
        <p:spPr>
          <a:xfrm>
            <a:off x="3538157" y="1463136"/>
            <a:ext cx="1214878" cy="490062"/>
          </a:xfrm>
          <a:custGeom>
            <a:avLst/>
            <a:gdLst/>
            <a:ahLst/>
            <a:cxnLst/>
            <a:rect l="l" t="t" r="r" b="b"/>
            <a:pathLst>
              <a:path w="1797685" h="680719">
                <a:moveTo>
                  <a:pt x="1717014" y="0"/>
                </a:moveTo>
                <a:lnTo>
                  <a:pt x="80111" y="0"/>
                </a:lnTo>
                <a:lnTo>
                  <a:pt x="48927" y="6295"/>
                </a:lnTo>
                <a:lnTo>
                  <a:pt x="23463" y="23464"/>
                </a:lnTo>
                <a:lnTo>
                  <a:pt x="6295" y="48932"/>
                </a:lnTo>
                <a:lnTo>
                  <a:pt x="0" y="80124"/>
                </a:lnTo>
                <a:lnTo>
                  <a:pt x="0" y="600468"/>
                </a:lnTo>
                <a:lnTo>
                  <a:pt x="6295" y="631652"/>
                </a:lnTo>
                <a:lnTo>
                  <a:pt x="23463" y="657117"/>
                </a:lnTo>
                <a:lnTo>
                  <a:pt x="48927" y="674285"/>
                </a:lnTo>
                <a:lnTo>
                  <a:pt x="80111" y="680580"/>
                </a:lnTo>
                <a:lnTo>
                  <a:pt x="1717014" y="680580"/>
                </a:lnTo>
                <a:lnTo>
                  <a:pt x="1748200" y="674285"/>
                </a:lnTo>
                <a:lnTo>
                  <a:pt x="1773669" y="657117"/>
                </a:lnTo>
                <a:lnTo>
                  <a:pt x="1790841" y="631652"/>
                </a:lnTo>
                <a:lnTo>
                  <a:pt x="1797138" y="600468"/>
                </a:lnTo>
                <a:lnTo>
                  <a:pt x="1797138" y="80124"/>
                </a:lnTo>
                <a:lnTo>
                  <a:pt x="1790841" y="48932"/>
                </a:lnTo>
                <a:lnTo>
                  <a:pt x="1773669" y="23464"/>
                </a:lnTo>
                <a:lnTo>
                  <a:pt x="1748200" y="6295"/>
                </a:lnTo>
                <a:lnTo>
                  <a:pt x="1717014" y="0"/>
                </a:lnTo>
                <a:close/>
              </a:path>
            </a:pathLst>
          </a:custGeom>
          <a:solidFill>
            <a:srgbClr val="5E2F7E"/>
          </a:solid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55" name="object 55"/>
          <p:cNvSpPr/>
          <p:nvPr/>
        </p:nvSpPr>
        <p:spPr>
          <a:xfrm>
            <a:off x="3586773" y="1524602"/>
            <a:ext cx="1142579" cy="406774"/>
          </a:xfrm>
          <a:custGeom>
            <a:avLst/>
            <a:gdLst/>
            <a:ahLst/>
            <a:cxnLst/>
            <a:rect l="l" t="t" r="r" b="b"/>
            <a:pathLst>
              <a:path w="1726564" h="614680">
                <a:moveTo>
                  <a:pt x="1667865" y="614451"/>
                </a:moveTo>
                <a:lnTo>
                  <a:pt x="58585" y="614451"/>
                </a:lnTo>
                <a:lnTo>
                  <a:pt x="35779" y="609848"/>
                </a:lnTo>
                <a:lnTo>
                  <a:pt x="17157" y="597293"/>
                </a:lnTo>
                <a:lnTo>
                  <a:pt x="4603" y="578671"/>
                </a:lnTo>
                <a:lnTo>
                  <a:pt x="0" y="555866"/>
                </a:lnTo>
                <a:lnTo>
                  <a:pt x="0" y="58597"/>
                </a:lnTo>
                <a:lnTo>
                  <a:pt x="4603" y="35795"/>
                </a:lnTo>
                <a:lnTo>
                  <a:pt x="17157" y="17168"/>
                </a:lnTo>
                <a:lnTo>
                  <a:pt x="35779" y="4607"/>
                </a:lnTo>
                <a:lnTo>
                  <a:pt x="58585" y="0"/>
                </a:lnTo>
                <a:lnTo>
                  <a:pt x="1667865" y="0"/>
                </a:lnTo>
                <a:lnTo>
                  <a:pt x="1690673" y="4607"/>
                </a:lnTo>
                <a:lnTo>
                  <a:pt x="1709299" y="17168"/>
                </a:lnTo>
                <a:lnTo>
                  <a:pt x="1721858" y="35795"/>
                </a:lnTo>
                <a:lnTo>
                  <a:pt x="1726463" y="58597"/>
                </a:lnTo>
                <a:lnTo>
                  <a:pt x="1726463" y="555866"/>
                </a:lnTo>
                <a:lnTo>
                  <a:pt x="1721858" y="578671"/>
                </a:lnTo>
                <a:lnTo>
                  <a:pt x="1709299" y="597293"/>
                </a:lnTo>
                <a:lnTo>
                  <a:pt x="1690673" y="609848"/>
                </a:lnTo>
                <a:lnTo>
                  <a:pt x="1667865" y="614451"/>
                </a:lnTo>
                <a:close/>
              </a:path>
            </a:pathLst>
          </a:custGeom>
          <a:ln w="10223">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6" name="object 56"/>
          <p:cNvSpPr txBox="1"/>
          <p:nvPr/>
        </p:nvSpPr>
        <p:spPr>
          <a:xfrm>
            <a:off x="3647878" y="1546802"/>
            <a:ext cx="1059287" cy="234644"/>
          </a:xfrm>
          <a:prstGeom prst="rect">
            <a:avLst/>
          </a:prstGeom>
        </p:spPr>
        <p:txBody>
          <a:bodyPr vert="horz" wrap="square" lIns="0" tIns="10506" rIns="0" bIns="0" rtlCol="0">
            <a:spAutoFit/>
          </a:bodyPr>
          <a:lstStyle/>
          <a:p>
            <a:pPr marL="8405" defTabSz="605150">
              <a:spcBef>
                <a:spcPts val="83"/>
              </a:spcBef>
              <a:buClrTx/>
            </a:pPr>
            <a:r>
              <a:rPr sz="728" kern="1200" spc="23" dirty="0">
                <a:solidFill>
                  <a:srgbClr val="FFFFFF"/>
                </a:solidFill>
                <a:latin typeface="Oswald Regular"/>
                <a:ea typeface="+mn-ea"/>
                <a:cs typeface="Oswald Regular"/>
              </a:rPr>
              <a:t>Offers</a:t>
            </a:r>
            <a:r>
              <a:rPr sz="728" kern="1200" spc="-46" dirty="0">
                <a:solidFill>
                  <a:srgbClr val="FFFFFF"/>
                </a:solidFill>
                <a:latin typeface="Oswald Regular"/>
                <a:ea typeface="+mn-ea"/>
                <a:cs typeface="Oswald Regular"/>
              </a:rPr>
              <a:t> </a:t>
            </a:r>
            <a:r>
              <a:rPr sz="728" kern="1200" spc="30" dirty="0">
                <a:solidFill>
                  <a:srgbClr val="FFFFFF"/>
                </a:solidFill>
                <a:latin typeface="Oswald Regular"/>
                <a:ea typeface="+mn-ea"/>
                <a:cs typeface="Oswald Regular"/>
              </a:rPr>
              <a:t>responsive,</a:t>
            </a:r>
            <a:r>
              <a:rPr lang="en-US" sz="728" kern="1200" spc="30" dirty="0">
                <a:solidFill>
                  <a:srgbClr val="FFFFFF"/>
                </a:solidFill>
                <a:latin typeface="Oswald Regular"/>
                <a:ea typeface="+mn-ea"/>
                <a:cs typeface="Oswald Regular"/>
              </a:rPr>
              <a:t> culturally appropriate support</a:t>
            </a:r>
            <a:endParaRPr sz="728" kern="1200" dirty="0">
              <a:solidFill>
                <a:prstClr val="black"/>
              </a:solidFill>
              <a:latin typeface="Oswald Regular"/>
              <a:ea typeface="+mn-ea"/>
              <a:cs typeface="Oswald Regular"/>
            </a:endParaRPr>
          </a:p>
        </p:txBody>
      </p:sp>
      <p:sp>
        <p:nvSpPr>
          <p:cNvPr id="57" name="object 57"/>
          <p:cNvSpPr txBox="1"/>
          <p:nvPr/>
        </p:nvSpPr>
        <p:spPr>
          <a:xfrm>
            <a:off x="3770106" y="1609337"/>
            <a:ext cx="880353" cy="122627"/>
          </a:xfrm>
          <a:prstGeom prst="rect">
            <a:avLst/>
          </a:prstGeom>
        </p:spPr>
        <p:txBody>
          <a:bodyPr vert="horz" wrap="square" lIns="0" tIns="10506" rIns="0" bIns="0" rtlCol="0">
            <a:spAutoFit/>
          </a:bodyPr>
          <a:lstStyle/>
          <a:p>
            <a:pPr marL="8405" defTabSz="605150">
              <a:spcBef>
                <a:spcPts val="83"/>
              </a:spcBef>
              <a:buClrTx/>
            </a:pPr>
            <a:endParaRPr sz="728" kern="1200" dirty="0">
              <a:solidFill>
                <a:prstClr val="black"/>
              </a:solidFill>
              <a:latin typeface="Oswald Regular"/>
              <a:ea typeface="+mn-ea"/>
              <a:cs typeface="Oswald Regular"/>
            </a:endParaRPr>
          </a:p>
        </p:txBody>
      </p:sp>
      <p:sp>
        <p:nvSpPr>
          <p:cNvPr id="58" name="object 58"/>
          <p:cNvSpPr txBox="1"/>
          <p:nvPr/>
        </p:nvSpPr>
        <p:spPr>
          <a:xfrm>
            <a:off x="3583287" y="1774530"/>
            <a:ext cx="1199358" cy="122627"/>
          </a:xfrm>
          <a:prstGeom prst="rect">
            <a:avLst/>
          </a:prstGeom>
        </p:spPr>
        <p:txBody>
          <a:bodyPr vert="horz" wrap="square" lIns="0" tIns="10506" rIns="0" bIns="0" rtlCol="0">
            <a:spAutoFit/>
          </a:bodyPr>
          <a:lstStyle/>
          <a:p>
            <a:pPr marL="8405" defTabSz="605150">
              <a:spcBef>
                <a:spcPts val="83"/>
              </a:spcBef>
              <a:buClrTx/>
            </a:pPr>
            <a:r>
              <a:rPr sz="728" kern="1200" spc="40" dirty="0">
                <a:solidFill>
                  <a:srgbClr val="FFFFFF"/>
                </a:solidFill>
                <a:latin typeface="Oswald Regular"/>
                <a:ea typeface="+mn-ea"/>
                <a:cs typeface="Oswald Regular"/>
              </a:rPr>
              <a:t>beyond</a:t>
            </a:r>
            <a:r>
              <a:rPr lang="en-US" sz="728" kern="1200" spc="30" dirty="0">
                <a:solidFill>
                  <a:srgbClr val="FFFFFF"/>
                </a:solidFill>
                <a:latin typeface="Oswald Regular"/>
                <a:ea typeface="+mn-ea"/>
                <a:cs typeface="Oswald Regular"/>
              </a:rPr>
              <a:t> the investment </a:t>
            </a:r>
            <a:r>
              <a:rPr sz="728" kern="1200" spc="20" dirty="0">
                <a:solidFill>
                  <a:srgbClr val="FFFFFF"/>
                </a:solidFill>
                <a:latin typeface="Oswald Regular"/>
                <a:ea typeface="+mn-ea"/>
                <a:cs typeface="Oswald Regular"/>
              </a:rPr>
              <a:t>.</a:t>
            </a:r>
            <a:endParaRPr sz="728" kern="1200" dirty="0">
              <a:solidFill>
                <a:prstClr val="black"/>
              </a:solidFill>
              <a:latin typeface="Oswald Regular"/>
              <a:ea typeface="+mn-ea"/>
              <a:cs typeface="Oswald Regular"/>
            </a:endParaRPr>
          </a:p>
        </p:txBody>
      </p:sp>
      <p:sp>
        <p:nvSpPr>
          <p:cNvPr id="59" name="object 59"/>
          <p:cNvSpPr/>
          <p:nvPr/>
        </p:nvSpPr>
        <p:spPr>
          <a:xfrm>
            <a:off x="6797970" y="1679575"/>
            <a:ext cx="143858" cy="76783"/>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0" name="object 60"/>
          <p:cNvSpPr/>
          <p:nvPr/>
        </p:nvSpPr>
        <p:spPr>
          <a:xfrm>
            <a:off x="6824231" y="1756362"/>
            <a:ext cx="91608" cy="935831"/>
          </a:xfrm>
          <a:custGeom>
            <a:avLst/>
            <a:gdLst/>
            <a:ahLst/>
            <a:cxnLst/>
            <a:rect l="l" t="t" r="r" b="b"/>
            <a:pathLst>
              <a:path w="138429" h="1414145">
                <a:moveTo>
                  <a:pt x="138036" y="1413764"/>
                </a:moveTo>
                <a:lnTo>
                  <a:pt x="0" y="1413764"/>
                </a:lnTo>
                <a:lnTo>
                  <a:pt x="0" y="0"/>
                </a:lnTo>
                <a:lnTo>
                  <a:pt x="138036" y="0"/>
                </a:lnTo>
                <a:lnTo>
                  <a:pt x="138036" y="1413764"/>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1" name="object 61"/>
          <p:cNvSpPr/>
          <p:nvPr/>
        </p:nvSpPr>
        <p:spPr>
          <a:xfrm>
            <a:off x="6833543" y="1756358"/>
            <a:ext cx="82363" cy="935831"/>
          </a:xfrm>
          <a:custGeom>
            <a:avLst/>
            <a:gdLst/>
            <a:ahLst/>
            <a:cxnLst/>
            <a:rect l="l" t="t" r="r" b="b"/>
            <a:pathLst>
              <a:path w="124459" h="1414145">
                <a:moveTo>
                  <a:pt x="123964" y="0"/>
                </a:moveTo>
                <a:lnTo>
                  <a:pt x="54940" y="0"/>
                </a:lnTo>
                <a:lnTo>
                  <a:pt x="54940" y="860907"/>
                </a:lnTo>
                <a:lnTo>
                  <a:pt x="53696" y="880697"/>
                </a:lnTo>
                <a:lnTo>
                  <a:pt x="26697" y="918309"/>
                </a:lnTo>
                <a:lnTo>
                  <a:pt x="0" y="929170"/>
                </a:lnTo>
                <a:lnTo>
                  <a:pt x="54940" y="929170"/>
                </a:lnTo>
                <a:lnTo>
                  <a:pt x="54940" y="1413764"/>
                </a:lnTo>
                <a:lnTo>
                  <a:pt x="123964" y="1413764"/>
                </a:lnTo>
                <a:lnTo>
                  <a:pt x="123964"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2" name="object 62"/>
          <p:cNvSpPr/>
          <p:nvPr/>
        </p:nvSpPr>
        <p:spPr>
          <a:xfrm>
            <a:off x="6797972" y="2371252"/>
            <a:ext cx="144135" cy="321049"/>
          </a:xfrm>
          <a:custGeom>
            <a:avLst/>
            <a:gdLst/>
            <a:ahLst/>
            <a:cxnLst/>
            <a:rect l="l" t="t" r="r" b="b"/>
            <a:pathLst>
              <a:path w="217804" h="485139">
                <a:moveTo>
                  <a:pt x="163639" y="0"/>
                </a:moveTo>
                <a:lnTo>
                  <a:pt x="53746" y="0"/>
                </a:lnTo>
                <a:lnTo>
                  <a:pt x="32821" y="4224"/>
                </a:lnTo>
                <a:lnTo>
                  <a:pt x="15738" y="15744"/>
                </a:lnTo>
                <a:lnTo>
                  <a:pt x="4222" y="32832"/>
                </a:lnTo>
                <a:lnTo>
                  <a:pt x="0" y="53759"/>
                </a:lnTo>
                <a:lnTo>
                  <a:pt x="0" y="484593"/>
                </a:lnTo>
                <a:lnTo>
                  <a:pt x="217385" y="484593"/>
                </a:lnTo>
                <a:lnTo>
                  <a:pt x="217385" y="53759"/>
                </a:lnTo>
                <a:lnTo>
                  <a:pt x="213161" y="32832"/>
                </a:lnTo>
                <a:lnTo>
                  <a:pt x="201642" y="15744"/>
                </a:lnTo>
                <a:lnTo>
                  <a:pt x="184558" y="4224"/>
                </a:lnTo>
                <a:lnTo>
                  <a:pt x="163639"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3" name="object 63"/>
          <p:cNvSpPr/>
          <p:nvPr/>
        </p:nvSpPr>
        <p:spPr>
          <a:xfrm>
            <a:off x="6797974" y="2371250"/>
            <a:ext cx="107156" cy="321049"/>
          </a:xfrm>
          <a:custGeom>
            <a:avLst/>
            <a:gdLst/>
            <a:ahLst/>
            <a:cxnLst/>
            <a:rect l="l" t="t" r="r" b="b"/>
            <a:pathLst>
              <a:path w="161925" h="485139">
                <a:moveTo>
                  <a:pt x="107746" y="0"/>
                </a:moveTo>
                <a:lnTo>
                  <a:pt x="53746" y="0"/>
                </a:lnTo>
                <a:lnTo>
                  <a:pt x="32821" y="4226"/>
                </a:lnTo>
                <a:lnTo>
                  <a:pt x="15738" y="15749"/>
                </a:lnTo>
                <a:lnTo>
                  <a:pt x="4222" y="32838"/>
                </a:lnTo>
                <a:lnTo>
                  <a:pt x="0" y="53759"/>
                </a:lnTo>
                <a:lnTo>
                  <a:pt x="0" y="484593"/>
                </a:lnTo>
                <a:lnTo>
                  <a:pt x="161493" y="484593"/>
                </a:lnTo>
                <a:lnTo>
                  <a:pt x="161493" y="53759"/>
                </a:lnTo>
                <a:lnTo>
                  <a:pt x="157269" y="32838"/>
                </a:lnTo>
                <a:lnTo>
                  <a:pt x="145749" y="15749"/>
                </a:lnTo>
                <a:lnTo>
                  <a:pt x="128665" y="4226"/>
                </a:lnTo>
                <a:lnTo>
                  <a:pt x="107746"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4" name="object 64"/>
          <p:cNvSpPr/>
          <p:nvPr/>
        </p:nvSpPr>
        <p:spPr>
          <a:xfrm>
            <a:off x="6030004" y="2163911"/>
            <a:ext cx="383661" cy="41182"/>
          </a:xfrm>
          <a:custGeom>
            <a:avLst/>
            <a:gdLst/>
            <a:ahLst/>
            <a:cxnLst/>
            <a:rect l="l" t="t" r="r" b="b"/>
            <a:pathLst>
              <a:path w="579754" h="62229">
                <a:moveTo>
                  <a:pt x="289661" y="0"/>
                </a:moveTo>
                <a:lnTo>
                  <a:pt x="212660" y="1101"/>
                </a:lnTo>
                <a:lnTo>
                  <a:pt x="143466" y="4210"/>
                </a:lnTo>
                <a:lnTo>
                  <a:pt x="84842" y="9032"/>
                </a:lnTo>
                <a:lnTo>
                  <a:pt x="39548" y="15275"/>
                </a:lnTo>
                <a:lnTo>
                  <a:pt x="0" y="30848"/>
                </a:lnTo>
                <a:lnTo>
                  <a:pt x="10347" y="39051"/>
                </a:lnTo>
                <a:lnTo>
                  <a:pt x="84842" y="52663"/>
                </a:lnTo>
                <a:lnTo>
                  <a:pt x="143466" y="57486"/>
                </a:lnTo>
                <a:lnTo>
                  <a:pt x="212660" y="60595"/>
                </a:lnTo>
                <a:lnTo>
                  <a:pt x="289661" y="61696"/>
                </a:lnTo>
                <a:lnTo>
                  <a:pt x="366668" y="60595"/>
                </a:lnTo>
                <a:lnTo>
                  <a:pt x="435865" y="57486"/>
                </a:lnTo>
                <a:lnTo>
                  <a:pt x="494491" y="52663"/>
                </a:lnTo>
                <a:lnTo>
                  <a:pt x="539786" y="46420"/>
                </a:lnTo>
                <a:lnTo>
                  <a:pt x="579335" y="30848"/>
                </a:lnTo>
                <a:lnTo>
                  <a:pt x="568988" y="22645"/>
                </a:lnTo>
                <a:lnTo>
                  <a:pt x="494491" y="9032"/>
                </a:lnTo>
                <a:lnTo>
                  <a:pt x="435865" y="4210"/>
                </a:lnTo>
                <a:lnTo>
                  <a:pt x="366668" y="1101"/>
                </a:lnTo>
                <a:lnTo>
                  <a:pt x="289661"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5" name="object 65"/>
          <p:cNvSpPr/>
          <p:nvPr/>
        </p:nvSpPr>
        <p:spPr>
          <a:xfrm>
            <a:off x="6184518" y="1204222"/>
            <a:ext cx="85078" cy="45409"/>
          </a:xfrm>
          <a:prstGeom prst="rect">
            <a:avLst/>
          </a:prstGeom>
          <a:blipFill>
            <a:blip r:embed="rId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6" name="object 66"/>
          <p:cNvSpPr/>
          <p:nvPr/>
        </p:nvSpPr>
        <p:spPr>
          <a:xfrm>
            <a:off x="6227055" y="1249635"/>
            <a:ext cx="0" cy="926586"/>
          </a:xfrm>
          <a:custGeom>
            <a:avLst/>
            <a:gdLst/>
            <a:ahLst/>
            <a:cxnLst/>
            <a:rect l="l" t="t" r="r" b="b"/>
            <a:pathLst>
              <a:path h="1400175">
                <a:moveTo>
                  <a:pt x="0" y="0"/>
                </a:moveTo>
                <a:lnTo>
                  <a:pt x="0" y="1400098"/>
                </a:lnTo>
              </a:path>
            </a:pathLst>
          </a:custGeom>
          <a:ln w="81635">
            <a:solidFill>
              <a:srgbClr val="C2C1C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7" name="object 67"/>
          <p:cNvSpPr/>
          <p:nvPr/>
        </p:nvSpPr>
        <p:spPr>
          <a:xfrm>
            <a:off x="6205555" y="1249631"/>
            <a:ext cx="48746" cy="926586"/>
          </a:xfrm>
          <a:custGeom>
            <a:avLst/>
            <a:gdLst/>
            <a:ahLst/>
            <a:cxnLst/>
            <a:rect l="l" t="t" r="r" b="b"/>
            <a:pathLst>
              <a:path w="73659" h="1400175">
                <a:moveTo>
                  <a:pt x="73317" y="0"/>
                </a:moveTo>
                <a:lnTo>
                  <a:pt x="32486" y="0"/>
                </a:lnTo>
                <a:lnTo>
                  <a:pt x="32486" y="1073137"/>
                </a:lnTo>
                <a:lnTo>
                  <a:pt x="31754" y="1084838"/>
                </a:lnTo>
                <a:lnTo>
                  <a:pt x="2316" y="1112926"/>
                </a:lnTo>
                <a:lnTo>
                  <a:pt x="0" y="1113510"/>
                </a:lnTo>
                <a:lnTo>
                  <a:pt x="32486" y="1113510"/>
                </a:lnTo>
                <a:lnTo>
                  <a:pt x="32486" y="1400098"/>
                </a:lnTo>
                <a:lnTo>
                  <a:pt x="73317" y="1400098"/>
                </a:lnTo>
                <a:lnTo>
                  <a:pt x="73317"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8" name="object 68"/>
          <p:cNvSpPr/>
          <p:nvPr/>
        </p:nvSpPr>
        <p:spPr>
          <a:xfrm>
            <a:off x="6184515" y="1986514"/>
            <a:ext cx="85305" cy="189940"/>
          </a:xfrm>
          <a:custGeom>
            <a:avLst/>
            <a:gdLst/>
            <a:ahLst/>
            <a:cxnLst/>
            <a:rect l="l" t="t" r="r" b="b"/>
            <a:pathLst>
              <a:path w="128904" h="287020">
                <a:moveTo>
                  <a:pt x="96774" y="0"/>
                </a:moveTo>
                <a:lnTo>
                  <a:pt x="31800" y="0"/>
                </a:lnTo>
                <a:lnTo>
                  <a:pt x="19422" y="2498"/>
                </a:lnTo>
                <a:lnTo>
                  <a:pt x="9313" y="9312"/>
                </a:lnTo>
                <a:lnTo>
                  <a:pt x="2498" y="19416"/>
                </a:lnTo>
                <a:lnTo>
                  <a:pt x="0" y="31788"/>
                </a:lnTo>
                <a:lnTo>
                  <a:pt x="0" y="286588"/>
                </a:lnTo>
                <a:lnTo>
                  <a:pt x="128562" y="286588"/>
                </a:lnTo>
                <a:lnTo>
                  <a:pt x="128562" y="31788"/>
                </a:lnTo>
                <a:lnTo>
                  <a:pt x="126065" y="19416"/>
                </a:lnTo>
                <a:lnTo>
                  <a:pt x="119254" y="9312"/>
                </a:lnTo>
                <a:lnTo>
                  <a:pt x="109150" y="2498"/>
                </a:lnTo>
                <a:lnTo>
                  <a:pt x="96774"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9" name="object 69"/>
          <p:cNvSpPr/>
          <p:nvPr/>
        </p:nvSpPr>
        <p:spPr>
          <a:xfrm>
            <a:off x="6184511" y="1986510"/>
            <a:ext cx="63453" cy="189940"/>
          </a:xfrm>
          <a:custGeom>
            <a:avLst/>
            <a:gdLst/>
            <a:ahLst/>
            <a:cxnLst/>
            <a:rect l="l" t="t" r="r" b="b"/>
            <a:pathLst>
              <a:path w="95884" h="287020">
                <a:moveTo>
                  <a:pt x="63728" y="0"/>
                </a:moveTo>
                <a:lnTo>
                  <a:pt x="31800" y="0"/>
                </a:lnTo>
                <a:lnTo>
                  <a:pt x="19427" y="2498"/>
                </a:lnTo>
                <a:lnTo>
                  <a:pt x="9318" y="9312"/>
                </a:lnTo>
                <a:lnTo>
                  <a:pt x="2500" y="19416"/>
                </a:lnTo>
                <a:lnTo>
                  <a:pt x="0" y="31788"/>
                </a:lnTo>
                <a:lnTo>
                  <a:pt x="0" y="286588"/>
                </a:lnTo>
                <a:lnTo>
                  <a:pt x="95529" y="286588"/>
                </a:lnTo>
                <a:lnTo>
                  <a:pt x="95529" y="31788"/>
                </a:lnTo>
                <a:lnTo>
                  <a:pt x="93030" y="19416"/>
                </a:lnTo>
                <a:lnTo>
                  <a:pt x="86215" y="9312"/>
                </a:lnTo>
                <a:lnTo>
                  <a:pt x="76107" y="2498"/>
                </a:lnTo>
                <a:lnTo>
                  <a:pt x="63728"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0" name="object 70"/>
          <p:cNvSpPr/>
          <p:nvPr/>
        </p:nvSpPr>
        <p:spPr>
          <a:xfrm>
            <a:off x="5475063" y="1917612"/>
            <a:ext cx="326932" cy="34878"/>
          </a:xfrm>
          <a:custGeom>
            <a:avLst/>
            <a:gdLst/>
            <a:ahLst/>
            <a:cxnLst/>
            <a:rect l="l" t="t" r="r" b="b"/>
            <a:pathLst>
              <a:path w="494029" h="52705">
                <a:moveTo>
                  <a:pt x="246875" y="0"/>
                </a:moveTo>
                <a:lnTo>
                  <a:pt x="168842" y="1339"/>
                </a:lnTo>
                <a:lnTo>
                  <a:pt x="101073" y="5069"/>
                </a:lnTo>
                <a:lnTo>
                  <a:pt x="47632" y="10758"/>
                </a:lnTo>
                <a:lnTo>
                  <a:pt x="0" y="26288"/>
                </a:lnTo>
                <a:lnTo>
                  <a:pt x="12585" y="34602"/>
                </a:lnTo>
                <a:lnTo>
                  <a:pt x="47632" y="41819"/>
                </a:lnTo>
                <a:lnTo>
                  <a:pt x="101073" y="47508"/>
                </a:lnTo>
                <a:lnTo>
                  <a:pt x="168842" y="51238"/>
                </a:lnTo>
                <a:lnTo>
                  <a:pt x="246875" y="52577"/>
                </a:lnTo>
                <a:lnTo>
                  <a:pt x="324901" y="51238"/>
                </a:lnTo>
                <a:lnTo>
                  <a:pt x="392667" y="47508"/>
                </a:lnTo>
                <a:lnTo>
                  <a:pt x="446106" y="41819"/>
                </a:lnTo>
                <a:lnTo>
                  <a:pt x="481152" y="34602"/>
                </a:lnTo>
                <a:lnTo>
                  <a:pt x="493737" y="26288"/>
                </a:lnTo>
                <a:lnTo>
                  <a:pt x="481152" y="17975"/>
                </a:lnTo>
                <a:lnTo>
                  <a:pt x="446106" y="10758"/>
                </a:lnTo>
                <a:lnTo>
                  <a:pt x="392667" y="5069"/>
                </a:lnTo>
                <a:lnTo>
                  <a:pt x="324901" y="1339"/>
                </a:lnTo>
                <a:lnTo>
                  <a:pt x="246875"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1" name="object 71"/>
          <p:cNvSpPr/>
          <p:nvPr/>
        </p:nvSpPr>
        <p:spPr>
          <a:xfrm>
            <a:off x="5606744" y="1099735"/>
            <a:ext cx="72698" cy="39081"/>
          </a:xfrm>
          <a:custGeom>
            <a:avLst/>
            <a:gdLst/>
            <a:ahLst/>
            <a:cxnLst/>
            <a:rect l="l" t="t" r="r" b="b"/>
            <a:pathLst>
              <a:path w="109854" h="59055">
                <a:moveTo>
                  <a:pt x="103631" y="0"/>
                </a:moveTo>
                <a:lnTo>
                  <a:pt x="5943" y="0"/>
                </a:lnTo>
                <a:lnTo>
                  <a:pt x="0" y="5930"/>
                </a:lnTo>
                <a:lnTo>
                  <a:pt x="0" y="52539"/>
                </a:lnTo>
                <a:lnTo>
                  <a:pt x="5943" y="58470"/>
                </a:lnTo>
                <a:lnTo>
                  <a:pt x="103631" y="58470"/>
                </a:lnTo>
                <a:lnTo>
                  <a:pt x="109575" y="52539"/>
                </a:lnTo>
                <a:lnTo>
                  <a:pt x="109575" y="5930"/>
                </a:lnTo>
                <a:lnTo>
                  <a:pt x="103631"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2" name="object 72"/>
          <p:cNvSpPr/>
          <p:nvPr/>
        </p:nvSpPr>
        <p:spPr>
          <a:xfrm>
            <a:off x="5643003" y="1138428"/>
            <a:ext cx="0" cy="790015"/>
          </a:xfrm>
          <a:custGeom>
            <a:avLst/>
            <a:gdLst/>
            <a:ahLst/>
            <a:cxnLst/>
            <a:rect l="l" t="t" r="r" b="b"/>
            <a:pathLst>
              <a:path h="1193800">
                <a:moveTo>
                  <a:pt x="0" y="0"/>
                </a:moveTo>
                <a:lnTo>
                  <a:pt x="0" y="1193215"/>
                </a:lnTo>
              </a:path>
            </a:pathLst>
          </a:custGeom>
          <a:ln w="69583">
            <a:solidFill>
              <a:srgbClr val="C2C1C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3" name="object 73"/>
          <p:cNvSpPr/>
          <p:nvPr/>
        </p:nvSpPr>
        <p:spPr>
          <a:xfrm>
            <a:off x="5624675" y="1138428"/>
            <a:ext cx="41602" cy="790015"/>
          </a:xfrm>
          <a:custGeom>
            <a:avLst/>
            <a:gdLst/>
            <a:ahLst/>
            <a:cxnLst/>
            <a:rect l="l" t="t" r="r" b="b"/>
            <a:pathLst>
              <a:path w="62865" h="1193800">
                <a:moveTo>
                  <a:pt x="62484" y="0"/>
                </a:moveTo>
                <a:lnTo>
                  <a:pt x="27698" y="0"/>
                </a:lnTo>
                <a:lnTo>
                  <a:pt x="27698" y="914565"/>
                </a:lnTo>
                <a:lnTo>
                  <a:pt x="26797" y="931633"/>
                </a:lnTo>
                <a:lnTo>
                  <a:pt x="11823" y="946607"/>
                </a:lnTo>
                <a:lnTo>
                  <a:pt x="0" y="948969"/>
                </a:lnTo>
                <a:lnTo>
                  <a:pt x="27698" y="948969"/>
                </a:lnTo>
                <a:lnTo>
                  <a:pt x="27698" y="1193215"/>
                </a:lnTo>
                <a:lnTo>
                  <a:pt x="62484" y="1193215"/>
                </a:lnTo>
                <a:lnTo>
                  <a:pt x="62484"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4" name="object 74"/>
          <p:cNvSpPr/>
          <p:nvPr/>
        </p:nvSpPr>
        <p:spPr>
          <a:xfrm>
            <a:off x="5606744" y="1766420"/>
            <a:ext cx="72513" cy="161637"/>
          </a:xfrm>
          <a:prstGeom prst="rect">
            <a:avLst/>
          </a:prstGeom>
          <a:blipFill>
            <a:blip r:embed="rId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5" name="object 75"/>
          <p:cNvSpPr/>
          <p:nvPr/>
        </p:nvSpPr>
        <p:spPr>
          <a:xfrm>
            <a:off x="5327925" y="926062"/>
            <a:ext cx="757157" cy="568930"/>
          </a:xfrm>
          <a:custGeom>
            <a:avLst/>
            <a:gdLst/>
            <a:ahLst/>
            <a:cxnLst/>
            <a:rect l="l" t="t" r="r" b="b"/>
            <a:pathLst>
              <a:path w="994409" h="641350">
                <a:moveTo>
                  <a:pt x="960539" y="0"/>
                </a:moveTo>
                <a:lnTo>
                  <a:pt x="33820" y="0"/>
                </a:lnTo>
                <a:lnTo>
                  <a:pt x="20659" y="2659"/>
                </a:lnTo>
                <a:lnTo>
                  <a:pt x="9909" y="9909"/>
                </a:lnTo>
                <a:lnTo>
                  <a:pt x="2659" y="20659"/>
                </a:lnTo>
                <a:lnTo>
                  <a:pt x="0" y="33820"/>
                </a:lnTo>
                <a:lnTo>
                  <a:pt x="0" y="607085"/>
                </a:lnTo>
                <a:lnTo>
                  <a:pt x="2659" y="620251"/>
                </a:lnTo>
                <a:lnTo>
                  <a:pt x="9909" y="631001"/>
                </a:lnTo>
                <a:lnTo>
                  <a:pt x="20659" y="638248"/>
                </a:lnTo>
                <a:lnTo>
                  <a:pt x="33820" y="640905"/>
                </a:lnTo>
                <a:lnTo>
                  <a:pt x="960539" y="640905"/>
                </a:lnTo>
                <a:lnTo>
                  <a:pt x="973704" y="638248"/>
                </a:lnTo>
                <a:lnTo>
                  <a:pt x="984454" y="631001"/>
                </a:lnTo>
                <a:lnTo>
                  <a:pt x="991701" y="620251"/>
                </a:lnTo>
                <a:lnTo>
                  <a:pt x="994359" y="607085"/>
                </a:lnTo>
                <a:lnTo>
                  <a:pt x="994359" y="33820"/>
                </a:lnTo>
                <a:lnTo>
                  <a:pt x="991701" y="20659"/>
                </a:lnTo>
                <a:lnTo>
                  <a:pt x="984454" y="9909"/>
                </a:lnTo>
                <a:lnTo>
                  <a:pt x="973704" y="2659"/>
                </a:lnTo>
                <a:lnTo>
                  <a:pt x="960539" y="0"/>
                </a:lnTo>
                <a:close/>
              </a:path>
            </a:pathLst>
          </a:custGeom>
          <a:solidFill>
            <a:srgbClr val="5E2F7E"/>
          </a:solidFill>
        </p:spPr>
        <p:txBody>
          <a:bodyPr wrap="square" lIns="0" tIns="0" rIns="0" bIns="0" rtlCol="0"/>
          <a:lstStyle/>
          <a:p>
            <a:pPr defTabSz="605150">
              <a:buClrTx/>
            </a:pPr>
            <a:endParaRPr sz="1000" kern="1200" dirty="0">
              <a:solidFill>
                <a:prstClr val="black"/>
              </a:solidFill>
              <a:latin typeface="Calibri"/>
              <a:ea typeface="+mn-ea"/>
              <a:cs typeface="+mn-cs"/>
            </a:endParaRPr>
          </a:p>
        </p:txBody>
      </p:sp>
      <p:sp>
        <p:nvSpPr>
          <p:cNvPr id="76" name="object 76"/>
          <p:cNvSpPr/>
          <p:nvPr/>
        </p:nvSpPr>
        <p:spPr>
          <a:xfrm>
            <a:off x="5372448" y="973399"/>
            <a:ext cx="630751" cy="397949"/>
          </a:xfrm>
          <a:custGeom>
            <a:avLst/>
            <a:gdLst/>
            <a:ahLst/>
            <a:cxnLst/>
            <a:rect l="l" t="t" r="r" b="b"/>
            <a:pathLst>
              <a:path w="953134" h="601344">
                <a:moveTo>
                  <a:pt x="928255" y="601205"/>
                </a:moveTo>
                <a:lnTo>
                  <a:pt x="24333" y="601205"/>
                </a:lnTo>
                <a:lnTo>
                  <a:pt x="14862" y="599294"/>
                </a:lnTo>
                <a:lnTo>
                  <a:pt x="7127" y="594083"/>
                </a:lnTo>
                <a:lnTo>
                  <a:pt x="1912" y="586353"/>
                </a:lnTo>
                <a:lnTo>
                  <a:pt x="0" y="576884"/>
                </a:lnTo>
                <a:lnTo>
                  <a:pt x="0" y="24333"/>
                </a:lnTo>
                <a:lnTo>
                  <a:pt x="1912" y="14867"/>
                </a:lnTo>
                <a:lnTo>
                  <a:pt x="7127" y="7132"/>
                </a:lnTo>
                <a:lnTo>
                  <a:pt x="14862" y="1914"/>
                </a:lnTo>
                <a:lnTo>
                  <a:pt x="24333" y="0"/>
                </a:lnTo>
                <a:lnTo>
                  <a:pt x="928255" y="0"/>
                </a:lnTo>
                <a:lnTo>
                  <a:pt x="937731" y="1914"/>
                </a:lnTo>
                <a:lnTo>
                  <a:pt x="945465" y="7132"/>
                </a:lnTo>
                <a:lnTo>
                  <a:pt x="950678" y="14867"/>
                </a:lnTo>
                <a:lnTo>
                  <a:pt x="952588" y="24333"/>
                </a:lnTo>
                <a:lnTo>
                  <a:pt x="952588" y="576884"/>
                </a:lnTo>
                <a:lnTo>
                  <a:pt x="950678" y="586353"/>
                </a:lnTo>
                <a:lnTo>
                  <a:pt x="945465" y="594083"/>
                </a:lnTo>
                <a:lnTo>
                  <a:pt x="937731" y="599294"/>
                </a:lnTo>
                <a:lnTo>
                  <a:pt x="928255" y="601205"/>
                </a:lnTo>
                <a:close/>
              </a:path>
            </a:pathLst>
          </a:custGeom>
          <a:ln w="6489">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1" name="object 81"/>
          <p:cNvSpPr/>
          <p:nvPr/>
        </p:nvSpPr>
        <p:spPr>
          <a:xfrm>
            <a:off x="6007783" y="1219535"/>
            <a:ext cx="685120" cy="547086"/>
          </a:xfrm>
          <a:custGeom>
            <a:avLst/>
            <a:gdLst/>
            <a:ahLst/>
            <a:cxnLst/>
            <a:rect l="l" t="t" r="r" b="b"/>
            <a:pathLst>
              <a:path w="890270" h="876935">
                <a:moveTo>
                  <a:pt x="850569" y="0"/>
                </a:moveTo>
                <a:lnTo>
                  <a:pt x="39687" y="0"/>
                </a:lnTo>
                <a:lnTo>
                  <a:pt x="24238" y="3120"/>
                </a:lnTo>
                <a:lnTo>
                  <a:pt x="11623" y="11628"/>
                </a:lnTo>
                <a:lnTo>
                  <a:pt x="3118" y="24244"/>
                </a:lnTo>
                <a:lnTo>
                  <a:pt x="0" y="39687"/>
                </a:lnTo>
                <a:lnTo>
                  <a:pt x="0" y="836764"/>
                </a:lnTo>
                <a:lnTo>
                  <a:pt x="3118" y="852213"/>
                </a:lnTo>
                <a:lnTo>
                  <a:pt x="11623" y="864828"/>
                </a:lnTo>
                <a:lnTo>
                  <a:pt x="24238" y="873333"/>
                </a:lnTo>
                <a:lnTo>
                  <a:pt x="39687" y="876452"/>
                </a:lnTo>
                <a:lnTo>
                  <a:pt x="850569" y="876452"/>
                </a:lnTo>
                <a:lnTo>
                  <a:pt x="866023" y="873333"/>
                </a:lnTo>
                <a:lnTo>
                  <a:pt x="878638" y="864828"/>
                </a:lnTo>
                <a:lnTo>
                  <a:pt x="887140" y="852213"/>
                </a:lnTo>
                <a:lnTo>
                  <a:pt x="890257" y="836764"/>
                </a:lnTo>
                <a:lnTo>
                  <a:pt x="890257" y="39687"/>
                </a:lnTo>
                <a:lnTo>
                  <a:pt x="887140" y="24244"/>
                </a:lnTo>
                <a:lnTo>
                  <a:pt x="878638" y="11628"/>
                </a:lnTo>
                <a:lnTo>
                  <a:pt x="866023" y="3120"/>
                </a:lnTo>
                <a:lnTo>
                  <a:pt x="850569"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2" name="object 82"/>
          <p:cNvSpPr/>
          <p:nvPr/>
        </p:nvSpPr>
        <p:spPr>
          <a:xfrm>
            <a:off x="5945946" y="1211724"/>
            <a:ext cx="583578" cy="605267"/>
          </a:xfrm>
          <a:custGeom>
            <a:avLst/>
            <a:gdLst/>
            <a:ahLst/>
            <a:cxnLst/>
            <a:rect l="l" t="t" r="r" b="b"/>
            <a:pathLst>
              <a:path w="841375" h="829944">
                <a:moveTo>
                  <a:pt x="812685" y="829868"/>
                </a:moveTo>
                <a:lnTo>
                  <a:pt x="28549" y="829868"/>
                </a:lnTo>
                <a:lnTo>
                  <a:pt x="17434" y="827626"/>
                </a:lnTo>
                <a:lnTo>
                  <a:pt x="8359" y="821509"/>
                </a:lnTo>
                <a:lnTo>
                  <a:pt x="2242" y="812434"/>
                </a:lnTo>
                <a:lnTo>
                  <a:pt x="0" y="801319"/>
                </a:lnTo>
                <a:lnTo>
                  <a:pt x="0" y="28549"/>
                </a:lnTo>
                <a:lnTo>
                  <a:pt x="2242" y="17434"/>
                </a:lnTo>
                <a:lnTo>
                  <a:pt x="8359" y="8359"/>
                </a:lnTo>
                <a:lnTo>
                  <a:pt x="17434" y="2242"/>
                </a:lnTo>
                <a:lnTo>
                  <a:pt x="28549" y="0"/>
                </a:lnTo>
                <a:lnTo>
                  <a:pt x="812685" y="0"/>
                </a:lnTo>
                <a:lnTo>
                  <a:pt x="823800" y="2242"/>
                </a:lnTo>
                <a:lnTo>
                  <a:pt x="832875" y="8359"/>
                </a:lnTo>
                <a:lnTo>
                  <a:pt x="838992" y="17434"/>
                </a:lnTo>
                <a:lnTo>
                  <a:pt x="841235" y="28549"/>
                </a:lnTo>
                <a:lnTo>
                  <a:pt x="841235" y="801319"/>
                </a:lnTo>
                <a:lnTo>
                  <a:pt x="838992" y="812434"/>
                </a:lnTo>
                <a:lnTo>
                  <a:pt x="832875" y="821509"/>
                </a:lnTo>
                <a:lnTo>
                  <a:pt x="823800" y="827626"/>
                </a:lnTo>
                <a:lnTo>
                  <a:pt x="812685" y="829868"/>
                </a:lnTo>
                <a:close/>
              </a:path>
            </a:pathLst>
          </a:custGeom>
          <a:ln w="7620">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8" name="object 88"/>
          <p:cNvSpPr/>
          <p:nvPr/>
        </p:nvSpPr>
        <p:spPr>
          <a:xfrm>
            <a:off x="6360310" y="1699636"/>
            <a:ext cx="996343" cy="478631"/>
          </a:xfrm>
          <a:custGeom>
            <a:avLst/>
            <a:gdLst/>
            <a:ahLst/>
            <a:cxnLst/>
            <a:rect l="l" t="t" r="r" b="b"/>
            <a:pathLst>
              <a:path w="1505584" h="723264">
                <a:moveTo>
                  <a:pt x="1438224" y="0"/>
                </a:moveTo>
                <a:lnTo>
                  <a:pt x="67106" y="0"/>
                </a:lnTo>
                <a:lnTo>
                  <a:pt x="40987" y="5274"/>
                </a:lnTo>
                <a:lnTo>
                  <a:pt x="19656" y="19656"/>
                </a:lnTo>
                <a:lnTo>
                  <a:pt x="5274" y="40987"/>
                </a:lnTo>
                <a:lnTo>
                  <a:pt x="0" y="67106"/>
                </a:lnTo>
                <a:lnTo>
                  <a:pt x="0" y="655739"/>
                </a:lnTo>
                <a:lnTo>
                  <a:pt x="5274" y="681858"/>
                </a:lnTo>
                <a:lnTo>
                  <a:pt x="19656" y="703189"/>
                </a:lnTo>
                <a:lnTo>
                  <a:pt x="40987" y="717571"/>
                </a:lnTo>
                <a:lnTo>
                  <a:pt x="67106" y="722845"/>
                </a:lnTo>
                <a:lnTo>
                  <a:pt x="1438224" y="722845"/>
                </a:lnTo>
                <a:lnTo>
                  <a:pt x="1464349" y="717571"/>
                </a:lnTo>
                <a:lnTo>
                  <a:pt x="1485679" y="703189"/>
                </a:lnTo>
                <a:lnTo>
                  <a:pt x="1500058" y="681858"/>
                </a:lnTo>
                <a:lnTo>
                  <a:pt x="1505330" y="655739"/>
                </a:lnTo>
                <a:lnTo>
                  <a:pt x="1505330" y="67106"/>
                </a:lnTo>
                <a:lnTo>
                  <a:pt x="1500058" y="40987"/>
                </a:lnTo>
                <a:lnTo>
                  <a:pt x="1485679" y="19656"/>
                </a:lnTo>
                <a:lnTo>
                  <a:pt x="1464349" y="5274"/>
                </a:lnTo>
                <a:lnTo>
                  <a:pt x="1438224"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9" name="object 89"/>
          <p:cNvSpPr/>
          <p:nvPr/>
        </p:nvSpPr>
        <p:spPr>
          <a:xfrm>
            <a:off x="6379899" y="1717960"/>
            <a:ext cx="957263" cy="442072"/>
          </a:xfrm>
          <a:custGeom>
            <a:avLst/>
            <a:gdLst/>
            <a:ahLst/>
            <a:cxnLst/>
            <a:rect l="l" t="t" r="r" b="b"/>
            <a:pathLst>
              <a:path w="1446529" h="668020">
                <a:moveTo>
                  <a:pt x="1397050" y="667461"/>
                </a:moveTo>
                <a:lnTo>
                  <a:pt x="49072" y="667461"/>
                </a:lnTo>
                <a:lnTo>
                  <a:pt x="29976" y="663604"/>
                </a:lnTo>
                <a:lnTo>
                  <a:pt x="14377" y="653086"/>
                </a:lnTo>
                <a:lnTo>
                  <a:pt x="3858" y="637484"/>
                </a:lnTo>
                <a:lnTo>
                  <a:pt x="0" y="618375"/>
                </a:lnTo>
                <a:lnTo>
                  <a:pt x="0" y="49098"/>
                </a:lnTo>
                <a:lnTo>
                  <a:pt x="3858" y="29987"/>
                </a:lnTo>
                <a:lnTo>
                  <a:pt x="14377" y="14381"/>
                </a:lnTo>
                <a:lnTo>
                  <a:pt x="29976" y="3858"/>
                </a:lnTo>
                <a:lnTo>
                  <a:pt x="49072" y="0"/>
                </a:lnTo>
                <a:lnTo>
                  <a:pt x="1397050" y="0"/>
                </a:lnTo>
                <a:lnTo>
                  <a:pt x="1416159" y="3858"/>
                </a:lnTo>
                <a:lnTo>
                  <a:pt x="1431761" y="14381"/>
                </a:lnTo>
                <a:lnTo>
                  <a:pt x="1442279" y="29987"/>
                </a:lnTo>
                <a:lnTo>
                  <a:pt x="1446136" y="49098"/>
                </a:lnTo>
                <a:lnTo>
                  <a:pt x="1446136" y="618375"/>
                </a:lnTo>
                <a:lnTo>
                  <a:pt x="1442279" y="637484"/>
                </a:lnTo>
                <a:lnTo>
                  <a:pt x="1431761" y="653086"/>
                </a:lnTo>
                <a:lnTo>
                  <a:pt x="1416159" y="663604"/>
                </a:lnTo>
                <a:lnTo>
                  <a:pt x="1397050" y="667461"/>
                </a:lnTo>
                <a:close/>
              </a:path>
            </a:pathLst>
          </a:custGeom>
          <a:ln w="857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0" name="object 90"/>
          <p:cNvSpPr/>
          <p:nvPr/>
        </p:nvSpPr>
        <p:spPr>
          <a:xfrm>
            <a:off x="2404610" y="4242947"/>
            <a:ext cx="974071" cy="103794"/>
          </a:xfrm>
          <a:custGeom>
            <a:avLst/>
            <a:gdLst/>
            <a:ahLst/>
            <a:cxnLst/>
            <a:rect l="l" t="t" r="r" b="b"/>
            <a:pathLst>
              <a:path w="1471930" h="156845">
                <a:moveTo>
                  <a:pt x="735952" y="0"/>
                </a:moveTo>
                <a:lnTo>
                  <a:pt x="655762" y="459"/>
                </a:lnTo>
                <a:lnTo>
                  <a:pt x="578074" y="1807"/>
                </a:lnTo>
                <a:lnTo>
                  <a:pt x="503336" y="3995"/>
                </a:lnTo>
                <a:lnTo>
                  <a:pt x="431996" y="6975"/>
                </a:lnTo>
                <a:lnTo>
                  <a:pt x="364505" y="10700"/>
                </a:lnTo>
                <a:lnTo>
                  <a:pt x="301310" y="15121"/>
                </a:lnTo>
                <a:lnTo>
                  <a:pt x="242861" y="20191"/>
                </a:lnTo>
                <a:lnTo>
                  <a:pt x="189607" y="25862"/>
                </a:lnTo>
                <a:lnTo>
                  <a:pt x="141997" y="32087"/>
                </a:lnTo>
                <a:lnTo>
                  <a:pt x="100480" y="38816"/>
                </a:lnTo>
                <a:lnTo>
                  <a:pt x="37519" y="53600"/>
                </a:lnTo>
                <a:lnTo>
                  <a:pt x="0" y="78371"/>
                </a:lnTo>
                <a:lnTo>
                  <a:pt x="4318" y="86910"/>
                </a:lnTo>
                <a:lnTo>
                  <a:pt x="65504" y="110739"/>
                </a:lnTo>
                <a:lnTo>
                  <a:pt x="141997" y="124656"/>
                </a:lnTo>
                <a:lnTo>
                  <a:pt x="189607" y="130880"/>
                </a:lnTo>
                <a:lnTo>
                  <a:pt x="242861" y="136551"/>
                </a:lnTo>
                <a:lnTo>
                  <a:pt x="301310" y="141621"/>
                </a:lnTo>
                <a:lnTo>
                  <a:pt x="364505" y="146042"/>
                </a:lnTo>
                <a:lnTo>
                  <a:pt x="431996" y="149767"/>
                </a:lnTo>
                <a:lnTo>
                  <a:pt x="503336" y="152747"/>
                </a:lnTo>
                <a:lnTo>
                  <a:pt x="578074" y="154935"/>
                </a:lnTo>
                <a:lnTo>
                  <a:pt x="655762" y="156283"/>
                </a:lnTo>
                <a:lnTo>
                  <a:pt x="735952" y="156743"/>
                </a:lnTo>
                <a:lnTo>
                  <a:pt x="816139" y="156283"/>
                </a:lnTo>
                <a:lnTo>
                  <a:pt x="893824" y="154935"/>
                </a:lnTo>
                <a:lnTo>
                  <a:pt x="968560" y="152747"/>
                </a:lnTo>
                <a:lnTo>
                  <a:pt x="1039898" y="149767"/>
                </a:lnTo>
                <a:lnTo>
                  <a:pt x="1107387" y="146042"/>
                </a:lnTo>
                <a:lnTo>
                  <a:pt x="1170579" y="141621"/>
                </a:lnTo>
                <a:lnTo>
                  <a:pt x="1229026" y="136551"/>
                </a:lnTo>
                <a:lnTo>
                  <a:pt x="1282278" y="130880"/>
                </a:lnTo>
                <a:lnTo>
                  <a:pt x="1329887" y="124656"/>
                </a:lnTo>
                <a:lnTo>
                  <a:pt x="1371402" y="117926"/>
                </a:lnTo>
                <a:lnTo>
                  <a:pt x="1434360" y="103142"/>
                </a:lnTo>
                <a:lnTo>
                  <a:pt x="1471879" y="78371"/>
                </a:lnTo>
                <a:lnTo>
                  <a:pt x="1467560" y="69832"/>
                </a:lnTo>
                <a:lnTo>
                  <a:pt x="1406377" y="46004"/>
                </a:lnTo>
                <a:lnTo>
                  <a:pt x="1329887" y="32087"/>
                </a:lnTo>
                <a:lnTo>
                  <a:pt x="1282278" y="25862"/>
                </a:lnTo>
                <a:lnTo>
                  <a:pt x="1229026" y="20191"/>
                </a:lnTo>
                <a:lnTo>
                  <a:pt x="1170579" y="15121"/>
                </a:lnTo>
                <a:lnTo>
                  <a:pt x="1107387" y="10700"/>
                </a:lnTo>
                <a:lnTo>
                  <a:pt x="1039898" y="6975"/>
                </a:lnTo>
                <a:lnTo>
                  <a:pt x="968560" y="3995"/>
                </a:lnTo>
                <a:lnTo>
                  <a:pt x="893824" y="1807"/>
                </a:lnTo>
                <a:lnTo>
                  <a:pt x="816139" y="459"/>
                </a:lnTo>
                <a:lnTo>
                  <a:pt x="735952"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1" name="object 91"/>
          <p:cNvSpPr/>
          <p:nvPr/>
        </p:nvSpPr>
        <p:spPr>
          <a:xfrm>
            <a:off x="1426357" y="5002357"/>
            <a:ext cx="974071" cy="103794"/>
          </a:xfrm>
          <a:custGeom>
            <a:avLst/>
            <a:gdLst/>
            <a:ahLst/>
            <a:cxnLst/>
            <a:rect l="l" t="t" r="r" b="b"/>
            <a:pathLst>
              <a:path w="1471930" h="156845">
                <a:moveTo>
                  <a:pt x="735939" y="0"/>
                </a:moveTo>
                <a:lnTo>
                  <a:pt x="655750" y="459"/>
                </a:lnTo>
                <a:lnTo>
                  <a:pt x="578062" y="1807"/>
                </a:lnTo>
                <a:lnTo>
                  <a:pt x="503324" y="3995"/>
                </a:lnTo>
                <a:lnTo>
                  <a:pt x="431986" y="6975"/>
                </a:lnTo>
                <a:lnTo>
                  <a:pt x="364495" y="10700"/>
                </a:lnTo>
                <a:lnTo>
                  <a:pt x="301302" y="15121"/>
                </a:lnTo>
                <a:lnTo>
                  <a:pt x="242854" y="20191"/>
                </a:lnTo>
                <a:lnTo>
                  <a:pt x="189601" y="25862"/>
                </a:lnTo>
                <a:lnTo>
                  <a:pt x="141992" y="32087"/>
                </a:lnTo>
                <a:lnTo>
                  <a:pt x="100476" y="38816"/>
                </a:lnTo>
                <a:lnTo>
                  <a:pt x="37518" y="53600"/>
                </a:lnTo>
                <a:lnTo>
                  <a:pt x="0" y="78371"/>
                </a:lnTo>
                <a:lnTo>
                  <a:pt x="4318" y="86910"/>
                </a:lnTo>
                <a:lnTo>
                  <a:pt x="65502" y="110739"/>
                </a:lnTo>
                <a:lnTo>
                  <a:pt x="141992" y="124656"/>
                </a:lnTo>
                <a:lnTo>
                  <a:pt x="189601" y="130880"/>
                </a:lnTo>
                <a:lnTo>
                  <a:pt x="242854" y="136551"/>
                </a:lnTo>
                <a:lnTo>
                  <a:pt x="301302" y="141621"/>
                </a:lnTo>
                <a:lnTo>
                  <a:pt x="364495" y="146042"/>
                </a:lnTo>
                <a:lnTo>
                  <a:pt x="431986" y="149767"/>
                </a:lnTo>
                <a:lnTo>
                  <a:pt x="503324" y="152747"/>
                </a:lnTo>
                <a:lnTo>
                  <a:pt x="578062" y="154935"/>
                </a:lnTo>
                <a:lnTo>
                  <a:pt x="655750" y="156283"/>
                </a:lnTo>
                <a:lnTo>
                  <a:pt x="735939" y="156743"/>
                </a:lnTo>
                <a:lnTo>
                  <a:pt x="816128" y="156283"/>
                </a:lnTo>
                <a:lnTo>
                  <a:pt x="893816" y="154935"/>
                </a:lnTo>
                <a:lnTo>
                  <a:pt x="968554" y="152747"/>
                </a:lnTo>
                <a:lnTo>
                  <a:pt x="1039893" y="149767"/>
                </a:lnTo>
                <a:lnTo>
                  <a:pt x="1107383" y="146042"/>
                </a:lnTo>
                <a:lnTo>
                  <a:pt x="1170577" y="141621"/>
                </a:lnTo>
                <a:lnTo>
                  <a:pt x="1229024" y="136551"/>
                </a:lnTo>
                <a:lnTo>
                  <a:pt x="1282277" y="130880"/>
                </a:lnTo>
                <a:lnTo>
                  <a:pt x="1329886" y="124656"/>
                </a:lnTo>
                <a:lnTo>
                  <a:pt x="1371402" y="117926"/>
                </a:lnTo>
                <a:lnTo>
                  <a:pt x="1434360" y="103142"/>
                </a:lnTo>
                <a:lnTo>
                  <a:pt x="1471879" y="78371"/>
                </a:lnTo>
                <a:lnTo>
                  <a:pt x="1467560" y="69832"/>
                </a:lnTo>
                <a:lnTo>
                  <a:pt x="1406376" y="46004"/>
                </a:lnTo>
                <a:lnTo>
                  <a:pt x="1329886" y="32087"/>
                </a:lnTo>
                <a:lnTo>
                  <a:pt x="1282277" y="25862"/>
                </a:lnTo>
                <a:lnTo>
                  <a:pt x="1229024" y="20191"/>
                </a:lnTo>
                <a:lnTo>
                  <a:pt x="1170577" y="15121"/>
                </a:lnTo>
                <a:lnTo>
                  <a:pt x="1107383" y="10700"/>
                </a:lnTo>
                <a:lnTo>
                  <a:pt x="1039893" y="6975"/>
                </a:lnTo>
                <a:lnTo>
                  <a:pt x="968554" y="3995"/>
                </a:lnTo>
                <a:lnTo>
                  <a:pt x="893816" y="1807"/>
                </a:lnTo>
                <a:lnTo>
                  <a:pt x="816128" y="459"/>
                </a:lnTo>
                <a:lnTo>
                  <a:pt x="735939"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2" name="object 92"/>
          <p:cNvSpPr/>
          <p:nvPr/>
        </p:nvSpPr>
        <p:spPr>
          <a:xfrm>
            <a:off x="2778093" y="2323548"/>
            <a:ext cx="227339" cy="121444"/>
          </a:xfrm>
          <a:custGeom>
            <a:avLst/>
            <a:gdLst/>
            <a:ahLst/>
            <a:cxnLst/>
            <a:rect l="l" t="t" r="r" b="b"/>
            <a:pathLst>
              <a:path w="343535" h="183514">
                <a:moveTo>
                  <a:pt x="301612" y="0"/>
                </a:moveTo>
                <a:lnTo>
                  <a:pt x="41528" y="0"/>
                </a:lnTo>
                <a:lnTo>
                  <a:pt x="25363" y="3263"/>
                </a:lnTo>
                <a:lnTo>
                  <a:pt x="12163" y="12163"/>
                </a:lnTo>
                <a:lnTo>
                  <a:pt x="3263" y="25363"/>
                </a:lnTo>
                <a:lnTo>
                  <a:pt x="0" y="41528"/>
                </a:lnTo>
                <a:lnTo>
                  <a:pt x="0" y="141617"/>
                </a:lnTo>
                <a:lnTo>
                  <a:pt x="3263" y="157782"/>
                </a:lnTo>
                <a:lnTo>
                  <a:pt x="12163" y="170983"/>
                </a:lnTo>
                <a:lnTo>
                  <a:pt x="25363" y="179883"/>
                </a:lnTo>
                <a:lnTo>
                  <a:pt x="41528" y="183146"/>
                </a:lnTo>
                <a:lnTo>
                  <a:pt x="301612" y="183146"/>
                </a:lnTo>
                <a:lnTo>
                  <a:pt x="317777" y="179883"/>
                </a:lnTo>
                <a:lnTo>
                  <a:pt x="330977" y="170983"/>
                </a:lnTo>
                <a:lnTo>
                  <a:pt x="339877" y="157782"/>
                </a:lnTo>
                <a:lnTo>
                  <a:pt x="343141" y="141617"/>
                </a:lnTo>
                <a:lnTo>
                  <a:pt x="343141" y="41528"/>
                </a:lnTo>
                <a:lnTo>
                  <a:pt x="339877" y="25363"/>
                </a:lnTo>
                <a:lnTo>
                  <a:pt x="330977" y="12163"/>
                </a:lnTo>
                <a:lnTo>
                  <a:pt x="317777" y="3263"/>
                </a:lnTo>
                <a:lnTo>
                  <a:pt x="301612"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3" name="object 93"/>
          <p:cNvSpPr/>
          <p:nvPr/>
        </p:nvSpPr>
        <p:spPr>
          <a:xfrm>
            <a:off x="2819545" y="2394282"/>
            <a:ext cx="144556" cy="1884269"/>
          </a:xfrm>
          <a:custGeom>
            <a:avLst/>
            <a:gdLst/>
            <a:ahLst/>
            <a:cxnLst/>
            <a:rect l="l" t="t" r="r" b="b"/>
            <a:pathLst>
              <a:path w="218439" h="2847340">
                <a:moveTo>
                  <a:pt x="217868" y="2846971"/>
                </a:moveTo>
                <a:lnTo>
                  <a:pt x="0" y="2846971"/>
                </a:lnTo>
                <a:lnTo>
                  <a:pt x="0" y="0"/>
                </a:lnTo>
                <a:lnTo>
                  <a:pt x="217868" y="0"/>
                </a:lnTo>
                <a:lnTo>
                  <a:pt x="217868" y="2846971"/>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4" name="object 94"/>
          <p:cNvSpPr/>
          <p:nvPr/>
        </p:nvSpPr>
        <p:spPr>
          <a:xfrm>
            <a:off x="2834249" y="2394281"/>
            <a:ext cx="129848" cy="1884269"/>
          </a:xfrm>
          <a:custGeom>
            <a:avLst/>
            <a:gdLst/>
            <a:ahLst/>
            <a:cxnLst/>
            <a:rect l="l" t="t" r="r" b="b"/>
            <a:pathLst>
              <a:path w="196214" h="2847340">
                <a:moveTo>
                  <a:pt x="195643" y="0"/>
                </a:moveTo>
                <a:lnTo>
                  <a:pt x="86715" y="0"/>
                </a:lnTo>
                <a:lnTo>
                  <a:pt x="86715" y="2846971"/>
                </a:lnTo>
                <a:lnTo>
                  <a:pt x="195643" y="2846971"/>
                </a:lnTo>
                <a:lnTo>
                  <a:pt x="195643" y="0"/>
                </a:lnTo>
                <a:close/>
              </a:path>
              <a:path w="196214" h="2847340">
                <a:moveTo>
                  <a:pt x="86715" y="2082088"/>
                </a:moveTo>
                <a:lnTo>
                  <a:pt x="85814" y="2082088"/>
                </a:lnTo>
                <a:lnTo>
                  <a:pt x="86715" y="2101443"/>
                </a:lnTo>
                <a:lnTo>
                  <a:pt x="86715" y="2082088"/>
                </a:lnTo>
                <a:close/>
              </a:path>
              <a:path w="196214" h="2847340">
                <a:moveTo>
                  <a:pt x="75060" y="2037839"/>
                </a:moveTo>
                <a:lnTo>
                  <a:pt x="42128" y="2064949"/>
                </a:lnTo>
                <a:lnTo>
                  <a:pt x="6184" y="2080531"/>
                </a:lnTo>
                <a:lnTo>
                  <a:pt x="0" y="2082088"/>
                </a:lnTo>
                <a:lnTo>
                  <a:pt x="85814" y="2082088"/>
                </a:lnTo>
                <a:lnTo>
                  <a:pt x="84749" y="2059209"/>
                </a:lnTo>
                <a:lnTo>
                  <a:pt x="81610" y="2039651"/>
                </a:lnTo>
                <a:lnTo>
                  <a:pt x="75060" y="2037839"/>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5" name="object 95"/>
          <p:cNvSpPr/>
          <p:nvPr/>
        </p:nvSpPr>
        <p:spPr>
          <a:xfrm>
            <a:off x="2778089" y="3772133"/>
            <a:ext cx="227339" cy="506366"/>
          </a:xfrm>
          <a:custGeom>
            <a:avLst/>
            <a:gdLst/>
            <a:ahLst/>
            <a:cxnLst/>
            <a:rect l="l" t="t" r="r" b="b"/>
            <a:pathLst>
              <a:path w="343535" h="765175">
                <a:moveTo>
                  <a:pt x="258279" y="0"/>
                </a:moveTo>
                <a:lnTo>
                  <a:pt x="84861" y="0"/>
                </a:lnTo>
                <a:lnTo>
                  <a:pt x="51831" y="6669"/>
                </a:lnTo>
                <a:lnTo>
                  <a:pt x="24857" y="24857"/>
                </a:lnTo>
                <a:lnTo>
                  <a:pt x="6669" y="51831"/>
                </a:lnTo>
                <a:lnTo>
                  <a:pt x="0" y="84861"/>
                </a:lnTo>
                <a:lnTo>
                  <a:pt x="0" y="764882"/>
                </a:lnTo>
                <a:lnTo>
                  <a:pt x="343141" y="764882"/>
                </a:lnTo>
                <a:lnTo>
                  <a:pt x="343141" y="84861"/>
                </a:lnTo>
                <a:lnTo>
                  <a:pt x="336473" y="51831"/>
                </a:lnTo>
                <a:lnTo>
                  <a:pt x="318288" y="24857"/>
                </a:lnTo>
                <a:lnTo>
                  <a:pt x="291315" y="6669"/>
                </a:lnTo>
                <a:lnTo>
                  <a:pt x="258279"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6" name="object 96"/>
          <p:cNvSpPr/>
          <p:nvPr/>
        </p:nvSpPr>
        <p:spPr>
          <a:xfrm>
            <a:off x="2778089" y="3772136"/>
            <a:ext cx="168929" cy="506366"/>
          </a:xfrm>
          <a:custGeom>
            <a:avLst/>
            <a:gdLst/>
            <a:ahLst/>
            <a:cxnLst/>
            <a:rect l="l" t="t" r="r" b="b"/>
            <a:pathLst>
              <a:path w="255269" h="765175">
                <a:moveTo>
                  <a:pt x="170078" y="0"/>
                </a:moveTo>
                <a:lnTo>
                  <a:pt x="84861" y="0"/>
                </a:lnTo>
                <a:lnTo>
                  <a:pt x="51831" y="6667"/>
                </a:lnTo>
                <a:lnTo>
                  <a:pt x="24857" y="24852"/>
                </a:lnTo>
                <a:lnTo>
                  <a:pt x="6669" y="51826"/>
                </a:lnTo>
                <a:lnTo>
                  <a:pt x="0" y="84861"/>
                </a:lnTo>
                <a:lnTo>
                  <a:pt x="0" y="764882"/>
                </a:lnTo>
                <a:lnTo>
                  <a:pt x="254939" y="764882"/>
                </a:lnTo>
                <a:lnTo>
                  <a:pt x="254939" y="84861"/>
                </a:lnTo>
                <a:lnTo>
                  <a:pt x="248268" y="51826"/>
                </a:lnTo>
                <a:lnTo>
                  <a:pt x="230077" y="24852"/>
                </a:lnTo>
                <a:lnTo>
                  <a:pt x="203102" y="6667"/>
                </a:lnTo>
                <a:lnTo>
                  <a:pt x="170078"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7" name="object 97"/>
          <p:cNvSpPr/>
          <p:nvPr/>
        </p:nvSpPr>
        <p:spPr>
          <a:xfrm>
            <a:off x="2098419" y="2835026"/>
            <a:ext cx="1572465" cy="534100"/>
          </a:xfrm>
          <a:custGeom>
            <a:avLst/>
            <a:gdLst/>
            <a:ahLst/>
            <a:cxnLst/>
            <a:rect l="l" t="t" r="r" b="b"/>
            <a:pathLst>
              <a:path w="2376170" h="807085">
                <a:moveTo>
                  <a:pt x="2270086" y="0"/>
                </a:moveTo>
                <a:lnTo>
                  <a:pt x="105918" y="0"/>
                </a:lnTo>
                <a:lnTo>
                  <a:pt x="64690" y="8325"/>
                </a:lnTo>
                <a:lnTo>
                  <a:pt x="31022" y="31029"/>
                </a:lnTo>
                <a:lnTo>
                  <a:pt x="8323" y="64700"/>
                </a:lnTo>
                <a:lnTo>
                  <a:pt x="0" y="105930"/>
                </a:lnTo>
                <a:lnTo>
                  <a:pt x="0" y="700684"/>
                </a:lnTo>
                <a:lnTo>
                  <a:pt x="8323" y="741912"/>
                </a:lnTo>
                <a:lnTo>
                  <a:pt x="31022" y="775579"/>
                </a:lnTo>
                <a:lnTo>
                  <a:pt x="64690" y="798278"/>
                </a:lnTo>
                <a:lnTo>
                  <a:pt x="105918" y="806602"/>
                </a:lnTo>
                <a:lnTo>
                  <a:pt x="2270086" y="806602"/>
                </a:lnTo>
                <a:lnTo>
                  <a:pt x="2311314" y="798278"/>
                </a:lnTo>
                <a:lnTo>
                  <a:pt x="2344981" y="775579"/>
                </a:lnTo>
                <a:lnTo>
                  <a:pt x="2367681" y="741912"/>
                </a:lnTo>
                <a:lnTo>
                  <a:pt x="2376004" y="700684"/>
                </a:lnTo>
                <a:lnTo>
                  <a:pt x="2376004" y="105930"/>
                </a:lnTo>
                <a:lnTo>
                  <a:pt x="2367681" y="64700"/>
                </a:lnTo>
                <a:lnTo>
                  <a:pt x="2344981" y="31029"/>
                </a:lnTo>
                <a:lnTo>
                  <a:pt x="2311314" y="8325"/>
                </a:lnTo>
                <a:lnTo>
                  <a:pt x="2270086"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8" name="object 98"/>
          <p:cNvSpPr/>
          <p:nvPr/>
        </p:nvSpPr>
        <p:spPr>
          <a:xfrm>
            <a:off x="2129341" y="2861539"/>
            <a:ext cx="1510693" cy="481153"/>
          </a:xfrm>
          <a:custGeom>
            <a:avLst/>
            <a:gdLst/>
            <a:ahLst/>
            <a:cxnLst/>
            <a:rect l="l" t="t" r="r" b="b"/>
            <a:pathLst>
              <a:path w="2282825" h="727075">
                <a:moveTo>
                  <a:pt x="2206358" y="726490"/>
                </a:moveTo>
                <a:lnTo>
                  <a:pt x="76200" y="726490"/>
                </a:lnTo>
                <a:lnTo>
                  <a:pt x="46537" y="720501"/>
                </a:lnTo>
                <a:lnTo>
                  <a:pt x="22317" y="704168"/>
                </a:lnTo>
                <a:lnTo>
                  <a:pt x="5987" y="679947"/>
                </a:lnTo>
                <a:lnTo>
                  <a:pt x="0" y="650290"/>
                </a:lnTo>
                <a:lnTo>
                  <a:pt x="0" y="76200"/>
                </a:lnTo>
                <a:lnTo>
                  <a:pt x="5987" y="46537"/>
                </a:lnTo>
                <a:lnTo>
                  <a:pt x="22317" y="22317"/>
                </a:lnTo>
                <a:lnTo>
                  <a:pt x="46537" y="5987"/>
                </a:lnTo>
                <a:lnTo>
                  <a:pt x="76200" y="0"/>
                </a:lnTo>
                <a:lnTo>
                  <a:pt x="2206358" y="0"/>
                </a:lnTo>
                <a:lnTo>
                  <a:pt x="2236020" y="5987"/>
                </a:lnTo>
                <a:lnTo>
                  <a:pt x="2260241" y="22317"/>
                </a:lnTo>
                <a:lnTo>
                  <a:pt x="2276570" y="46537"/>
                </a:lnTo>
                <a:lnTo>
                  <a:pt x="2282558" y="76200"/>
                </a:lnTo>
                <a:lnTo>
                  <a:pt x="2282558" y="650290"/>
                </a:lnTo>
                <a:lnTo>
                  <a:pt x="2276570" y="679947"/>
                </a:lnTo>
                <a:lnTo>
                  <a:pt x="2260241" y="704168"/>
                </a:lnTo>
                <a:lnTo>
                  <a:pt x="2236020" y="720501"/>
                </a:lnTo>
                <a:lnTo>
                  <a:pt x="2206358" y="726490"/>
                </a:lnTo>
                <a:close/>
              </a:path>
            </a:pathLst>
          </a:custGeom>
          <a:ln w="13309">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9" name="object 99"/>
          <p:cNvSpPr/>
          <p:nvPr/>
        </p:nvSpPr>
        <p:spPr>
          <a:xfrm>
            <a:off x="2098419" y="2363630"/>
            <a:ext cx="1572465" cy="425683"/>
          </a:xfrm>
          <a:custGeom>
            <a:avLst/>
            <a:gdLst/>
            <a:ahLst/>
            <a:cxnLst/>
            <a:rect l="l" t="t" r="r" b="b"/>
            <a:pathLst>
              <a:path w="2376170" h="643254">
                <a:moveTo>
                  <a:pt x="2270086" y="0"/>
                </a:moveTo>
                <a:lnTo>
                  <a:pt x="105918" y="0"/>
                </a:lnTo>
                <a:lnTo>
                  <a:pt x="64690" y="8323"/>
                </a:lnTo>
                <a:lnTo>
                  <a:pt x="31022" y="31021"/>
                </a:lnTo>
                <a:lnTo>
                  <a:pt x="8323" y="64684"/>
                </a:lnTo>
                <a:lnTo>
                  <a:pt x="0" y="105905"/>
                </a:lnTo>
                <a:lnTo>
                  <a:pt x="0" y="537286"/>
                </a:lnTo>
                <a:lnTo>
                  <a:pt x="8323" y="578521"/>
                </a:lnTo>
                <a:lnTo>
                  <a:pt x="31022" y="612192"/>
                </a:lnTo>
                <a:lnTo>
                  <a:pt x="64690" y="634893"/>
                </a:lnTo>
                <a:lnTo>
                  <a:pt x="105918" y="643216"/>
                </a:lnTo>
                <a:lnTo>
                  <a:pt x="2270086" y="643216"/>
                </a:lnTo>
                <a:lnTo>
                  <a:pt x="2311314" y="634893"/>
                </a:lnTo>
                <a:lnTo>
                  <a:pt x="2344981" y="612192"/>
                </a:lnTo>
                <a:lnTo>
                  <a:pt x="2367681" y="578521"/>
                </a:lnTo>
                <a:lnTo>
                  <a:pt x="2376004" y="537286"/>
                </a:lnTo>
                <a:lnTo>
                  <a:pt x="2376004" y="105905"/>
                </a:lnTo>
                <a:lnTo>
                  <a:pt x="2367681" y="64684"/>
                </a:lnTo>
                <a:lnTo>
                  <a:pt x="2344981" y="31021"/>
                </a:lnTo>
                <a:lnTo>
                  <a:pt x="2311314" y="8323"/>
                </a:lnTo>
                <a:lnTo>
                  <a:pt x="2270086"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0" name="object 100"/>
          <p:cNvSpPr/>
          <p:nvPr/>
        </p:nvSpPr>
        <p:spPr>
          <a:xfrm>
            <a:off x="2129336" y="2392554"/>
            <a:ext cx="1510693" cy="368113"/>
          </a:xfrm>
          <a:custGeom>
            <a:avLst/>
            <a:gdLst/>
            <a:ahLst/>
            <a:cxnLst/>
            <a:rect l="l" t="t" r="r" b="b"/>
            <a:pathLst>
              <a:path w="2282825" h="556260">
                <a:moveTo>
                  <a:pt x="2205101" y="555790"/>
                </a:moveTo>
                <a:lnTo>
                  <a:pt x="77469" y="555790"/>
                </a:lnTo>
                <a:lnTo>
                  <a:pt x="47314" y="549702"/>
                </a:lnTo>
                <a:lnTo>
                  <a:pt x="22690" y="533099"/>
                </a:lnTo>
                <a:lnTo>
                  <a:pt x="6087" y="508475"/>
                </a:lnTo>
                <a:lnTo>
                  <a:pt x="0" y="478320"/>
                </a:lnTo>
                <a:lnTo>
                  <a:pt x="0" y="77469"/>
                </a:lnTo>
                <a:lnTo>
                  <a:pt x="6087" y="47320"/>
                </a:lnTo>
                <a:lnTo>
                  <a:pt x="22690" y="22694"/>
                </a:lnTo>
                <a:lnTo>
                  <a:pt x="47314" y="6089"/>
                </a:lnTo>
                <a:lnTo>
                  <a:pt x="77469" y="0"/>
                </a:lnTo>
                <a:lnTo>
                  <a:pt x="2205101" y="0"/>
                </a:lnTo>
                <a:lnTo>
                  <a:pt x="2235256" y="6089"/>
                </a:lnTo>
                <a:lnTo>
                  <a:pt x="2259880" y="22694"/>
                </a:lnTo>
                <a:lnTo>
                  <a:pt x="2276483" y="47320"/>
                </a:lnTo>
                <a:lnTo>
                  <a:pt x="2282571" y="77469"/>
                </a:lnTo>
                <a:lnTo>
                  <a:pt x="2282571" y="478320"/>
                </a:lnTo>
                <a:lnTo>
                  <a:pt x="2276483" y="508475"/>
                </a:lnTo>
                <a:lnTo>
                  <a:pt x="2259880" y="533099"/>
                </a:lnTo>
                <a:lnTo>
                  <a:pt x="2235256" y="549702"/>
                </a:lnTo>
                <a:lnTo>
                  <a:pt x="2205101" y="555790"/>
                </a:lnTo>
                <a:close/>
              </a:path>
            </a:pathLst>
          </a:custGeom>
          <a:ln w="13525">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1" name="object 101"/>
          <p:cNvSpPr txBox="1"/>
          <p:nvPr/>
        </p:nvSpPr>
        <p:spPr>
          <a:xfrm>
            <a:off x="2237961" y="2045631"/>
            <a:ext cx="2534878" cy="721021"/>
          </a:xfrm>
          <a:prstGeom prst="rect">
            <a:avLst/>
          </a:prstGeom>
        </p:spPr>
        <p:txBody>
          <a:bodyPr vert="horz" wrap="square" lIns="0" tIns="15548" rIns="0" bIns="0" rtlCol="0">
            <a:spAutoFit/>
          </a:bodyPr>
          <a:lstStyle/>
          <a:p>
            <a:pPr marL="1485139" marR="3362" indent="-79006" defTabSz="605150">
              <a:lnSpc>
                <a:spcPts val="860"/>
              </a:lnSpc>
              <a:spcBef>
                <a:spcPts val="122"/>
              </a:spcBef>
              <a:buClrTx/>
            </a:pPr>
            <a:r>
              <a:rPr sz="900" kern="1200" spc="13" dirty="0">
                <a:solidFill>
                  <a:srgbClr val="FFFFFF"/>
                </a:solidFill>
                <a:latin typeface="Calibri" panose="020F0502020204030204" pitchFamily="34" charset="0"/>
                <a:ea typeface="+mn-ea"/>
                <a:cs typeface="Calibri" panose="020F0502020204030204" pitchFamily="34" charset="0"/>
              </a:rPr>
              <a:t>D</a:t>
            </a:r>
            <a:r>
              <a:rPr lang="en-US" sz="900" kern="1200" spc="13" dirty="0">
                <a:solidFill>
                  <a:srgbClr val="FFFFFF"/>
                </a:solidFill>
                <a:latin typeface="Calibri" panose="020F0502020204030204" pitchFamily="34" charset="0"/>
                <a:ea typeface="+mn-ea"/>
                <a:cs typeface="Calibri" panose="020F0502020204030204" pitchFamily="34" charset="0"/>
              </a:rPr>
              <a:t>e</a:t>
            </a:r>
            <a:r>
              <a:rPr sz="900" kern="1200" spc="13" dirty="0">
                <a:solidFill>
                  <a:srgbClr val="FFFFFF"/>
                </a:solidFill>
                <a:latin typeface="Calibri" panose="020F0502020204030204" pitchFamily="34" charset="0"/>
                <a:ea typeface="+mn-ea"/>
                <a:cs typeface="Calibri" panose="020F0502020204030204" pitchFamily="34" charset="0"/>
              </a:rPr>
              <a:t>eply</a:t>
            </a:r>
            <a:r>
              <a:rPr sz="900" kern="1200" spc="-69" dirty="0">
                <a:solidFill>
                  <a:srgbClr val="FFFFFF"/>
                </a:solidFill>
                <a:latin typeface="Calibri" panose="020F0502020204030204" pitchFamily="34" charset="0"/>
                <a:ea typeface="+mn-ea"/>
                <a:cs typeface="Calibri" panose="020F0502020204030204" pitchFamily="34" charset="0"/>
              </a:rPr>
              <a:t> </a:t>
            </a:r>
            <a:r>
              <a:rPr sz="900" kern="1200" spc="13" dirty="0">
                <a:solidFill>
                  <a:srgbClr val="FFFFFF"/>
                </a:solidFill>
                <a:latin typeface="Calibri" panose="020F0502020204030204" pitchFamily="34" charset="0"/>
                <a:ea typeface="+mn-ea"/>
                <a:cs typeface="Calibri" panose="020F0502020204030204" pitchFamily="34" charset="0"/>
              </a:rPr>
              <a:t>engages</a:t>
            </a:r>
            <a:r>
              <a:rPr sz="900" kern="1200" spc="-69" dirty="0">
                <a:solidFill>
                  <a:srgbClr val="FFFFFF"/>
                </a:solidFill>
                <a:latin typeface="Calibri" panose="020F0502020204030204" pitchFamily="34" charset="0"/>
                <a:ea typeface="+mn-ea"/>
                <a:cs typeface="Calibri" panose="020F0502020204030204" pitchFamily="34" charset="0"/>
              </a:rPr>
              <a:t> </a:t>
            </a:r>
            <a:r>
              <a:rPr sz="900" kern="1200" spc="13" dirty="0">
                <a:solidFill>
                  <a:srgbClr val="FFFFFF"/>
                </a:solidFill>
                <a:latin typeface="Calibri" panose="020F0502020204030204" pitchFamily="34" charset="0"/>
                <a:ea typeface="+mn-ea"/>
                <a:cs typeface="Calibri" panose="020F0502020204030204" pitchFamily="34" charset="0"/>
              </a:rPr>
              <a:t>community,  </a:t>
            </a:r>
            <a:r>
              <a:rPr sz="900" kern="1200" spc="23" dirty="0">
                <a:solidFill>
                  <a:srgbClr val="FFFFFF"/>
                </a:solidFill>
                <a:latin typeface="Calibri" panose="020F0502020204030204" pitchFamily="34" charset="0"/>
                <a:ea typeface="+mn-ea"/>
                <a:cs typeface="Calibri" panose="020F0502020204030204" pitchFamily="34" charset="0"/>
              </a:rPr>
              <a:t>beyond</a:t>
            </a:r>
            <a:r>
              <a:rPr sz="900" kern="1200" spc="-129" dirty="0">
                <a:solidFill>
                  <a:srgbClr val="FFFFFF"/>
                </a:solidFill>
                <a:latin typeface="Calibri" panose="020F0502020204030204" pitchFamily="34" charset="0"/>
                <a:ea typeface="+mn-ea"/>
                <a:cs typeface="Calibri" panose="020F0502020204030204" pitchFamily="34" charset="0"/>
              </a:rPr>
              <a:t> </a:t>
            </a:r>
            <a:r>
              <a:rPr sz="900" kern="1200" spc="17" dirty="0">
                <a:solidFill>
                  <a:srgbClr val="FFFFFF"/>
                </a:solidFill>
                <a:latin typeface="Calibri" panose="020F0502020204030204" pitchFamily="34" charset="0"/>
                <a:ea typeface="+mn-ea"/>
                <a:cs typeface="Calibri" panose="020F0502020204030204" pitchFamily="34" charset="0"/>
              </a:rPr>
              <a:t>usual </a:t>
            </a:r>
            <a:r>
              <a:rPr sz="900" kern="1200" spc="13" dirty="0">
                <a:solidFill>
                  <a:srgbClr val="FFFFFF"/>
                </a:solidFill>
                <a:latin typeface="Calibri" panose="020F0502020204030204" pitchFamily="34" charset="0"/>
                <a:ea typeface="+mn-ea"/>
                <a:cs typeface="Calibri" panose="020F0502020204030204" pitchFamily="34" charset="0"/>
              </a:rPr>
              <a:t>suspects.</a:t>
            </a:r>
            <a:endParaRPr sz="900" kern="1200" dirty="0">
              <a:solidFill>
                <a:prstClr val="black"/>
              </a:solidFill>
              <a:latin typeface="Calibri" panose="020F0502020204030204" pitchFamily="34" charset="0"/>
              <a:ea typeface="+mn-ea"/>
              <a:cs typeface="Calibri" panose="020F0502020204030204" pitchFamily="34" charset="0"/>
            </a:endParaRPr>
          </a:p>
          <a:p>
            <a:pPr marL="102960" marR="1151045" indent="-94975" defTabSz="605150">
              <a:lnSpc>
                <a:spcPts val="1013"/>
              </a:lnSpc>
              <a:spcBef>
                <a:spcPts val="844"/>
              </a:spcBef>
              <a:buClrTx/>
            </a:pPr>
            <a:r>
              <a:rPr sz="900" kern="1200" spc="33" dirty="0">
                <a:solidFill>
                  <a:srgbClr val="FFFFFF"/>
                </a:solidFill>
                <a:latin typeface="Calibri" panose="020F0502020204030204" pitchFamily="34" charset="0"/>
                <a:ea typeface="+mn-ea"/>
                <a:cs typeface="Calibri" panose="020F0502020204030204" pitchFamily="34" charset="0"/>
              </a:rPr>
              <a:t>Streamlines </a:t>
            </a:r>
            <a:r>
              <a:rPr sz="900" kern="1200" spc="30" dirty="0">
                <a:solidFill>
                  <a:srgbClr val="FFFFFF"/>
                </a:solidFill>
                <a:latin typeface="Calibri" panose="020F0502020204030204" pitchFamily="34" charset="0"/>
                <a:ea typeface="+mn-ea"/>
                <a:cs typeface="Calibri" panose="020F0502020204030204" pitchFamily="34" charset="0"/>
              </a:rPr>
              <a:t>application</a:t>
            </a:r>
            <a:r>
              <a:rPr sz="900" kern="1200" spc="-122" dirty="0">
                <a:solidFill>
                  <a:srgbClr val="FFFFFF"/>
                </a:solidFill>
                <a:latin typeface="Calibri" panose="020F0502020204030204" pitchFamily="34" charset="0"/>
                <a:ea typeface="+mn-ea"/>
                <a:cs typeface="Calibri" panose="020F0502020204030204" pitchFamily="34" charset="0"/>
              </a:rPr>
              <a:t> </a:t>
            </a:r>
            <a:r>
              <a:rPr sz="900" kern="1200" spc="43" dirty="0">
                <a:solidFill>
                  <a:srgbClr val="FFFFFF"/>
                </a:solidFill>
                <a:latin typeface="Calibri" panose="020F0502020204030204" pitchFamily="34" charset="0"/>
                <a:ea typeface="+mn-ea"/>
                <a:cs typeface="Calibri" panose="020F0502020204030204" pitchFamily="34" charset="0"/>
              </a:rPr>
              <a:t>and </a:t>
            </a:r>
            <a:r>
              <a:rPr lang="en-US" sz="900" kern="1200" spc="26" dirty="0">
                <a:solidFill>
                  <a:srgbClr val="FFFFFF"/>
                </a:solidFill>
                <a:latin typeface="Calibri" panose="020F0502020204030204" pitchFamily="34" charset="0"/>
                <a:ea typeface="+mn-ea"/>
                <a:cs typeface="Calibri" panose="020F0502020204030204" pitchFamily="34" charset="0"/>
              </a:rPr>
              <a:t>reporting</a:t>
            </a:r>
            <a:endParaRPr sz="900" kern="1200" dirty="0">
              <a:solidFill>
                <a:prstClr val="black"/>
              </a:solidFill>
              <a:latin typeface="Calibri" panose="020F0502020204030204" pitchFamily="34" charset="0"/>
              <a:ea typeface="+mn-ea"/>
              <a:cs typeface="Calibri" panose="020F0502020204030204" pitchFamily="34" charset="0"/>
            </a:endParaRPr>
          </a:p>
        </p:txBody>
      </p:sp>
      <p:sp>
        <p:nvSpPr>
          <p:cNvPr id="102" name="object 102"/>
          <p:cNvSpPr/>
          <p:nvPr/>
        </p:nvSpPr>
        <p:spPr>
          <a:xfrm>
            <a:off x="1788928" y="2009688"/>
            <a:ext cx="249191" cy="146236"/>
          </a:xfrm>
          <a:custGeom>
            <a:avLst/>
            <a:gdLst/>
            <a:ahLst/>
            <a:cxnLst/>
            <a:rect l="l" t="t" r="r" b="b"/>
            <a:pathLst>
              <a:path w="376555" h="220979">
                <a:moveTo>
                  <a:pt x="328383" y="0"/>
                </a:moveTo>
                <a:lnTo>
                  <a:pt x="47701" y="0"/>
                </a:lnTo>
                <a:lnTo>
                  <a:pt x="29130" y="3751"/>
                </a:lnTo>
                <a:lnTo>
                  <a:pt x="13968" y="13981"/>
                </a:lnTo>
                <a:lnTo>
                  <a:pt x="3747" y="29151"/>
                </a:lnTo>
                <a:lnTo>
                  <a:pt x="0" y="47726"/>
                </a:lnTo>
                <a:lnTo>
                  <a:pt x="0" y="172973"/>
                </a:lnTo>
                <a:lnTo>
                  <a:pt x="3747" y="191548"/>
                </a:lnTo>
                <a:lnTo>
                  <a:pt x="13968" y="206719"/>
                </a:lnTo>
                <a:lnTo>
                  <a:pt x="29130" y="216949"/>
                </a:lnTo>
                <a:lnTo>
                  <a:pt x="47701" y="220700"/>
                </a:lnTo>
                <a:lnTo>
                  <a:pt x="328383" y="220700"/>
                </a:lnTo>
                <a:lnTo>
                  <a:pt x="346958" y="216949"/>
                </a:lnTo>
                <a:lnTo>
                  <a:pt x="362129" y="206719"/>
                </a:lnTo>
                <a:lnTo>
                  <a:pt x="372359" y="191548"/>
                </a:lnTo>
                <a:lnTo>
                  <a:pt x="376110" y="172973"/>
                </a:lnTo>
                <a:lnTo>
                  <a:pt x="376110" y="47726"/>
                </a:lnTo>
                <a:lnTo>
                  <a:pt x="372359" y="29151"/>
                </a:lnTo>
                <a:lnTo>
                  <a:pt x="362129" y="13981"/>
                </a:lnTo>
                <a:lnTo>
                  <a:pt x="346958" y="3751"/>
                </a:lnTo>
                <a:lnTo>
                  <a:pt x="328383"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3" name="object 103"/>
          <p:cNvSpPr/>
          <p:nvPr/>
        </p:nvSpPr>
        <p:spPr>
          <a:xfrm>
            <a:off x="1834339" y="2155739"/>
            <a:ext cx="158423" cy="2898682"/>
          </a:xfrm>
          <a:custGeom>
            <a:avLst/>
            <a:gdLst/>
            <a:ahLst/>
            <a:cxnLst/>
            <a:rect l="l" t="t" r="r" b="b"/>
            <a:pathLst>
              <a:path w="239394" h="4380230">
                <a:moveTo>
                  <a:pt x="238836" y="4379925"/>
                </a:moveTo>
                <a:lnTo>
                  <a:pt x="0" y="4379925"/>
                </a:lnTo>
                <a:lnTo>
                  <a:pt x="0" y="0"/>
                </a:lnTo>
                <a:lnTo>
                  <a:pt x="238836" y="0"/>
                </a:lnTo>
                <a:lnTo>
                  <a:pt x="238836" y="4379925"/>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4" name="object 104"/>
          <p:cNvSpPr/>
          <p:nvPr/>
        </p:nvSpPr>
        <p:spPr>
          <a:xfrm>
            <a:off x="1850476" y="2155739"/>
            <a:ext cx="142034" cy="2898682"/>
          </a:xfrm>
          <a:custGeom>
            <a:avLst/>
            <a:gdLst/>
            <a:ahLst/>
            <a:cxnLst/>
            <a:rect l="l" t="t" r="r" b="b"/>
            <a:pathLst>
              <a:path w="214630" h="4380230">
                <a:moveTo>
                  <a:pt x="214452" y="0"/>
                </a:moveTo>
                <a:lnTo>
                  <a:pt x="95046" y="0"/>
                </a:lnTo>
                <a:lnTo>
                  <a:pt x="95046" y="3328352"/>
                </a:lnTo>
                <a:lnTo>
                  <a:pt x="92895" y="3366002"/>
                </a:lnTo>
                <a:lnTo>
                  <a:pt x="68897" y="3418141"/>
                </a:lnTo>
                <a:lnTo>
                  <a:pt x="23818" y="3449862"/>
                </a:lnTo>
                <a:lnTo>
                  <a:pt x="0" y="3458210"/>
                </a:lnTo>
                <a:lnTo>
                  <a:pt x="95046" y="3458210"/>
                </a:lnTo>
                <a:lnTo>
                  <a:pt x="95046" y="4379925"/>
                </a:lnTo>
                <a:lnTo>
                  <a:pt x="214452" y="4379925"/>
                </a:lnTo>
                <a:lnTo>
                  <a:pt x="214452"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5" name="object 105"/>
          <p:cNvSpPr/>
          <p:nvPr/>
        </p:nvSpPr>
        <p:spPr>
          <a:xfrm>
            <a:off x="1788927" y="4444262"/>
            <a:ext cx="249191" cy="610160"/>
          </a:xfrm>
          <a:custGeom>
            <a:avLst/>
            <a:gdLst/>
            <a:ahLst/>
            <a:cxnLst/>
            <a:rect l="l" t="t" r="r" b="b"/>
            <a:pathLst>
              <a:path w="376555" h="922020">
                <a:moveTo>
                  <a:pt x="278587" y="0"/>
                </a:moveTo>
                <a:lnTo>
                  <a:pt x="97510" y="0"/>
                </a:lnTo>
                <a:lnTo>
                  <a:pt x="59552" y="7662"/>
                </a:lnTo>
                <a:lnTo>
                  <a:pt x="28557" y="28559"/>
                </a:lnTo>
                <a:lnTo>
                  <a:pt x="7661" y="59557"/>
                </a:lnTo>
                <a:lnTo>
                  <a:pt x="0" y="97523"/>
                </a:lnTo>
                <a:lnTo>
                  <a:pt x="0" y="921715"/>
                </a:lnTo>
                <a:lnTo>
                  <a:pt x="376110" y="921715"/>
                </a:lnTo>
                <a:lnTo>
                  <a:pt x="376110" y="97523"/>
                </a:lnTo>
                <a:lnTo>
                  <a:pt x="368446" y="59557"/>
                </a:lnTo>
                <a:lnTo>
                  <a:pt x="347546" y="28559"/>
                </a:lnTo>
                <a:lnTo>
                  <a:pt x="316547" y="7662"/>
                </a:lnTo>
                <a:lnTo>
                  <a:pt x="278587"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6" name="object 106"/>
          <p:cNvSpPr/>
          <p:nvPr/>
        </p:nvSpPr>
        <p:spPr>
          <a:xfrm>
            <a:off x="1788923" y="4444259"/>
            <a:ext cx="185317" cy="610160"/>
          </a:xfrm>
          <a:custGeom>
            <a:avLst/>
            <a:gdLst/>
            <a:ahLst/>
            <a:cxnLst/>
            <a:rect l="l" t="t" r="r" b="b"/>
            <a:pathLst>
              <a:path w="280034" h="922020">
                <a:moveTo>
                  <a:pt x="186423" y="0"/>
                </a:moveTo>
                <a:lnTo>
                  <a:pt x="93014" y="0"/>
                </a:lnTo>
                <a:lnTo>
                  <a:pt x="56808" y="8034"/>
                </a:lnTo>
                <a:lnTo>
                  <a:pt x="27243" y="29945"/>
                </a:lnTo>
                <a:lnTo>
                  <a:pt x="7309" y="62445"/>
                </a:lnTo>
                <a:lnTo>
                  <a:pt x="0" y="102247"/>
                </a:lnTo>
                <a:lnTo>
                  <a:pt x="0" y="921715"/>
                </a:lnTo>
                <a:lnTo>
                  <a:pt x="279425" y="921715"/>
                </a:lnTo>
                <a:lnTo>
                  <a:pt x="279425" y="102247"/>
                </a:lnTo>
                <a:lnTo>
                  <a:pt x="272116" y="62445"/>
                </a:lnTo>
                <a:lnTo>
                  <a:pt x="252183" y="29945"/>
                </a:lnTo>
                <a:lnTo>
                  <a:pt x="222621" y="8034"/>
                </a:lnTo>
                <a:lnTo>
                  <a:pt x="186423"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7" name="object 107"/>
          <p:cNvSpPr txBox="1"/>
          <p:nvPr/>
        </p:nvSpPr>
        <p:spPr>
          <a:xfrm>
            <a:off x="6419600" y="1754732"/>
            <a:ext cx="872798" cy="122627"/>
          </a:xfrm>
          <a:prstGeom prst="rect">
            <a:avLst/>
          </a:prstGeom>
        </p:spPr>
        <p:txBody>
          <a:bodyPr vert="horz" wrap="square" lIns="0" tIns="10506" rIns="0" bIns="0" rtlCol="0">
            <a:spAutoFit/>
          </a:bodyPr>
          <a:lstStyle/>
          <a:p>
            <a:pPr marL="8405" defTabSz="605150">
              <a:spcBef>
                <a:spcPts val="83"/>
              </a:spcBef>
              <a:buClrTx/>
            </a:pPr>
            <a:r>
              <a:rPr sz="728" kern="1200" spc="26" dirty="0">
                <a:solidFill>
                  <a:srgbClr val="FFFFFF"/>
                </a:solidFill>
                <a:latin typeface="Oswald Regular"/>
                <a:ea typeface="+mn-ea"/>
                <a:cs typeface="Oswald Regular"/>
              </a:rPr>
              <a:t>Includes </a:t>
            </a:r>
            <a:r>
              <a:rPr lang="en-US" sz="728" kern="1200" spc="26" dirty="0">
                <a:solidFill>
                  <a:srgbClr val="FFFFFF"/>
                </a:solidFill>
                <a:latin typeface="Oswald Regular"/>
                <a:ea typeface="+mn-ea"/>
                <a:cs typeface="Oswald Regular"/>
              </a:rPr>
              <a:t>investees </a:t>
            </a:r>
            <a:endParaRPr sz="728" kern="1200" dirty="0">
              <a:solidFill>
                <a:prstClr val="black"/>
              </a:solidFill>
              <a:latin typeface="Oswald Regular"/>
              <a:ea typeface="+mn-ea"/>
              <a:cs typeface="Oswald Regular"/>
            </a:endParaRPr>
          </a:p>
        </p:txBody>
      </p:sp>
      <p:sp>
        <p:nvSpPr>
          <p:cNvPr id="108" name="object 108"/>
          <p:cNvSpPr txBox="1"/>
          <p:nvPr/>
        </p:nvSpPr>
        <p:spPr>
          <a:xfrm>
            <a:off x="6431513" y="1870272"/>
            <a:ext cx="847585" cy="230617"/>
          </a:xfrm>
          <a:prstGeom prst="rect">
            <a:avLst/>
          </a:prstGeom>
        </p:spPr>
        <p:txBody>
          <a:bodyPr vert="horz" wrap="square" lIns="0" tIns="5883" rIns="0" bIns="0" rtlCol="0">
            <a:spAutoFit/>
          </a:bodyPr>
          <a:lstStyle/>
          <a:p>
            <a:pPr marL="76064" marR="3362" indent="-68079" defTabSz="605150">
              <a:lnSpc>
                <a:spcPct val="104099"/>
              </a:lnSpc>
              <a:spcBef>
                <a:spcPts val="46"/>
              </a:spcBef>
              <a:buClrTx/>
            </a:pPr>
            <a:r>
              <a:rPr sz="728" kern="1200" spc="40" dirty="0">
                <a:solidFill>
                  <a:srgbClr val="FFFFFF"/>
                </a:solidFill>
                <a:latin typeface="Oswald Regular"/>
                <a:ea typeface="+mn-ea"/>
                <a:cs typeface="Oswald Regular"/>
              </a:rPr>
              <a:t>and </a:t>
            </a:r>
            <a:r>
              <a:rPr sz="728" kern="1200" spc="26" dirty="0">
                <a:solidFill>
                  <a:srgbClr val="FFFFFF"/>
                </a:solidFill>
                <a:latin typeface="Oswald Regular"/>
                <a:ea typeface="+mn-ea"/>
                <a:cs typeface="Oswald Regular"/>
              </a:rPr>
              <a:t>other</a:t>
            </a:r>
            <a:r>
              <a:rPr sz="728" kern="1200" spc="-99" dirty="0">
                <a:solidFill>
                  <a:srgbClr val="FFFFFF"/>
                </a:solidFill>
                <a:latin typeface="Oswald Regular"/>
                <a:ea typeface="+mn-ea"/>
                <a:cs typeface="Oswald Regular"/>
              </a:rPr>
              <a:t> </a:t>
            </a:r>
            <a:r>
              <a:rPr sz="728" kern="1200" spc="26" dirty="0">
                <a:solidFill>
                  <a:srgbClr val="FFFFFF"/>
                </a:solidFill>
                <a:latin typeface="Oswald Regular"/>
                <a:ea typeface="+mn-ea"/>
                <a:cs typeface="Oswald Regular"/>
              </a:rPr>
              <a:t>constituents  in</a:t>
            </a:r>
            <a:r>
              <a:rPr sz="728" kern="1200" spc="-33" dirty="0">
                <a:solidFill>
                  <a:srgbClr val="FFFFFF"/>
                </a:solidFill>
                <a:latin typeface="Oswald Regular"/>
                <a:ea typeface="+mn-ea"/>
                <a:cs typeface="Oswald Regular"/>
              </a:rPr>
              <a:t> </a:t>
            </a:r>
            <a:r>
              <a:rPr sz="728" kern="1200" spc="20" dirty="0">
                <a:solidFill>
                  <a:srgbClr val="FFFFFF"/>
                </a:solidFill>
                <a:latin typeface="Oswald Regular"/>
                <a:ea typeface="+mn-ea"/>
                <a:cs typeface="Oswald Regular"/>
              </a:rPr>
              <a:t>decision-making.</a:t>
            </a:r>
            <a:endParaRPr sz="728" kern="1200" dirty="0">
              <a:solidFill>
                <a:prstClr val="black"/>
              </a:solidFill>
              <a:latin typeface="Oswald Regular"/>
              <a:ea typeface="+mn-ea"/>
              <a:cs typeface="Oswald Regular"/>
            </a:endParaRPr>
          </a:p>
        </p:txBody>
      </p:sp>
      <p:sp>
        <p:nvSpPr>
          <p:cNvPr id="109" name="object 109"/>
          <p:cNvSpPr/>
          <p:nvPr/>
        </p:nvSpPr>
        <p:spPr>
          <a:xfrm>
            <a:off x="5461337" y="4880730"/>
            <a:ext cx="2423832" cy="103374"/>
          </a:xfrm>
          <a:custGeom>
            <a:avLst/>
            <a:gdLst/>
            <a:ahLst/>
            <a:cxnLst/>
            <a:rect l="l" t="t" r="r" b="b"/>
            <a:pathLst>
              <a:path w="3662679" h="156209">
                <a:moveTo>
                  <a:pt x="1831035" y="0"/>
                </a:moveTo>
                <a:lnTo>
                  <a:pt x="1749473" y="75"/>
                </a:lnTo>
                <a:lnTo>
                  <a:pt x="1136124" y="5801"/>
                </a:lnTo>
                <a:lnTo>
                  <a:pt x="619349" y="19478"/>
                </a:lnTo>
                <a:lnTo>
                  <a:pt x="362338" y="31344"/>
                </a:lnTo>
                <a:lnTo>
                  <a:pt x="237255" y="39486"/>
                </a:lnTo>
                <a:lnTo>
                  <a:pt x="167241" y="45288"/>
                </a:lnTo>
                <a:lnTo>
                  <a:pt x="108622" y="51358"/>
                </a:lnTo>
                <a:lnTo>
                  <a:pt x="61993" y="57673"/>
                </a:lnTo>
                <a:lnTo>
                  <a:pt x="15833" y="67546"/>
                </a:lnTo>
                <a:lnTo>
                  <a:pt x="0" y="77825"/>
                </a:lnTo>
                <a:lnTo>
                  <a:pt x="1784" y="81292"/>
                </a:lnTo>
                <a:lnTo>
                  <a:pt x="43360" y="94741"/>
                </a:lnTo>
                <a:lnTo>
                  <a:pt x="83771" y="101168"/>
                </a:lnTo>
                <a:lnTo>
                  <a:pt x="136470" y="107365"/>
                </a:lnTo>
                <a:lnTo>
                  <a:pt x="200861" y="113304"/>
                </a:lnTo>
                <a:lnTo>
                  <a:pt x="276349" y="118961"/>
                </a:lnTo>
                <a:lnTo>
                  <a:pt x="409085" y="126864"/>
                </a:lnTo>
                <a:lnTo>
                  <a:pt x="677362" y="138266"/>
                </a:lnTo>
                <a:lnTo>
                  <a:pt x="1136124" y="149851"/>
                </a:lnTo>
                <a:lnTo>
                  <a:pt x="1831035" y="155651"/>
                </a:lnTo>
                <a:lnTo>
                  <a:pt x="1912597" y="155575"/>
                </a:lnTo>
                <a:lnTo>
                  <a:pt x="2596613" y="148544"/>
                </a:lnTo>
                <a:lnTo>
                  <a:pt x="3042731" y="136177"/>
                </a:lnTo>
                <a:lnTo>
                  <a:pt x="3252996" y="126864"/>
                </a:lnTo>
                <a:lnTo>
                  <a:pt x="3385733" y="118961"/>
                </a:lnTo>
                <a:lnTo>
                  <a:pt x="3461221" y="113304"/>
                </a:lnTo>
                <a:lnTo>
                  <a:pt x="3525612" y="107365"/>
                </a:lnTo>
                <a:lnTo>
                  <a:pt x="3578311" y="101168"/>
                </a:lnTo>
                <a:lnTo>
                  <a:pt x="3618722" y="94741"/>
                </a:lnTo>
                <a:lnTo>
                  <a:pt x="3660299" y="81292"/>
                </a:lnTo>
                <a:lnTo>
                  <a:pt x="3662083" y="77825"/>
                </a:lnTo>
                <a:lnTo>
                  <a:pt x="3660299" y="74359"/>
                </a:lnTo>
                <a:lnTo>
                  <a:pt x="3618722" y="60913"/>
                </a:lnTo>
                <a:lnTo>
                  <a:pt x="3578311" y="54487"/>
                </a:lnTo>
                <a:lnTo>
                  <a:pt x="3525612" y="48291"/>
                </a:lnTo>
                <a:lnTo>
                  <a:pt x="3424827" y="39486"/>
                </a:lnTo>
                <a:lnTo>
                  <a:pt x="3299743" y="31344"/>
                </a:lnTo>
                <a:lnTo>
                  <a:pt x="3042731" y="19478"/>
                </a:lnTo>
                <a:lnTo>
                  <a:pt x="2525953" y="5801"/>
                </a:lnTo>
                <a:lnTo>
                  <a:pt x="1831035"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0" name="object 110"/>
          <p:cNvSpPr/>
          <p:nvPr/>
        </p:nvSpPr>
        <p:spPr>
          <a:xfrm>
            <a:off x="5783755" y="2579706"/>
            <a:ext cx="225658" cy="120603"/>
          </a:xfrm>
          <a:custGeom>
            <a:avLst/>
            <a:gdLst/>
            <a:ahLst/>
            <a:cxnLst/>
            <a:rect l="l" t="t" r="r" b="b"/>
            <a:pathLst>
              <a:path w="340995" h="182245">
                <a:moveTo>
                  <a:pt x="299491" y="0"/>
                </a:moveTo>
                <a:lnTo>
                  <a:pt x="41224" y="0"/>
                </a:lnTo>
                <a:lnTo>
                  <a:pt x="25176" y="3239"/>
                </a:lnTo>
                <a:lnTo>
                  <a:pt x="12072" y="12072"/>
                </a:lnTo>
                <a:lnTo>
                  <a:pt x="3239" y="25176"/>
                </a:lnTo>
                <a:lnTo>
                  <a:pt x="0" y="41224"/>
                </a:lnTo>
                <a:lnTo>
                  <a:pt x="0" y="140627"/>
                </a:lnTo>
                <a:lnTo>
                  <a:pt x="3239" y="156674"/>
                </a:lnTo>
                <a:lnTo>
                  <a:pt x="12072" y="169778"/>
                </a:lnTo>
                <a:lnTo>
                  <a:pt x="25176" y="178612"/>
                </a:lnTo>
                <a:lnTo>
                  <a:pt x="41224" y="181851"/>
                </a:lnTo>
                <a:lnTo>
                  <a:pt x="299491" y="181851"/>
                </a:lnTo>
                <a:lnTo>
                  <a:pt x="315541" y="178612"/>
                </a:lnTo>
                <a:lnTo>
                  <a:pt x="328649" y="169778"/>
                </a:lnTo>
                <a:lnTo>
                  <a:pt x="337487" y="156674"/>
                </a:lnTo>
                <a:lnTo>
                  <a:pt x="340728" y="140627"/>
                </a:lnTo>
                <a:lnTo>
                  <a:pt x="340728" y="41224"/>
                </a:lnTo>
                <a:lnTo>
                  <a:pt x="337487" y="25176"/>
                </a:lnTo>
                <a:lnTo>
                  <a:pt x="328649" y="12072"/>
                </a:lnTo>
                <a:lnTo>
                  <a:pt x="315541" y="3239"/>
                </a:lnTo>
                <a:lnTo>
                  <a:pt x="299491"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1" name="object 111"/>
          <p:cNvSpPr/>
          <p:nvPr/>
        </p:nvSpPr>
        <p:spPr>
          <a:xfrm>
            <a:off x="5824905" y="2700043"/>
            <a:ext cx="143295" cy="2236414"/>
          </a:xfrm>
          <a:custGeom>
            <a:avLst/>
            <a:gdLst/>
            <a:ahLst/>
            <a:cxnLst/>
            <a:rect l="l" t="t" r="r" b="b"/>
            <a:pathLst>
              <a:path w="216534" h="3379470">
                <a:moveTo>
                  <a:pt x="216357" y="3379342"/>
                </a:moveTo>
                <a:lnTo>
                  <a:pt x="0" y="3379342"/>
                </a:lnTo>
                <a:lnTo>
                  <a:pt x="0" y="0"/>
                </a:lnTo>
                <a:lnTo>
                  <a:pt x="216357" y="0"/>
                </a:lnTo>
                <a:lnTo>
                  <a:pt x="216357" y="3379342"/>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2" name="object 112"/>
          <p:cNvSpPr/>
          <p:nvPr/>
        </p:nvSpPr>
        <p:spPr>
          <a:xfrm>
            <a:off x="5839517" y="2700048"/>
            <a:ext cx="128588" cy="2236414"/>
          </a:xfrm>
          <a:custGeom>
            <a:avLst/>
            <a:gdLst/>
            <a:ahLst/>
            <a:cxnLst/>
            <a:rect l="l" t="t" r="r" b="b"/>
            <a:pathLst>
              <a:path w="194309" h="3379470">
                <a:moveTo>
                  <a:pt x="194284" y="0"/>
                </a:moveTo>
                <a:lnTo>
                  <a:pt x="86093" y="0"/>
                </a:lnTo>
                <a:lnTo>
                  <a:pt x="86093" y="2374861"/>
                </a:lnTo>
                <a:lnTo>
                  <a:pt x="84144" y="2485651"/>
                </a:lnTo>
                <a:lnTo>
                  <a:pt x="81029" y="2544659"/>
                </a:lnTo>
                <a:lnTo>
                  <a:pt x="62420" y="2586812"/>
                </a:lnTo>
                <a:lnTo>
                  <a:pt x="21575" y="2612956"/>
                </a:lnTo>
                <a:lnTo>
                  <a:pt x="0" y="2619832"/>
                </a:lnTo>
                <a:lnTo>
                  <a:pt x="86093" y="2619832"/>
                </a:lnTo>
                <a:lnTo>
                  <a:pt x="86093" y="3379342"/>
                </a:lnTo>
                <a:lnTo>
                  <a:pt x="194284" y="3379342"/>
                </a:lnTo>
                <a:lnTo>
                  <a:pt x="194284"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3" name="object 113"/>
          <p:cNvSpPr/>
          <p:nvPr/>
        </p:nvSpPr>
        <p:spPr>
          <a:xfrm>
            <a:off x="5783755" y="4433760"/>
            <a:ext cx="225658" cy="503004"/>
          </a:xfrm>
          <a:custGeom>
            <a:avLst/>
            <a:gdLst/>
            <a:ahLst/>
            <a:cxnLst/>
            <a:rect l="l" t="t" r="r" b="b"/>
            <a:pathLst>
              <a:path w="340995" h="760095">
                <a:moveTo>
                  <a:pt x="256463" y="0"/>
                </a:moveTo>
                <a:lnTo>
                  <a:pt x="84264" y="0"/>
                </a:lnTo>
                <a:lnTo>
                  <a:pt x="51467" y="6622"/>
                </a:lnTo>
                <a:lnTo>
                  <a:pt x="24682" y="24682"/>
                </a:lnTo>
                <a:lnTo>
                  <a:pt x="6622" y="51467"/>
                </a:lnTo>
                <a:lnTo>
                  <a:pt x="0" y="84264"/>
                </a:lnTo>
                <a:lnTo>
                  <a:pt x="0" y="759510"/>
                </a:lnTo>
                <a:lnTo>
                  <a:pt x="340728" y="759510"/>
                </a:lnTo>
                <a:lnTo>
                  <a:pt x="340728" y="84264"/>
                </a:lnTo>
                <a:lnTo>
                  <a:pt x="334105" y="51467"/>
                </a:lnTo>
                <a:lnTo>
                  <a:pt x="316045" y="24682"/>
                </a:lnTo>
                <a:lnTo>
                  <a:pt x="289261" y="6622"/>
                </a:lnTo>
                <a:lnTo>
                  <a:pt x="256463"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4" name="object 114"/>
          <p:cNvSpPr/>
          <p:nvPr/>
        </p:nvSpPr>
        <p:spPr>
          <a:xfrm>
            <a:off x="5783752" y="4433763"/>
            <a:ext cx="167668" cy="503004"/>
          </a:xfrm>
          <a:custGeom>
            <a:avLst/>
            <a:gdLst/>
            <a:ahLst/>
            <a:cxnLst/>
            <a:rect l="l" t="t" r="r" b="b"/>
            <a:pathLst>
              <a:path w="253365" h="760095">
                <a:moveTo>
                  <a:pt x="168884" y="0"/>
                </a:moveTo>
                <a:lnTo>
                  <a:pt x="84264" y="0"/>
                </a:lnTo>
                <a:lnTo>
                  <a:pt x="51467" y="6622"/>
                </a:lnTo>
                <a:lnTo>
                  <a:pt x="24682" y="24680"/>
                </a:lnTo>
                <a:lnTo>
                  <a:pt x="6622" y="51461"/>
                </a:lnTo>
                <a:lnTo>
                  <a:pt x="0" y="84251"/>
                </a:lnTo>
                <a:lnTo>
                  <a:pt x="0" y="759510"/>
                </a:lnTo>
                <a:lnTo>
                  <a:pt x="253136" y="759510"/>
                </a:lnTo>
                <a:lnTo>
                  <a:pt x="253136" y="84251"/>
                </a:lnTo>
                <a:lnTo>
                  <a:pt x="246513" y="51461"/>
                </a:lnTo>
                <a:lnTo>
                  <a:pt x="228455" y="24680"/>
                </a:lnTo>
                <a:lnTo>
                  <a:pt x="201674" y="6622"/>
                </a:lnTo>
                <a:lnTo>
                  <a:pt x="168884"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5" name="object 115"/>
          <p:cNvSpPr/>
          <p:nvPr/>
        </p:nvSpPr>
        <p:spPr>
          <a:xfrm>
            <a:off x="7333424" y="2575562"/>
            <a:ext cx="225658" cy="120603"/>
          </a:xfrm>
          <a:custGeom>
            <a:avLst/>
            <a:gdLst/>
            <a:ahLst/>
            <a:cxnLst/>
            <a:rect l="l" t="t" r="r" b="b"/>
            <a:pathLst>
              <a:path w="340995" h="182245">
                <a:moveTo>
                  <a:pt x="299491" y="0"/>
                </a:moveTo>
                <a:lnTo>
                  <a:pt x="41224" y="0"/>
                </a:lnTo>
                <a:lnTo>
                  <a:pt x="25176" y="3239"/>
                </a:lnTo>
                <a:lnTo>
                  <a:pt x="12072" y="12072"/>
                </a:lnTo>
                <a:lnTo>
                  <a:pt x="3239" y="25176"/>
                </a:lnTo>
                <a:lnTo>
                  <a:pt x="0" y="41224"/>
                </a:lnTo>
                <a:lnTo>
                  <a:pt x="0" y="140627"/>
                </a:lnTo>
                <a:lnTo>
                  <a:pt x="3239" y="156674"/>
                </a:lnTo>
                <a:lnTo>
                  <a:pt x="12072" y="169778"/>
                </a:lnTo>
                <a:lnTo>
                  <a:pt x="25176" y="178612"/>
                </a:lnTo>
                <a:lnTo>
                  <a:pt x="41224" y="181851"/>
                </a:lnTo>
                <a:lnTo>
                  <a:pt x="299491" y="181851"/>
                </a:lnTo>
                <a:lnTo>
                  <a:pt x="315539" y="178612"/>
                </a:lnTo>
                <a:lnTo>
                  <a:pt x="328642" y="169778"/>
                </a:lnTo>
                <a:lnTo>
                  <a:pt x="337476" y="156674"/>
                </a:lnTo>
                <a:lnTo>
                  <a:pt x="340715" y="140627"/>
                </a:lnTo>
                <a:lnTo>
                  <a:pt x="340715" y="41224"/>
                </a:lnTo>
                <a:lnTo>
                  <a:pt x="337476" y="25176"/>
                </a:lnTo>
                <a:lnTo>
                  <a:pt x="328642" y="12072"/>
                </a:lnTo>
                <a:lnTo>
                  <a:pt x="315539" y="3239"/>
                </a:lnTo>
                <a:lnTo>
                  <a:pt x="299491"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6" name="object 116"/>
          <p:cNvSpPr/>
          <p:nvPr/>
        </p:nvSpPr>
        <p:spPr>
          <a:xfrm>
            <a:off x="7374577" y="2695900"/>
            <a:ext cx="143295" cy="2236414"/>
          </a:xfrm>
          <a:custGeom>
            <a:avLst/>
            <a:gdLst/>
            <a:ahLst/>
            <a:cxnLst/>
            <a:rect l="l" t="t" r="r" b="b"/>
            <a:pathLst>
              <a:path w="216534" h="3379470">
                <a:moveTo>
                  <a:pt x="216344" y="3379342"/>
                </a:moveTo>
                <a:lnTo>
                  <a:pt x="0" y="3379342"/>
                </a:lnTo>
                <a:lnTo>
                  <a:pt x="0" y="0"/>
                </a:lnTo>
                <a:lnTo>
                  <a:pt x="216344" y="0"/>
                </a:lnTo>
                <a:lnTo>
                  <a:pt x="216344" y="3379342"/>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7" name="object 117"/>
          <p:cNvSpPr/>
          <p:nvPr/>
        </p:nvSpPr>
        <p:spPr>
          <a:xfrm>
            <a:off x="7389178" y="2695904"/>
            <a:ext cx="128588" cy="2236414"/>
          </a:xfrm>
          <a:custGeom>
            <a:avLst/>
            <a:gdLst/>
            <a:ahLst/>
            <a:cxnLst/>
            <a:rect l="l" t="t" r="r" b="b"/>
            <a:pathLst>
              <a:path w="194309" h="3379470">
                <a:moveTo>
                  <a:pt x="194284" y="0"/>
                </a:moveTo>
                <a:lnTo>
                  <a:pt x="86105" y="0"/>
                </a:lnTo>
                <a:lnTo>
                  <a:pt x="86105" y="2374861"/>
                </a:lnTo>
                <a:lnTo>
                  <a:pt x="84157" y="2485651"/>
                </a:lnTo>
                <a:lnTo>
                  <a:pt x="81041" y="2544659"/>
                </a:lnTo>
                <a:lnTo>
                  <a:pt x="62433" y="2586812"/>
                </a:lnTo>
                <a:lnTo>
                  <a:pt x="21577" y="2612956"/>
                </a:lnTo>
                <a:lnTo>
                  <a:pt x="0" y="2619832"/>
                </a:lnTo>
                <a:lnTo>
                  <a:pt x="86105" y="2619832"/>
                </a:lnTo>
                <a:lnTo>
                  <a:pt x="86105" y="3379342"/>
                </a:lnTo>
                <a:lnTo>
                  <a:pt x="194284" y="3379342"/>
                </a:lnTo>
                <a:lnTo>
                  <a:pt x="194284"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8" name="object 118"/>
          <p:cNvSpPr/>
          <p:nvPr/>
        </p:nvSpPr>
        <p:spPr>
          <a:xfrm>
            <a:off x="7333425" y="4429615"/>
            <a:ext cx="225658" cy="503004"/>
          </a:xfrm>
          <a:custGeom>
            <a:avLst/>
            <a:gdLst/>
            <a:ahLst/>
            <a:cxnLst/>
            <a:rect l="l" t="t" r="r" b="b"/>
            <a:pathLst>
              <a:path w="340995" h="760095">
                <a:moveTo>
                  <a:pt x="256463" y="0"/>
                </a:moveTo>
                <a:lnTo>
                  <a:pt x="84264" y="0"/>
                </a:lnTo>
                <a:lnTo>
                  <a:pt x="51461" y="6620"/>
                </a:lnTo>
                <a:lnTo>
                  <a:pt x="24677" y="24677"/>
                </a:lnTo>
                <a:lnTo>
                  <a:pt x="6620" y="51461"/>
                </a:lnTo>
                <a:lnTo>
                  <a:pt x="0" y="84264"/>
                </a:lnTo>
                <a:lnTo>
                  <a:pt x="0" y="759510"/>
                </a:lnTo>
                <a:lnTo>
                  <a:pt x="340715" y="759510"/>
                </a:lnTo>
                <a:lnTo>
                  <a:pt x="340715" y="84264"/>
                </a:lnTo>
                <a:lnTo>
                  <a:pt x="334094" y="51461"/>
                </a:lnTo>
                <a:lnTo>
                  <a:pt x="316039" y="24677"/>
                </a:lnTo>
                <a:lnTo>
                  <a:pt x="289259" y="6620"/>
                </a:lnTo>
                <a:lnTo>
                  <a:pt x="256463"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9" name="object 119"/>
          <p:cNvSpPr/>
          <p:nvPr/>
        </p:nvSpPr>
        <p:spPr>
          <a:xfrm>
            <a:off x="7333422" y="4429618"/>
            <a:ext cx="167668" cy="503004"/>
          </a:xfrm>
          <a:custGeom>
            <a:avLst/>
            <a:gdLst/>
            <a:ahLst/>
            <a:cxnLst/>
            <a:rect l="l" t="t" r="r" b="b"/>
            <a:pathLst>
              <a:path w="253365" h="760095">
                <a:moveTo>
                  <a:pt x="168871" y="0"/>
                </a:moveTo>
                <a:lnTo>
                  <a:pt x="84251" y="0"/>
                </a:lnTo>
                <a:lnTo>
                  <a:pt x="51461" y="6622"/>
                </a:lnTo>
                <a:lnTo>
                  <a:pt x="24680" y="24680"/>
                </a:lnTo>
                <a:lnTo>
                  <a:pt x="6622" y="51461"/>
                </a:lnTo>
                <a:lnTo>
                  <a:pt x="0" y="84251"/>
                </a:lnTo>
                <a:lnTo>
                  <a:pt x="0" y="759510"/>
                </a:lnTo>
                <a:lnTo>
                  <a:pt x="253136" y="759510"/>
                </a:lnTo>
                <a:lnTo>
                  <a:pt x="253136" y="84251"/>
                </a:lnTo>
                <a:lnTo>
                  <a:pt x="246513" y="51461"/>
                </a:lnTo>
                <a:lnTo>
                  <a:pt x="228453" y="24680"/>
                </a:lnTo>
                <a:lnTo>
                  <a:pt x="201669" y="6622"/>
                </a:lnTo>
                <a:lnTo>
                  <a:pt x="168871"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0" name="object 120"/>
          <p:cNvSpPr/>
          <p:nvPr/>
        </p:nvSpPr>
        <p:spPr>
          <a:xfrm>
            <a:off x="6090041" y="3029444"/>
            <a:ext cx="646299" cy="68916"/>
          </a:xfrm>
          <a:custGeom>
            <a:avLst/>
            <a:gdLst/>
            <a:ahLst/>
            <a:cxnLst/>
            <a:rect l="l" t="t" r="r" b="b"/>
            <a:pathLst>
              <a:path w="976629" h="104139">
                <a:moveTo>
                  <a:pt x="488035" y="0"/>
                </a:moveTo>
                <a:lnTo>
                  <a:pt x="408874" y="680"/>
                </a:lnTo>
                <a:lnTo>
                  <a:pt x="333779" y="2649"/>
                </a:lnTo>
                <a:lnTo>
                  <a:pt x="263756" y="5800"/>
                </a:lnTo>
                <a:lnTo>
                  <a:pt x="199809" y="10027"/>
                </a:lnTo>
                <a:lnTo>
                  <a:pt x="142943" y="15222"/>
                </a:lnTo>
                <a:lnTo>
                  <a:pt x="94163" y="21279"/>
                </a:lnTo>
                <a:lnTo>
                  <a:pt x="54474" y="28089"/>
                </a:lnTo>
                <a:lnTo>
                  <a:pt x="6387" y="43547"/>
                </a:lnTo>
                <a:lnTo>
                  <a:pt x="0" y="51981"/>
                </a:lnTo>
                <a:lnTo>
                  <a:pt x="6387" y="60410"/>
                </a:lnTo>
                <a:lnTo>
                  <a:pt x="54474" y="75863"/>
                </a:lnTo>
                <a:lnTo>
                  <a:pt x="94163" y="82673"/>
                </a:lnTo>
                <a:lnTo>
                  <a:pt x="142943" y="88728"/>
                </a:lnTo>
                <a:lnTo>
                  <a:pt x="199809" y="93922"/>
                </a:lnTo>
                <a:lnTo>
                  <a:pt x="263756" y="98149"/>
                </a:lnTo>
                <a:lnTo>
                  <a:pt x="333779" y="101300"/>
                </a:lnTo>
                <a:lnTo>
                  <a:pt x="408874" y="103269"/>
                </a:lnTo>
                <a:lnTo>
                  <a:pt x="488035" y="103949"/>
                </a:lnTo>
                <a:lnTo>
                  <a:pt x="567200" y="103269"/>
                </a:lnTo>
                <a:lnTo>
                  <a:pt x="642297" y="101300"/>
                </a:lnTo>
                <a:lnTo>
                  <a:pt x="712323" y="98149"/>
                </a:lnTo>
                <a:lnTo>
                  <a:pt x="776271" y="93922"/>
                </a:lnTo>
                <a:lnTo>
                  <a:pt x="833139" y="88728"/>
                </a:lnTo>
                <a:lnTo>
                  <a:pt x="881919" y="82673"/>
                </a:lnTo>
                <a:lnTo>
                  <a:pt x="921609" y="75863"/>
                </a:lnTo>
                <a:lnTo>
                  <a:pt x="969696" y="60410"/>
                </a:lnTo>
                <a:lnTo>
                  <a:pt x="976083" y="51981"/>
                </a:lnTo>
                <a:lnTo>
                  <a:pt x="969696" y="43547"/>
                </a:lnTo>
                <a:lnTo>
                  <a:pt x="921609" y="28089"/>
                </a:lnTo>
                <a:lnTo>
                  <a:pt x="881919" y="21279"/>
                </a:lnTo>
                <a:lnTo>
                  <a:pt x="833139" y="15222"/>
                </a:lnTo>
                <a:lnTo>
                  <a:pt x="776271" y="10027"/>
                </a:lnTo>
                <a:lnTo>
                  <a:pt x="712323" y="5800"/>
                </a:lnTo>
                <a:lnTo>
                  <a:pt x="642297" y="2649"/>
                </a:lnTo>
                <a:lnTo>
                  <a:pt x="567200" y="680"/>
                </a:lnTo>
                <a:lnTo>
                  <a:pt x="488035"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1" name="object 121"/>
          <p:cNvSpPr/>
          <p:nvPr/>
        </p:nvSpPr>
        <p:spPr>
          <a:xfrm>
            <a:off x="5689879" y="2766878"/>
            <a:ext cx="1986383" cy="792956"/>
          </a:xfrm>
          <a:custGeom>
            <a:avLst/>
            <a:gdLst/>
            <a:ahLst/>
            <a:cxnLst/>
            <a:rect l="l" t="t" r="r" b="b"/>
            <a:pathLst>
              <a:path w="3001645" h="1198245">
                <a:moveTo>
                  <a:pt x="2867405" y="0"/>
                </a:moveTo>
                <a:lnTo>
                  <a:pt x="133794" y="0"/>
                </a:lnTo>
                <a:lnTo>
                  <a:pt x="91506" y="6821"/>
                </a:lnTo>
                <a:lnTo>
                  <a:pt x="54778" y="25815"/>
                </a:lnTo>
                <a:lnTo>
                  <a:pt x="25815" y="54778"/>
                </a:lnTo>
                <a:lnTo>
                  <a:pt x="6821" y="91506"/>
                </a:lnTo>
                <a:lnTo>
                  <a:pt x="0" y="133794"/>
                </a:lnTo>
                <a:lnTo>
                  <a:pt x="0" y="1063942"/>
                </a:lnTo>
                <a:lnTo>
                  <a:pt x="6821" y="1106230"/>
                </a:lnTo>
                <a:lnTo>
                  <a:pt x="25815" y="1142958"/>
                </a:lnTo>
                <a:lnTo>
                  <a:pt x="54778" y="1171921"/>
                </a:lnTo>
                <a:lnTo>
                  <a:pt x="91506" y="1190915"/>
                </a:lnTo>
                <a:lnTo>
                  <a:pt x="133794" y="1197736"/>
                </a:lnTo>
                <a:lnTo>
                  <a:pt x="2867405" y="1197736"/>
                </a:lnTo>
                <a:lnTo>
                  <a:pt x="2909693" y="1190915"/>
                </a:lnTo>
                <a:lnTo>
                  <a:pt x="2946421" y="1171921"/>
                </a:lnTo>
                <a:lnTo>
                  <a:pt x="2975384" y="1142958"/>
                </a:lnTo>
                <a:lnTo>
                  <a:pt x="2994379" y="1106230"/>
                </a:lnTo>
                <a:lnTo>
                  <a:pt x="3001200" y="1063942"/>
                </a:lnTo>
                <a:lnTo>
                  <a:pt x="3001200" y="133794"/>
                </a:lnTo>
                <a:lnTo>
                  <a:pt x="2994379" y="91506"/>
                </a:lnTo>
                <a:lnTo>
                  <a:pt x="2975384" y="54778"/>
                </a:lnTo>
                <a:lnTo>
                  <a:pt x="2946421" y="25815"/>
                </a:lnTo>
                <a:lnTo>
                  <a:pt x="2909693" y="6821"/>
                </a:lnTo>
                <a:lnTo>
                  <a:pt x="2867405" y="0"/>
                </a:lnTo>
                <a:close/>
              </a:path>
            </a:pathLst>
          </a:custGeom>
          <a:solidFill>
            <a:srgbClr val="5E2F7E"/>
          </a:solid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122" name="object 122"/>
          <p:cNvSpPr/>
          <p:nvPr/>
        </p:nvSpPr>
        <p:spPr>
          <a:xfrm>
            <a:off x="5728931" y="2800358"/>
            <a:ext cx="1908222" cy="725721"/>
          </a:xfrm>
          <a:custGeom>
            <a:avLst/>
            <a:gdLst/>
            <a:ahLst/>
            <a:cxnLst/>
            <a:rect l="l" t="t" r="r" b="b"/>
            <a:pathLst>
              <a:path w="2883534" h="1096645">
                <a:moveTo>
                  <a:pt x="2786926" y="1096556"/>
                </a:moveTo>
                <a:lnTo>
                  <a:pt x="96253" y="1096556"/>
                </a:lnTo>
                <a:lnTo>
                  <a:pt x="58785" y="1088990"/>
                </a:lnTo>
                <a:lnTo>
                  <a:pt x="28190" y="1068360"/>
                </a:lnTo>
                <a:lnTo>
                  <a:pt x="7563" y="1037764"/>
                </a:lnTo>
                <a:lnTo>
                  <a:pt x="0" y="1000302"/>
                </a:lnTo>
                <a:lnTo>
                  <a:pt x="0" y="96253"/>
                </a:lnTo>
                <a:lnTo>
                  <a:pt x="7563" y="58785"/>
                </a:lnTo>
                <a:lnTo>
                  <a:pt x="28190" y="28190"/>
                </a:lnTo>
                <a:lnTo>
                  <a:pt x="58785" y="7563"/>
                </a:lnTo>
                <a:lnTo>
                  <a:pt x="96253" y="0"/>
                </a:lnTo>
                <a:lnTo>
                  <a:pt x="2786926" y="0"/>
                </a:lnTo>
                <a:lnTo>
                  <a:pt x="2824393" y="7563"/>
                </a:lnTo>
                <a:lnTo>
                  <a:pt x="2854988" y="28190"/>
                </a:lnTo>
                <a:lnTo>
                  <a:pt x="2875615" y="58785"/>
                </a:lnTo>
                <a:lnTo>
                  <a:pt x="2883179" y="96253"/>
                </a:lnTo>
                <a:lnTo>
                  <a:pt x="2883179" y="1000302"/>
                </a:lnTo>
                <a:lnTo>
                  <a:pt x="2875615" y="1037764"/>
                </a:lnTo>
                <a:lnTo>
                  <a:pt x="2854988" y="1068360"/>
                </a:lnTo>
                <a:lnTo>
                  <a:pt x="2824393" y="1088990"/>
                </a:lnTo>
                <a:lnTo>
                  <a:pt x="2786926" y="1096556"/>
                </a:lnTo>
                <a:close/>
              </a:path>
            </a:pathLst>
          </a:custGeom>
          <a:ln w="1680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3" name="object 123"/>
          <p:cNvSpPr/>
          <p:nvPr/>
        </p:nvSpPr>
        <p:spPr>
          <a:xfrm>
            <a:off x="5689879" y="3616863"/>
            <a:ext cx="1986383" cy="469386"/>
          </a:xfrm>
          <a:custGeom>
            <a:avLst/>
            <a:gdLst/>
            <a:ahLst/>
            <a:cxnLst/>
            <a:rect l="l" t="t" r="r" b="b"/>
            <a:pathLst>
              <a:path w="3001645" h="709295">
                <a:moveTo>
                  <a:pt x="2867405" y="0"/>
                </a:moveTo>
                <a:lnTo>
                  <a:pt x="133794" y="0"/>
                </a:lnTo>
                <a:lnTo>
                  <a:pt x="91506" y="6820"/>
                </a:lnTo>
                <a:lnTo>
                  <a:pt x="54778" y="25811"/>
                </a:lnTo>
                <a:lnTo>
                  <a:pt x="25815" y="54770"/>
                </a:lnTo>
                <a:lnTo>
                  <a:pt x="6821" y="91495"/>
                </a:lnTo>
                <a:lnTo>
                  <a:pt x="0" y="133781"/>
                </a:lnTo>
                <a:lnTo>
                  <a:pt x="0" y="575119"/>
                </a:lnTo>
                <a:lnTo>
                  <a:pt x="6821" y="617406"/>
                </a:lnTo>
                <a:lnTo>
                  <a:pt x="25815" y="654130"/>
                </a:lnTo>
                <a:lnTo>
                  <a:pt x="54778" y="683090"/>
                </a:lnTo>
                <a:lnTo>
                  <a:pt x="91506" y="702081"/>
                </a:lnTo>
                <a:lnTo>
                  <a:pt x="133794" y="708901"/>
                </a:lnTo>
                <a:lnTo>
                  <a:pt x="2867405" y="708901"/>
                </a:lnTo>
                <a:lnTo>
                  <a:pt x="2909693" y="702081"/>
                </a:lnTo>
                <a:lnTo>
                  <a:pt x="2946421" y="683090"/>
                </a:lnTo>
                <a:lnTo>
                  <a:pt x="2975384" y="654130"/>
                </a:lnTo>
                <a:lnTo>
                  <a:pt x="2994379" y="617406"/>
                </a:lnTo>
                <a:lnTo>
                  <a:pt x="3001200" y="575119"/>
                </a:lnTo>
                <a:lnTo>
                  <a:pt x="3001200" y="133781"/>
                </a:lnTo>
                <a:lnTo>
                  <a:pt x="2994379" y="91495"/>
                </a:lnTo>
                <a:lnTo>
                  <a:pt x="2975384" y="54770"/>
                </a:lnTo>
                <a:lnTo>
                  <a:pt x="2946421" y="25811"/>
                </a:lnTo>
                <a:lnTo>
                  <a:pt x="2909693" y="6820"/>
                </a:lnTo>
                <a:lnTo>
                  <a:pt x="2867405"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4" name="object 124"/>
          <p:cNvSpPr/>
          <p:nvPr/>
        </p:nvSpPr>
        <p:spPr>
          <a:xfrm>
            <a:off x="5728931" y="3650334"/>
            <a:ext cx="1908222" cy="402571"/>
          </a:xfrm>
          <a:custGeom>
            <a:avLst/>
            <a:gdLst/>
            <a:ahLst/>
            <a:cxnLst/>
            <a:rect l="l" t="t" r="r" b="b"/>
            <a:pathLst>
              <a:path w="2883534" h="608329">
                <a:moveTo>
                  <a:pt x="2786926" y="607733"/>
                </a:moveTo>
                <a:lnTo>
                  <a:pt x="96253" y="607733"/>
                </a:lnTo>
                <a:lnTo>
                  <a:pt x="58785" y="600169"/>
                </a:lnTo>
                <a:lnTo>
                  <a:pt x="28190" y="579543"/>
                </a:lnTo>
                <a:lnTo>
                  <a:pt x="7563" y="548952"/>
                </a:lnTo>
                <a:lnTo>
                  <a:pt x="0" y="511492"/>
                </a:lnTo>
                <a:lnTo>
                  <a:pt x="0" y="96265"/>
                </a:lnTo>
                <a:lnTo>
                  <a:pt x="7563" y="58791"/>
                </a:lnTo>
                <a:lnTo>
                  <a:pt x="28190" y="28192"/>
                </a:lnTo>
                <a:lnTo>
                  <a:pt x="58785" y="7563"/>
                </a:lnTo>
                <a:lnTo>
                  <a:pt x="96253" y="0"/>
                </a:lnTo>
                <a:lnTo>
                  <a:pt x="2786926" y="0"/>
                </a:lnTo>
                <a:lnTo>
                  <a:pt x="2824393" y="7563"/>
                </a:lnTo>
                <a:lnTo>
                  <a:pt x="2854988" y="28192"/>
                </a:lnTo>
                <a:lnTo>
                  <a:pt x="2875615" y="58791"/>
                </a:lnTo>
                <a:lnTo>
                  <a:pt x="2883179" y="96265"/>
                </a:lnTo>
                <a:lnTo>
                  <a:pt x="2883179" y="511492"/>
                </a:lnTo>
                <a:lnTo>
                  <a:pt x="2875615" y="548952"/>
                </a:lnTo>
                <a:lnTo>
                  <a:pt x="2854988" y="579543"/>
                </a:lnTo>
                <a:lnTo>
                  <a:pt x="2824393" y="600169"/>
                </a:lnTo>
                <a:lnTo>
                  <a:pt x="2786926" y="607733"/>
                </a:lnTo>
                <a:close/>
              </a:path>
            </a:pathLst>
          </a:custGeom>
          <a:ln w="1680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5" name="object 125"/>
          <p:cNvSpPr txBox="1"/>
          <p:nvPr/>
        </p:nvSpPr>
        <p:spPr>
          <a:xfrm>
            <a:off x="5830963" y="2863885"/>
            <a:ext cx="822372" cy="145048"/>
          </a:xfrm>
          <a:prstGeom prst="rect">
            <a:avLst/>
          </a:prstGeom>
        </p:spPr>
        <p:txBody>
          <a:bodyPr vert="horz" wrap="square" lIns="0" tIns="7564" rIns="0" bIns="0" rtlCol="0">
            <a:spAutoFit/>
          </a:bodyPr>
          <a:lstStyle/>
          <a:p>
            <a:pPr marL="8405" defTabSz="605150">
              <a:spcBef>
                <a:spcPts val="60"/>
              </a:spcBef>
              <a:buClrTx/>
            </a:pPr>
            <a:r>
              <a:rPr sz="893" kern="1200" spc="20" dirty="0">
                <a:solidFill>
                  <a:srgbClr val="FFFFFF"/>
                </a:solidFill>
                <a:latin typeface="Oswald Regular"/>
                <a:ea typeface="+mn-ea"/>
                <a:cs typeface="Oswald Regular"/>
              </a:rPr>
              <a:t>Solicits</a:t>
            </a:r>
            <a:r>
              <a:rPr sz="893" kern="1200" spc="-66" dirty="0">
                <a:solidFill>
                  <a:srgbClr val="FFFFFF"/>
                </a:solidFill>
                <a:latin typeface="Oswald Regular"/>
                <a:ea typeface="+mn-ea"/>
                <a:cs typeface="Oswald Regular"/>
              </a:rPr>
              <a:t> </a:t>
            </a:r>
            <a:r>
              <a:rPr sz="893" kern="1200" spc="23" dirty="0">
                <a:solidFill>
                  <a:srgbClr val="FFFFFF"/>
                </a:solidFill>
                <a:latin typeface="Oswald Regular"/>
                <a:ea typeface="+mn-ea"/>
                <a:cs typeface="Oswald Regular"/>
              </a:rPr>
              <a:t>consistent</a:t>
            </a:r>
            <a:endParaRPr sz="893" kern="1200" dirty="0">
              <a:solidFill>
                <a:prstClr val="black"/>
              </a:solidFill>
              <a:latin typeface="Oswald Regular"/>
              <a:ea typeface="+mn-ea"/>
              <a:cs typeface="Oswald Regular"/>
            </a:endParaRPr>
          </a:p>
        </p:txBody>
      </p:sp>
      <p:sp>
        <p:nvSpPr>
          <p:cNvPr id="126" name="object 126"/>
          <p:cNvSpPr txBox="1"/>
          <p:nvPr/>
        </p:nvSpPr>
        <p:spPr>
          <a:xfrm>
            <a:off x="5830964" y="3010315"/>
            <a:ext cx="903894" cy="145048"/>
          </a:xfrm>
          <a:prstGeom prst="rect">
            <a:avLst/>
          </a:prstGeom>
        </p:spPr>
        <p:txBody>
          <a:bodyPr vert="horz" wrap="square" lIns="0" tIns="7564" rIns="0" bIns="0" rtlCol="0">
            <a:spAutoFit/>
          </a:bodyPr>
          <a:lstStyle/>
          <a:p>
            <a:pPr marL="8405" defTabSz="605150">
              <a:spcBef>
                <a:spcPts val="60"/>
              </a:spcBef>
              <a:buClrTx/>
            </a:pPr>
            <a:r>
              <a:rPr sz="893" kern="1200" spc="26" dirty="0">
                <a:solidFill>
                  <a:srgbClr val="FFFFFF"/>
                </a:solidFill>
                <a:latin typeface="Oswald Regular"/>
                <a:ea typeface="+mn-ea"/>
                <a:cs typeface="Oswald Regular"/>
              </a:rPr>
              <a:t>feedback </a:t>
            </a:r>
            <a:r>
              <a:rPr sz="893" kern="1200" spc="23" dirty="0">
                <a:solidFill>
                  <a:srgbClr val="FFFFFF"/>
                </a:solidFill>
                <a:latin typeface="Oswald Regular"/>
                <a:ea typeface="+mn-ea"/>
                <a:cs typeface="Oswald Regular"/>
              </a:rPr>
              <a:t>from</a:t>
            </a:r>
            <a:r>
              <a:rPr sz="893" kern="1200" spc="-119" dirty="0">
                <a:solidFill>
                  <a:srgbClr val="FFFFFF"/>
                </a:solidFill>
                <a:latin typeface="Oswald Regular"/>
                <a:ea typeface="+mn-ea"/>
                <a:cs typeface="Oswald Regular"/>
              </a:rPr>
              <a:t> </a:t>
            </a:r>
            <a:r>
              <a:rPr sz="893" kern="1200" spc="20" dirty="0">
                <a:solidFill>
                  <a:srgbClr val="FFFFFF"/>
                </a:solidFill>
                <a:latin typeface="Oswald Regular"/>
                <a:ea typeface="+mn-ea"/>
                <a:cs typeface="Oswald Regular"/>
              </a:rPr>
              <a:t>grant</a:t>
            </a:r>
            <a:endParaRPr sz="893" kern="1200" dirty="0">
              <a:solidFill>
                <a:prstClr val="black"/>
              </a:solidFill>
              <a:latin typeface="Oswald Regular"/>
              <a:ea typeface="+mn-ea"/>
              <a:cs typeface="Oswald Regular"/>
            </a:endParaRPr>
          </a:p>
        </p:txBody>
      </p:sp>
      <p:sp>
        <p:nvSpPr>
          <p:cNvPr id="127" name="object 127"/>
          <p:cNvSpPr txBox="1"/>
          <p:nvPr/>
        </p:nvSpPr>
        <p:spPr>
          <a:xfrm>
            <a:off x="5830963" y="3156747"/>
            <a:ext cx="815228" cy="145048"/>
          </a:xfrm>
          <a:prstGeom prst="rect">
            <a:avLst/>
          </a:prstGeom>
        </p:spPr>
        <p:txBody>
          <a:bodyPr vert="horz" wrap="square" lIns="0" tIns="7564" rIns="0" bIns="0" rtlCol="0">
            <a:spAutoFit/>
          </a:bodyPr>
          <a:lstStyle/>
          <a:p>
            <a:pPr marL="8405" defTabSz="605150">
              <a:spcBef>
                <a:spcPts val="60"/>
              </a:spcBef>
              <a:buClrTx/>
            </a:pPr>
            <a:r>
              <a:rPr sz="893" kern="1200" spc="23" dirty="0">
                <a:solidFill>
                  <a:srgbClr val="FFFFFF"/>
                </a:solidFill>
                <a:latin typeface="Oswald Regular"/>
                <a:ea typeface="+mn-ea"/>
                <a:cs typeface="Oswald Regular"/>
              </a:rPr>
              <a:t>partners </a:t>
            </a:r>
            <a:r>
              <a:rPr sz="893" kern="1200" spc="26" dirty="0">
                <a:solidFill>
                  <a:srgbClr val="FFFFFF"/>
                </a:solidFill>
                <a:latin typeface="Oswald Regular"/>
                <a:ea typeface="+mn-ea"/>
                <a:cs typeface="Oswald Regular"/>
              </a:rPr>
              <a:t>to</a:t>
            </a:r>
            <a:r>
              <a:rPr sz="893" kern="1200" spc="-119" dirty="0">
                <a:solidFill>
                  <a:srgbClr val="FFFFFF"/>
                </a:solidFill>
                <a:latin typeface="Oswald Regular"/>
                <a:ea typeface="+mn-ea"/>
                <a:cs typeface="Oswald Regular"/>
              </a:rPr>
              <a:t> </a:t>
            </a:r>
            <a:r>
              <a:rPr sz="893" kern="1200" spc="20" dirty="0">
                <a:solidFill>
                  <a:srgbClr val="FFFFFF"/>
                </a:solidFill>
                <a:latin typeface="Oswald Regular"/>
                <a:ea typeface="+mn-ea"/>
                <a:cs typeface="Oswald Regular"/>
              </a:rPr>
              <a:t>inform</a:t>
            </a:r>
            <a:endParaRPr sz="893" kern="1200">
              <a:solidFill>
                <a:prstClr val="black"/>
              </a:solidFill>
              <a:latin typeface="Oswald Regular"/>
              <a:ea typeface="+mn-ea"/>
              <a:cs typeface="Oswald Regular"/>
            </a:endParaRPr>
          </a:p>
        </p:txBody>
      </p:sp>
      <p:sp>
        <p:nvSpPr>
          <p:cNvPr id="128" name="object 128"/>
          <p:cNvSpPr txBox="1"/>
          <p:nvPr/>
        </p:nvSpPr>
        <p:spPr>
          <a:xfrm>
            <a:off x="2385294" y="2898750"/>
            <a:ext cx="963566" cy="142953"/>
          </a:xfrm>
          <a:prstGeom prst="rect">
            <a:avLst/>
          </a:prstGeom>
        </p:spPr>
        <p:txBody>
          <a:bodyPr vert="horz" wrap="square" lIns="0" tIns="10506" rIns="0" bIns="0" rtlCol="0">
            <a:spAutoFit/>
          </a:bodyPr>
          <a:lstStyle/>
          <a:p>
            <a:pPr marL="8405" defTabSz="605150">
              <a:spcBef>
                <a:spcPts val="83"/>
              </a:spcBef>
              <a:buClrTx/>
            </a:pPr>
            <a:r>
              <a:rPr sz="860" kern="1200" spc="30" dirty="0">
                <a:solidFill>
                  <a:srgbClr val="FFFFFF"/>
                </a:solidFill>
                <a:latin typeface="Oswald Regular"/>
                <a:ea typeface="+mn-ea"/>
                <a:cs typeface="Oswald Regular"/>
              </a:rPr>
              <a:t>Application </a:t>
            </a:r>
            <a:r>
              <a:rPr sz="860" kern="1200" spc="36" dirty="0">
                <a:solidFill>
                  <a:srgbClr val="FFFFFF"/>
                </a:solidFill>
                <a:latin typeface="Oswald Regular"/>
                <a:ea typeface="+mn-ea"/>
                <a:cs typeface="Oswald Regular"/>
              </a:rPr>
              <a:t>process</a:t>
            </a:r>
            <a:r>
              <a:rPr sz="860" kern="1200" spc="-99" dirty="0">
                <a:solidFill>
                  <a:srgbClr val="FFFFFF"/>
                </a:solidFill>
                <a:latin typeface="Oswald Regular"/>
                <a:ea typeface="+mn-ea"/>
                <a:cs typeface="Oswald Regular"/>
              </a:rPr>
              <a:t> </a:t>
            </a:r>
            <a:r>
              <a:rPr sz="860" kern="1200" spc="30" dirty="0">
                <a:solidFill>
                  <a:srgbClr val="FFFFFF"/>
                </a:solidFill>
                <a:latin typeface="Oswald Regular"/>
                <a:ea typeface="+mn-ea"/>
                <a:cs typeface="Oswald Regular"/>
              </a:rPr>
              <a:t>is</a:t>
            </a:r>
            <a:endParaRPr sz="860" kern="1200">
              <a:solidFill>
                <a:prstClr val="black"/>
              </a:solidFill>
              <a:latin typeface="Oswald Regular"/>
              <a:ea typeface="+mn-ea"/>
              <a:cs typeface="Oswald Regular"/>
            </a:endParaRPr>
          </a:p>
        </p:txBody>
      </p:sp>
      <p:sp>
        <p:nvSpPr>
          <p:cNvPr id="129" name="object 129"/>
          <p:cNvSpPr txBox="1"/>
          <p:nvPr/>
        </p:nvSpPr>
        <p:spPr>
          <a:xfrm>
            <a:off x="2316809" y="3026924"/>
            <a:ext cx="1098877" cy="142953"/>
          </a:xfrm>
          <a:prstGeom prst="rect">
            <a:avLst/>
          </a:prstGeom>
        </p:spPr>
        <p:txBody>
          <a:bodyPr vert="horz" wrap="square" lIns="0" tIns="10506" rIns="0" bIns="0" rtlCol="0">
            <a:spAutoFit/>
          </a:bodyPr>
          <a:lstStyle/>
          <a:p>
            <a:pPr marL="8405" defTabSz="605150">
              <a:spcBef>
                <a:spcPts val="83"/>
              </a:spcBef>
              <a:buClrTx/>
            </a:pPr>
            <a:r>
              <a:rPr sz="860" kern="1200" spc="26" dirty="0">
                <a:solidFill>
                  <a:srgbClr val="FFFFFF"/>
                </a:solidFill>
                <a:latin typeface="Oswald Regular"/>
                <a:ea typeface="+mn-ea"/>
                <a:cs typeface="Oswald Regular"/>
              </a:rPr>
              <a:t>accessible</a:t>
            </a:r>
            <a:r>
              <a:rPr sz="860" kern="1200" spc="-30" dirty="0">
                <a:solidFill>
                  <a:srgbClr val="FFFFFF"/>
                </a:solidFill>
                <a:latin typeface="Oswald Regular"/>
                <a:ea typeface="+mn-ea"/>
                <a:cs typeface="Oswald Regular"/>
              </a:rPr>
              <a:t> </a:t>
            </a:r>
            <a:r>
              <a:rPr sz="860" kern="1200" spc="36" dirty="0">
                <a:solidFill>
                  <a:srgbClr val="FFFFFF"/>
                </a:solidFill>
                <a:latin typeface="Oswald Regular"/>
                <a:ea typeface="+mn-ea"/>
                <a:cs typeface="Oswald Regular"/>
              </a:rPr>
              <a:t>to</a:t>
            </a:r>
            <a:r>
              <a:rPr sz="860" kern="1200" spc="-30" dirty="0">
                <a:solidFill>
                  <a:srgbClr val="FFFFFF"/>
                </a:solidFill>
                <a:latin typeface="Oswald Regular"/>
                <a:ea typeface="+mn-ea"/>
                <a:cs typeface="Oswald Regular"/>
              </a:rPr>
              <a:t> </a:t>
            </a:r>
            <a:r>
              <a:rPr sz="860" kern="1200" spc="36" dirty="0">
                <a:solidFill>
                  <a:srgbClr val="FFFFFF"/>
                </a:solidFill>
                <a:latin typeface="Oswald Regular"/>
                <a:ea typeface="+mn-ea"/>
                <a:cs typeface="Oswald Regular"/>
              </a:rPr>
              <a:t>people</a:t>
            </a:r>
            <a:r>
              <a:rPr sz="860" kern="1200" spc="-30" dirty="0">
                <a:solidFill>
                  <a:srgbClr val="FFFFFF"/>
                </a:solidFill>
                <a:latin typeface="Oswald Regular"/>
                <a:ea typeface="+mn-ea"/>
                <a:cs typeface="Oswald Regular"/>
              </a:rPr>
              <a:t> </a:t>
            </a:r>
            <a:r>
              <a:rPr sz="860" kern="1200" spc="26" dirty="0">
                <a:solidFill>
                  <a:srgbClr val="FFFFFF"/>
                </a:solidFill>
                <a:latin typeface="Oswald Regular"/>
                <a:ea typeface="+mn-ea"/>
                <a:cs typeface="Oswald Regular"/>
              </a:rPr>
              <a:t>with</a:t>
            </a:r>
            <a:endParaRPr sz="860" kern="1200">
              <a:solidFill>
                <a:prstClr val="black"/>
              </a:solidFill>
              <a:latin typeface="Oswald Regular"/>
              <a:ea typeface="+mn-ea"/>
              <a:cs typeface="Oswald Regular"/>
            </a:endParaRPr>
          </a:p>
        </p:txBody>
      </p:sp>
      <p:sp>
        <p:nvSpPr>
          <p:cNvPr id="130" name="object 130"/>
          <p:cNvSpPr txBox="1"/>
          <p:nvPr/>
        </p:nvSpPr>
        <p:spPr>
          <a:xfrm>
            <a:off x="2606786" y="3155097"/>
            <a:ext cx="519813" cy="142953"/>
          </a:xfrm>
          <a:prstGeom prst="rect">
            <a:avLst/>
          </a:prstGeom>
        </p:spPr>
        <p:txBody>
          <a:bodyPr vert="horz" wrap="square" lIns="0" tIns="10506" rIns="0" bIns="0" rtlCol="0">
            <a:spAutoFit/>
          </a:bodyPr>
          <a:lstStyle/>
          <a:p>
            <a:pPr marL="8405" defTabSz="605150">
              <a:spcBef>
                <a:spcPts val="83"/>
              </a:spcBef>
              <a:buClrTx/>
            </a:pPr>
            <a:r>
              <a:rPr sz="860" kern="1200" spc="30" dirty="0">
                <a:solidFill>
                  <a:srgbClr val="FFFFFF"/>
                </a:solidFill>
                <a:latin typeface="Oswald Regular"/>
                <a:ea typeface="+mn-ea"/>
                <a:cs typeface="Oswald Regular"/>
              </a:rPr>
              <a:t>disabilities.</a:t>
            </a:r>
            <a:endParaRPr sz="860" kern="1200">
              <a:solidFill>
                <a:prstClr val="black"/>
              </a:solidFill>
              <a:latin typeface="Oswald Regular"/>
              <a:ea typeface="+mn-ea"/>
              <a:cs typeface="Oswald Regular"/>
            </a:endParaRPr>
          </a:p>
        </p:txBody>
      </p:sp>
      <p:sp>
        <p:nvSpPr>
          <p:cNvPr id="131" name="object 131"/>
          <p:cNvSpPr txBox="1"/>
          <p:nvPr/>
        </p:nvSpPr>
        <p:spPr>
          <a:xfrm>
            <a:off x="6895122" y="2866914"/>
            <a:ext cx="666050" cy="419867"/>
          </a:xfrm>
          <a:prstGeom prst="rect">
            <a:avLst/>
          </a:prstGeom>
        </p:spPr>
        <p:txBody>
          <a:bodyPr vert="horz" wrap="square" lIns="0" tIns="7564" rIns="0" bIns="0" rtlCol="0">
            <a:spAutoFit/>
          </a:bodyPr>
          <a:lstStyle/>
          <a:p>
            <a:pPr marL="8405" defTabSz="605150">
              <a:spcBef>
                <a:spcPts val="60"/>
              </a:spcBef>
              <a:buClrTx/>
            </a:pPr>
            <a:r>
              <a:rPr sz="893" kern="1200" spc="23" dirty="0">
                <a:solidFill>
                  <a:srgbClr val="FFFFFF"/>
                </a:solidFill>
                <a:latin typeface="Oswald Regular"/>
                <a:ea typeface="+mn-ea"/>
                <a:cs typeface="Oswald Regular"/>
              </a:rPr>
              <a:t>Communicate</a:t>
            </a:r>
            <a:r>
              <a:rPr lang="en-US" sz="893" kern="1200" spc="23" dirty="0">
                <a:solidFill>
                  <a:srgbClr val="FFFFFF"/>
                </a:solidFill>
                <a:latin typeface="Oswald Regular"/>
                <a:ea typeface="+mn-ea"/>
                <a:cs typeface="Oswald Regular"/>
              </a:rPr>
              <a:t> openly and transparently </a:t>
            </a:r>
            <a:endParaRPr sz="893" kern="1200" dirty="0">
              <a:solidFill>
                <a:prstClr val="black"/>
              </a:solidFill>
              <a:latin typeface="Oswald Regular"/>
              <a:ea typeface="+mn-ea"/>
              <a:cs typeface="Oswald Regular"/>
            </a:endParaRPr>
          </a:p>
        </p:txBody>
      </p:sp>
      <p:sp>
        <p:nvSpPr>
          <p:cNvPr id="132" name="object 132"/>
          <p:cNvSpPr txBox="1"/>
          <p:nvPr/>
        </p:nvSpPr>
        <p:spPr>
          <a:xfrm>
            <a:off x="6895122" y="3013344"/>
            <a:ext cx="727779" cy="145048"/>
          </a:xfrm>
          <a:prstGeom prst="rect">
            <a:avLst/>
          </a:prstGeom>
        </p:spPr>
        <p:txBody>
          <a:bodyPr vert="horz" wrap="square" lIns="0" tIns="7564" rIns="0" bIns="0" rtlCol="0">
            <a:spAutoFit/>
          </a:bodyPr>
          <a:lstStyle/>
          <a:p>
            <a:pPr marL="8405" defTabSz="605150">
              <a:spcBef>
                <a:spcPts val="60"/>
              </a:spcBef>
              <a:buClrTx/>
            </a:pPr>
            <a:r>
              <a:rPr sz="893" kern="1200" spc="-73" dirty="0">
                <a:solidFill>
                  <a:srgbClr val="FFFFFF"/>
                </a:solidFill>
                <a:latin typeface="Oswald Regular"/>
                <a:ea typeface="+mn-ea"/>
                <a:cs typeface="Oswald Regular"/>
              </a:rPr>
              <a:t> </a:t>
            </a:r>
            <a:endParaRPr sz="893" kern="1200" dirty="0">
              <a:solidFill>
                <a:prstClr val="black"/>
              </a:solidFill>
              <a:latin typeface="Oswald Regular"/>
              <a:ea typeface="+mn-ea"/>
              <a:cs typeface="Oswald Regular"/>
            </a:endParaRPr>
          </a:p>
        </p:txBody>
      </p:sp>
      <p:sp>
        <p:nvSpPr>
          <p:cNvPr id="134" name="object 134"/>
          <p:cNvSpPr/>
          <p:nvPr/>
        </p:nvSpPr>
        <p:spPr>
          <a:xfrm>
            <a:off x="6812850" y="2886423"/>
            <a:ext cx="0" cy="564776"/>
          </a:xfrm>
          <a:custGeom>
            <a:avLst/>
            <a:gdLst/>
            <a:ahLst/>
            <a:cxnLst/>
            <a:rect l="l" t="t" r="r" b="b"/>
            <a:pathLst>
              <a:path h="853439">
                <a:moveTo>
                  <a:pt x="0" y="0"/>
                </a:moveTo>
                <a:lnTo>
                  <a:pt x="0" y="852957"/>
                </a:lnTo>
              </a:path>
            </a:pathLst>
          </a:custGeom>
          <a:ln w="1680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5" name="object 135"/>
          <p:cNvSpPr/>
          <p:nvPr/>
        </p:nvSpPr>
        <p:spPr>
          <a:xfrm>
            <a:off x="4406562" y="368207"/>
            <a:ext cx="274824" cy="238685"/>
          </a:xfrm>
          <a:custGeom>
            <a:avLst/>
            <a:gdLst/>
            <a:ahLst/>
            <a:cxnLst/>
            <a:rect l="l" t="t" r="r" b="b"/>
            <a:pathLst>
              <a:path w="415289" h="360680">
                <a:moveTo>
                  <a:pt x="208559" y="0"/>
                </a:moveTo>
                <a:lnTo>
                  <a:pt x="0" y="358965"/>
                </a:lnTo>
                <a:lnTo>
                  <a:pt x="415150" y="360108"/>
                </a:lnTo>
                <a:lnTo>
                  <a:pt x="208559"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6" name="object 136"/>
          <p:cNvSpPr/>
          <p:nvPr/>
        </p:nvSpPr>
        <p:spPr>
          <a:xfrm>
            <a:off x="4388974" y="522705"/>
            <a:ext cx="310123" cy="310123"/>
          </a:xfrm>
          <a:custGeom>
            <a:avLst/>
            <a:gdLst/>
            <a:ahLst/>
            <a:cxnLst/>
            <a:rect l="l" t="t" r="r" b="b"/>
            <a:pathLst>
              <a:path w="468629" h="468630">
                <a:moveTo>
                  <a:pt x="234721" y="0"/>
                </a:moveTo>
                <a:lnTo>
                  <a:pt x="187534" y="4629"/>
                </a:lnTo>
                <a:lnTo>
                  <a:pt x="143559" y="18151"/>
                </a:lnTo>
                <a:lnTo>
                  <a:pt x="103738" y="39625"/>
                </a:lnTo>
                <a:lnTo>
                  <a:pt x="69016" y="68114"/>
                </a:lnTo>
                <a:lnTo>
                  <a:pt x="40337" y="102680"/>
                </a:lnTo>
                <a:lnTo>
                  <a:pt x="18646" y="142383"/>
                </a:lnTo>
                <a:lnTo>
                  <a:pt x="4885" y="186286"/>
                </a:lnTo>
                <a:lnTo>
                  <a:pt x="0" y="233451"/>
                </a:lnTo>
                <a:lnTo>
                  <a:pt x="4629" y="280638"/>
                </a:lnTo>
                <a:lnTo>
                  <a:pt x="18151" y="324613"/>
                </a:lnTo>
                <a:lnTo>
                  <a:pt x="39625" y="364433"/>
                </a:lnTo>
                <a:lnTo>
                  <a:pt x="68114" y="399154"/>
                </a:lnTo>
                <a:lnTo>
                  <a:pt x="102680" y="427831"/>
                </a:lnTo>
                <a:lnTo>
                  <a:pt x="142383" y="449521"/>
                </a:lnTo>
                <a:lnTo>
                  <a:pt x="186286" y="463278"/>
                </a:lnTo>
                <a:lnTo>
                  <a:pt x="233451" y="468160"/>
                </a:lnTo>
                <a:lnTo>
                  <a:pt x="280638" y="463538"/>
                </a:lnTo>
                <a:lnTo>
                  <a:pt x="324613" y="450021"/>
                </a:lnTo>
                <a:lnTo>
                  <a:pt x="364433" y="428550"/>
                </a:lnTo>
                <a:lnTo>
                  <a:pt x="399154" y="400062"/>
                </a:lnTo>
                <a:lnTo>
                  <a:pt x="427831" y="365498"/>
                </a:lnTo>
                <a:lnTo>
                  <a:pt x="449521" y="325795"/>
                </a:lnTo>
                <a:lnTo>
                  <a:pt x="463278" y="281894"/>
                </a:lnTo>
                <a:lnTo>
                  <a:pt x="468160" y="234734"/>
                </a:lnTo>
                <a:lnTo>
                  <a:pt x="463538" y="187543"/>
                </a:lnTo>
                <a:lnTo>
                  <a:pt x="450021" y="143564"/>
                </a:lnTo>
                <a:lnTo>
                  <a:pt x="428549" y="103741"/>
                </a:lnTo>
                <a:lnTo>
                  <a:pt x="400061" y="69018"/>
                </a:lnTo>
                <a:lnTo>
                  <a:pt x="365495" y="40338"/>
                </a:lnTo>
                <a:lnTo>
                  <a:pt x="325790" y="18646"/>
                </a:lnTo>
                <a:lnTo>
                  <a:pt x="281886" y="4885"/>
                </a:lnTo>
                <a:lnTo>
                  <a:pt x="234721"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7" name="object 137"/>
          <p:cNvSpPr/>
          <p:nvPr/>
        </p:nvSpPr>
        <p:spPr>
          <a:xfrm>
            <a:off x="4450292" y="519389"/>
            <a:ext cx="187418" cy="162625"/>
          </a:xfrm>
          <a:custGeom>
            <a:avLst/>
            <a:gdLst/>
            <a:ahLst/>
            <a:cxnLst/>
            <a:rect l="l" t="t" r="r" b="b"/>
            <a:pathLst>
              <a:path w="283210" h="245744">
                <a:moveTo>
                  <a:pt x="142138" y="0"/>
                </a:moveTo>
                <a:lnTo>
                  <a:pt x="0" y="244652"/>
                </a:lnTo>
                <a:lnTo>
                  <a:pt x="282943" y="245440"/>
                </a:lnTo>
                <a:lnTo>
                  <a:pt x="142138"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8" name="object 138"/>
          <p:cNvSpPr/>
          <p:nvPr/>
        </p:nvSpPr>
        <p:spPr>
          <a:xfrm>
            <a:off x="4438309" y="624695"/>
            <a:ext cx="211371" cy="211371"/>
          </a:xfrm>
          <a:custGeom>
            <a:avLst/>
            <a:gdLst/>
            <a:ahLst/>
            <a:cxnLst/>
            <a:rect l="l" t="t" r="r" b="b"/>
            <a:pathLst>
              <a:path w="319404" h="319405">
                <a:moveTo>
                  <a:pt x="159981" y="0"/>
                </a:moveTo>
                <a:lnTo>
                  <a:pt x="109526" y="7990"/>
                </a:lnTo>
                <a:lnTo>
                  <a:pt x="65667" y="30518"/>
                </a:lnTo>
                <a:lnTo>
                  <a:pt x="31037" y="64959"/>
                </a:lnTo>
                <a:lnTo>
                  <a:pt x="8270" y="108692"/>
                </a:lnTo>
                <a:lnTo>
                  <a:pt x="0" y="159092"/>
                </a:lnTo>
                <a:lnTo>
                  <a:pt x="7990" y="209536"/>
                </a:lnTo>
                <a:lnTo>
                  <a:pt x="30518" y="253392"/>
                </a:lnTo>
                <a:lnTo>
                  <a:pt x="64959" y="288024"/>
                </a:lnTo>
                <a:lnTo>
                  <a:pt x="108692" y="310796"/>
                </a:lnTo>
                <a:lnTo>
                  <a:pt x="159092" y="319074"/>
                </a:lnTo>
                <a:lnTo>
                  <a:pt x="209541" y="311074"/>
                </a:lnTo>
                <a:lnTo>
                  <a:pt x="253398" y="288544"/>
                </a:lnTo>
                <a:lnTo>
                  <a:pt x="288027" y="254102"/>
                </a:lnTo>
                <a:lnTo>
                  <a:pt x="310797" y="210366"/>
                </a:lnTo>
                <a:lnTo>
                  <a:pt x="319074" y="159956"/>
                </a:lnTo>
                <a:lnTo>
                  <a:pt x="311079" y="109512"/>
                </a:lnTo>
                <a:lnTo>
                  <a:pt x="288551" y="65658"/>
                </a:lnTo>
                <a:lnTo>
                  <a:pt x="254111" y="31030"/>
                </a:lnTo>
                <a:lnTo>
                  <a:pt x="210381" y="8265"/>
                </a:lnTo>
                <a:lnTo>
                  <a:pt x="159981"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9" name="object 139"/>
          <p:cNvSpPr/>
          <p:nvPr/>
        </p:nvSpPr>
        <p:spPr>
          <a:xfrm>
            <a:off x="4481850" y="651819"/>
            <a:ext cx="122788" cy="184024"/>
          </a:xfrm>
          <a:prstGeom prst="rect">
            <a:avLst/>
          </a:prstGeom>
          <a:blipFill>
            <a:blip r:embed="rId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0" name="object 140"/>
          <p:cNvSpPr/>
          <p:nvPr/>
        </p:nvSpPr>
        <p:spPr>
          <a:xfrm>
            <a:off x="4479709" y="977690"/>
            <a:ext cx="134471" cy="352145"/>
          </a:xfrm>
          <a:custGeom>
            <a:avLst/>
            <a:gdLst/>
            <a:ahLst/>
            <a:cxnLst/>
            <a:rect l="l" t="t" r="r" b="b"/>
            <a:pathLst>
              <a:path w="203200" h="532130">
                <a:moveTo>
                  <a:pt x="202920" y="0"/>
                </a:moveTo>
                <a:lnTo>
                  <a:pt x="0" y="0"/>
                </a:lnTo>
                <a:lnTo>
                  <a:pt x="84543" y="532028"/>
                </a:lnTo>
                <a:lnTo>
                  <a:pt x="118376" y="532028"/>
                </a:lnTo>
                <a:lnTo>
                  <a:pt x="202920" y="0"/>
                </a:lnTo>
                <a:close/>
              </a:path>
            </a:pathLst>
          </a:custGeom>
          <a:solidFill>
            <a:srgbClr val="231F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1" name="object 141"/>
          <p:cNvSpPr/>
          <p:nvPr/>
        </p:nvSpPr>
        <p:spPr>
          <a:xfrm>
            <a:off x="4404585" y="861181"/>
            <a:ext cx="284910" cy="134471"/>
          </a:xfrm>
          <a:custGeom>
            <a:avLst/>
            <a:gdLst/>
            <a:ahLst/>
            <a:cxnLst/>
            <a:rect l="l" t="t" r="r" b="b"/>
            <a:pathLst>
              <a:path w="430529" h="203200">
                <a:moveTo>
                  <a:pt x="429958" y="0"/>
                </a:moveTo>
                <a:lnTo>
                  <a:pt x="0" y="0"/>
                </a:lnTo>
                <a:lnTo>
                  <a:pt x="7917" y="46870"/>
                </a:lnTo>
                <a:lnTo>
                  <a:pt x="25366" y="89717"/>
                </a:lnTo>
                <a:lnTo>
                  <a:pt x="51186" y="127377"/>
                </a:lnTo>
                <a:lnTo>
                  <a:pt x="84218" y="158691"/>
                </a:lnTo>
                <a:lnTo>
                  <a:pt x="123302" y="182495"/>
                </a:lnTo>
                <a:lnTo>
                  <a:pt x="167277" y="197630"/>
                </a:lnTo>
                <a:lnTo>
                  <a:pt x="214985" y="202933"/>
                </a:lnTo>
                <a:lnTo>
                  <a:pt x="262693" y="197630"/>
                </a:lnTo>
                <a:lnTo>
                  <a:pt x="306670" y="182495"/>
                </a:lnTo>
                <a:lnTo>
                  <a:pt x="345755" y="158691"/>
                </a:lnTo>
                <a:lnTo>
                  <a:pt x="378787" y="127377"/>
                </a:lnTo>
                <a:lnTo>
                  <a:pt x="404606" y="89717"/>
                </a:lnTo>
                <a:lnTo>
                  <a:pt x="422049" y="46870"/>
                </a:lnTo>
                <a:lnTo>
                  <a:pt x="429958" y="0"/>
                </a:lnTo>
                <a:close/>
              </a:path>
            </a:pathLst>
          </a:custGeom>
          <a:solidFill>
            <a:srgbClr val="231F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2" name="object 142"/>
          <p:cNvSpPr/>
          <p:nvPr/>
        </p:nvSpPr>
        <p:spPr>
          <a:xfrm>
            <a:off x="4802099" y="1712624"/>
            <a:ext cx="325671" cy="34878"/>
          </a:xfrm>
          <a:custGeom>
            <a:avLst/>
            <a:gdLst/>
            <a:ahLst/>
            <a:cxnLst/>
            <a:rect l="l" t="t" r="r" b="b"/>
            <a:pathLst>
              <a:path w="492125" h="52705">
                <a:moveTo>
                  <a:pt x="245922" y="0"/>
                </a:moveTo>
                <a:lnTo>
                  <a:pt x="168194" y="1336"/>
                </a:lnTo>
                <a:lnTo>
                  <a:pt x="100686" y="5056"/>
                </a:lnTo>
                <a:lnTo>
                  <a:pt x="47450" y="10728"/>
                </a:lnTo>
                <a:lnTo>
                  <a:pt x="0" y="26200"/>
                </a:lnTo>
                <a:lnTo>
                  <a:pt x="12537" y="34478"/>
                </a:lnTo>
                <a:lnTo>
                  <a:pt x="47450" y="41667"/>
                </a:lnTo>
                <a:lnTo>
                  <a:pt x="100686" y="47335"/>
                </a:lnTo>
                <a:lnTo>
                  <a:pt x="168194" y="51052"/>
                </a:lnTo>
                <a:lnTo>
                  <a:pt x="245922" y="52387"/>
                </a:lnTo>
                <a:lnTo>
                  <a:pt x="323651" y="51052"/>
                </a:lnTo>
                <a:lnTo>
                  <a:pt x="391159" y="47335"/>
                </a:lnTo>
                <a:lnTo>
                  <a:pt x="444395" y="41667"/>
                </a:lnTo>
                <a:lnTo>
                  <a:pt x="479307" y="34478"/>
                </a:lnTo>
                <a:lnTo>
                  <a:pt x="491845" y="26200"/>
                </a:lnTo>
                <a:lnTo>
                  <a:pt x="479307" y="17920"/>
                </a:lnTo>
                <a:lnTo>
                  <a:pt x="444395" y="10728"/>
                </a:lnTo>
                <a:lnTo>
                  <a:pt x="391159" y="5056"/>
                </a:lnTo>
                <a:lnTo>
                  <a:pt x="323651" y="1336"/>
                </a:lnTo>
                <a:lnTo>
                  <a:pt x="245922" y="0"/>
                </a:lnTo>
                <a:close/>
              </a:path>
            </a:pathLst>
          </a:custGeom>
          <a:solidFill>
            <a:srgbClr val="E0E1E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3" name="object 143"/>
          <p:cNvSpPr/>
          <p:nvPr/>
        </p:nvSpPr>
        <p:spPr>
          <a:xfrm>
            <a:off x="4926902" y="1052425"/>
            <a:ext cx="76060" cy="40761"/>
          </a:xfrm>
          <a:custGeom>
            <a:avLst/>
            <a:gdLst/>
            <a:ahLst/>
            <a:cxnLst/>
            <a:rect l="l" t="t" r="r" b="b"/>
            <a:pathLst>
              <a:path w="114935" h="61594">
                <a:moveTo>
                  <a:pt x="108457" y="0"/>
                </a:moveTo>
                <a:lnTo>
                  <a:pt x="6222" y="0"/>
                </a:lnTo>
                <a:lnTo>
                  <a:pt x="0" y="6210"/>
                </a:lnTo>
                <a:lnTo>
                  <a:pt x="0" y="54978"/>
                </a:lnTo>
                <a:lnTo>
                  <a:pt x="6222" y="61188"/>
                </a:lnTo>
                <a:lnTo>
                  <a:pt x="108457" y="61188"/>
                </a:lnTo>
                <a:lnTo>
                  <a:pt x="114668" y="54978"/>
                </a:lnTo>
                <a:lnTo>
                  <a:pt x="114668" y="6210"/>
                </a:lnTo>
                <a:lnTo>
                  <a:pt x="108457"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4" name="object 144"/>
          <p:cNvSpPr/>
          <p:nvPr/>
        </p:nvSpPr>
        <p:spPr>
          <a:xfrm>
            <a:off x="4964843" y="1092918"/>
            <a:ext cx="0" cy="631592"/>
          </a:xfrm>
          <a:custGeom>
            <a:avLst/>
            <a:gdLst/>
            <a:ahLst/>
            <a:cxnLst/>
            <a:rect l="l" t="t" r="r" b="b"/>
            <a:pathLst>
              <a:path h="954405">
                <a:moveTo>
                  <a:pt x="0" y="0"/>
                </a:moveTo>
                <a:lnTo>
                  <a:pt x="0" y="954316"/>
                </a:lnTo>
              </a:path>
            </a:pathLst>
          </a:custGeom>
          <a:ln w="72809">
            <a:solidFill>
              <a:srgbClr val="C2C1C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5" name="object 145"/>
          <p:cNvSpPr/>
          <p:nvPr/>
        </p:nvSpPr>
        <p:spPr>
          <a:xfrm>
            <a:off x="4945670" y="1092918"/>
            <a:ext cx="43283" cy="631592"/>
          </a:xfrm>
          <a:custGeom>
            <a:avLst/>
            <a:gdLst/>
            <a:ahLst/>
            <a:cxnLst/>
            <a:rect l="l" t="t" r="r" b="b"/>
            <a:pathLst>
              <a:path w="65404" h="954405">
                <a:moveTo>
                  <a:pt x="65379" y="0"/>
                </a:moveTo>
                <a:lnTo>
                  <a:pt x="28968" y="0"/>
                </a:lnTo>
                <a:lnTo>
                  <a:pt x="28968" y="662724"/>
                </a:lnTo>
                <a:lnTo>
                  <a:pt x="28315" y="673164"/>
                </a:lnTo>
                <a:lnTo>
                  <a:pt x="0" y="698728"/>
                </a:lnTo>
                <a:lnTo>
                  <a:pt x="28968" y="698728"/>
                </a:lnTo>
                <a:lnTo>
                  <a:pt x="28968" y="954316"/>
                </a:lnTo>
                <a:lnTo>
                  <a:pt x="65379" y="954316"/>
                </a:lnTo>
                <a:lnTo>
                  <a:pt x="65379" y="0"/>
                </a:lnTo>
                <a:close/>
              </a:path>
            </a:pathLst>
          </a:custGeom>
          <a:solidFill>
            <a:srgbClr val="B0B0B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6" name="object 146"/>
          <p:cNvSpPr/>
          <p:nvPr/>
        </p:nvSpPr>
        <p:spPr>
          <a:xfrm>
            <a:off x="4926908" y="1555309"/>
            <a:ext cx="76060" cy="169348"/>
          </a:xfrm>
          <a:custGeom>
            <a:avLst/>
            <a:gdLst/>
            <a:ahLst/>
            <a:cxnLst/>
            <a:rect l="l" t="t" r="r" b="b"/>
            <a:pathLst>
              <a:path w="114935" h="255905">
                <a:moveTo>
                  <a:pt x="86309" y="0"/>
                </a:moveTo>
                <a:lnTo>
                  <a:pt x="28346" y="0"/>
                </a:lnTo>
                <a:lnTo>
                  <a:pt x="17311" y="2228"/>
                </a:lnTo>
                <a:lnTo>
                  <a:pt x="8301" y="8305"/>
                </a:lnTo>
                <a:lnTo>
                  <a:pt x="2227" y="17316"/>
                </a:lnTo>
                <a:lnTo>
                  <a:pt x="0" y="28346"/>
                </a:lnTo>
                <a:lnTo>
                  <a:pt x="0" y="255587"/>
                </a:lnTo>
                <a:lnTo>
                  <a:pt x="114655" y="255587"/>
                </a:lnTo>
                <a:lnTo>
                  <a:pt x="114655" y="28346"/>
                </a:lnTo>
                <a:lnTo>
                  <a:pt x="112426" y="17316"/>
                </a:lnTo>
                <a:lnTo>
                  <a:pt x="106349" y="8305"/>
                </a:lnTo>
                <a:lnTo>
                  <a:pt x="97339" y="2228"/>
                </a:lnTo>
                <a:lnTo>
                  <a:pt x="86309" y="0"/>
                </a:lnTo>
                <a:close/>
              </a:path>
            </a:pathLst>
          </a:custGeom>
          <a:solidFill>
            <a:srgbClr val="98989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7" name="object 147"/>
          <p:cNvSpPr/>
          <p:nvPr/>
        </p:nvSpPr>
        <p:spPr>
          <a:xfrm>
            <a:off x="4926902" y="1555309"/>
            <a:ext cx="56730" cy="169348"/>
          </a:xfrm>
          <a:custGeom>
            <a:avLst/>
            <a:gdLst/>
            <a:ahLst/>
            <a:cxnLst/>
            <a:rect l="l" t="t" r="r" b="b"/>
            <a:pathLst>
              <a:path w="85725" h="255905">
                <a:moveTo>
                  <a:pt x="56832" y="0"/>
                </a:moveTo>
                <a:lnTo>
                  <a:pt x="28359" y="0"/>
                </a:lnTo>
                <a:lnTo>
                  <a:pt x="17316" y="2228"/>
                </a:lnTo>
                <a:lnTo>
                  <a:pt x="8302" y="8305"/>
                </a:lnTo>
                <a:lnTo>
                  <a:pt x="2227" y="17316"/>
                </a:lnTo>
                <a:lnTo>
                  <a:pt x="0" y="28346"/>
                </a:lnTo>
                <a:lnTo>
                  <a:pt x="0" y="255587"/>
                </a:lnTo>
                <a:lnTo>
                  <a:pt x="85178" y="255587"/>
                </a:lnTo>
                <a:lnTo>
                  <a:pt x="85178" y="28346"/>
                </a:lnTo>
                <a:lnTo>
                  <a:pt x="82951" y="17316"/>
                </a:lnTo>
                <a:lnTo>
                  <a:pt x="76877" y="8305"/>
                </a:lnTo>
                <a:lnTo>
                  <a:pt x="67867" y="2228"/>
                </a:lnTo>
                <a:lnTo>
                  <a:pt x="56832" y="0"/>
                </a:lnTo>
                <a:close/>
              </a:path>
            </a:pathLst>
          </a:custGeom>
          <a:solidFill>
            <a:srgbClr val="C2C1C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8" name="object 148"/>
          <p:cNvSpPr/>
          <p:nvPr/>
        </p:nvSpPr>
        <p:spPr>
          <a:xfrm>
            <a:off x="4699786" y="1063000"/>
            <a:ext cx="525696" cy="150859"/>
          </a:xfrm>
          <a:custGeom>
            <a:avLst/>
            <a:gdLst/>
            <a:ahLst/>
            <a:cxnLst/>
            <a:rect l="l" t="t" r="r" b="b"/>
            <a:pathLst>
              <a:path w="794385" h="227964">
                <a:moveTo>
                  <a:pt x="758558" y="0"/>
                </a:moveTo>
                <a:lnTo>
                  <a:pt x="35407" y="0"/>
                </a:lnTo>
                <a:lnTo>
                  <a:pt x="21629" y="2781"/>
                </a:lnTo>
                <a:lnTo>
                  <a:pt x="10374" y="10367"/>
                </a:lnTo>
                <a:lnTo>
                  <a:pt x="2783" y="21618"/>
                </a:lnTo>
                <a:lnTo>
                  <a:pt x="0" y="35394"/>
                </a:lnTo>
                <a:lnTo>
                  <a:pt x="0" y="192290"/>
                </a:lnTo>
                <a:lnTo>
                  <a:pt x="2783" y="206064"/>
                </a:lnTo>
                <a:lnTo>
                  <a:pt x="10374" y="217311"/>
                </a:lnTo>
                <a:lnTo>
                  <a:pt x="21629" y="224892"/>
                </a:lnTo>
                <a:lnTo>
                  <a:pt x="35407" y="227672"/>
                </a:lnTo>
                <a:lnTo>
                  <a:pt x="758558" y="227672"/>
                </a:lnTo>
                <a:lnTo>
                  <a:pt x="772334" y="224892"/>
                </a:lnTo>
                <a:lnTo>
                  <a:pt x="783585" y="217311"/>
                </a:lnTo>
                <a:lnTo>
                  <a:pt x="791171" y="206064"/>
                </a:lnTo>
                <a:lnTo>
                  <a:pt x="793953" y="192290"/>
                </a:lnTo>
                <a:lnTo>
                  <a:pt x="793953" y="35394"/>
                </a:lnTo>
                <a:lnTo>
                  <a:pt x="791171" y="21618"/>
                </a:lnTo>
                <a:lnTo>
                  <a:pt x="783585" y="10367"/>
                </a:lnTo>
                <a:lnTo>
                  <a:pt x="772334" y="2781"/>
                </a:lnTo>
                <a:lnTo>
                  <a:pt x="758558"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9" name="object 149"/>
          <p:cNvSpPr/>
          <p:nvPr/>
        </p:nvSpPr>
        <p:spPr>
          <a:xfrm>
            <a:off x="4712003" y="1072670"/>
            <a:ext cx="501323" cy="131529"/>
          </a:xfrm>
          <a:custGeom>
            <a:avLst/>
            <a:gdLst/>
            <a:ahLst/>
            <a:cxnLst/>
            <a:rect l="l" t="t" r="r" b="b"/>
            <a:pathLst>
              <a:path w="757554" h="198755">
                <a:moveTo>
                  <a:pt x="731253" y="198450"/>
                </a:moveTo>
                <a:lnTo>
                  <a:pt x="25781" y="198450"/>
                </a:lnTo>
                <a:lnTo>
                  <a:pt x="15746" y="196423"/>
                </a:lnTo>
                <a:lnTo>
                  <a:pt x="7551" y="190898"/>
                </a:lnTo>
                <a:lnTo>
                  <a:pt x="2026" y="182703"/>
                </a:lnTo>
                <a:lnTo>
                  <a:pt x="0" y="172669"/>
                </a:lnTo>
                <a:lnTo>
                  <a:pt x="0" y="25780"/>
                </a:lnTo>
                <a:lnTo>
                  <a:pt x="2026" y="15746"/>
                </a:lnTo>
                <a:lnTo>
                  <a:pt x="7551" y="7551"/>
                </a:lnTo>
                <a:lnTo>
                  <a:pt x="15746" y="2026"/>
                </a:lnTo>
                <a:lnTo>
                  <a:pt x="25781" y="0"/>
                </a:lnTo>
                <a:lnTo>
                  <a:pt x="731253" y="0"/>
                </a:lnTo>
                <a:lnTo>
                  <a:pt x="741287" y="2026"/>
                </a:lnTo>
                <a:lnTo>
                  <a:pt x="749482" y="7551"/>
                </a:lnTo>
                <a:lnTo>
                  <a:pt x="755008" y="15746"/>
                </a:lnTo>
                <a:lnTo>
                  <a:pt x="757034" y="25780"/>
                </a:lnTo>
                <a:lnTo>
                  <a:pt x="757034" y="172669"/>
                </a:lnTo>
                <a:lnTo>
                  <a:pt x="755008" y="182703"/>
                </a:lnTo>
                <a:lnTo>
                  <a:pt x="749482" y="190898"/>
                </a:lnTo>
                <a:lnTo>
                  <a:pt x="741287" y="196423"/>
                </a:lnTo>
                <a:lnTo>
                  <a:pt x="731253" y="198450"/>
                </a:lnTo>
                <a:close/>
              </a:path>
            </a:pathLst>
          </a:custGeom>
          <a:ln w="6578">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0" name="object 150"/>
          <p:cNvSpPr txBox="1"/>
          <p:nvPr/>
        </p:nvSpPr>
        <p:spPr>
          <a:xfrm>
            <a:off x="4718874" y="1076793"/>
            <a:ext cx="492919" cy="113344"/>
          </a:xfrm>
          <a:prstGeom prst="rect">
            <a:avLst/>
          </a:prstGeom>
        </p:spPr>
        <p:txBody>
          <a:bodyPr vert="horz" wrap="square" lIns="0" tIns="11346" rIns="0" bIns="0" rtlCol="0">
            <a:spAutoFit/>
          </a:bodyPr>
          <a:lstStyle/>
          <a:p>
            <a:pPr marL="116828" defTabSz="605150">
              <a:spcBef>
                <a:spcPts val="89"/>
              </a:spcBef>
              <a:buClrTx/>
            </a:pPr>
            <a:r>
              <a:rPr sz="662" kern="1200" spc="40" dirty="0">
                <a:solidFill>
                  <a:srgbClr val="FFFFFF"/>
                </a:solidFill>
                <a:latin typeface="Oswald Regular"/>
                <a:ea typeface="+mn-ea"/>
                <a:cs typeface="Oswald Regular"/>
              </a:rPr>
              <a:t>EQUITY</a:t>
            </a:r>
            <a:endParaRPr sz="662" kern="1200">
              <a:solidFill>
                <a:prstClr val="black"/>
              </a:solidFill>
              <a:latin typeface="Oswald Regular"/>
              <a:ea typeface="+mn-ea"/>
              <a:cs typeface="Oswald Regular"/>
            </a:endParaRPr>
          </a:p>
        </p:txBody>
      </p:sp>
      <p:sp>
        <p:nvSpPr>
          <p:cNvPr id="151" name="object 151"/>
          <p:cNvSpPr/>
          <p:nvPr/>
        </p:nvSpPr>
        <p:spPr>
          <a:xfrm>
            <a:off x="4699786" y="1239665"/>
            <a:ext cx="525696" cy="150859"/>
          </a:xfrm>
          <a:custGeom>
            <a:avLst/>
            <a:gdLst/>
            <a:ahLst/>
            <a:cxnLst/>
            <a:rect l="l" t="t" r="r" b="b"/>
            <a:pathLst>
              <a:path w="794385" h="227964">
                <a:moveTo>
                  <a:pt x="758558" y="0"/>
                </a:moveTo>
                <a:lnTo>
                  <a:pt x="35407" y="0"/>
                </a:lnTo>
                <a:lnTo>
                  <a:pt x="21629" y="2779"/>
                </a:lnTo>
                <a:lnTo>
                  <a:pt x="10374" y="10361"/>
                </a:lnTo>
                <a:lnTo>
                  <a:pt x="2783" y="21608"/>
                </a:lnTo>
                <a:lnTo>
                  <a:pt x="0" y="35382"/>
                </a:lnTo>
                <a:lnTo>
                  <a:pt x="0" y="192278"/>
                </a:lnTo>
                <a:lnTo>
                  <a:pt x="2783" y="206054"/>
                </a:lnTo>
                <a:lnTo>
                  <a:pt x="10374" y="217304"/>
                </a:lnTo>
                <a:lnTo>
                  <a:pt x="21629" y="224891"/>
                </a:lnTo>
                <a:lnTo>
                  <a:pt x="35407" y="227672"/>
                </a:lnTo>
                <a:lnTo>
                  <a:pt x="758558" y="227672"/>
                </a:lnTo>
                <a:lnTo>
                  <a:pt x="772334" y="224891"/>
                </a:lnTo>
                <a:lnTo>
                  <a:pt x="783585" y="217304"/>
                </a:lnTo>
                <a:lnTo>
                  <a:pt x="791171" y="206054"/>
                </a:lnTo>
                <a:lnTo>
                  <a:pt x="793953" y="192278"/>
                </a:lnTo>
                <a:lnTo>
                  <a:pt x="793953" y="35382"/>
                </a:lnTo>
                <a:lnTo>
                  <a:pt x="791171" y="21608"/>
                </a:lnTo>
                <a:lnTo>
                  <a:pt x="783585" y="10361"/>
                </a:lnTo>
                <a:lnTo>
                  <a:pt x="772334" y="2779"/>
                </a:lnTo>
                <a:lnTo>
                  <a:pt x="758558" y="0"/>
                </a:lnTo>
                <a:close/>
              </a:path>
            </a:pathLst>
          </a:custGeom>
          <a:solidFill>
            <a:srgbClr val="5E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2" name="object 152"/>
          <p:cNvSpPr/>
          <p:nvPr/>
        </p:nvSpPr>
        <p:spPr>
          <a:xfrm>
            <a:off x="4712003" y="1249327"/>
            <a:ext cx="501323" cy="131529"/>
          </a:xfrm>
          <a:custGeom>
            <a:avLst/>
            <a:gdLst/>
            <a:ahLst/>
            <a:cxnLst/>
            <a:rect l="l" t="t" r="r" b="b"/>
            <a:pathLst>
              <a:path w="757554" h="198755">
                <a:moveTo>
                  <a:pt x="731253" y="198462"/>
                </a:moveTo>
                <a:lnTo>
                  <a:pt x="25781" y="198462"/>
                </a:lnTo>
                <a:lnTo>
                  <a:pt x="15746" y="196436"/>
                </a:lnTo>
                <a:lnTo>
                  <a:pt x="7551" y="190911"/>
                </a:lnTo>
                <a:lnTo>
                  <a:pt x="2026" y="182716"/>
                </a:lnTo>
                <a:lnTo>
                  <a:pt x="0" y="172681"/>
                </a:lnTo>
                <a:lnTo>
                  <a:pt x="0" y="25793"/>
                </a:lnTo>
                <a:lnTo>
                  <a:pt x="2026" y="15751"/>
                </a:lnTo>
                <a:lnTo>
                  <a:pt x="7551" y="7553"/>
                </a:lnTo>
                <a:lnTo>
                  <a:pt x="15746" y="2026"/>
                </a:lnTo>
                <a:lnTo>
                  <a:pt x="25781" y="0"/>
                </a:lnTo>
                <a:lnTo>
                  <a:pt x="731253" y="0"/>
                </a:lnTo>
                <a:lnTo>
                  <a:pt x="741287" y="2026"/>
                </a:lnTo>
                <a:lnTo>
                  <a:pt x="749482" y="7553"/>
                </a:lnTo>
                <a:lnTo>
                  <a:pt x="755008" y="15751"/>
                </a:lnTo>
                <a:lnTo>
                  <a:pt x="757034" y="25793"/>
                </a:lnTo>
                <a:lnTo>
                  <a:pt x="757034" y="172681"/>
                </a:lnTo>
                <a:lnTo>
                  <a:pt x="755008" y="182716"/>
                </a:lnTo>
                <a:lnTo>
                  <a:pt x="749482" y="190911"/>
                </a:lnTo>
                <a:lnTo>
                  <a:pt x="741287" y="196436"/>
                </a:lnTo>
                <a:lnTo>
                  <a:pt x="731253" y="198462"/>
                </a:lnTo>
                <a:close/>
              </a:path>
            </a:pathLst>
          </a:custGeom>
          <a:ln w="6578">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3" name="object 153"/>
          <p:cNvSpPr txBox="1"/>
          <p:nvPr/>
        </p:nvSpPr>
        <p:spPr>
          <a:xfrm>
            <a:off x="4690147" y="1253282"/>
            <a:ext cx="351052" cy="113344"/>
          </a:xfrm>
          <a:prstGeom prst="rect">
            <a:avLst/>
          </a:prstGeom>
        </p:spPr>
        <p:txBody>
          <a:bodyPr vert="horz" wrap="square" lIns="0" tIns="11346" rIns="0" bIns="0" rtlCol="0">
            <a:spAutoFit/>
          </a:bodyPr>
          <a:lstStyle/>
          <a:p>
            <a:pPr marL="62616" defTabSz="605150">
              <a:spcBef>
                <a:spcPts val="89"/>
              </a:spcBef>
              <a:buClrTx/>
            </a:pPr>
            <a:r>
              <a:rPr sz="662" kern="1200" spc="46" dirty="0">
                <a:solidFill>
                  <a:srgbClr val="FFFFFF"/>
                </a:solidFill>
                <a:latin typeface="Oswald Regular"/>
                <a:ea typeface="+mn-ea"/>
                <a:cs typeface="Oswald Regular"/>
              </a:rPr>
              <a:t>THIS</a:t>
            </a:r>
            <a:endParaRPr sz="662" kern="1200" dirty="0">
              <a:solidFill>
                <a:prstClr val="black"/>
              </a:solidFill>
              <a:latin typeface="Oswald Regular"/>
              <a:ea typeface="+mn-ea"/>
              <a:cs typeface="Oswald Regular"/>
            </a:endParaRPr>
          </a:p>
        </p:txBody>
      </p:sp>
      <p:sp>
        <p:nvSpPr>
          <p:cNvPr id="154" name="object 154"/>
          <p:cNvSpPr txBox="1"/>
          <p:nvPr/>
        </p:nvSpPr>
        <p:spPr>
          <a:xfrm>
            <a:off x="4967816" y="1253459"/>
            <a:ext cx="243728" cy="113344"/>
          </a:xfrm>
          <a:prstGeom prst="rect">
            <a:avLst/>
          </a:prstGeom>
        </p:spPr>
        <p:txBody>
          <a:bodyPr vert="horz" wrap="square" lIns="0" tIns="11346" rIns="0" bIns="0" rtlCol="0">
            <a:spAutoFit/>
          </a:bodyPr>
          <a:lstStyle/>
          <a:p>
            <a:pPr defTabSz="605150">
              <a:spcBef>
                <a:spcPts val="89"/>
              </a:spcBef>
              <a:buClrTx/>
            </a:pPr>
            <a:r>
              <a:rPr sz="662" kern="1200" spc="30" dirty="0">
                <a:solidFill>
                  <a:srgbClr val="FFFFFF"/>
                </a:solidFill>
                <a:latin typeface="Oswald Regular"/>
                <a:ea typeface="+mn-ea"/>
                <a:cs typeface="Oswald Regular"/>
              </a:rPr>
              <a:t>WAY!</a:t>
            </a:r>
            <a:endParaRPr sz="662" kern="1200">
              <a:solidFill>
                <a:prstClr val="black"/>
              </a:solidFill>
              <a:latin typeface="Oswald Regular"/>
              <a:ea typeface="+mn-ea"/>
              <a:cs typeface="Oswald Regular"/>
            </a:endParaRPr>
          </a:p>
        </p:txBody>
      </p:sp>
      <p:sp>
        <p:nvSpPr>
          <p:cNvPr id="155" name="object 155"/>
          <p:cNvSpPr/>
          <p:nvPr/>
        </p:nvSpPr>
        <p:spPr>
          <a:xfrm>
            <a:off x="1185327" y="338303"/>
            <a:ext cx="1664301" cy="1972369"/>
          </a:xfrm>
          <a:prstGeom prst="rect">
            <a:avLst/>
          </a:prstGeom>
          <a:blipFill>
            <a:blip r:embed="rId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6" name="object 156"/>
          <p:cNvSpPr txBox="1"/>
          <p:nvPr/>
        </p:nvSpPr>
        <p:spPr>
          <a:xfrm>
            <a:off x="1338034" y="1159050"/>
            <a:ext cx="1132663" cy="647802"/>
          </a:xfrm>
          <a:prstGeom prst="rect">
            <a:avLst/>
          </a:prstGeom>
        </p:spPr>
        <p:txBody>
          <a:bodyPr vert="horz" wrap="square" lIns="0" tIns="31937" rIns="0" bIns="0" rtlCol="0">
            <a:spAutoFit/>
          </a:bodyPr>
          <a:lstStyle/>
          <a:p>
            <a:pPr marL="117668" marR="3362" indent="-109683" defTabSz="605150">
              <a:lnSpc>
                <a:spcPts val="2356"/>
              </a:lnSpc>
              <a:spcBef>
                <a:spcPts val="251"/>
              </a:spcBef>
              <a:buClrTx/>
            </a:pPr>
            <a:r>
              <a:rPr sz="2052" kern="1200" spc="113" dirty="0">
                <a:solidFill>
                  <a:srgbClr val="FFFFFF"/>
                </a:solidFill>
                <a:latin typeface="Oswald Regular"/>
                <a:ea typeface="+mn-ea"/>
                <a:cs typeface="Oswald Regular"/>
              </a:rPr>
              <a:t>SHARIN</a:t>
            </a:r>
            <a:r>
              <a:rPr sz="2052" kern="1200" spc="69" dirty="0">
                <a:solidFill>
                  <a:srgbClr val="FFFFFF"/>
                </a:solidFill>
                <a:latin typeface="Oswald Regular"/>
                <a:ea typeface="+mn-ea"/>
                <a:cs typeface="Oswald Regular"/>
              </a:rPr>
              <a:t>G  </a:t>
            </a:r>
            <a:r>
              <a:rPr sz="2052" kern="1200" spc="103" dirty="0">
                <a:solidFill>
                  <a:srgbClr val="FFFFFF"/>
                </a:solidFill>
                <a:latin typeface="Oswald Regular"/>
                <a:ea typeface="+mn-ea"/>
                <a:cs typeface="Oswald Regular"/>
              </a:rPr>
              <a:t>POWER</a:t>
            </a:r>
            <a:endParaRPr sz="2052" kern="1200" dirty="0">
              <a:solidFill>
                <a:prstClr val="black"/>
              </a:solidFill>
              <a:latin typeface="Oswald Regular"/>
              <a:ea typeface="+mn-ea"/>
              <a:cs typeface="Oswald Regular"/>
            </a:endParaRPr>
          </a:p>
        </p:txBody>
      </p:sp>
      <p:sp>
        <p:nvSpPr>
          <p:cNvPr id="157" name="object 157"/>
          <p:cNvSpPr txBox="1"/>
          <p:nvPr/>
        </p:nvSpPr>
        <p:spPr>
          <a:xfrm>
            <a:off x="5802188" y="3303177"/>
            <a:ext cx="1752740" cy="409864"/>
          </a:xfrm>
          <a:prstGeom prst="rect">
            <a:avLst/>
          </a:prstGeom>
        </p:spPr>
        <p:txBody>
          <a:bodyPr vert="horz" wrap="square" lIns="0" tIns="7564" rIns="0" bIns="0" rtlCol="0">
            <a:spAutoFit/>
          </a:bodyPr>
          <a:lstStyle/>
          <a:p>
            <a:pPr marL="36981" defTabSz="605150">
              <a:spcBef>
                <a:spcPts val="60"/>
              </a:spcBef>
              <a:buClrTx/>
            </a:pPr>
            <a:r>
              <a:rPr sz="893" kern="1200" spc="17" dirty="0">
                <a:solidFill>
                  <a:srgbClr val="FFFFFF"/>
                </a:solidFill>
                <a:latin typeface="Oswald Regular"/>
                <a:ea typeface="+mn-ea"/>
                <a:cs typeface="Oswald Regular"/>
              </a:rPr>
              <a:t>learning </a:t>
            </a:r>
            <a:r>
              <a:rPr sz="893" kern="1200" spc="36" dirty="0">
                <a:solidFill>
                  <a:srgbClr val="FFFFFF"/>
                </a:solidFill>
                <a:latin typeface="Oswald Regular"/>
                <a:ea typeface="+mn-ea"/>
                <a:cs typeface="Oswald Regular"/>
              </a:rPr>
              <a:t>and</a:t>
            </a:r>
            <a:r>
              <a:rPr sz="893" kern="1200" spc="-86" dirty="0">
                <a:solidFill>
                  <a:srgbClr val="FFFFFF"/>
                </a:solidFill>
                <a:latin typeface="Oswald Regular"/>
                <a:ea typeface="+mn-ea"/>
                <a:cs typeface="Oswald Regular"/>
              </a:rPr>
              <a:t> </a:t>
            </a:r>
            <a:r>
              <a:rPr sz="893" kern="1200" spc="13" dirty="0">
                <a:solidFill>
                  <a:srgbClr val="FFFFFF"/>
                </a:solidFill>
                <a:latin typeface="Oswald Regular"/>
                <a:ea typeface="+mn-ea"/>
                <a:cs typeface="Oswald Regular"/>
              </a:rPr>
              <a:t>action.</a:t>
            </a:r>
            <a:endParaRPr sz="893" kern="1200" dirty="0">
              <a:solidFill>
                <a:prstClr val="black"/>
              </a:solidFill>
              <a:latin typeface="Oswald Regular"/>
              <a:ea typeface="+mn-ea"/>
              <a:cs typeface="Oswald Regular"/>
            </a:endParaRPr>
          </a:p>
          <a:p>
            <a:pPr defTabSz="605150">
              <a:spcBef>
                <a:spcPts val="10"/>
              </a:spcBef>
              <a:buClrTx/>
            </a:pPr>
            <a:endParaRPr sz="1721" kern="1200" dirty="0">
              <a:solidFill>
                <a:prstClr val="black"/>
              </a:solidFill>
              <a:latin typeface="Times New Roman"/>
              <a:ea typeface="+mn-ea"/>
              <a:cs typeface="Times New Roman"/>
            </a:endParaRPr>
          </a:p>
        </p:txBody>
      </p:sp>
      <p:sp>
        <p:nvSpPr>
          <p:cNvPr id="172" name="TextBox 171">
            <a:extLst>
              <a:ext uri="{FF2B5EF4-FFF2-40B4-BE49-F238E27FC236}">
                <a16:creationId xmlns:a16="http://schemas.microsoft.com/office/drawing/2014/main" id="{A7A6B8DC-2B25-4CA9-AE15-71E6D0541721}"/>
              </a:ext>
            </a:extLst>
          </p:cNvPr>
          <p:cNvSpPr txBox="1"/>
          <p:nvPr/>
        </p:nvSpPr>
        <p:spPr>
          <a:xfrm>
            <a:off x="5728918" y="3669889"/>
            <a:ext cx="1986383" cy="379206"/>
          </a:xfrm>
          <a:prstGeom prst="rect">
            <a:avLst/>
          </a:prstGeom>
          <a:noFill/>
        </p:spPr>
        <p:txBody>
          <a:bodyPr wrap="square" rtlCol="0">
            <a:spAutoFit/>
          </a:bodyPr>
          <a:lstStyle/>
          <a:p>
            <a:pPr marL="286606" marR="3362" indent="-278621" defTabSz="605150">
              <a:lnSpc>
                <a:spcPct val="103699"/>
              </a:lnSpc>
              <a:buClrTx/>
            </a:pPr>
            <a:r>
              <a:rPr lang="en-US" sz="927" kern="1200" spc="33" dirty="0">
                <a:solidFill>
                  <a:srgbClr val="FFFFFF"/>
                </a:solidFill>
                <a:latin typeface="Calibri" panose="020F0502020204030204" pitchFamily="34" charset="0"/>
                <a:ea typeface="+mn-ea"/>
                <a:cs typeface="Calibri" panose="020F0502020204030204" pitchFamily="34" charset="0"/>
              </a:rPr>
              <a:t>Provides</a:t>
            </a:r>
            <a:r>
              <a:rPr lang="en-US" sz="927" kern="1200" spc="-36" dirty="0">
                <a:solidFill>
                  <a:srgbClr val="FFFFFF"/>
                </a:solidFill>
                <a:latin typeface="Calibri" panose="020F0502020204030204" pitchFamily="34" charset="0"/>
                <a:ea typeface="+mn-ea"/>
                <a:cs typeface="Calibri" panose="020F0502020204030204" pitchFamily="34" charset="0"/>
              </a:rPr>
              <a:t> Funding unlike other </a:t>
            </a:r>
            <a:r>
              <a:rPr lang="en-US" sz="900" kern="1200" spc="-36" dirty="0">
                <a:solidFill>
                  <a:srgbClr val="FFFFFF"/>
                </a:solidFill>
                <a:latin typeface="Calibri" panose="020F0502020204030204" pitchFamily="34" charset="0"/>
                <a:ea typeface="+mn-ea"/>
                <a:cs typeface="Calibri" panose="020F0502020204030204" pitchFamily="34" charset="0"/>
              </a:rPr>
              <a:t>donors-  multi year and unrestricted</a:t>
            </a:r>
            <a:endParaRPr lang="en-US" sz="900" kern="1200" dirty="0">
              <a:solidFill>
                <a:prstClr val="black"/>
              </a:solidFill>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8237FBF2-271C-4E18-A67A-6BF963E7FC83}"/>
              </a:ext>
            </a:extLst>
          </p:cNvPr>
          <p:cNvSpPr txBox="1"/>
          <p:nvPr/>
        </p:nvSpPr>
        <p:spPr>
          <a:xfrm>
            <a:off x="5911872" y="1262115"/>
            <a:ext cx="900978" cy="507831"/>
          </a:xfrm>
          <a:prstGeom prst="rect">
            <a:avLst/>
          </a:prstGeom>
          <a:noFill/>
        </p:spPr>
        <p:txBody>
          <a:bodyPr wrap="square" rtlCol="0">
            <a:spAutoFit/>
          </a:bodyPr>
          <a:lstStyle/>
          <a:p>
            <a:r>
              <a:rPr lang="en-US" sz="900" dirty="0">
                <a:solidFill>
                  <a:schemeClr val="bg1"/>
                </a:solidFill>
                <a:latin typeface="Calibri" panose="020F0502020204030204" pitchFamily="34" charset="0"/>
                <a:cs typeface="Calibri" panose="020F0502020204030204" pitchFamily="34" charset="0"/>
              </a:rPr>
              <a:t>Strives for equitable relationships</a:t>
            </a:r>
          </a:p>
        </p:txBody>
      </p:sp>
    </p:spTree>
    <p:extLst>
      <p:ext uri="{BB962C8B-B14F-4D97-AF65-F5344CB8AC3E}">
        <p14:creationId xmlns:p14="http://schemas.microsoft.com/office/powerpoint/2010/main" val="496236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1139637" y="1250090"/>
            <a:ext cx="5340676" cy="890074"/>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kern="1200" spc="13" dirty="0">
                <a:solidFill>
                  <a:prstClr val="black"/>
                </a:solidFill>
                <a:latin typeface="Calibri"/>
                <a:ea typeface="+mn-ea"/>
                <a:cs typeface="Calibri"/>
              </a:rPr>
              <a:t>Relationships grounded </a:t>
            </a:r>
            <a:r>
              <a:rPr sz="1100" kern="1200" spc="26" dirty="0">
                <a:solidFill>
                  <a:prstClr val="black"/>
                </a:solidFill>
                <a:latin typeface="Calibri"/>
                <a:ea typeface="+mn-ea"/>
                <a:cs typeface="Calibri"/>
              </a:rPr>
              <a:t>in </a:t>
            </a:r>
            <a:r>
              <a:rPr sz="1100" kern="1200" spc="10" dirty="0">
                <a:solidFill>
                  <a:prstClr val="black"/>
                </a:solidFill>
                <a:latin typeface="Calibri"/>
                <a:ea typeface="+mn-ea"/>
                <a:cs typeface="Calibri"/>
              </a:rPr>
              <a:t>mutual </a:t>
            </a:r>
            <a:r>
              <a:rPr sz="1100" kern="1200" spc="13" dirty="0">
                <a:solidFill>
                  <a:prstClr val="black"/>
                </a:solidFill>
                <a:latin typeface="Calibri"/>
                <a:ea typeface="+mn-ea"/>
                <a:cs typeface="Calibri"/>
              </a:rPr>
              <a:t>accountability, </a:t>
            </a:r>
            <a:r>
              <a:rPr sz="1100" kern="1200" spc="3" dirty="0">
                <a:solidFill>
                  <a:prstClr val="black"/>
                </a:solidFill>
                <a:latin typeface="Calibri"/>
                <a:ea typeface="+mn-ea"/>
                <a:cs typeface="Calibri"/>
              </a:rPr>
              <a:t>respect </a:t>
            </a:r>
            <a:r>
              <a:rPr sz="1100" kern="1200" spc="17" dirty="0">
                <a:solidFill>
                  <a:prstClr val="black"/>
                </a:solidFill>
                <a:latin typeface="Calibri"/>
                <a:ea typeface="+mn-ea"/>
                <a:cs typeface="Calibri"/>
              </a:rPr>
              <a:t>and </a:t>
            </a:r>
            <a:r>
              <a:rPr sz="1100" kern="1200" spc="-17" dirty="0">
                <a:solidFill>
                  <a:prstClr val="black"/>
                </a:solidFill>
                <a:latin typeface="Calibri"/>
                <a:ea typeface="+mn-ea"/>
                <a:cs typeface="Calibri"/>
              </a:rPr>
              <a:t>trust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shift </a:t>
            </a:r>
            <a:r>
              <a:rPr sz="1100" kern="1200" spc="10" dirty="0">
                <a:solidFill>
                  <a:prstClr val="black"/>
                </a:solidFill>
                <a:latin typeface="Calibri"/>
                <a:ea typeface="+mn-ea"/>
                <a:cs typeface="Calibri"/>
              </a:rPr>
              <a:t>power  </a:t>
            </a:r>
            <a:r>
              <a:rPr sz="1100" kern="1200" spc="7" dirty="0">
                <a:solidFill>
                  <a:prstClr val="black"/>
                </a:solidFill>
                <a:latin typeface="Calibri"/>
                <a:ea typeface="+mn-ea"/>
                <a:cs typeface="Calibri"/>
              </a:rPr>
              <a:t>require </a:t>
            </a:r>
            <a:r>
              <a:rPr sz="1100" kern="1200" spc="26" dirty="0">
                <a:solidFill>
                  <a:prstClr val="black"/>
                </a:solidFill>
                <a:latin typeface="Calibri"/>
                <a:ea typeface="+mn-ea"/>
                <a:cs typeface="Calibri"/>
              </a:rPr>
              <a:t>vigilance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a </a:t>
            </a:r>
            <a:r>
              <a:rPr sz="1100" kern="1200" spc="20" dirty="0">
                <a:solidFill>
                  <a:prstClr val="black"/>
                </a:solidFill>
                <a:latin typeface="Calibri"/>
                <a:ea typeface="+mn-ea"/>
                <a:cs typeface="Calibri"/>
              </a:rPr>
              <a:t>willingness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address inherent </a:t>
            </a:r>
            <a:r>
              <a:rPr sz="1100" kern="1200" spc="7" dirty="0">
                <a:solidFill>
                  <a:prstClr val="black"/>
                </a:solidFill>
                <a:latin typeface="Calibri"/>
                <a:ea typeface="+mn-ea"/>
                <a:cs typeface="Calibri"/>
              </a:rPr>
              <a:t>tensions </a:t>
            </a:r>
            <a:r>
              <a:rPr sz="1100" kern="1200" spc="17" dirty="0">
                <a:solidFill>
                  <a:prstClr val="black"/>
                </a:solidFill>
                <a:latin typeface="Calibri"/>
                <a:ea typeface="+mn-ea"/>
                <a:cs typeface="Calibri"/>
              </a:rPr>
              <a:t>and </a:t>
            </a:r>
            <a:r>
              <a:rPr sz="1100" b="1" kern="1200" spc="13" dirty="0">
                <a:solidFill>
                  <a:prstClr val="black"/>
                </a:solidFill>
                <a:latin typeface="Calibri"/>
                <a:ea typeface="+mn-ea"/>
                <a:cs typeface="Calibri"/>
              </a:rPr>
              <a:t>proactively</a:t>
            </a:r>
            <a:r>
              <a:rPr sz="1100" kern="1200" spc="13" dirty="0">
                <a:solidFill>
                  <a:prstClr val="black"/>
                </a:solidFill>
                <a:latin typeface="Calibri"/>
                <a:ea typeface="+mn-ea"/>
                <a:cs typeface="Calibri"/>
              </a:rPr>
              <a:t>  </a:t>
            </a:r>
            <a:r>
              <a:rPr sz="1100" kern="1200" spc="3" dirty="0">
                <a:solidFill>
                  <a:prstClr val="black"/>
                </a:solidFill>
                <a:latin typeface="Calibri"/>
                <a:ea typeface="+mn-ea"/>
                <a:cs typeface="Calibri"/>
              </a:rPr>
              <a:t>intervene </a:t>
            </a:r>
            <a:r>
              <a:rPr sz="1100" kern="1200" spc="17" dirty="0">
                <a:solidFill>
                  <a:prstClr val="black"/>
                </a:solidFill>
                <a:latin typeface="Calibri"/>
                <a:ea typeface="+mn-ea"/>
                <a:cs typeface="Calibri"/>
              </a:rPr>
              <a:t>when </a:t>
            </a:r>
            <a:r>
              <a:rPr sz="1100" kern="1200" spc="13" dirty="0">
                <a:solidFill>
                  <a:prstClr val="black"/>
                </a:solidFill>
                <a:latin typeface="Calibri"/>
                <a:ea typeface="+mn-ea"/>
                <a:cs typeface="Calibri"/>
              </a:rPr>
              <a:t>a </a:t>
            </a:r>
            <a:r>
              <a:rPr sz="1100" kern="1200" spc="10" dirty="0">
                <a:solidFill>
                  <a:prstClr val="black"/>
                </a:solidFill>
                <a:latin typeface="Calibri"/>
                <a:ea typeface="+mn-ea"/>
                <a:cs typeface="Calibri"/>
              </a:rPr>
              <a:t>power </a:t>
            </a:r>
            <a:r>
              <a:rPr sz="1100" kern="1200" spc="23" dirty="0">
                <a:solidFill>
                  <a:prstClr val="black"/>
                </a:solidFill>
                <a:latin typeface="Calibri"/>
                <a:ea typeface="+mn-ea"/>
                <a:cs typeface="Calibri"/>
              </a:rPr>
              <a:t>imbalance </a:t>
            </a:r>
            <a:r>
              <a:rPr sz="1100" kern="1200" spc="-7" dirty="0">
                <a:solidFill>
                  <a:prstClr val="black"/>
                </a:solidFill>
                <a:latin typeface="Calibri"/>
                <a:ea typeface="+mn-ea"/>
                <a:cs typeface="Calibri"/>
              </a:rPr>
              <a:t>threatens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undermine a</a:t>
            </a:r>
            <a:r>
              <a:rPr sz="1100" kern="1200" spc="119" dirty="0">
                <a:solidFill>
                  <a:prstClr val="black"/>
                </a:solidFill>
                <a:latin typeface="Calibri"/>
                <a:ea typeface="+mn-ea"/>
                <a:cs typeface="Calibri"/>
              </a:rPr>
              <a:t> </a:t>
            </a:r>
            <a:r>
              <a:rPr sz="1100" kern="1200" spc="10" dirty="0">
                <a:solidFill>
                  <a:prstClr val="black"/>
                </a:solidFill>
                <a:latin typeface="Calibri"/>
                <a:ea typeface="+mn-ea"/>
                <a:cs typeface="Calibri"/>
              </a:rPr>
              <a:t>relationship.</a:t>
            </a:r>
            <a:r>
              <a:rPr lang="en-US" sz="1100" kern="1200" dirty="0">
                <a:solidFill>
                  <a:prstClr val="black"/>
                </a:solidFill>
                <a:latin typeface="Calibri"/>
                <a:ea typeface="+mn-ea"/>
                <a:cs typeface="Calibri"/>
              </a:rPr>
              <a:t> </a:t>
            </a:r>
          </a:p>
          <a:p>
            <a:pPr marL="8405" marR="3362" defTabSz="605150">
              <a:lnSpc>
                <a:spcPct val="130900"/>
              </a:lnSpc>
              <a:spcBef>
                <a:spcPts val="66"/>
              </a:spcBef>
              <a:buClrTx/>
            </a:pPr>
            <a:r>
              <a:rPr lang="en-US" sz="1100" kern="1200" spc="10" dirty="0">
                <a:solidFill>
                  <a:prstClr val="black"/>
                </a:solidFill>
                <a:latin typeface="Calibri"/>
                <a:ea typeface="+mn-ea"/>
                <a:cs typeface="Calibri"/>
              </a:rPr>
              <a:t>The following </a:t>
            </a:r>
            <a:r>
              <a:rPr sz="1100" kern="1200" spc="10" dirty="0">
                <a:solidFill>
                  <a:prstClr val="black"/>
                </a:solidFill>
                <a:latin typeface="Calibri"/>
                <a:ea typeface="+mn-ea"/>
                <a:cs typeface="Calibri"/>
              </a:rPr>
              <a:t>considerations </a:t>
            </a:r>
            <a:r>
              <a:rPr sz="1100" kern="1200" spc="30" dirty="0">
                <a:solidFill>
                  <a:prstClr val="black"/>
                </a:solidFill>
                <a:latin typeface="Calibri"/>
                <a:ea typeface="+mn-ea"/>
                <a:cs typeface="Calibri"/>
              </a:rPr>
              <a:t>can </a:t>
            </a:r>
            <a:r>
              <a:rPr sz="1100" kern="1200" spc="10" dirty="0">
                <a:solidFill>
                  <a:prstClr val="black"/>
                </a:solidFill>
                <a:latin typeface="Calibri"/>
                <a:ea typeface="+mn-ea"/>
                <a:cs typeface="Calibri"/>
              </a:rPr>
              <a:t>inform implementation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next</a:t>
            </a:r>
            <a:r>
              <a:rPr sz="1100" kern="1200" spc="142" dirty="0">
                <a:solidFill>
                  <a:prstClr val="black"/>
                </a:solidFill>
                <a:latin typeface="Calibri"/>
                <a:ea typeface="+mn-ea"/>
                <a:cs typeface="Calibri"/>
              </a:rPr>
              <a:t> </a:t>
            </a:r>
            <a:r>
              <a:rPr sz="1100" kern="1200" spc="-3" dirty="0">
                <a:solidFill>
                  <a:prstClr val="black"/>
                </a:solidFill>
                <a:latin typeface="Calibri"/>
                <a:ea typeface="+mn-ea"/>
                <a:cs typeface="Calibri"/>
              </a:rPr>
              <a:t>steps:</a:t>
            </a:r>
            <a:endParaRPr sz="1100" kern="1200" dirty="0">
              <a:solidFill>
                <a:prstClr val="black"/>
              </a:solidFill>
              <a:latin typeface="Calibri"/>
              <a:ea typeface="+mn-ea"/>
              <a:cs typeface="Calibri"/>
            </a:endParaRPr>
          </a:p>
        </p:txBody>
      </p:sp>
      <p:sp>
        <p:nvSpPr>
          <p:cNvPr id="7" name="object 7"/>
          <p:cNvSpPr txBox="1"/>
          <p:nvPr/>
        </p:nvSpPr>
        <p:spPr>
          <a:xfrm>
            <a:off x="1435400" y="255325"/>
            <a:ext cx="6625234" cy="826852"/>
          </a:xfrm>
          <a:prstGeom prst="rect">
            <a:avLst/>
          </a:prstGeom>
        </p:spPr>
        <p:txBody>
          <a:bodyPr vert="horz" wrap="square" lIns="0" tIns="8404" rIns="0" bIns="0" rtlCol="0">
            <a:spAutoFit/>
          </a:bodyPr>
          <a:lstStyle/>
          <a:p>
            <a:pPr marL="8405" defTabSz="605150">
              <a:lnSpc>
                <a:spcPts val="1085"/>
              </a:lnSpc>
              <a:spcBef>
                <a:spcPts val="66"/>
              </a:spcBef>
              <a:buClrTx/>
            </a:pPr>
            <a:r>
              <a:rPr b="1" kern="1200" spc="63" dirty="0">
                <a:solidFill>
                  <a:srgbClr val="5E2F7E"/>
                </a:solidFill>
                <a:latin typeface="Calibri" panose="020F0502020204030204" pitchFamily="34" charset="0"/>
                <a:ea typeface="+mn-ea"/>
                <a:cs typeface="Calibri" panose="020F0502020204030204" pitchFamily="34" charset="0"/>
              </a:rPr>
              <a:t>SHARING</a:t>
            </a:r>
            <a:r>
              <a:rPr b="1" kern="1200" spc="13" dirty="0">
                <a:solidFill>
                  <a:srgbClr val="5E2F7E"/>
                </a:solidFill>
                <a:latin typeface="Calibri" panose="020F0502020204030204" pitchFamily="34" charset="0"/>
                <a:ea typeface="+mn-ea"/>
                <a:cs typeface="Calibri" panose="020F0502020204030204" pitchFamily="34" charset="0"/>
              </a:rPr>
              <a:t> </a:t>
            </a:r>
            <a:r>
              <a:rPr b="1" kern="1200" spc="50" dirty="0">
                <a:solidFill>
                  <a:srgbClr val="5E2F7E"/>
                </a:solidFill>
                <a:latin typeface="Calibri" panose="020F0502020204030204" pitchFamily="34" charset="0"/>
                <a:ea typeface="+mn-ea"/>
                <a:cs typeface="Calibri" panose="020F0502020204030204" pitchFamily="34" charset="0"/>
              </a:rPr>
              <a:t>POWER</a:t>
            </a:r>
            <a:endParaRPr b="1" kern="1200" dirty="0">
              <a:solidFill>
                <a:prstClr val="black"/>
              </a:solidFill>
              <a:latin typeface="Calibri" panose="020F0502020204030204" pitchFamily="34" charset="0"/>
              <a:ea typeface="+mn-ea"/>
              <a:cs typeface="Calibri" panose="020F0502020204030204" pitchFamily="34" charset="0"/>
            </a:endParaRPr>
          </a:p>
          <a:p>
            <a:pPr marL="8405" defTabSz="605150">
              <a:lnSpc>
                <a:spcPts val="2356"/>
              </a:lnSpc>
              <a:buClrTx/>
            </a:pPr>
            <a:r>
              <a:rPr sz="1324" b="1" kern="1200" spc="129" dirty="0">
                <a:solidFill>
                  <a:srgbClr val="5E2F7E"/>
                </a:solidFill>
                <a:latin typeface="Oswald"/>
                <a:ea typeface="+mn-ea"/>
                <a:cs typeface="Oswald"/>
              </a:rPr>
              <a:t>CONSIDERATIONS </a:t>
            </a:r>
            <a:r>
              <a:rPr sz="1324" b="1" kern="1200" spc="99" dirty="0">
                <a:solidFill>
                  <a:srgbClr val="5E2F7E"/>
                </a:solidFill>
                <a:latin typeface="Oswald"/>
                <a:ea typeface="+mn-ea"/>
                <a:cs typeface="Oswald"/>
              </a:rPr>
              <a:t>FOR</a:t>
            </a:r>
            <a:r>
              <a:rPr sz="1324" b="1" kern="1200" spc="-50" dirty="0">
                <a:solidFill>
                  <a:srgbClr val="5E2F7E"/>
                </a:solidFill>
                <a:latin typeface="Oswald"/>
                <a:ea typeface="+mn-ea"/>
                <a:cs typeface="Oswald"/>
              </a:rPr>
              <a:t> </a:t>
            </a:r>
            <a:r>
              <a:rPr sz="1324" b="1" kern="1200" spc="119" dirty="0">
                <a:solidFill>
                  <a:srgbClr val="5E2F7E"/>
                </a:solidFill>
                <a:latin typeface="Oswald"/>
                <a:ea typeface="+mn-ea"/>
                <a:cs typeface="Oswald"/>
              </a:rPr>
              <a:t>IMPLEMENTATION</a:t>
            </a:r>
            <a:endParaRPr sz="1324" b="1" kern="1200" dirty="0">
              <a:solidFill>
                <a:prstClr val="black"/>
              </a:solidFill>
              <a:latin typeface="Oswald"/>
              <a:ea typeface="+mn-ea"/>
              <a:cs typeface="Oswald"/>
            </a:endParaRPr>
          </a:p>
          <a:p>
            <a:pPr marL="8405" defTabSz="605150">
              <a:spcBef>
                <a:spcPts val="96"/>
              </a:spcBef>
              <a:buClrTx/>
            </a:pPr>
            <a:r>
              <a:rPr sz="1059" i="1" kern="1200" spc="36" dirty="0">
                <a:solidFill>
                  <a:prstClr val="black"/>
                </a:solidFill>
                <a:latin typeface="Calibri" panose="020F0502020204030204" pitchFamily="34" charset="0"/>
                <a:ea typeface="+mn-ea"/>
                <a:cs typeface="Calibri" panose="020F0502020204030204" pitchFamily="34" charset="0"/>
              </a:rPr>
              <a:t>The</a:t>
            </a:r>
            <a:r>
              <a:rPr sz="1059" i="1" kern="1200" spc="-7" dirty="0">
                <a:solidFill>
                  <a:prstClr val="black"/>
                </a:solidFill>
                <a:latin typeface="Calibri" panose="020F0502020204030204" pitchFamily="34" charset="0"/>
                <a:ea typeface="+mn-ea"/>
                <a:cs typeface="Calibri" panose="020F0502020204030204" pitchFamily="34" charset="0"/>
              </a:rPr>
              <a:t> </a:t>
            </a:r>
            <a:r>
              <a:rPr sz="1059" i="1" kern="1200" spc="17" dirty="0">
                <a:solidFill>
                  <a:prstClr val="black"/>
                </a:solidFill>
                <a:latin typeface="Calibri" panose="020F0502020204030204" pitchFamily="34" charset="0"/>
                <a:ea typeface="+mn-ea"/>
                <a:cs typeface="Calibri" panose="020F0502020204030204" pitchFamily="34" charset="0"/>
              </a:rPr>
              <a:t>reality</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43" dirty="0">
                <a:solidFill>
                  <a:prstClr val="black"/>
                </a:solidFill>
                <a:latin typeface="Calibri" panose="020F0502020204030204" pitchFamily="34" charset="0"/>
                <a:ea typeface="+mn-ea"/>
                <a:cs typeface="Calibri" panose="020F0502020204030204" pitchFamily="34" charset="0"/>
              </a:rPr>
              <a:t>of</a:t>
            </a:r>
            <a:r>
              <a:rPr sz="1059" i="1" kern="1200" spc="-7" dirty="0">
                <a:solidFill>
                  <a:prstClr val="black"/>
                </a:solidFill>
                <a:latin typeface="Calibri" panose="020F0502020204030204" pitchFamily="34" charset="0"/>
                <a:ea typeface="+mn-ea"/>
                <a:cs typeface="Calibri" panose="020F0502020204030204" pitchFamily="34" charset="0"/>
              </a:rPr>
              <a:t> </a:t>
            </a:r>
            <a:r>
              <a:rPr sz="1059" i="1" kern="1200" spc="7" dirty="0">
                <a:solidFill>
                  <a:prstClr val="black"/>
                </a:solidFill>
                <a:latin typeface="Calibri" panose="020F0502020204030204" pitchFamily="34" charset="0"/>
                <a:ea typeface="+mn-ea"/>
                <a:cs typeface="Calibri" panose="020F0502020204030204" pitchFamily="34" charset="0"/>
              </a:rPr>
              <a:t>building</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30" dirty="0">
                <a:solidFill>
                  <a:prstClr val="black"/>
                </a:solidFill>
                <a:latin typeface="Calibri" panose="020F0502020204030204" pitchFamily="34" charset="0"/>
                <a:ea typeface="+mn-ea"/>
                <a:cs typeface="Calibri" panose="020F0502020204030204" pitchFamily="34" charset="0"/>
              </a:rPr>
              <a:t>relationships</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dirty="0">
                <a:solidFill>
                  <a:prstClr val="black"/>
                </a:solidFill>
                <a:latin typeface="Calibri" panose="020F0502020204030204" pitchFamily="34" charset="0"/>
                <a:ea typeface="+mn-ea"/>
                <a:cs typeface="Calibri" panose="020F0502020204030204" pitchFamily="34" charset="0"/>
              </a:rPr>
              <a:t>with</a:t>
            </a:r>
            <a:r>
              <a:rPr sz="1059" i="1" kern="1200" spc="-7" dirty="0">
                <a:solidFill>
                  <a:prstClr val="black"/>
                </a:solidFill>
                <a:latin typeface="Calibri" panose="020F0502020204030204" pitchFamily="34" charset="0"/>
                <a:ea typeface="+mn-ea"/>
                <a:cs typeface="Calibri" panose="020F0502020204030204" pitchFamily="34" charset="0"/>
              </a:rPr>
              <a:t> </a:t>
            </a:r>
            <a:r>
              <a:rPr sz="1059" i="1" kern="1200" spc="30" dirty="0">
                <a:solidFill>
                  <a:prstClr val="black"/>
                </a:solidFill>
                <a:latin typeface="Calibri" panose="020F0502020204030204" pitchFamily="34" charset="0"/>
                <a:ea typeface="+mn-ea"/>
                <a:cs typeface="Calibri" panose="020F0502020204030204" pitchFamily="34" charset="0"/>
              </a:rPr>
              <a:t>grantees</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43" dirty="0">
                <a:solidFill>
                  <a:prstClr val="black"/>
                </a:solidFill>
                <a:latin typeface="Calibri" panose="020F0502020204030204" pitchFamily="34" charset="0"/>
                <a:ea typeface="+mn-ea"/>
                <a:cs typeface="Calibri" panose="020F0502020204030204" pitchFamily="34" charset="0"/>
              </a:rPr>
              <a:t>and</a:t>
            </a:r>
            <a:r>
              <a:rPr sz="1059" i="1" kern="1200" spc="-7" dirty="0">
                <a:solidFill>
                  <a:prstClr val="black"/>
                </a:solidFill>
                <a:latin typeface="Calibri" panose="020F0502020204030204" pitchFamily="34" charset="0"/>
                <a:ea typeface="+mn-ea"/>
                <a:cs typeface="Calibri" panose="020F0502020204030204" pitchFamily="34" charset="0"/>
              </a:rPr>
              <a:t> </a:t>
            </a:r>
            <a:r>
              <a:rPr sz="1059" i="1" kern="1200" spc="7" dirty="0">
                <a:solidFill>
                  <a:prstClr val="black"/>
                </a:solidFill>
                <a:latin typeface="Calibri" panose="020F0502020204030204" pitchFamily="34" charset="0"/>
                <a:ea typeface="+mn-ea"/>
                <a:cs typeface="Calibri" panose="020F0502020204030204" pitchFamily="34" charset="0"/>
              </a:rPr>
              <a:t>community</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40" dirty="0">
                <a:solidFill>
                  <a:prstClr val="black"/>
                </a:solidFill>
                <a:latin typeface="Calibri" panose="020F0502020204030204" pitchFamily="34" charset="0"/>
                <a:ea typeface="+mn-ea"/>
                <a:cs typeface="Calibri" panose="020F0502020204030204" pitchFamily="34" charset="0"/>
              </a:rPr>
              <a:t>stakeholders</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13" dirty="0">
                <a:solidFill>
                  <a:prstClr val="black"/>
                </a:solidFill>
                <a:latin typeface="Calibri" panose="020F0502020204030204" pitchFamily="34" charset="0"/>
                <a:ea typeface="+mn-ea"/>
                <a:cs typeface="Calibri" panose="020F0502020204030204" pitchFamily="34" charset="0"/>
              </a:rPr>
              <a:t>is</a:t>
            </a:r>
            <a:r>
              <a:rPr sz="1059" i="1" kern="1200" spc="-7" dirty="0">
                <a:solidFill>
                  <a:prstClr val="black"/>
                </a:solidFill>
                <a:latin typeface="Calibri" panose="020F0502020204030204" pitchFamily="34" charset="0"/>
                <a:ea typeface="+mn-ea"/>
                <a:cs typeface="Calibri" panose="020F0502020204030204" pitchFamily="34" charset="0"/>
              </a:rPr>
              <a:t> </a:t>
            </a:r>
            <a:r>
              <a:rPr sz="1059" i="1" kern="1200" spc="36" dirty="0">
                <a:solidFill>
                  <a:prstClr val="black"/>
                </a:solidFill>
                <a:latin typeface="Calibri" panose="020F0502020204030204" pitchFamily="34" charset="0"/>
                <a:ea typeface="+mn-ea"/>
                <a:cs typeface="Calibri" panose="020F0502020204030204" pitchFamily="34" charset="0"/>
              </a:rPr>
              <a:t>that,</a:t>
            </a:r>
            <a:r>
              <a:rPr lang="en-US" sz="1059" kern="1200" dirty="0">
                <a:solidFill>
                  <a:prstClr val="black"/>
                </a:solidFill>
                <a:latin typeface="Calibri" panose="020F0502020204030204" pitchFamily="34" charset="0"/>
                <a:ea typeface="+mn-ea"/>
                <a:cs typeface="Calibri" panose="020F0502020204030204" pitchFamily="34" charset="0"/>
              </a:rPr>
              <a:t> </a:t>
            </a:r>
            <a:r>
              <a:rPr sz="1059" i="1" kern="1200" spc="13" dirty="0">
                <a:solidFill>
                  <a:prstClr val="black"/>
                </a:solidFill>
                <a:latin typeface="Calibri" panose="020F0502020204030204" pitchFamily="34" charset="0"/>
                <a:ea typeface="+mn-ea"/>
                <a:cs typeface="Calibri" panose="020F0502020204030204" pitchFamily="34" charset="0"/>
              </a:rPr>
              <a:t>ultimately,</a:t>
            </a:r>
            <a:r>
              <a:rPr sz="1059" i="1" kern="1200" spc="-50" dirty="0">
                <a:solidFill>
                  <a:prstClr val="black"/>
                </a:solidFill>
                <a:latin typeface="Calibri" panose="020F0502020204030204" pitchFamily="34" charset="0"/>
                <a:ea typeface="+mn-ea"/>
                <a:cs typeface="Calibri" panose="020F0502020204030204" pitchFamily="34" charset="0"/>
              </a:rPr>
              <a:t> </a:t>
            </a:r>
            <a:r>
              <a:rPr sz="1059" i="1" kern="1200" spc="40" dirty="0">
                <a:solidFill>
                  <a:prstClr val="black"/>
                </a:solidFill>
                <a:latin typeface="Calibri" panose="020F0502020204030204" pitchFamily="34" charset="0"/>
                <a:ea typeface="+mn-ea"/>
                <a:cs typeface="Calibri" panose="020F0502020204030204" pitchFamily="34" charset="0"/>
              </a:rPr>
              <a:t>the</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26" dirty="0">
                <a:solidFill>
                  <a:prstClr val="black"/>
                </a:solidFill>
                <a:latin typeface="Calibri" panose="020F0502020204030204" pitchFamily="34" charset="0"/>
                <a:ea typeface="+mn-ea"/>
                <a:cs typeface="Calibri" panose="020F0502020204030204" pitchFamily="34" charset="0"/>
              </a:rPr>
              <a:t>power</a:t>
            </a:r>
            <a:r>
              <a:rPr sz="1059" i="1" kern="1200" dirty="0">
                <a:solidFill>
                  <a:prstClr val="black"/>
                </a:solidFill>
                <a:latin typeface="Calibri" panose="020F0502020204030204" pitchFamily="34" charset="0"/>
                <a:ea typeface="+mn-ea"/>
                <a:cs typeface="Calibri" panose="020F0502020204030204" pitchFamily="34" charset="0"/>
              </a:rPr>
              <a:t> </a:t>
            </a:r>
            <a:r>
              <a:rPr sz="1059" i="1" kern="1200" spc="-13" dirty="0">
                <a:solidFill>
                  <a:prstClr val="black"/>
                </a:solidFill>
                <a:latin typeface="Calibri" panose="020F0502020204030204" pitchFamily="34" charset="0"/>
                <a:ea typeface="+mn-ea"/>
                <a:cs typeface="Calibri" panose="020F0502020204030204" pitchFamily="34" charset="0"/>
              </a:rPr>
              <a:t>will</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13" dirty="0">
                <a:solidFill>
                  <a:prstClr val="black"/>
                </a:solidFill>
                <a:latin typeface="Calibri" panose="020F0502020204030204" pitchFamily="34" charset="0"/>
                <a:ea typeface="+mn-ea"/>
                <a:cs typeface="Calibri" panose="020F0502020204030204" pitchFamily="34" charset="0"/>
              </a:rPr>
              <a:t>never</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69" dirty="0">
                <a:solidFill>
                  <a:prstClr val="black"/>
                </a:solidFill>
                <a:latin typeface="Calibri" panose="020F0502020204030204" pitchFamily="34" charset="0"/>
                <a:ea typeface="+mn-ea"/>
                <a:cs typeface="Calibri" panose="020F0502020204030204" pitchFamily="34" charset="0"/>
              </a:rPr>
              <a:t>be</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40" dirty="0">
                <a:solidFill>
                  <a:prstClr val="black"/>
                </a:solidFill>
                <a:latin typeface="Calibri" panose="020F0502020204030204" pitchFamily="34" charset="0"/>
                <a:ea typeface="+mn-ea"/>
                <a:cs typeface="Calibri" panose="020F0502020204030204" pitchFamily="34" charset="0"/>
              </a:rPr>
              <a:t>equal</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33" dirty="0">
                <a:solidFill>
                  <a:prstClr val="black"/>
                </a:solidFill>
                <a:latin typeface="Calibri" panose="020F0502020204030204" pitchFamily="34" charset="0"/>
                <a:ea typeface="+mn-ea"/>
                <a:cs typeface="Calibri" panose="020F0502020204030204" pitchFamily="34" charset="0"/>
              </a:rPr>
              <a:t>between</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17" dirty="0">
                <a:solidFill>
                  <a:prstClr val="black"/>
                </a:solidFill>
                <a:latin typeface="Calibri" panose="020F0502020204030204" pitchFamily="34" charset="0"/>
                <a:ea typeface="+mn-ea"/>
                <a:cs typeface="Calibri" panose="020F0502020204030204" pitchFamily="34" charset="0"/>
              </a:rPr>
              <a:t>funders</a:t>
            </a:r>
            <a:r>
              <a:rPr sz="1059" i="1" kern="1200" dirty="0">
                <a:solidFill>
                  <a:prstClr val="black"/>
                </a:solidFill>
                <a:latin typeface="Calibri" panose="020F0502020204030204" pitchFamily="34" charset="0"/>
                <a:ea typeface="+mn-ea"/>
                <a:cs typeface="Calibri" panose="020F0502020204030204" pitchFamily="34" charset="0"/>
              </a:rPr>
              <a:t> </a:t>
            </a:r>
            <a:r>
              <a:rPr sz="1059" i="1" kern="1200" spc="43" dirty="0">
                <a:solidFill>
                  <a:prstClr val="black"/>
                </a:solidFill>
                <a:latin typeface="Calibri" panose="020F0502020204030204" pitchFamily="34" charset="0"/>
                <a:ea typeface="+mn-ea"/>
                <a:cs typeface="Calibri" panose="020F0502020204030204" pitchFamily="34" charset="0"/>
              </a:rPr>
              <a:t>and</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17" dirty="0">
                <a:solidFill>
                  <a:prstClr val="black"/>
                </a:solidFill>
                <a:latin typeface="Calibri" panose="020F0502020204030204" pitchFamily="34" charset="0"/>
                <a:ea typeface="+mn-ea"/>
                <a:cs typeface="Calibri" panose="020F0502020204030204" pitchFamily="34" charset="0"/>
              </a:rPr>
              <a:t>nonprofit</a:t>
            </a:r>
            <a:r>
              <a:rPr sz="1059" i="1" kern="1200" spc="-3" dirty="0">
                <a:solidFill>
                  <a:prstClr val="black"/>
                </a:solidFill>
                <a:latin typeface="Calibri" panose="020F0502020204030204" pitchFamily="34" charset="0"/>
                <a:ea typeface="+mn-ea"/>
                <a:cs typeface="Calibri" panose="020F0502020204030204" pitchFamily="34" charset="0"/>
              </a:rPr>
              <a:t> </a:t>
            </a:r>
            <a:r>
              <a:rPr sz="1059" i="1" kern="1200" spc="23" dirty="0">
                <a:solidFill>
                  <a:prstClr val="black"/>
                </a:solidFill>
                <a:latin typeface="Calibri" panose="020F0502020204030204" pitchFamily="34" charset="0"/>
                <a:ea typeface="+mn-ea"/>
                <a:cs typeface="Calibri" panose="020F0502020204030204" pitchFamily="34" charset="0"/>
              </a:rPr>
              <a:t>organizations</a:t>
            </a:r>
            <a:r>
              <a:rPr sz="1092" i="1" kern="1200" spc="23" dirty="0">
                <a:solidFill>
                  <a:prstClr val="black"/>
                </a:solidFill>
                <a:latin typeface="Palatino Linotype"/>
                <a:ea typeface="+mn-ea"/>
                <a:cs typeface="Palatino Linotype"/>
              </a:rPr>
              <a:t>.</a:t>
            </a:r>
            <a:endParaRPr sz="1092" kern="1200" dirty="0">
              <a:solidFill>
                <a:prstClr val="black"/>
              </a:solidFill>
              <a:latin typeface="Palatino Linotype"/>
              <a:ea typeface="+mn-ea"/>
              <a:cs typeface="Palatino Linotype"/>
            </a:endParaRPr>
          </a:p>
        </p:txBody>
      </p:sp>
      <p:sp>
        <p:nvSpPr>
          <p:cNvPr id="10" name="object 10"/>
          <p:cNvSpPr txBox="1"/>
          <p:nvPr/>
        </p:nvSpPr>
        <p:spPr>
          <a:xfrm>
            <a:off x="1139637" y="2427799"/>
            <a:ext cx="6625234" cy="2460376"/>
          </a:xfrm>
          <a:prstGeom prst="rect">
            <a:avLst/>
          </a:prstGeom>
        </p:spPr>
        <p:txBody>
          <a:bodyPr vert="horz" wrap="square" lIns="0" tIns="8404" rIns="0" bIns="0" rtlCol="0">
            <a:spAutoFit/>
          </a:bodyPr>
          <a:lstStyle/>
          <a:p>
            <a:pPr marL="160952" marR="554721" indent="-152968" defTabSz="605150">
              <a:lnSpc>
                <a:spcPct val="113199"/>
              </a:lnSpc>
              <a:spcBef>
                <a:spcPts val="66"/>
              </a:spcBef>
              <a:buClrTx/>
              <a:tabLst>
                <a:tab pos="160952" algn="l"/>
              </a:tabLst>
            </a:pPr>
            <a:r>
              <a:rPr lang="en-US" b="1" dirty="0">
                <a:solidFill>
                  <a:schemeClr val="accent4">
                    <a:lumMod val="50000"/>
                  </a:schemeClr>
                </a:solidFill>
                <a:latin typeface="Calibri" panose="020F0502020204030204" pitchFamily="34" charset="0"/>
                <a:cs typeface="Calibri" panose="020F0502020204030204" pitchFamily="34" charset="0"/>
              </a:rPr>
              <a:t>1	NAVIGATE THE ECOSYSTEM OF SOCIAL CHANGE ACTORS</a:t>
            </a:r>
            <a:r>
              <a:rPr b="1" dirty="0">
                <a:solidFill>
                  <a:schemeClr val="accent4">
                    <a:lumMod val="50000"/>
                  </a:schemeClr>
                </a:solidFill>
                <a:latin typeface="Calibri" panose="020F0502020204030204" pitchFamily="34" charset="0"/>
                <a:cs typeface="Calibri" panose="020F0502020204030204" pitchFamily="34" charset="0"/>
              </a:rPr>
              <a:t> CAR</a:t>
            </a:r>
            <a:r>
              <a:rPr lang="en-US" b="1" dirty="0">
                <a:solidFill>
                  <a:schemeClr val="accent4">
                    <a:lumMod val="50000"/>
                  </a:schemeClr>
                </a:solidFill>
                <a:latin typeface="Calibri" panose="020F0502020204030204" pitchFamily="34" charset="0"/>
                <a:cs typeface="Calibri" panose="020F0502020204030204" pitchFamily="34" charset="0"/>
              </a:rPr>
              <a:t>EFULLY</a:t>
            </a:r>
            <a:r>
              <a:rPr sz="1200" b="1" kern="1200" spc="46" dirty="0">
                <a:solidFill>
                  <a:srgbClr val="77787B"/>
                </a:solidFill>
                <a:latin typeface="Sakkal Majalla" panose="02000000000000000000" pitchFamily="2" charset="-78"/>
                <a:ea typeface="+mn-ea"/>
                <a:cs typeface="Sakkal Majalla" panose="02000000000000000000" pitchFamily="2" charset="-78"/>
              </a:rPr>
              <a:t>.</a:t>
            </a:r>
            <a:endParaRPr sz="1200" b="1" kern="1200" dirty="0">
              <a:solidFill>
                <a:prstClr val="black"/>
              </a:solidFill>
              <a:latin typeface="Sakkal Majalla" panose="02000000000000000000" pitchFamily="2" charset="-78"/>
              <a:ea typeface="+mn-ea"/>
              <a:cs typeface="Sakkal Majalla" panose="02000000000000000000" pitchFamily="2" charset="-78"/>
            </a:endParaRPr>
          </a:p>
          <a:p>
            <a:pPr marL="160952" marR="71020" defTabSz="605150">
              <a:lnSpc>
                <a:spcPct val="127000"/>
              </a:lnSpc>
              <a:spcBef>
                <a:spcPts val="251"/>
              </a:spcBef>
              <a:buClrTx/>
            </a:pPr>
            <a:r>
              <a:rPr sz="1200" kern="1200" spc="20" dirty="0">
                <a:solidFill>
                  <a:prstClr val="black"/>
                </a:solidFill>
                <a:latin typeface="Calibri" panose="020F0502020204030204" pitchFamily="34" charset="0"/>
                <a:ea typeface="+mn-ea"/>
                <a:cs typeface="Calibri" panose="020F0502020204030204" pitchFamily="34" charset="0"/>
              </a:rPr>
              <a:t>Don’t </a:t>
            </a:r>
            <a:r>
              <a:rPr sz="1200" kern="1200" spc="7" dirty="0">
                <a:solidFill>
                  <a:prstClr val="black"/>
                </a:solidFill>
                <a:latin typeface="Calibri" panose="020F0502020204030204" pitchFamily="34" charset="0"/>
                <a:ea typeface="+mn-ea"/>
                <a:cs typeface="Calibri" panose="020F0502020204030204" pitchFamily="34" charset="0"/>
              </a:rPr>
              <a:t>inadvertently </a:t>
            </a:r>
            <a:r>
              <a:rPr sz="1200" kern="1200" spc="3" dirty="0">
                <a:solidFill>
                  <a:prstClr val="black"/>
                </a:solidFill>
                <a:latin typeface="Calibri" panose="020F0502020204030204" pitchFamily="34" charset="0"/>
                <a:ea typeface="+mn-ea"/>
                <a:cs typeface="Calibri" panose="020F0502020204030204" pitchFamily="34" charset="0"/>
              </a:rPr>
              <a:t>pit </a:t>
            </a:r>
            <a:r>
              <a:rPr sz="1200" kern="1200" spc="10" dirty="0">
                <a:solidFill>
                  <a:prstClr val="black"/>
                </a:solidFill>
                <a:latin typeface="Calibri" panose="020F0502020204030204" pitchFamily="34" charset="0"/>
                <a:ea typeface="+mn-ea"/>
                <a:cs typeface="Calibri" panose="020F0502020204030204" pitchFamily="34" charset="0"/>
              </a:rPr>
              <a:t>groups </a:t>
            </a:r>
            <a:r>
              <a:rPr sz="1200" kern="1200" spc="7" dirty="0">
                <a:solidFill>
                  <a:prstClr val="black"/>
                </a:solidFill>
                <a:latin typeface="Calibri" panose="020F0502020204030204" pitchFamily="34" charset="0"/>
                <a:ea typeface="+mn-ea"/>
                <a:cs typeface="Calibri" panose="020F0502020204030204" pitchFamily="34" charset="0"/>
              </a:rPr>
              <a:t>against </a:t>
            </a:r>
            <a:r>
              <a:rPr sz="1200" kern="1200" spc="17" dirty="0">
                <a:solidFill>
                  <a:prstClr val="black"/>
                </a:solidFill>
                <a:latin typeface="Calibri" panose="020F0502020204030204" pitchFamily="34" charset="0"/>
                <a:ea typeface="+mn-ea"/>
                <a:cs typeface="Calibri" panose="020F0502020204030204" pitchFamily="34" charset="0"/>
              </a:rPr>
              <a:t>each </a:t>
            </a:r>
            <a:r>
              <a:rPr sz="1200" kern="1200" spc="-3" dirty="0">
                <a:solidFill>
                  <a:prstClr val="black"/>
                </a:solidFill>
                <a:latin typeface="Calibri" panose="020F0502020204030204" pitchFamily="34" charset="0"/>
                <a:ea typeface="+mn-ea"/>
                <a:cs typeface="Calibri" panose="020F0502020204030204" pitchFamily="34" charset="0"/>
              </a:rPr>
              <a:t>other </a:t>
            </a:r>
            <a:r>
              <a:rPr sz="1200" kern="1200" spc="3" dirty="0">
                <a:solidFill>
                  <a:prstClr val="black"/>
                </a:solidFill>
                <a:latin typeface="Calibri" panose="020F0502020204030204" pitchFamily="34" charset="0"/>
                <a:ea typeface="+mn-ea"/>
                <a:cs typeface="Calibri" panose="020F0502020204030204" pitchFamily="34" charset="0"/>
              </a:rPr>
              <a:t>or </a:t>
            </a:r>
            <a:r>
              <a:rPr sz="1200" kern="1200" dirty="0">
                <a:solidFill>
                  <a:prstClr val="black"/>
                </a:solidFill>
                <a:latin typeface="Calibri" panose="020F0502020204030204" pitchFamily="34" charset="0"/>
                <a:ea typeface="+mn-ea"/>
                <a:cs typeface="Calibri" panose="020F0502020204030204" pitchFamily="34" charset="0"/>
              </a:rPr>
              <a:t>favor </a:t>
            </a:r>
            <a:r>
              <a:rPr sz="1200" kern="1200" spc="7" dirty="0">
                <a:solidFill>
                  <a:prstClr val="black"/>
                </a:solidFill>
                <a:latin typeface="Calibri" panose="020F0502020204030204" pitchFamily="34" charset="0"/>
                <a:ea typeface="+mn-ea"/>
                <a:cs typeface="Calibri" panose="020F0502020204030204" pitchFamily="34" charset="0"/>
              </a:rPr>
              <a:t>more established  nonprofits </a:t>
            </a:r>
            <a:r>
              <a:rPr sz="1200" kern="1200" spc="3" dirty="0">
                <a:solidFill>
                  <a:prstClr val="black"/>
                </a:solidFill>
                <a:latin typeface="Calibri" panose="020F0502020204030204" pitchFamily="34" charset="0"/>
                <a:ea typeface="+mn-ea"/>
                <a:cs typeface="Calibri" panose="020F0502020204030204" pitchFamily="34" charset="0"/>
              </a:rPr>
              <a:t>over </a:t>
            </a:r>
            <a:r>
              <a:rPr sz="1200" kern="1200" spc="10" dirty="0">
                <a:solidFill>
                  <a:prstClr val="black"/>
                </a:solidFill>
                <a:latin typeface="Calibri" panose="020F0502020204030204" pitchFamily="34" charset="0"/>
                <a:ea typeface="+mn-ea"/>
                <a:cs typeface="Calibri" panose="020F0502020204030204" pitchFamily="34" charset="0"/>
              </a:rPr>
              <a:t>newer cutting-edge groups. </a:t>
            </a:r>
            <a:r>
              <a:rPr sz="1200" kern="1200" spc="30" dirty="0">
                <a:solidFill>
                  <a:prstClr val="black"/>
                </a:solidFill>
                <a:latin typeface="Calibri" panose="020F0502020204030204" pitchFamily="34" charset="0"/>
                <a:ea typeface="+mn-ea"/>
                <a:cs typeface="Calibri" panose="020F0502020204030204" pitchFamily="34" charset="0"/>
              </a:rPr>
              <a:t>As </a:t>
            </a:r>
            <a:r>
              <a:rPr sz="1200" kern="1200" spc="13" dirty="0">
                <a:solidFill>
                  <a:prstClr val="black"/>
                </a:solidFill>
                <a:latin typeface="Calibri" panose="020F0502020204030204" pitchFamily="34" charset="0"/>
                <a:ea typeface="+mn-ea"/>
                <a:cs typeface="Calibri" panose="020F0502020204030204" pitchFamily="34" charset="0"/>
              </a:rPr>
              <a:t>a </a:t>
            </a:r>
            <a:r>
              <a:rPr sz="1200" kern="1200" spc="3" dirty="0">
                <a:solidFill>
                  <a:prstClr val="black"/>
                </a:solidFill>
                <a:latin typeface="Calibri" panose="020F0502020204030204" pitchFamily="34" charset="0"/>
                <a:ea typeface="+mn-ea"/>
                <a:cs typeface="Calibri" panose="020F0502020204030204" pitchFamily="34" charset="0"/>
              </a:rPr>
              <a:t>funder </a:t>
            </a:r>
            <a:r>
              <a:rPr sz="1200" kern="1200" spc="7" dirty="0">
                <a:solidFill>
                  <a:prstClr val="black"/>
                </a:solidFill>
                <a:latin typeface="Calibri" panose="020F0502020204030204" pitchFamily="34" charset="0"/>
                <a:ea typeface="+mn-ea"/>
                <a:cs typeface="Calibri" panose="020F0502020204030204" pitchFamily="34" charset="0"/>
              </a:rPr>
              <a:t>trying </a:t>
            </a:r>
            <a:r>
              <a:rPr sz="1200" kern="1200" spc="-10" dirty="0">
                <a:solidFill>
                  <a:prstClr val="black"/>
                </a:solidFill>
                <a:latin typeface="Calibri" panose="020F0502020204030204" pitchFamily="34" charset="0"/>
                <a:ea typeface="+mn-ea"/>
                <a:cs typeface="Calibri" panose="020F0502020204030204" pitchFamily="34" charset="0"/>
              </a:rPr>
              <a:t>to </a:t>
            </a:r>
            <a:r>
              <a:rPr sz="1200" kern="1200" spc="3" dirty="0">
                <a:solidFill>
                  <a:prstClr val="black"/>
                </a:solidFill>
                <a:latin typeface="Calibri" panose="020F0502020204030204" pitchFamily="34" charset="0"/>
                <a:ea typeface="+mn-ea"/>
                <a:cs typeface="Calibri" panose="020F0502020204030204" pitchFamily="34" charset="0"/>
              </a:rPr>
              <a:t>share power, </a:t>
            </a:r>
            <a:r>
              <a:rPr sz="1200" kern="1200" spc="-17" dirty="0">
                <a:solidFill>
                  <a:prstClr val="black"/>
                </a:solidFill>
                <a:latin typeface="Calibri" panose="020F0502020204030204" pitchFamily="34" charset="0"/>
                <a:ea typeface="+mn-ea"/>
                <a:cs typeface="Calibri" panose="020F0502020204030204" pitchFamily="34" charset="0"/>
              </a:rPr>
              <a:t>it’s  </a:t>
            </a:r>
            <a:r>
              <a:rPr sz="1200" kern="1200" spc="20" dirty="0">
                <a:solidFill>
                  <a:prstClr val="black"/>
                </a:solidFill>
                <a:latin typeface="Calibri" panose="020F0502020204030204" pitchFamily="34" charset="0"/>
                <a:ea typeface="+mn-ea"/>
                <a:cs typeface="Calibri" panose="020F0502020204030204" pitchFamily="34" charset="0"/>
              </a:rPr>
              <a:t>critical </a:t>
            </a:r>
            <a:r>
              <a:rPr sz="1200" kern="1200" spc="-10" dirty="0">
                <a:solidFill>
                  <a:prstClr val="black"/>
                </a:solidFill>
                <a:latin typeface="Calibri" panose="020F0502020204030204" pitchFamily="34" charset="0"/>
                <a:ea typeface="+mn-ea"/>
                <a:cs typeface="Calibri" panose="020F0502020204030204" pitchFamily="34" charset="0"/>
              </a:rPr>
              <a:t>to </a:t>
            </a:r>
            <a:r>
              <a:rPr sz="1200" kern="1200" spc="10" dirty="0">
                <a:solidFill>
                  <a:prstClr val="black"/>
                </a:solidFill>
                <a:latin typeface="Calibri" panose="020F0502020204030204" pitchFamily="34" charset="0"/>
                <a:ea typeface="+mn-ea"/>
                <a:cs typeface="Calibri" panose="020F0502020204030204" pitchFamily="34" charset="0"/>
              </a:rPr>
              <a:t>be </a:t>
            </a:r>
            <a:r>
              <a:rPr sz="1200" kern="1200" spc="17" dirty="0">
                <a:solidFill>
                  <a:prstClr val="black"/>
                </a:solidFill>
                <a:latin typeface="Calibri" panose="020F0502020204030204" pitchFamily="34" charset="0"/>
                <a:ea typeface="+mn-ea"/>
                <a:cs typeface="Calibri" panose="020F0502020204030204" pitchFamily="34" charset="0"/>
              </a:rPr>
              <a:t>mindful </a:t>
            </a:r>
            <a:r>
              <a:rPr sz="1200" kern="1200" dirty="0">
                <a:solidFill>
                  <a:prstClr val="black"/>
                </a:solidFill>
                <a:latin typeface="Calibri" panose="020F0502020204030204" pitchFamily="34" charset="0"/>
                <a:ea typeface="+mn-ea"/>
                <a:cs typeface="Calibri" panose="020F0502020204030204" pitchFamily="34" charset="0"/>
              </a:rPr>
              <a:t>of </a:t>
            </a:r>
            <a:r>
              <a:rPr sz="1200" kern="1200" spc="17" dirty="0">
                <a:solidFill>
                  <a:prstClr val="black"/>
                </a:solidFill>
                <a:latin typeface="Calibri" panose="020F0502020204030204" pitchFamily="34" charset="0"/>
                <a:ea typeface="+mn-ea"/>
                <a:cs typeface="Calibri" panose="020F0502020204030204" pitchFamily="34" charset="0"/>
              </a:rPr>
              <a:t>politics </a:t>
            </a:r>
            <a:r>
              <a:rPr sz="1200" kern="1200" spc="-13" dirty="0">
                <a:solidFill>
                  <a:prstClr val="black"/>
                </a:solidFill>
                <a:latin typeface="Calibri" panose="020F0502020204030204" pitchFamily="34" charset="0"/>
                <a:ea typeface="+mn-ea"/>
                <a:cs typeface="Calibri" panose="020F0502020204030204" pitchFamily="34" charset="0"/>
              </a:rPr>
              <a:t>at </a:t>
            </a:r>
            <a:r>
              <a:rPr sz="1200" kern="1200" spc="20" dirty="0">
                <a:solidFill>
                  <a:prstClr val="black"/>
                </a:solidFill>
                <a:latin typeface="Calibri" panose="020F0502020204030204" pitchFamily="34" charset="0"/>
                <a:ea typeface="+mn-ea"/>
                <a:cs typeface="Calibri" panose="020F0502020204030204" pitchFamily="34" charset="0"/>
              </a:rPr>
              <a:t>play </a:t>
            </a:r>
            <a:r>
              <a:rPr sz="1200" kern="1200" spc="7" dirty="0">
                <a:solidFill>
                  <a:prstClr val="black"/>
                </a:solidFill>
                <a:latin typeface="Calibri" panose="020F0502020204030204" pitchFamily="34" charset="0"/>
                <a:ea typeface="+mn-ea"/>
                <a:cs typeface="Calibri" panose="020F0502020204030204" pitchFamily="34" charset="0"/>
              </a:rPr>
              <a:t>between </a:t>
            </a:r>
            <a:r>
              <a:rPr sz="1200" kern="1200" spc="17" dirty="0">
                <a:solidFill>
                  <a:prstClr val="black"/>
                </a:solidFill>
                <a:latin typeface="Calibri" panose="020F0502020204030204" pitchFamily="34" charset="0"/>
                <a:ea typeface="+mn-ea"/>
                <a:cs typeface="Calibri" panose="020F0502020204030204" pitchFamily="34" charset="0"/>
              </a:rPr>
              <a:t>and within </a:t>
            </a:r>
            <a:r>
              <a:rPr sz="1200" kern="1200" spc="10" dirty="0">
                <a:solidFill>
                  <a:prstClr val="black"/>
                </a:solidFill>
                <a:latin typeface="Calibri" panose="020F0502020204030204" pitchFamily="34" charset="0"/>
                <a:ea typeface="+mn-ea"/>
                <a:cs typeface="Calibri" panose="020F0502020204030204" pitchFamily="34" charset="0"/>
              </a:rPr>
              <a:t>groups. </a:t>
            </a:r>
            <a:r>
              <a:rPr sz="1200" kern="1200" spc="26" dirty="0">
                <a:solidFill>
                  <a:prstClr val="black"/>
                </a:solidFill>
                <a:latin typeface="Calibri" panose="020F0502020204030204" pitchFamily="34" charset="0"/>
                <a:ea typeface="+mn-ea"/>
                <a:cs typeface="Calibri" panose="020F0502020204030204" pitchFamily="34" charset="0"/>
              </a:rPr>
              <a:t>Race, </a:t>
            </a:r>
            <a:r>
              <a:rPr sz="1200" kern="1200" spc="17" dirty="0">
                <a:solidFill>
                  <a:prstClr val="black"/>
                </a:solidFill>
                <a:latin typeface="Calibri" panose="020F0502020204030204" pitchFamily="34" charset="0"/>
                <a:ea typeface="+mn-ea"/>
                <a:cs typeface="Calibri" panose="020F0502020204030204" pitchFamily="34" charset="0"/>
              </a:rPr>
              <a:t>class,  </a:t>
            </a:r>
            <a:r>
              <a:rPr sz="1200" kern="1200" dirty="0">
                <a:solidFill>
                  <a:prstClr val="black"/>
                </a:solidFill>
                <a:latin typeface="Calibri" panose="020F0502020204030204" pitchFamily="34" charset="0"/>
                <a:ea typeface="+mn-ea"/>
                <a:cs typeface="Calibri" panose="020F0502020204030204" pitchFamily="34" charset="0"/>
              </a:rPr>
              <a:t>gender, </a:t>
            </a:r>
            <a:r>
              <a:rPr sz="1200" kern="1200" spc="7" dirty="0">
                <a:solidFill>
                  <a:prstClr val="black"/>
                </a:solidFill>
                <a:latin typeface="Calibri" panose="020F0502020204030204" pitchFamily="34" charset="0"/>
                <a:ea typeface="+mn-ea"/>
                <a:cs typeface="Calibri" panose="020F0502020204030204" pitchFamily="34" charset="0"/>
              </a:rPr>
              <a:t>gender </a:t>
            </a:r>
            <a:r>
              <a:rPr sz="1200" kern="1200" dirty="0">
                <a:solidFill>
                  <a:prstClr val="black"/>
                </a:solidFill>
                <a:latin typeface="Calibri" panose="020F0502020204030204" pitchFamily="34" charset="0"/>
                <a:ea typeface="+mn-ea"/>
                <a:cs typeface="Calibri" panose="020F0502020204030204" pitchFamily="34" charset="0"/>
              </a:rPr>
              <a:t>identity, </a:t>
            </a:r>
            <a:r>
              <a:rPr sz="1200" kern="1200" spc="17" dirty="0">
                <a:solidFill>
                  <a:prstClr val="black"/>
                </a:solidFill>
                <a:latin typeface="Calibri" panose="020F0502020204030204" pitchFamily="34" charset="0"/>
                <a:ea typeface="+mn-ea"/>
                <a:cs typeface="Calibri" panose="020F0502020204030204" pitchFamily="34" charset="0"/>
              </a:rPr>
              <a:t>disability </a:t>
            </a:r>
            <a:r>
              <a:rPr sz="1200" kern="1200" spc="-7" dirty="0">
                <a:solidFill>
                  <a:prstClr val="black"/>
                </a:solidFill>
                <a:latin typeface="Calibri" panose="020F0502020204030204" pitchFamily="34" charset="0"/>
                <a:ea typeface="+mn-ea"/>
                <a:cs typeface="Calibri" panose="020F0502020204030204" pitchFamily="34" charset="0"/>
              </a:rPr>
              <a:t>status, </a:t>
            </a:r>
            <a:r>
              <a:rPr sz="1200" kern="1200" spc="10" dirty="0">
                <a:solidFill>
                  <a:prstClr val="black"/>
                </a:solidFill>
                <a:latin typeface="Calibri" panose="020F0502020204030204" pitchFamily="34" charset="0"/>
                <a:ea typeface="+mn-ea"/>
                <a:cs typeface="Calibri" panose="020F0502020204030204" pitchFamily="34" charset="0"/>
              </a:rPr>
              <a:t>age </a:t>
            </a:r>
            <a:r>
              <a:rPr sz="1200" kern="1200" spc="17" dirty="0">
                <a:solidFill>
                  <a:prstClr val="black"/>
                </a:solidFill>
                <a:latin typeface="Calibri" panose="020F0502020204030204" pitchFamily="34" charset="0"/>
                <a:ea typeface="+mn-ea"/>
                <a:cs typeface="Calibri" panose="020F0502020204030204" pitchFamily="34" charset="0"/>
              </a:rPr>
              <a:t>and </a:t>
            </a:r>
            <a:r>
              <a:rPr sz="1200" kern="1200" spc="-3" dirty="0">
                <a:solidFill>
                  <a:prstClr val="black"/>
                </a:solidFill>
                <a:latin typeface="Calibri" panose="020F0502020204030204" pitchFamily="34" charset="0"/>
                <a:ea typeface="+mn-ea"/>
                <a:cs typeface="Calibri" panose="020F0502020204030204" pitchFamily="34" charset="0"/>
              </a:rPr>
              <a:t>other </a:t>
            </a:r>
            <a:r>
              <a:rPr sz="1200" kern="1200" dirty="0">
                <a:solidFill>
                  <a:prstClr val="black"/>
                </a:solidFill>
                <a:latin typeface="Calibri" panose="020F0502020204030204" pitchFamily="34" charset="0"/>
                <a:ea typeface="+mn-ea"/>
                <a:cs typeface="Calibri" panose="020F0502020204030204" pitchFamily="34" charset="0"/>
              </a:rPr>
              <a:t>factors </a:t>
            </a:r>
            <a:r>
              <a:rPr sz="1200" kern="1200" spc="30" dirty="0">
                <a:solidFill>
                  <a:prstClr val="black"/>
                </a:solidFill>
                <a:latin typeface="Calibri" panose="020F0502020204030204" pitchFamily="34" charset="0"/>
                <a:ea typeface="+mn-ea"/>
                <a:cs typeface="Calibri" panose="020F0502020204030204" pitchFamily="34" charset="0"/>
              </a:rPr>
              <a:t>can </a:t>
            </a:r>
            <a:r>
              <a:rPr sz="1200" kern="1200" spc="-3" dirty="0">
                <a:solidFill>
                  <a:prstClr val="black"/>
                </a:solidFill>
                <a:latin typeface="Calibri" panose="020F0502020204030204" pitchFamily="34" charset="0"/>
                <a:ea typeface="+mn-ea"/>
                <a:cs typeface="Calibri" panose="020F0502020204030204" pitchFamily="34" charset="0"/>
              </a:rPr>
              <a:t>affect </a:t>
            </a:r>
            <a:r>
              <a:rPr sz="1200" kern="1200" spc="10" dirty="0">
                <a:solidFill>
                  <a:prstClr val="black"/>
                </a:solidFill>
                <a:latin typeface="Calibri" panose="020F0502020204030204" pitchFamily="34" charset="0"/>
                <a:ea typeface="+mn-ea"/>
                <a:cs typeface="Calibri" panose="020F0502020204030204" pitchFamily="34" charset="0"/>
              </a:rPr>
              <a:t>power  </a:t>
            </a:r>
            <a:r>
              <a:rPr sz="1200" kern="1200" spc="20" dirty="0">
                <a:solidFill>
                  <a:prstClr val="black"/>
                </a:solidFill>
                <a:latin typeface="Calibri" panose="020F0502020204030204" pitchFamily="34" charset="0"/>
                <a:ea typeface="+mn-ea"/>
                <a:cs typeface="Calibri" panose="020F0502020204030204" pitchFamily="34" charset="0"/>
              </a:rPr>
              <a:t>dynamics </a:t>
            </a:r>
            <a:r>
              <a:rPr sz="1200" kern="1200" spc="17" dirty="0">
                <a:solidFill>
                  <a:prstClr val="black"/>
                </a:solidFill>
                <a:latin typeface="Calibri" panose="020F0502020204030204" pitchFamily="34" charset="0"/>
                <a:ea typeface="+mn-ea"/>
                <a:cs typeface="Calibri" panose="020F0502020204030204" pitchFamily="34" charset="0"/>
              </a:rPr>
              <a:t>within </a:t>
            </a:r>
            <a:r>
              <a:rPr sz="1200" kern="1200" spc="13" dirty="0">
                <a:solidFill>
                  <a:prstClr val="black"/>
                </a:solidFill>
                <a:latin typeface="Calibri" panose="020F0502020204030204" pitchFamily="34" charset="0"/>
                <a:ea typeface="+mn-ea"/>
                <a:cs typeface="Calibri" panose="020F0502020204030204" pitchFamily="34" charset="0"/>
              </a:rPr>
              <a:t>a </a:t>
            </a:r>
            <a:r>
              <a:rPr sz="1200" kern="1200" spc="7" dirty="0">
                <a:solidFill>
                  <a:prstClr val="black"/>
                </a:solidFill>
                <a:latin typeface="Calibri" panose="020F0502020204030204" pitchFamily="34" charset="0"/>
                <a:ea typeface="+mn-ea"/>
                <a:cs typeface="Calibri" panose="020F0502020204030204" pitchFamily="34" charset="0"/>
              </a:rPr>
              <a:t>nonprofit</a:t>
            </a:r>
            <a:r>
              <a:rPr sz="1200" kern="1200" spc="79" dirty="0">
                <a:solidFill>
                  <a:prstClr val="black"/>
                </a:solidFill>
                <a:latin typeface="Calibri" panose="020F0502020204030204" pitchFamily="34" charset="0"/>
                <a:ea typeface="+mn-ea"/>
                <a:cs typeface="Calibri" panose="020F0502020204030204" pitchFamily="34" charset="0"/>
              </a:rPr>
              <a:t> </a:t>
            </a:r>
            <a:r>
              <a:rPr sz="1200" kern="1200" spc="10" dirty="0">
                <a:solidFill>
                  <a:prstClr val="black"/>
                </a:solidFill>
                <a:latin typeface="Calibri" panose="020F0502020204030204" pitchFamily="34" charset="0"/>
                <a:ea typeface="+mn-ea"/>
                <a:cs typeface="Calibri" panose="020F0502020204030204" pitchFamily="34" charset="0"/>
              </a:rPr>
              <a:t>ecosystem.</a:t>
            </a:r>
            <a:endParaRPr lang="en-US" sz="1200" kern="1200" spc="10" dirty="0">
              <a:solidFill>
                <a:prstClr val="black"/>
              </a:solidFill>
              <a:latin typeface="Calibri" panose="020F0502020204030204" pitchFamily="34" charset="0"/>
              <a:ea typeface="+mn-ea"/>
              <a:cs typeface="Calibri" panose="020F0502020204030204" pitchFamily="34" charset="0"/>
            </a:endParaRPr>
          </a:p>
          <a:p>
            <a:pPr marL="160952" marR="71020" defTabSz="605150">
              <a:lnSpc>
                <a:spcPct val="127000"/>
              </a:lnSpc>
              <a:spcBef>
                <a:spcPts val="251"/>
              </a:spcBef>
              <a:buClrTx/>
            </a:pPr>
            <a:endParaRPr sz="1200" kern="1200" dirty="0">
              <a:solidFill>
                <a:prstClr val="black"/>
              </a:solidFill>
              <a:latin typeface="Calibri" panose="020F0502020204030204" pitchFamily="34" charset="0"/>
              <a:ea typeface="+mn-ea"/>
              <a:cs typeface="Calibri" panose="020F0502020204030204" pitchFamily="34" charset="0"/>
            </a:endParaRPr>
          </a:p>
          <a:p>
            <a:pPr marL="160952" marR="3362" defTabSz="605150">
              <a:lnSpc>
                <a:spcPct val="127000"/>
              </a:lnSpc>
              <a:spcBef>
                <a:spcPts val="298"/>
              </a:spcBef>
              <a:buClrTx/>
            </a:pPr>
            <a:r>
              <a:rPr sz="1200" kern="1200" spc="10" dirty="0">
                <a:solidFill>
                  <a:prstClr val="black"/>
                </a:solidFill>
                <a:latin typeface="Calibri" panose="020F0502020204030204" pitchFamily="34" charset="0"/>
                <a:ea typeface="+mn-ea"/>
                <a:cs typeface="Calibri" panose="020F0502020204030204" pitchFamily="34" charset="0"/>
              </a:rPr>
              <a:t>Transparency </a:t>
            </a:r>
            <a:r>
              <a:rPr sz="1200" kern="1200" spc="17" dirty="0">
                <a:solidFill>
                  <a:prstClr val="black"/>
                </a:solidFill>
                <a:latin typeface="Calibri" panose="020F0502020204030204" pitchFamily="34" charset="0"/>
                <a:ea typeface="+mn-ea"/>
                <a:cs typeface="Calibri" panose="020F0502020204030204" pitchFamily="34" charset="0"/>
              </a:rPr>
              <a:t>and clarity </a:t>
            </a:r>
            <a:r>
              <a:rPr sz="1200" kern="1200" spc="13" dirty="0">
                <a:solidFill>
                  <a:prstClr val="black"/>
                </a:solidFill>
                <a:latin typeface="Calibri" panose="020F0502020204030204" pitchFamily="34" charset="0"/>
                <a:ea typeface="+mn-ea"/>
                <a:cs typeface="Calibri" panose="020F0502020204030204" pitchFamily="34" charset="0"/>
              </a:rPr>
              <a:t>around </a:t>
            </a:r>
            <a:r>
              <a:rPr sz="1200" kern="1200" spc="7" dirty="0">
                <a:solidFill>
                  <a:prstClr val="black"/>
                </a:solidFill>
                <a:latin typeface="Calibri" panose="020F0502020204030204" pitchFamily="34" charset="0"/>
                <a:ea typeface="+mn-ea"/>
                <a:cs typeface="Calibri" panose="020F0502020204030204" pitchFamily="34" charset="0"/>
              </a:rPr>
              <a:t>roles </a:t>
            </a:r>
            <a:r>
              <a:rPr sz="1200" kern="1200" spc="17" dirty="0">
                <a:solidFill>
                  <a:prstClr val="black"/>
                </a:solidFill>
                <a:latin typeface="Calibri" panose="020F0502020204030204" pitchFamily="34" charset="0"/>
                <a:ea typeface="+mn-ea"/>
                <a:cs typeface="Calibri" panose="020F0502020204030204" pitchFamily="34" charset="0"/>
              </a:rPr>
              <a:t>and </a:t>
            </a:r>
            <a:r>
              <a:rPr sz="1200" kern="1200" spc="7" dirty="0">
                <a:solidFill>
                  <a:prstClr val="black"/>
                </a:solidFill>
                <a:latin typeface="Calibri" panose="020F0502020204030204" pitchFamily="34" charset="0"/>
                <a:ea typeface="+mn-ea"/>
                <a:cs typeface="Calibri" panose="020F0502020204030204" pitchFamily="34" charset="0"/>
              </a:rPr>
              <a:t>shared </a:t>
            </a:r>
            <a:r>
              <a:rPr sz="1200" kern="1200" spc="10" dirty="0">
                <a:solidFill>
                  <a:prstClr val="black"/>
                </a:solidFill>
                <a:latin typeface="Calibri" panose="020F0502020204030204" pitchFamily="34" charset="0"/>
                <a:ea typeface="+mn-ea"/>
                <a:cs typeface="Calibri" panose="020F0502020204030204" pitchFamily="34" charset="0"/>
              </a:rPr>
              <a:t>outcomes </a:t>
            </a:r>
            <a:r>
              <a:rPr sz="1200" kern="1200" spc="30" dirty="0">
                <a:solidFill>
                  <a:prstClr val="black"/>
                </a:solidFill>
                <a:latin typeface="Calibri" panose="020F0502020204030204" pitchFamily="34" charset="0"/>
                <a:ea typeface="+mn-ea"/>
                <a:cs typeface="Calibri" panose="020F0502020204030204" pitchFamily="34" charset="0"/>
              </a:rPr>
              <a:t>can </a:t>
            </a:r>
            <a:r>
              <a:rPr sz="1200" kern="1200" spc="17" dirty="0">
                <a:solidFill>
                  <a:prstClr val="black"/>
                </a:solidFill>
                <a:latin typeface="Calibri" panose="020F0502020204030204" pitchFamily="34" charset="0"/>
                <a:ea typeface="+mn-ea"/>
                <a:cs typeface="Calibri" panose="020F0502020204030204" pitchFamily="34" charset="0"/>
              </a:rPr>
              <a:t>help people and  organizations </a:t>
            </a:r>
            <a:r>
              <a:rPr sz="1200" kern="1200" spc="-10" dirty="0">
                <a:solidFill>
                  <a:prstClr val="black"/>
                </a:solidFill>
                <a:latin typeface="Calibri" panose="020F0502020204030204" pitchFamily="34" charset="0"/>
                <a:ea typeface="+mn-ea"/>
                <a:cs typeface="Calibri" panose="020F0502020204030204" pitchFamily="34" charset="0"/>
              </a:rPr>
              <a:t>to </a:t>
            </a:r>
            <a:r>
              <a:rPr sz="1200" kern="1200" spc="10" dirty="0">
                <a:solidFill>
                  <a:prstClr val="black"/>
                </a:solidFill>
                <a:latin typeface="Calibri" panose="020F0502020204030204" pitchFamily="34" charset="0"/>
                <a:ea typeface="+mn-ea"/>
                <a:cs typeface="Calibri" panose="020F0502020204030204" pitchFamily="34" charset="0"/>
              </a:rPr>
              <a:t>be </a:t>
            </a:r>
            <a:r>
              <a:rPr sz="1200" kern="1200" spc="7" dirty="0">
                <a:solidFill>
                  <a:prstClr val="black"/>
                </a:solidFill>
                <a:latin typeface="Calibri" panose="020F0502020204030204" pitchFamily="34" charset="0"/>
                <a:ea typeface="+mn-ea"/>
                <a:cs typeface="Calibri" panose="020F0502020204030204" pitchFamily="34" charset="0"/>
              </a:rPr>
              <a:t>more </a:t>
            </a:r>
            <a:r>
              <a:rPr sz="1200" kern="1200" spc="13" dirty="0">
                <a:solidFill>
                  <a:prstClr val="black"/>
                </a:solidFill>
                <a:latin typeface="Calibri" panose="020F0502020204030204" pitchFamily="34" charset="0"/>
                <a:ea typeface="+mn-ea"/>
                <a:cs typeface="Calibri" panose="020F0502020204030204" pitchFamily="34" charset="0"/>
              </a:rPr>
              <a:t>collaborative </a:t>
            </a:r>
            <a:r>
              <a:rPr sz="1200" kern="1200" spc="17" dirty="0">
                <a:solidFill>
                  <a:prstClr val="black"/>
                </a:solidFill>
                <a:latin typeface="Calibri" panose="020F0502020204030204" pitchFamily="34" charset="0"/>
                <a:ea typeface="+mn-ea"/>
                <a:cs typeface="Calibri" panose="020F0502020204030204" pitchFamily="34" charset="0"/>
              </a:rPr>
              <a:t>and </a:t>
            </a:r>
            <a:r>
              <a:rPr sz="1200" kern="1200" spc="7" dirty="0">
                <a:solidFill>
                  <a:prstClr val="black"/>
                </a:solidFill>
                <a:latin typeface="Calibri" panose="020F0502020204030204" pitchFamily="34" charset="0"/>
                <a:ea typeface="+mn-ea"/>
                <a:cs typeface="Calibri" panose="020F0502020204030204" pitchFamily="34" charset="0"/>
              </a:rPr>
              <a:t>less </a:t>
            </a:r>
            <a:r>
              <a:rPr sz="1200" kern="1200" spc="10" dirty="0">
                <a:solidFill>
                  <a:prstClr val="black"/>
                </a:solidFill>
                <a:latin typeface="Calibri" panose="020F0502020204030204" pitchFamily="34" charset="0"/>
                <a:ea typeface="+mn-ea"/>
                <a:cs typeface="Calibri" panose="020F0502020204030204" pitchFamily="34" charset="0"/>
              </a:rPr>
              <a:t>competitive</a:t>
            </a:r>
            <a:r>
              <a:rPr lang="en-US" sz="1200" kern="1200" spc="10" dirty="0">
                <a:solidFill>
                  <a:prstClr val="black"/>
                </a:solidFill>
                <a:latin typeface="Calibri" panose="020F0502020204030204" pitchFamily="34" charset="0"/>
                <a:ea typeface="+mn-ea"/>
                <a:cs typeface="Calibri" panose="020F0502020204030204" pitchFamily="34" charset="0"/>
              </a:rPr>
              <a:t> funders </a:t>
            </a:r>
            <a:r>
              <a:rPr sz="1200" kern="1200" spc="-13" dirty="0">
                <a:solidFill>
                  <a:prstClr val="black"/>
                </a:solidFill>
                <a:latin typeface="Calibri" panose="020F0502020204030204" pitchFamily="34" charset="0"/>
                <a:ea typeface="+mn-ea"/>
                <a:cs typeface="Calibri" panose="020F0502020204030204" pitchFamily="34" charset="0"/>
              </a:rPr>
              <a:t>that  </a:t>
            </a:r>
            <a:r>
              <a:rPr sz="1200" kern="1200" spc="3" dirty="0">
                <a:solidFill>
                  <a:prstClr val="black"/>
                </a:solidFill>
                <a:latin typeface="Calibri" panose="020F0502020204030204" pitchFamily="34" charset="0"/>
                <a:ea typeface="+mn-ea"/>
                <a:cs typeface="Calibri" panose="020F0502020204030204" pitchFamily="34" charset="0"/>
              </a:rPr>
              <a:t>support </a:t>
            </a:r>
            <a:r>
              <a:rPr sz="1200" kern="1200" spc="10" dirty="0">
                <a:solidFill>
                  <a:prstClr val="black"/>
                </a:solidFill>
                <a:latin typeface="Calibri" panose="020F0502020204030204" pitchFamily="34" charset="0"/>
                <a:ea typeface="+mn-ea"/>
                <a:cs typeface="Calibri" panose="020F0502020204030204" pitchFamily="34" charset="0"/>
              </a:rPr>
              <a:t>authentic, </a:t>
            </a:r>
            <a:r>
              <a:rPr sz="1200" kern="1200" spc="7" dirty="0">
                <a:solidFill>
                  <a:prstClr val="black"/>
                </a:solidFill>
                <a:latin typeface="Calibri" panose="020F0502020204030204" pitchFamily="34" charset="0"/>
                <a:ea typeface="+mn-ea"/>
                <a:cs typeface="Calibri" panose="020F0502020204030204" pitchFamily="34" charset="0"/>
              </a:rPr>
              <a:t>long-term </a:t>
            </a:r>
            <a:r>
              <a:rPr sz="1200" kern="1200" spc="10" dirty="0">
                <a:solidFill>
                  <a:prstClr val="black"/>
                </a:solidFill>
                <a:latin typeface="Calibri" panose="020F0502020204030204" pitchFamily="34" charset="0"/>
                <a:ea typeface="+mn-ea"/>
                <a:cs typeface="Calibri" panose="020F0502020204030204" pitchFamily="34" charset="0"/>
              </a:rPr>
              <a:t>relationships </a:t>
            </a:r>
            <a:r>
              <a:rPr sz="1200" kern="1200" spc="20" dirty="0">
                <a:solidFill>
                  <a:prstClr val="black"/>
                </a:solidFill>
                <a:latin typeface="Calibri" panose="020F0502020204030204" pitchFamily="34" charset="0"/>
                <a:ea typeface="+mn-ea"/>
                <a:cs typeface="Calibri" panose="020F0502020204030204" pitchFamily="34" charset="0"/>
              </a:rPr>
              <a:t>among community </a:t>
            </a:r>
            <a:r>
              <a:rPr sz="1200" kern="1200" spc="10" dirty="0">
                <a:solidFill>
                  <a:prstClr val="black"/>
                </a:solidFill>
                <a:latin typeface="Calibri" panose="020F0502020204030204" pitchFamily="34" charset="0"/>
                <a:ea typeface="+mn-ea"/>
                <a:cs typeface="Calibri" panose="020F0502020204030204" pitchFamily="34" charset="0"/>
              </a:rPr>
              <a:t>groups </a:t>
            </a:r>
            <a:r>
              <a:rPr sz="1200" kern="1200" spc="-7" dirty="0">
                <a:solidFill>
                  <a:prstClr val="black"/>
                </a:solidFill>
                <a:latin typeface="Calibri" panose="020F0502020204030204" pitchFamily="34" charset="0"/>
                <a:ea typeface="+mn-ea"/>
                <a:cs typeface="Calibri" panose="020F0502020204030204" pitchFamily="34" charset="0"/>
              </a:rPr>
              <a:t>rather </a:t>
            </a:r>
            <a:r>
              <a:rPr sz="1200" kern="1200" spc="3" dirty="0">
                <a:solidFill>
                  <a:prstClr val="black"/>
                </a:solidFill>
                <a:latin typeface="Calibri" panose="020F0502020204030204" pitchFamily="34" charset="0"/>
                <a:ea typeface="+mn-ea"/>
                <a:cs typeface="Calibri" panose="020F0502020204030204" pitchFamily="34" charset="0"/>
              </a:rPr>
              <a:t>than  </a:t>
            </a:r>
            <a:r>
              <a:rPr sz="1200" kern="1200" spc="17" dirty="0">
                <a:solidFill>
                  <a:prstClr val="black"/>
                </a:solidFill>
                <a:latin typeface="Calibri" panose="020F0502020204030204" pitchFamily="34" charset="0"/>
                <a:ea typeface="+mn-ea"/>
                <a:cs typeface="Calibri" panose="020F0502020204030204" pitchFamily="34" charset="0"/>
              </a:rPr>
              <a:t>funding </a:t>
            </a:r>
            <a:r>
              <a:rPr sz="1200" kern="1200" spc="7" dirty="0">
                <a:solidFill>
                  <a:prstClr val="black"/>
                </a:solidFill>
                <a:latin typeface="Calibri" panose="020F0502020204030204" pitchFamily="34" charset="0"/>
                <a:ea typeface="+mn-ea"/>
                <a:cs typeface="Calibri" panose="020F0502020204030204" pitchFamily="34" charset="0"/>
              </a:rPr>
              <a:t>shotgun </a:t>
            </a:r>
            <a:r>
              <a:rPr sz="1200" kern="1200" spc="20" dirty="0">
                <a:solidFill>
                  <a:prstClr val="black"/>
                </a:solidFill>
                <a:latin typeface="Calibri" panose="020F0502020204030204" pitchFamily="34" charset="0"/>
                <a:ea typeface="+mn-ea"/>
                <a:cs typeface="Calibri" panose="020F0502020204030204" pitchFamily="34" charset="0"/>
              </a:rPr>
              <a:t>weddings </a:t>
            </a:r>
            <a:r>
              <a:rPr sz="1200" kern="1200" spc="17" dirty="0">
                <a:solidFill>
                  <a:prstClr val="black"/>
                </a:solidFill>
                <a:latin typeface="Calibri" panose="020F0502020204030204" pitchFamily="34" charset="0"/>
                <a:ea typeface="+mn-ea"/>
                <a:cs typeface="Calibri" panose="020F0502020204030204" pitchFamily="34" charset="0"/>
              </a:rPr>
              <a:t>and </a:t>
            </a:r>
            <a:r>
              <a:rPr sz="1200" kern="1200" spc="7" dirty="0">
                <a:solidFill>
                  <a:prstClr val="black"/>
                </a:solidFill>
                <a:latin typeface="Calibri" panose="020F0502020204030204" pitchFamily="34" charset="0"/>
                <a:ea typeface="+mn-ea"/>
                <a:cs typeface="Calibri" panose="020F0502020204030204" pitchFamily="34" charset="0"/>
              </a:rPr>
              <a:t>arranged marriages </a:t>
            </a:r>
            <a:r>
              <a:rPr sz="1200" kern="1200" spc="33" dirty="0">
                <a:solidFill>
                  <a:prstClr val="black"/>
                </a:solidFill>
                <a:latin typeface="Calibri" panose="020F0502020204030204" pitchFamily="34" charset="0"/>
                <a:ea typeface="+mn-ea"/>
                <a:cs typeface="Calibri" panose="020F0502020204030204" pitchFamily="34" charset="0"/>
              </a:rPr>
              <a:t>will </a:t>
            </a:r>
            <a:r>
              <a:rPr sz="1200" kern="1200" dirty="0">
                <a:solidFill>
                  <a:prstClr val="black"/>
                </a:solidFill>
                <a:latin typeface="Calibri" panose="020F0502020204030204" pitchFamily="34" charset="0"/>
                <a:ea typeface="+mn-ea"/>
                <a:cs typeface="Calibri" panose="020F0502020204030204" pitchFamily="34" charset="0"/>
              </a:rPr>
              <a:t>see stronger </a:t>
            </a:r>
            <a:r>
              <a:rPr sz="1200" kern="1200" spc="13" dirty="0">
                <a:solidFill>
                  <a:prstClr val="black"/>
                </a:solidFill>
                <a:latin typeface="Calibri" panose="020F0502020204030204" pitchFamily="34" charset="0"/>
                <a:ea typeface="+mn-ea"/>
                <a:cs typeface="Calibri" panose="020F0502020204030204" pitchFamily="34" charset="0"/>
              </a:rPr>
              <a:t>collaborations  </a:t>
            </a:r>
            <a:r>
              <a:rPr sz="1200" kern="1200" spc="20" dirty="0">
                <a:solidFill>
                  <a:prstClr val="black"/>
                </a:solidFill>
                <a:latin typeface="Calibri" panose="020F0502020204030204" pitchFamily="34" charset="0"/>
                <a:ea typeface="+mn-ea"/>
                <a:cs typeface="Calibri" panose="020F0502020204030204" pitchFamily="34" charset="0"/>
              </a:rPr>
              <a:t>among </a:t>
            </a:r>
            <a:r>
              <a:rPr sz="1200" kern="1200" spc="-7" dirty="0">
                <a:solidFill>
                  <a:prstClr val="black"/>
                </a:solidFill>
                <a:latin typeface="Calibri" panose="020F0502020204030204" pitchFamily="34" charset="0"/>
                <a:ea typeface="+mn-ea"/>
                <a:cs typeface="Calibri" panose="020F0502020204030204" pitchFamily="34" charset="0"/>
              </a:rPr>
              <a:t>the </a:t>
            </a:r>
            <a:r>
              <a:rPr sz="1200" kern="1200" spc="17" dirty="0">
                <a:solidFill>
                  <a:prstClr val="black"/>
                </a:solidFill>
                <a:latin typeface="Calibri" panose="020F0502020204030204" pitchFamily="34" charset="0"/>
                <a:ea typeface="+mn-ea"/>
                <a:cs typeface="Calibri" panose="020F0502020204030204" pitchFamily="34" charset="0"/>
              </a:rPr>
              <a:t>organizations </a:t>
            </a:r>
            <a:r>
              <a:rPr sz="1200" kern="1200" spc="20" dirty="0">
                <a:solidFill>
                  <a:prstClr val="black"/>
                </a:solidFill>
                <a:latin typeface="Calibri" panose="020F0502020204030204" pitchFamily="34" charset="0"/>
                <a:ea typeface="+mn-ea"/>
                <a:cs typeface="Calibri" panose="020F0502020204030204" pitchFamily="34" charset="0"/>
              </a:rPr>
              <a:t>working</a:t>
            </a:r>
            <a:r>
              <a:rPr sz="1200" kern="1200" spc="99" dirty="0">
                <a:solidFill>
                  <a:prstClr val="black"/>
                </a:solidFill>
                <a:latin typeface="Calibri" panose="020F0502020204030204" pitchFamily="34" charset="0"/>
                <a:ea typeface="+mn-ea"/>
                <a:cs typeface="Calibri" panose="020F0502020204030204" pitchFamily="34" charset="0"/>
              </a:rPr>
              <a:t> </a:t>
            </a:r>
            <a:r>
              <a:rPr sz="1200" kern="1200" spc="-10" dirty="0">
                <a:solidFill>
                  <a:prstClr val="black"/>
                </a:solidFill>
                <a:latin typeface="Calibri" panose="020F0502020204030204" pitchFamily="34" charset="0"/>
                <a:ea typeface="+mn-ea"/>
                <a:cs typeface="Calibri" panose="020F0502020204030204" pitchFamily="34" charset="0"/>
              </a:rPr>
              <a:t>together.</a:t>
            </a:r>
            <a:endParaRPr sz="1200" kern="1200" dirty="0">
              <a:solidFill>
                <a:prstClr val="black"/>
              </a:solidFill>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68B64604-292D-4D50-B509-2A69DF422250}"/>
              </a:ext>
            </a:extLst>
          </p:cNvPr>
          <p:cNvPicPr>
            <a:picLocks noChangeAspect="1"/>
          </p:cNvPicPr>
          <p:nvPr/>
        </p:nvPicPr>
        <p:blipFill>
          <a:blip r:embed="rId2"/>
          <a:stretch>
            <a:fillRect/>
          </a:stretch>
        </p:blipFill>
        <p:spPr>
          <a:xfrm>
            <a:off x="1257445" y="659606"/>
            <a:ext cx="7364606" cy="1829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3089077" y="2417714"/>
            <a:ext cx="3043366" cy="983839"/>
          </a:xfrm>
          <a:prstGeom prst="rect">
            <a:avLst/>
          </a:prstGeom>
        </p:spPr>
        <p:txBody>
          <a:bodyPr spcFirstLastPara="1" wrap="square" lIns="0" tIns="0" rIns="0" bIns="0" anchor="ctr" anchorCtr="0">
            <a:noAutofit/>
          </a:bodyPr>
          <a:lstStyle/>
          <a:p>
            <a:r>
              <a:rPr lang="en-US" dirty="0">
                <a:solidFill>
                  <a:schemeClr val="accent1">
                    <a:lumMod val="50000"/>
                  </a:schemeClr>
                </a:solidFill>
              </a:rPr>
              <a:t>WIELDING POWER</a:t>
            </a:r>
            <a:br>
              <a:rPr lang="en-US" sz="1747" dirty="0">
                <a:solidFill>
                  <a:schemeClr val="accent1">
                    <a:lumMod val="50000"/>
                  </a:schemeClr>
                </a:solidFill>
              </a:rPr>
            </a:br>
            <a:br>
              <a:rPr lang="en-US" sz="1747" dirty="0">
                <a:solidFill>
                  <a:schemeClr val="accent1">
                    <a:lumMod val="50000"/>
                  </a:schemeClr>
                </a:solidFill>
              </a:rPr>
            </a:br>
            <a:endParaRPr sz="1747" dirty="0">
              <a:solidFill>
                <a:schemeClr val="accent1">
                  <a:lumMod val="50000"/>
                </a:schemeClr>
              </a:solidFill>
            </a:endParaRPr>
          </a:p>
        </p:txBody>
      </p:sp>
      <p:sp>
        <p:nvSpPr>
          <p:cNvPr id="2" name="Rectangle 1"/>
          <p:cNvSpPr/>
          <p:nvPr/>
        </p:nvSpPr>
        <p:spPr>
          <a:xfrm>
            <a:off x="3161263" y="1654604"/>
            <a:ext cx="3328147" cy="450893"/>
          </a:xfrm>
          <a:prstGeom prst="rect">
            <a:avLst/>
          </a:prstGeom>
        </p:spPr>
        <p:txBody>
          <a:bodyPr>
            <a:spAutoFit/>
          </a:bodyPr>
          <a:lstStyle/>
          <a:p>
            <a:pPr defTabSz="665665"/>
            <a:endParaRPr lang="en-US" sz="1165" dirty="0">
              <a:latin typeface="Calibri" panose="020F0502020204030204" pitchFamily="34" charset="0"/>
            </a:endParaRPr>
          </a:p>
          <a:p>
            <a:pPr defTabSz="665665"/>
            <a:r>
              <a:rPr lang="en-US" sz="1165" dirty="0">
                <a:latin typeface="Calibri" panose="020F0502020204030204" pitchFamily="34" charset="0"/>
              </a:rPr>
              <a:t> </a:t>
            </a:r>
            <a:endParaRPr lang="en-US" sz="1019" dirty="0"/>
          </a:p>
        </p:txBody>
      </p:sp>
    </p:spTree>
    <p:extLst>
      <p:ext uri="{BB962C8B-B14F-4D97-AF65-F5344CB8AC3E}">
        <p14:creationId xmlns:p14="http://schemas.microsoft.com/office/powerpoint/2010/main" val="2350075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object 2"/>
          <p:cNvSpPr/>
          <p:nvPr/>
        </p:nvSpPr>
        <p:spPr>
          <a:xfrm>
            <a:off x="1243853" y="0"/>
            <a:ext cx="6684676" cy="3538766"/>
          </a:xfrm>
          <a:custGeom>
            <a:avLst/>
            <a:gdLst/>
            <a:ahLst/>
            <a:cxnLst/>
            <a:rect l="l" t="t" r="r" b="b"/>
            <a:pathLst>
              <a:path w="10058400" h="4950460">
                <a:moveTo>
                  <a:pt x="0" y="4950447"/>
                </a:moveTo>
                <a:lnTo>
                  <a:pt x="10058400" y="4950447"/>
                </a:lnTo>
                <a:lnTo>
                  <a:pt x="10058400" y="0"/>
                </a:lnTo>
                <a:lnTo>
                  <a:pt x="0" y="0"/>
                </a:lnTo>
                <a:lnTo>
                  <a:pt x="0" y="4950447"/>
                </a:lnTo>
                <a:close/>
              </a:path>
            </a:pathLst>
          </a:custGeom>
          <a:solidFill>
            <a:schemeClr val="accent6">
              <a:lumMod val="60000"/>
              <a:lumOff val="40000"/>
            </a:schemeClr>
          </a:solid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3" name="object 3"/>
          <p:cNvSpPr/>
          <p:nvPr/>
        </p:nvSpPr>
        <p:spPr>
          <a:xfrm>
            <a:off x="1243853" y="5142416"/>
            <a:ext cx="6656294" cy="1261"/>
          </a:xfrm>
          <a:custGeom>
            <a:avLst/>
            <a:gdLst/>
            <a:ahLst/>
            <a:cxnLst/>
            <a:rect l="l" t="t" r="r" b="b"/>
            <a:pathLst>
              <a:path w="10058400" h="1904">
                <a:moveTo>
                  <a:pt x="0" y="1638"/>
                </a:moveTo>
                <a:lnTo>
                  <a:pt x="10058400" y="1638"/>
                </a:lnTo>
                <a:lnTo>
                  <a:pt x="10058400" y="0"/>
                </a:lnTo>
                <a:lnTo>
                  <a:pt x="0" y="0"/>
                </a:lnTo>
                <a:lnTo>
                  <a:pt x="0" y="1638"/>
                </a:lnTo>
                <a:close/>
              </a:path>
            </a:pathLst>
          </a:custGeom>
          <a:solidFill>
            <a:srgbClr val="F794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1243853" y="0"/>
            <a:ext cx="1930493" cy="5143500"/>
          </a:xfrm>
          <a:custGeom>
            <a:avLst/>
            <a:gdLst/>
            <a:ahLst/>
            <a:cxnLst/>
            <a:rect l="l" t="t" r="r" b="b"/>
            <a:pathLst>
              <a:path w="2917190" h="7772400">
                <a:moveTo>
                  <a:pt x="1798561" y="0"/>
                </a:moveTo>
                <a:lnTo>
                  <a:pt x="0" y="0"/>
                </a:lnTo>
                <a:lnTo>
                  <a:pt x="0" y="7772400"/>
                </a:lnTo>
                <a:lnTo>
                  <a:pt x="1798777" y="7772400"/>
                </a:lnTo>
                <a:lnTo>
                  <a:pt x="2917101" y="3901821"/>
                </a:lnTo>
                <a:lnTo>
                  <a:pt x="1798561"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2434066" y="0"/>
            <a:ext cx="2304069" cy="5143500"/>
          </a:xfrm>
          <a:custGeom>
            <a:avLst/>
            <a:gdLst/>
            <a:ahLst/>
            <a:cxnLst/>
            <a:rect l="l" t="t" r="r" b="b"/>
            <a:pathLst>
              <a:path w="3481704" h="7772400">
                <a:moveTo>
                  <a:pt x="2362695" y="0"/>
                </a:moveTo>
                <a:lnTo>
                  <a:pt x="0" y="0"/>
                </a:lnTo>
                <a:lnTo>
                  <a:pt x="1118539" y="3901821"/>
                </a:lnTo>
                <a:lnTo>
                  <a:pt x="215" y="7772400"/>
                </a:lnTo>
                <a:lnTo>
                  <a:pt x="2362911" y="7772400"/>
                </a:lnTo>
                <a:lnTo>
                  <a:pt x="3481235" y="3901821"/>
                </a:lnTo>
                <a:lnTo>
                  <a:pt x="2362695"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3913503" y="0"/>
            <a:ext cx="2445684" cy="5143500"/>
          </a:xfrm>
          <a:custGeom>
            <a:avLst/>
            <a:gdLst/>
            <a:ahLst/>
            <a:cxnLst/>
            <a:rect l="l" t="t" r="r" b="b"/>
            <a:pathLst>
              <a:path w="3695700" h="7772400">
                <a:moveTo>
                  <a:pt x="2576550" y="0"/>
                </a:moveTo>
                <a:lnTo>
                  <a:pt x="0" y="0"/>
                </a:lnTo>
                <a:lnTo>
                  <a:pt x="1118539" y="3901821"/>
                </a:lnTo>
                <a:lnTo>
                  <a:pt x="215" y="7772400"/>
                </a:lnTo>
                <a:lnTo>
                  <a:pt x="2576766" y="7772400"/>
                </a:lnTo>
                <a:lnTo>
                  <a:pt x="3695090" y="3901821"/>
                </a:lnTo>
                <a:lnTo>
                  <a:pt x="2576550"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1258044" y="3314386"/>
            <a:ext cx="6656294" cy="1866620"/>
          </a:xfrm>
          <a:custGeom>
            <a:avLst/>
            <a:gdLst/>
            <a:ahLst/>
            <a:cxnLst/>
            <a:rect l="l" t="t" r="r" b="b"/>
            <a:pathLst>
              <a:path w="10058400" h="2820670">
                <a:moveTo>
                  <a:pt x="0" y="0"/>
                </a:moveTo>
                <a:lnTo>
                  <a:pt x="0" y="2820314"/>
                </a:lnTo>
                <a:lnTo>
                  <a:pt x="10058400" y="2820314"/>
                </a:lnTo>
                <a:lnTo>
                  <a:pt x="10058400" y="0"/>
                </a:lnTo>
                <a:lnTo>
                  <a:pt x="0" y="0"/>
                </a:lnTo>
                <a:close/>
              </a:path>
            </a:pathLst>
          </a:custGeom>
          <a:solidFill>
            <a:srgbClr val="F3F3F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1460871" y="3431437"/>
            <a:ext cx="3690797" cy="1712399"/>
          </a:xfrm>
          <a:custGeom>
            <a:avLst/>
            <a:gdLst/>
            <a:ahLst/>
            <a:cxnLst/>
            <a:rect l="l" t="t" r="r" b="b"/>
            <a:pathLst>
              <a:path w="5577205" h="2587625">
                <a:moveTo>
                  <a:pt x="3778289" y="0"/>
                </a:moveTo>
                <a:lnTo>
                  <a:pt x="1943117" y="0"/>
                </a:lnTo>
                <a:lnTo>
                  <a:pt x="0" y="2587117"/>
                </a:lnTo>
                <a:lnTo>
                  <a:pt x="5576699" y="2587117"/>
                </a:lnTo>
                <a:lnTo>
                  <a:pt x="3778289" y="0"/>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3316884" y="1112567"/>
            <a:ext cx="771945" cy="310123"/>
          </a:xfrm>
          <a:custGeom>
            <a:avLst/>
            <a:gdLst/>
            <a:ahLst/>
            <a:cxnLst/>
            <a:rect l="l" t="t" r="r" b="b"/>
            <a:pathLst>
              <a:path w="1166495" h="468630">
                <a:moveTo>
                  <a:pt x="275374" y="193281"/>
                </a:moveTo>
                <a:lnTo>
                  <a:pt x="225921" y="197709"/>
                </a:lnTo>
                <a:lnTo>
                  <a:pt x="179373" y="210475"/>
                </a:lnTo>
                <a:lnTo>
                  <a:pt x="136507" y="230805"/>
                </a:lnTo>
                <a:lnTo>
                  <a:pt x="98096" y="257922"/>
                </a:lnTo>
                <a:lnTo>
                  <a:pt x="64915" y="291053"/>
                </a:lnTo>
                <a:lnTo>
                  <a:pt x="37741" y="329421"/>
                </a:lnTo>
                <a:lnTo>
                  <a:pt x="17346" y="372251"/>
                </a:lnTo>
                <a:lnTo>
                  <a:pt x="4508" y="418769"/>
                </a:lnTo>
                <a:lnTo>
                  <a:pt x="0" y="468198"/>
                </a:lnTo>
                <a:lnTo>
                  <a:pt x="1158087" y="468198"/>
                </a:lnTo>
                <a:lnTo>
                  <a:pt x="1161639" y="448711"/>
                </a:lnTo>
                <a:lnTo>
                  <a:pt x="1164216" y="428902"/>
                </a:lnTo>
                <a:lnTo>
                  <a:pt x="1165786" y="408796"/>
                </a:lnTo>
                <a:lnTo>
                  <a:pt x="1166317" y="388416"/>
                </a:lnTo>
                <a:lnTo>
                  <a:pt x="1163291" y="339692"/>
                </a:lnTo>
                <a:lnTo>
                  <a:pt x="1154455" y="292774"/>
                </a:lnTo>
                <a:lnTo>
                  <a:pt x="1140173" y="248027"/>
                </a:lnTo>
                <a:lnTo>
                  <a:pt x="1134186" y="234975"/>
                </a:lnTo>
                <a:lnTo>
                  <a:pt x="421030" y="234975"/>
                </a:lnTo>
                <a:lnTo>
                  <a:pt x="387970" y="217327"/>
                </a:lnTo>
                <a:lnTo>
                  <a:pt x="352421" y="204231"/>
                </a:lnTo>
                <a:lnTo>
                  <a:pt x="314763" y="196084"/>
                </a:lnTo>
                <a:lnTo>
                  <a:pt x="275374" y="193281"/>
                </a:lnTo>
                <a:close/>
              </a:path>
              <a:path w="1166495" h="468630">
                <a:moveTo>
                  <a:pt x="777900" y="0"/>
                </a:moveTo>
                <a:lnTo>
                  <a:pt x="725482" y="3508"/>
                </a:lnTo>
                <a:lnTo>
                  <a:pt x="675194" y="13729"/>
                </a:lnTo>
                <a:lnTo>
                  <a:pt x="627491" y="30208"/>
                </a:lnTo>
                <a:lnTo>
                  <a:pt x="582829" y="52488"/>
                </a:lnTo>
                <a:lnTo>
                  <a:pt x="541660" y="80115"/>
                </a:lnTo>
                <a:lnTo>
                  <a:pt x="504442" y="112633"/>
                </a:lnTo>
                <a:lnTo>
                  <a:pt x="471627" y="149585"/>
                </a:lnTo>
                <a:lnTo>
                  <a:pt x="443672" y="190518"/>
                </a:lnTo>
                <a:lnTo>
                  <a:pt x="421030" y="234975"/>
                </a:lnTo>
                <a:lnTo>
                  <a:pt x="1134186" y="234975"/>
                </a:lnTo>
                <a:lnTo>
                  <a:pt x="1096729" y="166500"/>
                </a:lnTo>
                <a:lnTo>
                  <a:pt x="1068293" y="130449"/>
                </a:lnTo>
                <a:lnTo>
                  <a:pt x="1035868" y="98023"/>
                </a:lnTo>
                <a:lnTo>
                  <a:pt x="999816" y="69588"/>
                </a:lnTo>
                <a:lnTo>
                  <a:pt x="960502" y="45506"/>
                </a:lnTo>
                <a:lnTo>
                  <a:pt x="918289" y="26143"/>
                </a:lnTo>
                <a:lnTo>
                  <a:pt x="873542" y="11861"/>
                </a:lnTo>
                <a:lnTo>
                  <a:pt x="826624" y="3026"/>
                </a:lnTo>
                <a:lnTo>
                  <a:pt x="777900" y="0"/>
                </a:lnTo>
                <a:close/>
              </a:path>
            </a:pathLst>
          </a:custGeom>
          <a:solidFill>
            <a:srgbClr val="FFFFFF">
              <a:alpha val="22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2283798" y="2215268"/>
            <a:ext cx="2104044" cy="1144261"/>
          </a:xfrm>
          <a:custGeom>
            <a:avLst/>
            <a:gdLst/>
            <a:ahLst/>
            <a:cxnLst/>
            <a:rect l="l" t="t" r="r" b="b"/>
            <a:pathLst>
              <a:path w="3179445" h="1729104">
                <a:moveTo>
                  <a:pt x="0" y="1728989"/>
                </a:moveTo>
                <a:lnTo>
                  <a:pt x="3179089" y="1728989"/>
                </a:lnTo>
                <a:lnTo>
                  <a:pt x="3179089" y="0"/>
                </a:lnTo>
                <a:lnTo>
                  <a:pt x="0" y="0"/>
                </a:lnTo>
                <a:lnTo>
                  <a:pt x="0" y="1728989"/>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2219286" y="2143301"/>
            <a:ext cx="2235153" cy="72278"/>
          </a:xfrm>
          <a:custGeom>
            <a:avLst/>
            <a:gdLst/>
            <a:ahLst/>
            <a:cxnLst/>
            <a:rect l="l" t="t" r="r" b="b"/>
            <a:pathLst>
              <a:path w="3377565" h="109220">
                <a:moveTo>
                  <a:pt x="3377095" y="108750"/>
                </a:moveTo>
                <a:lnTo>
                  <a:pt x="0" y="108750"/>
                </a:lnTo>
                <a:lnTo>
                  <a:pt x="0" y="0"/>
                </a:lnTo>
                <a:lnTo>
                  <a:pt x="3377095" y="0"/>
                </a:lnTo>
                <a:lnTo>
                  <a:pt x="3377095" y="10875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3649498" y="2365699"/>
            <a:ext cx="140354" cy="582426"/>
          </a:xfrm>
          <a:custGeom>
            <a:avLst/>
            <a:gdLst/>
            <a:ahLst/>
            <a:cxnLst/>
            <a:rect l="l" t="t" r="r" b="b"/>
            <a:pathLst>
              <a:path w="212089" h="880110">
                <a:moveTo>
                  <a:pt x="0" y="879627"/>
                </a:moveTo>
                <a:lnTo>
                  <a:pt x="211950" y="879627"/>
                </a:lnTo>
                <a:lnTo>
                  <a:pt x="211950" y="0"/>
                </a:lnTo>
                <a:lnTo>
                  <a:pt x="0" y="0"/>
                </a:lnTo>
                <a:lnTo>
                  <a:pt x="0" y="879627"/>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3649498" y="3044111"/>
            <a:ext cx="140354" cy="258436"/>
          </a:xfrm>
          <a:custGeom>
            <a:avLst/>
            <a:gdLst/>
            <a:ahLst/>
            <a:cxnLst/>
            <a:rect l="l" t="t" r="r" b="b"/>
            <a:pathLst>
              <a:path w="212089" h="390525">
                <a:moveTo>
                  <a:pt x="0" y="390093"/>
                </a:moveTo>
                <a:lnTo>
                  <a:pt x="211950" y="390093"/>
                </a:lnTo>
                <a:lnTo>
                  <a:pt x="211950" y="0"/>
                </a:lnTo>
                <a:lnTo>
                  <a:pt x="0" y="0"/>
                </a:lnTo>
                <a:lnTo>
                  <a:pt x="0" y="390093"/>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3398525" y="2365699"/>
            <a:ext cx="140354" cy="862713"/>
          </a:xfrm>
          <a:custGeom>
            <a:avLst/>
            <a:gdLst/>
            <a:ahLst/>
            <a:cxnLst/>
            <a:rect l="l" t="t" r="r" b="b"/>
            <a:pathLst>
              <a:path w="212089" h="1303654">
                <a:moveTo>
                  <a:pt x="0" y="1303642"/>
                </a:moveTo>
                <a:lnTo>
                  <a:pt x="211924" y="1303642"/>
                </a:lnTo>
                <a:lnTo>
                  <a:pt x="211924" y="0"/>
                </a:lnTo>
                <a:lnTo>
                  <a:pt x="0" y="0"/>
                </a:lnTo>
                <a:lnTo>
                  <a:pt x="0" y="130364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3147544" y="2365699"/>
            <a:ext cx="140354" cy="862713"/>
          </a:xfrm>
          <a:custGeom>
            <a:avLst/>
            <a:gdLst/>
            <a:ahLst/>
            <a:cxnLst/>
            <a:rect l="l" t="t" r="r" b="b"/>
            <a:pathLst>
              <a:path w="212089" h="1303654">
                <a:moveTo>
                  <a:pt x="0" y="1303642"/>
                </a:moveTo>
                <a:lnTo>
                  <a:pt x="211937" y="1303642"/>
                </a:lnTo>
                <a:lnTo>
                  <a:pt x="211937" y="0"/>
                </a:lnTo>
                <a:lnTo>
                  <a:pt x="0" y="0"/>
                </a:lnTo>
                <a:lnTo>
                  <a:pt x="0" y="130364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2896555" y="2365699"/>
            <a:ext cx="140354" cy="862713"/>
          </a:xfrm>
          <a:custGeom>
            <a:avLst/>
            <a:gdLst/>
            <a:ahLst/>
            <a:cxnLst/>
            <a:rect l="l" t="t" r="r" b="b"/>
            <a:pathLst>
              <a:path w="212089" h="1303654">
                <a:moveTo>
                  <a:pt x="0" y="1303642"/>
                </a:moveTo>
                <a:lnTo>
                  <a:pt x="211950" y="1303642"/>
                </a:lnTo>
                <a:lnTo>
                  <a:pt x="211950" y="0"/>
                </a:lnTo>
                <a:lnTo>
                  <a:pt x="0" y="0"/>
                </a:lnTo>
                <a:lnTo>
                  <a:pt x="0" y="1303642"/>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2737847" y="3312103"/>
            <a:ext cx="605538" cy="47485"/>
          </a:xfrm>
          <a:custGeom>
            <a:avLst/>
            <a:gdLst/>
            <a:ahLst/>
            <a:cxnLst/>
            <a:rect l="l" t="t" r="r" b="b"/>
            <a:pathLst>
              <a:path w="915035" h="71754">
                <a:moveTo>
                  <a:pt x="0" y="71550"/>
                </a:moveTo>
                <a:lnTo>
                  <a:pt x="914704" y="71550"/>
                </a:lnTo>
                <a:lnTo>
                  <a:pt x="914704" y="0"/>
                </a:lnTo>
                <a:lnTo>
                  <a:pt x="0" y="0"/>
                </a:lnTo>
                <a:lnTo>
                  <a:pt x="0" y="71550"/>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2785827" y="2365699"/>
            <a:ext cx="110938" cy="862713"/>
          </a:xfrm>
          <a:custGeom>
            <a:avLst/>
            <a:gdLst/>
            <a:ahLst/>
            <a:cxnLst/>
            <a:rect l="l" t="t" r="r" b="b"/>
            <a:pathLst>
              <a:path w="167639" h="1303654">
                <a:moveTo>
                  <a:pt x="0" y="1303642"/>
                </a:moveTo>
                <a:lnTo>
                  <a:pt x="167322" y="1303642"/>
                </a:lnTo>
                <a:lnTo>
                  <a:pt x="167322" y="0"/>
                </a:lnTo>
                <a:lnTo>
                  <a:pt x="0" y="0"/>
                </a:lnTo>
                <a:lnTo>
                  <a:pt x="0" y="1303642"/>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2785827" y="3312103"/>
            <a:ext cx="110938" cy="47485"/>
          </a:xfrm>
          <a:custGeom>
            <a:avLst/>
            <a:gdLst/>
            <a:ahLst/>
            <a:cxnLst/>
            <a:rect l="l" t="t" r="r" b="b"/>
            <a:pathLst>
              <a:path w="167639" h="71754">
                <a:moveTo>
                  <a:pt x="0" y="71551"/>
                </a:moveTo>
                <a:lnTo>
                  <a:pt x="167322" y="71551"/>
                </a:lnTo>
                <a:lnTo>
                  <a:pt x="167322" y="0"/>
                </a:lnTo>
                <a:lnTo>
                  <a:pt x="0" y="0"/>
                </a:lnTo>
                <a:lnTo>
                  <a:pt x="0" y="71551"/>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 name="object 21"/>
          <p:cNvSpPr/>
          <p:nvPr/>
        </p:nvSpPr>
        <p:spPr>
          <a:xfrm>
            <a:off x="3036817" y="2365699"/>
            <a:ext cx="110938" cy="862713"/>
          </a:xfrm>
          <a:custGeom>
            <a:avLst/>
            <a:gdLst/>
            <a:ahLst/>
            <a:cxnLst/>
            <a:rect l="l" t="t" r="r" b="b"/>
            <a:pathLst>
              <a:path w="167639" h="1303654">
                <a:moveTo>
                  <a:pt x="0" y="1303642"/>
                </a:moveTo>
                <a:lnTo>
                  <a:pt x="167322" y="1303642"/>
                </a:lnTo>
                <a:lnTo>
                  <a:pt x="167322" y="0"/>
                </a:lnTo>
                <a:lnTo>
                  <a:pt x="0" y="0"/>
                </a:lnTo>
                <a:lnTo>
                  <a:pt x="0" y="1303642"/>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 name="object 22"/>
          <p:cNvSpPr/>
          <p:nvPr/>
        </p:nvSpPr>
        <p:spPr>
          <a:xfrm>
            <a:off x="3036817" y="3312103"/>
            <a:ext cx="110938" cy="47485"/>
          </a:xfrm>
          <a:custGeom>
            <a:avLst/>
            <a:gdLst/>
            <a:ahLst/>
            <a:cxnLst/>
            <a:rect l="l" t="t" r="r" b="b"/>
            <a:pathLst>
              <a:path w="167639" h="71754">
                <a:moveTo>
                  <a:pt x="0" y="71551"/>
                </a:moveTo>
                <a:lnTo>
                  <a:pt x="167322" y="71551"/>
                </a:lnTo>
                <a:lnTo>
                  <a:pt x="167322" y="0"/>
                </a:lnTo>
                <a:lnTo>
                  <a:pt x="0" y="0"/>
                </a:lnTo>
                <a:lnTo>
                  <a:pt x="0" y="71551"/>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3287797" y="2365699"/>
            <a:ext cx="110938" cy="862713"/>
          </a:xfrm>
          <a:custGeom>
            <a:avLst/>
            <a:gdLst/>
            <a:ahLst/>
            <a:cxnLst/>
            <a:rect l="l" t="t" r="r" b="b"/>
            <a:pathLst>
              <a:path w="167639" h="1303654">
                <a:moveTo>
                  <a:pt x="0" y="1303642"/>
                </a:moveTo>
                <a:lnTo>
                  <a:pt x="167322" y="1303642"/>
                </a:lnTo>
                <a:lnTo>
                  <a:pt x="167322" y="0"/>
                </a:lnTo>
                <a:lnTo>
                  <a:pt x="0" y="0"/>
                </a:lnTo>
                <a:lnTo>
                  <a:pt x="0" y="1303642"/>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3287797" y="3312103"/>
            <a:ext cx="110938" cy="47485"/>
          </a:xfrm>
          <a:custGeom>
            <a:avLst/>
            <a:gdLst/>
            <a:ahLst/>
            <a:cxnLst/>
            <a:rect l="l" t="t" r="r" b="b"/>
            <a:pathLst>
              <a:path w="167639" h="71754">
                <a:moveTo>
                  <a:pt x="0" y="71551"/>
                </a:moveTo>
                <a:lnTo>
                  <a:pt x="167322" y="71551"/>
                </a:lnTo>
                <a:lnTo>
                  <a:pt x="167322" y="0"/>
                </a:lnTo>
                <a:lnTo>
                  <a:pt x="0" y="0"/>
                </a:lnTo>
                <a:lnTo>
                  <a:pt x="0" y="71551"/>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a:off x="3538770" y="2365699"/>
            <a:ext cx="110938" cy="582426"/>
          </a:xfrm>
          <a:custGeom>
            <a:avLst/>
            <a:gdLst/>
            <a:ahLst/>
            <a:cxnLst/>
            <a:rect l="l" t="t" r="r" b="b"/>
            <a:pathLst>
              <a:path w="167639" h="880110">
                <a:moveTo>
                  <a:pt x="0" y="879627"/>
                </a:moveTo>
                <a:lnTo>
                  <a:pt x="167322" y="879627"/>
                </a:lnTo>
                <a:lnTo>
                  <a:pt x="167322" y="0"/>
                </a:lnTo>
                <a:lnTo>
                  <a:pt x="0" y="0"/>
                </a:lnTo>
                <a:lnTo>
                  <a:pt x="0" y="879627"/>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3538770" y="3044111"/>
            <a:ext cx="110938" cy="184477"/>
          </a:xfrm>
          <a:custGeom>
            <a:avLst/>
            <a:gdLst/>
            <a:ahLst/>
            <a:cxnLst/>
            <a:rect l="l" t="t" r="r" b="b"/>
            <a:pathLst>
              <a:path w="167639" h="278764">
                <a:moveTo>
                  <a:pt x="0" y="278485"/>
                </a:moveTo>
                <a:lnTo>
                  <a:pt x="167322" y="278485"/>
                </a:lnTo>
                <a:lnTo>
                  <a:pt x="167322" y="0"/>
                </a:lnTo>
                <a:lnTo>
                  <a:pt x="0" y="0"/>
                </a:lnTo>
                <a:lnTo>
                  <a:pt x="0" y="278485"/>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3789759" y="2365699"/>
            <a:ext cx="110938" cy="936672"/>
          </a:xfrm>
          <a:custGeom>
            <a:avLst/>
            <a:gdLst/>
            <a:ahLst/>
            <a:cxnLst/>
            <a:rect l="l" t="t" r="r" b="b"/>
            <a:pathLst>
              <a:path w="167639" h="1415414">
                <a:moveTo>
                  <a:pt x="0" y="1415249"/>
                </a:moveTo>
                <a:lnTo>
                  <a:pt x="167322" y="1415249"/>
                </a:lnTo>
                <a:lnTo>
                  <a:pt x="167322" y="0"/>
                </a:lnTo>
                <a:lnTo>
                  <a:pt x="0" y="0"/>
                </a:lnTo>
                <a:lnTo>
                  <a:pt x="0" y="1415249"/>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3343165" y="3302262"/>
            <a:ext cx="609320" cy="57570"/>
          </a:xfrm>
          <a:custGeom>
            <a:avLst/>
            <a:gdLst/>
            <a:ahLst/>
            <a:cxnLst/>
            <a:rect l="l" t="t" r="r" b="b"/>
            <a:pathLst>
              <a:path w="920750" h="86995">
                <a:moveTo>
                  <a:pt x="0" y="86422"/>
                </a:moveTo>
                <a:lnTo>
                  <a:pt x="920280" y="86422"/>
                </a:lnTo>
                <a:lnTo>
                  <a:pt x="920280" y="0"/>
                </a:lnTo>
                <a:lnTo>
                  <a:pt x="0" y="0"/>
                </a:lnTo>
                <a:lnTo>
                  <a:pt x="0" y="86422"/>
                </a:lnTo>
                <a:close/>
              </a:path>
            </a:pathLst>
          </a:custGeom>
          <a:solidFill>
            <a:srgbClr val="E6E6E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2219284" y="3359452"/>
            <a:ext cx="2235153" cy="72278"/>
          </a:xfrm>
          <a:custGeom>
            <a:avLst/>
            <a:gdLst/>
            <a:ahLst/>
            <a:cxnLst/>
            <a:rect l="l" t="t" r="r" b="b"/>
            <a:pathLst>
              <a:path w="3377565" h="109220">
                <a:moveTo>
                  <a:pt x="3377095" y="108775"/>
                </a:moveTo>
                <a:lnTo>
                  <a:pt x="0" y="108775"/>
                </a:lnTo>
                <a:lnTo>
                  <a:pt x="0" y="0"/>
                </a:lnTo>
                <a:lnTo>
                  <a:pt x="3377095" y="0"/>
                </a:lnTo>
                <a:lnTo>
                  <a:pt x="3377095" y="108775"/>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2337393" y="2312633"/>
            <a:ext cx="105475" cy="227760"/>
          </a:xfrm>
          <a:custGeom>
            <a:avLst/>
            <a:gdLst/>
            <a:ahLst/>
            <a:cxnLst/>
            <a:rect l="l" t="t" r="r" b="b"/>
            <a:pathLst>
              <a:path w="159385" h="344170">
                <a:moveTo>
                  <a:pt x="158978" y="343687"/>
                </a:moveTo>
                <a:lnTo>
                  <a:pt x="0" y="343687"/>
                </a:lnTo>
                <a:lnTo>
                  <a:pt x="0" y="0"/>
                </a:lnTo>
                <a:lnTo>
                  <a:pt x="158978" y="0"/>
                </a:lnTo>
                <a:lnTo>
                  <a:pt x="158978" y="343687"/>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2485025" y="231261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2632657" y="231261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2337393" y="2665106"/>
            <a:ext cx="105475" cy="227760"/>
          </a:xfrm>
          <a:custGeom>
            <a:avLst/>
            <a:gdLst/>
            <a:ahLst/>
            <a:cxnLst/>
            <a:rect l="l" t="t" r="r" b="b"/>
            <a:pathLst>
              <a:path w="159385" h="344170">
                <a:moveTo>
                  <a:pt x="158978" y="343712"/>
                </a:moveTo>
                <a:lnTo>
                  <a:pt x="0" y="343712"/>
                </a:lnTo>
                <a:lnTo>
                  <a:pt x="0" y="0"/>
                </a:lnTo>
                <a:lnTo>
                  <a:pt x="158978" y="0"/>
                </a:lnTo>
                <a:lnTo>
                  <a:pt x="158978"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2485025" y="266510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2632657" y="266510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6" name="object 36"/>
          <p:cNvSpPr/>
          <p:nvPr/>
        </p:nvSpPr>
        <p:spPr>
          <a:xfrm>
            <a:off x="2337393" y="3017587"/>
            <a:ext cx="105475" cy="227760"/>
          </a:xfrm>
          <a:custGeom>
            <a:avLst/>
            <a:gdLst/>
            <a:ahLst/>
            <a:cxnLst/>
            <a:rect l="l" t="t" r="r" b="b"/>
            <a:pathLst>
              <a:path w="159385" h="344170">
                <a:moveTo>
                  <a:pt x="158978" y="343712"/>
                </a:moveTo>
                <a:lnTo>
                  <a:pt x="0" y="343712"/>
                </a:lnTo>
                <a:lnTo>
                  <a:pt x="0" y="0"/>
                </a:lnTo>
                <a:lnTo>
                  <a:pt x="158978" y="0"/>
                </a:lnTo>
                <a:lnTo>
                  <a:pt x="158978"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7" name="object 37"/>
          <p:cNvSpPr/>
          <p:nvPr/>
        </p:nvSpPr>
        <p:spPr>
          <a:xfrm>
            <a:off x="2485025" y="3017561"/>
            <a:ext cx="105475" cy="227760"/>
          </a:xfrm>
          <a:custGeom>
            <a:avLst/>
            <a:gdLst/>
            <a:ahLst/>
            <a:cxnLst/>
            <a:rect l="l" t="t" r="r" b="b"/>
            <a:pathLst>
              <a:path w="159385" h="344170">
                <a:moveTo>
                  <a:pt x="158953" y="343750"/>
                </a:moveTo>
                <a:lnTo>
                  <a:pt x="0" y="343750"/>
                </a:lnTo>
                <a:lnTo>
                  <a:pt x="0" y="0"/>
                </a:lnTo>
                <a:lnTo>
                  <a:pt x="158953" y="0"/>
                </a:lnTo>
                <a:lnTo>
                  <a:pt x="158953" y="34375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2632657" y="3017562"/>
            <a:ext cx="105475" cy="210951"/>
          </a:xfrm>
          <a:custGeom>
            <a:avLst/>
            <a:gdLst/>
            <a:ahLst/>
            <a:cxnLst/>
            <a:rect l="l" t="t" r="r" b="b"/>
            <a:pathLst>
              <a:path w="159385" h="318770">
                <a:moveTo>
                  <a:pt x="0" y="318604"/>
                </a:moveTo>
                <a:lnTo>
                  <a:pt x="158953" y="318604"/>
                </a:lnTo>
                <a:lnTo>
                  <a:pt x="158953" y="0"/>
                </a:lnTo>
                <a:lnTo>
                  <a:pt x="0" y="0"/>
                </a:lnTo>
                <a:lnTo>
                  <a:pt x="0" y="318604"/>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3952175" y="2312633"/>
            <a:ext cx="105475" cy="227760"/>
          </a:xfrm>
          <a:custGeom>
            <a:avLst/>
            <a:gdLst/>
            <a:ahLst/>
            <a:cxnLst/>
            <a:rect l="l" t="t" r="r" b="b"/>
            <a:pathLst>
              <a:path w="159385" h="344170">
                <a:moveTo>
                  <a:pt x="158953" y="343687"/>
                </a:moveTo>
                <a:lnTo>
                  <a:pt x="0" y="343687"/>
                </a:lnTo>
                <a:lnTo>
                  <a:pt x="0" y="0"/>
                </a:lnTo>
                <a:lnTo>
                  <a:pt x="158953" y="0"/>
                </a:lnTo>
                <a:lnTo>
                  <a:pt x="158953" y="343687"/>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0" name="object 40"/>
          <p:cNvSpPr/>
          <p:nvPr/>
        </p:nvSpPr>
        <p:spPr>
          <a:xfrm>
            <a:off x="4099807" y="231261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1" name="object 41"/>
          <p:cNvSpPr/>
          <p:nvPr/>
        </p:nvSpPr>
        <p:spPr>
          <a:xfrm>
            <a:off x="4247414" y="2312616"/>
            <a:ext cx="105475" cy="227760"/>
          </a:xfrm>
          <a:custGeom>
            <a:avLst/>
            <a:gdLst/>
            <a:ahLst/>
            <a:cxnLst/>
            <a:rect l="l" t="t" r="r" b="b"/>
            <a:pathLst>
              <a:path w="159385" h="344170">
                <a:moveTo>
                  <a:pt x="158978" y="343712"/>
                </a:moveTo>
                <a:lnTo>
                  <a:pt x="0" y="343712"/>
                </a:lnTo>
                <a:lnTo>
                  <a:pt x="0" y="0"/>
                </a:lnTo>
                <a:lnTo>
                  <a:pt x="158978" y="0"/>
                </a:lnTo>
                <a:lnTo>
                  <a:pt x="158978"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2" name="object 42"/>
          <p:cNvSpPr/>
          <p:nvPr/>
        </p:nvSpPr>
        <p:spPr>
          <a:xfrm>
            <a:off x="3952175" y="266510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3" name="object 43"/>
          <p:cNvSpPr/>
          <p:nvPr/>
        </p:nvSpPr>
        <p:spPr>
          <a:xfrm>
            <a:off x="4099807" y="2665106"/>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4" name="object 44"/>
          <p:cNvSpPr/>
          <p:nvPr/>
        </p:nvSpPr>
        <p:spPr>
          <a:xfrm>
            <a:off x="4247414" y="2665106"/>
            <a:ext cx="105475" cy="227760"/>
          </a:xfrm>
          <a:custGeom>
            <a:avLst/>
            <a:gdLst/>
            <a:ahLst/>
            <a:cxnLst/>
            <a:rect l="l" t="t" r="r" b="b"/>
            <a:pathLst>
              <a:path w="159385" h="344170">
                <a:moveTo>
                  <a:pt x="158978" y="343712"/>
                </a:moveTo>
                <a:lnTo>
                  <a:pt x="0" y="343712"/>
                </a:lnTo>
                <a:lnTo>
                  <a:pt x="0" y="0"/>
                </a:lnTo>
                <a:lnTo>
                  <a:pt x="158978" y="0"/>
                </a:lnTo>
                <a:lnTo>
                  <a:pt x="158978"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5" name="object 45"/>
          <p:cNvSpPr/>
          <p:nvPr/>
        </p:nvSpPr>
        <p:spPr>
          <a:xfrm>
            <a:off x="3952175" y="3017587"/>
            <a:ext cx="105475" cy="227760"/>
          </a:xfrm>
          <a:custGeom>
            <a:avLst/>
            <a:gdLst/>
            <a:ahLst/>
            <a:cxnLst/>
            <a:rect l="l" t="t" r="r" b="b"/>
            <a:pathLst>
              <a:path w="159385" h="344170">
                <a:moveTo>
                  <a:pt x="158953" y="343712"/>
                </a:moveTo>
                <a:lnTo>
                  <a:pt x="0" y="343712"/>
                </a:lnTo>
                <a:lnTo>
                  <a:pt x="0" y="0"/>
                </a:lnTo>
                <a:lnTo>
                  <a:pt x="158953" y="0"/>
                </a:lnTo>
                <a:lnTo>
                  <a:pt x="158953" y="343712"/>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6" name="object 46"/>
          <p:cNvSpPr/>
          <p:nvPr/>
        </p:nvSpPr>
        <p:spPr>
          <a:xfrm>
            <a:off x="4099807" y="3017561"/>
            <a:ext cx="105475" cy="227760"/>
          </a:xfrm>
          <a:custGeom>
            <a:avLst/>
            <a:gdLst/>
            <a:ahLst/>
            <a:cxnLst/>
            <a:rect l="l" t="t" r="r" b="b"/>
            <a:pathLst>
              <a:path w="159385" h="344170">
                <a:moveTo>
                  <a:pt x="158953" y="343750"/>
                </a:moveTo>
                <a:lnTo>
                  <a:pt x="0" y="343750"/>
                </a:lnTo>
                <a:lnTo>
                  <a:pt x="0" y="0"/>
                </a:lnTo>
                <a:lnTo>
                  <a:pt x="158953" y="0"/>
                </a:lnTo>
                <a:lnTo>
                  <a:pt x="158953" y="34375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7" name="object 47"/>
          <p:cNvSpPr/>
          <p:nvPr/>
        </p:nvSpPr>
        <p:spPr>
          <a:xfrm>
            <a:off x="4247414" y="3017561"/>
            <a:ext cx="105475" cy="227760"/>
          </a:xfrm>
          <a:custGeom>
            <a:avLst/>
            <a:gdLst/>
            <a:ahLst/>
            <a:cxnLst/>
            <a:rect l="l" t="t" r="r" b="b"/>
            <a:pathLst>
              <a:path w="159385" h="344170">
                <a:moveTo>
                  <a:pt x="158978" y="343750"/>
                </a:moveTo>
                <a:lnTo>
                  <a:pt x="0" y="343750"/>
                </a:lnTo>
                <a:lnTo>
                  <a:pt x="0" y="0"/>
                </a:lnTo>
                <a:lnTo>
                  <a:pt x="158978" y="0"/>
                </a:lnTo>
                <a:lnTo>
                  <a:pt x="158978" y="343750"/>
                </a:lnTo>
                <a:close/>
              </a:path>
            </a:pathLst>
          </a:custGeom>
          <a:solidFill>
            <a:srgbClr val="A09F9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8" name="object 48"/>
          <p:cNvSpPr/>
          <p:nvPr/>
        </p:nvSpPr>
        <p:spPr>
          <a:xfrm>
            <a:off x="2703691" y="2302010"/>
            <a:ext cx="1264443" cy="63874"/>
          </a:xfrm>
          <a:custGeom>
            <a:avLst/>
            <a:gdLst/>
            <a:ahLst/>
            <a:cxnLst/>
            <a:rect l="l" t="t" r="r" b="b"/>
            <a:pathLst>
              <a:path w="1910714" h="96520">
                <a:moveTo>
                  <a:pt x="0" y="96227"/>
                </a:moveTo>
                <a:lnTo>
                  <a:pt x="1910270" y="96227"/>
                </a:lnTo>
                <a:lnTo>
                  <a:pt x="1910270" y="0"/>
                </a:lnTo>
                <a:lnTo>
                  <a:pt x="0" y="0"/>
                </a:lnTo>
                <a:lnTo>
                  <a:pt x="0" y="96227"/>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9" name="object 49"/>
          <p:cNvSpPr/>
          <p:nvPr/>
        </p:nvSpPr>
        <p:spPr>
          <a:xfrm>
            <a:off x="2666762" y="2280781"/>
            <a:ext cx="1338403" cy="0"/>
          </a:xfrm>
          <a:custGeom>
            <a:avLst/>
            <a:gdLst/>
            <a:ahLst/>
            <a:cxnLst/>
            <a:rect l="l" t="t" r="r" b="b"/>
            <a:pathLst>
              <a:path w="2022475">
                <a:moveTo>
                  <a:pt x="0" y="0"/>
                </a:moveTo>
                <a:lnTo>
                  <a:pt x="2021890" y="0"/>
                </a:lnTo>
              </a:path>
            </a:pathLst>
          </a:custGeom>
          <a:ln w="64160">
            <a:solidFill>
              <a:srgbClr val="DCDCDC"/>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0" name="object 50"/>
          <p:cNvSpPr/>
          <p:nvPr/>
        </p:nvSpPr>
        <p:spPr>
          <a:xfrm>
            <a:off x="2664033" y="1812969"/>
            <a:ext cx="1343865" cy="446694"/>
          </a:xfrm>
          <a:custGeom>
            <a:avLst/>
            <a:gdLst/>
            <a:ahLst/>
            <a:cxnLst/>
            <a:rect l="l" t="t" r="r" b="b"/>
            <a:pathLst>
              <a:path w="2030729" h="675004">
                <a:moveTo>
                  <a:pt x="1015060" y="0"/>
                </a:moveTo>
                <a:lnTo>
                  <a:pt x="0" y="674839"/>
                </a:lnTo>
                <a:lnTo>
                  <a:pt x="2030133" y="674839"/>
                </a:lnTo>
                <a:lnTo>
                  <a:pt x="1015060" y="0"/>
                </a:lnTo>
                <a:close/>
              </a:path>
            </a:pathLst>
          </a:custGeom>
          <a:solidFill>
            <a:srgbClr val="DCDCDC"/>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1" name="object 51"/>
          <p:cNvSpPr/>
          <p:nvPr/>
        </p:nvSpPr>
        <p:spPr>
          <a:xfrm>
            <a:off x="3335765" y="1812969"/>
            <a:ext cx="671933" cy="553010"/>
          </a:xfrm>
          <a:custGeom>
            <a:avLst/>
            <a:gdLst/>
            <a:ahLst/>
            <a:cxnLst/>
            <a:rect l="l" t="t" r="r" b="b"/>
            <a:pathLst>
              <a:path w="1015364" h="835660">
                <a:moveTo>
                  <a:pt x="0" y="0"/>
                </a:moveTo>
                <a:lnTo>
                  <a:pt x="0" y="835228"/>
                </a:lnTo>
                <a:lnTo>
                  <a:pt x="955141" y="835228"/>
                </a:lnTo>
                <a:lnTo>
                  <a:pt x="955141" y="739000"/>
                </a:lnTo>
                <a:lnTo>
                  <a:pt x="1010958" y="739000"/>
                </a:lnTo>
                <a:lnTo>
                  <a:pt x="1010958" y="674839"/>
                </a:lnTo>
                <a:lnTo>
                  <a:pt x="1015072" y="674839"/>
                </a:lnTo>
                <a:lnTo>
                  <a:pt x="0" y="0"/>
                </a:lnTo>
                <a:close/>
              </a:path>
            </a:pathLst>
          </a:custGeom>
          <a:solidFill>
            <a:srgbClr val="E6E6E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2" name="object 52"/>
          <p:cNvSpPr/>
          <p:nvPr/>
        </p:nvSpPr>
        <p:spPr>
          <a:xfrm>
            <a:off x="2773997" y="1875001"/>
            <a:ext cx="1123669" cy="373576"/>
          </a:xfrm>
          <a:custGeom>
            <a:avLst/>
            <a:gdLst/>
            <a:ahLst/>
            <a:cxnLst/>
            <a:rect l="l" t="t" r="r" b="b"/>
            <a:pathLst>
              <a:path w="1697989" h="564514">
                <a:moveTo>
                  <a:pt x="848893" y="0"/>
                </a:moveTo>
                <a:lnTo>
                  <a:pt x="0" y="564400"/>
                </a:lnTo>
                <a:lnTo>
                  <a:pt x="1697812" y="564400"/>
                </a:lnTo>
                <a:lnTo>
                  <a:pt x="1647458" y="530923"/>
                </a:lnTo>
                <a:lnTo>
                  <a:pt x="110782" y="530923"/>
                </a:lnTo>
                <a:lnTo>
                  <a:pt x="848893" y="40195"/>
                </a:lnTo>
                <a:lnTo>
                  <a:pt x="909351" y="40195"/>
                </a:lnTo>
                <a:lnTo>
                  <a:pt x="848893" y="0"/>
                </a:lnTo>
                <a:close/>
              </a:path>
              <a:path w="1697989" h="564514">
                <a:moveTo>
                  <a:pt x="909351" y="40195"/>
                </a:moveTo>
                <a:lnTo>
                  <a:pt x="848893" y="40195"/>
                </a:lnTo>
                <a:lnTo>
                  <a:pt x="1587017" y="530923"/>
                </a:lnTo>
                <a:lnTo>
                  <a:pt x="1647458" y="530923"/>
                </a:lnTo>
                <a:lnTo>
                  <a:pt x="909351" y="40195"/>
                </a:lnTo>
                <a:close/>
              </a:path>
            </a:pathLst>
          </a:custGeom>
          <a:solidFill>
            <a:srgbClr val="B5B5B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3" name="object 53"/>
          <p:cNvSpPr/>
          <p:nvPr/>
        </p:nvSpPr>
        <p:spPr>
          <a:xfrm>
            <a:off x="2703676" y="2365647"/>
            <a:ext cx="1684244" cy="993822"/>
          </a:xfrm>
          <a:custGeom>
            <a:avLst/>
            <a:gdLst/>
            <a:ahLst/>
            <a:cxnLst/>
            <a:rect l="l" t="t" r="r" b="b"/>
            <a:pathLst>
              <a:path w="2545079" h="1501775">
                <a:moveTo>
                  <a:pt x="1910461" y="0"/>
                </a:moveTo>
                <a:lnTo>
                  <a:pt x="0" y="0"/>
                </a:lnTo>
                <a:lnTo>
                  <a:pt x="1415008" y="1415313"/>
                </a:lnTo>
                <a:lnTo>
                  <a:pt x="1886623" y="1415313"/>
                </a:lnTo>
                <a:lnTo>
                  <a:pt x="1886623" y="1501736"/>
                </a:lnTo>
                <a:lnTo>
                  <a:pt x="2544597" y="1501736"/>
                </a:lnTo>
                <a:lnTo>
                  <a:pt x="2544597" y="634453"/>
                </a:lnTo>
                <a:lnTo>
                  <a:pt x="1910461" y="0"/>
                </a:lnTo>
                <a:close/>
              </a:path>
            </a:pathLst>
          </a:custGeom>
          <a:solidFill>
            <a:srgbClr val="B5B5B5">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4" name="object 54"/>
          <p:cNvSpPr/>
          <p:nvPr/>
        </p:nvSpPr>
        <p:spPr>
          <a:xfrm>
            <a:off x="3852530" y="1348686"/>
            <a:ext cx="532840" cy="338278"/>
          </a:xfrm>
          <a:custGeom>
            <a:avLst/>
            <a:gdLst/>
            <a:ahLst/>
            <a:cxnLst/>
            <a:rect l="l" t="t" r="r" b="b"/>
            <a:pathLst>
              <a:path w="805179" h="511175">
                <a:moveTo>
                  <a:pt x="0" y="0"/>
                </a:moveTo>
                <a:lnTo>
                  <a:pt x="0" y="504952"/>
                </a:lnTo>
                <a:lnTo>
                  <a:pt x="40235" y="510778"/>
                </a:lnTo>
                <a:lnTo>
                  <a:pt x="80471" y="510879"/>
                </a:lnTo>
                <a:lnTo>
                  <a:pt x="120706" y="505889"/>
                </a:lnTo>
                <a:lnTo>
                  <a:pt x="160942" y="496446"/>
                </a:lnTo>
                <a:lnTo>
                  <a:pt x="201177" y="483185"/>
                </a:lnTo>
                <a:lnTo>
                  <a:pt x="241413" y="466743"/>
                </a:lnTo>
                <a:lnTo>
                  <a:pt x="281649" y="447756"/>
                </a:lnTo>
                <a:lnTo>
                  <a:pt x="321884" y="426860"/>
                </a:lnTo>
                <a:lnTo>
                  <a:pt x="362120" y="404692"/>
                </a:lnTo>
                <a:lnTo>
                  <a:pt x="442592" y="359082"/>
                </a:lnTo>
                <a:lnTo>
                  <a:pt x="482828" y="336913"/>
                </a:lnTo>
                <a:lnTo>
                  <a:pt x="523065" y="316017"/>
                </a:lnTo>
                <a:lnTo>
                  <a:pt x="563301" y="297029"/>
                </a:lnTo>
                <a:lnTo>
                  <a:pt x="603537" y="280586"/>
                </a:lnTo>
                <a:lnTo>
                  <a:pt x="643774" y="267324"/>
                </a:lnTo>
                <a:lnTo>
                  <a:pt x="684011" y="257880"/>
                </a:lnTo>
                <a:lnTo>
                  <a:pt x="724248" y="252889"/>
                </a:lnTo>
                <a:lnTo>
                  <a:pt x="797052" y="252889"/>
                </a:lnTo>
                <a:lnTo>
                  <a:pt x="764487" y="227739"/>
                </a:lnTo>
                <a:lnTo>
                  <a:pt x="724251" y="202391"/>
                </a:lnTo>
                <a:lnTo>
                  <a:pt x="684015" y="182134"/>
                </a:lnTo>
                <a:lnTo>
                  <a:pt x="643779" y="166330"/>
                </a:lnTo>
                <a:lnTo>
                  <a:pt x="603543" y="154344"/>
                </a:lnTo>
                <a:lnTo>
                  <a:pt x="563307" y="145539"/>
                </a:lnTo>
                <a:lnTo>
                  <a:pt x="523070" y="139279"/>
                </a:lnTo>
                <a:lnTo>
                  <a:pt x="482834" y="134927"/>
                </a:lnTo>
                <a:lnTo>
                  <a:pt x="442597" y="131849"/>
                </a:lnTo>
                <a:lnTo>
                  <a:pt x="362124" y="126964"/>
                </a:lnTo>
                <a:lnTo>
                  <a:pt x="321888" y="123885"/>
                </a:lnTo>
                <a:lnTo>
                  <a:pt x="281652" y="119534"/>
                </a:lnTo>
                <a:lnTo>
                  <a:pt x="241415" y="113274"/>
                </a:lnTo>
                <a:lnTo>
                  <a:pt x="201179" y="104469"/>
                </a:lnTo>
                <a:lnTo>
                  <a:pt x="160943" y="92482"/>
                </a:lnTo>
                <a:lnTo>
                  <a:pt x="120707" y="76678"/>
                </a:lnTo>
                <a:lnTo>
                  <a:pt x="80471" y="56421"/>
                </a:lnTo>
                <a:lnTo>
                  <a:pt x="40235" y="31073"/>
                </a:lnTo>
                <a:lnTo>
                  <a:pt x="0" y="0"/>
                </a:lnTo>
                <a:close/>
              </a:path>
              <a:path w="805179" h="511175">
                <a:moveTo>
                  <a:pt x="797052" y="252889"/>
                </a:moveTo>
                <a:lnTo>
                  <a:pt x="724248" y="252889"/>
                </a:lnTo>
                <a:lnTo>
                  <a:pt x="764485" y="252988"/>
                </a:lnTo>
                <a:lnTo>
                  <a:pt x="804722" y="258813"/>
                </a:lnTo>
                <a:lnTo>
                  <a:pt x="797052" y="252889"/>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5" name="object 55"/>
          <p:cNvSpPr/>
          <p:nvPr/>
        </p:nvSpPr>
        <p:spPr>
          <a:xfrm>
            <a:off x="3852531" y="1342531"/>
            <a:ext cx="0" cy="819850"/>
          </a:xfrm>
          <a:custGeom>
            <a:avLst/>
            <a:gdLst/>
            <a:ahLst/>
            <a:cxnLst/>
            <a:rect l="l" t="t" r="r" b="b"/>
            <a:pathLst>
              <a:path h="1238885">
                <a:moveTo>
                  <a:pt x="0" y="0"/>
                </a:moveTo>
                <a:lnTo>
                  <a:pt x="0" y="1238465"/>
                </a:lnTo>
              </a:path>
            </a:pathLst>
          </a:custGeom>
          <a:ln w="18630">
            <a:solidFill>
              <a:srgbClr val="434343"/>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6" name="object 56"/>
          <p:cNvSpPr/>
          <p:nvPr/>
        </p:nvSpPr>
        <p:spPr>
          <a:xfrm>
            <a:off x="2327344" y="1116658"/>
            <a:ext cx="1469932" cy="584107"/>
          </a:xfrm>
          <a:custGeom>
            <a:avLst/>
            <a:gdLst/>
            <a:ahLst/>
            <a:cxnLst/>
            <a:rect l="l" t="t" r="r" b="b"/>
            <a:pathLst>
              <a:path w="2221229" h="882650">
                <a:moveTo>
                  <a:pt x="485698" y="341896"/>
                </a:moveTo>
                <a:lnTo>
                  <a:pt x="438923" y="344120"/>
                </a:lnTo>
                <a:lnTo>
                  <a:pt x="393406" y="350654"/>
                </a:lnTo>
                <a:lnTo>
                  <a:pt x="349350" y="361297"/>
                </a:lnTo>
                <a:lnTo>
                  <a:pt x="306959" y="375843"/>
                </a:lnTo>
                <a:lnTo>
                  <a:pt x="266437" y="394090"/>
                </a:lnTo>
                <a:lnTo>
                  <a:pt x="227986" y="415834"/>
                </a:lnTo>
                <a:lnTo>
                  <a:pt x="191811" y="440872"/>
                </a:lnTo>
                <a:lnTo>
                  <a:pt x="158115" y="469000"/>
                </a:lnTo>
                <a:lnTo>
                  <a:pt x="127102" y="500013"/>
                </a:lnTo>
                <a:lnTo>
                  <a:pt x="98974" y="533710"/>
                </a:lnTo>
                <a:lnTo>
                  <a:pt x="73937" y="569886"/>
                </a:lnTo>
                <a:lnTo>
                  <a:pt x="52193" y="608338"/>
                </a:lnTo>
                <a:lnTo>
                  <a:pt x="33946" y="648862"/>
                </a:lnTo>
                <a:lnTo>
                  <a:pt x="19400" y="691254"/>
                </a:lnTo>
                <a:lnTo>
                  <a:pt x="8758" y="735312"/>
                </a:lnTo>
                <a:lnTo>
                  <a:pt x="2223" y="780831"/>
                </a:lnTo>
                <a:lnTo>
                  <a:pt x="0" y="827608"/>
                </a:lnTo>
                <a:lnTo>
                  <a:pt x="208" y="841435"/>
                </a:lnTo>
                <a:lnTo>
                  <a:pt x="817" y="855162"/>
                </a:lnTo>
                <a:lnTo>
                  <a:pt x="1805" y="868786"/>
                </a:lnTo>
                <a:lnTo>
                  <a:pt x="3149" y="882307"/>
                </a:lnTo>
                <a:lnTo>
                  <a:pt x="2221064" y="882307"/>
                </a:lnTo>
                <a:lnTo>
                  <a:pt x="2212446" y="833913"/>
                </a:lnTo>
                <a:lnTo>
                  <a:pt x="2198604" y="787544"/>
                </a:lnTo>
                <a:lnTo>
                  <a:pt x="2179859" y="743521"/>
                </a:lnTo>
                <a:lnTo>
                  <a:pt x="2156532" y="702165"/>
                </a:lnTo>
                <a:lnTo>
                  <a:pt x="2128942" y="663798"/>
                </a:lnTo>
                <a:lnTo>
                  <a:pt x="2097411" y="628741"/>
                </a:lnTo>
                <a:lnTo>
                  <a:pt x="2062259" y="597315"/>
                </a:lnTo>
                <a:lnTo>
                  <a:pt x="2023806" y="569842"/>
                </a:lnTo>
                <a:lnTo>
                  <a:pt x="1982373" y="546644"/>
                </a:lnTo>
                <a:lnTo>
                  <a:pt x="1938281" y="528041"/>
                </a:lnTo>
                <a:lnTo>
                  <a:pt x="1891850" y="514355"/>
                </a:lnTo>
                <a:lnTo>
                  <a:pt x="1843400" y="505908"/>
                </a:lnTo>
                <a:lnTo>
                  <a:pt x="1797223" y="503250"/>
                </a:lnTo>
                <a:lnTo>
                  <a:pt x="1784146" y="503250"/>
                </a:lnTo>
                <a:lnTo>
                  <a:pt x="1771807" y="455971"/>
                </a:lnTo>
                <a:lnTo>
                  <a:pt x="1756040" y="410180"/>
                </a:lnTo>
                <a:lnTo>
                  <a:pt x="1736993" y="366026"/>
                </a:lnTo>
                <a:lnTo>
                  <a:pt x="1729647" y="351993"/>
                </a:lnTo>
                <a:lnTo>
                  <a:pt x="584568" y="351993"/>
                </a:lnTo>
                <a:lnTo>
                  <a:pt x="560420" y="347634"/>
                </a:lnTo>
                <a:lnTo>
                  <a:pt x="535871" y="344473"/>
                </a:lnTo>
                <a:lnTo>
                  <a:pt x="510953" y="342547"/>
                </a:lnTo>
                <a:lnTo>
                  <a:pt x="485698" y="341896"/>
                </a:lnTo>
                <a:close/>
              </a:path>
              <a:path w="2221229" h="882650">
                <a:moveTo>
                  <a:pt x="1793252" y="503021"/>
                </a:moveTo>
                <a:lnTo>
                  <a:pt x="1790204" y="503021"/>
                </a:lnTo>
                <a:lnTo>
                  <a:pt x="1787194" y="503186"/>
                </a:lnTo>
                <a:lnTo>
                  <a:pt x="1784146" y="503250"/>
                </a:lnTo>
                <a:lnTo>
                  <a:pt x="1797223" y="503250"/>
                </a:lnTo>
                <a:lnTo>
                  <a:pt x="1793252" y="503021"/>
                </a:lnTo>
                <a:close/>
              </a:path>
              <a:path w="2221229" h="882650">
                <a:moveTo>
                  <a:pt x="1157325" y="0"/>
                </a:moveTo>
                <a:lnTo>
                  <a:pt x="1107760" y="1886"/>
                </a:lnTo>
                <a:lnTo>
                  <a:pt x="1059227" y="7453"/>
                </a:lnTo>
                <a:lnTo>
                  <a:pt x="1011863" y="16563"/>
                </a:lnTo>
                <a:lnTo>
                  <a:pt x="965806" y="29078"/>
                </a:lnTo>
                <a:lnTo>
                  <a:pt x="921191" y="44860"/>
                </a:lnTo>
                <a:lnTo>
                  <a:pt x="878157" y="63770"/>
                </a:lnTo>
                <a:lnTo>
                  <a:pt x="836840" y="85671"/>
                </a:lnTo>
                <a:lnTo>
                  <a:pt x="797377" y="110426"/>
                </a:lnTo>
                <a:lnTo>
                  <a:pt x="759906" y="137895"/>
                </a:lnTo>
                <a:lnTo>
                  <a:pt x="724563" y="167941"/>
                </a:lnTo>
                <a:lnTo>
                  <a:pt x="691485" y="200425"/>
                </a:lnTo>
                <a:lnTo>
                  <a:pt x="660810" y="235211"/>
                </a:lnTo>
                <a:lnTo>
                  <a:pt x="632674" y="272159"/>
                </a:lnTo>
                <a:lnTo>
                  <a:pt x="607214" y="311133"/>
                </a:lnTo>
                <a:lnTo>
                  <a:pt x="584568" y="351993"/>
                </a:lnTo>
                <a:lnTo>
                  <a:pt x="1729647" y="351993"/>
                </a:lnTo>
                <a:lnTo>
                  <a:pt x="1689643" y="283211"/>
                </a:lnTo>
                <a:lnTo>
                  <a:pt x="1661634" y="244846"/>
                </a:lnTo>
                <a:lnTo>
                  <a:pt x="1630930" y="208705"/>
                </a:lnTo>
                <a:lnTo>
                  <a:pt x="1597680" y="174935"/>
                </a:lnTo>
                <a:lnTo>
                  <a:pt x="1562028" y="143683"/>
                </a:lnTo>
                <a:lnTo>
                  <a:pt x="1524122" y="115096"/>
                </a:lnTo>
                <a:lnTo>
                  <a:pt x="1484109" y="89321"/>
                </a:lnTo>
                <a:lnTo>
                  <a:pt x="1442135" y="66506"/>
                </a:lnTo>
                <a:lnTo>
                  <a:pt x="1398347" y="46797"/>
                </a:lnTo>
                <a:lnTo>
                  <a:pt x="1352891" y="30342"/>
                </a:lnTo>
                <a:lnTo>
                  <a:pt x="1305915" y="17288"/>
                </a:lnTo>
                <a:lnTo>
                  <a:pt x="1257564" y="7781"/>
                </a:lnTo>
                <a:lnTo>
                  <a:pt x="1207985" y="1969"/>
                </a:lnTo>
                <a:lnTo>
                  <a:pt x="1157325" y="0"/>
                </a:lnTo>
                <a:close/>
              </a:path>
            </a:pathLst>
          </a:custGeom>
          <a:solidFill>
            <a:srgbClr val="FFFFFF">
              <a:alpha val="22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7" name="object 57"/>
          <p:cNvSpPr/>
          <p:nvPr/>
        </p:nvSpPr>
        <p:spPr>
          <a:xfrm>
            <a:off x="1699211" y="320534"/>
            <a:ext cx="1040466" cy="413497"/>
          </a:xfrm>
          <a:custGeom>
            <a:avLst/>
            <a:gdLst/>
            <a:ahLst/>
            <a:cxnLst/>
            <a:rect l="l" t="t" r="r" b="b"/>
            <a:pathLst>
              <a:path w="1572260" h="624840">
                <a:moveTo>
                  <a:pt x="304901" y="355955"/>
                </a:moveTo>
                <a:lnTo>
                  <a:pt x="302742" y="355955"/>
                </a:lnTo>
                <a:lnTo>
                  <a:pt x="251854" y="360183"/>
                </a:lnTo>
                <a:lnTo>
                  <a:pt x="203684" y="372409"/>
                </a:lnTo>
                <a:lnTo>
                  <a:pt x="158916" y="391948"/>
                </a:lnTo>
                <a:lnTo>
                  <a:pt x="118232" y="418115"/>
                </a:lnTo>
                <a:lnTo>
                  <a:pt x="82317" y="450224"/>
                </a:lnTo>
                <a:lnTo>
                  <a:pt x="51852" y="487589"/>
                </a:lnTo>
                <a:lnTo>
                  <a:pt x="27522" y="529526"/>
                </a:lnTo>
                <a:lnTo>
                  <a:pt x="10010" y="575348"/>
                </a:lnTo>
                <a:lnTo>
                  <a:pt x="0" y="624370"/>
                </a:lnTo>
                <a:lnTo>
                  <a:pt x="1569542" y="624370"/>
                </a:lnTo>
                <a:lnTo>
                  <a:pt x="1570489" y="614799"/>
                </a:lnTo>
                <a:lnTo>
                  <a:pt x="1571186" y="605158"/>
                </a:lnTo>
                <a:lnTo>
                  <a:pt x="1571617" y="595445"/>
                </a:lnTo>
                <a:lnTo>
                  <a:pt x="1571764" y="585660"/>
                </a:lnTo>
                <a:lnTo>
                  <a:pt x="1568627" y="539020"/>
                </a:lnTo>
                <a:lnTo>
                  <a:pt x="1559487" y="494288"/>
                </a:lnTo>
                <a:lnTo>
                  <a:pt x="1544755" y="451872"/>
                </a:lnTo>
                <a:lnTo>
                  <a:pt x="1524840" y="412182"/>
                </a:lnTo>
                <a:lnTo>
                  <a:pt x="1500151" y="375628"/>
                </a:lnTo>
                <a:lnTo>
                  <a:pt x="309181" y="356120"/>
                </a:lnTo>
                <a:lnTo>
                  <a:pt x="307035" y="356082"/>
                </a:lnTo>
                <a:lnTo>
                  <a:pt x="304901" y="355955"/>
                </a:lnTo>
                <a:close/>
              </a:path>
              <a:path w="1572260" h="624840">
                <a:moveTo>
                  <a:pt x="752767" y="0"/>
                </a:moveTo>
                <a:lnTo>
                  <a:pt x="703327" y="2659"/>
                </a:lnTo>
                <a:lnTo>
                  <a:pt x="655431" y="10455"/>
                </a:lnTo>
                <a:lnTo>
                  <a:pt x="609352" y="23110"/>
                </a:lnTo>
                <a:lnTo>
                  <a:pt x="565368" y="40348"/>
                </a:lnTo>
                <a:lnTo>
                  <a:pt x="523753" y="61892"/>
                </a:lnTo>
                <a:lnTo>
                  <a:pt x="484783" y="87467"/>
                </a:lnTo>
                <a:lnTo>
                  <a:pt x="448732" y="116795"/>
                </a:lnTo>
                <a:lnTo>
                  <a:pt x="415878" y="149601"/>
                </a:lnTo>
                <a:lnTo>
                  <a:pt x="386494" y="185608"/>
                </a:lnTo>
                <a:lnTo>
                  <a:pt x="360858" y="224540"/>
                </a:lnTo>
                <a:lnTo>
                  <a:pt x="339243" y="266120"/>
                </a:lnTo>
                <a:lnTo>
                  <a:pt x="321925" y="310072"/>
                </a:lnTo>
                <a:lnTo>
                  <a:pt x="309181" y="356120"/>
                </a:lnTo>
                <a:lnTo>
                  <a:pt x="1482981" y="356120"/>
                </a:lnTo>
                <a:lnTo>
                  <a:pt x="1438089" y="313564"/>
                </a:lnTo>
                <a:lnTo>
                  <a:pt x="1401535" y="288874"/>
                </a:lnTo>
                <a:lnTo>
                  <a:pt x="1361845" y="268958"/>
                </a:lnTo>
                <a:lnTo>
                  <a:pt x="1319428" y="254225"/>
                </a:lnTo>
                <a:lnTo>
                  <a:pt x="1158087" y="249085"/>
                </a:lnTo>
                <a:lnTo>
                  <a:pt x="1133295" y="206203"/>
                </a:lnTo>
                <a:lnTo>
                  <a:pt x="1104133" y="166438"/>
                </a:lnTo>
                <a:lnTo>
                  <a:pt x="1070928" y="130118"/>
                </a:lnTo>
                <a:lnTo>
                  <a:pt x="1034008" y="97572"/>
                </a:lnTo>
                <a:lnTo>
                  <a:pt x="993698" y="69130"/>
                </a:lnTo>
                <a:lnTo>
                  <a:pt x="950327" y="45121"/>
                </a:lnTo>
                <a:lnTo>
                  <a:pt x="904221" y="25874"/>
                </a:lnTo>
                <a:lnTo>
                  <a:pt x="855708" y="11719"/>
                </a:lnTo>
                <a:lnTo>
                  <a:pt x="805114" y="2984"/>
                </a:lnTo>
                <a:lnTo>
                  <a:pt x="752767" y="0"/>
                </a:lnTo>
                <a:close/>
              </a:path>
              <a:path w="1572260" h="624840">
                <a:moveTo>
                  <a:pt x="1228051" y="241947"/>
                </a:moveTo>
                <a:lnTo>
                  <a:pt x="1210181" y="242405"/>
                </a:lnTo>
                <a:lnTo>
                  <a:pt x="1192550" y="243763"/>
                </a:lnTo>
                <a:lnTo>
                  <a:pt x="1175179" y="245998"/>
                </a:lnTo>
                <a:lnTo>
                  <a:pt x="1158087" y="249085"/>
                </a:lnTo>
                <a:lnTo>
                  <a:pt x="1294270" y="249085"/>
                </a:lnTo>
                <a:lnTo>
                  <a:pt x="1274694" y="245085"/>
                </a:lnTo>
                <a:lnTo>
                  <a:pt x="1228051" y="241947"/>
                </a:lnTo>
                <a:close/>
              </a:path>
            </a:pathLst>
          </a:custGeom>
          <a:solidFill>
            <a:srgbClr val="FFFFFF">
              <a:alpha val="22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8" name="object 58"/>
          <p:cNvSpPr/>
          <p:nvPr/>
        </p:nvSpPr>
        <p:spPr>
          <a:xfrm>
            <a:off x="3401857" y="2332474"/>
            <a:ext cx="1102522" cy="2037292"/>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9" name="object 59"/>
          <p:cNvSpPr/>
          <p:nvPr/>
        </p:nvSpPr>
        <p:spPr>
          <a:xfrm>
            <a:off x="1621518" y="4013040"/>
            <a:ext cx="201706" cy="94129"/>
          </a:xfrm>
          <a:custGeom>
            <a:avLst/>
            <a:gdLst/>
            <a:ahLst/>
            <a:cxnLst/>
            <a:rect l="l" t="t" r="r" b="b"/>
            <a:pathLst>
              <a:path w="304800" h="142239">
                <a:moveTo>
                  <a:pt x="272054" y="0"/>
                </a:moveTo>
                <a:lnTo>
                  <a:pt x="179547" y="19202"/>
                </a:lnTo>
                <a:lnTo>
                  <a:pt x="125195" y="35315"/>
                </a:lnTo>
                <a:lnTo>
                  <a:pt x="73996" y="51007"/>
                </a:lnTo>
                <a:lnTo>
                  <a:pt x="32377" y="67688"/>
                </a:lnTo>
                <a:lnTo>
                  <a:pt x="0" y="104969"/>
                </a:lnTo>
                <a:lnTo>
                  <a:pt x="3789" y="122850"/>
                </a:lnTo>
                <a:lnTo>
                  <a:pt x="16079" y="136469"/>
                </a:lnTo>
                <a:lnTo>
                  <a:pt x="34818" y="141884"/>
                </a:lnTo>
                <a:lnTo>
                  <a:pt x="304592" y="141884"/>
                </a:lnTo>
                <a:lnTo>
                  <a:pt x="304592" y="54978"/>
                </a:lnTo>
                <a:lnTo>
                  <a:pt x="272054" y="0"/>
                </a:lnTo>
                <a:close/>
              </a:path>
            </a:pathLst>
          </a:custGeom>
          <a:solidFill>
            <a:srgbClr val="F15B3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0" name="object 60"/>
          <p:cNvSpPr/>
          <p:nvPr/>
        </p:nvSpPr>
        <p:spPr>
          <a:xfrm>
            <a:off x="1843580" y="4013040"/>
            <a:ext cx="201706" cy="94129"/>
          </a:xfrm>
          <a:custGeom>
            <a:avLst/>
            <a:gdLst/>
            <a:ahLst/>
            <a:cxnLst/>
            <a:rect l="l" t="t" r="r" b="b"/>
            <a:pathLst>
              <a:path w="304800" h="142239">
                <a:moveTo>
                  <a:pt x="32537" y="0"/>
                </a:moveTo>
                <a:lnTo>
                  <a:pt x="0" y="54978"/>
                </a:lnTo>
                <a:lnTo>
                  <a:pt x="0" y="141884"/>
                </a:lnTo>
                <a:lnTo>
                  <a:pt x="269773" y="141884"/>
                </a:lnTo>
                <a:lnTo>
                  <a:pt x="288512" y="136469"/>
                </a:lnTo>
                <a:lnTo>
                  <a:pt x="300802" y="122850"/>
                </a:lnTo>
                <a:lnTo>
                  <a:pt x="304592" y="104969"/>
                </a:lnTo>
                <a:lnTo>
                  <a:pt x="297827" y="86766"/>
                </a:lnTo>
                <a:lnTo>
                  <a:pt x="230595" y="51007"/>
                </a:lnTo>
                <a:lnTo>
                  <a:pt x="179396" y="35315"/>
                </a:lnTo>
                <a:lnTo>
                  <a:pt x="125044" y="19202"/>
                </a:lnTo>
                <a:lnTo>
                  <a:pt x="32537" y="0"/>
                </a:lnTo>
                <a:close/>
              </a:path>
            </a:pathLst>
          </a:custGeom>
          <a:solidFill>
            <a:srgbClr val="F15B3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1" name="object 61"/>
          <p:cNvSpPr/>
          <p:nvPr/>
        </p:nvSpPr>
        <p:spPr>
          <a:xfrm>
            <a:off x="1657963" y="3283407"/>
            <a:ext cx="349203" cy="777828"/>
          </a:xfrm>
          <a:custGeom>
            <a:avLst/>
            <a:gdLst/>
            <a:ahLst/>
            <a:cxnLst/>
            <a:rect l="l" t="t" r="r" b="b"/>
            <a:pathLst>
              <a:path w="527685" h="1175385">
                <a:moveTo>
                  <a:pt x="489585" y="0"/>
                </a:moveTo>
                <a:lnTo>
                  <a:pt x="36957" y="0"/>
                </a:lnTo>
                <a:lnTo>
                  <a:pt x="125082" y="1121905"/>
                </a:lnTo>
                <a:lnTo>
                  <a:pt x="0" y="1174991"/>
                </a:lnTo>
                <a:lnTo>
                  <a:pt x="237312" y="1157541"/>
                </a:lnTo>
                <a:lnTo>
                  <a:pt x="263118" y="256666"/>
                </a:lnTo>
                <a:lnTo>
                  <a:pt x="471088" y="256667"/>
                </a:lnTo>
                <a:lnTo>
                  <a:pt x="489585" y="0"/>
                </a:lnTo>
                <a:close/>
              </a:path>
              <a:path w="527685" h="1175385">
                <a:moveTo>
                  <a:pt x="471088" y="256667"/>
                </a:moveTo>
                <a:lnTo>
                  <a:pt x="263118" y="256667"/>
                </a:lnTo>
                <a:lnTo>
                  <a:pt x="292417" y="1157541"/>
                </a:lnTo>
                <a:lnTo>
                  <a:pt x="527113" y="1174991"/>
                </a:lnTo>
                <a:lnTo>
                  <a:pt x="408647" y="1123124"/>
                </a:lnTo>
                <a:lnTo>
                  <a:pt x="471088" y="256667"/>
                </a:lnTo>
                <a:close/>
              </a:path>
            </a:pathLst>
          </a:custGeom>
          <a:solidFill>
            <a:srgbClr val="BC947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2" name="object 62"/>
          <p:cNvSpPr/>
          <p:nvPr/>
        </p:nvSpPr>
        <p:spPr>
          <a:xfrm>
            <a:off x="1598041" y="3265660"/>
            <a:ext cx="458881" cy="392906"/>
          </a:xfrm>
          <a:custGeom>
            <a:avLst/>
            <a:gdLst/>
            <a:ahLst/>
            <a:cxnLst/>
            <a:rect l="l" t="t" r="r" b="b"/>
            <a:pathLst>
              <a:path w="693419" h="593725">
                <a:moveTo>
                  <a:pt x="581545" y="0"/>
                </a:moveTo>
                <a:lnTo>
                  <a:pt x="123710" y="0"/>
                </a:lnTo>
                <a:lnTo>
                  <a:pt x="0" y="593382"/>
                </a:lnTo>
                <a:lnTo>
                  <a:pt x="693051" y="593382"/>
                </a:lnTo>
                <a:lnTo>
                  <a:pt x="581545" y="0"/>
                </a:lnTo>
                <a:close/>
              </a:path>
            </a:pathLst>
          </a:custGeom>
          <a:solidFill>
            <a:srgbClr val="F15B3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3" name="object 63"/>
          <p:cNvSpPr/>
          <p:nvPr/>
        </p:nvSpPr>
        <p:spPr>
          <a:xfrm>
            <a:off x="1609679" y="2973641"/>
            <a:ext cx="65975" cy="363491"/>
          </a:xfrm>
          <a:custGeom>
            <a:avLst/>
            <a:gdLst/>
            <a:ahLst/>
            <a:cxnLst/>
            <a:rect l="l" t="t" r="r" b="b"/>
            <a:pathLst>
              <a:path w="99695" h="549275">
                <a:moveTo>
                  <a:pt x="0" y="0"/>
                </a:moveTo>
                <a:lnTo>
                  <a:pt x="0" y="548665"/>
                </a:lnTo>
                <a:lnTo>
                  <a:pt x="71920" y="513524"/>
                </a:lnTo>
                <a:lnTo>
                  <a:pt x="99314" y="68300"/>
                </a:lnTo>
                <a:lnTo>
                  <a:pt x="0" y="0"/>
                </a:lnTo>
                <a:close/>
              </a:path>
            </a:pathLst>
          </a:custGeom>
          <a:solidFill>
            <a:srgbClr val="BC947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4" name="object 64"/>
          <p:cNvSpPr/>
          <p:nvPr/>
        </p:nvSpPr>
        <p:spPr>
          <a:xfrm>
            <a:off x="1609696" y="3313466"/>
            <a:ext cx="75656" cy="133207"/>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5" name="object 65"/>
          <p:cNvSpPr/>
          <p:nvPr/>
        </p:nvSpPr>
        <p:spPr>
          <a:xfrm>
            <a:off x="1989139" y="2972810"/>
            <a:ext cx="65975" cy="364331"/>
          </a:xfrm>
          <a:custGeom>
            <a:avLst/>
            <a:gdLst/>
            <a:ahLst/>
            <a:cxnLst/>
            <a:rect l="l" t="t" r="r" b="b"/>
            <a:pathLst>
              <a:path w="99694" h="550545">
                <a:moveTo>
                  <a:pt x="99314" y="0"/>
                </a:moveTo>
                <a:lnTo>
                  <a:pt x="0" y="69557"/>
                </a:lnTo>
                <a:lnTo>
                  <a:pt x="24485" y="514781"/>
                </a:lnTo>
                <a:lnTo>
                  <a:pt x="99314" y="549922"/>
                </a:lnTo>
                <a:lnTo>
                  <a:pt x="99314" y="0"/>
                </a:lnTo>
                <a:close/>
              </a:path>
            </a:pathLst>
          </a:custGeom>
          <a:solidFill>
            <a:srgbClr val="BC947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6" name="object 66"/>
          <p:cNvSpPr/>
          <p:nvPr/>
        </p:nvSpPr>
        <p:spPr>
          <a:xfrm>
            <a:off x="1979197" y="3313466"/>
            <a:ext cx="75656" cy="133207"/>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7" name="object 67"/>
          <p:cNvSpPr/>
          <p:nvPr/>
        </p:nvSpPr>
        <p:spPr>
          <a:xfrm>
            <a:off x="1590544" y="2820929"/>
            <a:ext cx="484094" cy="447535"/>
          </a:xfrm>
          <a:custGeom>
            <a:avLst/>
            <a:gdLst/>
            <a:ahLst/>
            <a:cxnLst/>
            <a:rect l="l" t="t" r="r" b="b"/>
            <a:pathLst>
              <a:path w="731519" h="676275">
                <a:moveTo>
                  <a:pt x="311327" y="0"/>
                </a:moveTo>
                <a:lnTo>
                  <a:pt x="120027" y="76911"/>
                </a:lnTo>
                <a:lnTo>
                  <a:pt x="78790" y="90929"/>
                </a:lnTo>
                <a:lnTo>
                  <a:pt x="44603" y="110364"/>
                </a:lnTo>
                <a:lnTo>
                  <a:pt x="19163" y="137945"/>
                </a:lnTo>
                <a:lnTo>
                  <a:pt x="4165" y="176403"/>
                </a:lnTo>
                <a:lnTo>
                  <a:pt x="0" y="245846"/>
                </a:lnTo>
                <a:lnTo>
                  <a:pt x="117830" y="299097"/>
                </a:lnTo>
                <a:lnTo>
                  <a:pt x="120747" y="314820"/>
                </a:lnTo>
                <a:lnTo>
                  <a:pt x="134518" y="363867"/>
                </a:lnTo>
                <a:lnTo>
                  <a:pt x="156108" y="405003"/>
                </a:lnTo>
                <a:lnTo>
                  <a:pt x="185699" y="434060"/>
                </a:lnTo>
                <a:lnTo>
                  <a:pt x="180924" y="503584"/>
                </a:lnTo>
                <a:lnTo>
                  <a:pt x="174263" y="551962"/>
                </a:lnTo>
                <a:lnTo>
                  <a:pt x="161153" y="601876"/>
                </a:lnTo>
                <a:lnTo>
                  <a:pt x="137033" y="676008"/>
                </a:lnTo>
                <a:lnTo>
                  <a:pt x="591185" y="675805"/>
                </a:lnTo>
                <a:lnTo>
                  <a:pt x="566537" y="585263"/>
                </a:lnTo>
                <a:lnTo>
                  <a:pt x="552802" y="508026"/>
                </a:lnTo>
                <a:lnTo>
                  <a:pt x="546854" y="454243"/>
                </a:lnTo>
                <a:lnTo>
                  <a:pt x="545566" y="434060"/>
                </a:lnTo>
                <a:lnTo>
                  <a:pt x="560828" y="422475"/>
                </a:lnTo>
                <a:lnTo>
                  <a:pt x="575148" y="405003"/>
                </a:lnTo>
                <a:lnTo>
                  <a:pt x="596747" y="363867"/>
                </a:lnTo>
                <a:lnTo>
                  <a:pt x="610511" y="314820"/>
                </a:lnTo>
                <a:lnTo>
                  <a:pt x="613435" y="299097"/>
                </a:lnTo>
                <a:lnTo>
                  <a:pt x="731253" y="245846"/>
                </a:lnTo>
                <a:lnTo>
                  <a:pt x="727087" y="176403"/>
                </a:lnTo>
                <a:lnTo>
                  <a:pt x="712091" y="137945"/>
                </a:lnTo>
                <a:lnTo>
                  <a:pt x="652467" y="90929"/>
                </a:lnTo>
                <a:lnTo>
                  <a:pt x="611225" y="76911"/>
                </a:lnTo>
                <a:lnTo>
                  <a:pt x="511254" y="36715"/>
                </a:lnTo>
                <a:lnTo>
                  <a:pt x="365633" y="36715"/>
                </a:lnTo>
                <a:lnTo>
                  <a:pt x="344716" y="22517"/>
                </a:lnTo>
                <a:lnTo>
                  <a:pt x="340093" y="19507"/>
                </a:lnTo>
                <a:lnTo>
                  <a:pt x="311327" y="0"/>
                </a:lnTo>
                <a:close/>
              </a:path>
              <a:path w="731519" h="676275">
                <a:moveTo>
                  <a:pt x="419938" y="0"/>
                </a:moveTo>
                <a:lnTo>
                  <a:pt x="391172" y="19507"/>
                </a:lnTo>
                <a:lnTo>
                  <a:pt x="386549" y="22517"/>
                </a:lnTo>
                <a:lnTo>
                  <a:pt x="365633" y="36715"/>
                </a:lnTo>
                <a:lnTo>
                  <a:pt x="511254" y="36715"/>
                </a:lnTo>
                <a:lnTo>
                  <a:pt x="419938" y="0"/>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8" name="object 68"/>
          <p:cNvSpPr/>
          <p:nvPr/>
        </p:nvSpPr>
        <p:spPr>
          <a:xfrm>
            <a:off x="1659066" y="2576624"/>
            <a:ext cx="352985" cy="294574"/>
          </a:xfrm>
          <a:custGeom>
            <a:avLst/>
            <a:gdLst/>
            <a:ahLst/>
            <a:cxnLst/>
            <a:rect l="l" t="t" r="r" b="b"/>
            <a:pathLst>
              <a:path w="533400" h="445135">
                <a:moveTo>
                  <a:pt x="69097" y="0"/>
                </a:moveTo>
                <a:lnTo>
                  <a:pt x="36103" y="68491"/>
                </a:lnTo>
                <a:lnTo>
                  <a:pt x="22412" y="108161"/>
                </a:lnTo>
                <a:lnTo>
                  <a:pt x="25599" y="134164"/>
                </a:lnTo>
                <a:lnTo>
                  <a:pt x="43240" y="161658"/>
                </a:lnTo>
                <a:lnTo>
                  <a:pt x="25171" y="213169"/>
                </a:lnTo>
                <a:lnTo>
                  <a:pt x="20415" y="241755"/>
                </a:lnTo>
                <a:lnTo>
                  <a:pt x="30113" y="257689"/>
                </a:lnTo>
                <a:lnTo>
                  <a:pt x="55406" y="271246"/>
                </a:lnTo>
                <a:lnTo>
                  <a:pt x="26458" y="278952"/>
                </a:lnTo>
                <a:lnTo>
                  <a:pt x="15697" y="287553"/>
                </a:lnTo>
                <a:lnTo>
                  <a:pt x="22124" y="302479"/>
                </a:lnTo>
                <a:lnTo>
                  <a:pt x="44738" y="329158"/>
                </a:lnTo>
                <a:lnTo>
                  <a:pt x="10351" y="355636"/>
                </a:lnTo>
                <a:lnTo>
                  <a:pt x="0" y="374438"/>
                </a:lnTo>
                <a:lnTo>
                  <a:pt x="14685" y="394543"/>
                </a:lnTo>
                <a:lnTo>
                  <a:pt x="55406" y="424929"/>
                </a:lnTo>
                <a:lnTo>
                  <a:pt x="465934" y="444703"/>
                </a:lnTo>
                <a:lnTo>
                  <a:pt x="514360" y="422050"/>
                </a:lnTo>
                <a:lnTo>
                  <a:pt x="532918" y="404691"/>
                </a:lnTo>
                <a:lnTo>
                  <a:pt x="523786" y="383799"/>
                </a:lnTo>
                <a:lnTo>
                  <a:pt x="489137" y="350545"/>
                </a:lnTo>
                <a:lnTo>
                  <a:pt x="515969" y="315417"/>
                </a:lnTo>
                <a:lnTo>
                  <a:pt x="525198" y="292120"/>
                </a:lnTo>
                <a:lnTo>
                  <a:pt x="517083" y="270226"/>
                </a:lnTo>
                <a:lnTo>
                  <a:pt x="491880" y="239306"/>
                </a:lnTo>
                <a:lnTo>
                  <a:pt x="500233" y="227425"/>
                </a:lnTo>
                <a:lnTo>
                  <a:pt x="502367" y="217797"/>
                </a:lnTo>
                <a:lnTo>
                  <a:pt x="497695" y="205317"/>
                </a:lnTo>
                <a:lnTo>
                  <a:pt x="485632" y="184886"/>
                </a:lnTo>
                <a:lnTo>
                  <a:pt x="497487" y="137178"/>
                </a:lnTo>
                <a:lnTo>
                  <a:pt x="497562" y="109975"/>
                </a:lnTo>
                <a:lnTo>
                  <a:pt x="482365" y="93107"/>
                </a:lnTo>
                <a:lnTo>
                  <a:pt x="448408" y="76403"/>
                </a:lnTo>
                <a:lnTo>
                  <a:pt x="69097" y="0"/>
                </a:lnTo>
                <a:close/>
              </a:path>
            </a:pathLst>
          </a:custGeom>
          <a:solidFill>
            <a:srgbClr val="804A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9" name="object 69"/>
          <p:cNvSpPr/>
          <p:nvPr/>
        </p:nvSpPr>
        <p:spPr>
          <a:xfrm>
            <a:off x="1708687" y="2508315"/>
            <a:ext cx="110518" cy="369794"/>
          </a:xfrm>
          <a:custGeom>
            <a:avLst/>
            <a:gdLst/>
            <a:ahLst/>
            <a:cxnLst/>
            <a:rect l="l" t="t" r="r" b="b"/>
            <a:pathLst>
              <a:path w="167005" h="558800">
                <a:moveTo>
                  <a:pt x="90627" y="0"/>
                </a:moveTo>
                <a:lnTo>
                  <a:pt x="72745" y="6948"/>
                </a:lnTo>
                <a:lnTo>
                  <a:pt x="61771" y="26277"/>
                </a:lnTo>
                <a:lnTo>
                  <a:pt x="48585" y="34013"/>
                </a:lnTo>
                <a:lnTo>
                  <a:pt x="25872" y="89009"/>
                </a:lnTo>
                <a:lnTo>
                  <a:pt x="16755" y="131626"/>
                </a:lnTo>
                <a:lnTo>
                  <a:pt x="9405" y="181226"/>
                </a:lnTo>
                <a:lnTo>
                  <a:pt x="4026" y="235486"/>
                </a:lnTo>
                <a:lnTo>
                  <a:pt x="822" y="292084"/>
                </a:lnTo>
                <a:lnTo>
                  <a:pt x="0" y="348697"/>
                </a:lnTo>
                <a:lnTo>
                  <a:pt x="1762" y="403004"/>
                </a:lnTo>
                <a:lnTo>
                  <a:pt x="6315" y="452683"/>
                </a:lnTo>
                <a:lnTo>
                  <a:pt x="13863" y="495410"/>
                </a:lnTo>
                <a:lnTo>
                  <a:pt x="38764" y="550721"/>
                </a:lnTo>
                <a:lnTo>
                  <a:pt x="56526" y="558661"/>
                </a:lnTo>
                <a:lnTo>
                  <a:pt x="86344" y="546925"/>
                </a:lnTo>
                <a:lnTo>
                  <a:pt x="111496" y="515117"/>
                </a:lnTo>
                <a:lnTo>
                  <a:pt x="131959" y="469352"/>
                </a:lnTo>
                <a:lnTo>
                  <a:pt x="147709" y="415744"/>
                </a:lnTo>
                <a:lnTo>
                  <a:pt x="158721" y="360407"/>
                </a:lnTo>
                <a:lnTo>
                  <a:pt x="164972" y="309457"/>
                </a:lnTo>
                <a:lnTo>
                  <a:pt x="166437" y="269008"/>
                </a:lnTo>
                <a:lnTo>
                  <a:pt x="163092" y="245175"/>
                </a:lnTo>
                <a:lnTo>
                  <a:pt x="155976" y="217219"/>
                </a:lnTo>
                <a:lnTo>
                  <a:pt x="153194" y="183129"/>
                </a:lnTo>
                <a:lnTo>
                  <a:pt x="148070" y="136675"/>
                </a:lnTo>
                <a:lnTo>
                  <a:pt x="133933" y="71629"/>
                </a:lnTo>
                <a:lnTo>
                  <a:pt x="112122" y="17528"/>
                </a:lnTo>
                <a:lnTo>
                  <a:pt x="90627" y="0"/>
                </a:lnTo>
                <a:close/>
              </a:path>
            </a:pathLst>
          </a:custGeom>
          <a:solidFill>
            <a:srgbClr val="804A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0" name="object 70"/>
          <p:cNvSpPr/>
          <p:nvPr/>
        </p:nvSpPr>
        <p:spPr>
          <a:xfrm>
            <a:off x="1836948" y="2505372"/>
            <a:ext cx="138673" cy="372736"/>
          </a:xfrm>
          <a:custGeom>
            <a:avLst/>
            <a:gdLst/>
            <a:ahLst/>
            <a:cxnLst/>
            <a:rect l="l" t="t" r="r" b="b"/>
            <a:pathLst>
              <a:path w="209550" h="563245">
                <a:moveTo>
                  <a:pt x="77104" y="0"/>
                </a:moveTo>
                <a:lnTo>
                  <a:pt x="32504" y="76074"/>
                </a:lnTo>
                <a:lnTo>
                  <a:pt x="18366" y="141121"/>
                </a:lnTo>
                <a:lnTo>
                  <a:pt x="13242" y="187575"/>
                </a:lnTo>
                <a:lnTo>
                  <a:pt x="10460" y="221669"/>
                </a:lnTo>
                <a:lnTo>
                  <a:pt x="3344" y="249632"/>
                </a:lnTo>
                <a:lnTo>
                  <a:pt x="0" y="273465"/>
                </a:lnTo>
                <a:lnTo>
                  <a:pt x="1464" y="313913"/>
                </a:lnTo>
                <a:lnTo>
                  <a:pt x="7715" y="364861"/>
                </a:lnTo>
                <a:lnTo>
                  <a:pt x="18727" y="420195"/>
                </a:lnTo>
                <a:lnTo>
                  <a:pt x="34477" y="473801"/>
                </a:lnTo>
                <a:lnTo>
                  <a:pt x="54940" y="519564"/>
                </a:lnTo>
                <a:lnTo>
                  <a:pt x="80093" y="551371"/>
                </a:lnTo>
                <a:lnTo>
                  <a:pt x="109910" y="563106"/>
                </a:lnTo>
                <a:lnTo>
                  <a:pt x="140979" y="551240"/>
                </a:lnTo>
                <a:lnTo>
                  <a:pt x="165722" y="520097"/>
                </a:lnTo>
                <a:lnTo>
                  <a:pt x="184533" y="475275"/>
                </a:lnTo>
                <a:lnTo>
                  <a:pt x="197802" y="422371"/>
                </a:lnTo>
                <a:lnTo>
                  <a:pt x="205921" y="366984"/>
                </a:lnTo>
                <a:lnTo>
                  <a:pt x="209281" y="314711"/>
                </a:lnTo>
                <a:lnTo>
                  <a:pt x="208275" y="271150"/>
                </a:lnTo>
                <a:lnTo>
                  <a:pt x="203293" y="241898"/>
                </a:lnTo>
                <a:lnTo>
                  <a:pt x="194289" y="206869"/>
                </a:lnTo>
                <a:lnTo>
                  <a:pt x="184496" y="160864"/>
                </a:lnTo>
                <a:lnTo>
                  <a:pt x="172405" y="111620"/>
                </a:lnTo>
                <a:lnTo>
                  <a:pt x="156507" y="66875"/>
                </a:lnTo>
                <a:lnTo>
                  <a:pt x="135294" y="34367"/>
                </a:lnTo>
                <a:lnTo>
                  <a:pt x="107256" y="21832"/>
                </a:lnTo>
                <a:lnTo>
                  <a:pt x="95878" y="3892"/>
                </a:lnTo>
                <a:lnTo>
                  <a:pt x="77104" y="0"/>
                </a:lnTo>
                <a:close/>
              </a:path>
            </a:pathLst>
          </a:custGeom>
          <a:solidFill>
            <a:srgbClr val="804A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1" name="object 71"/>
          <p:cNvSpPr/>
          <p:nvPr/>
        </p:nvSpPr>
        <p:spPr>
          <a:xfrm>
            <a:off x="1592722" y="2800604"/>
            <a:ext cx="475690" cy="255494"/>
          </a:xfrm>
          <a:custGeom>
            <a:avLst/>
            <a:gdLst/>
            <a:ahLst/>
            <a:cxnLst/>
            <a:rect l="l" t="t" r="r" b="b"/>
            <a:pathLst>
              <a:path w="718819" h="386079">
                <a:moveTo>
                  <a:pt x="429539" y="0"/>
                </a:moveTo>
                <a:lnTo>
                  <a:pt x="407005" y="1658"/>
                </a:lnTo>
                <a:lnTo>
                  <a:pt x="310349" y="4972"/>
                </a:lnTo>
                <a:lnTo>
                  <a:pt x="287743" y="6616"/>
                </a:lnTo>
                <a:lnTo>
                  <a:pt x="256064" y="38299"/>
                </a:lnTo>
                <a:lnTo>
                  <a:pt x="215596" y="60494"/>
                </a:lnTo>
                <a:lnTo>
                  <a:pt x="169693" y="75892"/>
                </a:lnTo>
                <a:lnTo>
                  <a:pt x="121712" y="87182"/>
                </a:lnTo>
                <a:lnTo>
                  <a:pt x="75006" y="97053"/>
                </a:lnTo>
                <a:lnTo>
                  <a:pt x="31836" y="121281"/>
                </a:lnTo>
                <a:lnTo>
                  <a:pt x="9547" y="158337"/>
                </a:lnTo>
                <a:lnTo>
                  <a:pt x="1236" y="192268"/>
                </a:lnTo>
                <a:lnTo>
                  <a:pt x="0" y="207124"/>
                </a:lnTo>
                <a:lnTo>
                  <a:pt x="368960" y="385991"/>
                </a:lnTo>
                <a:lnTo>
                  <a:pt x="715657" y="180136"/>
                </a:lnTo>
                <a:lnTo>
                  <a:pt x="718573" y="141669"/>
                </a:lnTo>
                <a:lnTo>
                  <a:pt x="712362" y="120192"/>
                </a:lnTo>
                <a:lnTo>
                  <a:pt x="690558" y="107917"/>
                </a:lnTo>
                <a:lnTo>
                  <a:pt x="646696" y="97053"/>
                </a:lnTo>
                <a:lnTo>
                  <a:pt x="598871" y="86672"/>
                </a:lnTo>
                <a:lnTo>
                  <a:pt x="549306" y="74271"/>
                </a:lnTo>
                <a:lnTo>
                  <a:pt x="501938" y="57355"/>
                </a:lnTo>
                <a:lnTo>
                  <a:pt x="460704" y="33430"/>
                </a:lnTo>
                <a:lnTo>
                  <a:pt x="429539" y="0"/>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2" name="object 72"/>
          <p:cNvSpPr/>
          <p:nvPr/>
        </p:nvSpPr>
        <p:spPr>
          <a:xfrm>
            <a:off x="1783015" y="2800616"/>
            <a:ext cx="97071" cy="231121"/>
          </a:xfrm>
          <a:custGeom>
            <a:avLst/>
            <a:gdLst/>
            <a:ahLst/>
            <a:cxnLst/>
            <a:rect l="l" t="t" r="r" b="b"/>
            <a:pathLst>
              <a:path w="146684" h="349250">
                <a:moveTo>
                  <a:pt x="141986" y="0"/>
                </a:moveTo>
                <a:lnTo>
                  <a:pt x="119453" y="1650"/>
                </a:lnTo>
                <a:lnTo>
                  <a:pt x="22806" y="4959"/>
                </a:lnTo>
                <a:lnTo>
                  <a:pt x="203" y="6616"/>
                </a:lnTo>
                <a:lnTo>
                  <a:pt x="0" y="42875"/>
                </a:lnTo>
                <a:lnTo>
                  <a:pt x="73101" y="348703"/>
                </a:lnTo>
                <a:lnTo>
                  <a:pt x="146202" y="40385"/>
                </a:lnTo>
                <a:lnTo>
                  <a:pt x="146202" y="6146"/>
                </a:lnTo>
                <a:lnTo>
                  <a:pt x="144703" y="4140"/>
                </a:lnTo>
                <a:lnTo>
                  <a:pt x="143319" y="2082"/>
                </a:lnTo>
                <a:lnTo>
                  <a:pt x="141986" y="0"/>
                </a:lnTo>
                <a:close/>
              </a:path>
            </a:pathLst>
          </a:custGeom>
          <a:solidFill>
            <a:srgbClr val="BC947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3" name="object 73"/>
          <p:cNvSpPr/>
          <p:nvPr/>
        </p:nvSpPr>
        <p:spPr>
          <a:xfrm>
            <a:off x="1783337" y="2655410"/>
            <a:ext cx="96651" cy="201286"/>
          </a:xfrm>
          <a:custGeom>
            <a:avLst/>
            <a:gdLst/>
            <a:ahLst/>
            <a:cxnLst/>
            <a:rect l="l" t="t" r="r" b="b"/>
            <a:pathLst>
              <a:path w="146050" h="304164">
                <a:moveTo>
                  <a:pt x="88312" y="0"/>
                </a:moveTo>
                <a:lnTo>
                  <a:pt x="57318" y="0"/>
                </a:lnTo>
                <a:lnTo>
                  <a:pt x="28871" y="11793"/>
                </a:lnTo>
                <a:lnTo>
                  <a:pt x="8067" y="35381"/>
                </a:lnTo>
                <a:lnTo>
                  <a:pt x="0" y="70763"/>
                </a:lnTo>
                <a:lnTo>
                  <a:pt x="0" y="249172"/>
                </a:lnTo>
                <a:lnTo>
                  <a:pt x="24966" y="285184"/>
                </a:lnTo>
                <a:lnTo>
                  <a:pt x="54453" y="303468"/>
                </a:lnTo>
                <a:lnTo>
                  <a:pt x="86020" y="303746"/>
                </a:lnTo>
                <a:lnTo>
                  <a:pt x="117226" y="285740"/>
                </a:lnTo>
                <a:lnTo>
                  <a:pt x="145630" y="249172"/>
                </a:lnTo>
                <a:lnTo>
                  <a:pt x="145630" y="70763"/>
                </a:lnTo>
                <a:lnTo>
                  <a:pt x="137563" y="35381"/>
                </a:lnTo>
                <a:lnTo>
                  <a:pt x="116759" y="11793"/>
                </a:lnTo>
                <a:lnTo>
                  <a:pt x="88312" y="0"/>
                </a:lnTo>
                <a:close/>
              </a:path>
            </a:pathLst>
          </a:custGeom>
          <a:solidFill>
            <a:srgbClr val="BC947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4" name="object 74"/>
          <p:cNvSpPr/>
          <p:nvPr/>
        </p:nvSpPr>
        <p:spPr>
          <a:xfrm>
            <a:off x="1924213" y="2646546"/>
            <a:ext cx="42961" cy="64346"/>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5" name="object 75"/>
          <p:cNvSpPr/>
          <p:nvPr/>
        </p:nvSpPr>
        <p:spPr>
          <a:xfrm>
            <a:off x="1695967" y="2646545"/>
            <a:ext cx="42959" cy="64347"/>
          </a:xfrm>
          <a:prstGeom prst="rect">
            <a:avLst/>
          </a:prstGeom>
          <a:blipFill>
            <a:blip r:embed="rId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6" name="object 76"/>
          <p:cNvSpPr/>
          <p:nvPr/>
        </p:nvSpPr>
        <p:spPr>
          <a:xfrm>
            <a:off x="1783337" y="2760962"/>
            <a:ext cx="96651" cy="33618"/>
          </a:xfrm>
          <a:custGeom>
            <a:avLst/>
            <a:gdLst/>
            <a:ahLst/>
            <a:cxnLst/>
            <a:rect l="l" t="t" r="r" b="b"/>
            <a:pathLst>
              <a:path w="146050" h="50800">
                <a:moveTo>
                  <a:pt x="145630" y="0"/>
                </a:moveTo>
                <a:lnTo>
                  <a:pt x="0" y="0"/>
                </a:lnTo>
                <a:lnTo>
                  <a:pt x="0" y="4978"/>
                </a:lnTo>
                <a:lnTo>
                  <a:pt x="26830" y="31351"/>
                </a:lnTo>
                <a:lnTo>
                  <a:pt x="43287" y="44894"/>
                </a:lnTo>
                <a:lnTo>
                  <a:pt x="56135" y="49884"/>
                </a:lnTo>
                <a:lnTo>
                  <a:pt x="72136" y="50596"/>
                </a:lnTo>
                <a:lnTo>
                  <a:pt x="94774" y="43389"/>
                </a:lnTo>
                <a:lnTo>
                  <a:pt x="118798" y="27533"/>
                </a:lnTo>
                <a:lnTo>
                  <a:pt x="137865" y="11677"/>
                </a:lnTo>
                <a:lnTo>
                  <a:pt x="145630" y="4470"/>
                </a:lnTo>
                <a:lnTo>
                  <a:pt x="145630" y="0"/>
                </a:lnTo>
                <a:close/>
              </a:path>
            </a:pathLst>
          </a:custGeom>
          <a:solidFill>
            <a:srgbClr val="010101">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7" name="object 77"/>
          <p:cNvSpPr/>
          <p:nvPr/>
        </p:nvSpPr>
        <p:spPr>
          <a:xfrm>
            <a:off x="1714205" y="2490278"/>
            <a:ext cx="234903" cy="293734"/>
          </a:xfrm>
          <a:custGeom>
            <a:avLst/>
            <a:gdLst/>
            <a:ahLst/>
            <a:cxnLst/>
            <a:rect l="l" t="t" r="r" b="b"/>
            <a:pathLst>
              <a:path w="354965" h="443864">
                <a:moveTo>
                  <a:pt x="177430" y="0"/>
                </a:moveTo>
                <a:lnTo>
                  <a:pt x="127563" y="6854"/>
                </a:lnTo>
                <a:lnTo>
                  <a:pt x="85904" y="25844"/>
                </a:lnTo>
                <a:lnTo>
                  <a:pt x="52433" y="54608"/>
                </a:lnTo>
                <a:lnTo>
                  <a:pt x="27128" y="90787"/>
                </a:lnTo>
                <a:lnTo>
                  <a:pt x="9969" y="132019"/>
                </a:lnTo>
                <a:lnTo>
                  <a:pt x="933" y="175945"/>
                </a:lnTo>
                <a:lnTo>
                  <a:pt x="0" y="220203"/>
                </a:lnTo>
                <a:lnTo>
                  <a:pt x="7148" y="262432"/>
                </a:lnTo>
                <a:lnTo>
                  <a:pt x="31854" y="322269"/>
                </a:lnTo>
                <a:lnTo>
                  <a:pt x="66818" y="372346"/>
                </a:lnTo>
                <a:lnTo>
                  <a:pt x="106457" y="410632"/>
                </a:lnTo>
                <a:lnTo>
                  <a:pt x="145189" y="435094"/>
                </a:lnTo>
                <a:lnTo>
                  <a:pt x="177430" y="443699"/>
                </a:lnTo>
                <a:lnTo>
                  <a:pt x="209663" y="435094"/>
                </a:lnTo>
                <a:lnTo>
                  <a:pt x="248388" y="410632"/>
                </a:lnTo>
                <a:lnTo>
                  <a:pt x="288021" y="372346"/>
                </a:lnTo>
                <a:lnTo>
                  <a:pt x="322981" y="322269"/>
                </a:lnTo>
                <a:lnTo>
                  <a:pt x="347686" y="262432"/>
                </a:lnTo>
                <a:lnTo>
                  <a:pt x="354842" y="220203"/>
                </a:lnTo>
                <a:lnTo>
                  <a:pt x="353914" y="175945"/>
                </a:lnTo>
                <a:lnTo>
                  <a:pt x="344881" y="132019"/>
                </a:lnTo>
                <a:lnTo>
                  <a:pt x="327723" y="90787"/>
                </a:lnTo>
                <a:lnTo>
                  <a:pt x="302419" y="54608"/>
                </a:lnTo>
                <a:lnTo>
                  <a:pt x="268949" y="25844"/>
                </a:lnTo>
                <a:lnTo>
                  <a:pt x="227293" y="6854"/>
                </a:lnTo>
                <a:lnTo>
                  <a:pt x="177430" y="0"/>
                </a:lnTo>
                <a:close/>
              </a:path>
            </a:pathLst>
          </a:custGeom>
          <a:solidFill>
            <a:srgbClr val="BC9475"/>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8" name="object 78"/>
          <p:cNvSpPr/>
          <p:nvPr/>
        </p:nvSpPr>
        <p:spPr>
          <a:xfrm>
            <a:off x="1698988" y="2483762"/>
            <a:ext cx="257175" cy="200865"/>
          </a:xfrm>
          <a:custGeom>
            <a:avLst/>
            <a:gdLst/>
            <a:ahLst/>
            <a:cxnLst/>
            <a:rect l="l" t="t" r="r" b="b"/>
            <a:pathLst>
              <a:path w="388619" h="303529">
                <a:moveTo>
                  <a:pt x="185374" y="0"/>
                </a:moveTo>
                <a:lnTo>
                  <a:pt x="121359" y="9555"/>
                </a:lnTo>
                <a:lnTo>
                  <a:pt x="83048" y="33299"/>
                </a:lnTo>
                <a:lnTo>
                  <a:pt x="49593" y="66709"/>
                </a:lnTo>
                <a:lnTo>
                  <a:pt x="23955" y="104236"/>
                </a:lnTo>
                <a:lnTo>
                  <a:pt x="9093" y="140325"/>
                </a:lnTo>
                <a:lnTo>
                  <a:pt x="0" y="207500"/>
                </a:lnTo>
                <a:lnTo>
                  <a:pt x="5114" y="241286"/>
                </a:lnTo>
                <a:lnTo>
                  <a:pt x="19939" y="275504"/>
                </a:lnTo>
                <a:lnTo>
                  <a:pt x="23774" y="285147"/>
                </a:lnTo>
                <a:lnTo>
                  <a:pt x="27836" y="293122"/>
                </a:lnTo>
                <a:lnTo>
                  <a:pt x="32020" y="299236"/>
                </a:lnTo>
                <a:lnTo>
                  <a:pt x="36220" y="303292"/>
                </a:lnTo>
                <a:lnTo>
                  <a:pt x="33363" y="278572"/>
                </a:lnTo>
                <a:lnTo>
                  <a:pt x="33299" y="275504"/>
                </a:lnTo>
                <a:lnTo>
                  <a:pt x="33910" y="255700"/>
                </a:lnTo>
                <a:lnTo>
                  <a:pt x="38833" y="241825"/>
                </a:lnTo>
                <a:lnTo>
                  <a:pt x="48602" y="239779"/>
                </a:lnTo>
                <a:lnTo>
                  <a:pt x="82325" y="239779"/>
                </a:lnTo>
                <a:lnTo>
                  <a:pt x="126289" y="225935"/>
                </a:lnTo>
                <a:lnTo>
                  <a:pt x="178331" y="202609"/>
                </a:lnTo>
                <a:lnTo>
                  <a:pt x="230372" y="176026"/>
                </a:lnTo>
                <a:lnTo>
                  <a:pt x="275812" y="151944"/>
                </a:lnTo>
                <a:lnTo>
                  <a:pt x="308051" y="136122"/>
                </a:lnTo>
                <a:lnTo>
                  <a:pt x="377515" y="136122"/>
                </a:lnTo>
                <a:lnTo>
                  <a:pt x="364378" y="104236"/>
                </a:lnTo>
                <a:lnTo>
                  <a:pt x="338738" y="66709"/>
                </a:lnTo>
                <a:lnTo>
                  <a:pt x="305286" y="33299"/>
                </a:lnTo>
                <a:lnTo>
                  <a:pt x="266981" y="9555"/>
                </a:lnTo>
                <a:lnTo>
                  <a:pt x="226783" y="1032"/>
                </a:lnTo>
                <a:lnTo>
                  <a:pt x="217957" y="333"/>
                </a:lnTo>
                <a:lnTo>
                  <a:pt x="194157" y="333"/>
                </a:lnTo>
                <a:lnTo>
                  <a:pt x="185374" y="0"/>
                </a:lnTo>
                <a:close/>
              </a:path>
              <a:path w="388619" h="303529">
                <a:moveTo>
                  <a:pt x="377515" y="136122"/>
                </a:moveTo>
                <a:lnTo>
                  <a:pt x="308051" y="136122"/>
                </a:lnTo>
                <a:lnTo>
                  <a:pt x="322000" y="145717"/>
                </a:lnTo>
                <a:lnTo>
                  <a:pt x="336951" y="174123"/>
                </a:lnTo>
                <a:lnTo>
                  <a:pt x="349761" y="205259"/>
                </a:lnTo>
                <a:lnTo>
                  <a:pt x="357289" y="223040"/>
                </a:lnTo>
                <a:lnTo>
                  <a:pt x="358287" y="238787"/>
                </a:lnTo>
                <a:lnTo>
                  <a:pt x="357844" y="257184"/>
                </a:lnTo>
                <a:lnTo>
                  <a:pt x="355835" y="278572"/>
                </a:lnTo>
                <a:lnTo>
                  <a:pt x="352132" y="303292"/>
                </a:lnTo>
                <a:lnTo>
                  <a:pt x="356317" y="299236"/>
                </a:lnTo>
                <a:lnTo>
                  <a:pt x="360495" y="293122"/>
                </a:lnTo>
                <a:lnTo>
                  <a:pt x="364559" y="285147"/>
                </a:lnTo>
                <a:lnTo>
                  <a:pt x="368401" y="275504"/>
                </a:lnTo>
                <a:lnTo>
                  <a:pt x="383219" y="241286"/>
                </a:lnTo>
                <a:lnTo>
                  <a:pt x="388331" y="207500"/>
                </a:lnTo>
                <a:lnTo>
                  <a:pt x="386189" y="173922"/>
                </a:lnTo>
                <a:lnTo>
                  <a:pt x="379247" y="140325"/>
                </a:lnTo>
                <a:lnTo>
                  <a:pt x="377515" y="136122"/>
                </a:lnTo>
                <a:close/>
              </a:path>
              <a:path w="388619" h="303529">
                <a:moveTo>
                  <a:pt x="82325" y="239779"/>
                </a:moveTo>
                <a:lnTo>
                  <a:pt x="48602" y="239779"/>
                </a:lnTo>
                <a:lnTo>
                  <a:pt x="80846" y="240245"/>
                </a:lnTo>
                <a:lnTo>
                  <a:pt x="82325" y="239779"/>
                </a:lnTo>
                <a:close/>
              </a:path>
              <a:path w="388619" h="303529">
                <a:moveTo>
                  <a:pt x="202961" y="0"/>
                </a:moveTo>
                <a:lnTo>
                  <a:pt x="194157" y="333"/>
                </a:lnTo>
                <a:lnTo>
                  <a:pt x="217957" y="333"/>
                </a:lnTo>
                <a:lnTo>
                  <a:pt x="211351" y="35"/>
                </a:lnTo>
                <a:lnTo>
                  <a:pt x="202961" y="0"/>
                </a:lnTo>
                <a:close/>
              </a:path>
            </a:pathLst>
          </a:custGeom>
          <a:solidFill>
            <a:srgbClr val="804A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9" name="object 79"/>
          <p:cNvSpPr/>
          <p:nvPr/>
        </p:nvSpPr>
        <p:spPr>
          <a:xfrm>
            <a:off x="2510713" y="3185106"/>
            <a:ext cx="328613" cy="869857"/>
          </a:xfrm>
          <a:custGeom>
            <a:avLst/>
            <a:gdLst/>
            <a:ahLst/>
            <a:cxnLst/>
            <a:rect l="l" t="t" r="r" b="b"/>
            <a:pathLst>
              <a:path w="496569" h="1314450">
                <a:moveTo>
                  <a:pt x="496125" y="0"/>
                </a:moveTo>
                <a:lnTo>
                  <a:pt x="0" y="0"/>
                </a:lnTo>
                <a:lnTo>
                  <a:pt x="35191" y="1259078"/>
                </a:lnTo>
                <a:lnTo>
                  <a:pt x="217449" y="1314246"/>
                </a:lnTo>
                <a:lnTo>
                  <a:pt x="248069" y="331076"/>
                </a:lnTo>
                <a:lnTo>
                  <a:pt x="483528" y="331076"/>
                </a:lnTo>
                <a:lnTo>
                  <a:pt x="496125" y="0"/>
                </a:lnTo>
                <a:close/>
              </a:path>
              <a:path w="496569" h="1314450">
                <a:moveTo>
                  <a:pt x="483528" y="331076"/>
                </a:moveTo>
                <a:lnTo>
                  <a:pt x="248069" y="331076"/>
                </a:lnTo>
                <a:lnTo>
                  <a:pt x="269786" y="1314246"/>
                </a:lnTo>
                <a:lnTo>
                  <a:pt x="448221" y="1259078"/>
                </a:lnTo>
                <a:lnTo>
                  <a:pt x="483528" y="331076"/>
                </a:lnTo>
                <a:close/>
              </a:path>
            </a:pathLst>
          </a:custGeom>
          <a:solidFill>
            <a:srgbClr val="32313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0" name="object 80"/>
          <p:cNvSpPr/>
          <p:nvPr/>
        </p:nvSpPr>
        <p:spPr>
          <a:xfrm>
            <a:off x="2434635" y="4015121"/>
            <a:ext cx="220196" cy="102534"/>
          </a:xfrm>
          <a:custGeom>
            <a:avLst/>
            <a:gdLst/>
            <a:ahLst/>
            <a:cxnLst/>
            <a:rect l="l" t="t" r="r" b="b"/>
            <a:pathLst>
              <a:path w="332739" h="154939">
                <a:moveTo>
                  <a:pt x="296916" y="0"/>
                </a:moveTo>
                <a:lnTo>
                  <a:pt x="150155" y="4826"/>
                </a:lnTo>
                <a:lnTo>
                  <a:pt x="97987" y="24943"/>
                </a:lnTo>
                <a:lnTo>
                  <a:pt x="57856" y="47615"/>
                </a:lnTo>
                <a:lnTo>
                  <a:pt x="7381" y="94691"/>
                </a:lnTo>
                <a:lnTo>
                  <a:pt x="0" y="114565"/>
                </a:lnTo>
                <a:lnTo>
                  <a:pt x="4135" y="134081"/>
                </a:lnTo>
                <a:lnTo>
                  <a:pt x="17545" y="148942"/>
                </a:lnTo>
                <a:lnTo>
                  <a:pt x="37988" y="154851"/>
                </a:lnTo>
                <a:lnTo>
                  <a:pt x="332412" y="154851"/>
                </a:lnTo>
                <a:lnTo>
                  <a:pt x="332412" y="60007"/>
                </a:lnTo>
                <a:lnTo>
                  <a:pt x="296916" y="0"/>
                </a:lnTo>
                <a:close/>
              </a:path>
            </a:pathLst>
          </a:custGeom>
          <a:solidFill>
            <a:srgbClr val="32313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1" name="object 81"/>
          <p:cNvSpPr/>
          <p:nvPr/>
        </p:nvSpPr>
        <p:spPr>
          <a:xfrm>
            <a:off x="2689390" y="4015121"/>
            <a:ext cx="220196" cy="102534"/>
          </a:xfrm>
          <a:custGeom>
            <a:avLst/>
            <a:gdLst/>
            <a:ahLst/>
            <a:cxnLst/>
            <a:rect l="l" t="t" r="r" b="b"/>
            <a:pathLst>
              <a:path w="332739" h="154939">
                <a:moveTo>
                  <a:pt x="35496" y="0"/>
                </a:moveTo>
                <a:lnTo>
                  <a:pt x="0" y="60007"/>
                </a:lnTo>
                <a:lnTo>
                  <a:pt x="0" y="154851"/>
                </a:lnTo>
                <a:lnTo>
                  <a:pt x="294424" y="154851"/>
                </a:lnTo>
                <a:lnTo>
                  <a:pt x="314874" y="148942"/>
                </a:lnTo>
                <a:lnTo>
                  <a:pt x="328288" y="134081"/>
                </a:lnTo>
                <a:lnTo>
                  <a:pt x="332425" y="114565"/>
                </a:lnTo>
                <a:lnTo>
                  <a:pt x="325043" y="94691"/>
                </a:lnTo>
                <a:lnTo>
                  <a:pt x="274564" y="47615"/>
                </a:lnTo>
                <a:lnTo>
                  <a:pt x="234432" y="24943"/>
                </a:lnTo>
                <a:lnTo>
                  <a:pt x="182270" y="4826"/>
                </a:lnTo>
                <a:lnTo>
                  <a:pt x="35496" y="0"/>
                </a:lnTo>
                <a:close/>
              </a:path>
            </a:pathLst>
          </a:custGeom>
          <a:solidFill>
            <a:srgbClr val="32313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2" name="object 82"/>
          <p:cNvSpPr/>
          <p:nvPr/>
        </p:nvSpPr>
        <p:spPr>
          <a:xfrm>
            <a:off x="2846784" y="2930097"/>
            <a:ext cx="71858" cy="298357"/>
          </a:xfrm>
          <a:custGeom>
            <a:avLst/>
            <a:gdLst/>
            <a:ahLst/>
            <a:cxnLst/>
            <a:rect l="l" t="t" r="r" b="b"/>
            <a:pathLst>
              <a:path w="108585" h="450850">
                <a:moveTo>
                  <a:pt x="0" y="450773"/>
                </a:moveTo>
                <a:lnTo>
                  <a:pt x="108394" y="450773"/>
                </a:lnTo>
                <a:lnTo>
                  <a:pt x="108394" y="0"/>
                </a:lnTo>
                <a:lnTo>
                  <a:pt x="0" y="0"/>
                </a:lnTo>
                <a:lnTo>
                  <a:pt x="0" y="450773"/>
                </a:lnTo>
                <a:close/>
              </a:path>
            </a:pathLst>
          </a:custGeom>
          <a:solidFill>
            <a:srgbClr val="F6BA8D"/>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3" name="object 83"/>
          <p:cNvSpPr/>
          <p:nvPr/>
        </p:nvSpPr>
        <p:spPr>
          <a:xfrm>
            <a:off x="2637527" y="2827631"/>
            <a:ext cx="79842" cy="199605"/>
          </a:xfrm>
          <a:custGeom>
            <a:avLst/>
            <a:gdLst/>
            <a:ahLst/>
            <a:cxnLst/>
            <a:rect l="l" t="t" r="r" b="b"/>
            <a:pathLst>
              <a:path w="120650" h="301625">
                <a:moveTo>
                  <a:pt x="92214" y="0"/>
                </a:moveTo>
                <a:lnTo>
                  <a:pt x="25895" y="0"/>
                </a:lnTo>
                <a:lnTo>
                  <a:pt x="0" y="117068"/>
                </a:lnTo>
                <a:lnTo>
                  <a:pt x="64490" y="301142"/>
                </a:lnTo>
                <a:lnTo>
                  <a:pt x="120218" y="126619"/>
                </a:lnTo>
                <a:lnTo>
                  <a:pt x="92214" y="0"/>
                </a:lnTo>
                <a:close/>
              </a:path>
            </a:pathLst>
          </a:custGeom>
          <a:solidFill>
            <a:srgbClr val="CD382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4" name="object 84"/>
          <p:cNvSpPr/>
          <p:nvPr/>
        </p:nvSpPr>
        <p:spPr>
          <a:xfrm>
            <a:off x="2426063" y="2701188"/>
            <a:ext cx="484935" cy="220196"/>
          </a:xfrm>
          <a:custGeom>
            <a:avLst/>
            <a:gdLst/>
            <a:ahLst/>
            <a:cxnLst/>
            <a:rect l="l" t="t" r="r" b="b"/>
            <a:pathLst>
              <a:path w="732789" h="332739">
                <a:moveTo>
                  <a:pt x="293039" y="0"/>
                </a:moveTo>
                <a:lnTo>
                  <a:pt x="208834" y="38701"/>
                </a:lnTo>
                <a:lnTo>
                  <a:pt x="147796" y="70038"/>
                </a:lnTo>
                <a:lnTo>
                  <a:pt x="105895" y="94603"/>
                </a:lnTo>
                <a:lnTo>
                  <a:pt x="63385" y="125780"/>
                </a:lnTo>
                <a:lnTo>
                  <a:pt x="27144" y="207837"/>
                </a:lnTo>
                <a:lnTo>
                  <a:pt x="13106" y="268836"/>
                </a:lnTo>
                <a:lnTo>
                  <a:pt x="0" y="332384"/>
                </a:lnTo>
                <a:lnTo>
                  <a:pt x="732510" y="332384"/>
                </a:lnTo>
                <a:lnTo>
                  <a:pt x="719409" y="268836"/>
                </a:lnTo>
                <a:lnTo>
                  <a:pt x="705370" y="207837"/>
                </a:lnTo>
                <a:lnTo>
                  <a:pt x="689055" y="157460"/>
                </a:lnTo>
                <a:lnTo>
                  <a:pt x="653605" y="113087"/>
                </a:lnTo>
                <a:lnTo>
                  <a:pt x="585887" y="70661"/>
                </a:lnTo>
                <a:lnTo>
                  <a:pt x="525287" y="39559"/>
                </a:lnTo>
                <a:lnTo>
                  <a:pt x="441261" y="952"/>
                </a:lnTo>
                <a:lnTo>
                  <a:pt x="293039" y="0"/>
                </a:lnTo>
                <a:close/>
              </a:path>
            </a:pathLst>
          </a:custGeom>
          <a:solidFill>
            <a:srgbClr val="FCDCC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5" name="object 85"/>
          <p:cNvSpPr/>
          <p:nvPr/>
        </p:nvSpPr>
        <p:spPr>
          <a:xfrm>
            <a:off x="2418296" y="2701188"/>
            <a:ext cx="510148" cy="605118"/>
          </a:xfrm>
          <a:custGeom>
            <a:avLst/>
            <a:gdLst/>
            <a:ahLst/>
            <a:cxnLst/>
            <a:rect l="l" t="t" r="r" b="b"/>
            <a:pathLst>
              <a:path w="770889" h="914400">
                <a:moveTo>
                  <a:pt x="642087" y="363372"/>
                </a:moveTo>
                <a:lnTo>
                  <a:pt x="136719" y="363372"/>
                </a:lnTo>
                <a:lnTo>
                  <a:pt x="138941" y="914247"/>
                </a:lnTo>
                <a:lnTo>
                  <a:pt x="636502" y="914247"/>
                </a:lnTo>
                <a:lnTo>
                  <a:pt x="642087" y="363372"/>
                </a:lnTo>
                <a:close/>
              </a:path>
              <a:path w="770889" h="914400">
                <a:moveTo>
                  <a:pt x="756381" y="361797"/>
                </a:moveTo>
                <a:lnTo>
                  <a:pt x="642103" y="361797"/>
                </a:lnTo>
                <a:lnTo>
                  <a:pt x="770715" y="564057"/>
                </a:lnTo>
                <a:lnTo>
                  <a:pt x="764716" y="468442"/>
                </a:lnTo>
                <a:lnTo>
                  <a:pt x="758676" y="387048"/>
                </a:lnTo>
                <a:lnTo>
                  <a:pt x="756381" y="361797"/>
                </a:lnTo>
                <a:close/>
              </a:path>
              <a:path w="770889" h="914400">
                <a:moveTo>
                  <a:pt x="315357" y="0"/>
                </a:moveTo>
                <a:lnTo>
                  <a:pt x="239758" y="32574"/>
                </a:lnTo>
                <a:lnTo>
                  <a:pt x="179638" y="59660"/>
                </a:lnTo>
                <a:lnTo>
                  <a:pt x="133417" y="81753"/>
                </a:lnTo>
                <a:lnTo>
                  <a:pt x="99514" y="99347"/>
                </a:lnTo>
                <a:lnTo>
                  <a:pt x="62348" y="123024"/>
                </a:lnTo>
                <a:lnTo>
                  <a:pt x="38682" y="176297"/>
                </a:lnTo>
                <a:lnTo>
                  <a:pt x="27309" y="223018"/>
                </a:lnTo>
                <a:lnTo>
                  <a:pt x="17107" y="278545"/>
                </a:lnTo>
                <a:lnTo>
                  <a:pt x="8723" y="339444"/>
                </a:lnTo>
                <a:lnTo>
                  <a:pt x="2804" y="402277"/>
                </a:lnTo>
                <a:lnTo>
                  <a:pt x="0" y="463608"/>
                </a:lnTo>
                <a:lnTo>
                  <a:pt x="956" y="520001"/>
                </a:lnTo>
                <a:lnTo>
                  <a:pt x="136719" y="363372"/>
                </a:lnTo>
                <a:lnTo>
                  <a:pt x="642087" y="363372"/>
                </a:lnTo>
                <a:lnTo>
                  <a:pt x="642103" y="361797"/>
                </a:lnTo>
                <a:lnTo>
                  <a:pt x="756381" y="361797"/>
                </a:lnTo>
                <a:lnTo>
                  <a:pt x="752473" y="318807"/>
                </a:lnTo>
                <a:lnTo>
                  <a:pt x="745987" y="262652"/>
                </a:lnTo>
                <a:lnTo>
                  <a:pt x="739095" y="217514"/>
                </a:lnTo>
                <a:lnTo>
                  <a:pt x="723610" y="156019"/>
                </a:lnTo>
                <a:lnTo>
                  <a:pt x="688956" y="113087"/>
                </a:lnTo>
                <a:lnTo>
                  <a:pt x="618789" y="70661"/>
                </a:lnTo>
                <a:lnTo>
                  <a:pt x="556001" y="39559"/>
                </a:lnTo>
                <a:lnTo>
                  <a:pt x="468938" y="952"/>
                </a:lnTo>
                <a:lnTo>
                  <a:pt x="315357"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6" name="object 86"/>
          <p:cNvSpPr/>
          <p:nvPr/>
        </p:nvSpPr>
        <p:spPr>
          <a:xfrm>
            <a:off x="2616425" y="2560446"/>
            <a:ext cx="104215" cy="192041"/>
          </a:xfrm>
          <a:custGeom>
            <a:avLst/>
            <a:gdLst/>
            <a:ahLst/>
            <a:cxnLst/>
            <a:rect l="l" t="t" r="r" b="b"/>
            <a:pathLst>
              <a:path w="157480" h="290195">
                <a:moveTo>
                  <a:pt x="95336" y="0"/>
                </a:moveTo>
                <a:lnTo>
                  <a:pt x="61876" y="0"/>
                </a:lnTo>
                <a:lnTo>
                  <a:pt x="31167" y="11865"/>
                </a:lnTo>
                <a:lnTo>
                  <a:pt x="8708" y="35596"/>
                </a:lnTo>
                <a:lnTo>
                  <a:pt x="0" y="71192"/>
                </a:lnTo>
                <a:lnTo>
                  <a:pt x="0" y="250643"/>
                </a:lnTo>
                <a:lnTo>
                  <a:pt x="36723" y="279656"/>
                </a:lnTo>
                <a:lnTo>
                  <a:pt x="78606" y="289672"/>
                </a:lnTo>
                <a:lnTo>
                  <a:pt x="120490" y="280174"/>
                </a:lnTo>
                <a:lnTo>
                  <a:pt x="157213" y="250643"/>
                </a:lnTo>
                <a:lnTo>
                  <a:pt x="157213" y="71192"/>
                </a:lnTo>
                <a:lnTo>
                  <a:pt x="148504" y="35596"/>
                </a:lnTo>
                <a:lnTo>
                  <a:pt x="126045" y="11865"/>
                </a:lnTo>
                <a:lnTo>
                  <a:pt x="95336" y="0"/>
                </a:lnTo>
                <a:close/>
              </a:path>
            </a:pathLst>
          </a:custGeom>
          <a:solidFill>
            <a:srgbClr val="C09C7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7" name="object 87"/>
          <p:cNvSpPr/>
          <p:nvPr/>
        </p:nvSpPr>
        <p:spPr>
          <a:xfrm>
            <a:off x="2550449" y="2532904"/>
            <a:ext cx="38240" cy="57570"/>
          </a:xfrm>
          <a:custGeom>
            <a:avLst/>
            <a:gdLst/>
            <a:ahLst/>
            <a:cxnLst/>
            <a:rect l="l" t="t" r="r" b="b"/>
            <a:pathLst>
              <a:path w="57785" h="86995">
                <a:moveTo>
                  <a:pt x="14382" y="0"/>
                </a:moveTo>
                <a:lnTo>
                  <a:pt x="5746" y="6619"/>
                </a:lnTo>
                <a:lnTo>
                  <a:pt x="836" y="18532"/>
                </a:lnTo>
                <a:lnTo>
                  <a:pt x="0" y="34079"/>
                </a:lnTo>
                <a:lnTo>
                  <a:pt x="3587" y="51600"/>
                </a:lnTo>
                <a:lnTo>
                  <a:pt x="11115" y="67830"/>
                </a:lnTo>
                <a:lnTo>
                  <a:pt x="21025" y="79843"/>
                </a:lnTo>
                <a:lnTo>
                  <a:pt x="32053" y="86509"/>
                </a:lnTo>
                <a:lnTo>
                  <a:pt x="42931" y="86702"/>
                </a:lnTo>
                <a:lnTo>
                  <a:pt x="51572" y="80081"/>
                </a:lnTo>
                <a:lnTo>
                  <a:pt x="56482" y="68165"/>
                </a:lnTo>
                <a:lnTo>
                  <a:pt x="57315" y="52618"/>
                </a:lnTo>
                <a:lnTo>
                  <a:pt x="53726" y="35102"/>
                </a:lnTo>
                <a:lnTo>
                  <a:pt x="46203" y="18872"/>
                </a:lnTo>
                <a:lnTo>
                  <a:pt x="36292" y="6859"/>
                </a:lnTo>
                <a:lnTo>
                  <a:pt x="25262" y="193"/>
                </a:lnTo>
                <a:lnTo>
                  <a:pt x="14382" y="0"/>
                </a:lnTo>
                <a:close/>
              </a:path>
            </a:pathLst>
          </a:custGeom>
          <a:solidFill>
            <a:srgbClr val="C09C7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8" name="object 88"/>
          <p:cNvSpPr/>
          <p:nvPr/>
        </p:nvSpPr>
        <p:spPr>
          <a:xfrm>
            <a:off x="2748044" y="2532904"/>
            <a:ext cx="38240" cy="57570"/>
          </a:xfrm>
          <a:custGeom>
            <a:avLst/>
            <a:gdLst/>
            <a:ahLst/>
            <a:cxnLst/>
            <a:rect l="l" t="t" r="r" b="b"/>
            <a:pathLst>
              <a:path w="57785" h="86995">
                <a:moveTo>
                  <a:pt x="42942" y="0"/>
                </a:moveTo>
                <a:lnTo>
                  <a:pt x="3585" y="35102"/>
                </a:lnTo>
                <a:lnTo>
                  <a:pt x="0" y="52618"/>
                </a:lnTo>
                <a:lnTo>
                  <a:pt x="838" y="68165"/>
                </a:lnTo>
                <a:lnTo>
                  <a:pt x="5749" y="80081"/>
                </a:lnTo>
                <a:lnTo>
                  <a:pt x="14380" y="86702"/>
                </a:lnTo>
                <a:lnTo>
                  <a:pt x="25266" y="86509"/>
                </a:lnTo>
                <a:lnTo>
                  <a:pt x="36297" y="79843"/>
                </a:lnTo>
                <a:lnTo>
                  <a:pt x="46209" y="67830"/>
                </a:lnTo>
                <a:lnTo>
                  <a:pt x="53737" y="51600"/>
                </a:lnTo>
                <a:lnTo>
                  <a:pt x="57324" y="34079"/>
                </a:lnTo>
                <a:lnTo>
                  <a:pt x="56488" y="18532"/>
                </a:lnTo>
                <a:lnTo>
                  <a:pt x="51578" y="6619"/>
                </a:lnTo>
                <a:lnTo>
                  <a:pt x="42942" y="0"/>
                </a:lnTo>
                <a:close/>
              </a:path>
            </a:pathLst>
          </a:custGeom>
          <a:solidFill>
            <a:srgbClr val="C09C7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9" name="object 89"/>
          <p:cNvSpPr/>
          <p:nvPr/>
        </p:nvSpPr>
        <p:spPr>
          <a:xfrm>
            <a:off x="2646078" y="2752141"/>
            <a:ext cx="44964" cy="43703"/>
          </a:xfrm>
          <a:custGeom>
            <a:avLst/>
            <a:gdLst/>
            <a:ahLst/>
            <a:cxnLst/>
            <a:rect l="l" t="t" r="r" b="b"/>
            <a:pathLst>
              <a:path w="67944" h="66039">
                <a:moveTo>
                  <a:pt x="34201" y="0"/>
                </a:moveTo>
                <a:lnTo>
                  <a:pt x="0" y="36398"/>
                </a:lnTo>
                <a:lnTo>
                  <a:pt x="19037" y="65900"/>
                </a:lnTo>
                <a:lnTo>
                  <a:pt x="48552" y="65900"/>
                </a:lnTo>
                <a:lnTo>
                  <a:pt x="67602" y="36398"/>
                </a:lnTo>
                <a:lnTo>
                  <a:pt x="34201" y="0"/>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0" name="object 90"/>
          <p:cNvSpPr/>
          <p:nvPr/>
        </p:nvSpPr>
        <p:spPr>
          <a:xfrm>
            <a:off x="2640734" y="2795754"/>
            <a:ext cx="55469" cy="209690"/>
          </a:xfrm>
          <a:custGeom>
            <a:avLst/>
            <a:gdLst/>
            <a:ahLst/>
            <a:cxnLst/>
            <a:rect l="l" t="t" r="r" b="b"/>
            <a:pathLst>
              <a:path w="83819" h="316864">
                <a:moveTo>
                  <a:pt x="56629" y="0"/>
                </a:moveTo>
                <a:lnTo>
                  <a:pt x="27114" y="0"/>
                </a:lnTo>
                <a:lnTo>
                  <a:pt x="0" y="260235"/>
                </a:lnTo>
                <a:lnTo>
                  <a:pt x="41871" y="316242"/>
                </a:lnTo>
                <a:lnTo>
                  <a:pt x="83743" y="260235"/>
                </a:lnTo>
                <a:lnTo>
                  <a:pt x="56629" y="0"/>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1" name="object 91"/>
          <p:cNvSpPr/>
          <p:nvPr/>
        </p:nvSpPr>
        <p:spPr>
          <a:xfrm>
            <a:off x="2611879" y="2665067"/>
            <a:ext cx="108584" cy="131800"/>
          </a:xfrm>
          <a:prstGeom prst="rect">
            <a:avLst/>
          </a:prstGeom>
          <a:blipFill>
            <a:blip r:embed="rId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2" name="object 92"/>
          <p:cNvSpPr/>
          <p:nvPr/>
        </p:nvSpPr>
        <p:spPr>
          <a:xfrm>
            <a:off x="2560413" y="2394354"/>
            <a:ext cx="216414" cy="295415"/>
          </a:xfrm>
          <a:custGeom>
            <a:avLst/>
            <a:gdLst/>
            <a:ahLst/>
            <a:cxnLst/>
            <a:rect l="l" t="t" r="r" b="b"/>
            <a:pathLst>
              <a:path w="327025" h="446404">
                <a:moveTo>
                  <a:pt x="163383" y="0"/>
                </a:moveTo>
                <a:lnTo>
                  <a:pt x="109655" y="6532"/>
                </a:lnTo>
                <a:lnTo>
                  <a:pt x="68438" y="24654"/>
                </a:lnTo>
                <a:lnTo>
                  <a:pt x="38301" y="52154"/>
                </a:lnTo>
                <a:lnTo>
                  <a:pt x="17818" y="86820"/>
                </a:lnTo>
                <a:lnTo>
                  <a:pt x="5559" y="126439"/>
                </a:lnTo>
                <a:lnTo>
                  <a:pt x="95" y="168798"/>
                </a:lnTo>
                <a:lnTo>
                  <a:pt x="0" y="211687"/>
                </a:lnTo>
                <a:lnTo>
                  <a:pt x="3842" y="252891"/>
                </a:lnTo>
                <a:lnTo>
                  <a:pt x="17631" y="321401"/>
                </a:lnTo>
                <a:lnTo>
                  <a:pt x="52721" y="382450"/>
                </a:lnTo>
                <a:lnTo>
                  <a:pt x="88588" y="411968"/>
                </a:lnTo>
                <a:lnTo>
                  <a:pt x="128515" y="436238"/>
                </a:lnTo>
                <a:lnTo>
                  <a:pt x="163383" y="446316"/>
                </a:lnTo>
                <a:lnTo>
                  <a:pt x="198249" y="436238"/>
                </a:lnTo>
                <a:lnTo>
                  <a:pt x="238173" y="411968"/>
                </a:lnTo>
                <a:lnTo>
                  <a:pt x="274039" y="382450"/>
                </a:lnTo>
                <a:lnTo>
                  <a:pt x="302046" y="344281"/>
                </a:lnTo>
                <a:lnTo>
                  <a:pt x="316570" y="290200"/>
                </a:lnTo>
                <a:lnTo>
                  <a:pt x="326766" y="211687"/>
                </a:lnTo>
                <a:lnTo>
                  <a:pt x="326670" y="168798"/>
                </a:lnTo>
                <a:lnTo>
                  <a:pt x="321206" y="126439"/>
                </a:lnTo>
                <a:lnTo>
                  <a:pt x="308947" y="86820"/>
                </a:lnTo>
                <a:lnTo>
                  <a:pt x="288464" y="52154"/>
                </a:lnTo>
                <a:lnTo>
                  <a:pt x="258327" y="24654"/>
                </a:lnTo>
                <a:lnTo>
                  <a:pt x="217110" y="6532"/>
                </a:lnTo>
                <a:lnTo>
                  <a:pt x="163383" y="0"/>
                </a:lnTo>
                <a:close/>
              </a:path>
            </a:pathLst>
          </a:custGeom>
          <a:solidFill>
            <a:srgbClr val="C09C7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3" name="object 93"/>
          <p:cNvSpPr/>
          <p:nvPr/>
        </p:nvSpPr>
        <p:spPr>
          <a:xfrm>
            <a:off x="2557043" y="2370061"/>
            <a:ext cx="227760" cy="213892"/>
          </a:xfrm>
          <a:custGeom>
            <a:avLst/>
            <a:gdLst/>
            <a:ahLst/>
            <a:cxnLst/>
            <a:rect l="l" t="t" r="r" b="b"/>
            <a:pathLst>
              <a:path w="344169" h="323214">
                <a:moveTo>
                  <a:pt x="195786" y="0"/>
                </a:moveTo>
                <a:lnTo>
                  <a:pt x="147696" y="6668"/>
                </a:lnTo>
                <a:lnTo>
                  <a:pt x="102244" y="21312"/>
                </a:lnTo>
                <a:lnTo>
                  <a:pt x="62968" y="44441"/>
                </a:lnTo>
                <a:lnTo>
                  <a:pt x="28087" y="67064"/>
                </a:lnTo>
                <a:lnTo>
                  <a:pt x="8216" y="108972"/>
                </a:lnTo>
                <a:lnTo>
                  <a:pt x="0" y="161643"/>
                </a:lnTo>
                <a:lnTo>
                  <a:pt x="84" y="216558"/>
                </a:lnTo>
                <a:lnTo>
                  <a:pt x="5114" y="265197"/>
                </a:lnTo>
                <a:lnTo>
                  <a:pt x="11736" y="299038"/>
                </a:lnTo>
                <a:lnTo>
                  <a:pt x="12244" y="303153"/>
                </a:lnTo>
                <a:lnTo>
                  <a:pt x="12917" y="307242"/>
                </a:lnTo>
                <a:lnTo>
                  <a:pt x="13412" y="311065"/>
                </a:lnTo>
                <a:lnTo>
                  <a:pt x="13552" y="313973"/>
                </a:lnTo>
                <a:lnTo>
                  <a:pt x="13704" y="316424"/>
                </a:lnTo>
                <a:lnTo>
                  <a:pt x="14606" y="319968"/>
                </a:lnTo>
                <a:lnTo>
                  <a:pt x="15978" y="321720"/>
                </a:lnTo>
                <a:lnTo>
                  <a:pt x="16638" y="322927"/>
                </a:lnTo>
                <a:lnTo>
                  <a:pt x="19597" y="322152"/>
                </a:lnTo>
                <a:lnTo>
                  <a:pt x="20931" y="321504"/>
                </a:lnTo>
                <a:lnTo>
                  <a:pt x="21083" y="321047"/>
                </a:lnTo>
                <a:lnTo>
                  <a:pt x="21548" y="313973"/>
                </a:lnTo>
                <a:lnTo>
                  <a:pt x="21237" y="303153"/>
                </a:lnTo>
                <a:lnTo>
                  <a:pt x="21134" y="300372"/>
                </a:lnTo>
                <a:lnTo>
                  <a:pt x="20466" y="292548"/>
                </a:lnTo>
                <a:lnTo>
                  <a:pt x="19014" y="284817"/>
                </a:lnTo>
                <a:lnTo>
                  <a:pt x="17730" y="277448"/>
                </a:lnTo>
                <a:lnTo>
                  <a:pt x="24350" y="245765"/>
                </a:lnTo>
                <a:lnTo>
                  <a:pt x="31967" y="214786"/>
                </a:lnTo>
                <a:lnTo>
                  <a:pt x="43937" y="182465"/>
                </a:lnTo>
                <a:lnTo>
                  <a:pt x="63615" y="146752"/>
                </a:lnTo>
                <a:lnTo>
                  <a:pt x="149405" y="146752"/>
                </a:lnTo>
                <a:lnTo>
                  <a:pt x="158903" y="144128"/>
                </a:lnTo>
                <a:lnTo>
                  <a:pt x="175312" y="138459"/>
                </a:lnTo>
                <a:lnTo>
                  <a:pt x="199759" y="127053"/>
                </a:lnTo>
                <a:lnTo>
                  <a:pt x="216387" y="119671"/>
                </a:lnTo>
                <a:lnTo>
                  <a:pt x="233476" y="118484"/>
                </a:lnTo>
                <a:lnTo>
                  <a:pt x="335893" y="118484"/>
                </a:lnTo>
                <a:lnTo>
                  <a:pt x="336342" y="107979"/>
                </a:lnTo>
                <a:lnTo>
                  <a:pt x="184773" y="107979"/>
                </a:lnTo>
                <a:lnTo>
                  <a:pt x="186793" y="107408"/>
                </a:lnTo>
                <a:lnTo>
                  <a:pt x="190831" y="106392"/>
                </a:lnTo>
                <a:lnTo>
                  <a:pt x="336410" y="106392"/>
                </a:lnTo>
                <a:lnTo>
                  <a:pt x="337333" y="84790"/>
                </a:lnTo>
                <a:lnTo>
                  <a:pt x="343752" y="42917"/>
                </a:lnTo>
                <a:lnTo>
                  <a:pt x="320497" y="22766"/>
                </a:lnTo>
                <a:lnTo>
                  <a:pt x="285725" y="8557"/>
                </a:lnTo>
                <a:lnTo>
                  <a:pt x="242975" y="799"/>
                </a:lnTo>
                <a:lnTo>
                  <a:pt x="195786" y="0"/>
                </a:lnTo>
                <a:close/>
              </a:path>
              <a:path w="344169" h="323214">
                <a:moveTo>
                  <a:pt x="335893" y="118484"/>
                </a:moveTo>
                <a:lnTo>
                  <a:pt x="233476" y="118484"/>
                </a:lnTo>
                <a:lnTo>
                  <a:pt x="259310" y="125658"/>
                </a:lnTo>
                <a:lnTo>
                  <a:pt x="261215" y="127144"/>
                </a:lnTo>
                <a:lnTo>
                  <a:pt x="263209" y="128503"/>
                </a:lnTo>
                <a:lnTo>
                  <a:pt x="265266" y="129747"/>
                </a:lnTo>
                <a:lnTo>
                  <a:pt x="269178" y="133354"/>
                </a:lnTo>
                <a:lnTo>
                  <a:pt x="294288" y="188899"/>
                </a:lnTo>
                <a:lnTo>
                  <a:pt x="306420" y="214916"/>
                </a:lnTo>
                <a:lnTo>
                  <a:pt x="317762" y="239071"/>
                </a:lnTo>
                <a:lnTo>
                  <a:pt x="325896" y="269434"/>
                </a:lnTo>
                <a:lnTo>
                  <a:pt x="324581" y="277448"/>
                </a:lnTo>
                <a:lnTo>
                  <a:pt x="323264" y="285030"/>
                </a:lnTo>
                <a:lnTo>
                  <a:pt x="322075" y="292587"/>
                </a:lnTo>
                <a:lnTo>
                  <a:pt x="321184" y="300372"/>
                </a:lnTo>
                <a:lnTo>
                  <a:pt x="320757" y="313973"/>
                </a:lnTo>
                <a:lnTo>
                  <a:pt x="321222" y="321047"/>
                </a:lnTo>
                <a:lnTo>
                  <a:pt x="321387" y="321504"/>
                </a:lnTo>
                <a:lnTo>
                  <a:pt x="322733" y="322152"/>
                </a:lnTo>
                <a:lnTo>
                  <a:pt x="325680" y="322927"/>
                </a:lnTo>
                <a:lnTo>
                  <a:pt x="326340" y="321720"/>
                </a:lnTo>
                <a:lnTo>
                  <a:pt x="327712" y="319968"/>
                </a:lnTo>
                <a:lnTo>
                  <a:pt x="332809" y="264571"/>
                </a:lnTo>
                <a:lnTo>
                  <a:pt x="334221" y="203192"/>
                </a:lnTo>
                <a:lnTo>
                  <a:pt x="334942" y="140740"/>
                </a:lnTo>
                <a:lnTo>
                  <a:pt x="335893" y="118484"/>
                </a:lnTo>
                <a:close/>
              </a:path>
              <a:path w="344169" h="323214">
                <a:moveTo>
                  <a:pt x="328375" y="316971"/>
                </a:moveTo>
                <a:lnTo>
                  <a:pt x="328347" y="317301"/>
                </a:lnTo>
                <a:lnTo>
                  <a:pt x="328375" y="316971"/>
                </a:lnTo>
                <a:close/>
              </a:path>
              <a:path w="344169" h="323214">
                <a:moveTo>
                  <a:pt x="149405" y="146752"/>
                </a:moveTo>
                <a:lnTo>
                  <a:pt x="63615" y="146752"/>
                </a:lnTo>
                <a:lnTo>
                  <a:pt x="68075" y="150787"/>
                </a:lnTo>
                <a:lnTo>
                  <a:pt x="77903" y="153553"/>
                </a:lnTo>
                <a:lnTo>
                  <a:pt x="89026" y="155243"/>
                </a:lnTo>
                <a:lnTo>
                  <a:pt x="97372" y="156049"/>
                </a:lnTo>
                <a:lnTo>
                  <a:pt x="114703" y="154788"/>
                </a:lnTo>
                <a:lnTo>
                  <a:pt x="136956" y="150193"/>
                </a:lnTo>
                <a:lnTo>
                  <a:pt x="149405" y="146752"/>
                </a:lnTo>
                <a:close/>
              </a:path>
              <a:path w="344169" h="323214">
                <a:moveTo>
                  <a:pt x="336410" y="106392"/>
                </a:moveTo>
                <a:lnTo>
                  <a:pt x="190831" y="106392"/>
                </a:lnTo>
                <a:lnTo>
                  <a:pt x="188113" y="107192"/>
                </a:lnTo>
                <a:lnTo>
                  <a:pt x="186767" y="107611"/>
                </a:lnTo>
                <a:lnTo>
                  <a:pt x="184773" y="107979"/>
                </a:lnTo>
                <a:lnTo>
                  <a:pt x="336342" y="107979"/>
                </a:lnTo>
                <a:lnTo>
                  <a:pt x="336410" y="106392"/>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4" name="object 94"/>
          <p:cNvSpPr/>
          <p:nvPr/>
        </p:nvSpPr>
        <p:spPr>
          <a:xfrm>
            <a:off x="2616425" y="2685509"/>
            <a:ext cx="107625" cy="112283"/>
          </a:xfrm>
          <a:prstGeom prst="rect">
            <a:avLst/>
          </a:prstGeom>
          <a:blipFill>
            <a:blip r:embed="rId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5" name="object 95"/>
          <p:cNvSpPr/>
          <p:nvPr/>
        </p:nvSpPr>
        <p:spPr>
          <a:xfrm>
            <a:off x="2608570" y="2617850"/>
            <a:ext cx="123965" cy="18069"/>
          </a:xfrm>
          <a:custGeom>
            <a:avLst/>
            <a:gdLst/>
            <a:ahLst/>
            <a:cxnLst/>
            <a:rect l="l" t="t" r="r" b="b"/>
            <a:pathLst>
              <a:path w="187325" h="27304">
                <a:moveTo>
                  <a:pt x="91122" y="0"/>
                </a:moveTo>
                <a:lnTo>
                  <a:pt x="44880" y="5626"/>
                </a:lnTo>
                <a:lnTo>
                  <a:pt x="0" y="26987"/>
                </a:lnTo>
                <a:lnTo>
                  <a:pt x="71262" y="25601"/>
                </a:lnTo>
                <a:lnTo>
                  <a:pt x="81417" y="25060"/>
                </a:lnTo>
                <a:lnTo>
                  <a:pt x="85242" y="24282"/>
                </a:lnTo>
                <a:lnTo>
                  <a:pt x="89687" y="22974"/>
                </a:lnTo>
                <a:lnTo>
                  <a:pt x="93662" y="14198"/>
                </a:lnTo>
                <a:lnTo>
                  <a:pt x="169039" y="14198"/>
                </a:lnTo>
                <a:lnTo>
                  <a:pt x="168557" y="13861"/>
                </a:lnTo>
                <a:lnTo>
                  <a:pt x="142443" y="5626"/>
                </a:lnTo>
                <a:lnTo>
                  <a:pt x="138654" y="4991"/>
                </a:lnTo>
                <a:lnTo>
                  <a:pt x="93662" y="4991"/>
                </a:lnTo>
                <a:lnTo>
                  <a:pt x="91122" y="0"/>
                </a:lnTo>
                <a:close/>
              </a:path>
              <a:path w="187325" h="27304">
                <a:moveTo>
                  <a:pt x="169039" y="14198"/>
                </a:moveTo>
                <a:lnTo>
                  <a:pt x="93662" y="14198"/>
                </a:lnTo>
                <a:lnTo>
                  <a:pt x="97637" y="22974"/>
                </a:lnTo>
                <a:lnTo>
                  <a:pt x="102069" y="24282"/>
                </a:lnTo>
                <a:lnTo>
                  <a:pt x="117260" y="25256"/>
                </a:lnTo>
                <a:lnTo>
                  <a:pt x="187325" y="26987"/>
                </a:lnTo>
                <a:lnTo>
                  <a:pt x="169039" y="14198"/>
                </a:lnTo>
                <a:close/>
              </a:path>
              <a:path w="187325" h="27304">
                <a:moveTo>
                  <a:pt x="96189" y="0"/>
                </a:moveTo>
                <a:lnTo>
                  <a:pt x="93662" y="4991"/>
                </a:lnTo>
                <a:lnTo>
                  <a:pt x="138654" y="4991"/>
                </a:lnTo>
                <a:lnTo>
                  <a:pt x="116834" y="1334"/>
                </a:lnTo>
                <a:lnTo>
                  <a:pt x="99580" y="38"/>
                </a:lnTo>
                <a:lnTo>
                  <a:pt x="96189" y="0"/>
                </a:lnTo>
                <a:close/>
              </a:path>
            </a:pathLst>
          </a:custGeom>
          <a:solidFill>
            <a:srgbClr val="34343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6" name="object 96"/>
          <p:cNvSpPr/>
          <p:nvPr/>
        </p:nvSpPr>
        <p:spPr>
          <a:xfrm>
            <a:off x="2432672" y="3276282"/>
            <a:ext cx="82363" cy="120731"/>
          </a:xfrm>
          <a:prstGeom prst="rect">
            <a:avLst/>
          </a:prstGeom>
          <a:blipFill>
            <a:blip r:embed="rId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7" name="object 97"/>
          <p:cNvSpPr/>
          <p:nvPr/>
        </p:nvSpPr>
        <p:spPr>
          <a:xfrm>
            <a:off x="2836142" y="3276282"/>
            <a:ext cx="82355" cy="120731"/>
          </a:xfrm>
          <a:prstGeom prst="rect">
            <a:avLst/>
          </a:prstGeom>
          <a:blipFill>
            <a:blip r:embed="rId10"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8" name="object 98"/>
          <p:cNvSpPr/>
          <p:nvPr/>
        </p:nvSpPr>
        <p:spPr>
          <a:xfrm>
            <a:off x="2404713" y="2915402"/>
            <a:ext cx="104635" cy="361810"/>
          </a:xfrm>
          <a:custGeom>
            <a:avLst/>
            <a:gdLst/>
            <a:ahLst/>
            <a:cxnLst/>
            <a:rect l="l" t="t" r="r" b="b"/>
            <a:pathLst>
              <a:path w="158114" h="546735">
                <a:moveTo>
                  <a:pt x="157797" y="0"/>
                </a:moveTo>
                <a:lnTo>
                  <a:pt x="32258" y="20688"/>
                </a:lnTo>
                <a:lnTo>
                  <a:pt x="0" y="546455"/>
                </a:lnTo>
                <a:lnTo>
                  <a:pt x="150545" y="546455"/>
                </a:lnTo>
                <a:lnTo>
                  <a:pt x="157797"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9" name="object 99"/>
          <p:cNvSpPr/>
          <p:nvPr/>
        </p:nvSpPr>
        <p:spPr>
          <a:xfrm>
            <a:off x="2844331" y="2929321"/>
            <a:ext cx="100013" cy="347943"/>
          </a:xfrm>
          <a:custGeom>
            <a:avLst/>
            <a:gdLst/>
            <a:ahLst/>
            <a:cxnLst/>
            <a:rect l="l" t="t" r="r" b="b"/>
            <a:pathLst>
              <a:path w="151130" h="525779">
                <a:moveTo>
                  <a:pt x="112102" y="0"/>
                </a:moveTo>
                <a:lnTo>
                  <a:pt x="0" y="1168"/>
                </a:lnTo>
                <a:lnTo>
                  <a:pt x="0" y="525424"/>
                </a:lnTo>
                <a:lnTo>
                  <a:pt x="150533" y="525424"/>
                </a:lnTo>
                <a:lnTo>
                  <a:pt x="112102"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0" name="object 100"/>
          <p:cNvSpPr/>
          <p:nvPr/>
        </p:nvSpPr>
        <p:spPr>
          <a:xfrm>
            <a:off x="1837994" y="3297328"/>
            <a:ext cx="754010" cy="1067360"/>
          </a:xfrm>
          <a:prstGeom prst="rect">
            <a:avLst/>
          </a:prstGeom>
          <a:blipFill>
            <a:blip r:embed="rId11"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1" name="object 101"/>
          <p:cNvSpPr/>
          <p:nvPr/>
        </p:nvSpPr>
        <p:spPr>
          <a:xfrm>
            <a:off x="1837811" y="3584700"/>
            <a:ext cx="162515" cy="240744"/>
          </a:xfrm>
          <a:prstGeom prst="rect">
            <a:avLst/>
          </a:prstGeom>
          <a:blipFill>
            <a:blip r:embed="rId1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2" name="object 102"/>
          <p:cNvSpPr/>
          <p:nvPr/>
        </p:nvSpPr>
        <p:spPr>
          <a:xfrm>
            <a:off x="2413267" y="3602649"/>
            <a:ext cx="159104" cy="232905"/>
          </a:xfrm>
          <a:prstGeom prst="rect">
            <a:avLst/>
          </a:prstGeom>
          <a:blipFill>
            <a:blip r:embed="rId1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3" name="object 103"/>
          <p:cNvSpPr/>
          <p:nvPr/>
        </p:nvSpPr>
        <p:spPr>
          <a:xfrm>
            <a:off x="2068894" y="2983994"/>
            <a:ext cx="292473" cy="186578"/>
          </a:xfrm>
          <a:custGeom>
            <a:avLst/>
            <a:gdLst/>
            <a:ahLst/>
            <a:cxnLst/>
            <a:rect l="l" t="t" r="r" b="b"/>
            <a:pathLst>
              <a:path w="441960" h="281939">
                <a:moveTo>
                  <a:pt x="127729" y="18222"/>
                </a:moveTo>
                <a:lnTo>
                  <a:pt x="86975" y="31055"/>
                </a:lnTo>
                <a:lnTo>
                  <a:pt x="60917" y="53097"/>
                </a:lnTo>
                <a:lnTo>
                  <a:pt x="43939" y="79032"/>
                </a:lnTo>
                <a:lnTo>
                  <a:pt x="30424" y="103546"/>
                </a:lnTo>
                <a:lnTo>
                  <a:pt x="14755" y="121323"/>
                </a:lnTo>
                <a:lnTo>
                  <a:pt x="0" y="140342"/>
                </a:lnTo>
                <a:lnTo>
                  <a:pt x="5128" y="158153"/>
                </a:lnTo>
                <a:lnTo>
                  <a:pt x="20448" y="172772"/>
                </a:lnTo>
                <a:lnTo>
                  <a:pt x="36268" y="182219"/>
                </a:lnTo>
                <a:lnTo>
                  <a:pt x="45091" y="187745"/>
                </a:lnTo>
                <a:lnTo>
                  <a:pt x="46611" y="192182"/>
                </a:lnTo>
                <a:lnTo>
                  <a:pt x="41985" y="195982"/>
                </a:lnTo>
                <a:lnTo>
                  <a:pt x="32369" y="199593"/>
                </a:lnTo>
                <a:lnTo>
                  <a:pt x="18054" y="210458"/>
                </a:lnTo>
                <a:lnTo>
                  <a:pt x="53629" y="265273"/>
                </a:lnTo>
                <a:lnTo>
                  <a:pt x="93140" y="278047"/>
                </a:lnTo>
                <a:lnTo>
                  <a:pt x="147217" y="281621"/>
                </a:lnTo>
                <a:lnTo>
                  <a:pt x="216304" y="272122"/>
                </a:lnTo>
                <a:lnTo>
                  <a:pt x="304855" y="253721"/>
                </a:lnTo>
                <a:lnTo>
                  <a:pt x="367316" y="242253"/>
                </a:lnTo>
                <a:lnTo>
                  <a:pt x="406245" y="233941"/>
                </a:lnTo>
                <a:lnTo>
                  <a:pt x="424201" y="225006"/>
                </a:lnTo>
                <a:lnTo>
                  <a:pt x="423745" y="211670"/>
                </a:lnTo>
                <a:lnTo>
                  <a:pt x="419337" y="202973"/>
                </a:lnTo>
                <a:lnTo>
                  <a:pt x="415376" y="194205"/>
                </a:lnTo>
                <a:lnTo>
                  <a:pt x="413158" y="187289"/>
                </a:lnTo>
                <a:lnTo>
                  <a:pt x="413979" y="184150"/>
                </a:lnTo>
                <a:lnTo>
                  <a:pt x="429562" y="171051"/>
                </a:lnTo>
                <a:lnTo>
                  <a:pt x="440479" y="145553"/>
                </a:lnTo>
                <a:lnTo>
                  <a:pt x="441474" y="117775"/>
                </a:lnTo>
                <a:lnTo>
                  <a:pt x="427289" y="97840"/>
                </a:lnTo>
                <a:lnTo>
                  <a:pt x="413798" y="89016"/>
                </a:lnTo>
                <a:lnTo>
                  <a:pt x="410404" y="82454"/>
                </a:lnTo>
                <a:lnTo>
                  <a:pt x="402228" y="70101"/>
                </a:lnTo>
                <a:lnTo>
                  <a:pt x="374393" y="43903"/>
                </a:lnTo>
                <a:lnTo>
                  <a:pt x="333272" y="19913"/>
                </a:lnTo>
                <a:lnTo>
                  <a:pt x="188795" y="19913"/>
                </a:lnTo>
                <a:lnTo>
                  <a:pt x="127729" y="18222"/>
                </a:lnTo>
                <a:close/>
              </a:path>
              <a:path w="441960" h="281939">
                <a:moveTo>
                  <a:pt x="268326" y="0"/>
                </a:moveTo>
                <a:lnTo>
                  <a:pt x="218849" y="1194"/>
                </a:lnTo>
                <a:lnTo>
                  <a:pt x="188795" y="19913"/>
                </a:lnTo>
                <a:lnTo>
                  <a:pt x="333272" y="19913"/>
                </a:lnTo>
                <a:lnTo>
                  <a:pt x="324437" y="14759"/>
                </a:lnTo>
                <a:lnTo>
                  <a:pt x="268326" y="0"/>
                </a:lnTo>
                <a:close/>
              </a:path>
            </a:pathLst>
          </a:custGeom>
          <a:solidFill>
            <a:srgbClr val="1A1A1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4" name="object 104"/>
          <p:cNvSpPr/>
          <p:nvPr/>
        </p:nvSpPr>
        <p:spPr>
          <a:xfrm>
            <a:off x="2000920" y="3369330"/>
            <a:ext cx="430306" cy="224398"/>
          </a:xfrm>
          <a:custGeom>
            <a:avLst/>
            <a:gdLst/>
            <a:ahLst/>
            <a:cxnLst/>
            <a:rect l="l" t="t" r="r" b="b"/>
            <a:pathLst>
              <a:path w="650239" h="339089">
                <a:moveTo>
                  <a:pt x="254838" y="0"/>
                </a:moveTo>
                <a:lnTo>
                  <a:pt x="168987" y="39457"/>
                </a:lnTo>
                <a:lnTo>
                  <a:pt x="106757" y="71409"/>
                </a:lnTo>
                <a:lnTo>
                  <a:pt x="64037" y="96459"/>
                </a:lnTo>
                <a:lnTo>
                  <a:pt x="20701" y="128257"/>
                </a:lnTo>
                <a:lnTo>
                  <a:pt x="5707" y="206149"/>
                </a:lnTo>
                <a:lnTo>
                  <a:pt x="6493" y="264388"/>
                </a:lnTo>
                <a:lnTo>
                  <a:pt x="0" y="327380"/>
                </a:lnTo>
                <a:lnTo>
                  <a:pt x="329501" y="338886"/>
                </a:lnTo>
                <a:lnTo>
                  <a:pt x="648030" y="338886"/>
                </a:lnTo>
                <a:lnTo>
                  <a:pt x="643083" y="287106"/>
                </a:lnTo>
                <a:lnTo>
                  <a:pt x="645602" y="235936"/>
                </a:lnTo>
                <a:lnTo>
                  <a:pt x="649619" y="189593"/>
                </a:lnTo>
                <a:lnTo>
                  <a:pt x="649166" y="152295"/>
                </a:lnTo>
                <a:lnTo>
                  <a:pt x="638276" y="128257"/>
                </a:lnTo>
                <a:lnTo>
                  <a:pt x="595588" y="96807"/>
                </a:lnTo>
                <a:lnTo>
                  <a:pt x="553406" y="72049"/>
                </a:lnTo>
                <a:lnTo>
                  <a:pt x="491623" y="40338"/>
                </a:lnTo>
                <a:lnTo>
                  <a:pt x="405955" y="977"/>
                </a:lnTo>
                <a:lnTo>
                  <a:pt x="254838" y="0"/>
                </a:lnTo>
                <a:close/>
              </a:path>
            </a:pathLst>
          </a:custGeom>
          <a:solidFill>
            <a:srgbClr val="FCDCC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5" name="object 105"/>
          <p:cNvSpPr/>
          <p:nvPr/>
        </p:nvSpPr>
        <p:spPr>
          <a:xfrm>
            <a:off x="1905606" y="3369330"/>
            <a:ext cx="603017" cy="429886"/>
          </a:xfrm>
          <a:custGeom>
            <a:avLst/>
            <a:gdLst/>
            <a:ahLst/>
            <a:cxnLst/>
            <a:rect l="l" t="t" r="r" b="b"/>
            <a:pathLst>
              <a:path w="911225" h="649604">
                <a:moveTo>
                  <a:pt x="857766" y="311416"/>
                </a:moveTo>
                <a:lnTo>
                  <a:pt x="231927" y="311416"/>
                </a:lnTo>
                <a:lnTo>
                  <a:pt x="228257" y="649414"/>
                </a:lnTo>
                <a:lnTo>
                  <a:pt x="304218" y="631609"/>
                </a:lnTo>
                <a:lnTo>
                  <a:pt x="353506" y="622466"/>
                </a:lnTo>
                <a:lnTo>
                  <a:pt x="397690" y="619098"/>
                </a:lnTo>
                <a:lnTo>
                  <a:pt x="699570" y="618616"/>
                </a:lnTo>
                <a:lnTo>
                  <a:pt x="693674" y="325170"/>
                </a:lnTo>
                <a:lnTo>
                  <a:pt x="862633" y="325170"/>
                </a:lnTo>
                <a:lnTo>
                  <a:pt x="857766" y="311416"/>
                </a:lnTo>
                <a:close/>
              </a:path>
              <a:path w="911225" h="649604">
                <a:moveTo>
                  <a:pt x="699570" y="618616"/>
                </a:moveTo>
                <a:lnTo>
                  <a:pt x="458342" y="618616"/>
                </a:lnTo>
                <a:lnTo>
                  <a:pt x="538918" y="623429"/>
                </a:lnTo>
                <a:lnTo>
                  <a:pt x="617299" y="634015"/>
                </a:lnTo>
                <a:lnTo>
                  <a:pt x="676663" y="644602"/>
                </a:lnTo>
                <a:lnTo>
                  <a:pt x="700189" y="649414"/>
                </a:lnTo>
                <a:lnTo>
                  <a:pt x="699570" y="618616"/>
                </a:lnTo>
                <a:close/>
              </a:path>
              <a:path w="911225" h="649604">
                <a:moveTo>
                  <a:pt x="862633" y="325170"/>
                </a:moveTo>
                <a:lnTo>
                  <a:pt x="693674" y="325170"/>
                </a:lnTo>
                <a:lnTo>
                  <a:pt x="765873" y="511695"/>
                </a:lnTo>
                <a:lnTo>
                  <a:pt x="910780" y="446303"/>
                </a:lnTo>
                <a:lnTo>
                  <a:pt x="885072" y="384782"/>
                </a:lnTo>
                <a:lnTo>
                  <a:pt x="862633" y="325170"/>
                </a:lnTo>
                <a:close/>
              </a:path>
              <a:path w="911225" h="649604">
                <a:moveTo>
                  <a:pt x="398868" y="0"/>
                </a:moveTo>
                <a:lnTo>
                  <a:pt x="313018" y="39457"/>
                </a:lnTo>
                <a:lnTo>
                  <a:pt x="250787" y="71409"/>
                </a:lnTo>
                <a:lnTo>
                  <a:pt x="208068" y="96459"/>
                </a:lnTo>
                <a:lnTo>
                  <a:pt x="164731" y="128257"/>
                </a:lnTo>
                <a:lnTo>
                  <a:pt x="121749" y="186201"/>
                </a:lnTo>
                <a:lnTo>
                  <a:pt x="93214" y="232868"/>
                </a:lnTo>
                <a:lnTo>
                  <a:pt x="62269" y="286213"/>
                </a:lnTo>
                <a:lnTo>
                  <a:pt x="30626" y="342394"/>
                </a:lnTo>
                <a:lnTo>
                  <a:pt x="0" y="397573"/>
                </a:lnTo>
                <a:lnTo>
                  <a:pt x="139293" y="462787"/>
                </a:lnTo>
                <a:lnTo>
                  <a:pt x="231927" y="311416"/>
                </a:lnTo>
                <a:lnTo>
                  <a:pt x="857766" y="311416"/>
                </a:lnTo>
                <a:lnTo>
                  <a:pt x="842813" y="269118"/>
                </a:lnTo>
                <a:lnTo>
                  <a:pt x="825361" y="219329"/>
                </a:lnTo>
                <a:lnTo>
                  <a:pt x="809759" y="177805"/>
                </a:lnTo>
                <a:lnTo>
                  <a:pt x="782307" y="128257"/>
                </a:lnTo>
                <a:lnTo>
                  <a:pt x="739619" y="96807"/>
                </a:lnTo>
                <a:lnTo>
                  <a:pt x="697437" y="72049"/>
                </a:lnTo>
                <a:lnTo>
                  <a:pt x="635653" y="40338"/>
                </a:lnTo>
                <a:lnTo>
                  <a:pt x="549986" y="977"/>
                </a:lnTo>
                <a:lnTo>
                  <a:pt x="398868" y="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6" name="object 106"/>
          <p:cNvSpPr/>
          <p:nvPr/>
        </p:nvSpPr>
        <p:spPr>
          <a:xfrm>
            <a:off x="2165936" y="3225843"/>
            <a:ext cx="106316" cy="240786"/>
          </a:xfrm>
          <a:custGeom>
            <a:avLst/>
            <a:gdLst/>
            <a:ahLst/>
            <a:cxnLst/>
            <a:rect l="l" t="t" r="r" b="b"/>
            <a:pathLst>
              <a:path w="160655" h="363854">
                <a:moveTo>
                  <a:pt x="97200" y="0"/>
                </a:moveTo>
                <a:lnTo>
                  <a:pt x="63086" y="0"/>
                </a:lnTo>
                <a:lnTo>
                  <a:pt x="31776" y="12095"/>
                </a:lnTo>
                <a:lnTo>
                  <a:pt x="8878" y="36286"/>
                </a:lnTo>
                <a:lnTo>
                  <a:pt x="0" y="72573"/>
                </a:lnTo>
                <a:lnTo>
                  <a:pt x="0" y="255529"/>
                </a:lnTo>
                <a:lnTo>
                  <a:pt x="11193" y="287373"/>
                </a:lnTo>
                <a:lnTo>
                  <a:pt x="39644" y="322822"/>
                </a:lnTo>
                <a:lnTo>
                  <a:pt x="68831" y="351614"/>
                </a:lnTo>
                <a:lnTo>
                  <a:pt x="82232" y="363492"/>
                </a:lnTo>
                <a:lnTo>
                  <a:pt x="128650" y="326722"/>
                </a:lnTo>
                <a:lnTo>
                  <a:pt x="152253" y="303219"/>
                </a:lnTo>
                <a:lnTo>
                  <a:pt x="160360" y="282862"/>
                </a:lnTo>
                <a:lnTo>
                  <a:pt x="160286" y="72573"/>
                </a:lnTo>
                <a:lnTo>
                  <a:pt x="151407" y="36286"/>
                </a:lnTo>
                <a:lnTo>
                  <a:pt x="128509" y="12095"/>
                </a:lnTo>
                <a:lnTo>
                  <a:pt x="97200"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7" name="object 107"/>
          <p:cNvSpPr/>
          <p:nvPr/>
        </p:nvSpPr>
        <p:spPr>
          <a:xfrm>
            <a:off x="2098675" y="3197761"/>
            <a:ext cx="38660" cy="58831"/>
          </a:xfrm>
          <a:custGeom>
            <a:avLst/>
            <a:gdLst/>
            <a:ahLst/>
            <a:cxnLst/>
            <a:rect l="l" t="t" r="r" b="b"/>
            <a:pathLst>
              <a:path w="58419" h="88900">
                <a:moveTo>
                  <a:pt x="14660" y="0"/>
                </a:moveTo>
                <a:lnTo>
                  <a:pt x="5857" y="6742"/>
                </a:lnTo>
                <a:lnTo>
                  <a:pt x="851" y="18886"/>
                </a:lnTo>
                <a:lnTo>
                  <a:pt x="0" y="34738"/>
                </a:lnTo>
                <a:lnTo>
                  <a:pt x="3662" y="52603"/>
                </a:lnTo>
                <a:lnTo>
                  <a:pt x="11330" y="69150"/>
                </a:lnTo>
                <a:lnTo>
                  <a:pt x="21433" y="81394"/>
                </a:lnTo>
                <a:lnTo>
                  <a:pt x="32673" y="88189"/>
                </a:lnTo>
                <a:lnTo>
                  <a:pt x="43756" y="88392"/>
                </a:lnTo>
                <a:lnTo>
                  <a:pt x="52565" y="81642"/>
                </a:lnTo>
                <a:lnTo>
                  <a:pt x="57572" y="69492"/>
                </a:lnTo>
                <a:lnTo>
                  <a:pt x="58424" y="53635"/>
                </a:lnTo>
                <a:lnTo>
                  <a:pt x="54767" y="35763"/>
                </a:lnTo>
                <a:lnTo>
                  <a:pt x="47093" y="19227"/>
                </a:lnTo>
                <a:lnTo>
                  <a:pt x="36990" y="6985"/>
                </a:lnTo>
                <a:lnTo>
                  <a:pt x="25749" y="190"/>
                </a:lnTo>
                <a:lnTo>
                  <a:pt x="14660"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8" name="object 108"/>
          <p:cNvSpPr/>
          <p:nvPr/>
        </p:nvSpPr>
        <p:spPr>
          <a:xfrm>
            <a:off x="2300131" y="3197761"/>
            <a:ext cx="39081" cy="58831"/>
          </a:xfrm>
          <a:custGeom>
            <a:avLst/>
            <a:gdLst/>
            <a:ahLst/>
            <a:cxnLst/>
            <a:rect l="l" t="t" r="r" b="b"/>
            <a:pathLst>
              <a:path w="59055" h="88900">
                <a:moveTo>
                  <a:pt x="43774" y="0"/>
                </a:moveTo>
                <a:lnTo>
                  <a:pt x="3655" y="35763"/>
                </a:lnTo>
                <a:lnTo>
                  <a:pt x="0" y="53635"/>
                </a:lnTo>
                <a:lnTo>
                  <a:pt x="853" y="69492"/>
                </a:lnTo>
                <a:lnTo>
                  <a:pt x="5857" y="81642"/>
                </a:lnTo>
                <a:lnTo>
                  <a:pt x="14653" y="88392"/>
                </a:lnTo>
                <a:lnTo>
                  <a:pt x="25749" y="88189"/>
                </a:lnTo>
                <a:lnTo>
                  <a:pt x="36994" y="81394"/>
                </a:lnTo>
                <a:lnTo>
                  <a:pt x="47098" y="69150"/>
                </a:lnTo>
                <a:lnTo>
                  <a:pt x="54772" y="52603"/>
                </a:lnTo>
                <a:lnTo>
                  <a:pt x="58428" y="34738"/>
                </a:lnTo>
                <a:lnTo>
                  <a:pt x="57574" y="18886"/>
                </a:lnTo>
                <a:lnTo>
                  <a:pt x="52570" y="6742"/>
                </a:lnTo>
                <a:lnTo>
                  <a:pt x="43774"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9" name="object 109"/>
          <p:cNvSpPr/>
          <p:nvPr/>
        </p:nvSpPr>
        <p:spPr>
          <a:xfrm>
            <a:off x="2165936" y="3332504"/>
            <a:ext cx="106316" cy="37400"/>
          </a:xfrm>
          <a:custGeom>
            <a:avLst/>
            <a:gdLst/>
            <a:ahLst/>
            <a:cxnLst/>
            <a:rect l="l" t="t" r="r" b="b"/>
            <a:pathLst>
              <a:path w="160655" h="56514">
                <a:moveTo>
                  <a:pt x="0" y="0"/>
                </a:moveTo>
                <a:lnTo>
                  <a:pt x="0" y="5778"/>
                </a:lnTo>
                <a:lnTo>
                  <a:pt x="24288" y="33897"/>
                </a:lnTo>
                <a:lnTo>
                  <a:pt x="40717" y="48515"/>
                </a:lnTo>
                <a:lnTo>
                  <a:pt x="56787" y="54354"/>
                </a:lnTo>
                <a:lnTo>
                  <a:pt x="79997" y="56133"/>
                </a:lnTo>
                <a:lnTo>
                  <a:pt x="109017" y="49521"/>
                </a:lnTo>
                <a:lnTo>
                  <a:pt x="134786" y="33264"/>
                </a:lnTo>
                <a:lnTo>
                  <a:pt x="153233" y="16679"/>
                </a:lnTo>
                <a:lnTo>
                  <a:pt x="160286" y="9080"/>
                </a:lnTo>
                <a:lnTo>
                  <a:pt x="160286" y="203"/>
                </a:lnTo>
                <a:lnTo>
                  <a:pt x="0" y="0"/>
                </a:lnTo>
                <a:close/>
              </a:path>
            </a:pathLst>
          </a:custGeom>
          <a:solidFill>
            <a:srgbClr val="010101">
              <a:alpha val="1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0" name="object 110"/>
          <p:cNvSpPr/>
          <p:nvPr/>
        </p:nvSpPr>
        <p:spPr>
          <a:xfrm>
            <a:off x="2108827" y="3056504"/>
            <a:ext cx="220616" cy="301298"/>
          </a:xfrm>
          <a:custGeom>
            <a:avLst/>
            <a:gdLst/>
            <a:ahLst/>
            <a:cxnLst/>
            <a:rect l="l" t="t" r="r" b="b"/>
            <a:pathLst>
              <a:path w="333375" h="455295">
                <a:moveTo>
                  <a:pt x="166577" y="0"/>
                </a:moveTo>
                <a:lnTo>
                  <a:pt x="111800" y="6659"/>
                </a:lnTo>
                <a:lnTo>
                  <a:pt x="69777" y="25136"/>
                </a:lnTo>
                <a:lnTo>
                  <a:pt x="39052" y="53172"/>
                </a:lnTo>
                <a:lnTo>
                  <a:pt x="18167" y="88515"/>
                </a:lnTo>
                <a:lnTo>
                  <a:pt x="5668" y="128907"/>
                </a:lnTo>
                <a:lnTo>
                  <a:pt x="98" y="172094"/>
                </a:lnTo>
                <a:lnTo>
                  <a:pt x="0" y="215820"/>
                </a:lnTo>
                <a:lnTo>
                  <a:pt x="3917" y="257830"/>
                </a:lnTo>
                <a:lnTo>
                  <a:pt x="10395" y="295869"/>
                </a:lnTo>
                <a:lnTo>
                  <a:pt x="25205" y="351009"/>
                </a:lnTo>
                <a:lnTo>
                  <a:pt x="53754" y="389918"/>
                </a:lnTo>
                <a:lnTo>
                  <a:pt x="90318" y="420004"/>
                </a:lnTo>
                <a:lnTo>
                  <a:pt x="131024" y="444743"/>
                </a:lnTo>
                <a:lnTo>
                  <a:pt x="166577" y="455015"/>
                </a:lnTo>
                <a:lnTo>
                  <a:pt x="202131" y="444743"/>
                </a:lnTo>
                <a:lnTo>
                  <a:pt x="242836" y="420004"/>
                </a:lnTo>
                <a:lnTo>
                  <a:pt x="279400" y="389918"/>
                </a:lnTo>
                <a:lnTo>
                  <a:pt x="307950" y="351009"/>
                </a:lnTo>
                <a:lnTo>
                  <a:pt x="322759" y="295869"/>
                </a:lnTo>
                <a:lnTo>
                  <a:pt x="329237" y="257830"/>
                </a:lnTo>
                <a:lnTo>
                  <a:pt x="333155" y="215820"/>
                </a:lnTo>
                <a:lnTo>
                  <a:pt x="333057" y="172094"/>
                </a:lnTo>
                <a:lnTo>
                  <a:pt x="327486" y="128907"/>
                </a:lnTo>
                <a:lnTo>
                  <a:pt x="314987" y="88515"/>
                </a:lnTo>
                <a:lnTo>
                  <a:pt x="294103" y="53172"/>
                </a:lnTo>
                <a:lnTo>
                  <a:pt x="263377" y="25136"/>
                </a:lnTo>
                <a:lnTo>
                  <a:pt x="221354" y="6659"/>
                </a:lnTo>
                <a:lnTo>
                  <a:pt x="166577"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1" name="object 111"/>
          <p:cNvSpPr/>
          <p:nvPr/>
        </p:nvSpPr>
        <p:spPr>
          <a:xfrm>
            <a:off x="2105283" y="3039244"/>
            <a:ext cx="230281" cy="303399"/>
          </a:xfrm>
          <a:custGeom>
            <a:avLst/>
            <a:gdLst/>
            <a:ahLst/>
            <a:cxnLst/>
            <a:rect l="l" t="t" r="r" b="b"/>
            <a:pathLst>
              <a:path w="347980" h="458470">
                <a:moveTo>
                  <a:pt x="344599" y="133062"/>
                </a:moveTo>
                <a:lnTo>
                  <a:pt x="65572" y="133062"/>
                </a:lnTo>
                <a:lnTo>
                  <a:pt x="82592" y="139659"/>
                </a:lnTo>
                <a:lnTo>
                  <a:pt x="122832" y="161078"/>
                </a:lnTo>
                <a:lnTo>
                  <a:pt x="173780" y="194909"/>
                </a:lnTo>
                <a:lnTo>
                  <a:pt x="222925" y="238739"/>
                </a:lnTo>
                <a:lnTo>
                  <a:pt x="253287" y="278561"/>
                </a:lnTo>
                <a:lnTo>
                  <a:pt x="274562" y="320899"/>
                </a:lnTo>
                <a:lnTo>
                  <a:pt x="287788" y="365297"/>
                </a:lnTo>
                <a:lnTo>
                  <a:pt x="294000" y="411299"/>
                </a:lnTo>
                <a:lnTo>
                  <a:pt x="294236" y="458449"/>
                </a:lnTo>
                <a:lnTo>
                  <a:pt x="305932" y="441842"/>
                </a:lnTo>
                <a:lnTo>
                  <a:pt x="315057" y="408998"/>
                </a:lnTo>
                <a:lnTo>
                  <a:pt x="321125" y="373263"/>
                </a:lnTo>
                <a:lnTo>
                  <a:pt x="323649" y="347984"/>
                </a:lnTo>
                <a:lnTo>
                  <a:pt x="332812" y="303759"/>
                </a:lnTo>
                <a:lnTo>
                  <a:pt x="334761" y="293539"/>
                </a:lnTo>
                <a:lnTo>
                  <a:pt x="340570" y="265089"/>
                </a:lnTo>
                <a:lnTo>
                  <a:pt x="345544" y="224643"/>
                </a:lnTo>
                <a:lnTo>
                  <a:pt x="347530" y="177673"/>
                </a:lnTo>
                <a:lnTo>
                  <a:pt x="344599" y="133062"/>
                </a:lnTo>
                <a:close/>
              </a:path>
              <a:path w="347980" h="458470">
                <a:moveTo>
                  <a:pt x="19499" y="311815"/>
                </a:moveTo>
                <a:lnTo>
                  <a:pt x="11953" y="311815"/>
                </a:lnTo>
                <a:lnTo>
                  <a:pt x="12080" y="312602"/>
                </a:lnTo>
                <a:lnTo>
                  <a:pt x="12448" y="314240"/>
                </a:lnTo>
                <a:lnTo>
                  <a:pt x="12626" y="314875"/>
                </a:lnTo>
                <a:lnTo>
                  <a:pt x="13997" y="316666"/>
                </a:lnTo>
                <a:lnTo>
                  <a:pt x="14277" y="317149"/>
                </a:lnTo>
                <a:lnTo>
                  <a:pt x="14671" y="317898"/>
                </a:lnTo>
                <a:lnTo>
                  <a:pt x="17693" y="317085"/>
                </a:lnTo>
                <a:lnTo>
                  <a:pt x="18684" y="316603"/>
                </a:lnTo>
                <a:lnTo>
                  <a:pt x="19065" y="316450"/>
                </a:lnTo>
                <a:lnTo>
                  <a:pt x="19217" y="315968"/>
                </a:lnTo>
                <a:lnTo>
                  <a:pt x="19499" y="311815"/>
                </a:lnTo>
                <a:close/>
              </a:path>
              <a:path w="347980" h="458470">
                <a:moveTo>
                  <a:pt x="189154" y="0"/>
                </a:moveTo>
                <a:lnTo>
                  <a:pt x="140523" y="2982"/>
                </a:lnTo>
                <a:lnTo>
                  <a:pt x="95596" y="15977"/>
                </a:lnTo>
                <a:lnTo>
                  <a:pt x="58127" y="36510"/>
                </a:lnTo>
                <a:lnTo>
                  <a:pt x="10028" y="106870"/>
                </a:lnTo>
                <a:lnTo>
                  <a:pt x="550" y="157193"/>
                </a:lnTo>
                <a:lnTo>
                  <a:pt x="0" y="210140"/>
                </a:lnTo>
                <a:lnTo>
                  <a:pt x="4944" y="262774"/>
                </a:lnTo>
                <a:lnTo>
                  <a:pt x="11953" y="312158"/>
                </a:lnTo>
                <a:lnTo>
                  <a:pt x="11953" y="311815"/>
                </a:lnTo>
                <a:lnTo>
                  <a:pt x="19499" y="311815"/>
                </a:lnTo>
                <a:lnTo>
                  <a:pt x="15742" y="271199"/>
                </a:lnTo>
                <a:lnTo>
                  <a:pt x="14455" y="263351"/>
                </a:lnTo>
                <a:lnTo>
                  <a:pt x="22755" y="232398"/>
                </a:lnTo>
                <a:lnTo>
                  <a:pt x="34321" y="207773"/>
                </a:lnTo>
                <a:lnTo>
                  <a:pt x="46691" y="181248"/>
                </a:lnTo>
                <a:lnTo>
                  <a:pt x="57406" y="144594"/>
                </a:lnTo>
                <a:lnTo>
                  <a:pt x="59959" y="140644"/>
                </a:lnTo>
                <a:lnTo>
                  <a:pt x="62702" y="136796"/>
                </a:lnTo>
                <a:lnTo>
                  <a:pt x="65572" y="133062"/>
                </a:lnTo>
                <a:lnTo>
                  <a:pt x="344599" y="133062"/>
                </a:lnTo>
                <a:lnTo>
                  <a:pt x="344375" y="129648"/>
                </a:lnTo>
                <a:lnTo>
                  <a:pt x="333924" y="86041"/>
                </a:lnTo>
                <a:lnTo>
                  <a:pt x="314026" y="52323"/>
                </a:lnTo>
                <a:lnTo>
                  <a:pt x="282526" y="33964"/>
                </a:lnTo>
                <a:lnTo>
                  <a:pt x="237740" y="9502"/>
                </a:lnTo>
                <a:lnTo>
                  <a:pt x="189154" y="0"/>
                </a:lnTo>
                <a:close/>
              </a:path>
              <a:path w="347980" h="458470">
                <a:moveTo>
                  <a:pt x="119039" y="196486"/>
                </a:moveTo>
                <a:lnTo>
                  <a:pt x="120423" y="196905"/>
                </a:lnTo>
                <a:lnTo>
                  <a:pt x="121820" y="197299"/>
                </a:lnTo>
                <a:lnTo>
                  <a:pt x="123192" y="197731"/>
                </a:lnTo>
                <a:lnTo>
                  <a:pt x="125224" y="198112"/>
                </a:lnTo>
                <a:lnTo>
                  <a:pt x="123167" y="197527"/>
                </a:lnTo>
                <a:lnTo>
                  <a:pt x="119039" y="196486"/>
                </a:lnTo>
                <a:close/>
              </a:path>
            </a:pathLst>
          </a:custGeom>
          <a:solidFill>
            <a:srgbClr val="1A1A1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2" name="object 112"/>
          <p:cNvSpPr/>
          <p:nvPr/>
        </p:nvSpPr>
        <p:spPr>
          <a:xfrm>
            <a:off x="2055062" y="3775808"/>
            <a:ext cx="321049" cy="207589"/>
          </a:xfrm>
          <a:custGeom>
            <a:avLst/>
            <a:gdLst/>
            <a:ahLst/>
            <a:cxnLst/>
            <a:rect l="l" t="t" r="r" b="b"/>
            <a:pathLst>
              <a:path w="485139" h="313689">
                <a:moveTo>
                  <a:pt x="175305" y="0"/>
                </a:moveTo>
                <a:lnTo>
                  <a:pt x="132276" y="1746"/>
                </a:lnTo>
                <a:lnTo>
                  <a:pt x="81838" y="12511"/>
                </a:lnTo>
                <a:lnTo>
                  <a:pt x="2419" y="35181"/>
                </a:lnTo>
                <a:lnTo>
                  <a:pt x="0" y="121460"/>
                </a:lnTo>
                <a:lnTo>
                  <a:pt x="4433" y="195117"/>
                </a:lnTo>
                <a:lnTo>
                  <a:pt x="19259" y="258726"/>
                </a:lnTo>
                <a:lnTo>
                  <a:pt x="40534" y="297450"/>
                </a:lnTo>
                <a:lnTo>
                  <a:pt x="81064" y="313577"/>
                </a:lnTo>
                <a:lnTo>
                  <a:pt x="170942" y="310007"/>
                </a:lnTo>
                <a:lnTo>
                  <a:pt x="340264" y="289638"/>
                </a:lnTo>
                <a:lnTo>
                  <a:pt x="359733" y="289155"/>
                </a:lnTo>
                <a:lnTo>
                  <a:pt x="403172" y="285774"/>
                </a:lnTo>
                <a:lnTo>
                  <a:pt x="448133" y="276597"/>
                </a:lnTo>
                <a:lnTo>
                  <a:pt x="481280" y="220665"/>
                </a:lnTo>
                <a:lnTo>
                  <a:pt x="484544" y="184691"/>
                </a:lnTo>
                <a:lnTo>
                  <a:pt x="482162" y="129849"/>
                </a:lnTo>
                <a:lnTo>
                  <a:pt x="474338" y="35181"/>
                </a:lnTo>
                <a:lnTo>
                  <a:pt x="394187" y="23473"/>
                </a:lnTo>
                <a:lnTo>
                  <a:pt x="316149" y="13348"/>
                </a:lnTo>
                <a:lnTo>
                  <a:pt x="232492" y="4383"/>
                </a:lnTo>
                <a:lnTo>
                  <a:pt x="175305" y="0"/>
                </a:lnTo>
                <a:close/>
              </a:path>
            </a:pathLst>
          </a:custGeom>
          <a:solidFill>
            <a:srgbClr val="00000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3" name="object 113"/>
          <p:cNvSpPr/>
          <p:nvPr/>
        </p:nvSpPr>
        <p:spPr>
          <a:xfrm>
            <a:off x="2104745" y="4190047"/>
            <a:ext cx="95600" cy="154817"/>
          </a:xfrm>
          <a:prstGeom prst="rect">
            <a:avLst/>
          </a:prstGeom>
          <a:blipFill>
            <a:blip r:embed="rId1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4" name="object 114"/>
          <p:cNvSpPr/>
          <p:nvPr/>
        </p:nvSpPr>
        <p:spPr>
          <a:xfrm>
            <a:off x="2234488" y="4190047"/>
            <a:ext cx="95600" cy="154817"/>
          </a:xfrm>
          <a:prstGeom prst="rect">
            <a:avLst/>
          </a:prstGeom>
          <a:blipFill>
            <a:blip r:embed="rId1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5" name="object 115"/>
          <p:cNvSpPr/>
          <p:nvPr/>
        </p:nvSpPr>
        <p:spPr>
          <a:xfrm>
            <a:off x="2227427" y="3807434"/>
            <a:ext cx="118922" cy="463083"/>
          </a:xfrm>
          <a:custGeom>
            <a:avLst/>
            <a:gdLst/>
            <a:ahLst/>
            <a:cxnLst/>
            <a:rect l="l" t="t" r="r" b="b"/>
            <a:pathLst>
              <a:path w="179705" h="699770">
                <a:moveTo>
                  <a:pt x="90436" y="0"/>
                </a:moveTo>
                <a:lnTo>
                  <a:pt x="39551" y="10152"/>
                </a:lnTo>
                <a:lnTo>
                  <a:pt x="12547" y="32486"/>
                </a:lnTo>
                <a:lnTo>
                  <a:pt x="1879" y="54821"/>
                </a:lnTo>
                <a:lnTo>
                  <a:pt x="0" y="64973"/>
                </a:lnTo>
                <a:lnTo>
                  <a:pt x="18922" y="651535"/>
                </a:lnTo>
                <a:lnTo>
                  <a:pt x="82892" y="699770"/>
                </a:lnTo>
                <a:lnTo>
                  <a:pt x="144868" y="653783"/>
                </a:lnTo>
                <a:lnTo>
                  <a:pt x="179247" y="108635"/>
                </a:lnTo>
                <a:lnTo>
                  <a:pt x="177619" y="75995"/>
                </a:lnTo>
                <a:lnTo>
                  <a:pt x="167512" y="40392"/>
                </a:lnTo>
                <a:lnTo>
                  <a:pt x="141071" y="11752"/>
                </a:lnTo>
                <a:lnTo>
                  <a:pt x="90436"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6" name="object 116"/>
          <p:cNvSpPr/>
          <p:nvPr/>
        </p:nvSpPr>
        <p:spPr>
          <a:xfrm>
            <a:off x="2085901" y="3807434"/>
            <a:ext cx="118082" cy="458461"/>
          </a:xfrm>
          <a:custGeom>
            <a:avLst/>
            <a:gdLst/>
            <a:ahLst/>
            <a:cxnLst/>
            <a:rect l="l" t="t" r="r" b="b"/>
            <a:pathLst>
              <a:path w="178434" h="692785">
                <a:moveTo>
                  <a:pt x="76761" y="0"/>
                </a:moveTo>
                <a:lnTo>
                  <a:pt x="27844" y="14797"/>
                </a:lnTo>
                <a:lnTo>
                  <a:pt x="5703" y="47364"/>
                </a:lnTo>
                <a:lnTo>
                  <a:pt x="0" y="79959"/>
                </a:lnTo>
                <a:lnTo>
                  <a:pt x="396" y="94843"/>
                </a:lnTo>
                <a:lnTo>
                  <a:pt x="38445" y="651598"/>
                </a:lnTo>
                <a:lnTo>
                  <a:pt x="100713" y="692632"/>
                </a:lnTo>
                <a:lnTo>
                  <a:pt x="161229" y="651535"/>
                </a:lnTo>
                <a:lnTo>
                  <a:pt x="177891" y="64960"/>
                </a:lnTo>
                <a:lnTo>
                  <a:pt x="176588" y="54778"/>
                </a:lnTo>
                <a:lnTo>
                  <a:pt x="165978" y="32451"/>
                </a:lnTo>
                <a:lnTo>
                  <a:pt x="136043" y="10139"/>
                </a:lnTo>
                <a:lnTo>
                  <a:pt x="76761" y="0"/>
                </a:lnTo>
                <a:close/>
              </a:path>
            </a:pathLst>
          </a:custGeom>
          <a:solidFill>
            <a:srgbClr val="6A523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7" name="object 117"/>
          <p:cNvSpPr/>
          <p:nvPr/>
        </p:nvSpPr>
        <p:spPr>
          <a:xfrm>
            <a:off x="3021510" y="2490281"/>
            <a:ext cx="342899" cy="503844"/>
          </a:xfrm>
          <a:custGeom>
            <a:avLst/>
            <a:gdLst/>
            <a:ahLst/>
            <a:cxnLst/>
            <a:rect l="l" t="t" r="r" b="b"/>
            <a:pathLst>
              <a:path w="518160" h="761364">
                <a:moveTo>
                  <a:pt x="267750" y="0"/>
                </a:moveTo>
                <a:lnTo>
                  <a:pt x="227245" y="5965"/>
                </a:lnTo>
                <a:lnTo>
                  <a:pt x="196144" y="18377"/>
                </a:lnTo>
                <a:lnTo>
                  <a:pt x="178770" y="34293"/>
                </a:lnTo>
                <a:lnTo>
                  <a:pt x="133035" y="41817"/>
                </a:lnTo>
                <a:lnTo>
                  <a:pt x="99599" y="62472"/>
                </a:lnTo>
                <a:lnTo>
                  <a:pt x="76143" y="93283"/>
                </a:lnTo>
                <a:lnTo>
                  <a:pt x="60347" y="131275"/>
                </a:lnTo>
                <a:lnTo>
                  <a:pt x="49893" y="173472"/>
                </a:lnTo>
                <a:lnTo>
                  <a:pt x="42460" y="216901"/>
                </a:lnTo>
                <a:lnTo>
                  <a:pt x="35728" y="258585"/>
                </a:lnTo>
                <a:lnTo>
                  <a:pt x="27379" y="295549"/>
                </a:lnTo>
                <a:lnTo>
                  <a:pt x="15093" y="324819"/>
                </a:lnTo>
                <a:lnTo>
                  <a:pt x="6406" y="346565"/>
                </a:lnTo>
                <a:lnTo>
                  <a:pt x="1300" y="376784"/>
                </a:lnTo>
                <a:lnTo>
                  <a:pt x="0" y="413702"/>
                </a:lnTo>
                <a:lnTo>
                  <a:pt x="2730" y="455546"/>
                </a:lnTo>
                <a:lnTo>
                  <a:pt x="9718" y="500545"/>
                </a:lnTo>
                <a:lnTo>
                  <a:pt x="21189" y="546924"/>
                </a:lnTo>
                <a:lnTo>
                  <a:pt x="37367" y="592912"/>
                </a:lnTo>
                <a:lnTo>
                  <a:pt x="58479" y="636735"/>
                </a:lnTo>
                <a:lnTo>
                  <a:pt x="84751" y="676620"/>
                </a:lnTo>
                <a:lnTo>
                  <a:pt x="116407" y="710795"/>
                </a:lnTo>
                <a:lnTo>
                  <a:pt x="153674" y="737487"/>
                </a:lnTo>
                <a:lnTo>
                  <a:pt x="196776" y="754923"/>
                </a:lnTo>
                <a:lnTo>
                  <a:pt x="245940" y="761330"/>
                </a:lnTo>
                <a:lnTo>
                  <a:pt x="292665" y="755202"/>
                </a:lnTo>
                <a:lnTo>
                  <a:pt x="335030" y="737533"/>
                </a:lnTo>
                <a:lnTo>
                  <a:pt x="373022" y="710259"/>
                </a:lnTo>
                <a:lnTo>
                  <a:pt x="406627" y="675319"/>
                </a:lnTo>
                <a:lnTo>
                  <a:pt x="435831" y="634646"/>
                </a:lnTo>
                <a:lnTo>
                  <a:pt x="460620" y="590180"/>
                </a:lnTo>
                <a:lnTo>
                  <a:pt x="480980" y="543855"/>
                </a:lnTo>
                <a:lnTo>
                  <a:pt x="496898" y="497608"/>
                </a:lnTo>
                <a:lnTo>
                  <a:pt x="508359" y="453375"/>
                </a:lnTo>
                <a:lnTo>
                  <a:pt x="515350" y="413094"/>
                </a:lnTo>
                <a:lnTo>
                  <a:pt x="517857" y="378700"/>
                </a:lnTo>
                <a:lnTo>
                  <a:pt x="515866" y="352131"/>
                </a:lnTo>
                <a:lnTo>
                  <a:pt x="509364" y="335322"/>
                </a:lnTo>
                <a:lnTo>
                  <a:pt x="493911" y="305320"/>
                </a:lnTo>
                <a:lnTo>
                  <a:pt x="487425" y="271069"/>
                </a:lnTo>
                <a:lnTo>
                  <a:pt x="481459" y="228233"/>
                </a:lnTo>
                <a:lnTo>
                  <a:pt x="467564" y="172479"/>
                </a:lnTo>
                <a:lnTo>
                  <a:pt x="437291" y="99470"/>
                </a:lnTo>
                <a:lnTo>
                  <a:pt x="402428" y="50217"/>
                </a:lnTo>
                <a:lnTo>
                  <a:pt x="359666" y="19183"/>
                </a:lnTo>
                <a:lnTo>
                  <a:pt x="313332" y="3425"/>
                </a:lnTo>
                <a:lnTo>
                  <a:pt x="267750" y="0"/>
                </a:lnTo>
                <a:close/>
              </a:path>
            </a:pathLst>
          </a:custGeom>
          <a:solidFill>
            <a:srgbClr val="31252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8" name="object 118"/>
          <p:cNvSpPr/>
          <p:nvPr/>
        </p:nvSpPr>
        <p:spPr>
          <a:xfrm>
            <a:off x="2861231" y="2939162"/>
            <a:ext cx="653863" cy="849266"/>
          </a:xfrm>
          <a:custGeom>
            <a:avLst/>
            <a:gdLst/>
            <a:ahLst/>
            <a:cxnLst/>
            <a:rect l="l" t="t" r="r" b="b"/>
            <a:pathLst>
              <a:path w="988060" h="1283335">
                <a:moveTo>
                  <a:pt x="587184" y="0"/>
                </a:moveTo>
                <a:lnTo>
                  <a:pt x="556559" y="2258"/>
                </a:lnTo>
                <a:lnTo>
                  <a:pt x="425199" y="6766"/>
                </a:lnTo>
                <a:lnTo>
                  <a:pt x="394474" y="9004"/>
                </a:lnTo>
                <a:lnTo>
                  <a:pt x="365149" y="41228"/>
                </a:lnTo>
                <a:lnTo>
                  <a:pt x="329063" y="66344"/>
                </a:lnTo>
                <a:lnTo>
                  <a:pt x="287877" y="85683"/>
                </a:lnTo>
                <a:lnTo>
                  <a:pt x="243254" y="100575"/>
                </a:lnTo>
                <a:lnTo>
                  <a:pt x="196854" y="112353"/>
                </a:lnTo>
                <a:lnTo>
                  <a:pt x="105371" y="131889"/>
                </a:lnTo>
                <a:lnTo>
                  <a:pt x="93210" y="135327"/>
                </a:lnTo>
                <a:lnTo>
                  <a:pt x="53895" y="166768"/>
                </a:lnTo>
                <a:lnTo>
                  <a:pt x="33069" y="218218"/>
                </a:lnTo>
                <a:lnTo>
                  <a:pt x="22673" y="270975"/>
                </a:lnTo>
                <a:lnTo>
                  <a:pt x="14748" y="341202"/>
                </a:lnTo>
                <a:lnTo>
                  <a:pt x="11594" y="383780"/>
                </a:lnTo>
                <a:lnTo>
                  <a:pt x="8925" y="431776"/>
                </a:lnTo>
                <a:lnTo>
                  <a:pt x="6700" y="485524"/>
                </a:lnTo>
                <a:lnTo>
                  <a:pt x="4879" y="545357"/>
                </a:lnTo>
                <a:lnTo>
                  <a:pt x="3422" y="611607"/>
                </a:lnTo>
                <a:lnTo>
                  <a:pt x="2288" y="684606"/>
                </a:lnTo>
                <a:lnTo>
                  <a:pt x="1437" y="764688"/>
                </a:lnTo>
                <a:lnTo>
                  <a:pt x="828" y="852186"/>
                </a:lnTo>
                <a:lnTo>
                  <a:pt x="420" y="947431"/>
                </a:lnTo>
                <a:lnTo>
                  <a:pt x="173" y="1050747"/>
                </a:lnTo>
                <a:lnTo>
                  <a:pt x="46" y="1162492"/>
                </a:lnTo>
                <a:lnTo>
                  <a:pt x="0" y="1282979"/>
                </a:lnTo>
                <a:lnTo>
                  <a:pt x="987691" y="1282979"/>
                </a:lnTo>
                <a:lnTo>
                  <a:pt x="987656" y="1162492"/>
                </a:lnTo>
                <a:lnTo>
                  <a:pt x="987559" y="1050747"/>
                </a:lnTo>
                <a:lnTo>
                  <a:pt x="987358" y="947411"/>
                </a:lnTo>
                <a:lnTo>
                  <a:pt x="987009" y="852152"/>
                </a:lnTo>
                <a:lnTo>
                  <a:pt x="986468" y="764639"/>
                </a:lnTo>
                <a:lnTo>
                  <a:pt x="985693" y="684538"/>
                </a:lnTo>
                <a:lnTo>
                  <a:pt x="984640" y="611519"/>
                </a:lnTo>
                <a:lnTo>
                  <a:pt x="983265" y="545250"/>
                </a:lnTo>
                <a:lnTo>
                  <a:pt x="981525" y="485397"/>
                </a:lnTo>
                <a:lnTo>
                  <a:pt x="979376" y="431629"/>
                </a:lnTo>
                <a:lnTo>
                  <a:pt x="976775" y="383615"/>
                </a:lnTo>
                <a:lnTo>
                  <a:pt x="973678" y="341021"/>
                </a:lnTo>
                <a:lnTo>
                  <a:pt x="965822" y="270770"/>
                </a:lnTo>
                <a:lnTo>
                  <a:pt x="955522" y="218433"/>
                </a:lnTo>
                <a:lnTo>
                  <a:pt x="942343" y="180914"/>
                </a:lnTo>
                <a:lnTo>
                  <a:pt x="916485" y="146985"/>
                </a:lnTo>
                <a:lnTo>
                  <a:pt x="788413" y="111094"/>
                </a:lnTo>
                <a:lnTo>
                  <a:pt x="740444" y="98103"/>
                </a:lnTo>
                <a:lnTo>
                  <a:pt x="694386" y="81735"/>
                </a:lnTo>
                <a:lnTo>
                  <a:pt x="652190" y="60753"/>
                </a:lnTo>
                <a:lnTo>
                  <a:pt x="615806" y="33920"/>
                </a:lnTo>
                <a:lnTo>
                  <a:pt x="587184"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9" name="object 119"/>
          <p:cNvSpPr/>
          <p:nvPr/>
        </p:nvSpPr>
        <p:spPr>
          <a:xfrm>
            <a:off x="3122123" y="2939172"/>
            <a:ext cx="131529" cy="405933"/>
          </a:xfrm>
          <a:custGeom>
            <a:avLst/>
            <a:gdLst/>
            <a:ahLst/>
            <a:cxnLst/>
            <a:rect l="l" t="t" r="r" b="b"/>
            <a:pathLst>
              <a:path w="198755" h="613410">
                <a:moveTo>
                  <a:pt x="192951" y="0"/>
                </a:moveTo>
                <a:lnTo>
                  <a:pt x="162319" y="2250"/>
                </a:lnTo>
                <a:lnTo>
                  <a:pt x="30989" y="6759"/>
                </a:lnTo>
                <a:lnTo>
                  <a:pt x="279" y="9016"/>
                </a:lnTo>
                <a:lnTo>
                  <a:pt x="114" y="9270"/>
                </a:lnTo>
                <a:lnTo>
                  <a:pt x="0" y="58280"/>
                </a:lnTo>
                <a:lnTo>
                  <a:pt x="121805" y="613409"/>
                </a:lnTo>
                <a:lnTo>
                  <a:pt x="121805" y="600862"/>
                </a:lnTo>
                <a:lnTo>
                  <a:pt x="198678" y="54889"/>
                </a:lnTo>
                <a:lnTo>
                  <a:pt x="198678" y="8369"/>
                </a:lnTo>
                <a:lnTo>
                  <a:pt x="196646" y="5626"/>
                </a:lnTo>
                <a:lnTo>
                  <a:pt x="194767" y="2832"/>
                </a:lnTo>
                <a:lnTo>
                  <a:pt x="192951"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0" name="object 120"/>
          <p:cNvSpPr/>
          <p:nvPr/>
        </p:nvSpPr>
        <p:spPr>
          <a:xfrm>
            <a:off x="3122553" y="2741324"/>
            <a:ext cx="131109" cy="275664"/>
          </a:xfrm>
          <a:custGeom>
            <a:avLst/>
            <a:gdLst/>
            <a:ahLst/>
            <a:cxnLst/>
            <a:rect l="l" t="t" r="r" b="b"/>
            <a:pathLst>
              <a:path w="198119" h="416560">
                <a:moveTo>
                  <a:pt x="115383" y="0"/>
                </a:moveTo>
                <a:lnTo>
                  <a:pt x="82533" y="0"/>
                </a:lnTo>
                <a:lnTo>
                  <a:pt x="51311" y="9697"/>
                </a:lnTo>
                <a:lnTo>
                  <a:pt x="24977" y="29091"/>
                </a:lnTo>
                <a:lnTo>
                  <a:pt x="6787" y="58182"/>
                </a:lnTo>
                <a:lnTo>
                  <a:pt x="0" y="96971"/>
                </a:lnTo>
                <a:lnTo>
                  <a:pt x="0" y="339414"/>
                </a:lnTo>
                <a:lnTo>
                  <a:pt x="27756" y="381857"/>
                </a:lnTo>
                <a:lnTo>
                  <a:pt x="60165" y="407616"/>
                </a:lnTo>
                <a:lnTo>
                  <a:pt x="95305" y="416471"/>
                </a:lnTo>
                <a:lnTo>
                  <a:pt x="131257" y="408203"/>
                </a:lnTo>
                <a:lnTo>
                  <a:pt x="166101" y="382591"/>
                </a:lnTo>
                <a:lnTo>
                  <a:pt x="197916" y="339414"/>
                </a:lnTo>
                <a:lnTo>
                  <a:pt x="197916" y="96971"/>
                </a:lnTo>
                <a:lnTo>
                  <a:pt x="191129" y="58182"/>
                </a:lnTo>
                <a:lnTo>
                  <a:pt x="172939" y="29091"/>
                </a:lnTo>
                <a:lnTo>
                  <a:pt x="146605" y="9697"/>
                </a:lnTo>
                <a:lnTo>
                  <a:pt x="115383" y="0"/>
                </a:lnTo>
                <a:close/>
              </a:path>
            </a:pathLst>
          </a:custGeom>
          <a:solidFill>
            <a:srgbClr val="AA8B5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1" name="object 121"/>
          <p:cNvSpPr/>
          <p:nvPr/>
        </p:nvSpPr>
        <p:spPr>
          <a:xfrm>
            <a:off x="3314003" y="2729807"/>
            <a:ext cx="58379" cy="87443"/>
          </a:xfrm>
          <a:prstGeom prst="rect">
            <a:avLst/>
          </a:prstGeom>
          <a:blipFill>
            <a:blip r:embed="rId16"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2" name="object 122"/>
          <p:cNvSpPr/>
          <p:nvPr/>
        </p:nvSpPr>
        <p:spPr>
          <a:xfrm>
            <a:off x="3003822" y="2729805"/>
            <a:ext cx="58375" cy="87444"/>
          </a:xfrm>
          <a:prstGeom prst="rect">
            <a:avLst/>
          </a:prstGeom>
          <a:blipFill>
            <a:blip r:embed="rId17"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3" name="object 123"/>
          <p:cNvSpPr/>
          <p:nvPr/>
        </p:nvSpPr>
        <p:spPr>
          <a:xfrm>
            <a:off x="3122553" y="2885297"/>
            <a:ext cx="130974" cy="45501"/>
          </a:xfrm>
          <a:prstGeom prst="rect">
            <a:avLst/>
          </a:prstGeom>
          <a:blipFill>
            <a:blip r:embed="rId18"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4" name="object 124"/>
          <p:cNvSpPr/>
          <p:nvPr/>
        </p:nvSpPr>
        <p:spPr>
          <a:xfrm>
            <a:off x="3028085" y="2517443"/>
            <a:ext cx="320208" cy="399210"/>
          </a:xfrm>
          <a:custGeom>
            <a:avLst/>
            <a:gdLst/>
            <a:ahLst/>
            <a:cxnLst/>
            <a:rect l="l" t="t" r="r" b="b"/>
            <a:pathLst>
              <a:path w="483869" h="603250">
                <a:moveTo>
                  <a:pt x="241908" y="0"/>
                </a:moveTo>
                <a:lnTo>
                  <a:pt x="191516" y="5003"/>
                </a:lnTo>
                <a:lnTo>
                  <a:pt x="147029" y="19192"/>
                </a:lnTo>
                <a:lnTo>
                  <a:pt x="108434" y="41331"/>
                </a:lnTo>
                <a:lnTo>
                  <a:pt x="75721" y="70188"/>
                </a:lnTo>
                <a:lnTo>
                  <a:pt x="48878" y="104528"/>
                </a:lnTo>
                <a:lnTo>
                  <a:pt x="27896" y="143118"/>
                </a:lnTo>
                <a:lnTo>
                  <a:pt x="12763" y="184723"/>
                </a:lnTo>
                <a:lnTo>
                  <a:pt x="3468" y="228111"/>
                </a:lnTo>
                <a:lnTo>
                  <a:pt x="0" y="272047"/>
                </a:lnTo>
                <a:lnTo>
                  <a:pt x="2348" y="315297"/>
                </a:lnTo>
                <a:lnTo>
                  <a:pt x="10501" y="356628"/>
                </a:lnTo>
                <a:lnTo>
                  <a:pt x="32727" y="415945"/>
                </a:lnTo>
                <a:lnTo>
                  <a:pt x="63172" y="468897"/>
                </a:lnTo>
                <a:lnTo>
                  <a:pt x="99072" y="514479"/>
                </a:lnTo>
                <a:lnTo>
                  <a:pt x="137661" y="551684"/>
                </a:lnTo>
                <a:lnTo>
                  <a:pt x="176174" y="579505"/>
                </a:lnTo>
                <a:lnTo>
                  <a:pt x="211844" y="596936"/>
                </a:lnTo>
                <a:lnTo>
                  <a:pt x="241908" y="602970"/>
                </a:lnTo>
                <a:lnTo>
                  <a:pt x="271965" y="596936"/>
                </a:lnTo>
                <a:lnTo>
                  <a:pt x="307629" y="579505"/>
                </a:lnTo>
                <a:lnTo>
                  <a:pt x="346136" y="551684"/>
                </a:lnTo>
                <a:lnTo>
                  <a:pt x="384721" y="514479"/>
                </a:lnTo>
                <a:lnTo>
                  <a:pt x="420620" y="468897"/>
                </a:lnTo>
                <a:lnTo>
                  <a:pt x="451068" y="415945"/>
                </a:lnTo>
                <a:lnTo>
                  <a:pt x="473302" y="356628"/>
                </a:lnTo>
                <a:lnTo>
                  <a:pt x="481458" y="315297"/>
                </a:lnTo>
                <a:lnTo>
                  <a:pt x="483808" y="272047"/>
                </a:lnTo>
                <a:lnTo>
                  <a:pt x="480341" y="228111"/>
                </a:lnTo>
                <a:lnTo>
                  <a:pt x="471046" y="184723"/>
                </a:lnTo>
                <a:lnTo>
                  <a:pt x="455913" y="143118"/>
                </a:lnTo>
                <a:lnTo>
                  <a:pt x="434931" y="104528"/>
                </a:lnTo>
                <a:lnTo>
                  <a:pt x="408089" y="70188"/>
                </a:lnTo>
                <a:lnTo>
                  <a:pt x="375376" y="41331"/>
                </a:lnTo>
                <a:lnTo>
                  <a:pt x="336782" y="19192"/>
                </a:lnTo>
                <a:lnTo>
                  <a:pt x="292296" y="5003"/>
                </a:lnTo>
                <a:lnTo>
                  <a:pt x="241908" y="0"/>
                </a:lnTo>
                <a:close/>
              </a:path>
            </a:pathLst>
          </a:custGeom>
          <a:solidFill>
            <a:srgbClr val="AA8B5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5" name="object 125"/>
          <p:cNvSpPr/>
          <p:nvPr/>
        </p:nvSpPr>
        <p:spPr>
          <a:xfrm>
            <a:off x="3014942" y="2508750"/>
            <a:ext cx="342899" cy="272723"/>
          </a:xfrm>
          <a:custGeom>
            <a:avLst/>
            <a:gdLst/>
            <a:ahLst/>
            <a:cxnLst/>
            <a:rect l="l" t="t" r="r" b="b"/>
            <a:pathLst>
              <a:path w="518160" h="412114">
                <a:moveTo>
                  <a:pt x="256075" y="0"/>
                </a:moveTo>
                <a:lnTo>
                  <a:pt x="206893" y="6852"/>
                </a:lnTo>
                <a:lnTo>
                  <a:pt x="152045" y="25456"/>
                </a:lnTo>
                <a:lnTo>
                  <a:pt x="93468" y="59559"/>
                </a:lnTo>
                <a:lnTo>
                  <a:pt x="53669" y="97191"/>
                </a:lnTo>
                <a:lnTo>
                  <a:pt x="26026" y="141425"/>
                </a:lnTo>
                <a:lnTo>
                  <a:pt x="8935" y="189593"/>
                </a:lnTo>
                <a:lnTo>
                  <a:pt x="793" y="239029"/>
                </a:lnTo>
                <a:lnTo>
                  <a:pt x="0" y="287066"/>
                </a:lnTo>
                <a:lnTo>
                  <a:pt x="4951" y="331040"/>
                </a:lnTo>
                <a:lnTo>
                  <a:pt x="14044" y="368282"/>
                </a:lnTo>
                <a:lnTo>
                  <a:pt x="25677" y="396126"/>
                </a:lnTo>
                <a:lnTo>
                  <a:pt x="38248" y="411908"/>
                </a:lnTo>
                <a:lnTo>
                  <a:pt x="30567" y="351062"/>
                </a:lnTo>
                <a:lnTo>
                  <a:pt x="30907" y="305515"/>
                </a:lnTo>
                <a:lnTo>
                  <a:pt x="50620" y="247047"/>
                </a:lnTo>
                <a:lnTo>
                  <a:pt x="87326" y="209965"/>
                </a:lnTo>
                <a:lnTo>
                  <a:pt x="108906" y="191152"/>
                </a:lnTo>
                <a:lnTo>
                  <a:pt x="130960" y="167734"/>
                </a:lnTo>
                <a:lnTo>
                  <a:pt x="152231" y="136394"/>
                </a:lnTo>
                <a:lnTo>
                  <a:pt x="170490" y="113528"/>
                </a:lnTo>
                <a:lnTo>
                  <a:pt x="198470" y="104707"/>
                </a:lnTo>
                <a:lnTo>
                  <a:pt x="461008" y="104707"/>
                </a:lnTo>
                <a:lnTo>
                  <a:pt x="428389" y="66531"/>
                </a:lnTo>
                <a:lnTo>
                  <a:pt x="387693" y="32413"/>
                </a:lnTo>
                <a:lnTo>
                  <a:pt x="343339" y="9164"/>
                </a:lnTo>
                <a:lnTo>
                  <a:pt x="297658" y="1151"/>
                </a:lnTo>
                <a:lnTo>
                  <a:pt x="256075" y="0"/>
                </a:lnTo>
                <a:close/>
              </a:path>
              <a:path w="518160" h="412114">
                <a:moveTo>
                  <a:pt x="515593" y="295690"/>
                </a:moveTo>
                <a:lnTo>
                  <a:pt x="467639" y="295690"/>
                </a:lnTo>
                <a:lnTo>
                  <a:pt x="481151" y="319209"/>
                </a:lnTo>
                <a:lnTo>
                  <a:pt x="480523" y="357670"/>
                </a:lnTo>
                <a:lnTo>
                  <a:pt x="472918" y="399601"/>
                </a:lnTo>
                <a:lnTo>
                  <a:pt x="499666" y="356949"/>
                </a:lnTo>
                <a:lnTo>
                  <a:pt x="513764" y="314933"/>
                </a:lnTo>
                <a:lnTo>
                  <a:pt x="515593" y="295690"/>
                </a:lnTo>
                <a:close/>
              </a:path>
              <a:path w="518160" h="412114">
                <a:moveTo>
                  <a:pt x="461008" y="104707"/>
                </a:moveTo>
                <a:lnTo>
                  <a:pt x="198470" y="104707"/>
                </a:lnTo>
                <a:lnTo>
                  <a:pt x="232250" y="113161"/>
                </a:lnTo>
                <a:lnTo>
                  <a:pt x="267910" y="142119"/>
                </a:lnTo>
                <a:lnTo>
                  <a:pt x="301532" y="194814"/>
                </a:lnTo>
                <a:lnTo>
                  <a:pt x="333317" y="257214"/>
                </a:lnTo>
                <a:lnTo>
                  <a:pt x="361239" y="294396"/>
                </a:lnTo>
                <a:lnTo>
                  <a:pt x="392131" y="307730"/>
                </a:lnTo>
                <a:lnTo>
                  <a:pt x="432824" y="298585"/>
                </a:lnTo>
                <a:lnTo>
                  <a:pt x="467639" y="295690"/>
                </a:lnTo>
                <a:lnTo>
                  <a:pt x="515593" y="295690"/>
                </a:lnTo>
                <a:lnTo>
                  <a:pt x="517718" y="273326"/>
                </a:lnTo>
                <a:lnTo>
                  <a:pt x="514037" y="231901"/>
                </a:lnTo>
                <a:lnTo>
                  <a:pt x="505227" y="190432"/>
                </a:lnTo>
                <a:lnTo>
                  <a:pt x="489486" y="149907"/>
                </a:lnTo>
                <a:lnTo>
                  <a:pt x="463097" y="107151"/>
                </a:lnTo>
                <a:lnTo>
                  <a:pt x="461008" y="104707"/>
                </a:lnTo>
                <a:close/>
              </a:path>
            </a:pathLst>
          </a:custGeom>
          <a:solidFill>
            <a:srgbClr val="31252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6" name="object 126"/>
          <p:cNvSpPr/>
          <p:nvPr/>
        </p:nvSpPr>
        <p:spPr>
          <a:xfrm>
            <a:off x="3025373" y="2944210"/>
            <a:ext cx="177753" cy="392906"/>
          </a:xfrm>
          <a:custGeom>
            <a:avLst/>
            <a:gdLst/>
            <a:ahLst/>
            <a:cxnLst/>
            <a:rect l="l" t="t" r="r" b="b"/>
            <a:pathLst>
              <a:path w="268605" h="593725">
                <a:moveTo>
                  <a:pt x="215920" y="361226"/>
                </a:moveTo>
                <a:lnTo>
                  <a:pt x="111302" y="361226"/>
                </a:lnTo>
                <a:lnTo>
                  <a:pt x="268008" y="593255"/>
                </a:lnTo>
                <a:lnTo>
                  <a:pt x="215920" y="361226"/>
                </a:lnTo>
                <a:close/>
              </a:path>
              <a:path w="268605" h="593725">
                <a:moveTo>
                  <a:pt x="146202" y="0"/>
                </a:moveTo>
                <a:lnTo>
                  <a:pt x="98488" y="21399"/>
                </a:lnTo>
                <a:lnTo>
                  <a:pt x="0" y="174244"/>
                </a:lnTo>
                <a:lnTo>
                  <a:pt x="107124" y="224358"/>
                </a:lnTo>
                <a:lnTo>
                  <a:pt x="19469" y="282803"/>
                </a:lnTo>
                <a:lnTo>
                  <a:pt x="105562" y="361327"/>
                </a:lnTo>
                <a:lnTo>
                  <a:pt x="111302" y="361226"/>
                </a:lnTo>
                <a:lnTo>
                  <a:pt x="215920" y="361226"/>
                </a:lnTo>
                <a:lnTo>
                  <a:pt x="146202" y="50660"/>
                </a:lnTo>
                <a:lnTo>
                  <a:pt x="146202" y="0"/>
                </a:lnTo>
                <a:close/>
              </a:path>
            </a:pathLst>
          </a:custGeom>
          <a:solidFill>
            <a:srgbClr val="C0212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7" name="object 127"/>
          <p:cNvSpPr/>
          <p:nvPr/>
        </p:nvSpPr>
        <p:spPr>
          <a:xfrm>
            <a:off x="3202728" y="2942188"/>
            <a:ext cx="147497" cy="395007"/>
          </a:xfrm>
          <a:custGeom>
            <a:avLst/>
            <a:gdLst/>
            <a:ahLst/>
            <a:cxnLst/>
            <a:rect l="l" t="t" r="r" b="b"/>
            <a:pathLst>
              <a:path w="222885" h="596900">
                <a:moveTo>
                  <a:pt x="76873" y="0"/>
                </a:moveTo>
                <a:lnTo>
                  <a:pt x="76873" y="50330"/>
                </a:lnTo>
                <a:lnTo>
                  <a:pt x="28689" y="364388"/>
                </a:lnTo>
                <a:lnTo>
                  <a:pt x="27876" y="364388"/>
                </a:lnTo>
                <a:lnTo>
                  <a:pt x="0" y="596303"/>
                </a:lnTo>
                <a:lnTo>
                  <a:pt x="4457" y="564743"/>
                </a:lnTo>
                <a:lnTo>
                  <a:pt x="145477" y="364388"/>
                </a:lnTo>
                <a:lnTo>
                  <a:pt x="28689" y="364388"/>
                </a:lnTo>
                <a:lnTo>
                  <a:pt x="27889" y="364286"/>
                </a:lnTo>
                <a:lnTo>
                  <a:pt x="145548" y="364286"/>
                </a:lnTo>
                <a:lnTo>
                  <a:pt x="203123" y="282486"/>
                </a:lnTo>
                <a:lnTo>
                  <a:pt x="115531" y="224040"/>
                </a:lnTo>
                <a:lnTo>
                  <a:pt x="222592" y="173977"/>
                </a:lnTo>
                <a:lnTo>
                  <a:pt x="135102" y="25844"/>
                </a:lnTo>
                <a:lnTo>
                  <a:pt x="76873" y="0"/>
                </a:lnTo>
                <a:close/>
              </a:path>
            </a:pathLst>
          </a:custGeom>
          <a:solidFill>
            <a:srgbClr val="C0212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8" name="object 128"/>
          <p:cNvSpPr/>
          <p:nvPr/>
        </p:nvSpPr>
        <p:spPr>
          <a:xfrm>
            <a:off x="2760043" y="4349059"/>
            <a:ext cx="830356" cy="99592"/>
          </a:xfrm>
          <a:custGeom>
            <a:avLst/>
            <a:gdLst/>
            <a:ahLst/>
            <a:cxnLst/>
            <a:rect l="l" t="t" r="r" b="b"/>
            <a:pathLst>
              <a:path w="1254760" h="150495">
                <a:moveTo>
                  <a:pt x="124066" y="0"/>
                </a:moveTo>
                <a:lnTo>
                  <a:pt x="0" y="149948"/>
                </a:lnTo>
                <a:lnTo>
                  <a:pt x="1254201" y="149948"/>
                </a:lnTo>
                <a:lnTo>
                  <a:pt x="1118501" y="431"/>
                </a:lnTo>
                <a:lnTo>
                  <a:pt x="124066" y="0"/>
                </a:lnTo>
                <a:close/>
              </a:path>
            </a:pathLst>
          </a:custGeom>
          <a:solidFill>
            <a:srgbClr val="8E8C8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9" name="object 129"/>
          <p:cNvSpPr/>
          <p:nvPr/>
        </p:nvSpPr>
        <p:spPr>
          <a:xfrm>
            <a:off x="2631560" y="3311395"/>
            <a:ext cx="1087111" cy="115140"/>
          </a:xfrm>
          <a:custGeom>
            <a:avLst/>
            <a:gdLst/>
            <a:ahLst/>
            <a:cxnLst/>
            <a:rect l="l" t="t" r="r" b="b"/>
            <a:pathLst>
              <a:path w="1642745" h="173989">
                <a:moveTo>
                  <a:pt x="1642503" y="0"/>
                </a:moveTo>
                <a:lnTo>
                  <a:pt x="0" y="0"/>
                </a:lnTo>
                <a:lnTo>
                  <a:pt x="135635" y="173621"/>
                </a:lnTo>
                <a:lnTo>
                  <a:pt x="1506880" y="173621"/>
                </a:lnTo>
                <a:lnTo>
                  <a:pt x="1642503" y="0"/>
                </a:lnTo>
                <a:close/>
              </a:path>
            </a:pathLst>
          </a:custGeom>
          <a:solidFill>
            <a:srgbClr val="8E8C8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0" name="object 130"/>
          <p:cNvSpPr/>
          <p:nvPr/>
        </p:nvSpPr>
        <p:spPr>
          <a:xfrm>
            <a:off x="2721313" y="3312099"/>
            <a:ext cx="907676" cy="1120308"/>
          </a:xfrm>
          <a:custGeom>
            <a:avLst/>
            <a:gdLst/>
            <a:ahLst/>
            <a:cxnLst/>
            <a:rect l="l" t="t" r="r" b="b"/>
            <a:pathLst>
              <a:path w="1371600" h="1692909">
                <a:moveTo>
                  <a:pt x="1371257" y="0"/>
                </a:moveTo>
                <a:lnTo>
                  <a:pt x="0" y="0"/>
                </a:lnTo>
                <a:lnTo>
                  <a:pt x="123139" y="1692668"/>
                </a:lnTo>
                <a:lnTo>
                  <a:pt x="1248117" y="1692668"/>
                </a:lnTo>
                <a:lnTo>
                  <a:pt x="1371257" y="0"/>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1" name="object 131"/>
          <p:cNvSpPr/>
          <p:nvPr/>
        </p:nvSpPr>
        <p:spPr>
          <a:xfrm>
            <a:off x="2631556" y="3228403"/>
            <a:ext cx="1087111" cy="84044"/>
          </a:xfrm>
          <a:custGeom>
            <a:avLst/>
            <a:gdLst/>
            <a:ahLst/>
            <a:cxnLst/>
            <a:rect l="l" t="t" r="r" b="b"/>
            <a:pathLst>
              <a:path w="1642745" h="127000">
                <a:moveTo>
                  <a:pt x="1642503" y="126479"/>
                </a:moveTo>
                <a:lnTo>
                  <a:pt x="0" y="126479"/>
                </a:lnTo>
                <a:lnTo>
                  <a:pt x="0" y="0"/>
                </a:lnTo>
                <a:lnTo>
                  <a:pt x="1642503" y="0"/>
                </a:lnTo>
                <a:lnTo>
                  <a:pt x="1642503" y="126479"/>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2" name="object 132"/>
          <p:cNvSpPr/>
          <p:nvPr/>
        </p:nvSpPr>
        <p:spPr>
          <a:xfrm>
            <a:off x="2721315" y="3327806"/>
            <a:ext cx="907676" cy="0"/>
          </a:xfrm>
          <a:custGeom>
            <a:avLst/>
            <a:gdLst/>
            <a:ahLst/>
            <a:cxnLst/>
            <a:rect l="l" t="t" r="r" b="b"/>
            <a:pathLst>
              <a:path w="1371600">
                <a:moveTo>
                  <a:pt x="0" y="0"/>
                </a:moveTo>
                <a:lnTo>
                  <a:pt x="1371257" y="0"/>
                </a:lnTo>
              </a:path>
            </a:pathLst>
          </a:custGeom>
          <a:ln w="47510">
            <a:solidFill>
              <a:srgbClr val="8E8C8B"/>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3" name="object 133"/>
          <p:cNvSpPr/>
          <p:nvPr/>
        </p:nvSpPr>
        <p:spPr>
          <a:xfrm>
            <a:off x="3175035" y="4448287"/>
            <a:ext cx="415178" cy="135731"/>
          </a:xfrm>
          <a:custGeom>
            <a:avLst/>
            <a:gdLst/>
            <a:ahLst/>
            <a:cxnLst/>
            <a:rect l="l" t="t" r="r" b="b"/>
            <a:pathLst>
              <a:path w="627379" h="205104">
                <a:moveTo>
                  <a:pt x="0" y="204939"/>
                </a:moveTo>
                <a:lnTo>
                  <a:pt x="627100" y="204939"/>
                </a:lnTo>
                <a:lnTo>
                  <a:pt x="627100" y="0"/>
                </a:lnTo>
                <a:lnTo>
                  <a:pt x="0" y="0"/>
                </a:lnTo>
                <a:lnTo>
                  <a:pt x="0" y="204939"/>
                </a:lnTo>
                <a:close/>
              </a:path>
            </a:pathLst>
          </a:custGeom>
          <a:solidFill>
            <a:srgbClr val="010101"/>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4" name="object 134"/>
          <p:cNvSpPr/>
          <p:nvPr/>
        </p:nvSpPr>
        <p:spPr>
          <a:xfrm>
            <a:off x="2727081" y="3208762"/>
            <a:ext cx="69336" cy="0"/>
          </a:xfrm>
          <a:custGeom>
            <a:avLst/>
            <a:gdLst/>
            <a:ahLst/>
            <a:cxnLst/>
            <a:rect l="l" t="t" r="r" b="b"/>
            <a:pathLst>
              <a:path w="104775">
                <a:moveTo>
                  <a:pt x="0" y="0"/>
                </a:moveTo>
                <a:lnTo>
                  <a:pt x="104203" y="0"/>
                </a:lnTo>
              </a:path>
            </a:pathLst>
          </a:custGeom>
          <a:ln w="63449">
            <a:solidFill>
              <a:srgbClr val="63616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5" name="object 135"/>
          <p:cNvSpPr/>
          <p:nvPr/>
        </p:nvSpPr>
        <p:spPr>
          <a:xfrm>
            <a:off x="2748150" y="2972558"/>
            <a:ext cx="275664" cy="246249"/>
          </a:xfrm>
          <a:custGeom>
            <a:avLst/>
            <a:gdLst/>
            <a:ahLst/>
            <a:cxnLst/>
            <a:rect l="l" t="t" r="r" b="b"/>
            <a:pathLst>
              <a:path w="416560" h="372110">
                <a:moveTo>
                  <a:pt x="394106" y="0"/>
                </a:moveTo>
                <a:lnTo>
                  <a:pt x="58000" y="216065"/>
                </a:lnTo>
                <a:lnTo>
                  <a:pt x="16803" y="261267"/>
                </a:lnTo>
                <a:lnTo>
                  <a:pt x="0" y="317957"/>
                </a:lnTo>
                <a:lnTo>
                  <a:pt x="0" y="371513"/>
                </a:lnTo>
                <a:lnTo>
                  <a:pt x="40525" y="371513"/>
                </a:lnTo>
                <a:lnTo>
                  <a:pt x="40525" y="317957"/>
                </a:lnTo>
                <a:lnTo>
                  <a:pt x="43729" y="299711"/>
                </a:lnTo>
                <a:lnTo>
                  <a:pt x="52350" y="280625"/>
                </a:lnTo>
                <a:lnTo>
                  <a:pt x="64909" y="263253"/>
                </a:lnTo>
                <a:lnTo>
                  <a:pt x="79921" y="250151"/>
                </a:lnTo>
                <a:lnTo>
                  <a:pt x="416013" y="34099"/>
                </a:lnTo>
                <a:lnTo>
                  <a:pt x="394106" y="0"/>
                </a:lnTo>
                <a:close/>
              </a:path>
            </a:pathLst>
          </a:custGeom>
          <a:solidFill>
            <a:srgbClr val="63616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6" name="object 136"/>
          <p:cNvSpPr/>
          <p:nvPr/>
        </p:nvSpPr>
        <p:spPr>
          <a:xfrm>
            <a:off x="2907526" y="2958732"/>
            <a:ext cx="136781" cy="102646"/>
          </a:xfrm>
          <a:prstGeom prst="rect">
            <a:avLst/>
          </a:prstGeom>
          <a:blipFill>
            <a:blip r:embed="rId19"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7" name="object 137"/>
          <p:cNvSpPr/>
          <p:nvPr/>
        </p:nvSpPr>
        <p:spPr>
          <a:xfrm>
            <a:off x="3546922" y="3208762"/>
            <a:ext cx="69336" cy="0"/>
          </a:xfrm>
          <a:custGeom>
            <a:avLst/>
            <a:gdLst/>
            <a:ahLst/>
            <a:cxnLst/>
            <a:rect l="l" t="t" r="r" b="b"/>
            <a:pathLst>
              <a:path w="104775">
                <a:moveTo>
                  <a:pt x="0" y="0"/>
                </a:moveTo>
                <a:lnTo>
                  <a:pt x="104203" y="0"/>
                </a:lnTo>
              </a:path>
            </a:pathLst>
          </a:custGeom>
          <a:ln w="63449">
            <a:solidFill>
              <a:srgbClr val="63616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8" name="object 138"/>
          <p:cNvSpPr/>
          <p:nvPr/>
        </p:nvSpPr>
        <p:spPr>
          <a:xfrm>
            <a:off x="3319513" y="2972558"/>
            <a:ext cx="275664" cy="246249"/>
          </a:xfrm>
          <a:custGeom>
            <a:avLst/>
            <a:gdLst/>
            <a:ahLst/>
            <a:cxnLst/>
            <a:rect l="l" t="t" r="r" b="b"/>
            <a:pathLst>
              <a:path w="416560" h="372110">
                <a:moveTo>
                  <a:pt x="21907" y="0"/>
                </a:moveTo>
                <a:lnTo>
                  <a:pt x="0" y="34099"/>
                </a:lnTo>
                <a:lnTo>
                  <a:pt x="336092" y="250151"/>
                </a:lnTo>
                <a:lnTo>
                  <a:pt x="351101" y="263253"/>
                </a:lnTo>
                <a:lnTo>
                  <a:pt x="363664" y="280625"/>
                </a:lnTo>
                <a:lnTo>
                  <a:pt x="372293" y="299711"/>
                </a:lnTo>
                <a:lnTo>
                  <a:pt x="375500" y="317957"/>
                </a:lnTo>
                <a:lnTo>
                  <a:pt x="375500" y="371513"/>
                </a:lnTo>
                <a:lnTo>
                  <a:pt x="416013" y="371513"/>
                </a:lnTo>
                <a:lnTo>
                  <a:pt x="416013" y="317957"/>
                </a:lnTo>
                <a:lnTo>
                  <a:pt x="411525" y="289695"/>
                </a:lnTo>
                <a:lnTo>
                  <a:pt x="399210" y="261267"/>
                </a:lnTo>
                <a:lnTo>
                  <a:pt x="380796" y="235711"/>
                </a:lnTo>
                <a:lnTo>
                  <a:pt x="358013" y="216065"/>
                </a:lnTo>
                <a:lnTo>
                  <a:pt x="21907" y="0"/>
                </a:lnTo>
                <a:close/>
              </a:path>
            </a:pathLst>
          </a:custGeom>
          <a:solidFill>
            <a:srgbClr val="63616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9" name="object 139"/>
          <p:cNvSpPr/>
          <p:nvPr/>
        </p:nvSpPr>
        <p:spPr>
          <a:xfrm>
            <a:off x="3298660" y="2958732"/>
            <a:ext cx="136776" cy="102646"/>
          </a:xfrm>
          <a:prstGeom prst="rect">
            <a:avLst/>
          </a:prstGeom>
          <a:blipFill>
            <a:blip r:embed="rId20"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0" name="object 140"/>
          <p:cNvSpPr/>
          <p:nvPr/>
        </p:nvSpPr>
        <p:spPr>
          <a:xfrm>
            <a:off x="2760042" y="4448287"/>
            <a:ext cx="415178" cy="135731"/>
          </a:xfrm>
          <a:custGeom>
            <a:avLst/>
            <a:gdLst/>
            <a:ahLst/>
            <a:cxnLst/>
            <a:rect l="l" t="t" r="r" b="b"/>
            <a:pathLst>
              <a:path w="627380" h="205104">
                <a:moveTo>
                  <a:pt x="627100" y="204939"/>
                </a:moveTo>
                <a:lnTo>
                  <a:pt x="0" y="204939"/>
                </a:lnTo>
                <a:lnTo>
                  <a:pt x="0" y="0"/>
                </a:lnTo>
                <a:lnTo>
                  <a:pt x="627100" y="0"/>
                </a:lnTo>
                <a:lnTo>
                  <a:pt x="627100" y="204939"/>
                </a:lnTo>
                <a:close/>
              </a:path>
            </a:pathLst>
          </a:custGeom>
          <a:solidFill>
            <a:srgbClr val="FFFFFF">
              <a:alpha val="9999"/>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1" name="object 141"/>
          <p:cNvSpPr txBox="1"/>
          <p:nvPr/>
        </p:nvSpPr>
        <p:spPr>
          <a:xfrm>
            <a:off x="4758934" y="994707"/>
            <a:ext cx="3071297" cy="375061"/>
          </a:xfrm>
          <a:prstGeom prst="rect">
            <a:avLst/>
          </a:prstGeom>
        </p:spPr>
        <p:txBody>
          <a:bodyPr vert="horz" wrap="square" lIns="0" tIns="8404" rIns="0" bIns="0" rtlCol="0">
            <a:spAutoFit/>
          </a:bodyPr>
          <a:lstStyle/>
          <a:p>
            <a:pPr marL="8405" defTabSz="605150">
              <a:spcBef>
                <a:spcPts val="66"/>
              </a:spcBef>
              <a:buClrTx/>
            </a:pPr>
            <a:r>
              <a:rPr sz="2382" kern="1200" spc="205" dirty="0">
                <a:solidFill>
                  <a:schemeClr val="tx1"/>
                </a:solidFill>
                <a:latin typeface="FrankRuehl" panose="020E0503060101010101" pitchFamily="34" charset="-79"/>
                <a:ea typeface="+mn-ea"/>
                <a:cs typeface="FrankRuehl" panose="020E0503060101010101" pitchFamily="34" charset="-79"/>
              </a:rPr>
              <a:t>WIELDING</a:t>
            </a:r>
            <a:r>
              <a:rPr sz="2382" kern="1200" spc="30" dirty="0">
                <a:solidFill>
                  <a:schemeClr val="tx1"/>
                </a:solidFill>
                <a:latin typeface="FrankRuehl" panose="020E0503060101010101" pitchFamily="34" charset="-79"/>
                <a:ea typeface="+mn-ea"/>
                <a:cs typeface="FrankRuehl" panose="020E0503060101010101" pitchFamily="34" charset="-79"/>
              </a:rPr>
              <a:t> </a:t>
            </a:r>
            <a:r>
              <a:rPr sz="2382" kern="1200" spc="182" dirty="0">
                <a:solidFill>
                  <a:schemeClr val="tx1"/>
                </a:solidFill>
                <a:latin typeface="FrankRuehl" panose="020E0503060101010101" pitchFamily="34" charset="-79"/>
                <a:ea typeface="+mn-ea"/>
                <a:cs typeface="FrankRuehl" panose="020E0503060101010101" pitchFamily="34" charset="-79"/>
              </a:rPr>
              <a:t>POWER</a:t>
            </a:r>
            <a:endParaRPr sz="2382" kern="1200" dirty="0">
              <a:solidFill>
                <a:schemeClr val="tx1"/>
              </a:solidFill>
              <a:latin typeface="FrankRuehl" panose="020E0503060101010101" pitchFamily="34" charset="-79"/>
              <a:ea typeface="+mn-ea"/>
              <a:cs typeface="FrankRuehl" panose="020E0503060101010101" pitchFamily="34" charset="-79"/>
            </a:endParaRPr>
          </a:p>
        </p:txBody>
      </p:sp>
      <p:sp>
        <p:nvSpPr>
          <p:cNvPr id="142" name="object 142"/>
          <p:cNvSpPr txBox="1"/>
          <p:nvPr/>
        </p:nvSpPr>
        <p:spPr>
          <a:xfrm>
            <a:off x="4669220" y="1716692"/>
            <a:ext cx="3014889" cy="809883"/>
          </a:xfrm>
          <a:prstGeom prst="rect">
            <a:avLst/>
          </a:prstGeom>
        </p:spPr>
        <p:txBody>
          <a:bodyPr vert="horz" wrap="square" lIns="0" tIns="2521" rIns="0" bIns="0" rtlCol="0">
            <a:spAutoFit/>
          </a:bodyPr>
          <a:lstStyle/>
          <a:p>
            <a:pPr marL="265173" marR="3362" indent="-257189" defTabSz="605150">
              <a:lnSpc>
                <a:spcPct val="102200"/>
              </a:lnSpc>
              <a:spcBef>
                <a:spcPts val="20"/>
              </a:spcBef>
              <a:buClrTx/>
            </a:pPr>
            <a:r>
              <a:rPr sz="1754" kern="1200" spc="20" dirty="0">
                <a:solidFill>
                  <a:schemeClr val="tx1"/>
                </a:solidFill>
                <a:latin typeface="Oswald"/>
                <a:ea typeface="+mn-ea"/>
                <a:cs typeface="Oswald"/>
              </a:rPr>
              <a:t>Exercising </a:t>
            </a:r>
            <a:r>
              <a:rPr sz="1754" kern="1200" spc="43" dirty="0">
                <a:solidFill>
                  <a:schemeClr val="tx1"/>
                </a:solidFill>
                <a:latin typeface="Oswald"/>
                <a:ea typeface="+mn-ea"/>
                <a:cs typeface="Oswald"/>
              </a:rPr>
              <a:t>public </a:t>
            </a:r>
            <a:r>
              <a:rPr sz="1754" kern="1200" spc="30" dirty="0">
                <a:solidFill>
                  <a:schemeClr val="tx1"/>
                </a:solidFill>
                <a:latin typeface="Oswald"/>
                <a:ea typeface="+mn-ea"/>
                <a:cs typeface="Oswald"/>
              </a:rPr>
              <a:t>leadership </a:t>
            </a:r>
            <a:r>
              <a:rPr sz="1754" kern="1200" spc="46" dirty="0">
                <a:solidFill>
                  <a:schemeClr val="tx1"/>
                </a:solidFill>
                <a:latin typeface="Oswald"/>
                <a:ea typeface="+mn-ea"/>
                <a:cs typeface="Oswald"/>
              </a:rPr>
              <a:t>beyond </a:t>
            </a:r>
            <a:r>
              <a:rPr sz="1754" kern="1200" spc="23" dirty="0">
                <a:solidFill>
                  <a:schemeClr val="tx1"/>
                </a:solidFill>
                <a:latin typeface="Oswald"/>
                <a:ea typeface="+mn-ea"/>
                <a:cs typeface="Oswald"/>
              </a:rPr>
              <a:t>grantmaking </a:t>
            </a:r>
            <a:r>
              <a:rPr sz="1754" kern="1200" spc="10" dirty="0">
                <a:solidFill>
                  <a:schemeClr val="tx1"/>
                </a:solidFill>
                <a:latin typeface="Oswald"/>
                <a:ea typeface="+mn-ea"/>
                <a:cs typeface="Oswald"/>
              </a:rPr>
              <a:t>to </a:t>
            </a:r>
            <a:r>
              <a:rPr sz="1754" kern="1200" spc="13" dirty="0">
                <a:solidFill>
                  <a:schemeClr val="tx1"/>
                </a:solidFill>
                <a:latin typeface="Oswald"/>
                <a:ea typeface="+mn-ea"/>
                <a:cs typeface="Oswald"/>
              </a:rPr>
              <a:t>create</a:t>
            </a:r>
            <a:r>
              <a:rPr sz="1754" kern="1200" spc="106" dirty="0">
                <a:solidFill>
                  <a:schemeClr val="tx1"/>
                </a:solidFill>
                <a:latin typeface="Oswald"/>
                <a:ea typeface="+mn-ea"/>
                <a:cs typeface="Oswald"/>
              </a:rPr>
              <a:t> </a:t>
            </a:r>
            <a:r>
              <a:rPr lang="en-US" sz="1754" kern="1200" spc="43" dirty="0">
                <a:solidFill>
                  <a:schemeClr val="tx1"/>
                </a:solidFill>
                <a:latin typeface="Oswald"/>
                <a:ea typeface="+mn-ea"/>
                <a:cs typeface="Oswald"/>
              </a:rPr>
              <a:t>equitable, catalytic</a:t>
            </a:r>
            <a:r>
              <a:rPr sz="1754" kern="1200" spc="7" dirty="0">
                <a:solidFill>
                  <a:schemeClr val="tx1"/>
                </a:solidFill>
                <a:latin typeface="Oswald"/>
                <a:ea typeface="+mn-ea"/>
                <a:cs typeface="Oswald"/>
              </a:rPr>
              <a:t> </a:t>
            </a:r>
            <a:r>
              <a:rPr sz="1754" kern="1200" spc="33" dirty="0">
                <a:solidFill>
                  <a:schemeClr val="tx1"/>
                </a:solidFill>
                <a:latin typeface="Oswald"/>
                <a:ea typeface="+mn-ea"/>
                <a:cs typeface="Oswald"/>
              </a:rPr>
              <a:t>change</a:t>
            </a:r>
            <a:endParaRPr sz="1754" kern="1200" dirty="0">
              <a:solidFill>
                <a:schemeClr val="tx1"/>
              </a:solidFill>
              <a:latin typeface="Oswald"/>
              <a:ea typeface="+mn-ea"/>
              <a:cs typeface="Oswald"/>
            </a:endParaRPr>
          </a:p>
        </p:txBody>
      </p:sp>
      <p:sp>
        <p:nvSpPr>
          <p:cNvPr id="144" name="object 144"/>
          <p:cNvSpPr/>
          <p:nvPr/>
        </p:nvSpPr>
        <p:spPr>
          <a:xfrm flipH="1">
            <a:off x="10117194" y="-155396"/>
            <a:ext cx="1396849" cy="306676"/>
          </a:xfrm>
          <a:custGeom>
            <a:avLst/>
            <a:gdLst/>
            <a:ahLst/>
            <a:cxnLst/>
            <a:rect l="l" t="t" r="r" b="b"/>
            <a:pathLst>
              <a:path w="2586354" h="552450">
                <a:moveTo>
                  <a:pt x="2586006" y="476250"/>
                </a:moveTo>
                <a:lnTo>
                  <a:pt x="2578194" y="505830"/>
                </a:lnTo>
                <a:lnTo>
                  <a:pt x="2556926" y="530060"/>
                </a:lnTo>
                <a:lnTo>
                  <a:pt x="2525448" y="546435"/>
                </a:lnTo>
                <a:lnTo>
                  <a:pt x="2487011" y="552450"/>
                </a:lnTo>
                <a:lnTo>
                  <a:pt x="98983" y="552450"/>
                </a:lnTo>
                <a:lnTo>
                  <a:pt x="60547" y="546435"/>
                </a:lnTo>
                <a:lnTo>
                  <a:pt x="29074" y="530060"/>
                </a:lnTo>
                <a:lnTo>
                  <a:pt x="7809" y="505830"/>
                </a:lnTo>
                <a:lnTo>
                  <a:pt x="0" y="476250"/>
                </a:lnTo>
                <a:lnTo>
                  <a:pt x="0" y="76200"/>
                </a:lnTo>
                <a:lnTo>
                  <a:pt x="7809" y="46608"/>
                </a:lnTo>
                <a:lnTo>
                  <a:pt x="29074" y="22380"/>
                </a:lnTo>
                <a:lnTo>
                  <a:pt x="60547" y="6011"/>
                </a:lnTo>
                <a:lnTo>
                  <a:pt x="98983" y="0"/>
                </a:lnTo>
                <a:lnTo>
                  <a:pt x="2487011" y="0"/>
                </a:lnTo>
                <a:lnTo>
                  <a:pt x="2525448" y="6011"/>
                </a:lnTo>
                <a:lnTo>
                  <a:pt x="2556926" y="22380"/>
                </a:lnTo>
                <a:lnTo>
                  <a:pt x="2578194" y="46608"/>
                </a:lnTo>
                <a:lnTo>
                  <a:pt x="2586006" y="76200"/>
                </a:lnTo>
                <a:lnTo>
                  <a:pt x="2586006" y="476250"/>
                </a:lnTo>
                <a:close/>
              </a:path>
            </a:pathLst>
          </a:custGeom>
          <a:ln w="12700">
            <a:solidFill>
              <a:srgbClr val="182563"/>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7010875" y="295971"/>
            <a:ext cx="91188" cy="130689"/>
          </a:xfrm>
          <a:custGeom>
            <a:avLst/>
            <a:gdLst/>
            <a:ahLst/>
            <a:cxnLst/>
            <a:rect l="l" t="t" r="r" b="b"/>
            <a:pathLst>
              <a:path w="137795" h="197484">
                <a:moveTo>
                  <a:pt x="137414" y="0"/>
                </a:moveTo>
                <a:lnTo>
                  <a:pt x="0" y="0"/>
                </a:lnTo>
                <a:lnTo>
                  <a:pt x="342" y="800"/>
                </a:lnTo>
                <a:lnTo>
                  <a:pt x="12331" y="197383"/>
                </a:lnTo>
                <a:lnTo>
                  <a:pt x="125069" y="197383"/>
                </a:lnTo>
                <a:lnTo>
                  <a:pt x="136156" y="15900"/>
                </a:lnTo>
                <a:lnTo>
                  <a:pt x="137058" y="800"/>
                </a:lnTo>
                <a:lnTo>
                  <a:pt x="137414" y="0"/>
                </a:lnTo>
                <a:close/>
              </a:path>
            </a:pathLst>
          </a:custGeom>
          <a:solidFill>
            <a:srgbClr val="F7941F"/>
          </a:solidFill>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3" name="object 3"/>
          <p:cNvSpPr/>
          <p:nvPr/>
        </p:nvSpPr>
        <p:spPr>
          <a:xfrm>
            <a:off x="7022146" y="222692"/>
            <a:ext cx="52948" cy="47065"/>
          </a:xfrm>
          <a:custGeom>
            <a:avLst/>
            <a:gdLst/>
            <a:ahLst/>
            <a:cxnLst/>
            <a:rect l="l" t="t" r="r" b="b"/>
            <a:pathLst>
              <a:path w="80009" h="71120">
                <a:moveTo>
                  <a:pt x="17995" y="59829"/>
                </a:moveTo>
                <a:lnTo>
                  <a:pt x="0" y="59829"/>
                </a:lnTo>
                <a:lnTo>
                  <a:pt x="0" y="70789"/>
                </a:lnTo>
                <a:lnTo>
                  <a:pt x="17995" y="70789"/>
                </a:lnTo>
                <a:lnTo>
                  <a:pt x="17995" y="59829"/>
                </a:lnTo>
                <a:close/>
              </a:path>
              <a:path w="80009" h="71120">
                <a:moveTo>
                  <a:pt x="72024" y="0"/>
                </a:moveTo>
                <a:lnTo>
                  <a:pt x="64992" y="2125"/>
                </a:lnTo>
                <a:lnTo>
                  <a:pt x="58502" y="7258"/>
                </a:lnTo>
                <a:lnTo>
                  <a:pt x="53911" y="12242"/>
                </a:lnTo>
                <a:lnTo>
                  <a:pt x="47180" y="20624"/>
                </a:lnTo>
                <a:lnTo>
                  <a:pt x="9893" y="44589"/>
                </a:lnTo>
                <a:lnTo>
                  <a:pt x="5499" y="52323"/>
                </a:lnTo>
                <a:lnTo>
                  <a:pt x="5499" y="59829"/>
                </a:lnTo>
                <a:lnTo>
                  <a:pt x="12496" y="59829"/>
                </a:lnTo>
                <a:lnTo>
                  <a:pt x="12496" y="54673"/>
                </a:lnTo>
                <a:lnTo>
                  <a:pt x="15671" y="49199"/>
                </a:lnTo>
                <a:lnTo>
                  <a:pt x="50450" y="26834"/>
                </a:lnTo>
                <a:lnTo>
                  <a:pt x="61772" y="23825"/>
                </a:lnTo>
                <a:lnTo>
                  <a:pt x="67966" y="21333"/>
                </a:lnTo>
                <a:lnTo>
                  <a:pt x="75017" y="17195"/>
                </a:lnTo>
                <a:lnTo>
                  <a:pt x="79551" y="11409"/>
                </a:lnTo>
                <a:lnTo>
                  <a:pt x="78244" y="4038"/>
                </a:lnTo>
                <a:lnTo>
                  <a:pt x="72024" y="0"/>
                </a:lnTo>
                <a:close/>
              </a:path>
              <a:path w="80009" h="71120">
                <a:moveTo>
                  <a:pt x="50530" y="26822"/>
                </a:moveTo>
                <a:close/>
              </a:path>
              <a:path w="80009" h="71120">
                <a:moveTo>
                  <a:pt x="53886" y="12191"/>
                </a:moveTo>
                <a:close/>
              </a:path>
            </a:pathLst>
          </a:custGeom>
          <a:solidFill>
            <a:srgbClr val="F7941F"/>
          </a:solidFill>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8" name="object 8"/>
          <p:cNvSpPr txBox="1"/>
          <p:nvPr/>
        </p:nvSpPr>
        <p:spPr>
          <a:xfrm>
            <a:off x="1776521" y="3540849"/>
            <a:ext cx="3023487" cy="133136"/>
          </a:xfrm>
          <a:prstGeom prst="rect">
            <a:avLst/>
          </a:prstGeom>
        </p:spPr>
        <p:txBody>
          <a:bodyPr vert="horz" wrap="square" lIns="0" tIns="8404" rIns="0" bIns="0" rtlCol="0">
            <a:spAutoFit/>
          </a:bodyPr>
          <a:lstStyle/>
          <a:p>
            <a:pPr marL="8405" marR="3362" defTabSz="605150">
              <a:lnSpc>
                <a:spcPct val="119100"/>
              </a:lnSpc>
              <a:spcBef>
                <a:spcPts val="66"/>
              </a:spcBef>
              <a:buClrTx/>
            </a:pPr>
            <a:r>
              <a:rPr lang="en-US" sz="728" kern="1200" spc="7" dirty="0">
                <a:solidFill>
                  <a:prstClr val="black"/>
                </a:solidFill>
                <a:latin typeface="Calibri" panose="020F0502020204030204" pitchFamily="34" charset="0"/>
                <a:ea typeface="+mn-ea"/>
                <a:cs typeface="Calibri" panose="020F0502020204030204" pitchFamily="34" charset="0"/>
              </a:rPr>
              <a:t>            </a:t>
            </a:r>
            <a:r>
              <a:rPr sz="728" kern="1200" spc="7" dirty="0">
                <a:solidFill>
                  <a:prstClr val="black"/>
                </a:solidFill>
                <a:latin typeface="Calibri" panose="020F0502020204030204" pitchFamily="34" charset="0"/>
                <a:ea typeface="+mn-ea"/>
                <a:cs typeface="Calibri" panose="020F0502020204030204" pitchFamily="34" charset="0"/>
              </a:rPr>
              <a:t>.</a:t>
            </a:r>
            <a:endParaRPr sz="728" kern="1200" dirty="0">
              <a:solidFill>
                <a:prstClr val="black"/>
              </a:solidFill>
              <a:latin typeface="Calibri" panose="020F0502020204030204" pitchFamily="34" charset="0"/>
              <a:ea typeface="+mn-ea"/>
              <a:cs typeface="Calibri" panose="020F0502020204030204" pitchFamily="34" charset="0"/>
            </a:endParaRPr>
          </a:p>
        </p:txBody>
      </p:sp>
      <p:sp>
        <p:nvSpPr>
          <p:cNvPr id="9" name="object 9"/>
          <p:cNvSpPr txBox="1"/>
          <p:nvPr/>
        </p:nvSpPr>
        <p:spPr>
          <a:xfrm>
            <a:off x="6291440" y="311970"/>
            <a:ext cx="1025338" cy="205184"/>
          </a:xfrm>
          <a:prstGeom prst="rect">
            <a:avLst/>
          </a:prstGeom>
        </p:spPr>
        <p:txBody>
          <a:bodyPr vert="horz" wrap="square" lIns="0" tIns="0" rIns="0" bIns="0" rtlCol="0">
            <a:spAutoFit/>
          </a:bodyPr>
          <a:lstStyle/>
          <a:p>
            <a:pPr defTabSz="605150">
              <a:lnSpc>
                <a:spcPts val="781"/>
              </a:lnSpc>
              <a:buClrTx/>
              <a:tabLst>
                <a:tab pos="926636" algn="l"/>
              </a:tabLst>
            </a:pPr>
            <a:r>
              <a:rPr sz="728" kern="1200" spc="26" dirty="0">
                <a:solidFill>
                  <a:prstClr val="black"/>
                </a:solidFill>
                <a:latin typeface="Calibri" panose="020F0502020204030204" pitchFamily="34" charset="0"/>
                <a:ea typeface="+mn-ea"/>
                <a:cs typeface="Calibri" panose="020F0502020204030204" pitchFamily="34" charset="0"/>
              </a:rPr>
              <a:t>Wielding</a:t>
            </a:r>
            <a:r>
              <a:rPr sz="728" kern="1200" spc="-10" dirty="0">
                <a:solidFill>
                  <a:prstClr val="black"/>
                </a:solidFill>
                <a:latin typeface="Calibri" panose="020F0502020204030204" pitchFamily="34" charset="0"/>
                <a:ea typeface="+mn-ea"/>
                <a:cs typeface="Calibri" panose="020F0502020204030204" pitchFamily="34" charset="0"/>
              </a:rPr>
              <a:t> </a:t>
            </a:r>
            <a:r>
              <a:rPr sz="728" kern="1200" spc="7" dirty="0">
                <a:solidFill>
                  <a:prstClr val="black"/>
                </a:solidFill>
                <a:latin typeface="Calibri" panose="020F0502020204030204" pitchFamily="34" charset="0"/>
                <a:ea typeface="+mn-ea"/>
                <a:cs typeface="Calibri" panose="020F0502020204030204" pitchFamily="34" charset="0"/>
              </a:rPr>
              <a:t>Power </a:t>
            </a:r>
            <a:r>
              <a:rPr sz="728" kern="1200" dirty="0">
                <a:solidFill>
                  <a:prstClr val="black"/>
                </a:solidFill>
                <a:latin typeface="Calibri" panose="020F0502020204030204" pitchFamily="34" charset="0"/>
                <a:ea typeface="+mn-ea"/>
                <a:cs typeface="Calibri" panose="020F0502020204030204" pitchFamily="34" charset="0"/>
              </a:rPr>
              <a:t>	</a:t>
            </a:r>
            <a:r>
              <a:rPr sz="728" kern="1200" spc="-142" dirty="0">
                <a:solidFill>
                  <a:prstClr val="black"/>
                </a:solidFill>
                <a:latin typeface="Calibri" panose="020F0502020204030204" pitchFamily="34" charset="0"/>
                <a:ea typeface="+mn-ea"/>
                <a:cs typeface="Calibri" panose="020F0502020204030204" pitchFamily="34" charset="0"/>
              </a:rPr>
              <a:t>                                                                                                                                                                                                                                                                                                                                                                                                                                                                                                                                                                                                                                                                                                                                                                                                                                                                                                                                                                                                                                                                                                                                                                                                                                                                                                             </a:t>
            </a:r>
            <a:r>
              <a:rPr sz="728" kern="1200" spc="-139" dirty="0">
                <a:solidFill>
                  <a:prstClr val="black"/>
                </a:solidFill>
                <a:latin typeface="Calibri" panose="020F0502020204030204" pitchFamily="34" charset="0"/>
                <a:ea typeface="+mn-ea"/>
                <a:cs typeface="Calibri" panose="020F0502020204030204" pitchFamily="34" charset="0"/>
              </a:rPr>
              <a:t> </a:t>
            </a:r>
            <a:r>
              <a:rPr sz="728" kern="1200" spc="-142" dirty="0">
                <a:solidFill>
                  <a:prstClr val="black"/>
                </a:solidFill>
                <a:latin typeface="Calibri" panose="020F0502020204030204" pitchFamily="34" charset="0"/>
                <a:ea typeface="+mn-ea"/>
                <a:cs typeface="Calibri" panose="020F0502020204030204" pitchFamily="34" charset="0"/>
              </a:rPr>
              <a:t>5050</a:t>
            </a:r>
            <a:endParaRPr sz="728" kern="1200">
              <a:solidFill>
                <a:prstClr val="black"/>
              </a:solidFill>
              <a:latin typeface="Calibri" panose="020F0502020204030204" pitchFamily="34" charset="0"/>
              <a:ea typeface="+mn-ea"/>
              <a:cs typeface="Calibri" panose="020F0502020204030204" pitchFamily="34" charset="0"/>
            </a:endParaRPr>
          </a:p>
        </p:txBody>
      </p:sp>
      <p:sp>
        <p:nvSpPr>
          <p:cNvPr id="10" name="object 10"/>
          <p:cNvSpPr/>
          <p:nvPr/>
        </p:nvSpPr>
        <p:spPr>
          <a:xfrm>
            <a:off x="5631693" y="40761"/>
            <a:ext cx="2344831" cy="5143500"/>
          </a:xfrm>
          <a:custGeom>
            <a:avLst/>
            <a:gdLst/>
            <a:ahLst/>
            <a:cxnLst/>
            <a:rect l="l" t="t" r="r" b="b"/>
            <a:pathLst>
              <a:path w="3543300" h="7772400">
                <a:moveTo>
                  <a:pt x="0" y="7772349"/>
                </a:moveTo>
                <a:lnTo>
                  <a:pt x="3543300" y="7772349"/>
                </a:lnTo>
                <a:lnTo>
                  <a:pt x="3543300" y="0"/>
                </a:lnTo>
                <a:lnTo>
                  <a:pt x="0" y="0"/>
                </a:lnTo>
                <a:lnTo>
                  <a:pt x="0" y="7772349"/>
                </a:lnTo>
                <a:close/>
              </a:path>
            </a:pathLst>
          </a:custGeom>
          <a:solidFill>
            <a:schemeClr val="accent6">
              <a:lumMod val="60000"/>
              <a:lumOff val="40000"/>
            </a:scheme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11" name="object 11"/>
          <p:cNvSpPr txBox="1">
            <a:spLocks noGrp="1"/>
          </p:cNvSpPr>
          <p:nvPr>
            <p:ph type="title"/>
          </p:nvPr>
        </p:nvSpPr>
        <p:spPr>
          <a:xfrm>
            <a:off x="5803672" y="1446874"/>
            <a:ext cx="2131248" cy="285485"/>
          </a:xfrm>
          <a:prstGeom prst="rect">
            <a:avLst/>
          </a:prstGeom>
        </p:spPr>
        <p:txBody>
          <a:bodyPr vert="horz" wrap="square" lIns="0" tIns="8404" rIns="0" bIns="0" rtlCol="0">
            <a:spAutoFit/>
          </a:bodyPr>
          <a:lstStyle/>
          <a:p>
            <a:pPr marL="8405">
              <a:spcBef>
                <a:spcPts val="66"/>
              </a:spcBef>
            </a:pPr>
            <a:r>
              <a:rPr sz="1800" b="1" spc="103" dirty="0">
                <a:solidFill>
                  <a:schemeClr val="tx1"/>
                </a:solidFill>
                <a:latin typeface="Calibri" panose="020F0502020204030204" pitchFamily="34" charset="0"/>
                <a:cs typeface="Calibri" panose="020F0502020204030204" pitchFamily="34" charset="0"/>
              </a:rPr>
              <a:t>WIELDING</a:t>
            </a:r>
            <a:r>
              <a:rPr sz="1800" b="1" dirty="0">
                <a:solidFill>
                  <a:schemeClr val="tx1"/>
                </a:solidFill>
                <a:latin typeface="Calibri" panose="020F0502020204030204" pitchFamily="34" charset="0"/>
                <a:cs typeface="Calibri" panose="020F0502020204030204" pitchFamily="34" charset="0"/>
              </a:rPr>
              <a:t> </a:t>
            </a:r>
            <a:r>
              <a:rPr sz="1800" b="1" spc="89" dirty="0">
                <a:solidFill>
                  <a:schemeClr val="tx1"/>
                </a:solidFill>
                <a:latin typeface="Calibri" panose="020F0502020204030204" pitchFamily="34" charset="0"/>
                <a:cs typeface="Calibri" panose="020F0502020204030204" pitchFamily="34" charset="0"/>
              </a:rPr>
              <a:t>POWER</a:t>
            </a:r>
          </a:p>
        </p:txBody>
      </p:sp>
      <p:sp>
        <p:nvSpPr>
          <p:cNvPr id="12" name="object 12"/>
          <p:cNvSpPr txBox="1"/>
          <p:nvPr/>
        </p:nvSpPr>
        <p:spPr>
          <a:xfrm>
            <a:off x="634671" y="892129"/>
            <a:ext cx="4123733" cy="994012"/>
          </a:xfrm>
          <a:prstGeom prst="rect">
            <a:avLst/>
          </a:prstGeom>
        </p:spPr>
        <p:txBody>
          <a:bodyPr vert="horz" wrap="square" lIns="0" tIns="8404" rIns="0" bIns="0" rtlCol="0">
            <a:spAutoFit/>
          </a:bodyPr>
          <a:lstStyle/>
          <a:p>
            <a:pPr marL="8405" defTabSz="605150">
              <a:spcBef>
                <a:spcPts val="66"/>
              </a:spcBef>
              <a:buClrTx/>
            </a:pPr>
            <a:r>
              <a:rPr i="1" kern="1200" spc="17" dirty="0">
                <a:solidFill>
                  <a:prstClr val="black"/>
                </a:solidFill>
                <a:latin typeface="Calibri" panose="020F0502020204030204" pitchFamily="34" charset="0"/>
                <a:ea typeface="+mn-ea"/>
                <a:cs typeface="Calibri" panose="020F0502020204030204" pitchFamily="34" charset="0"/>
              </a:rPr>
              <a:t>Kick-Off</a:t>
            </a:r>
            <a:r>
              <a:rPr i="1" kern="1200" spc="-17" dirty="0">
                <a:solidFill>
                  <a:prstClr val="black"/>
                </a:solidFill>
                <a:latin typeface="Calibri" panose="020F0502020204030204" pitchFamily="34" charset="0"/>
                <a:ea typeface="+mn-ea"/>
                <a:cs typeface="Calibri" panose="020F0502020204030204" pitchFamily="34" charset="0"/>
              </a:rPr>
              <a:t> </a:t>
            </a:r>
            <a:r>
              <a:rPr i="1" kern="1200" spc="7" dirty="0">
                <a:solidFill>
                  <a:prstClr val="black"/>
                </a:solidFill>
                <a:latin typeface="Calibri" panose="020F0502020204030204" pitchFamily="34" charset="0"/>
                <a:ea typeface="+mn-ea"/>
                <a:cs typeface="Calibri" panose="020F0502020204030204" pitchFamily="34" charset="0"/>
              </a:rPr>
              <a:t>Discussion</a:t>
            </a:r>
            <a:endParaRPr kern="1200" dirty="0">
              <a:solidFill>
                <a:prstClr val="black"/>
              </a:solidFill>
              <a:latin typeface="Calibri" panose="020F0502020204030204" pitchFamily="34" charset="0"/>
              <a:ea typeface="+mn-ea"/>
              <a:cs typeface="Calibri" panose="020F0502020204030204" pitchFamily="34" charset="0"/>
            </a:endParaRPr>
          </a:p>
          <a:p>
            <a:pPr marL="8405" marR="3362" defTabSz="605150">
              <a:lnSpc>
                <a:spcPct val="130900"/>
              </a:lnSpc>
              <a:spcBef>
                <a:spcPts val="483"/>
              </a:spcBef>
              <a:buClrTx/>
            </a:pPr>
            <a:r>
              <a:rPr sz="1200" b="1" kern="1200" spc="23" dirty="0">
                <a:solidFill>
                  <a:prstClr val="black"/>
                </a:solidFill>
                <a:latin typeface="Calibri" panose="020F0502020204030204" pitchFamily="34" charset="0"/>
                <a:ea typeface="+mn-ea"/>
                <a:cs typeface="Calibri" panose="020F0502020204030204" pitchFamily="34" charset="0"/>
              </a:rPr>
              <a:t>Begin </a:t>
            </a:r>
            <a:r>
              <a:rPr sz="1200" b="1" kern="1200" spc="10" dirty="0">
                <a:solidFill>
                  <a:prstClr val="black"/>
                </a:solidFill>
                <a:latin typeface="Calibri" panose="020F0502020204030204" pitchFamily="34" charset="0"/>
                <a:ea typeface="+mn-ea"/>
                <a:cs typeface="Calibri" panose="020F0502020204030204" pitchFamily="34" charset="0"/>
              </a:rPr>
              <a:t>your </a:t>
            </a:r>
            <a:r>
              <a:rPr sz="1200" b="1" kern="1200" spc="26" dirty="0">
                <a:solidFill>
                  <a:prstClr val="black"/>
                </a:solidFill>
                <a:latin typeface="Calibri" panose="020F0502020204030204" pitchFamily="34" charset="0"/>
                <a:ea typeface="+mn-ea"/>
                <a:cs typeface="Calibri" panose="020F0502020204030204" pitchFamily="34" charset="0"/>
              </a:rPr>
              <a:t>Wielding </a:t>
            </a:r>
            <a:r>
              <a:rPr sz="1200" b="1" kern="1200" spc="7" dirty="0">
                <a:solidFill>
                  <a:prstClr val="black"/>
                </a:solidFill>
                <a:latin typeface="Calibri" panose="020F0502020204030204" pitchFamily="34" charset="0"/>
                <a:ea typeface="+mn-ea"/>
                <a:cs typeface="Calibri" panose="020F0502020204030204" pitchFamily="34" charset="0"/>
              </a:rPr>
              <a:t>Power </a:t>
            </a:r>
            <a:r>
              <a:rPr sz="1200" b="1" kern="1200" spc="13" dirty="0">
                <a:solidFill>
                  <a:prstClr val="black"/>
                </a:solidFill>
                <a:latin typeface="Calibri" panose="020F0502020204030204" pitchFamily="34" charset="0"/>
                <a:ea typeface="+mn-ea"/>
                <a:cs typeface="Calibri" panose="020F0502020204030204" pitchFamily="34" charset="0"/>
              </a:rPr>
              <a:t>journey </a:t>
            </a:r>
            <a:r>
              <a:rPr sz="1200" b="1" kern="1200" spc="20" dirty="0">
                <a:solidFill>
                  <a:prstClr val="black"/>
                </a:solidFill>
                <a:latin typeface="Calibri" panose="020F0502020204030204" pitchFamily="34" charset="0"/>
                <a:ea typeface="+mn-ea"/>
                <a:cs typeface="Calibri" panose="020F0502020204030204" pitchFamily="34" charset="0"/>
              </a:rPr>
              <a:t>by  discussing </a:t>
            </a:r>
            <a:r>
              <a:rPr sz="1200" b="1" kern="1200" spc="-7" dirty="0">
                <a:solidFill>
                  <a:prstClr val="black"/>
                </a:solidFill>
                <a:latin typeface="Calibri" panose="020F0502020204030204" pitchFamily="34" charset="0"/>
                <a:ea typeface="+mn-ea"/>
                <a:cs typeface="Calibri" panose="020F0502020204030204" pitchFamily="34" charset="0"/>
              </a:rPr>
              <a:t>the </a:t>
            </a:r>
            <a:r>
              <a:rPr sz="1200" b="1" kern="1200" spc="20" dirty="0">
                <a:solidFill>
                  <a:prstClr val="black"/>
                </a:solidFill>
                <a:latin typeface="Calibri" panose="020F0502020204030204" pitchFamily="34" charset="0"/>
                <a:ea typeface="+mn-ea"/>
                <a:cs typeface="Calibri" panose="020F0502020204030204" pitchFamily="34" charset="0"/>
              </a:rPr>
              <a:t>following </a:t>
            </a:r>
            <a:r>
              <a:rPr sz="1200" b="1" kern="1200" spc="7" dirty="0">
                <a:solidFill>
                  <a:prstClr val="black"/>
                </a:solidFill>
                <a:latin typeface="Calibri" panose="020F0502020204030204" pitchFamily="34" charset="0"/>
                <a:ea typeface="+mn-ea"/>
                <a:cs typeface="Calibri" panose="020F0502020204030204" pitchFamily="34" charset="0"/>
              </a:rPr>
              <a:t>questions </a:t>
            </a:r>
            <a:r>
              <a:rPr sz="1200" b="1" kern="1200" spc="-10" dirty="0">
                <a:solidFill>
                  <a:prstClr val="black"/>
                </a:solidFill>
                <a:latin typeface="Calibri" panose="020F0502020204030204" pitchFamily="34" charset="0"/>
                <a:ea typeface="+mn-ea"/>
                <a:cs typeface="Calibri" panose="020F0502020204030204" pitchFamily="34" charset="0"/>
              </a:rPr>
              <a:t>to  </a:t>
            </a:r>
            <a:r>
              <a:rPr sz="1200" b="1" kern="1200" spc="3" dirty="0">
                <a:solidFill>
                  <a:prstClr val="black"/>
                </a:solidFill>
                <a:latin typeface="Calibri" panose="020F0502020204030204" pitchFamily="34" charset="0"/>
                <a:ea typeface="+mn-ea"/>
                <a:cs typeface="Calibri" panose="020F0502020204030204" pitchFamily="34" charset="0"/>
              </a:rPr>
              <a:t>ensure </a:t>
            </a:r>
            <a:r>
              <a:rPr sz="1200" b="1" kern="1200" spc="-13" dirty="0">
                <a:solidFill>
                  <a:prstClr val="black"/>
                </a:solidFill>
                <a:latin typeface="Calibri" panose="020F0502020204030204" pitchFamily="34" charset="0"/>
                <a:ea typeface="+mn-ea"/>
                <a:cs typeface="Calibri" panose="020F0502020204030204" pitchFamily="34" charset="0"/>
              </a:rPr>
              <a:t>that </a:t>
            </a:r>
            <a:r>
              <a:rPr sz="1200" b="1" kern="1200" spc="10" dirty="0">
                <a:solidFill>
                  <a:prstClr val="black"/>
                </a:solidFill>
                <a:latin typeface="Calibri" panose="020F0502020204030204" pitchFamily="34" charset="0"/>
                <a:ea typeface="+mn-ea"/>
                <a:cs typeface="Calibri" panose="020F0502020204030204" pitchFamily="34" charset="0"/>
              </a:rPr>
              <a:t>your </a:t>
            </a:r>
            <a:r>
              <a:rPr sz="1200" b="1" kern="1200" dirty="0">
                <a:solidFill>
                  <a:prstClr val="black"/>
                </a:solidFill>
                <a:latin typeface="Calibri" panose="020F0502020204030204" pitchFamily="34" charset="0"/>
                <a:ea typeface="+mn-ea"/>
                <a:cs typeface="Calibri" panose="020F0502020204030204" pitchFamily="34" charset="0"/>
              </a:rPr>
              <a:t>team </a:t>
            </a:r>
            <a:r>
              <a:rPr sz="1200" b="1" kern="1200" spc="7" dirty="0">
                <a:solidFill>
                  <a:prstClr val="black"/>
                </a:solidFill>
                <a:latin typeface="Calibri" panose="020F0502020204030204" pitchFamily="34" charset="0"/>
                <a:ea typeface="+mn-ea"/>
                <a:cs typeface="Calibri" panose="020F0502020204030204" pitchFamily="34" charset="0"/>
              </a:rPr>
              <a:t>members </a:t>
            </a:r>
            <a:r>
              <a:rPr sz="1200" b="1" kern="1200" dirty="0">
                <a:solidFill>
                  <a:prstClr val="black"/>
                </a:solidFill>
                <a:latin typeface="Calibri" panose="020F0502020204030204" pitchFamily="34" charset="0"/>
                <a:ea typeface="+mn-ea"/>
                <a:cs typeface="Calibri" panose="020F0502020204030204" pitchFamily="34" charset="0"/>
              </a:rPr>
              <a:t>are </a:t>
            </a:r>
            <a:r>
              <a:rPr sz="1200" b="1" kern="1200" spc="20" dirty="0">
                <a:solidFill>
                  <a:prstClr val="black"/>
                </a:solidFill>
                <a:latin typeface="Calibri" panose="020F0502020204030204" pitchFamily="34" charset="0"/>
                <a:ea typeface="+mn-ea"/>
                <a:cs typeface="Calibri" panose="020F0502020204030204" pitchFamily="34" charset="0"/>
              </a:rPr>
              <a:t>on  </a:t>
            </a:r>
            <a:r>
              <a:rPr sz="1200" b="1" kern="1200" spc="-7" dirty="0">
                <a:solidFill>
                  <a:prstClr val="black"/>
                </a:solidFill>
                <a:latin typeface="Calibri" panose="020F0502020204030204" pitchFamily="34" charset="0"/>
                <a:ea typeface="+mn-ea"/>
                <a:cs typeface="Calibri" panose="020F0502020204030204" pitchFamily="34" charset="0"/>
              </a:rPr>
              <a:t>the </a:t>
            </a:r>
            <a:r>
              <a:rPr sz="1200" b="1" kern="1200" spc="7" dirty="0">
                <a:solidFill>
                  <a:prstClr val="black"/>
                </a:solidFill>
                <a:latin typeface="Calibri" panose="020F0502020204030204" pitchFamily="34" charset="0"/>
                <a:ea typeface="+mn-ea"/>
                <a:cs typeface="Calibri" panose="020F0502020204030204" pitchFamily="34" charset="0"/>
              </a:rPr>
              <a:t>same</a:t>
            </a:r>
            <a:r>
              <a:rPr sz="1200" b="1" kern="1200" spc="69" dirty="0">
                <a:solidFill>
                  <a:prstClr val="black"/>
                </a:solidFill>
                <a:latin typeface="Calibri" panose="020F0502020204030204" pitchFamily="34" charset="0"/>
                <a:ea typeface="+mn-ea"/>
                <a:cs typeface="Calibri" panose="020F0502020204030204" pitchFamily="34" charset="0"/>
              </a:rPr>
              <a:t> </a:t>
            </a:r>
            <a:r>
              <a:rPr sz="1200" b="1" kern="1200" spc="13" dirty="0">
                <a:solidFill>
                  <a:prstClr val="black"/>
                </a:solidFill>
                <a:latin typeface="Calibri" panose="020F0502020204030204" pitchFamily="34" charset="0"/>
                <a:ea typeface="+mn-ea"/>
                <a:cs typeface="Calibri" panose="020F0502020204030204" pitchFamily="34" charset="0"/>
              </a:rPr>
              <a:t>page</a:t>
            </a:r>
            <a:r>
              <a:rPr sz="1200" kern="1200" spc="13" dirty="0">
                <a:solidFill>
                  <a:prstClr val="black"/>
                </a:solidFill>
                <a:latin typeface="Calibri" panose="020F0502020204030204" pitchFamily="34" charset="0"/>
                <a:ea typeface="+mn-ea"/>
                <a:cs typeface="Calibri" panose="020F0502020204030204" pitchFamily="34" charset="0"/>
              </a:rPr>
              <a:t>.</a:t>
            </a:r>
            <a:endParaRPr sz="1200" kern="1200" dirty="0">
              <a:solidFill>
                <a:prstClr val="black"/>
              </a:solidFill>
              <a:latin typeface="Calibri" panose="020F0502020204030204" pitchFamily="34" charset="0"/>
              <a:ea typeface="+mn-ea"/>
              <a:cs typeface="Calibri" panose="020F0502020204030204" pitchFamily="34" charset="0"/>
            </a:endParaRPr>
          </a:p>
        </p:txBody>
      </p:sp>
      <p:sp>
        <p:nvSpPr>
          <p:cNvPr id="13" name="object 13"/>
          <p:cNvSpPr txBox="1"/>
          <p:nvPr/>
        </p:nvSpPr>
        <p:spPr>
          <a:xfrm>
            <a:off x="867943" y="1990154"/>
            <a:ext cx="3237331" cy="446619"/>
          </a:xfrm>
          <a:prstGeom prst="rect">
            <a:avLst/>
          </a:prstGeom>
          <a:ln>
            <a:noFill/>
          </a:ln>
        </p:spPr>
        <p:txBody>
          <a:bodyPr vert="horz" wrap="square" lIns="0" tIns="8404" rIns="0" bIns="0" rtlCol="0">
            <a:spAutoFit/>
          </a:bodyPr>
          <a:lstStyle/>
          <a:p>
            <a:pPr marL="121870" marR="3362" indent="-113886" defTabSz="605150">
              <a:lnSpc>
                <a:spcPct val="123000"/>
              </a:lnSpc>
              <a:spcBef>
                <a:spcPts val="278"/>
              </a:spcBef>
              <a:buClrTx/>
            </a:pPr>
            <a:r>
              <a:rPr sz="1200" b="1" kern="1200" spc="23" dirty="0">
                <a:solidFill>
                  <a:prstClr val="black"/>
                </a:solidFill>
                <a:latin typeface="Calibri" panose="020F0502020204030204" pitchFamily="34" charset="0"/>
                <a:ea typeface="+mn-ea"/>
                <a:cs typeface="Calibri" panose="020F0502020204030204" pitchFamily="34" charset="0"/>
              </a:rPr>
              <a:t>1. </a:t>
            </a:r>
            <a:r>
              <a:rPr sz="1200" b="1" kern="1200" spc="17" dirty="0">
                <a:solidFill>
                  <a:prstClr val="black"/>
                </a:solidFill>
                <a:latin typeface="Calibri" panose="020F0502020204030204" pitchFamily="34" charset="0"/>
                <a:ea typeface="+mn-ea"/>
                <a:cs typeface="Calibri" panose="020F0502020204030204" pitchFamily="34" charset="0"/>
              </a:rPr>
              <a:t>What </a:t>
            </a:r>
            <a:r>
              <a:rPr sz="1200" b="1" kern="1200" spc="10" dirty="0">
                <a:solidFill>
                  <a:prstClr val="black"/>
                </a:solidFill>
                <a:latin typeface="Calibri" panose="020F0502020204030204" pitchFamily="34" charset="0"/>
                <a:ea typeface="+mn-ea"/>
                <a:cs typeface="Calibri" panose="020F0502020204030204" pitchFamily="34" charset="0"/>
              </a:rPr>
              <a:t>does </a:t>
            </a:r>
            <a:r>
              <a:rPr sz="1200" b="1" kern="1200" spc="-3" dirty="0">
                <a:solidFill>
                  <a:prstClr val="black"/>
                </a:solidFill>
                <a:latin typeface="Calibri" panose="020F0502020204030204" pitchFamily="34" charset="0"/>
                <a:ea typeface="+mn-ea"/>
                <a:cs typeface="Calibri" panose="020F0502020204030204" pitchFamily="34" charset="0"/>
              </a:rPr>
              <a:t>it </a:t>
            </a:r>
            <a:r>
              <a:rPr sz="1200" b="1" kern="1200" spc="13" dirty="0">
                <a:solidFill>
                  <a:prstClr val="black"/>
                </a:solidFill>
                <a:latin typeface="Calibri" panose="020F0502020204030204" pitchFamily="34" charset="0"/>
                <a:ea typeface="+mn-ea"/>
                <a:cs typeface="Calibri" panose="020F0502020204030204" pitchFamily="34" charset="0"/>
              </a:rPr>
              <a:t>mean </a:t>
            </a:r>
            <a:r>
              <a:rPr sz="1200" b="1" kern="1200" spc="-3" dirty="0">
                <a:solidFill>
                  <a:prstClr val="black"/>
                </a:solidFill>
                <a:latin typeface="Calibri" panose="020F0502020204030204" pitchFamily="34" charset="0"/>
                <a:ea typeface="+mn-ea"/>
                <a:cs typeface="Calibri" panose="020F0502020204030204" pitchFamily="34" charset="0"/>
              </a:rPr>
              <a:t>for </a:t>
            </a:r>
            <a:r>
              <a:rPr sz="1200" b="1" kern="1200" spc="10" dirty="0">
                <a:solidFill>
                  <a:prstClr val="black"/>
                </a:solidFill>
                <a:latin typeface="Calibri" panose="020F0502020204030204" pitchFamily="34" charset="0"/>
                <a:ea typeface="+mn-ea"/>
                <a:cs typeface="Calibri" panose="020F0502020204030204" pitchFamily="34" charset="0"/>
              </a:rPr>
              <a:t>our foundation  </a:t>
            </a:r>
            <a:r>
              <a:rPr sz="1200" b="1" kern="1200" spc="17" dirty="0">
                <a:solidFill>
                  <a:prstClr val="black"/>
                </a:solidFill>
                <a:latin typeface="Calibri" panose="020F0502020204030204" pitchFamily="34" charset="0"/>
                <a:ea typeface="+mn-ea"/>
                <a:cs typeface="Calibri" panose="020F0502020204030204" pitchFamily="34" charset="0"/>
              </a:rPr>
              <a:t>and </a:t>
            </a:r>
            <a:r>
              <a:rPr sz="1200" b="1" kern="1200" spc="-3" dirty="0">
                <a:solidFill>
                  <a:prstClr val="black"/>
                </a:solidFill>
                <a:latin typeface="Calibri" panose="020F0502020204030204" pitchFamily="34" charset="0"/>
                <a:ea typeface="+mn-ea"/>
                <a:cs typeface="Calibri" panose="020F0502020204030204" pitchFamily="34" charset="0"/>
              </a:rPr>
              <a:t>its </a:t>
            </a:r>
            <a:r>
              <a:rPr sz="1200" b="1" kern="1200" spc="7" dirty="0">
                <a:solidFill>
                  <a:prstClr val="black"/>
                </a:solidFill>
                <a:latin typeface="Calibri" panose="020F0502020204030204" pitchFamily="34" charset="0"/>
                <a:ea typeface="+mn-ea"/>
                <a:cs typeface="Calibri" panose="020F0502020204030204" pitchFamily="34" charset="0"/>
              </a:rPr>
              <a:t>leaders </a:t>
            </a:r>
            <a:r>
              <a:rPr sz="1200" b="1" kern="1200" spc="-10" dirty="0">
                <a:solidFill>
                  <a:prstClr val="black"/>
                </a:solidFill>
                <a:latin typeface="Calibri" panose="020F0502020204030204" pitchFamily="34" charset="0"/>
                <a:ea typeface="+mn-ea"/>
                <a:cs typeface="Calibri" panose="020F0502020204030204" pitchFamily="34" charset="0"/>
              </a:rPr>
              <a:t>to </a:t>
            </a:r>
            <a:r>
              <a:rPr sz="1200" b="1" kern="1200" spc="26" dirty="0">
                <a:solidFill>
                  <a:prstClr val="black"/>
                </a:solidFill>
                <a:latin typeface="Calibri" panose="020F0502020204030204" pitchFamily="34" charset="0"/>
                <a:ea typeface="+mn-ea"/>
                <a:cs typeface="Calibri" panose="020F0502020204030204" pitchFamily="34" charset="0"/>
              </a:rPr>
              <a:t>wield</a:t>
            </a:r>
            <a:r>
              <a:rPr sz="1200" b="1" kern="1200" spc="146" dirty="0">
                <a:solidFill>
                  <a:prstClr val="black"/>
                </a:solidFill>
                <a:latin typeface="Calibri" panose="020F0502020204030204" pitchFamily="34" charset="0"/>
                <a:ea typeface="+mn-ea"/>
                <a:cs typeface="Calibri" panose="020F0502020204030204" pitchFamily="34" charset="0"/>
              </a:rPr>
              <a:t> </a:t>
            </a:r>
            <a:r>
              <a:rPr sz="1200" b="1" kern="1200" dirty="0">
                <a:solidFill>
                  <a:prstClr val="black"/>
                </a:solidFill>
                <a:latin typeface="Calibri" panose="020F0502020204030204" pitchFamily="34" charset="0"/>
                <a:ea typeface="+mn-ea"/>
                <a:cs typeface="Calibri" panose="020F0502020204030204" pitchFamily="34" charset="0"/>
              </a:rPr>
              <a:t>power?</a:t>
            </a:r>
          </a:p>
        </p:txBody>
      </p:sp>
      <p:sp>
        <p:nvSpPr>
          <p:cNvPr id="14" name="object 14"/>
          <p:cNvSpPr txBox="1"/>
          <p:nvPr/>
        </p:nvSpPr>
        <p:spPr>
          <a:xfrm>
            <a:off x="867943" y="2644800"/>
            <a:ext cx="3237332" cy="673733"/>
          </a:xfrm>
          <a:prstGeom prst="rect">
            <a:avLst/>
          </a:prstGeom>
          <a:ln>
            <a:noFill/>
          </a:ln>
        </p:spPr>
        <p:txBody>
          <a:bodyPr vert="horz" wrap="square" lIns="0" tIns="8404" rIns="0" bIns="0" rtlCol="0">
            <a:spAutoFit/>
          </a:bodyPr>
          <a:lstStyle/>
          <a:p>
            <a:pPr marL="121870" marR="3362" indent="-113886" defTabSz="605150">
              <a:lnSpc>
                <a:spcPct val="123000"/>
              </a:lnSpc>
              <a:spcBef>
                <a:spcPts val="66"/>
              </a:spcBef>
              <a:buClrTx/>
            </a:pPr>
            <a:r>
              <a:rPr sz="1200" b="1" kern="1200" spc="23" dirty="0">
                <a:solidFill>
                  <a:prstClr val="black"/>
                </a:solidFill>
                <a:latin typeface="Calibri" panose="020F0502020204030204" pitchFamily="34" charset="0"/>
                <a:ea typeface="+mn-ea"/>
                <a:cs typeface="Calibri" panose="020F0502020204030204" pitchFamily="34" charset="0"/>
              </a:rPr>
              <a:t>2. </a:t>
            </a:r>
            <a:r>
              <a:rPr sz="1200" b="1" kern="1200" spc="17" dirty="0">
                <a:solidFill>
                  <a:prstClr val="black"/>
                </a:solidFill>
                <a:latin typeface="Calibri" panose="020F0502020204030204" pitchFamily="34" charset="0"/>
                <a:ea typeface="+mn-ea"/>
                <a:cs typeface="Calibri" panose="020F0502020204030204" pitchFamily="34" charset="0"/>
              </a:rPr>
              <a:t>What </a:t>
            </a:r>
            <a:r>
              <a:rPr sz="1200" b="1" kern="1200" dirty="0">
                <a:solidFill>
                  <a:prstClr val="black"/>
                </a:solidFill>
                <a:latin typeface="Calibri" panose="020F0502020204030204" pitchFamily="34" charset="0"/>
                <a:ea typeface="+mn-ea"/>
                <a:cs typeface="Calibri" panose="020F0502020204030204" pitchFamily="34" charset="0"/>
              </a:rPr>
              <a:t>are </a:t>
            </a:r>
            <a:r>
              <a:rPr sz="1200" b="1" kern="1200" spc="10" dirty="0">
                <a:solidFill>
                  <a:prstClr val="black"/>
                </a:solidFill>
                <a:latin typeface="Calibri" panose="020F0502020204030204" pitchFamily="34" charset="0"/>
                <a:ea typeface="+mn-ea"/>
                <a:cs typeface="Calibri" panose="020F0502020204030204" pitchFamily="34" charset="0"/>
              </a:rPr>
              <a:t>our positive </a:t>
            </a:r>
            <a:r>
              <a:rPr sz="1200" b="1" kern="1200" spc="13" dirty="0">
                <a:solidFill>
                  <a:prstClr val="black"/>
                </a:solidFill>
                <a:latin typeface="Calibri" panose="020F0502020204030204" pitchFamily="34" charset="0"/>
                <a:ea typeface="+mn-ea"/>
                <a:cs typeface="Calibri" panose="020F0502020204030204" pitchFamily="34" charset="0"/>
              </a:rPr>
              <a:t>associations  with </a:t>
            </a:r>
            <a:r>
              <a:rPr sz="1200" b="1" kern="1200" spc="-7" dirty="0">
                <a:solidFill>
                  <a:prstClr val="black"/>
                </a:solidFill>
                <a:latin typeface="Calibri" panose="020F0502020204030204" pitchFamily="34" charset="0"/>
                <a:ea typeface="+mn-ea"/>
                <a:cs typeface="Calibri" panose="020F0502020204030204" pitchFamily="34" charset="0"/>
              </a:rPr>
              <a:t>the </a:t>
            </a:r>
            <a:r>
              <a:rPr sz="1200" b="1" kern="1200" spc="17" dirty="0">
                <a:solidFill>
                  <a:prstClr val="black"/>
                </a:solidFill>
                <a:latin typeface="Calibri" panose="020F0502020204030204" pitchFamily="34" charset="0"/>
                <a:ea typeface="+mn-ea"/>
                <a:cs typeface="Calibri" panose="020F0502020204030204" pitchFamily="34" charset="0"/>
              </a:rPr>
              <a:t>idea </a:t>
            </a:r>
            <a:r>
              <a:rPr sz="1200" b="1" kern="1200" dirty="0">
                <a:solidFill>
                  <a:prstClr val="black"/>
                </a:solidFill>
                <a:latin typeface="Calibri" panose="020F0502020204030204" pitchFamily="34" charset="0"/>
                <a:ea typeface="+mn-ea"/>
                <a:cs typeface="Calibri" panose="020F0502020204030204" pitchFamily="34" charset="0"/>
              </a:rPr>
              <a:t>of </a:t>
            </a:r>
            <a:r>
              <a:rPr sz="1200" b="1" kern="1200" spc="23" dirty="0">
                <a:solidFill>
                  <a:prstClr val="black"/>
                </a:solidFill>
                <a:latin typeface="Calibri" panose="020F0502020204030204" pitchFamily="34" charset="0"/>
                <a:ea typeface="+mn-ea"/>
                <a:cs typeface="Calibri" panose="020F0502020204030204" pitchFamily="34" charset="0"/>
              </a:rPr>
              <a:t>wielding </a:t>
            </a:r>
            <a:r>
              <a:rPr sz="1200" b="1" kern="1200" dirty="0">
                <a:solidFill>
                  <a:prstClr val="black"/>
                </a:solidFill>
                <a:latin typeface="Calibri" panose="020F0502020204030204" pitchFamily="34" charset="0"/>
                <a:ea typeface="+mn-ea"/>
                <a:cs typeface="Calibri" panose="020F0502020204030204" pitchFamily="34" charset="0"/>
              </a:rPr>
              <a:t>power?  </a:t>
            </a:r>
            <a:r>
              <a:rPr sz="1200" b="1" kern="1200" spc="17" dirty="0">
                <a:solidFill>
                  <a:prstClr val="black"/>
                </a:solidFill>
                <a:latin typeface="Calibri" panose="020F0502020204030204" pitchFamily="34" charset="0"/>
                <a:ea typeface="+mn-ea"/>
                <a:cs typeface="Calibri" panose="020F0502020204030204" pitchFamily="34" charset="0"/>
              </a:rPr>
              <a:t>What </a:t>
            </a:r>
            <a:r>
              <a:rPr sz="1200" b="1" kern="1200" spc="13" dirty="0">
                <a:solidFill>
                  <a:prstClr val="black"/>
                </a:solidFill>
                <a:latin typeface="Calibri" panose="020F0502020204030204" pitchFamily="34" charset="0"/>
                <a:ea typeface="+mn-ea"/>
                <a:cs typeface="Calibri" panose="020F0502020204030204" pitchFamily="34" charset="0"/>
              </a:rPr>
              <a:t>excites </a:t>
            </a:r>
            <a:r>
              <a:rPr sz="1200" b="1" kern="1200" spc="10" dirty="0">
                <a:solidFill>
                  <a:prstClr val="black"/>
                </a:solidFill>
                <a:latin typeface="Calibri" panose="020F0502020204030204" pitchFamily="34" charset="0"/>
                <a:ea typeface="+mn-ea"/>
                <a:cs typeface="Calibri" panose="020F0502020204030204" pitchFamily="34" charset="0"/>
              </a:rPr>
              <a:t>us </a:t>
            </a:r>
            <a:r>
              <a:rPr sz="1200" b="1" kern="1200" spc="7" dirty="0">
                <a:solidFill>
                  <a:prstClr val="black"/>
                </a:solidFill>
                <a:latin typeface="Calibri" panose="020F0502020204030204" pitchFamily="34" charset="0"/>
                <a:ea typeface="+mn-ea"/>
                <a:cs typeface="Calibri" panose="020F0502020204030204" pitchFamily="34" charset="0"/>
              </a:rPr>
              <a:t>about</a:t>
            </a:r>
            <a:r>
              <a:rPr sz="1200" b="1" kern="1200" spc="79" dirty="0">
                <a:solidFill>
                  <a:prstClr val="black"/>
                </a:solidFill>
                <a:latin typeface="Calibri" panose="020F0502020204030204" pitchFamily="34" charset="0"/>
                <a:ea typeface="+mn-ea"/>
                <a:cs typeface="Calibri" panose="020F0502020204030204" pitchFamily="34" charset="0"/>
              </a:rPr>
              <a:t> </a:t>
            </a:r>
            <a:r>
              <a:rPr sz="1200" b="1" kern="1200" spc="-10" dirty="0">
                <a:solidFill>
                  <a:prstClr val="black"/>
                </a:solidFill>
                <a:latin typeface="Calibri" panose="020F0502020204030204" pitchFamily="34" charset="0"/>
                <a:ea typeface="+mn-ea"/>
                <a:cs typeface="Calibri" panose="020F0502020204030204" pitchFamily="34" charset="0"/>
              </a:rPr>
              <a:t>this?</a:t>
            </a:r>
            <a:endParaRPr sz="1200" b="1" kern="1200" dirty="0">
              <a:solidFill>
                <a:prstClr val="black"/>
              </a:solidFill>
              <a:latin typeface="Calibri" panose="020F0502020204030204" pitchFamily="34" charset="0"/>
              <a:ea typeface="+mn-ea"/>
              <a:cs typeface="Calibri" panose="020F0502020204030204" pitchFamily="34" charset="0"/>
            </a:endParaRPr>
          </a:p>
        </p:txBody>
      </p:sp>
      <p:sp>
        <p:nvSpPr>
          <p:cNvPr id="15" name="object 15"/>
          <p:cNvSpPr txBox="1"/>
          <p:nvPr/>
        </p:nvSpPr>
        <p:spPr>
          <a:xfrm>
            <a:off x="867943" y="3507216"/>
            <a:ext cx="3237332" cy="673733"/>
          </a:xfrm>
          <a:prstGeom prst="rect">
            <a:avLst/>
          </a:prstGeom>
          <a:ln>
            <a:noFill/>
          </a:ln>
        </p:spPr>
        <p:txBody>
          <a:bodyPr vert="horz" wrap="square" lIns="0" tIns="8404" rIns="0" bIns="0" rtlCol="0">
            <a:spAutoFit/>
          </a:bodyPr>
          <a:lstStyle/>
          <a:p>
            <a:pPr marL="121870" marR="3362" indent="-113886" defTabSz="605150">
              <a:lnSpc>
                <a:spcPct val="123000"/>
              </a:lnSpc>
              <a:spcBef>
                <a:spcPts val="66"/>
              </a:spcBef>
              <a:buClrTx/>
            </a:pPr>
            <a:r>
              <a:rPr sz="1200" b="1" kern="1200" spc="23" dirty="0">
                <a:solidFill>
                  <a:prstClr val="black"/>
                </a:solidFill>
                <a:latin typeface="Calibri" panose="020F0502020204030204" pitchFamily="34" charset="0"/>
                <a:ea typeface="+mn-ea"/>
                <a:cs typeface="Calibri" panose="020F0502020204030204" pitchFamily="34" charset="0"/>
              </a:rPr>
              <a:t>3. </a:t>
            </a:r>
            <a:r>
              <a:rPr sz="1200" b="1" kern="1200" spc="17" dirty="0">
                <a:solidFill>
                  <a:prstClr val="black"/>
                </a:solidFill>
                <a:latin typeface="Calibri" panose="020F0502020204030204" pitchFamily="34" charset="0"/>
                <a:ea typeface="+mn-ea"/>
                <a:cs typeface="Calibri" panose="020F0502020204030204" pitchFamily="34" charset="0"/>
              </a:rPr>
              <a:t>What </a:t>
            </a:r>
            <a:r>
              <a:rPr sz="1200" b="1" kern="1200" dirty="0">
                <a:solidFill>
                  <a:prstClr val="black"/>
                </a:solidFill>
                <a:latin typeface="Calibri" panose="020F0502020204030204" pitchFamily="34" charset="0"/>
                <a:ea typeface="+mn-ea"/>
                <a:cs typeface="Calibri" panose="020F0502020204030204" pitchFamily="34" charset="0"/>
              </a:rPr>
              <a:t>are </a:t>
            </a:r>
            <a:r>
              <a:rPr sz="1200" b="1" kern="1200" spc="10" dirty="0">
                <a:solidFill>
                  <a:prstClr val="black"/>
                </a:solidFill>
                <a:latin typeface="Calibri" panose="020F0502020204030204" pitchFamily="34" charset="0"/>
                <a:ea typeface="+mn-ea"/>
                <a:cs typeface="Calibri" panose="020F0502020204030204" pitchFamily="34" charset="0"/>
              </a:rPr>
              <a:t>our </a:t>
            </a:r>
            <a:r>
              <a:rPr sz="1200" b="1" kern="1200" spc="7" dirty="0">
                <a:solidFill>
                  <a:prstClr val="black"/>
                </a:solidFill>
                <a:latin typeface="Calibri" panose="020F0502020204030204" pitchFamily="34" charset="0"/>
                <a:ea typeface="+mn-ea"/>
                <a:cs typeface="Calibri" panose="020F0502020204030204" pitchFamily="34" charset="0"/>
              </a:rPr>
              <a:t>negative associations?  </a:t>
            </a:r>
            <a:r>
              <a:rPr sz="1200" b="1" kern="1200" spc="17" dirty="0">
                <a:solidFill>
                  <a:prstClr val="black"/>
                </a:solidFill>
                <a:latin typeface="Calibri" panose="020F0502020204030204" pitchFamily="34" charset="0"/>
                <a:ea typeface="+mn-ea"/>
                <a:cs typeface="Calibri" panose="020F0502020204030204" pitchFamily="34" charset="0"/>
              </a:rPr>
              <a:t>What </a:t>
            </a:r>
            <a:r>
              <a:rPr sz="1200" b="1" kern="1200" spc="10" dirty="0">
                <a:solidFill>
                  <a:prstClr val="black"/>
                </a:solidFill>
                <a:latin typeface="Calibri" panose="020F0502020204030204" pitchFamily="34" charset="0"/>
                <a:ea typeface="+mn-ea"/>
                <a:cs typeface="Calibri" panose="020F0502020204030204" pitchFamily="34" charset="0"/>
              </a:rPr>
              <a:t>assumptions </a:t>
            </a:r>
            <a:r>
              <a:rPr sz="1200" b="1" kern="1200" spc="17" dirty="0">
                <a:solidFill>
                  <a:prstClr val="black"/>
                </a:solidFill>
                <a:latin typeface="Calibri" panose="020F0502020204030204" pitchFamily="34" charset="0"/>
                <a:ea typeface="+mn-ea"/>
                <a:cs typeface="Calibri" panose="020F0502020204030204" pitchFamily="34" charset="0"/>
              </a:rPr>
              <a:t>and </a:t>
            </a:r>
            <a:r>
              <a:rPr sz="1200" b="1" kern="1200" spc="-3" dirty="0">
                <a:solidFill>
                  <a:prstClr val="black"/>
                </a:solidFill>
                <a:latin typeface="Calibri" panose="020F0502020204030204" pitchFamily="34" charset="0"/>
                <a:ea typeface="+mn-ea"/>
                <a:cs typeface="Calibri" panose="020F0502020204030204" pitchFamily="34" charset="0"/>
              </a:rPr>
              <a:t>fears </a:t>
            </a:r>
            <a:r>
              <a:rPr sz="1200" b="1" kern="1200" spc="13" dirty="0">
                <a:solidFill>
                  <a:prstClr val="black"/>
                </a:solidFill>
                <a:latin typeface="Calibri" panose="020F0502020204030204" pitchFamily="34" charset="0"/>
                <a:ea typeface="+mn-ea"/>
                <a:cs typeface="Calibri" panose="020F0502020204030204" pitchFamily="34" charset="0"/>
              </a:rPr>
              <a:t>underlie  </a:t>
            </a:r>
            <a:r>
              <a:rPr sz="1200" b="1" kern="1200" dirty="0">
                <a:solidFill>
                  <a:prstClr val="black"/>
                </a:solidFill>
                <a:latin typeface="Calibri" panose="020F0502020204030204" pitchFamily="34" charset="0"/>
                <a:ea typeface="+mn-ea"/>
                <a:cs typeface="Calibri" panose="020F0502020204030204" pitchFamily="34" charset="0"/>
              </a:rPr>
              <a:t>those</a:t>
            </a:r>
            <a:r>
              <a:rPr sz="1200" b="1" kern="1200" spc="30" dirty="0">
                <a:solidFill>
                  <a:prstClr val="black"/>
                </a:solidFill>
                <a:latin typeface="Calibri" panose="020F0502020204030204" pitchFamily="34" charset="0"/>
                <a:ea typeface="+mn-ea"/>
                <a:cs typeface="Calibri" panose="020F0502020204030204" pitchFamily="34" charset="0"/>
              </a:rPr>
              <a:t> </a:t>
            </a:r>
            <a:r>
              <a:rPr sz="1200" b="1" kern="1200" spc="7" dirty="0">
                <a:solidFill>
                  <a:prstClr val="black"/>
                </a:solidFill>
                <a:latin typeface="Calibri" panose="020F0502020204030204" pitchFamily="34" charset="0"/>
                <a:ea typeface="+mn-ea"/>
                <a:cs typeface="Calibri" panose="020F0502020204030204" pitchFamily="34" charset="0"/>
              </a:rPr>
              <a:t>associations?</a:t>
            </a:r>
            <a:endParaRPr sz="1200" b="1" kern="1200" dirty="0">
              <a:solidFill>
                <a:prstClr val="black"/>
              </a:solidFill>
              <a:latin typeface="Calibri" panose="020F0502020204030204" pitchFamily="34" charset="0"/>
              <a:ea typeface="+mn-ea"/>
              <a:cs typeface="Calibri" panose="020F0502020204030204" pitchFamily="34" charset="0"/>
            </a:endParaRPr>
          </a:p>
        </p:txBody>
      </p:sp>
      <p:sp>
        <p:nvSpPr>
          <p:cNvPr id="16" name="object 16"/>
          <p:cNvSpPr txBox="1"/>
          <p:nvPr/>
        </p:nvSpPr>
        <p:spPr>
          <a:xfrm>
            <a:off x="867943" y="4297907"/>
            <a:ext cx="3704057" cy="446619"/>
          </a:xfrm>
          <a:prstGeom prst="rect">
            <a:avLst/>
          </a:prstGeom>
          <a:ln>
            <a:noFill/>
          </a:ln>
        </p:spPr>
        <p:txBody>
          <a:bodyPr vert="horz" wrap="square" lIns="0" tIns="8404" rIns="0" bIns="0" rtlCol="0">
            <a:spAutoFit/>
          </a:bodyPr>
          <a:lstStyle/>
          <a:p>
            <a:pPr marL="121870" marR="3362" indent="-113886" defTabSz="605150">
              <a:lnSpc>
                <a:spcPct val="123000"/>
              </a:lnSpc>
              <a:spcBef>
                <a:spcPts val="66"/>
              </a:spcBef>
              <a:buClrTx/>
            </a:pPr>
            <a:r>
              <a:rPr sz="1200" b="1" kern="1200" spc="23" dirty="0">
                <a:solidFill>
                  <a:prstClr val="black"/>
                </a:solidFill>
                <a:latin typeface="Calibri" panose="020F0502020204030204" pitchFamily="34" charset="0"/>
                <a:ea typeface="+mn-ea"/>
                <a:cs typeface="Calibri" panose="020F0502020204030204" pitchFamily="34" charset="0"/>
              </a:rPr>
              <a:t>4. </a:t>
            </a:r>
            <a:r>
              <a:rPr sz="1200" b="1" kern="1200" spc="53" dirty="0">
                <a:solidFill>
                  <a:prstClr val="black"/>
                </a:solidFill>
                <a:latin typeface="Calibri" panose="020F0502020204030204" pitchFamily="34" charset="0"/>
                <a:ea typeface="+mn-ea"/>
                <a:cs typeface="Calibri" panose="020F0502020204030204" pitchFamily="34" charset="0"/>
              </a:rPr>
              <a:t>How </a:t>
            </a:r>
            <a:r>
              <a:rPr sz="1200" b="1" kern="1200" spc="7" dirty="0">
                <a:solidFill>
                  <a:prstClr val="black"/>
                </a:solidFill>
                <a:latin typeface="Calibri" panose="020F0502020204030204" pitchFamily="34" charset="0"/>
                <a:ea typeface="+mn-ea"/>
                <a:cs typeface="Calibri" panose="020F0502020204030204" pitchFamily="34" charset="0"/>
              </a:rPr>
              <a:t>have </a:t>
            </a:r>
            <a:r>
              <a:rPr sz="1200" b="1" kern="1200" spc="20" dirty="0">
                <a:solidFill>
                  <a:prstClr val="black"/>
                </a:solidFill>
                <a:latin typeface="Calibri" panose="020F0502020204030204" pitchFamily="34" charset="0"/>
                <a:ea typeface="+mn-ea"/>
                <a:cs typeface="Calibri" panose="020F0502020204030204" pitchFamily="34" charset="0"/>
              </a:rPr>
              <a:t>we </a:t>
            </a:r>
            <a:r>
              <a:rPr sz="1200" b="1" kern="1200" spc="3" dirty="0">
                <a:solidFill>
                  <a:prstClr val="black"/>
                </a:solidFill>
                <a:latin typeface="Calibri" panose="020F0502020204030204" pitchFamily="34" charset="0"/>
                <a:ea typeface="+mn-ea"/>
                <a:cs typeface="Calibri" panose="020F0502020204030204" pitchFamily="34" charset="0"/>
              </a:rPr>
              <a:t>seen </a:t>
            </a:r>
            <a:r>
              <a:rPr sz="1200" b="1" kern="1200" dirty="0">
                <a:solidFill>
                  <a:prstClr val="black"/>
                </a:solidFill>
                <a:latin typeface="Calibri" panose="020F0502020204030204" pitchFamily="34" charset="0"/>
                <a:ea typeface="+mn-ea"/>
                <a:cs typeface="Calibri" panose="020F0502020204030204" pitchFamily="34" charset="0"/>
              </a:rPr>
              <a:t>peers </a:t>
            </a:r>
            <a:r>
              <a:rPr sz="1200" b="1" kern="1200" spc="3" dirty="0">
                <a:solidFill>
                  <a:prstClr val="black"/>
                </a:solidFill>
                <a:latin typeface="Calibri" panose="020F0502020204030204" pitchFamily="34" charset="0"/>
                <a:ea typeface="+mn-ea"/>
                <a:cs typeface="Calibri" panose="020F0502020204030204" pitchFamily="34" charset="0"/>
              </a:rPr>
              <a:t>or </a:t>
            </a:r>
            <a:r>
              <a:rPr sz="1200" b="1" kern="1200" spc="10" dirty="0">
                <a:solidFill>
                  <a:prstClr val="black"/>
                </a:solidFill>
                <a:latin typeface="Calibri" panose="020F0502020204030204" pitchFamily="34" charset="0"/>
                <a:ea typeface="+mn-ea"/>
                <a:cs typeface="Calibri" panose="020F0502020204030204" pitchFamily="34" charset="0"/>
              </a:rPr>
              <a:t>our  </a:t>
            </a:r>
            <a:r>
              <a:rPr sz="1200" b="1" kern="1200" spc="20" dirty="0">
                <a:solidFill>
                  <a:prstClr val="black"/>
                </a:solidFill>
                <a:latin typeface="Calibri" panose="020F0502020204030204" pitchFamily="34" charset="0"/>
                <a:ea typeface="+mn-ea"/>
                <a:cs typeface="Calibri" panose="020F0502020204030204" pitchFamily="34" charset="0"/>
              </a:rPr>
              <a:t>community </a:t>
            </a:r>
            <a:r>
              <a:rPr sz="1200" b="1" kern="1200" spc="17" dirty="0">
                <a:solidFill>
                  <a:prstClr val="black"/>
                </a:solidFill>
                <a:latin typeface="Calibri" panose="020F0502020204030204" pitchFamily="34" charset="0"/>
                <a:ea typeface="+mn-ea"/>
                <a:cs typeface="Calibri" panose="020F0502020204030204" pitchFamily="34" charset="0"/>
              </a:rPr>
              <a:t>successfully </a:t>
            </a:r>
            <a:r>
              <a:rPr sz="1200" b="1" kern="1200" spc="26" dirty="0">
                <a:solidFill>
                  <a:prstClr val="black"/>
                </a:solidFill>
                <a:latin typeface="Calibri" panose="020F0502020204030204" pitchFamily="34" charset="0"/>
                <a:ea typeface="+mn-ea"/>
                <a:cs typeface="Calibri" panose="020F0502020204030204" pitchFamily="34" charset="0"/>
              </a:rPr>
              <a:t>wield</a:t>
            </a:r>
            <a:r>
              <a:rPr sz="1200" b="1" kern="1200" spc="53" dirty="0">
                <a:solidFill>
                  <a:prstClr val="black"/>
                </a:solidFill>
                <a:latin typeface="Calibri" panose="020F0502020204030204" pitchFamily="34" charset="0"/>
                <a:ea typeface="+mn-ea"/>
                <a:cs typeface="Calibri" panose="020F0502020204030204" pitchFamily="34" charset="0"/>
              </a:rPr>
              <a:t> </a:t>
            </a:r>
            <a:r>
              <a:rPr sz="1200" b="1" kern="1200" dirty="0">
                <a:solidFill>
                  <a:prstClr val="black"/>
                </a:solidFill>
                <a:latin typeface="Calibri" panose="020F0502020204030204" pitchFamily="34" charset="0"/>
                <a:ea typeface="+mn-ea"/>
                <a:cs typeface="Calibri" panose="020F0502020204030204" pitchFamily="34" charset="0"/>
              </a:rPr>
              <a:t>power</a:t>
            </a:r>
            <a:r>
              <a:rPr sz="728" b="1" kern="1200" dirty="0">
                <a:solidFill>
                  <a:prstClr val="black"/>
                </a:solidFill>
                <a:latin typeface="Calibri" panose="020F0502020204030204" pitchFamily="34" charset="0"/>
                <a:ea typeface="+mn-ea"/>
                <a:cs typeface="Calibri" panose="020F0502020204030204" pitchFamily="34" charset="0"/>
              </a:rPr>
              <a:t>?</a:t>
            </a:r>
          </a:p>
        </p:txBody>
      </p:sp>
      <p:sp>
        <p:nvSpPr>
          <p:cNvPr id="17" name="object 17"/>
          <p:cNvSpPr/>
          <p:nvPr/>
        </p:nvSpPr>
        <p:spPr>
          <a:xfrm>
            <a:off x="6534330" y="4356453"/>
            <a:ext cx="487876" cy="527377"/>
          </a:xfrm>
          <a:custGeom>
            <a:avLst/>
            <a:gdLst/>
            <a:ahLst/>
            <a:cxnLst/>
            <a:rect l="l" t="t" r="r" b="b"/>
            <a:pathLst>
              <a:path w="737234" h="796925">
                <a:moveTo>
                  <a:pt x="62286" y="0"/>
                </a:moveTo>
                <a:lnTo>
                  <a:pt x="10586" y="21761"/>
                </a:lnTo>
                <a:lnTo>
                  <a:pt x="0" y="59945"/>
                </a:lnTo>
                <a:lnTo>
                  <a:pt x="6584" y="84812"/>
                </a:lnTo>
                <a:lnTo>
                  <a:pt x="25595" y="128951"/>
                </a:lnTo>
                <a:lnTo>
                  <a:pt x="46683" y="171536"/>
                </a:lnTo>
                <a:lnTo>
                  <a:pt x="69952" y="212478"/>
                </a:lnTo>
                <a:lnTo>
                  <a:pt x="95508" y="251687"/>
                </a:lnTo>
                <a:lnTo>
                  <a:pt x="123455" y="289072"/>
                </a:lnTo>
                <a:lnTo>
                  <a:pt x="153900" y="324543"/>
                </a:lnTo>
                <a:lnTo>
                  <a:pt x="187065" y="358115"/>
                </a:lnTo>
                <a:lnTo>
                  <a:pt x="222702" y="389388"/>
                </a:lnTo>
                <a:lnTo>
                  <a:pt x="261270" y="418580"/>
                </a:lnTo>
                <a:lnTo>
                  <a:pt x="270502" y="426411"/>
                </a:lnTo>
                <a:lnTo>
                  <a:pt x="276510" y="434897"/>
                </a:lnTo>
                <a:lnTo>
                  <a:pt x="279736" y="444673"/>
                </a:lnTo>
                <a:lnTo>
                  <a:pt x="280624" y="456376"/>
                </a:lnTo>
                <a:lnTo>
                  <a:pt x="280217" y="511295"/>
                </a:lnTo>
                <a:lnTo>
                  <a:pt x="280115" y="569775"/>
                </a:lnTo>
                <a:lnTo>
                  <a:pt x="280320" y="683185"/>
                </a:lnTo>
                <a:lnTo>
                  <a:pt x="280531" y="704634"/>
                </a:lnTo>
                <a:lnTo>
                  <a:pt x="281640" y="796659"/>
                </a:lnTo>
                <a:lnTo>
                  <a:pt x="640060" y="796659"/>
                </a:lnTo>
                <a:lnTo>
                  <a:pt x="640060" y="679362"/>
                </a:lnTo>
                <a:lnTo>
                  <a:pt x="639928" y="567313"/>
                </a:lnTo>
                <a:lnTo>
                  <a:pt x="640097" y="511295"/>
                </a:lnTo>
                <a:lnTo>
                  <a:pt x="640720" y="455283"/>
                </a:lnTo>
                <a:lnTo>
                  <a:pt x="677028" y="409338"/>
                </a:lnTo>
                <a:lnTo>
                  <a:pt x="697837" y="393307"/>
                </a:lnTo>
                <a:lnTo>
                  <a:pt x="717786" y="376544"/>
                </a:lnTo>
                <a:lnTo>
                  <a:pt x="722504" y="372251"/>
                </a:lnTo>
                <a:lnTo>
                  <a:pt x="465105" y="372251"/>
                </a:lnTo>
                <a:lnTo>
                  <a:pt x="451209" y="358012"/>
                </a:lnTo>
                <a:lnTo>
                  <a:pt x="406606" y="312409"/>
                </a:lnTo>
                <a:lnTo>
                  <a:pt x="377364" y="283730"/>
                </a:lnTo>
                <a:lnTo>
                  <a:pt x="321449" y="254920"/>
                </a:lnTo>
                <a:lnTo>
                  <a:pt x="280445" y="229297"/>
                </a:lnTo>
                <a:lnTo>
                  <a:pt x="242749" y="200043"/>
                </a:lnTo>
                <a:lnTo>
                  <a:pt x="208073" y="167467"/>
                </a:lnTo>
                <a:lnTo>
                  <a:pt x="176131" y="131875"/>
                </a:lnTo>
                <a:lnTo>
                  <a:pt x="146639" y="93574"/>
                </a:lnTo>
                <a:lnTo>
                  <a:pt x="119309" y="52871"/>
                </a:lnTo>
                <a:lnTo>
                  <a:pt x="113433" y="43676"/>
                </a:lnTo>
                <a:lnTo>
                  <a:pt x="107296" y="34620"/>
                </a:lnTo>
                <a:lnTo>
                  <a:pt x="100762" y="25895"/>
                </a:lnTo>
                <a:lnTo>
                  <a:pt x="93693" y="17692"/>
                </a:lnTo>
                <a:lnTo>
                  <a:pt x="78504" y="5476"/>
                </a:lnTo>
                <a:lnTo>
                  <a:pt x="62286" y="0"/>
                </a:lnTo>
                <a:close/>
              </a:path>
              <a:path w="737234" h="796925">
                <a:moveTo>
                  <a:pt x="667212" y="215177"/>
                </a:moveTo>
                <a:lnTo>
                  <a:pt x="654435" y="224881"/>
                </a:lnTo>
                <a:lnTo>
                  <a:pt x="641201" y="234087"/>
                </a:lnTo>
                <a:lnTo>
                  <a:pt x="627470" y="242741"/>
                </a:lnTo>
                <a:lnTo>
                  <a:pt x="613199" y="250788"/>
                </a:lnTo>
                <a:lnTo>
                  <a:pt x="577264" y="272814"/>
                </a:lnTo>
                <a:lnTo>
                  <a:pt x="544654" y="297968"/>
                </a:lnTo>
                <a:lnTo>
                  <a:pt x="514155" y="325333"/>
                </a:lnTo>
                <a:lnTo>
                  <a:pt x="480269" y="358115"/>
                </a:lnTo>
                <a:lnTo>
                  <a:pt x="465105" y="372251"/>
                </a:lnTo>
                <a:lnTo>
                  <a:pt x="722504" y="372251"/>
                </a:lnTo>
                <a:lnTo>
                  <a:pt x="736948" y="359106"/>
                </a:lnTo>
                <a:lnTo>
                  <a:pt x="737045" y="288292"/>
                </a:lnTo>
                <a:lnTo>
                  <a:pt x="737130" y="276607"/>
                </a:lnTo>
                <a:lnTo>
                  <a:pt x="737189" y="271616"/>
                </a:lnTo>
                <a:lnTo>
                  <a:pt x="736516" y="269863"/>
                </a:lnTo>
                <a:lnTo>
                  <a:pt x="735488" y="268352"/>
                </a:lnTo>
                <a:lnTo>
                  <a:pt x="731259" y="265393"/>
                </a:lnTo>
                <a:lnTo>
                  <a:pt x="714699" y="253389"/>
                </a:lnTo>
                <a:lnTo>
                  <a:pt x="698545" y="240980"/>
                </a:lnTo>
                <a:lnTo>
                  <a:pt x="682736" y="228224"/>
                </a:lnTo>
                <a:lnTo>
                  <a:pt x="667212" y="215177"/>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18" name="object 18"/>
          <p:cNvSpPr/>
          <p:nvPr/>
        </p:nvSpPr>
        <p:spPr>
          <a:xfrm>
            <a:off x="6748677" y="4329421"/>
            <a:ext cx="183216" cy="188679"/>
          </a:xfrm>
          <a:custGeom>
            <a:avLst/>
            <a:gdLst/>
            <a:ahLst/>
            <a:cxnLst/>
            <a:rect l="l" t="t" r="r" b="b"/>
            <a:pathLst>
              <a:path w="276859" h="285115">
                <a:moveTo>
                  <a:pt x="139573" y="0"/>
                </a:moveTo>
                <a:lnTo>
                  <a:pt x="95585" y="7892"/>
                </a:lnTo>
                <a:lnTo>
                  <a:pt x="57285" y="28401"/>
                </a:lnTo>
                <a:lnTo>
                  <a:pt x="27021" y="59201"/>
                </a:lnTo>
                <a:lnTo>
                  <a:pt x="7143" y="97965"/>
                </a:lnTo>
                <a:lnTo>
                  <a:pt x="0" y="142366"/>
                </a:lnTo>
                <a:lnTo>
                  <a:pt x="7186" y="187499"/>
                </a:lnTo>
                <a:lnTo>
                  <a:pt x="27223" y="226547"/>
                </a:lnTo>
                <a:lnTo>
                  <a:pt x="57875" y="257265"/>
                </a:lnTo>
                <a:lnTo>
                  <a:pt x="96904" y="277408"/>
                </a:lnTo>
                <a:lnTo>
                  <a:pt x="142074" y="284733"/>
                </a:lnTo>
                <a:lnTo>
                  <a:pt x="186338" y="277997"/>
                </a:lnTo>
                <a:lnTo>
                  <a:pt x="224834" y="258895"/>
                </a:lnTo>
                <a:lnTo>
                  <a:pt x="255539" y="229544"/>
                </a:lnTo>
                <a:lnTo>
                  <a:pt x="276428" y="192062"/>
                </a:lnTo>
                <a:lnTo>
                  <a:pt x="245771" y="157538"/>
                </a:lnTo>
                <a:lnTo>
                  <a:pt x="216775" y="121107"/>
                </a:lnTo>
                <a:lnTo>
                  <a:pt x="189423" y="82731"/>
                </a:lnTo>
                <a:lnTo>
                  <a:pt x="163694" y="42374"/>
                </a:lnTo>
                <a:lnTo>
                  <a:pt x="139573"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19" name="object 19"/>
          <p:cNvSpPr/>
          <p:nvPr/>
        </p:nvSpPr>
        <p:spPr>
          <a:xfrm>
            <a:off x="7363006" y="4356471"/>
            <a:ext cx="487456" cy="527377"/>
          </a:xfrm>
          <a:custGeom>
            <a:avLst/>
            <a:gdLst/>
            <a:ahLst/>
            <a:cxnLst/>
            <a:rect l="l" t="t" r="r" b="b"/>
            <a:pathLst>
              <a:path w="736600" h="796925">
                <a:moveTo>
                  <a:pt x="76847" y="214432"/>
                </a:moveTo>
                <a:lnTo>
                  <a:pt x="58939" y="229417"/>
                </a:lnTo>
                <a:lnTo>
                  <a:pt x="40613" y="243938"/>
                </a:lnTo>
                <a:lnTo>
                  <a:pt x="21817" y="257949"/>
                </a:lnTo>
                <a:lnTo>
                  <a:pt x="2501" y="271405"/>
                </a:lnTo>
                <a:lnTo>
                  <a:pt x="1650" y="273043"/>
                </a:lnTo>
                <a:lnTo>
                  <a:pt x="223" y="315786"/>
                </a:lnTo>
                <a:lnTo>
                  <a:pt x="0" y="354679"/>
                </a:lnTo>
                <a:lnTo>
                  <a:pt x="18222" y="371523"/>
                </a:lnTo>
                <a:lnTo>
                  <a:pt x="37166" y="387814"/>
                </a:lnTo>
                <a:lnTo>
                  <a:pt x="56882" y="403508"/>
                </a:lnTo>
                <a:lnTo>
                  <a:pt x="77419" y="418560"/>
                </a:lnTo>
                <a:lnTo>
                  <a:pt x="86658" y="426385"/>
                </a:lnTo>
                <a:lnTo>
                  <a:pt x="92670" y="434871"/>
                </a:lnTo>
                <a:lnTo>
                  <a:pt x="95898" y="444650"/>
                </a:lnTo>
                <a:lnTo>
                  <a:pt x="96786" y="456355"/>
                </a:lnTo>
                <a:lnTo>
                  <a:pt x="96379" y="511274"/>
                </a:lnTo>
                <a:lnTo>
                  <a:pt x="96277" y="569755"/>
                </a:lnTo>
                <a:lnTo>
                  <a:pt x="96481" y="683164"/>
                </a:lnTo>
                <a:lnTo>
                  <a:pt x="96693" y="704613"/>
                </a:lnTo>
                <a:lnTo>
                  <a:pt x="97802" y="796639"/>
                </a:lnTo>
                <a:lnTo>
                  <a:pt x="456209" y="796639"/>
                </a:lnTo>
                <a:lnTo>
                  <a:pt x="456088" y="567292"/>
                </a:lnTo>
                <a:lnTo>
                  <a:pt x="456259" y="511274"/>
                </a:lnTo>
                <a:lnTo>
                  <a:pt x="456882" y="455263"/>
                </a:lnTo>
                <a:lnTo>
                  <a:pt x="512841" y="394414"/>
                </a:lnTo>
                <a:lnTo>
                  <a:pt x="538594" y="372230"/>
                </a:lnTo>
                <a:lnTo>
                  <a:pt x="281254" y="372230"/>
                </a:lnTo>
                <a:lnTo>
                  <a:pt x="222762" y="312381"/>
                </a:lnTo>
                <a:lnTo>
                  <a:pt x="203555" y="293033"/>
                </a:lnTo>
                <a:lnTo>
                  <a:pt x="153732" y="263390"/>
                </a:lnTo>
                <a:lnTo>
                  <a:pt x="126745" y="248562"/>
                </a:lnTo>
                <a:lnTo>
                  <a:pt x="101150" y="232207"/>
                </a:lnTo>
                <a:lnTo>
                  <a:pt x="76847" y="214432"/>
                </a:lnTo>
                <a:close/>
              </a:path>
              <a:path w="736600" h="796925">
                <a:moveTo>
                  <a:pt x="683739" y="0"/>
                </a:moveTo>
                <a:lnTo>
                  <a:pt x="637679" y="24301"/>
                </a:lnTo>
                <a:lnTo>
                  <a:pt x="618134" y="53828"/>
                </a:lnTo>
                <a:lnTo>
                  <a:pt x="592824" y="92730"/>
                </a:lnTo>
                <a:lnTo>
                  <a:pt x="565780" y="130128"/>
                </a:lnTo>
                <a:lnTo>
                  <a:pt x="536457" y="165326"/>
                </a:lnTo>
                <a:lnTo>
                  <a:pt x="504308" y="197628"/>
                </a:lnTo>
                <a:lnTo>
                  <a:pt x="468787" y="226336"/>
                </a:lnTo>
                <a:lnTo>
                  <a:pt x="393420" y="272780"/>
                </a:lnTo>
                <a:lnTo>
                  <a:pt x="360814" y="297937"/>
                </a:lnTo>
                <a:lnTo>
                  <a:pt x="330316" y="325305"/>
                </a:lnTo>
                <a:lnTo>
                  <a:pt x="296425" y="358094"/>
                </a:lnTo>
                <a:lnTo>
                  <a:pt x="281254" y="372230"/>
                </a:lnTo>
                <a:lnTo>
                  <a:pt x="538594" y="372230"/>
                </a:lnTo>
                <a:lnTo>
                  <a:pt x="551009" y="361536"/>
                </a:lnTo>
                <a:lnTo>
                  <a:pt x="586081" y="326030"/>
                </a:lnTo>
                <a:lnTo>
                  <a:pt x="618197" y="288019"/>
                </a:lnTo>
                <a:lnTo>
                  <a:pt x="647497" y="247627"/>
                </a:lnTo>
                <a:lnTo>
                  <a:pt x="674120" y="204977"/>
                </a:lnTo>
                <a:lnTo>
                  <a:pt x="698207" y="160191"/>
                </a:lnTo>
                <a:lnTo>
                  <a:pt x="718618" y="114144"/>
                </a:lnTo>
                <a:lnTo>
                  <a:pt x="734161" y="66325"/>
                </a:lnTo>
                <a:lnTo>
                  <a:pt x="736262" y="45547"/>
                </a:lnTo>
                <a:lnTo>
                  <a:pt x="731140" y="28549"/>
                </a:lnTo>
                <a:lnTo>
                  <a:pt x="719486" y="15122"/>
                </a:lnTo>
                <a:lnTo>
                  <a:pt x="701992" y="5060"/>
                </a:lnTo>
                <a:lnTo>
                  <a:pt x="683739"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0" name="object 20"/>
          <p:cNvSpPr/>
          <p:nvPr/>
        </p:nvSpPr>
        <p:spPr>
          <a:xfrm>
            <a:off x="7460662" y="4329242"/>
            <a:ext cx="184477" cy="188679"/>
          </a:xfrm>
          <a:custGeom>
            <a:avLst/>
            <a:gdLst/>
            <a:ahLst/>
            <a:cxnLst/>
            <a:rect l="l" t="t" r="r" b="b"/>
            <a:pathLst>
              <a:path w="278765" h="285115">
                <a:moveTo>
                  <a:pt x="134747" y="0"/>
                </a:moveTo>
                <a:lnTo>
                  <a:pt x="132613" y="0"/>
                </a:lnTo>
                <a:lnTo>
                  <a:pt x="130606" y="546"/>
                </a:lnTo>
                <a:lnTo>
                  <a:pt x="128485" y="634"/>
                </a:lnTo>
                <a:lnTo>
                  <a:pt x="99666" y="51767"/>
                </a:lnTo>
                <a:lnTo>
                  <a:pt x="68681" y="99752"/>
                </a:lnTo>
                <a:lnTo>
                  <a:pt x="35477" y="144660"/>
                </a:lnTo>
                <a:lnTo>
                  <a:pt x="0" y="186562"/>
                </a:lnTo>
                <a:lnTo>
                  <a:pt x="19824" y="226000"/>
                </a:lnTo>
                <a:lnTo>
                  <a:pt x="50295" y="257108"/>
                </a:lnTo>
                <a:lnTo>
                  <a:pt x="89257" y="277552"/>
                </a:lnTo>
                <a:lnTo>
                  <a:pt x="134556" y="285000"/>
                </a:lnTo>
                <a:lnTo>
                  <a:pt x="179773" y="278029"/>
                </a:lnTo>
                <a:lnTo>
                  <a:pt x="219023" y="258264"/>
                </a:lnTo>
                <a:lnTo>
                  <a:pt x="250055" y="227906"/>
                </a:lnTo>
                <a:lnTo>
                  <a:pt x="270618" y="189158"/>
                </a:lnTo>
                <a:lnTo>
                  <a:pt x="278460" y="144221"/>
                </a:lnTo>
                <a:lnTo>
                  <a:pt x="271664" y="98947"/>
                </a:lnTo>
                <a:lnTo>
                  <a:pt x="251437" y="59423"/>
                </a:lnTo>
                <a:lnTo>
                  <a:pt x="220236" y="28114"/>
                </a:lnTo>
                <a:lnTo>
                  <a:pt x="180520" y="7485"/>
                </a:lnTo>
                <a:lnTo>
                  <a:pt x="134747"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1" name="object 21"/>
          <p:cNvSpPr/>
          <p:nvPr/>
        </p:nvSpPr>
        <p:spPr>
          <a:xfrm>
            <a:off x="6825485" y="4176117"/>
            <a:ext cx="733705" cy="707651"/>
          </a:xfrm>
          <a:custGeom>
            <a:avLst/>
            <a:gdLst/>
            <a:ahLst/>
            <a:cxnLst/>
            <a:rect l="l" t="t" r="r" b="b"/>
            <a:pathLst>
              <a:path w="1108709" h="1069340">
                <a:moveTo>
                  <a:pt x="75033" y="0"/>
                </a:moveTo>
                <a:lnTo>
                  <a:pt x="32464" y="10261"/>
                </a:lnTo>
                <a:lnTo>
                  <a:pt x="1765" y="46901"/>
                </a:lnTo>
                <a:lnTo>
                  <a:pt x="0" y="72240"/>
                </a:lnTo>
                <a:lnTo>
                  <a:pt x="7928" y="102209"/>
                </a:lnTo>
                <a:lnTo>
                  <a:pt x="28432" y="150151"/>
                </a:lnTo>
                <a:lnTo>
                  <a:pt x="50952" y="196587"/>
                </a:lnTo>
                <a:lnTo>
                  <a:pt x="75580" y="241437"/>
                </a:lnTo>
                <a:lnTo>
                  <a:pt x="102410" y="284623"/>
                </a:lnTo>
                <a:lnTo>
                  <a:pt x="131534" y="326064"/>
                </a:lnTo>
                <a:lnTo>
                  <a:pt x="163043" y="365682"/>
                </a:lnTo>
                <a:lnTo>
                  <a:pt x="197030" y="403399"/>
                </a:lnTo>
                <a:lnTo>
                  <a:pt x="233588" y="439133"/>
                </a:lnTo>
                <a:lnTo>
                  <a:pt x="272809" y="472808"/>
                </a:lnTo>
                <a:lnTo>
                  <a:pt x="314785" y="504342"/>
                </a:lnTo>
                <a:lnTo>
                  <a:pt x="325913" y="513772"/>
                </a:lnTo>
                <a:lnTo>
                  <a:pt x="333153" y="523998"/>
                </a:lnTo>
                <a:lnTo>
                  <a:pt x="337034" y="535782"/>
                </a:lnTo>
                <a:lnTo>
                  <a:pt x="338090" y="549884"/>
                </a:lnTo>
                <a:lnTo>
                  <a:pt x="337657" y="604537"/>
                </a:lnTo>
                <a:lnTo>
                  <a:pt x="337507" y="656556"/>
                </a:lnTo>
                <a:lnTo>
                  <a:pt x="337522" y="710557"/>
                </a:lnTo>
                <a:lnTo>
                  <a:pt x="337779" y="832984"/>
                </a:lnTo>
                <a:lnTo>
                  <a:pt x="337953" y="861879"/>
                </a:lnTo>
                <a:lnTo>
                  <a:pt x="339322" y="1069174"/>
                </a:lnTo>
                <a:lnTo>
                  <a:pt x="771185" y="1069174"/>
                </a:lnTo>
                <a:lnTo>
                  <a:pt x="771124" y="764561"/>
                </a:lnTo>
                <a:lnTo>
                  <a:pt x="771053" y="656556"/>
                </a:lnTo>
                <a:lnTo>
                  <a:pt x="771320" y="602562"/>
                </a:lnTo>
                <a:lnTo>
                  <a:pt x="771973" y="548576"/>
                </a:lnTo>
                <a:lnTo>
                  <a:pt x="789511" y="511568"/>
                </a:lnTo>
                <a:lnTo>
                  <a:pt x="833383" y="479989"/>
                </a:lnTo>
                <a:lnTo>
                  <a:pt x="871056" y="448525"/>
                </a:lnTo>
                <a:lnTo>
                  <a:pt x="560365" y="448525"/>
                </a:lnTo>
                <a:lnTo>
                  <a:pt x="489892" y="376418"/>
                </a:lnTo>
                <a:lnTo>
                  <a:pt x="466753" y="353098"/>
                </a:lnTo>
                <a:lnTo>
                  <a:pt x="393772" y="310687"/>
                </a:lnTo>
                <a:lnTo>
                  <a:pt x="349857" y="284423"/>
                </a:lnTo>
                <a:lnTo>
                  <a:pt x="309060" y="254742"/>
                </a:lnTo>
                <a:lnTo>
                  <a:pt x="271150" y="221889"/>
                </a:lnTo>
                <a:lnTo>
                  <a:pt x="235895" y="186113"/>
                </a:lnTo>
                <a:lnTo>
                  <a:pt x="203065" y="147661"/>
                </a:lnTo>
                <a:lnTo>
                  <a:pt x="172429" y="106779"/>
                </a:lnTo>
                <a:lnTo>
                  <a:pt x="143754" y="63715"/>
                </a:lnTo>
                <a:lnTo>
                  <a:pt x="136666" y="52636"/>
                </a:lnTo>
                <a:lnTo>
                  <a:pt x="129268" y="41724"/>
                </a:lnTo>
                <a:lnTo>
                  <a:pt x="121393" y="31210"/>
                </a:lnTo>
                <a:lnTo>
                  <a:pt x="112868" y="21323"/>
                </a:lnTo>
                <a:lnTo>
                  <a:pt x="94570" y="6600"/>
                </a:lnTo>
                <a:lnTo>
                  <a:pt x="75033" y="0"/>
                </a:lnTo>
                <a:close/>
              </a:path>
              <a:path w="1108709" h="1069340">
                <a:moveTo>
                  <a:pt x="1045310" y="33"/>
                </a:moveTo>
                <a:lnTo>
                  <a:pt x="1007453" y="11257"/>
                </a:lnTo>
                <a:lnTo>
                  <a:pt x="977491" y="46901"/>
                </a:lnTo>
                <a:lnTo>
                  <a:pt x="966270" y="64896"/>
                </a:lnTo>
                <a:lnTo>
                  <a:pt x="940241" y="105164"/>
                </a:lnTo>
                <a:lnTo>
                  <a:pt x="912749" y="144189"/>
                </a:lnTo>
                <a:lnTo>
                  <a:pt x="883376" y="181444"/>
                </a:lnTo>
                <a:lnTo>
                  <a:pt x="851710" y="216399"/>
                </a:lnTo>
                <a:lnTo>
                  <a:pt x="817335" y="248526"/>
                </a:lnTo>
                <a:lnTo>
                  <a:pt x="779837" y="277297"/>
                </a:lnTo>
                <a:lnTo>
                  <a:pt x="695511" y="328717"/>
                </a:lnTo>
                <a:lnTo>
                  <a:pt x="656225" y="359021"/>
                </a:lnTo>
                <a:lnTo>
                  <a:pt x="619482" y="391989"/>
                </a:lnTo>
                <a:lnTo>
                  <a:pt x="578655" y="431496"/>
                </a:lnTo>
                <a:lnTo>
                  <a:pt x="560365" y="448525"/>
                </a:lnTo>
                <a:lnTo>
                  <a:pt x="871056" y="448525"/>
                </a:lnTo>
                <a:lnTo>
                  <a:pt x="874251" y="445857"/>
                </a:lnTo>
                <a:lnTo>
                  <a:pt x="912231" y="409273"/>
                </a:lnTo>
                <a:lnTo>
                  <a:pt x="947434" y="370336"/>
                </a:lnTo>
                <a:lnTo>
                  <a:pt x="979975" y="329146"/>
                </a:lnTo>
                <a:lnTo>
                  <a:pt x="1009966" y="285802"/>
                </a:lnTo>
                <a:lnTo>
                  <a:pt x="1037520" y="240405"/>
                </a:lnTo>
                <a:lnTo>
                  <a:pt x="1062752" y="193052"/>
                </a:lnTo>
                <a:lnTo>
                  <a:pt x="1087341" y="137561"/>
                </a:lnTo>
                <a:lnTo>
                  <a:pt x="1106071" y="79946"/>
                </a:lnTo>
                <a:lnTo>
                  <a:pt x="1108604" y="54913"/>
                </a:lnTo>
                <a:lnTo>
                  <a:pt x="1102430" y="34434"/>
                </a:lnTo>
                <a:lnTo>
                  <a:pt x="1088384" y="18258"/>
                </a:lnTo>
                <a:lnTo>
                  <a:pt x="1067298" y="6134"/>
                </a:lnTo>
                <a:lnTo>
                  <a:pt x="1045310" y="33"/>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2" name="object 22"/>
          <p:cNvSpPr/>
          <p:nvPr/>
        </p:nvSpPr>
        <p:spPr>
          <a:xfrm>
            <a:off x="7083733" y="4143339"/>
            <a:ext cx="228180" cy="227339"/>
          </a:xfrm>
          <a:custGeom>
            <a:avLst/>
            <a:gdLst/>
            <a:ahLst/>
            <a:cxnLst/>
            <a:rect l="l" t="t" r="r" b="b"/>
            <a:pathLst>
              <a:path w="344804" h="343534">
                <a:moveTo>
                  <a:pt x="171411" y="0"/>
                </a:moveTo>
                <a:lnTo>
                  <a:pt x="126087" y="6114"/>
                </a:lnTo>
                <a:lnTo>
                  <a:pt x="85208" y="23504"/>
                </a:lnTo>
                <a:lnTo>
                  <a:pt x="50468" y="50471"/>
                </a:lnTo>
                <a:lnTo>
                  <a:pt x="23558" y="85317"/>
                </a:lnTo>
                <a:lnTo>
                  <a:pt x="6171" y="126345"/>
                </a:lnTo>
                <a:lnTo>
                  <a:pt x="0" y="171856"/>
                </a:lnTo>
                <a:lnTo>
                  <a:pt x="6066" y="217607"/>
                </a:lnTo>
                <a:lnTo>
                  <a:pt x="23200" y="258580"/>
                </a:lnTo>
                <a:lnTo>
                  <a:pt x="49839" y="293209"/>
                </a:lnTo>
                <a:lnTo>
                  <a:pt x="84423" y="319929"/>
                </a:lnTo>
                <a:lnTo>
                  <a:pt x="125392" y="337176"/>
                </a:lnTo>
                <a:lnTo>
                  <a:pt x="171183" y="343382"/>
                </a:lnTo>
                <a:lnTo>
                  <a:pt x="217006" y="337527"/>
                </a:lnTo>
                <a:lnTo>
                  <a:pt x="258153" y="320658"/>
                </a:lnTo>
                <a:lnTo>
                  <a:pt x="293054" y="294309"/>
                </a:lnTo>
                <a:lnTo>
                  <a:pt x="320136" y="260019"/>
                </a:lnTo>
                <a:lnTo>
                  <a:pt x="337829" y="219324"/>
                </a:lnTo>
                <a:lnTo>
                  <a:pt x="344563" y="173761"/>
                </a:lnTo>
                <a:lnTo>
                  <a:pt x="338949" y="127904"/>
                </a:lnTo>
                <a:lnTo>
                  <a:pt x="321750" y="86514"/>
                </a:lnTo>
                <a:lnTo>
                  <a:pt x="294682" y="51309"/>
                </a:lnTo>
                <a:lnTo>
                  <a:pt x="259460" y="24009"/>
                </a:lnTo>
                <a:lnTo>
                  <a:pt x="217798" y="6333"/>
                </a:lnTo>
                <a:lnTo>
                  <a:pt x="171411"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3" name="object 23"/>
          <p:cNvSpPr/>
          <p:nvPr/>
        </p:nvSpPr>
        <p:spPr>
          <a:xfrm>
            <a:off x="6399719" y="4928277"/>
            <a:ext cx="1522039" cy="215573"/>
          </a:xfrm>
          <a:custGeom>
            <a:avLst/>
            <a:gdLst/>
            <a:ahLst/>
            <a:cxnLst/>
            <a:rect l="l" t="t" r="r" b="b"/>
            <a:pathLst>
              <a:path w="2299970" h="325754">
                <a:moveTo>
                  <a:pt x="2299818" y="0"/>
                </a:moveTo>
                <a:lnTo>
                  <a:pt x="106026" y="0"/>
                </a:lnTo>
                <a:lnTo>
                  <a:pt x="0" y="325225"/>
                </a:lnTo>
                <a:lnTo>
                  <a:pt x="2299818" y="325225"/>
                </a:lnTo>
                <a:lnTo>
                  <a:pt x="2299818"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4" name="object 24"/>
          <p:cNvSpPr/>
          <p:nvPr/>
        </p:nvSpPr>
        <p:spPr>
          <a:xfrm>
            <a:off x="7670139" y="4237516"/>
            <a:ext cx="115140" cy="266420"/>
          </a:xfrm>
          <a:custGeom>
            <a:avLst/>
            <a:gdLst/>
            <a:ahLst/>
            <a:cxnLst/>
            <a:rect l="l" t="t" r="r" b="b"/>
            <a:pathLst>
              <a:path w="173990" h="402590">
                <a:moveTo>
                  <a:pt x="38557" y="0"/>
                </a:moveTo>
                <a:lnTo>
                  <a:pt x="0" y="13398"/>
                </a:lnTo>
                <a:lnTo>
                  <a:pt x="135102" y="402069"/>
                </a:lnTo>
                <a:lnTo>
                  <a:pt x="173659" y="388670"/>
                </a:lnTo>
                <a:lnTo>
                  <a:pt x="38557"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5" name="object 25"/>
          <p:cNvSpPr/>
          <p:nvPr/>
        </p:nvSpPr>
        <p:spPr>
          <a:xfrm>
            <a:off x="7462323" y="3999589"/>
            <a:ext cx="396268" cy="308022"/>
          </a:xfrm>
          <a:custGeom>
            <a:avLst/>
            <a:gdLst/>
            <a:ahLst/>
            <a:cxnLst/>
            <a:rect l="l" t="t" r="r" b="b"/>
            <a:pathLst>
              <a:path w="598804" h="465454">
                <a:moveTo>
                  <a:pt x="498894" y="0"/>
                </a:moveTo>
                <a:lnTo>
                  <a:pt x="0" y="165353"/>
                </a:lnTo>
                <a:lnTo>
                  <a:pt x="99402" y="465264"/>
                </a:lnTo>
                <a:lnTo>
                  <a:pt x="255201" y="413626"/>
                </a:lnTo>
                <a:lnTo>
                  <a:pt x="125298" y="413626"/>
                </a:lnTo>
                <a:lnTo>
                  <a:pt x="51625" y="191274"/>
                </a:lnTo>
                <a:lnTo>
                  <a:pt x="472998" y="51650"/>
                </a:lnTo>
                <a:lnTo>
                  <a:pt x="516020" y="51650"/>
                </a:lnTo>
                <a:lnTo>
                  <a:pt x="498894" y="0"/>
                </a:lnTo>
                <a:close/>
              </a:path>
              <a:path w="598804" h="465454">
                <a:moveTo>
                  <a:pt x="516020" y="51650"/>
                </a:moveTo>
                <a:lnTo>
                  <a:pt x="472998" y="51650"/>
                </a:lnTo>
                <a:lnTo>
                  <a:pt x="546684" y="274002"/>
                </a:lnTo>
                <a:lnTo>
                  <a:pt x="125298" y="413626"/>
                </a:lnTo>
                <a:lnTo>
                  <a:pt x="255201" y="413626"/>
                </a:lnTo>
                <a:lnTo>
                  <a:pt x="598335" y="299897"/>
                </a:lnTo>
                <a:lnTo>
                  <a:pt x="516020" y="5165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6" name="object 26"/>
          <p:cNvSpPr/>
          <p:nvPr/>
        </p:nvSpPr>
        <p:spPr>
          <a:xfrm>
            <a:off x="6579827" y="4271659"/>
            <a:ext cx="44964" cy="204647"/>
          </a:xfrm>
          <a:custGeom>
            <a:avLst/>
            <a:gdLst/>
            <a:ahLst/>
            <a:cxnLst/>
            <a:rect l="l" t="t" r="r" b="b"/>
            <a:pathLst>
              <a:path w="67945" h="309245">
                <a:moveTo>
                  <a:pt x="27165" y="0"/>
                </a:moveTo>
                <a:lnTo>
                  <a:pt x="0" y="305346"/>
                </a:lnTo>
                <a:lnTo>
                  <a:pt x="40690" y="308965"/>
                </a:lnTo>
                <a:lnTo>
                  <a:pt x="67843" y="3606"/>
                </a:lnTo>
                <a:lnTo>
                  <a:pt x="27165" y="0"/>
                </a:lnTo>
                <a:close/>
              </a:path>
            </a:pathLst>
          </a:custGeom>
          <a:solidFill>
            <a:srgbClr val="FFFFFF">
              <a:alpha val="29998"/>
            </a:srgbClr>
          </a:solidFill>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7" name="object 27"/>
          <p:cNvSpPr/>
          <p:nvPr/>
        </p:nvSpPr>
        <p:spPr>
          <a:xfrm>
            <a:off x="6443188" y="4061066"/>
            <a:ext cx="367693" cy="244148"/>
          </a:xfrm>
          <a:custGeom>
            <a:avLst/>
            <a:gdLst/>
            <a:ahLst/>
            <a:cxnLst/>
            <a:rect l="l" t="t" r="r" b="b"/>
            <a:pathLst>
              <a:path w="555625" h="368934">
                <a:moveTo>
                  <a:pt x="32537" y="0"/>
                </a:moveTo>
                <a:lnTo>
                  <a:pt x="0" y="314286"/>
                </a:lnTo>
                <a:lnTo>
                  <a:pt x="522820" y="368376"/>
                </a:lnTo>
                <a:lnTo>
                  <a:pt x="527460" y="323545"/>
                </a:lnTo>
                <a:lnTo>
                  <a:pt x="486384" y="323545"/>
                </a:lnTo>
                <a:lnTo>
                  <a:pt x="44843" y="277850"/>
                </a:lnTo>
                <a:lnTo>
                  <a:pt x="68961" y="44830"/>
                </a:lnTo>
                <a:lnTo>
                  <a:pt x="465858" y="44830"/>
                </a:lnTo>
                <a:lnTo>
                  <a:pt x="32537" y="0"/>
                </a:lnTo>
                <a:close/>
              </a:path>
              <a:path w="555625" h="368934">
                <a:moveTo>
                  <a:pt x="465858" y="44830"/>
                </a:moveTo>
                <a:lnTo>
                  <a:pt x="68961" y="44830"/>
                </a:lnTo>
                <a:lnTo>
                  <a:pt x="510489" y="90525"/>
                </a:lnTo>
                <a:lnTo>
                  <a:pt x="486384" y="323545"/>
                </a:lnTo>
                <a:lnTo>
                  <a:pt x="527460" y="323545"/>
                </a:lnTo>
                <a:lnTo>
                  <a:pt x="555345" y="54089"/>
                </a:lnTo>
                <a:lnTo>
                  <a:pt x="465858" y="4483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8" name="object 28"/>
          <p:cNvSpPr/>
          <p:nvPr/>
        </p:nvSpPr>
        <p:spPr>
          <a:xfrm>
            <a:off x="6869296" y="4074982"/>
            <a:ext cx="84044" cy="231121"/>
          </a:xfrm>
          <a:custGeom>
            <a:avLst/>
            <a:gdLst/>
            <a:ahLst/>
            <a:cxnLst/>
            <a:rect l="l" t="t" r="r" b="b"/>
            <a:pathLst>
              <a:path w="127000" h="349250">
                <a:moveTo>
                  <a:pt x="87287" y="0"/>
                </a:moveTo>
                <a:lnTo>
                  <a:pt x="0" y="338708"/>
                </a:lnTo>
                <a:lnTo>
                  <a:pt x="39573" y="348919"/>
                </a:lnTo>
                <a:lnTo>
                  <a:pt x="126860" y="10210"/>
                </a:lnTo>
                <a:lnTo>
                  <a:pt x="87287" y="0"/>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29" name="object 29"/>
          <p:cNvSpPr/>
          <p:nvPr/>
        </p:nvSpPr>
        <p:spPr>
          <a:xfrm>
            <a:off x="6747638" y="3805788"/>
            <a:ext cx="456360" cy="341219"/>
          </a:xfrm>
          <a:custGeom>
            <a:avLst/>
            <a:gdLst/>
            <a:ahLst/>
            <a:cxnLst/>
            <a:rect l="l" t="t" r="r" b="b"/>
            <a:pathLst>
              <a:path w="689609" h="515620">
                <a:moveTo>
                  <a:pt x="96596" y="0"/>
                </a:moveTo>
                <a:lnTo>
                  <a:pt x="0" y="353567"/>
                </a:lnTo>
                <a:lnTo>
                  <a:pt x="592963" y="515581"/>
                </a:lnTo>
                <a:lnTo>
                  <a:pt x="606663" y="465429"/>
                </a:lnTo>
                <a:lnTo>
                  <a:pt x="564349" y="465429"/>
                </a:lnTo>
                <a:lnTo>
                  <a:pt x="50152" y="324954"/>
                </a:lnTo>
                <a:lnTo>
                  <a:pt x="125209" y="50164"/>
                </a:lnTo>
                <a:lnTo>
                  <a:pt x="280193" y="50164"/>
                </a:lnTo>
                <a:lnTo>
                  <a:pt x="96596" y="0"/>
                </a:lnTo>
                <a:close/>
              </a:path>
              <a:path w="689609" h="515620">
                <a:moveTo>
                  <a:pt x="280193" y="50164"/>
                </a:moveTo>
                <a:lnTo>
                  <a:pt x="125209" y="50164"/>
                </a:lnTo>
                <a:lnTo>
                  <a:pt x="639394" y="190626"/>
                </a:lnTo>
                <a:lnTo>
                  <a:pt x="564349" y="465429"/>
                </a:lnTo>
                <a:lnTo>
                  <a:pt x="606663" y="465429"/>
                </a:lnTo>
                <a:lnTo>
                  <a:pt x="689546" y="162013"/>
                </a:lnTo>
                <a:lnTo>
                  <a:pt x="280193" y="50164"/>
                </a:lnTo>
                <a:close/>
              </a:path>
            </a:pathLst>
          </a:custGeom>
          <a:solidFill>
            <a:srgbClr val="FFFFFF">
              <a:alpha val="29998"/>
            </a:srgbClr>
          </a:solidFill>
          <a:ln>
            <a:solidFill>
              <a:schemeClr val="tx1"/>
            </a:solidFill>
          </a:ln>
        </p:spPr>
        <p:txBody>
          <a:bodyPr wrap="square" lIns="0" tIns="0" rIns="0" bIns="0" rtlCol="0"/>
          <a:lstStyle/>
          <a:p>
            <a:pPr defTabSz="605150">
              <a:buClrTx/>
            </a:pPr>
            <a:endParaRPr sz="728" kern="1200">
              <a:solidFill>
                <a:prstClr val="black"/>
              </a:solidFill>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27927CC-F4E2-4E3A-A4B1-2626B5258572}"/>
              </a:ext>
            </a:extLst>
          </p:cNvPr>
          <p:cNvSpPr txBox="1"/>
          <p:nvPr/>
        </p:nvSpPr>
        <p:spPr>
          <a:xfrm>
            <a:off x="-201832" y="195827"/>
            <a:ext cx="5503652" cy="461665"/>
          </a:xfrm>
          <a:prstGeom prst="rect">
            <a:avLst/>
          </a:prstGeom>
          <a:noFill/>
        </p:spPr>
        <p:txBody>
          <a:bodyPr wrap="square" rtlCol="0">
            <a:spAutoFit/>
          </a:bodyPr>
          <a:lstStyle/>
          <a:p>
            <a:r>
              <a:rPr lang="en-US" sz="2400" dirty="0"/>
              <a:t>	THE POWER OF DISCUSSION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object 2"/>
          <p:cNvSpPr txBox="1"/>
          <p:nvPr/>
        </p:nvSpPr>
        <p:spPr>
          <a:xfrm>
            <a:off x="546652" y="2666713"/>
            <a:ext cx="4346032" cy="1261073"/>
          </a:xfrm>
          <a:prstGeom prst="rect">
            <a:avLst/>
          </a:prstGeom>
        </p:spPr>
        <p:txBody>
          <a:bodyPr vert="horz" wrap="square" lIns="0" tIns="8404" rIns="0" bIns="0" rtlCol="0">
            <a:spAutoFit/>
          </a:bodyPr>
          <a:lstStyle/>
          <a:p>
            <a:pPr marL="8405" marR="3362" defTabSz="605150">
              <a:lnSpc>
                <a:spcPct val="130900"/>
              </a:lnSpc>
              <a:spcBef>
                <a:spcPts val="66"/>
              </a:spcBef>
              <a:buClrTx/>
            </a:pPr>
            <a:r>
              <a:rPr sz="1050" kern="1200" spc="26" dirty="0">
                <a:solidFill>
                  <a:prstClr val="black"/>
                </a:solidFill>
                <a:latin typeface="Calibri"/>
                <a:ea typeface="+mn-ea"/>
                <a:cs typeface="Calibri"/>
              </a:rPr>
              <a:t>Nonfinancial </a:t>
            </a:r>
            <a:r>
              <a:rPr sz="1050" kern="1200" spc="17" dirty="0">
                <a:solidFill>
                  <a:prstClr val="black"/>
                </a:solidFill>
                <a:latin typeface="Calibri"/>
                <a:ea typeface="+mn-ea"/>
                <a:cs typeface="Calibri"/>
              </a:rPr>
              <a:t>capital </a:t>
            </a:r>
            <a:r>
              <a:rPr sz="1050" kern="1200" spc="-3" dirty="0">
                <a:solidFill>
                  <a:prstClr val="black"/>
                </a:solidFill>
                <a:latin typeface="Calibri"/>
                <a:ea typeface="+mn-ea"/>
                <a:cs typeface="Calibri"/>
              </a:rPr>
              <a:t>represents </a:t>
            </a:r>
            <a:r>
              <a:rPr sz="1050" kern="1200" spc="7" dirty="0">
                <a:solidFill>
                  <a:prstClr val="black"/>
                </a:solidFill>
                <a:latin typeface="Calibri"/>
                <a:ea typeface="+mn-ea"/>
                <a:cs typeface="Calibri"/>
              </a:rPr>
              <a:t>institutional </a:t>
            </a:r>
            <a:r>
              <a:rPr sz="1050" kern="1200" spc="17" dirty="0">
                <a:solidFill>
                  <a:prstClr val="black"/>
                </a:solidFill>
                <a:latin typeface="Calibri"/>
                <a:ea typeface="+mn-ea"/>
                <a:cs typeface="Calibri"/>
              </a:rPr>
              <a:t>and </a:t>
            </a:r>
            <a:r>
              <a:rPr sz="1050" kern="1200" spc="23" dirty="0">
                <a:solidFill>
                  <a:prstClr val="black"/>
                </a:solidFill>
                <a:latin typeface="Calibri"/>
                <a:ea typeface="+mn-ea"/>
                <a:cs typeface="Calibri"/>
              </a:rPr>
              <a:t>individual </a:t>
            </a:r>
            <a:r>
              <a:rPr sz="1050" kern="1200" spc="10" dirty="0">
                <a:solidFill>
                  <a:prstClr val="black"/>
                </a:solidFill>
                <a:latin typeface="Calibri"/>
                <a:ea typeface="+mn-ea"/>
                <a:cs typeface="Calibri"/>
              </a:rPr>
              <a:t>power </a:t>
            </a:r>
            <a:r>
              <a:rPr sz="1050" kern="1200" spc="-13" dirty="0">
                <a:solidFill>
                  <a:prstClr val="black"/>
                </a:solidFill>
                <a:latin typeface="Calibri"/>
                <a:ea typeface="+mn-ea"/>
                <a:cs typeface="Calibri"/>
              </a:rPr>
              <a:t>that </a:t>
            </a:r>
            <a:r>
              <a:rPr sz="1050" kern="1200" spc="30" dirty="0">
                <a:solidFill>
                  <a:prstClr val="black"/>
                </a:solidFill>
                <a:latin typeface="Calibri"/>
                <a:ea typeface="+mn-ea"/>
                <a:cs typeface="Calibri"/>
              </a:rPr>
              <a:t>can </a:t>
            </a:r>
            <a:r>
              <a:rPr sz="1050" kern="1200" spc="10" dirty="0">
                <a:solidFill>
                  <a:prstClr val="black"/>
                </a:solidFill>
                <a:latin typeface="Calibri"/>
                <a:ea typeface="+mn-ea"/>
                <a:cs typeface="Calibri"/>
              </a:rPr>
              <a:t>be  </a:t>
            </a:r>
            <a:r>
              <a:rPr sz="1050" kern="1200" spc="7" dirty="0">
                <a:solidFill>
                  <a:prstClr val="black"/>
                </a:solidFill>
                <a:latin typeface="Calibri"/>
                <a:ea typeface="+mn-ea"/>
                <a:cs typeface="Calibri"/>
              </a:rPr>
              <a:t>effectively </a:t>
            </a:r>
            <a:r>
              <a:rPr sz="1050" kern="1200" spc="10" dirty="0">
                <a:solidFill>
                  <a:prstClr val="black"/>
                </a:solidFill>
                <a:latin typeface="Calibri"/>
                <a:ea typeface="+mn-ea"/>
                <a:cs typeface="Calibri"/>
              </a:rPr>
              <a:t>used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influence </a:t>
            </a:r>
            <a:r>
              <a:rPr sz="1050" kern="1200" spc="-3" dirty="0">
                <a:solidFill>
                  <a:prstClr val="black"/>
                </a:solidFill>
                <a:latin typeface="Calibri"/>
                <a:ea typeface="+mn-ea"/>
                <a:cs typeface="Calibri"/>
              </a:rPr>
              <a:t>others </a:t>
            </a:r>
            <a:r>
              <a:rPr sz="1050" kern="1200" spc="26" dirty="0">
                <a:solidFill>
                  <a:prstClr val="black"/>
                </a:solidFill>
                <a:latin typeface="Calibri"/>
                <a:ea typeface="+mn-ea"/>
                <a:cs typeface="Calibri"/>
              </a:rPr>
              <a:t>in </a:t>
            </a:r>
            <a:r>
              <a:rPr sz="1050" kern="1200" spc="3" dirty="0">
                <a:solidFill>
                  <a:prstClr val="black"/>
                </a:solidFill>
                <a:latin typeface="Calibri"/>
                <a:ea typeface="+mn-ea"/>
                <a:cs typeface="Calibri"/>
              </a:rPr>
              <a:t>order </a:t>
            </a:r>
            <a:r>
              <a:rPr sz="1050" kern="1200" spc="-10" dirty="0">
                <a:solidFill>
                  <a:prstClr val="black"/>
                </a:solidFill>
                <a:latin typeface="Calibri"/>
                <a:ea typeface="+mn-ea"/>
                <a:cs typeface="Calibri"/>
              </a:rPr>
              <a:t>to </a:t>
            </a:r>
            <a:r>
              <a:rPr sz="1050" kern="1200" spc="17" dirty="0">
                <a:solidFill>
                  <a:prstClr val="black"/>
                </a:solidFill>
                <a:latin typeface="Calibri"/>
                <a:ea typeface="+mn-ea"/>
                <a:cs typeface="Calibri"/>
              </a:rPr>
              <a:t>achieve </a:t>
            </a:r>
            <a:r>
              <a:rPr sz="1050" kern="1200" spc="10" dirty="0">
                <a:solidFill>
                  <a:prstClr val="black"/>
                </a:solidFill>
                <a:latin typeface="Calibri"/>
                <a:ea typeface="+mn-ea"/>
                <a:cs typeface="Calibri"/>
              </a:rPr>
              <a:t>equitable, </a:t>
            </a:r>
            <a:r>
              <a:rPr sz="1050" kern="1200" spc="7" dirty="0">
                <a:solidFill>
                  <a:prstClr val="black"/>
                </a:solidFill>
                <a:latin typeface="Calibri"/>
                <a:ea typeface="+mn-ea"/>
                <a:cs typeface="Calibri"/>
              </a:rPr>
              <a:t>long-term </a:t>
            </a:r>
            <a:r>
              <a:rPr sz="1050" kern="1200" spc="17" dirty="0">
                <a:solidFill>
                  <a:prstClr val="black"/>
                </a:solidFill>
                <a:latin typeface="Calibri"/>
                <a:ea typeface="+mn-ea"/>
                <a:cs typeface="Calibri"/>
              </a:rPr>
              <a:t>change.  </a:t>
            </a:r>
            <a:r>
              <a:rPr sz="1050" kern="1200" spc="33" dirty="0">
                <a:solidFill>
                  <a:prstClr val="black"/>
                </a:solidFill>
                <a:latin typeface="Calibri"/>
                <a:ea typeface="+mn-ea"/>
                <a:cs typeface="Calibri"/>
              </a:rPr>
              <a:t>Having </a:t>
            </a:r>
            <a:r>
              <a:rPr sz="1050" kern="1200" spc="13" dirty="0">
                <a:solidFill>
                  <a:prstClr val="black"/>
                </a:solidFill>
                <a:latin typeface="Calibri"/>
                <a:ea typeface="+mn-ea"/>
                <a:cs typeface="Calibri"/>
              </a:rPr>
              <a:t>a </a:t>
            </a:r>
            <a:r>
              <a:rPr sz="1050" kern="1200" spc="10" dirty="0">
                <a:solidFill>
                  <a:prstClr val="black"/>
                </a:solidFill>
                <a:latin typeface="Calibri"/>
                <a:ea typeface="+mn-ea"/>
                <a:cs typeface="Calibri"/>
              </a:rPr>
              <a:t>point </a:t>
            </a:r>
            <a:r>
              <a:rPr sz="1050" kern="1200" dirty="0">
                <a:solidFill>
                  <a:prstClr val="black"/>
                </a:solidFill>
                <a:latin typeface="Calibri"/>
                <a:ea typeface="+mn-ea"/>
                <a:cs typeface="Calibri"/>
              </a:rPr>
              <a:t>of </a:t>
            </a:r>
            <a:r>
              <a:rPr sz="1050" kern="1200" spc="26" dirty="0">
                <a:solidFill>
                  <a:prstClr val="black"/>
                </a:solidFill>
                <a:latin typeface="Calibri"/>
                <a:ea typeface="+mn-ea"/>
                <a:cs typeface="Calibri"/>
              </a:rPr>
              <a:t>view </a:t>
            </a:r>
            <a:r>
              <a:rPr sz="1050" kern="1200" spc="-13" dirty="0">
                <a:solidFill>
                  <a:prstClr val="black"/>
                </a:solidFill>
                <a:latin typeface="Calibri"/>
                <a:ea typeface="+mn-ea"/>
                <a:cs typeface="Calibri"/>
              </a:rPr>
              <a:t>that </a:t>
            </a:r>
            <a:r>
              <a:rPr sz="1050" kern="1200" spc="13" dirty="0">
                <a:solidFill>
                  <a:prstClr val="black"/>
                </a:solidFill>
                <a:latin typeface="Calibri"/>
                <a:ea typeface="+mn-ea"/>
                <a:cs typeface="Calibri"/>
              </a:rPr>
              <a:t>is </a:t>
            </a:r>
            <a:r>
              <a:rPr sz="1050" kern="1200" spc="17" dirty="0">
                <a:solidFill>
                  <a:prstClr val="black"/>
                </a:solidFill>
                <a:latin typeface="Calibri"/>
                <a:ea typeface="+mn-ea"/>
                <a:cs typeface="Calibri"/>
              </a:rPr>
              <a:t>well-grounded and </a:t>
            </a:r>
            <a:r>
              <a:rPr sz="1050" kern="1200" spc="10" dirty="0">
                <a:solidFill>
                  <a:prstClr val="black"/>
                </a:solidFill>
                <a:latin typeface="Calibri"/>
                <a:ea typeface="+mn-ea"/>
                <a:cs typeface="Calibri"/>
              </a:rPr>
              <a:t>has </a:t>
            </a:r>
            <a:r>
              <a:rPr sz="1050" kern="1200" spc="13" dirty="0">
                <a:solidFill>
                  <a:prstClr val="black"/>
                </a:solidFill>
                <a:latin typeface="Calibri"/>
                <a:ea typeface="+mn-ea"/>
                <a:cs typeface="Calibri"/>
              </a:rPr>
              <a:t>moral </a:t>
            </a:r>
            <a:r>
              <a:rPr sz="1050" kern="1200" spc="3" dirty="0">
                <a:solidFill>
                  <a:prstClr val="black"/>
                </a:solidFill>
                <a:latin typeface="Calibri"/>
                <a:ea typeface="+mn-ea"/>
                <a:cs typeface="Calibri"/>
              </a:rPr>
              <a:t>integrity </a:t>
            </a:r>
            <a:r>
              <a:rPr sz="1050" kern="1200" spc="33" dirty="0">
                <a:solidFill>
                  <a:prstClr val="black"/>
                </a:solidFill>
                <a:latin typeface="Calibri"/>
                <a:ea typeface="+mn-ea"/>
                <a:cs typeface="Calibri"/>
              </a:rPr>
              <a:t>will </a:t>
            </a:r>
            <a:r>
              <a:rPr sz="1050" kern="1200" spc="17" dirty="0">
                <a:solidFill>
                  <a:prstClr val="black"/>
                </a:solidFill>
                <a:latin typeface="Calibri"/>
                <a:ea typeface="+mn-ea"/>
                <a:cs typeface="Calibri"/>
              </a:rPr>
              <a:t>enhance  </a:t>
            </a:r>
            <a:r>
              <a:rPr sz="1050" kern="1200" spc="10" dirty="0">
                <a:solidFill>
                  <a:prstClr val="black"/>
                </a:solidFill>
                <a:latin typeface="Calibri"/>
                <a:ea typeface="+mn-ea"/>
                <a:cs typeface="Calibri"/>
              </a:rPr>
              <a:t>your </a:t>
            </a:r>
            <a:r>
              <a:rPr sz="1050" kern="1200" dirty="0">
                <a:solidFill>
                  <a:prstClr val="black"/>
                </a:solidFill>
                <a:latin typeface="Calibri"/>
                <a:ea typeface="+mn-ea"/>
                <a:cs typeface="Calibri"/>
              </a:rPr>
              <a:t>institution’s </a:t>
            </a:r>
            <a:r>
              <a:rPr sz="1050" kern="1200" spc="17" dirty="0">
                <a:solidFill>
                  <a:prstClr val="black"/>
                </a:solidFill>
                <a:latin typeface="Calibri"/>
                <a:ea typeface="+mn-ea"/>
                <a:cs typeface="Calibri"/>
              </a:rPr>
              <a:t>credibility </a:t>
            </a:r>
            <a:r>
              <a:rPr sz="1050" kern="1200" spc="-7" dirty="0">
                <a:solidFill>
                  <a:prstClr val="black"/>
                </a:solidFill>
                <a:latin typeface="Calibri"/>
                <a:ea typeface="+mn-ea"/>
                <a:cs typeface="Calibri"/>
              </a:rPr>
              <a:t>rather </a:t>
            </a:r>
            <a:r>
              <a:rPr sz="1050" kern="1200" spc="3" dirty="0">
                <a:solidFill>
                  <a:prstClr val="black"/>
                </a:solidFill>
                <a:latin typeface="Calibri"/>
                <a:ea typeface="+mn-ea"/>
                <a:cs typeface="Calibri"/>
              </a:rPr>
              <a:t>than tarnish it. </a:t>
            </a:r>
            <a:r>
              <a:rPr sz="1050" kern="1200" spc="-13" dirty="0">
                <a:solidFill>
                  <a:prstClr val="black"/>
                </a:solidFill>
                <a:latin typeface="Calibri"/>
                <a:ea typeface="+mn-ea"/>
                <a:cs typeface="Calibri"/>
              </a:rPr>
              <a:t>Yet </a:t>
            </a:r>
            <a:r>
              <a:rPr sz="1050" kern="1200" spc="-7" dirty="0">
                <a:solidFill>
                  <a:prstClr val="black"/>
                </a:solidFill>
                <a:latin typeface="Calibri"/>
                <a:ea typeface="+mn-ea"/>
                <a:cs typeface="Calibri"/>
              </a:rPr>
              <a:t>the </a:t>
            </a:r>
            <a:r>
              <a:rPr sz="1050" kern="1200" spc="17" dirty="0">
                <a:solidFill>
                  <a:prstClr val="black"/>
                </a:solidFill>
                <a:latin typeface="Calibri"/>
                <a:ea typeface="+mn-ea"/>
                <a:cs typeface="Calibri"/>
              </a:rPr>
              <a:t>idea </a:t>
            </a:r>
            <a:r>
              <a:rPr sz="1050" kern="1200" dirty="0">
                <a:solidFill>
                  <a:prstClr val="black"/>
                </a:solidFill>
                <a:latin typeface="Calibri"/>
                <a:ea typeface="+mn-ea"/>
                <a:cs typeface="Calibri"/>
              </a:rPr>
              <a:t>of </a:t>
            </a:r>
            <a:r>
              <a:rPr sz="1050" kern="1200" spc="23" dirty="0">
                <a:solidFill>
                  <a:prstClr val="black"/>
                </a:solidFill>
                <a:latin typeface="Calibri"/>
                <a:ea typeface="+mn-ea"/>
                <a:cs typeface="Calibri"/>
              </a:rPr>
              <a:t>wielding </a:t>
            </a:r>
            <a:r>
              <a:rPr sz="1050" kern="1200" spc="10" dirty="0">
                <a:solidFill>
                  <a:prstClr val="black"/>
                </a:solidFill>
                <a:latin typeface="Calibri"/>
                <a:ea typeface="+mn-ea"/>
                <a:cs typeface="Calibri"/>
              </a:rPr>
              <a:t>power </a:t>
            </a:r>
            <a:r>
              <a:rPr sz="1050" kern="1200" spc="17" dirty="0">
                <a:solidFill>
                  <a:prstClr val="black"/>
                </a:solidFill>
                <a:latin typeface="Calibri"/>
                <a:ea typeface="+mn-ea"/>
                <a:cs typeface="Calibri"/>
              </a:rPr>
              <a:t>and  influence </a:t>
            </a:r>
            <a:r>
              <a:rPr sz="1050" kern="1200" spc="30" dirty="0">
                <a:solidFill>
                  <a:prstClr val="black"/>
                </a:solidFill>
                <a:latin typeface="Calibri"/>
                <a:ea typeface="+mn-ea"/>
                <a:cs typeface="Calibri"/>
              </a:rPr>
              <a:t>can </a:t>
            </a:r>
            <a:r>
              <a:rPr sz="1050" kern="1200" spc="10" dirty="0">
                <a:solidFill>
                  <a:prstClr val="black"/>
                </a:solidFill>
                <a:latin typeface="Calibri"/>
                <a:ea typeface="+mn-ea"/>
                <a:cs typeface="Calibri"/>
              </a:rPr>
              <a:t>be </a:t>
            </a:r>
            <a:r>
              <a:rPr sz="1050" kern="1200" spc="13" dirty="0">
                <a:solidFill>
                  <a:prstClr val="black"/>
                </a:solidFill>
                <a:latin typeface="Calibri"/>
                <a:ea typeface="+mn-ea"/>
                <a:cs typeface="Calibri"/>
              </a:rPr>
              <a:t>difficult </a:t>
            </a:r>
            <a:r>
              <a:rPr sz="1050" kern="1200" spc="-3" dirty="0">
                <a:solidFill>
                  <a:prstClr val="black"/>
                </a:solidFill>
                <a:latin typeface="Calibri"/>
                <a:ea typeface="+mn-ea"/>
                <a:cs typeface="Calibri"/>
              </a:rPr>
              <a:t>for </a:t>
            </a:r>
            <a:r>
              <a:rPr sz="1050" kern="1200" spc="10" dirty="0">
                <a:solidFill>
                  <a:prstClr val="black"/>
                </a:solidFill>
                <a:latin typeface="Calibri"/>
                <a:ea typeface="+mn-ea"/>
                <a:cs typeface="Calibri"/>
              </a:rPr>
              <a:t>foundations </a:t>
            </a:r>
            <a:r>
              <a:rPr sz="1050" kern="1200" spc="-13" dirty="0">
                <a:solidFill>
                  <a:prstClr val="black"/>
                </a:solidFill>
                <a:latin typeface="Calibri"/>
                <a:ea typeface="+mn-ea"/>
                <a:cs typeface="Calibri"/>
              </a:rPr>
              <a:t>that </a:t>
            </a:r>
            <a:r>
              <a:rPr sz="1050" kern="1200" spc="13" dirty="0">
                <a:solidFill>
                  <a:prstClr val="black"/>
                </a:solidFill>
                <a:latin typeface="Calibri"/>
                <a:ea typeface="+mn-ea"/>
                <a:cs typeface="Calibri"/>
              </a:rPr>
              <a:t>pride </a:t>
            </a:r>
            <a:r>
              <a:rPr sz="1050" kern="1200" spc="3" dirty="0">
                <a:solidFill>
                  <a:prstClr val="black"/>
                </a:solidFill>
                <a:latin typeface="Calibri"/>
                <a:ea typeface="+mn-ea"/>
                <a:cs typeface="Calibri"/>
              </a:rPr>
              <a:t>themselves </a:t>
            </a:r>
            <a:r>
              <a:rPr sz="1050" kern="1200" spc="20" dirty="0">
                <a:solidFill>
                  <a:prstClr val="black"/>
                </a:solidFill>
                <a:latin typeface="Calibri"/>
                <a:ea typeface="+mn-ea"/>
                <a:cs typeface="Calibri"/>
              </a:rPr>
              <a:t>on </a:t>
            </a:r>
            <a:r>
              <a:rPr sz="1050" kern="1200" spc="17" dirty="0">
                <a:solidFill>
                  <a:prstClr val="black"/>
                </a:solidFill>
                <a:latin typeface="Calibri"/>
                <a:ea typeface="+mn-ea"/>
                <a:cs typeface="Calibri"/>
              </a:rPr>
              <a:t>being </a:t>
            </a:r>
            <a:r>
              <a:rPr sz="1050" kern="1200" spc="13" dirty="0">
                <a:solidFill>
                  <a:prstClr val="black"/>
                </a:solidFill>
                <a:latin typeface="Calibri"/>
                <a:ea typeface="+mn-ea"/>
                <a:cs typeface="Calibri"/>
              </a:rPr>
              <a:t>a </a:t>
            </a:r>
            <a:r>
              <a:rPr sz="1050" kern="1200" spc="3" dirty="0">
                <a:solidFill>
                  <a:prstClr val="black"/>
                </a:solidFill>
                <a:latin typeface="Calibri"/>
                <a:ea typeface="+mn-ea"/>
                <a:cs typeface="Calibri"/>
              </a:rPr>
              <a:t>“neutral  convener</a:t>
            </a:r>
            <a:r>
              <a:rPr sz="794" kern="1200" spc="3" dirty="0">
                <a:solidFill>
                  <a:prstClr val="black"/>
                </a:solidFill>
                <a:latin typeface="Calibri"/>
                <a:ea typeface="+mn-ea"/>
                <a:cs typeface="Calibri"/>
              </a:rPr>
              <a:t>.”</a:t>
            </a:r>
            <a:endParaRPr sz="794" kern="1200" dirty="0">
              <a:solidFill>
                <a:prstClr val="black"/>
              </a:solidFill>
              <a:latin typeface="Calibri"/>
              <a:ea typeface="+mn-ea"/>
              <a:cs typeface="Calibri"/>
            </a:endParaRPr>
          </a:p>
        </p:txBody>
      </p:sp>
      <p:sp>
        <p:nvSpPr>
          <p:cNvPr id="3" name="object 3"/>
          <p:cNvSpPr txBox="1"/>
          <p:nvPr/>
        </p:nvSpPr>
        <p:spPr>
          <a:xfrm>
            <a:off x="479144" y="4043587"/>
            <a:ext cx="4481048" cy="1049412"/>
          </a:xfrm>
          <a:prstGeom prst="rect">
            <a:avLst/>
          </a:prstGeom>
        </p:spPr>
        <p:txBody>
          <a:bodyPr vert="horz" wrap="square" lIns="0" tIns="8404" rIns="0" bIns="0" rtlCol="0">
            <a:spAutoFit/>
          </a:bodyPr>
          <a:lstStyle/>
          <a:p>
            <a:pPr marL="8405" marR="3362" defTabSz="605150">
              <a:lnSpc>
                <a:spcPct val="130900"/>
              </a:lnSpc>
              <a:spcBef>
                <a:spcPts val="66"/>
              </a:spcBef>
              <a:buClrTx/>
            </a:pPr>
            <a:r>
              <a:rPr sz="1050" kern="1200" spc="17" dirty="0">
                <a:solidFill>
                  <a:prstClr val="black"/>
                </a:solidFill>
                <a:latin typeface="Calibri"/>
                <a:ea typeface="+mn-ea"/>
                <a:cs typeface="Calibri"/>
              </a:rPr>
              <a:t>Exercising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power </a:t>
            </a:r>
            <a:r>
              <a:rPr sz="1050" kern="1200" dirty="0">
                <a:solidFill>
                  <a:prstClr val="black"/>
                </a:solidFill>
                <a:latin typeface="Calibri"/>
                <a:ea typeface="+mn-ea"/>
                <a:cs typeface="Calibri"/>
              </a:rPr>
              <a:t>of </a:t>
            </a:r>
            <a:r>
              <a:rPr sz="1050" kern="1200" spc="-7" dirty="0">
                <a:solidFill>
                  <a:prstClr val="black"/>
                </a:solidFill>
                <a:latin typeface="Calibri"/>
                <a:ea typeface="+mn-ea"/>
                <a:cs typeface="Calibri"/>
              </a:rPr>
              <a:t>the </a:t>
            </a:r>
            <a:r>
              <a:rPr sz="1050" kern="1200" spc="26" dirty="0">
                <a:solidFill>
                  <a:prstClr val="black"/>
                </a:solidFill>
                <a:latin typeface="Calibri"/>
                <a:ea typeface="+mn-ea"/>
                <a:cs typeface="Calibri"/>
              </a:rPr>
              <a:t>bully </a:t>
            </a:r>
            <a:r>
              <a:rPr sz="1050" kern="1200" spc="13" dirty="0">
                <a:solidFill>
                  <a:prstClr val="black"/>
                </a:solidFill>
                <a:latin typeface="Calibri"/>
                <a:ea typeface="+mn-ea"/>
                <a:cs typeface="Calibri"/>
              </a:rPr>
              <a:t>pulpit </a:t>
            </a:r>
            <a:r>
              <a:rPr sz="1050" kern="1200" spc="30" dirty="0">
                <a:solidFill>
                  <a:prstClr val="black"/>
                </a:solidFill>
                <a:latin typeface="Calibri"/>
                <a:ea typeface="+mn-ea"/>
                <a:cs typeface="Calibri"/>
              </a:rPr>
              <a:t>can </a:t>
            </a:r>
            <a:r>
              <a:rPr sz="1050" kern="1200" spc="17" dirty="0">
                <a:solidFill>
                  <a:prstClr val="black"/>
                </a:solidFill>
                <a:latin typeface="Calibri"/>
                <a:ea typeface="+mn-ea"/>
                <a:cs typeface="Calibri"/>
              </a:rPr>
              <a:t>also </a:t>
            </a:r>
            <a:r>
              <a:rPr sz="1050" kern="1200" spc="10" dirty="0">
                <a:solidFill>
                  <a:prstClr val="black"/>
                </a:solidFill>
                <a:latin typeface="Calibri"/>
                <a:ea typeface="+mn-ea"/>
                <a:cs typeface="Calibri"/>
              </a:rPr>
              <a:t>be conflated </a:t>
            </a:r>
            <a:r>
              <a:rPr sz="1050" kern="1200" spc="13" dirty="0">
                <a:solidFill>
                  <a:prstClr val="black"/>
                </a:solidFill>
                <a:latin typeface="Calibri"/>
                <a:ea typeface="+mn-ea"/>
                <a:cs typeface="Calibri"/>
              </a:rPr>
              <a:t>with </a:t>
            </a:r>
            <a:r>
              <a:rPr sz="1050" kern="1200" spc="17" dirty="0">
                <a:solidFill>
                  <a:prstClr val="black"/>
                </a:solidFill>
                <a:latin typeface="Calibri"/>
                <a:ea typeface="+mn-ea"/>
                <a:cs typeface="Calibri"/>
              </a:rPr>
              <a:t>being </a:t>
            </a:r>
            <a:r>
              <a:rPr sz="1050" kern="1200" spc="7" dirty="0">
                <a:solidFill>
                  <a:prstClr val="black"/>
                </a:solidFill>
                <a:latin typeface="Calibri"/>
                <a:ea typeface="+mn-ea"/>
                <a:cs typeface="Calibri"/>
              </a:rPr>
              <a:t>partisan  </a:t>
            </a:r>
            <a:r>
              <a:rPr sz="1050" kern="1200" spc="3" dirty="0">
                <a:solidFill>
                  <a:prstClr val="black"/>
                </a:solidFill>
                <a:latin typeface="Calibri"/>
                <a:ea typeface="+mn-ea"/>
                <a:cs typeface="Calibri"/>
              </a:rPr>
              <a:t>or </a:t>
            </a:r>
            <a:r>
              <a:rPr sz="1050" kern="1200" spc="13" dirty="0">
                <a:solidFill>
                  <a:prstClr val="black"/>
                </a:solidFill>
                <a:latin typeface="Calibri"/>
                <a:ea typeface="+mn-ea"/>
                <a:cs typeface="Calibri"/>
              </a:rPr>
              <a:t>with </a:t>
            </a:r>
            <a:r>
              <a:rPr sz="1050" kern="1200" spc="17" dirty="0">
                <a:solidFill>
                  <a:prstClr val="black"/>
                </a:solidFill>
                <a:latin typeface="Calibri"/>
                <a:ea typeface="+mn-ea"/>
                <a:cs typeface="Calibri"/>
              </a:rPr>
              <a:t>being </a:t>
            </a:r>
            <a:r>
              <a:rPr sz="1050" kern="1200" spc="13" dirty="0">
                <a:solidFill>
                  <a:prstClr val="black"/>
                </a:solidFill>
                <a:latin typeface="Calibri"/>
                <a:ea typeface="+mn-ea"/>
                <a:cs typeface="Calibri"/>
              </a:rPr>
              <a:t>top-down </a:t>
            </a:r>
            <a:r>
              <a:rPr sz="1050" kern="1200" spc="17" dirty="0">
                <a:solidFill>
                  <a:prstClr val="black"/>
                </a:solidFill>
                <a:latin typeface="Calibri"/>
                <a:ea typeface="+mn-ea"/>
                <a:cs typeface="Calibri"/>
              </a:rPr>
              <a:t>and </a:t>
            </a:r>
            <a:r>
              <a:rPr sz="1050" kern="1200" spc="10" dirty="0">
                <a:solidFill>
                  <a:prstClr val="black"/>
                </a:solidFill>
                <a:latin typeface="Calibri"/>
                <a:ea typeface="+mn-ea"/>
                <a:cs typeface="Calibri"/>
              </a:rPr>
              <a:t>dictatorial, </a:t>
            </a:r>
            <a:r>
              <a:rPr sz="1050" kern="1200" dirty="0">
                <a:solidFill>
                  <a:prstClr val="black"/>
                </a:solidFill>
                <a:latin typeface="Calibri"/>
                <a:ea typeface="+mn-ea"/>
                <a:cs typeface="Calibri"/>
              </a:rPr>
              <a:t>but </a:t>
            </a:r>
            <a:r>
              <a:rPr sz="1050" kern="1200" spc="3" dirty="0">
                <a:solidFill>
                  <a:prstClr val="black"/>
                </a:solidFill>
                <a:latin typeface="Calibri"/>
                <a:ea typeface="+mn-ea"/>
                <a:cs typeface="Calibri"/>
              </a:rPr>
              <a:t>neither </a:t>
            </a:r>
            <a:r>
              <a:rPr sz="1050" kern="1200" spc="13" dirty="0">
                <a:solidFill>
                  <a:prstClr val="black"/>
                </a:solidFill>
                <a:latin typeface="Calibri"/>
                <a:ea typeface="+mn-ea"/>
                <a:cs typeface="Calibri"/>
              </a:rPr>
              <a:t>is a </a:t>
            </a:r>
            <a:r>
              <a:rPr sz="1050" kern="1200" spc="17" dirty="0">
                <a:solidFill>
                  <a:prstClr val="black"/>
                </a:solidFill>
                <a:latin typeface="Calibri"/>
                <a:ea typeface="+mn-ea"/>
                <a:cs typeface="Calibri"/>
              </a:rPr>
              <a:t>given. In </a:t>
            </a:r>
            <a:r>
              <a:rPr sz="1050" kern="1200" spc="3" dirty="0">
                <a:solidFill>
                  <a:prstClr val="black"/>
                </a:solidFill>
                <a:latin typeface="Calibri"/>
                <a:ea typeface="+mn-ea"/>
                <a:cs typeface="Calibri"/>
              </a:rPr>
              <a:t>fact, </a:t>
            </a:r>
            <a:r>
              <a:rPr sz="1050" kern="1200" spc="17" dirty="0">
                <a:solidFill>
                  <a:prstClr val="black"/>
                </a:solidFill>
                <a:latin typeface="Calibri"/>
                <a:ea typeface="+mn-ea"/>
                <a:cs typeface="Calibri"/>
              </a:rPr>
              <a:t>philanthropic  </a:t>
            </a:r>
            <a:r>
              <a:rPr sz="1050" kern="1200" spc="10" dirty="0">
                <a:solidFill>
                  <a:prstClr val="black"/>
                </a:solidFill>
                <a:latin typeface="Calibri"/>
                <a:ea typeface="+mn-ea"/>
                <a:cs typeface="Calibri"/>
              </a:rPr>
              <a:t>power </a:t>
            </a:r>
            <a:r>
              <a:rPr sz="1050" kern="1200" spc="30" dirty="0">
                <a:solidFill>
                  <a:prstClr val="black"/>
                </a:solidFill>
                <a:latin typeface="Calibri"/>
                <a:ea typeface="+mn-ea"/>
                <a:cs typeface="Calibri"/>
              </a:rPr>
              <a:t>can </a:t>
            </a:r>
            <a:r>
              <a:rPr sz="1050" kern="1200" spc="17" dirty="0">
                <a:solidFill>
                  <a:prstClr val="black"/>
                </a:solidFill>
                <a:latin typeface="Calibri"/>
                <a:ea typeface="+mn-ea"/>
                <a:cs typeface="Calibri"/>
              </a:rPr>
              <a:t>and should </a:t>
            </a:r>
            <a:r>
              <a:rPr sz="1050" kern="1200" spc="10" dirty="0">
                <a:solidFill>
                  <a:prstClr val="black"/>
                </a:solidFill>
                <a:latin typeface="Calibri"/>
                <a:ea typeface="+mn-ea"/>
                <a:cs typeface="Calibri"/>
              </a:rPr>
              <a:t>be </a:t>
            </a:r>
            <a:r>
              <a:rPr sz="1050" kern="1200" spc="20" dirty="0">
                <a:solidFill>
                  <a:prstClr val="black"/>
                </a:solidFill>
                <a:latin typeface="Calibri"/>
                <a:ea typeface="+mn-ea"/>
                <a:cs typeface="Calibri"/>
              </a:rPr>
              <a:t>wielded </a:t>
            </a:r>
            <a:r>
              <a:rPr sz="1050" kern="1200" spc="-3" dirty="0">
                <a:solidFill>
                  <a:prstClr val="black"/>
                </a:solidFill>
                <a:latin typeface="Calibri"/>
                <a:ea typeface="+mn-ea"/>
                <a:cs typeface="Calibri"/>
              </a:rPr>
              <a:t>for </a:t>
            </a:r>
            <a:r>
              <a:rPr sz="1050" kern="1200" spc="20" dirty="0">
                <a:solidFill>
                  <a:prstClr val="black"/>
                </a:solidFill>
                <a:latin typeface="Calibri"/>
                <a:ea typeface="+mn-ea"/>
                <a:cs typeface="Calibri"/>
              </a:rPr>
              <a:t>good, </a:t>
            </a:r>
            <a:r>
              <a:rPr sz="1050" kern="1200" spc="7" dirty="0">
                <a:solidFill>
                  <a:prstClr val="black"/>
                </a:solidFill>
                <a:latin typeface="Calibri"/>
                <a:ea typeface="+mn-ea"/>
                <a:cs typeface="Calibri"/>
              </a:rPr>
              <a:t>if </a:t>
            </a:r>
            <a:r>
              <a:rPr sz="1050" kern="1200" spc="13" dirty="0">
                <a:solidFill>
                  <a:prstClr val="black"/>
                </a:solidFill>
                <a:latin typeface="Calibri"/>
                <a:ea typeface="+mn-ea"/>
                <a:cs typeface="Calibri"/>
              </a:rPr>
              <a:t>done </a:t>
            </a:r>
            <a:r>
              <a:rPr sz="1050" kern="1200" spc="26" dirty="0">
                <a:solidFill>
                  <a:prstClr val="black"/>
                </a:solidFill>
                <a:latin typeface="Calibri"/>
                <a:ea typeface="+mn-ea"/>
                <a:cs typeface="Calibri"/>
              </a:rPr>
              <a:t>in </a:t>
            </a:r>
            <a:r>
              <a:rPr sz="1050" kern="1200" spc="3" dirty="0">
                <a:solidFill>
                  <a:prstClr val="black"/>
                </a:solidFill>
                <a:latin typeface="Calibri"/>
                <a:ea typeface="+mn-ea"/>
                <a:cs typeface="Calibri"/>
              </a:rPr>
              <a:t>thoughtful </a:t>
            </a:r>
            <a:r>
              <a:rPr sz="1050" kern="1200" spc="13" dirty="0">
                <a:solidFill>
                  <a:prstClr val="black"/>
                </a:solidFill>
                <a:latin typeface="Calibri"/>
                <a:ea typeface="+mn-ea"/>
                <a:cs typeface="Calibri"/>
              </a:rPr>
              <a:t>ways </a:t>
            </a:r>
            <a:r>
              <a:rPr sz="1050" kern="1200" spc="-13" dirty="0">
                <a:solidFill>
                  <a:prstClr val="black"/>
                </a:solidFill>
                <a:latin typeface="Calibri"/>
                <a:ea typeface="+mn-ea"/>
                <a:cs typeface="Calibri"/>
              </a:rPr>
              <a:t>that  </a:t>
            </a:r>
            <a:r>
              <a:rPr sz="1050" kern="1200" spc="20" dirty="0">
                <a:solidFill>
                  <a:prstClr val="black"/>
                </a:solidFill>
                <a:latin typeface="Calibri"/>
                <a:ea typeface="+mn-ea"/>
                <a:cs typeface="Calibri"/>
              </a:rPr>
              <a:t>acknowledge</a:t>
            </a:r>
            <a:r>
              <a:rPr sz="1050" kern="1200" spc="33" dirty="0">
                <a:solidFill>
                  <a:prstClr val="black"/>
                </a:solidFill>
                <a:latin typeface="Calibri"/>
                <a:ea typeface="+mn-ea"/>
                <a:cs typeface="Calibri"/>
              </a:rPr>
              <a:t> </a:t>
            </a:r>
            <a:r>
              <a:rPr sz="1050" kern="1200" spc="10" dirty="0">
                <a:solidFill>
                  <a:prstClr val="black"/>
                </a:solidFill>
                <a:latin typeface="Calibri"/>
                <a:ea typeface="+mn-ea"/>
                <a:cs typeface="Calibri"/>
              </a:rPr>
              <a:t>your</a:t>
            </a:r>
            <a:r>
              <a:rPr sz="1050" kern="1200" spc="36" dirty="0">
                <a:solidFill>
                  <a:prstClr val="black"/>
                </a:solidFill>
                <a:latin typeface="Calibri"/>
                <a:ea typeface="+mn-ea"/>
                <a:cs typeface="Calibri"/>
              </a:rPr>
              <a:t> </a:t>
            </a:r>
            <a:r>
              <a:rPr sz="1050" kern="1200" spc="7" dirty="0">
                <a:solidFill>
                  <a:prstClr val="black"/>
                </a:solidFill>
                <a:latin typeface="Calibri"/>
                <a:ea typeface="+mn-ea"/>
                <a:cs typeface="Calibri"/>
              </a:rPr>
              <a:t>institutional</a:t>
            </a:r>
            <a:r>
              <a:rPr sz="1050" kern="1200" spc="36" dirty="0">
                <a:solidFill>
                  <a:prstClr val="black"/>
                </a:solidFill>
                <a:latin typeface="Calibri"/>
                <a:ea typeface="+mn-ea"/>
                <a:cs typeface="Calibri"/>
              </a:rPr>
              <a:t> </a:t>
            </a:r>
            <a:r>
              <a:rPr sz="1050" kern="1200" spc="17" dirty="0">
                <a:solidFill>
                  <a:prstClr val="black"/>
                </a:solidFill>
                <a:latin typeface="Calibri"/>
                <a:ea typeface="+mn-ea"/>
                <a:cs typeface="Calibri"/>
              </a:rPr>
              <a:t>and</a:t>
            </a:r>
            <a:r>
              <a:rPr sz="1050" kern="1200" spc="36" dirty="0">
                <a:solidFill>
                  <a:prstClr val="black"/>
                </a:solidFill>
                <a:latin typeface="Calibri"/>
                <a:ea typeface="+mn-ea"/>
                <a:cs typeface="Calibri"/>
              </a:rPr>
              <a:t> </a:t>
            </a:r>
            <a:r>
              <a:rPr sz="1050" kern="1200" spc="10" dirty="0">
                <a:solidFill>
                  <a:prstClr val="black"/>
                </a:solidFill>
                <a:latin typeface="Calibri"/>
                <a:ea typeface="+mn-ea"/>
                <a:cs typeface="Calibri"/>
              </a:rPr>
              <a:t>personal</a:t>
            </a:r>
            <a:r>
              <a:rPr sz="1050" kern="1200" spc="36" dirty="0">
                <a:solidFill>
                  <a:prstClr val="black"/>
                </a:solidFill>
                <a:latin typeface="Calibri"/>
                <a:ea typeface="+mn-ea"/>
                <a:cs typeface="Calibri"/>
              </a:rPr>
              <a:t> </a:t>
            </a:r>
            <a:r>
              <a:rPr sz="1050" kern="1200" spc="17" dirty="0">
                <a:solidFill>
                  <a:prstClr val="black"/>
                </a:solidFill>
                <a:latin typeface="Calibri"/>
                <a:ea typeface="+mn-ea"/>
                <a:cs typeface="Calibri"/>
              </a:rPr>
              <a:t>privilege</a:t>
            </a:r>
            <a:r>
              <a:rPr sz="1050" kern="1200" spc="36" dirty="0">
                <a:solidFill>
                  <a:prstClr val="black"/>
                </a:solidFill>
                <a:latin typeface="Calibri"/>
                <a:ea typeface="+mn-ea"/>
                <a:cs typeface="Calibri"/>
              </a:rPr>
              <a:t> </a:t>
            </a:r>
            <a:r>
              <a:rPr sz="1050" kern="1200" spc="17" dirty="0">
                <a:solidFill>
                  <a:prstClr val="black"/>
                </a:solidFill>
                <a:latin typeface="Calibri"/>
                <a:ea typeface="+mn-ea"/>
                <a:cs typeface="Calibri"/>
              </a:rPr>
              <a:t>and</a:t>
            </a:r>
            <a:r>
              <a:rPr sz="1050" kern="1200" spc="36" dirty="0">
                <a:solidFill>
                  <a:prstClr val="black"/>
                </a:solidFill>
                <a:latin typeface="Calibri"/>
                <a:ea typeface="+mn-ea"/>
                <a:cs typeface="Calibri"/>
              </a:rPr>
              <a:t> </a:t>
            </a:r>
            <a:r>
              <a:rPr sz="1050" kern="1200" spc="23" dirty="0">
                <a:solidFill>
                  <a:prstClr val="black"/>
                </a:solidFill>
                <a:latin typeface="Calibri"/>
                <a:ea typeface="+mn-ea"/>
                <a:cs typeface="Calibri"/>
              </a:rPr>
              <a:t>align</a:t>
            </a:r>
            <a:r>
              <a:rPr sz="1050" kern="1200" spc="36" dirty="0">
                <a:solidFill>
                  <a:prstClr val="black"/>
                </a:solidFill>
                <a:latin typeface="Calibri"/>
                <a:ea typeface="+mn-ea"/>
                <a:cs typeface="Calibri"/>
              </a:rPr>
              <a:t> </a:t>
            </a:r>
            <a:r>
              <a:rPr sz="1050" kern="1200" spc="13" dirty="0">
                <a:solidFill>
                  <a:prstClr val="black"/>
                </a:solidFill>
                <a:latin typeface="Calibri"/>
                <a:ea typeface="+mn-ea"/>
                <a:cs typeface="Calibri"/>
              </a:rPr>
              <a:t>with</a:t>
            </a:r>
            <a:r>
              <a:rPr sz="1050" kern="1200" spc="36" dirty="0">
                <a:solidFill>
                  <a:prstClr val="black"/>
                </a:solidFill>
                <a:latin typeface="Calibri"/>
                <a:ea typeface="+mn-ea"/>
                <a:cs typeface="Calibri"/>
              </a:rPr>
              <a:t> </a:t>
            </a:r>
            <a:r>
              <a:rPr sz="1050" kern="1200" spc="-7" dirty="0">
                <a:solidFill>
                  <a:prstClr val="black"/>
                </a:solidFill>
                <a:latin typeface="Calibri"/>
                <a:ea typeface="+mn-ea"/>
                <a:cs typeface="Calibri"/>
              </a:rPr>
              <a:t>the</a:t>
            </a:r>
            <a:r>
              <a:rPr sz="1050" kern="1200" spc="36" dirty="0">
                <a:solidFill>
                  <a:prstClr val="black"/>
                </a:solidFill>
                <a:latin typeface="Calibri"/>
                <a:ea typeface="+mn-ea"/>
                <a:cs typeface="Calibri"/>
              </a:rPr>
              <a:t> </a:t>
            </a:r>
            <a:r>
              <a:rPr sz="1050" kern="1200" spc="17" dirty="0">
                <a:solidFill>
                  <a:prstClr val="black"/>
                </a:solidFill>
                <a:latin typeface="Calibri"/>
                <a:ea typeface="+mn-ea"/>
                <a:cs typeface="Calibri"/>
              </a:rPr>
              <a:t>goals</a:t>
            </a:r>
            <a:r>
              <a:rPr lang="en-US" sz="1050" kern="1200" dirty="0">
                <a:solidFill>
                  <a:prstClr val="black"/>
                </a:solidFill>
                <a:latin typeface="Calibri"/>
                <a:ea typeface="+mn-ea"/>
                <a:cs typeface="Calibri"/>
              </a:rPr>
              <a:t> </a:t>
            </a:r>
            <a:r>
              <a:rPr sz="1050" kern="1200" spc="17" dirty="0">
                <a:solidFill>
                  <a:prstClr val="black"/>
                </a:solidFill>
                <a:latin typeface="Calibri"/>
                <a:ea typeface="+mn-ea"/>
                <a:cs typeface="Calibri"/>
              </a:rPr>
              <a:t>and </a:t>
            </a:r>
            <a:r>
              <a:rPr sz="1050" kern="1200" spc="-3" dirty="0">
                <a:solidFill>
                  <a:prstClr val="black"/>
                </a:solidFill>
                <a:latin typeface="Calibri"/>
                <a:ea typeface="+mn-ea"/>
                <a:cs typeface="Calibri"/>
              </a:rPr>
              <a:t>strategies </a:t>
            </a:r>
            <a:r>
              <a:rPr sz="1050" kern="1200" dirty="0">
                <a:solidFill>
                  <a:prstClr val="black"/>
                </a:solidFill>
                <a:latin typeface="Calibri"/>
                <a:ea typeface="+mn-ea"/>
                <a:cs typeface="Calibri"/>
              </a:rPr>
              <a:t>of </a:t>
            </a:r>
            <a:r>
              <a:rPr sz="1050" kern="1200" spc="-7" dirty="0">
                <a:solidFill>
                  <a:prstClr val="black"/>
                </a:solidFill>
                <a:latin typeface="Calibri"/>
                <a:ea typeface="+mn-ea"/>
                <a:cs typeface="Calibri"/>
              </a:rPr>
              <a:t>the </a:t>
            </a:r>
            <a:r>
              <a:rPr sz="1050" kern="1200" spc="17" dirty="0">
                <a:solidFill>
                  <a:prstClr val="black"/>
                </a:solidFill>
                <a:latin typeface="Calibri"/>
                <a:ea typeface="+mn-ea"/>
                <a:cs typeface="Calibri"/>
              </a:rPr>
              <a:t>communities </a:t>
            </a:r>
            <a:r>
              <a:rPr sz="1050" kern="1200" spc="20" dirty="0">
                <a:solidFill>
                  <a:prstClr val="black"/>
                </a:solidFill>
                <a:latin typeface="Calibri"/>
                <a:ea typeface="+mn-ea"/>
                <a:cs typeface="Calibri"/>
              </a:rPr>
              <a:t>you </a:t>
            </a:r>
            <a:r>
              <a:rPr sz="1050" kern="1200" dirty="0">
                <a:solidFill>
                  <a:prstClr val="black"/>
                </a:solidFill>
                <a:latin typeface="Calibri"/>
                <a:ea typeface="+mn-ea"/>
                <a:cs typeface="Calibri"/>
              </a:rPr>
              <a:t>are </a:t>
            </a:r>
            <a:r>
              <a:rPr sz="1050" kern="1200" spc="7" dirty="0">
                <a:solidFill>
                  <a:prstClr val="black"/>
                </a:solidFill>
                <a:latin typeface="Calibri"/>
                <a:ea typeface="+mn-ea"/>
                <a:cs typeface="Calibri"/>
              </a:rPr>
              <a:t>trying </a:t>
            </a:r>
            <a:r>
              <a:rPr sz="1050" kern="1200" spc="-10" dirty="0">
                <a:solidFill>
                  <a:prstClr val="black"/>
                </a:solidFill>
                <a:latin typeface="Calibri"/>
                <a:ea typeface="+mn-ea"/>
                <a:cs typeface="Calibri"/>
              </a:rPr>
              <a:t>to </a:t>
            </a:r>
            <a:r>
              <a:rPr sz="1050" kern="1200" spc="3" dirty="0">
                <a:solidFill>
                  <a:prstClr val="black"/>
                </a:solidFill>
                <a:latin typeface="Calibri"/>
                <a:ea typeface="+mn-ea"/>
                <a:cs typeface="Calibri"/>
              </a:rPr>
              <a:t>benefit. </a:t>
            </a:r>
            <a:endParaRPr sz="1050" kern="1200" dirty="0">
              <a:solidFill>
                <a:prstClr val="black"/>
              </a:solidFill>
              <a:latin typeface="Calibri"/>
              <a:ea typeface="+mn-ea"/>
              <a:cs typeface="Calibri"/>
            </a:endParaRPr>
          </a:p>
        </p:txBody>
      </p:sp>
      <p:sp>
        <p:nvSpPr>
          <p:cNvPr id="4" name="object 4"/>
          <p:cNvSpPr txBox="1">
            <a:spLocks noGrp="1"/>
          </p:cNvSpPr>
          <p:nvPr>
            <p:ph type="title"/>
          </p:nvPr>
        </p:nvSpPr>
        <p:spPr>
          <a:xfrm>
            <a:off x="718723" y="243772"/>
            <a:ext cx="3000985" cy="584436"/>
          </a:xfrm>
          <a:prstGeom prst="rect">
            <a:avLst/>
          </a:prstGeom>
        </p:spPr>
        <p:txBody>
          <a:bodyPr vert="horz" wrap="square" lIns="0" tIns="45384" rIns="0" bIns="0" rtlCol="0">
            <a:spAutoFit/>
          </a:bodyPr>
          <a:lstStyle/>
          <a:p>
            <a:pPr marL="8405" marR="3362">
              <a:lnSpc>
                <a:spcPts val="2118"/>
              </a:lnSpc>
              <a:spcBef>
                <a:spcPts val="357"/>
              </a:spcBef>
            </a:pPr>
            <a:r>
              <a:rPr sz="1853" spc="96" dirty="0">
                <a:solidFill>
                  <a:schemeClr val="accent1">
                    <a:lumMod val="50000"/>
                  </a:schemeClr>
                </a:solidFill>
                <a:latin typeface="FrankRuehl" panose="020E0503060101010101" pitchFamily="34" charset="-79"/>
                <a:cs typeface="FrankRuehl" panose="020E0503060101010101" pitchFamily="34" charset="-79"/>
              </a:rPr>
              <a:t>WHAT </a:t>
            </a:r>
            <a:r>
              <a:rPr sz="1853" spc="129" dirty="0">
                <a:solidFill>
                  <a:schemeClr val="accent1">
                    <a:lumMod val="50000"/>
                  </a:schemeClr>
                </a:solidFill>
                <a:latin typeface="FrankRuehl" panose="020E0503060101010101" pitchFamily="34" charset="-79"/>
                <a:cs typeface="FrankRuehl" panose="020E0503060101010101" pitchFamily="34" charset="-79"/>
              </a:rPr>
              <a:t>DOES IT MEAN</a:t>
            </a:r>
            <a:r>
              <a:rPr sz="1853" spc="-232" dirty="0">
                <a:solidFill>
                  <a:schemeClr val="accent1">
                    <a:lumMod val="50000"/>
                  </a:schemeClr>
                </a:solidFill>
                <a:latin typeface="FrankRuehl" panose="020E0503060101010101" pitchFamily="34" charset="-79"/>
                <a:cs typeface="FrankRuehl" panose="020E0503060101010101" pitchFamily="34" charset="-79"/>
              </a:rPr>
              <a:t> </a:t>
            </a:r>
            <a:r>
              <a:rPr sz="1853" spc="96" dirty="0">
                <a:solidFill>
                  <a:schemeClr val="accent1">
                    <a:lumMod val="50000"/>
                  </a:schemeClr>
                </a:solidFill>
                <a:latin typeface="FrankRuehl" panose="020E0503060101010101" pitchFamily="34" charset="-79"/>
                <a:cs typeface="FrankRuehl" panose="020E0503060101010101" pitchFamily="34" charset="-79"/>
              </a:rPr>
              <a:t>TO  </a:t>
            </a:r>
            <a:r>
              <a:rPr sz="1853" spc="113" dirty="0">
                <a:solidFill>
                  <a:schemeClr val="accent1">
                    <a:lumMod val="50000"/>
                  </a:schemeClr>
                </a:solidFill>
                <a:latin typeface="FrankRuehl" panose="020E0503060101010101" pitchFamily="34" charset="-79"/>
                <a:cs typeface="FrankRuehl" panose="020E0503060101010101" pitchFamily="34" charset="-79"/>
              </a:rPr>
              <a:t>WIELD</a:t>
            </a:r>
            <a:r>
              <a:rPr sz="1853" spc="36" dirty="0">
                <a:solidFill>
                  <a:schemeClr val="accent1">
                    <a:lumMod val="50000"/>
                  </a:schemeClr>
                </a:solidFill>
                <a:latin typeface="FrankRuehl" panose="020E0503060101010101" pitchFamily="34" charset="-79"/>
                <a:cs typeface="FrankRuehl" panose="020E0503060101010101" pitchFamily="34" charset="-79"/>
              </a:rPr>
              <a:t> </a:t>
            </a:r>
            <a:r>
              <a:rPr sz="1853" spc="132" dirty="0">
                <a:solidFill>
                  <a:schemeClr val="accent1">
                    <a:lumMod val="50000"/>
                  </a:schemeClr>
                </a:solidFill>
                <a:latin typeface="FrankRuehl" panose="020E0503060101010101" pitchFamily="34" charset="-79"/>
                <a:cs typeface="FrankRuehl" panose="020E0503060101010101" pitchFamily="34" charset="-79"/>
              </a:rPr>
              <a:t>POWER?</a:t>
            </a:r>
            <a:endParaRPr sz="1853" dirty="0">
              <a:solidFill>
                <a:schemeClr val="accent1">
                  <a:lumMod val="50000"/>
                </a:schemeClr>
              </a:solidFill>
              <a:latin typeface="FrankRuehl" panose="020E0503060101010101" pitchFamily="34" charset="-79"/>
              <a:cs typeface="FrankRuehl" panose="020E0503060101010101" pitchFamily="34" charset="-79"/>
            </a:endParaRPr>
          </a:p>
        </p:txBody>
      </p:sp>
      <p:sp>
        <p:nvSpPr>
          <p:cNvPr id="5" name="object 5"/>
          <p:cNvSpPr txBox="1"/>
          <p:nvPr/>
        </p:nvSpPr>
        <p:spPr>
          <a:xfrm>
            <a:off x="546652" y="902201"/>
            <a:ext cx="4602451" cy="1613926"/>
          </a:xfrm>
          <a:prstGeom prst="rect">
            <a:avLst/>
          </a:prstGeom>
        </p:spPr>
        <p:txBody>
          <a:bodyPr vert="horz" wrap="square" lIns="0" tIns="8404" rIns="0" bIns="0" rtlCol="0">
            <a:spAutoFit/>
          </a:bodyPr>
          <a:lstStyle/>
          <a:p>
            <a:pPr marL="8405" marR="3362" defTabSz="605150">
              <a:lnSpc>
                <a:spcPct val="111100"/>
              </a:lnSpc>
              <a:spcBef>
                <a:spcPts val="66"/>
              </a:spcBef>
              <a:buClrTx/>
            </a:pPr>
            <a:r>
              <a:rPr lang="en-US" sz="1100" i="1" kern="1200" spc="20" dirty="0">
                <a:solidFill>
                  <a:prstClr val="black"/>
                </a:solidFill>
                <a:latin typeface="Calibri"/>
                <a:ea typeface="+mn-ea"/>
                <a:cs typeface="Palatino Linotype"/>
              </a:rPr>
              <a:t>Philanthropic </a:t>
            </a:r>
            <a:r>
              <a:rPr lang="en-US" sz="1100" i="1" kern="1200" dirty="0">
                <a:solidFill>
                  <a:prstClr val="black"/>
                </a:solidFill>
                <a:latin typeface="Calibri"/>
                <a:ea typeface="+mn-ea"/>
                <a:cs typeface="Palatino Linotype"/>
              </a:rPr>
              <a:t>funding </a:t>
            </a:r>
            <a:r>
              <a:rPr lang="en-US" sz="1100" i="1" kern="1200" spc="13" dirty="0">
                <a:solidFill>
                  <a:prstClr val="black"/>
                </a:solidFill>
                <a:latin typeface="Calibri"/>
                <a:ea typeface="+mn-ea"/>
                <a:cs typeface="Palatino Linotype"/>
              </a:rPr>
              <a:t>is </a:t>
            </a:r>
            <a:r>
              <a:rPr lang="en-US" sz="1100" i="1" kern="1200" spc="7" dirty="0">
                <a:solidFill>
                  <a:prstClr val="black"/>
                </a:solidFill>
                <a:latin typeface="Calibri"/>
                <a:ea typeface="+mn-ea"/>
                <a:cs typeface="Palatino Linotype"/>
              </a:rPr>
              <a:t>critically </a:t>
            </a:r>
            <a:r>
              <a:rPr lang="en-US" sz="1100" i="1" kern="1200" spc="23" dirty="0">
                <a:solidFill>
                  <a:prstClr val="black"/>
                </a:solidFill>
                <a:latin typeface="Calibri"/>
                <a:ea typeface="+mn-ea"/>
                <a:cs typeface="Palatino Linotype"/>
              </a:rPr>
              <a:t>important </a:t>
            </a:r>
            <a:r>
              <a:rPr lang="en-US" sz="1100" i="1" kern="1200" spc="33" dirty="0">
                <a:solidFill>
                  <a:prstClr val="black"/>
                </a:solidFill>
                <a:latin typeface="Calibri"/>
                <a:ea typeface="+mn-ea"/>
                <a:cs typeface="Palatino Linotype"/>
              </a:rPr>
              <a:t>to</a:t>
            </a:r>
            <a:r>
              <a:rPr lang="en-US" sz="1100" i="1" kern="1200" spc="-119" dirty="0">
                <a:solidFill>
                  <a:prstClr val="black"/>
                </a:solidFill>
                <a:latin typeface="Calibri"/>
                <a:ea typeface="+mn-ea"/>
                <a:cs typeface="Palatino Linotype"/>
              </a:rPr>
              <a:t> </a:t>
            </a:r>
            <a:r>
              <a:rPr lang="en-US" sz="1100" i="1" kern="1200" spc="23" dirty="0">
                <a:solidFill>
                  <a:prstClr val="black"/>
                </a:solidFill>
                <a:latin typeface="Calibri"/>
                <a:ea typeface="+mn-ea"/>
                <a:cs typeface="Palatino Linotype"/>
              </a:rPr>
              <a:t>organizations.  Bold </a:t>
            </a:r>
            <a:r>
              <a:rPr lang="en-US" sz="1100" i="1" kern="1200" spc="17" dirty="0">
                <a:solidFill>
                  <a:prstClr val="black"/>
                </a:solidFill>
                <a:latin typeface="Calibri"/>
                <a:ea typeface="+mn-ea"/>
                <a:cs typeface="Palatino Linotype"/>
              </a:rPr>
              <a:t>grants </a:t>
            </a:r>
            <a:r>
              <a:rPr lang="en-US" sz="1100" i="1" kern="1200" spc="33" dirty="0">
                <a:solidFill>
                  <a:prstClr val="black"/>
                </a:solidFill>
                <a:latin typeface="Calibri"/>
                <a:ea typeface="+mn-ea"/>
                <a:cs typeface="Palatino Linotype"/>
              </a:rPr>
              <a:t>can </a:t>
            </a:r>
            <a:r>
              <a:rPr lang="en-US" sz="1100" i="1" kern="1200" spc="26" dirty="0">
                <a:solidFill>
                  <a:prstClr val="black"/>
                </a:solidFill>
                <a:latin typeface="Calibri"/>
                <a:ea typeface="+mn-ea"/>
                <a:cs typeface="Palatino Linotype"/>
              </a:rPr>
              <a:t>catalyze </a:t>
            </a:r>
            <a:r>
              <a:rPr lang="en-US" sz="1100" i="1" kern="1200" spc="20" dirty="0">
                <a:solidFill>
                  <a:prstClr val="black"/>
                </a:solidFill>
                <a:latin typeface="Calibri"/>
                <a:ea typeface="+mn-ea"/>
                <a:cs typeface="Palatino Linotype"/>
              </a:rPr>
              <a:t>transformative </a:t>
            </a:r>
            <a:r>
              <a:rPr lang="en-US" sz="1100" i="1" kern="1200" spc="30" dirty="0">
                <a:solidFill>
                  <a:prstClr val="black"/>
                </a:solidFill>
                <a:latin typeface="Calibri"/>
                <a:ea typeface="+mn-ea"/>
                <a:cs typeface="Palatino Linotype"/>
              </a:rPr>
              <a:t>change. </a:t>
            </a:r>
            <a:r>
              <a:rPr lang="en-US" sz="1100" i="1" kern="1200" spc="-13" dirty="0">
                <a:solidFill>
                  <a:prstClr val="black"/>
                </a:solidFill>
                <a:latin typeface="Calibri"/>
                <a:ea typeface="+mn-ea"/>
                <a:cs typeface="Palatino Linotype"/>
              </a:rPr>
              <a:t>Yet </a:t>
            </a:r>
            <a:r>
              <a:rPr lang="en-US" sz="1100" i="1" kern="1200" spc="13" dirty="0">
                <a:solidFill>
                  <a:prstClr val="black"/>
                </a:solidFill>
                <a:latin typeface="Calibri"/>
                <a:ea typeface="+mn-ea"/>
                <a:cs typeface="Palatino Linotype"/>
              </a:rPr>
              <a:t>many  </a:t>
            </a:r>
            <a:r>
              <a:rPr lang="en-US" sz="1100" i="1" kern="1200" spc="17" dirty="0">
                <a:solidFill>
                  <a:prstClr val="black"/>
                </a:solidFill>
                <a:latin typeface="Calibri"/>
                <a:ea typeface="+mn-ea"/>
                <a:cs typeface="Palatino Linotype"/>
              </a:rPr>
              <a:t>funders </a:t>
            </a:r>
            <a:r>
              <a:rPr lang="en-US" sz="1100" i="1" kern="1200" spc="3" dirty="0">
                <a:solidFill>
                  <a:prstClr val="black"/>
                </a:solidFill>
                <a:latin typeface="Calibri"/>
                <a:ea typeface="+mn-ea"/>
                <a:cs typeface="Palatino Linotype"/>
              </a:rPr>
              <a:t>rely </a:t>
            </a:r>
            <a:r>
              <a:rPr lang="en-US" sz="1100" i="1" kern="1200" spc="30" dirty="0">
                <a:solidFill>
                  <a:prstClr val="black"/>
                </a:solidFill>
                <a:latin typeface="Calibri"/>
                <a:ea typeface="+mn-ea"/>
                <a:cs typeface="Palatino Linotype"/>
              </a:rPr>
              <a:t>on </a:t>
            </a:r>
            <a:r>
              <a:rPr lang="en-US" sz="1100" i="1" kern="1200" spc="17" dirty="0">
                <a:solidFill>
                  <a:prstClr val="black"/>
                </a:solidFill>
                <a:latin typeface="Calibri"/>
                <a:ea typeface="+mn-ea"/>
                <a:cs typeface="Palatino Linotype"/>
              </a:rPr>
              <a:t>grants </a:t>
            </a:r>
            <a:r>
              <a:rPr lang="en-US" sz="1100" i="1" kern="1200" spc="40" dirty="0">
                <a:solidFill>
                  <a:prstClr val="black"/>
                </a:solidFill>
                <a:latin typeface="Calibri"/>
                <a:ea typeface="+mn-ea"/>
                <a:cs typeface="Palatino Linotype"/>
              </a:rPr>
              <a:t>alone </a:t>
            </a:r>
            <a:r>
              <a:rPr lang="en-US" sz="1100" i="1" kern="1200" spc="33" dirty="0">
                <a:solidFill>
                  <a:prstClr val="black"/>
                </a:solidFill>
                <a:latin typeface="Calibri"/>
                <a:ea typeface="+mn-ea"/>
                <a:cs typeface="Palatino Linotype"/>
              </a:rPr>
              <a:t>to </a:t>
            </a:r>
            <a:r>
              <a:rPr lang="en-US" sz="1100" i="1" kern="1200" spc="30" dirty="0">
                <a:solidFill>
                  <a:prstClr val="black"/>
                </a:solidFill>
                <a:latin typeface="Calibri"/>
                <a:ea typeface="+mn-ea"/>
                <a:cs typeface="Palatino Linotype"/>
              </a:rPr>
              <a:t>achieve impact, </a:t>
            </a:r>
            <a:r>
              <a:rPr lang="en-US" sz="1100" i="1" kern="1200" spc="7" dirty="0">
                <a:solidFill>
                  <a:prstClr val="black"/>
                </a:solidFill>
                <a:latin typeface="Calibri"/>
                <a:ea typeface="+mn-ea"/>
                <a:cs typeface="Palatino Linotype"/>
              </a:rPr>
              <a:t>missing </a:t>
            </a:r>
            <a:r>
              <a:rPr lang="en-US" sz="1100" i="1" kern="1200" spc="36" dirty="0">
                <a:solidFill>
                  <a:prstClr val="black"/>
                </a:solidFill>
                <a:latin typeface="Calibri"/>
                <a:ea typeface="+mn-ea"/>
                <a:cs typeface="Palatino Linotype"/>
              </a:rPr>
              <a:t>the  </a:t>
            </a:r>
            <a:r>
              <a:rPr lang="en-US" sz="1100" i="1" kern="1200" spc="13" dirty="0">
                <a:solidFill>
                  <a:prstClr val="black"/>
                </a:solidFill>
                <a:latin typeface="Calibri"/>
                <a:ea typeface="+mn-ea"/>
                <a:cs typeface="Palatino Linotype"/>
              </a:rPr>
              <a:t>opportunity </a:t>
            </a:r>
            <a:r>
              <a:rPr lang="en-US" sz="1100" i="1" kern="1200" spc="33" dirty="0">
                <a:solidFill>
                  <a:prstClr val="black"/>
                </a:solidFill>
                <a:latin typeface="Calibri"/>
                <a:ea typeface="+mn-ea"/>
                <a:cs typeface="Palatino Linotype"/>
              </a:rPr>
              <a:t>to </a:t>
            </a:r>
            <a:r>
              <a:rPr lang="en-US" sz="1100" i="1" kern="1200" spc="26" dirty="0">
                <a:solidFill>
                  <a:prstClr val="black"/>
                </a:solidFill>
                <a:latin typeface="Calibri"/>
                <a:ea typeface="+mn-ea"/>
                <a:cs typeface="Palatino Linotype"/>
              </a:rPr>
              <a:t>leverage </a:t>
            </a:r>
            <a:r>
              <a:rPr lang="en-US" sz="1100" i="1" kern="1200" spc="36" dirty="0">
                <a:solidFill>
                  <a:prstClr val="black"/>
                </a:solidFill>
                <a:latin typeface="Calibri"/>
                <a:ea typeface="+mn-ea"/>
                <a:cs typeface="Palatino Linotype"/>
              </a:rPr>
              <a:t>the </a:t>
            </a:r>
            <a:r>
              <a:rPr lang="en-US" sz="1100" i="1" kern="1200" spc="33" dirty="0">
                <a:solidFill>
                  <a:prstClr val="black"/>
                </a:solidFill>
                <a:latin typeface="Calibri"/>
                <a:ea typeface="+mn-ea"/>
                <a:cs typeface="Palatino Linotype"/>
              </a:rPr>
              <a:t>other </a:t>
            </a:r>
            <a:r>
              <a:rPr lang="en-US" sz="1100" i="1" kern="1200" spc="30" dirty="0">
                <a:solidFill>
                  <a:prstClr val="black"/>
                </a:solidFill>
                <a:latin typeface="Calibri"/>
                <a:ea typeface="+mn-ea"/>
                <a:cs typeface="Palatino Linotype"/>
              </a:rPr>
              <a:t>tools </a:t>
            </a:r>
            <a:r>
              <a:rPr lang="en-US" sz="1100" i="1" kern="1200" spc="46" dirty="0">
                <a:solidFill>
                  <a:prstClr val="black"/>
                </a:solidFill>
                <a:latin typeface="Calibri"/>
                <a:ea typeface="+mn-ea"/>
                <a:cs typeface="Palatino Linotype"/>
              </a:rPr>
              <a:t>at </a:t>
            </a:r>
            <a:r>
              <a:rPr lang="en-US" sz="1100" i="1" kern="1200" spc="20" dirty="0">
                <a:solidFill>
                  <a:prstClr val="black"/>
                </a:solidFill>
                <a:latin typeface="Calibri"/>
                <a:ea typeface="+mn-ea"/>
                <a:cs typeface="Palatino Linotype"/>
              </a:rPr>
              <a:t>their </a:t>
            </a:r>
            <a:r>
              <a:rPr lang="en-US" sz="1100" i="1" kern="1200" spc="33" dirty="0">
                <a:solidFill>
                  <a:prstClr val="black"/>
                </a:solidFill>
                <a:latin typeface="Calibri"/>
                <a:ea typeface="+mn-ea"/>
                <a:cs typeface="Palatino Linotype"/>
              </a:rPr>
              <a:t>disposal to  advance</a:t>
            </a:r>
            <a:r>
              <a:rPr lang="en-US" sz="1100" i="1" kern="1200" spc="-10" dirty="0">
                <a:solidFill>
                  <a:prstClr val="black"/>
                </a:solidFill>
                <a:latin typeface="Calibri"/>
                <a:ea typeface="+mn-ea"/>
                <a:cs typeface="Palatino Linotype"/>
              </a:rPr>
              <a:t> </a:t>
            </a:r>
            <a:r>
              <a:rPr lang="en-US" sz="1100" i="1" kern="1200" spc="20" dirty="0">
                <a:solidFill>
                  <a:prstClr val="black"/>
                </a:solidFill>
                <a:latin typeface="Calibri"/>
                <a:ea typeface="+mn-ea"/>
                <a:cs typeface="Palatino Linotype"/>
              </a:rPr>
              <a:t>their</a:t>
            </a:r>
            <a:r>
              <a:rPr lang="en-US" sz="1100" i="1" kern="1200" spc="-13" dirty="0">
                <a:solidFill>
                  <a:prstClr val="black"/>
                </a:solidFill>
                <a:latin typeface="Calibri"/>
                <a:ea typeface="+mn-ea"/>
                <a:cs typeface="Palatino Linotype"/>
              </a:rPr>
              <a:t> </a:t>
            </a:r>
            <a:r>
              <a:rPr lang="en-US" sz="1100" i="1" kern="1200" spc="20" dirty="0">
                <a:solidFill>
                  <a:prstClr val="black"/>
                </a:solidFill>
                <a:latin typeface="Calibri"/>
                <a:ea typeface="+mn-ea"/>
                <a:cs typeface="Palatino Linotype"/>
              </a:rPr>
              <a:t>mission,</a:t>
            </a:r>
            <a:r>
              <a:rPr lang="en-US" sz="1100" i="1" kern="1200" spc="-50" dirty="0">
                <a:solidFill>
                  <a:prstClr val="black"/>
                </a:solidFill>
                <a:latin typeface="Calibri"/>
                <a:ea typeface="+mn-ea"/>
                <a:cs typeface="Palatino Linotype"/>
              </a:rPr>
              <a:t> </a:t>
            </a:r>
            <a:r>
              <a:rPr lang="en-US" sz="1100" i="1" kern="1200" spc="17" dirty="0">
                <a:solidFill>
                  <a:prstClr val="black"/>
                </a:solidFill>
                <a:latin typeface="Calibri"/>
                <a:ea typeface="+mn-ea"/>
                <a:cs typeface="Palatino Linotype"/>
              </a:rPr>
              <a:t>values</a:t>
            </a:r>
            <a:r>
              <a:rPr lang="en-US" sz="1100" i="1" kern="1200" spc="-10" dirty="0">
                <a:solidFill>
                  <a:prstClr val="black"/>
                </a:solidFill>
                <a:latin typeface="Calibri"/>
                <a:ea typeface="+mn-ea"/>
                <a:cs typeface="Palatino Linotype"/>
              </a:rPr>
              <a:t> </a:t>
            </a:r>
            <a:r>
              <a:rPr lang="en-US" sz="1100" i="1" kern="1200" spc="40" dirty="0">
                <a:solidFill>
                  <a:prstClr val="black"/>
                </a:solidFill>
                <a:latin typeface="Calibri"/>
                <a:ea typeface="+mn-ea"/>
                <a:cs typeface="Palatino Linotype"/>
              </a:rPr>
              <a:t>and</a:t>
            </a:r>
            <a:r>
              <a:rPr lang="en-US" sz="1100" i="1" kern="1200" spc="-10" dirty="0">
                <a:solidFill>
                  <a:prstClr val="black"/>
                </a:solidFill>
                <a:latin typeface="Calibri"/>
                <a:ea typeface="+mn-ea"/>
                <a:cs typeface="Palatino Linotype"/>
              </a:rPr>
              <a:t> </a:t>
            </a:r>
            <a:r>
              <a:rPr lang="en-US" sz="1100" i="1" kern="1200" spc="10" dirty="0">
                <a:solidFill>
                  <a:prstClr val="black"/>
                </a:solidFill>
                <a:latin typeface="Calibri"/>
                <a:ea typeface="+mn-ea"/>
                <a:cs typeface="Palatino Linotype"/>
              </a:rPr>
              <a:t>equity</a:t>
            </a:r>
            <a:r>
              <a:rPr lang="en-US" sz="1100" i="1" kern="1200" spc="-10" dirty="0">
                <a:solidFill>
                  <a:prstClr val="black"/>
                </a:solidFill>
                <a:latin typeface="Calibri"/>
                <a:ea typeface="+mn-ea"/>
                <a:cs typeface="Palatino Linotype"/>
              </a:rPr>
              <a:t> </a:t>
            </a:r>
            <a:r>
              <a:rPr lang="en-US" sz="1100" i="1" kern="1200" spc="30" dirty="0">
                <a:solidFill>
                  <a:prstClr val="black"/>
                </a:solidFill>
                <a:latin typeface="Calibri"/>
                <a:ea typeface="+mn-ea"/>
                <a:cs typeface="Palatino Linotype"/>
              </a:rPr>
              <a:t>goals.</a:t>
            </a:r>
            <a:endParaRPr lang="en-US" sz="1100" kern="1200" dirty="0">
              <a:solidFill>
                <a:prstClr val="black"/>
              </a:solidFill>
              <a:latin typeface="Calibri"/>
              <a:ea typeface="+mn-ea"/>
              <a:cs typeface="Palatino Linotype"/>
            </a:endParaRPr>
          </a:p>
          <a:p>
            <a:pPr marL="8405" marR="268115" defTabSz="605150">
              <a:lnSpc>
                <a:spcPct val="130900"/>
              </a:lnSpc>
              <a:spcBef>
                <a:spcPts val="549"/>
              </a:spcBef>
              <a:buClrTx/>
            </a:pPr>
            <a:r>
              <a:rPr sz="1000" kern="1200" spc="17" dirty="0">
                <a:solidFill>
                  <a:prstClr val="black"/>
                </a:solidFill>
                <a:latin typeface="Calibri"/>
                <a:ea typeface="+mn-ea"/>
                <a:cs typeface="Calibri"/>
              </a:rPr>
              <a:t>In </a:t>
            </a:r>
            <a:r>
              <a:rPr sz="1000" kern="1200" spc="30" dirty="0">
                <a:solidFill>
                  <a:prstClr val="black"/>
                </a:solidFill>
                <a:latin typeface="Calibri"/>
                <a:ea typeface="+mn-ea"/>
                <a:cs typeface="Calibri"/>
              </a:rPr>
              <a:t>2014, </a:t>
            </a:r>
            <a:r>
              <a:rPr sz="1000" kern="1200" spc="13" dirty="0">
                <a:solidFill>
                  <a:prstClr val="black"/>
                </a:solidFill>
                <a:latin typeface="Calibri"/>
                <a:ea typeface="+mn-ea"/>
                <a:cs typeface="Calibri"/>
              </a:rPr>
              <a:t>Ambassador </a:t>
            </a:r>
            <a:r>
              <a:rPr sz="1000" kern="1200" dirty="0">
                <a:solidFill>
                  <a:prstClr val="black"/>
                </a:solidFill>
                <a:latin typeface="Calibri"/>
                <a:ea typeface="+mn-ea"/>
                <a:cs typeface="Calibri"/>
              </a:rPr>
              <a:t>James </a:t>
            </a:r>
            <a:r>
              <a:rPr sz="1000" kern="1200" spc="3" dirty="0">
                <a:solidFill>
                  <a:prstClr val="black"/>
                </a:solidFill>
                <a:latin typeface="Calibri"/>
                <a:ea typeface="+mn-ea"/>
                <a:cs typeface="Calibri"/>
              </a:rPr>
              <a:t>Joseph </a:t>
            </a:r>
            <a:r>
              <a:rPr sz="1000" kern="1200" spc="13" dirty="0">
                <a:solidFill>
                  <a:prstClr val="black"/>
                </a:solidFill>
                <a:latin typeface="Calibri"/>
                <a:ea typeface="+mn-ea"/>
                <a:cs typeface="Calibri"/>
              </a:rPr>
              <a:t>famously </a:t>
            </a:r>
            <a:r>
              <a:rPr sz="1000" kern="1200" spc="7" dirty="0">
                <a:solidFill>
                  <a:prstClr val="black"/>
                </a:solidFill>
                <a:latin typeface="Calibri"/>
                <a:ea typeface="+mn-ea"/>
                <a:cs typeface="Calibri"/>
              </a:rPr>
              <a:t>addressed </a:t>
            </a:r>
            <a:r>
              <a:rPr sz="1000" kern="1200" spc="20" dirty="0">
                <a:solidFill>
                  <a:prstClr val="black"/>
                </a:solidFill>
                <a:latin typeface="Calibri"/>
                <a:ea typeface="+mn-ea"/>
                <a:cs typeface="Calibri"/>
              </a:rPr>
              <a:t>community </a:t>
            </a:r>
            <a:r>
              <a:rPr sz="1000" kern="1200" spc="10" dirty="0">
                <a:solidFill>
                  <a:prstClr val="black"/>
                </a:solidFill>
                <a:latin typeface="Calibri"/>
                <a:ea typeface="+mn-ea"/>
                <a:cs typeface="Calibri"/>
              </a:rPr>
              <a:t>foundations  </a:t>
            </a:r>
            <a:r>
              <a:rPr sz="1000" kern="1200" spc="20" dirty="0">
                <a:solidFill>
                  <a:prstClr val="black"/>
                </a:solidFill>
                <a:latin typeface="Calibri"/>
                <a:ea typeface="+mn-ea"/>
                <a:cs typeface="Calibri"/>
              </a:rPr>
              <a:t>on </a:t>
            </a:r>
            <a:r>
              <a:rPr sz="1000" kern="1200" spc="-7" dirty="0">
                <a:solidFill>
                  <a:prstClr val="black"/>
                </a:solidFill>
                <a:latin typeface="Calibri"/>
                <a:ea typeface="+mn-ea"/>
                <a:cs typeface="Calibri"/>
              </a:rPr>
              <a:t>the </a:t>
            </a:r>
            <a:r>
              <a:rPr sz="1000" kern="1200" spc="10" dirty="0">
                <a:solidFill>
                  <a:prstClr val="black"/>
                </a:solidFill>
                <a:latin typeface="Calibri"/>
                <a:ea typeface="+mn-ea"/>
                <a:cs typeface="Calibri"/>
              </a:rPr>
              <a:t>five </a:t>
            </a:r>
            <a:r>
              <a:rPr sz="1000" kern="1200" dirty="0">
                <a:solidFill>
                  <a:prstClr val="black"/>
                </a:solidFill>
                <a:latin typeface="Calibri"/>
                <a:ea typeface="+mn-ea"/>
                <a:cs typeface="Calibri"/>
              </a:rPr>
              <a:t>types of </a:t>
            </a:r>
            <a:r>
              <a:rPr sz="1000" kern="1200" spc="17" dirty="0">
                <a:solidFill>
                  <a:prstClr val="black"/>
                </a:solidFill>
                <a:latin typeface="Calibri"/>
                <a:ea typeface="+mn-ea"/>
                <a:cs typeface="Calibri"/>
              </a:rPr>
              <a:t>philanthropic capital. </a:t>
            </a:r>
            <a:r>
              <a:rPr sz="1000" kern="1200" spc="53" dirty="0">
                <a:solidFill>
                  <a:prstClr val="black"/>
                </a:solidFill>
                <a:latin typeface="Calibri"/>
                <a:ea typeface="+mn-ea"/>
                <a:cs typeface="Calibri"/>
              </a:rPr>
              <a:t>He </a:t>
            </a:r>
            <a:r>
              <a:rPr sz="1000" kern="1200" spc="10" dirty="0">
                <a:solidFill>
                  <a:prstClr val="black"/>
                </a:solidFill>
                <a:latin typeface="Calibri"/>
                <a:ea typeface="+mn-ea"/>
                <a:cs typeface="Calibri"/>
              </a:rPr>
              <a:t>urged </a:t>
            </a:r>
            <a:r>
              <a:rPr sz="1000" kern="1200" dirty="0">
                <a:solidFill>
                  <a:prstClr val="black"/>
                </a:solidFill>
                <a:latin typeface="Calibri"/>
                <a:ea typeface="+mn-ea"/>
                <a:cs typeface="Calibri"/>
              </a:rPr>
              <a:t>them </a:t>
            </a:r>
            <a:r>
              <a:rPr sz="1000" kern="1200" spc="-10" dirty="0">
                <a:solidFill>
                  <a:prstClr val="black"/>
                </a:solidFill>
                <a:latin typeface="Calibri"/>
                <a:ea typeface="+mn-ea"/>
                <a:cs typeface="Calibri"/>
              </a:rPr>
              <a:t>to </a:t>
            </a:r>
            <a:r>
              <a:rPr sz="1000" kern="1200" spc="13" dirty="0">
                <a:solidFill>
                  <a:prstClr val="black"/>
                </a:solidFill>
                <a:latin typeface="Calibri"/>
                <a:ea typeface="+mn-ea"/>
                <a:cs typeface="Calibri"/>
              </a:rPr>
              <a:t>move </a:t>
            </a:r>
            <a:r>
              <a:rPr sz="1000" kern="1200" spc="3" dirty="0">
                <a:solidFill>
                  <a:prstClr val="black"/>
                </a:solidFill>
                <a:latin typeface="Calibri"/>
                <a:ea typeface="+mn-ea"/>
                <a:cs typeface="Calibri"/>
              </a:rPr>
              <a:t>from </a:t>
            </a:r>
            <a:r>
              <a:rPr sz="1000" kern="1200" spc="17" dirty="0">
                <a:solidFill>
                  <a:prstClr val="black"/>
                </a:solidFill>
                <a:latin typeface="Calibri"/>
                <a:ea typeface="+mn-ea"/>
                <a:cs typeface="Calibri"/>
              </a:rPr>
              <a:t>being</a:t>
            </a:r>
            <a:r>
              <a:rPr sz="1000" kern="1200" spc="53" dirty="0">
                <a:solidFill>
                  <a:prstClr val="black"/>
                </a:solidFill>
                <a:latin typeface="Calibri"/>
                <a:ea typeface="+mn-ea"/>
                <a:cs typeface="Calibri"/>
              </a:rPr>
              <a:t> </a:t>
            </a:r>
            <a:r>
              <a:rPr sz="1000" kern="1200" spc="13" dirty="0">
                <a:solidFill>
                  <a:prstClr val="black"/>
                </a:solidFill>
                <a:latin typeface="Calibri"/>
                <a:ea typeface="+mn-ea"/>
                <a:cs typeface="Calibri"/>
              </a:rPr>
              <a:t>a</a:t>
            </a:r>
            <a:r>
              <a:rPr lang="en-US" sz="1000" kern="1200" dirty="0">
                <a:solidFill>
                  <a:prstClr val="black"/>
                </a:solidFill>
                <a:latin typeface="Calibri"/>
                <a:ea typeface="+mn-ea"/>
                <a:cs typeface="Calibri"/>
              </a:rPr>
              <a:t> </a:t>
            </a:r>
            <a:r>
              <a:rPr sz="1000" kern="1200" spc="7" dirty="0">
                <a:solidFill>
                  <a:prstClr val="black"/>
                </a:solidFill>
                <a:latin typeface="Calibri"/>
                <a:ea typeface="+mn-ea"/>
                <a:cs typeface="Calibri"/>
              </a:rPr>
              <a:t>“grantmaker </a:t>
            </a:r>
            <a:r>
              <a:rPr sz="1000" kern="1200" spc="-10" dirty="0">
                <a:solidFill>
                  <a:prstClr val="black"/>
                </a:solidFill>
                <a:latin typeface="Calibri"/>
                <a:ea typeface="+mn-ea"/>
                <a:cs typeface="Calibri"/>
              </a:rPr>
              <a:t>to </a:t>
            </a:r>
            <a:r>
              <a:rPr sz="1000" kern="1200" spc="23" dirty="0">
                <a:solidFill>
                  <a:prstClr val="black"/>
                </a:solidFill>
                <a:latin typeface="Calibri"/>
                <a:ea typeface="+mn-ea"/>
                <a:cs typeface="Calibri"/>
              </a:rPr>
              <a:t>social </a:t>
            </a:r>
            <a:r>
              <a:rPr sz="1000" kern="1200" dirty="0">
                <a:solidFill>
                  <a:prstClr val="black"/>
                </a:solidFill>
                <a:latin typeface="Calibri"/>
                <a:ea typeface="+mn-ea"/>
                <a:cs typeface="Calibri"/>
              </a:rPr>
              <a:t>enterprise </a:t>
            </a:r>
            <a:r>
              <a:rPr sz="1000" kern="1200" spc="-13" dirty="0">
                <a:solidFill>
                  <a:prstClr val="black"/>
                </a:solidFill>
                <a:latin typeface="Calibri"/>
                <a:ea typeface="+mn-ea"/>
                <a:cs typeface="Calibri"/>
              </a:rPr>
              <a:t>that </a:t>
            </a:r>
            <a:r>
              <a:rPr sz="1000" kern="1200" spc="10" dirty="0">
                <a:solidFill>
                  <a:prstClr val="black"/>
                </a:solidFill>
                <a:latin typeface="Calibri"/>
                <a:ea typeface="+mn-ea"/>
                <a:cs typeface="Calibri"/>
              </a:rPr>
              <a:t>strategically </a:t>
            </a:r>
            <a:r>
              <a:rPr sz="1000" kern="1200" spc="17" dirty="0">
                <a:solidFill>
                  <a:prstClr val="black"/>
                </a:solidFill>
                <a:latin typeface="Calibri"/>
                <a:ea typeface="+mn-ea"/>
                <a:cs typeface="Calibri"/>
              </a:rPr>
              <a:t>deploys </a:t>
            </a:r>
            <a:r>
              <a:rPr sz="1000" kern="1200" dirty="0">
                <a:solidFill>
                  <a:prstClr val="black"/>
                </a:solidFill>
                <a:latin typeface="Calibri"/>
                <a:ea typeface="+mn-ea"/>
                <a:cs typeface="Calibri"/>
              </a:rPr>
              <a:t>not just </a:t>
            </a:r>
            <a:r>
              <a:rPr sz="1000" kern="1200" spc="20" dirty="0">
                <a:solidFill>
                  <a:prstClr val="black"/>
                </a:solidFill>
                <a:latin typeface="Calibri"/>
                <a:ea typeface="+mn-ea"/>
                <a:cs typeface="Calibri"/>
              </a:rPr>
              <a:t>financial </a:t>
            </a:r>
            <a:r>
              <a:rPr sz="1000" kern="1200" spc="17" dirty="0">
                <a:solidFill>
                  <a:prstClr val="black"/>
                </a:solidFill>
                <a:latin typeface="Calibri"/>
                <a:ea typeface="+mn-ea"/>
                <a:cs typeface="Calibri"/>
              </a:rPr>
              <a:t>capital </a:t>
            </a:r>
            <a:r>
              <a:rPr sz="1000" kern="1200" dirty="0">
                <a:solidFill>
                  <a:prstClr val="black"/>
                </a:solidFill>
                <a:latin typeface="Calibri"/>
                <a:ea typeface="+mn-ea"/>
                <a:cs typeface="Calibri"/>
              </a:rPr>
              <a:t>but  </a:t>
            </a:r>
            <a:r>
              <a:rPr sz="1000" kern="1200" spc="23" dirty="0">
                <a:solidFill>
                  <a:prstClr val="black"/>
                </a:solidFill>
                <a:latin typeface="Calibri"/>
                <a:ea typeface="+mn-ea"/>
                <a:cs typeface="Calibri"/>
              </a:rPr>
              <a:t>social, </a:t>
            </a:r>
            <a:r>
              <a:rPr sz="1000" kern="1200" spc="13" dirty="0">
                <a:solidFill>
                  <a:prstClr val="black"/>
                </a:solidFill>
                <a:latin typeface="Calibri"/>
                <a:ea typeface="+mn-ea"/>
                <a:cs typeface="Calibri"/>
              </a:rPr>
              <a:t>moral, intellectual </a:t>
            </a:r>
            <a:r>
              <a:rPr sz="1000" kern="1200" spc="17" dirty="0">
                <a:solidFill>
                  <a:prstClr val="black"/>
                </a:solidFill>
                <a:latin typeface="Calibri"/>
                <a:ea typeface="+mn-ea"/>
                <a:cs typeface="Calibri"/>
              </a:rPr>
              <a:t>and </a:t>
            </a:r>
            <a:r>
              <a:rPr sz="1000" kern="1200" spc="7" dirty="0">
                <a:solidFill>
                  <a:prstClr val="black"/>
                </a:solidFill>
                <a:latin typeface="Calibri"/>
                <a:ea typeface="+mn-ea"/>
                <a:cs typeface="Calibri"/>
              </a:rPr>
              <a:t>reputational</a:t>
            </a:r>
            <a:r>
              <a:rPr sz="1000" kern="1200" spc="99" dirty="0">
                <a:solidFill>
                  <a:prstClr val="black"/>
                </a:solidFill>
                <a:latin typeface="Calibri"/>
                <a:ea typeface="+mn-ea"/>
                <a:cs typeface="Calibri"/>
              </a:rPr>
              <a:t> </a:t>
            </a:r>
            <a:r>
              <a:rPr sz="1000" kern="1200" spc="13" dirty="0">
                <a:solidFill>
                  <a:prstClr val="black"/>
                </a:solidFill>
                <a:latin typeface="Calibri"/>
                <a:ea typeface="+mn-ea"/>
                <a:cs typeface="Calibri"/>
              </a:rPr>
              <a:t>capital.</a:t>
            </a:r>
            <a:endParaRPr sz="1000" kern="1200" baseline="32407" dirty="0">
              <a:solidFill>
                <a:prstClr val="black"/>
              </a:solidFill>
              <a:latin typeface="Calibri"/>
              <a:ea typeface="+mn-ea"/>
              <a:cs typeface="Calibri"/>
            </a:endParaRPr>
          </a:p>
        </p:txBody>
      </p:sp>
      <p:sp>
        <p:nvSpPr>
          <p:cNvPr id="6" name="object 6"/>
          <p:cNvSpPr/>
          <p:nvPr/>
        </p:nvSpPr>
        <p:spPr>
          <a:xfrm>
            <a:off x="5547717" y="0"/>
            <a:ext cx="2647390" cy="5143500"/>
          </a:xfrm>
          <a:custGeom>
            <a:avLst/>
            <a:gdLst/>
            <a:ahLst/>
            <a:cxnLst/>
            <a:rect l="l" t="t" r="r" b="b"/>
            <a:pathLst>
              <a:path w="4000500" h="7772400">
                <a:moveTo>
                  <a:pt x="0" y="7772400"/>
                </a:moveTo>
                <a:lnTo>
                  <a:pt x="4000500" y="7772400"/>
                </a:lnTo>
                <a:lnTo>
                  <a:pt x="4000500" y="0"/>
                </a:lnTo>
                <a:lnTo>
                  <a:pt x="0" y="0"/>
                </a:lnTo>
                <a:lnTo>
                  <a:pt x="0" y="7772400"/>
                </a:lnTo>
                <a:close/>
              </a:path>
            </a:pathLst>
          </a:custGeom>
          <a:solidFill>
            <a:schemeClr val="bg1">
              <a:lumMod val="85000"/>
            </a:scheme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txBox="1"/>
          <p:nvPr/>
        </p:nvSpPr>
        <p:spPr>
          <a:xfrm>
            <a:off x="5630956" y="228914"/>
            <a:ext cx="2572590" cy="2008393"/>
          </a:xfrm>
          <a:prstGeom prst="rect">
            <a:avLst/>
          </a:prstGeom>
        </p:spPr>
        <p:txBody>
          <a:bodyPr vert="horz" wrap="square" lIns="0" tIns="8404" rIns="0" bIns="0" rtlCol="0">
            <a:spAutoFit/>
          </a:bodyPr>
          <a:lstStyle/>
          <a:p>
            <a:pPr marL="8405" marR="10086" defTabSz="605150">
              <a:lnSpc>
                <a:spcPct val="115399"/>
              </a:lnSpc>
              <a:buClrTx/>
            </a:pPr>
            <a:r>
              <a:rPr lang="en-US" sz="1000" i="1" kern="1200" spc="20" dirty="0">
                <a:solidFill>
                  <a:prstClr val="black"/>
                </a:solidFill>
                <a:latin typeface="Calibri"/>
                <a:ea typeface="+mn-ea"/>
                <a:cs typeface="Palatino Linotype"/>
              </a:rPr>
              <a:t>Grants are only one strategy </a:t>
            </a:r>
            <a:r>
              <a:rPr sz="1000" i="1" kern="1200" spc="20" dirty="0">
                <a:solidFill>
                  <a:prstClr val="black"/>
                </a:solidFill>
                <a:latin typeface="Calibri"/>
                <a:ea typeface="+mn-ea"/>
                <a:cs typeface="Palatino Linotype"/>
              </a:rPr>
              <a:t>for </a:t>
            </a:r>
            <a:r>
              <a:rPr sz="1000" i="1" kern="1200" spc="13" dirty="0">
                <a:solidFill>
                  <a:prstClr val="black"/>
                </a:solidFill>
                <a:latin typeface="Calibri"/>
                <a:ea typeface="+mn-ea"/>
                <a:cs typeface="Palatino Linotype"/>
              </a:rPr>
              <a:t>increasing </a:t>
            </a:r>
            <a:r>
              <a:rPr sz="1000" i="1" kern="1200" spc="17" dirty="0">
                <a:solidFill>
                  <a:prstClr val="black"/>
                </a:solidFill>
                <a:latin typeface="Calibri"/>
                <a:ea typeface="+mn-ea"/>
                <a:cs typeface="Palatino Linotype"/>
              </a:rPr>
              <a:t>prosperity </a:t>
            </a:r>
            <a:r>
              <a:rPr sz="1000" i="1" kern="1200" spc="33" dirty="0">
                <a:solidFill>
                  <a:prstClr val="black"/>
                </a:solidFill>
                <a:latin typeface="Calibri"/>
                <a:ea typeface="+mn-ea"/>
                <a:cs typeface="Palatino Linotype"/>
              </a:rPr>
              <a:t>and </a:t>
            </a:r>
            <a:r>
              <a:rPr sz="1000" i="1" kern="1200" spc="26" dirty="0">
                <a:solidFill>
                  <a:prstClr val="black"/>
                </a:solidFill>
                <a:latin typeface="Calibri"/>
                <a:ea typeface="+mn-ea"/>
                <a:cs typeface="Palatino Linotype"/>
              </a:rPr>
              <a:t>educational  </a:t>
            </a:r>
            <a:r>
              <a:rPr sz="1000" i="1" kern="1200" spc="23" dirty="0">
                <a:solidFill>
                  <a:prstClr val="black"/>
                </a:solidFill>
                <a:latin typeface="Calibri"/>
                <a:ea typeface="+mn-ea"/>
                <a:cs typeface="Palatino Linotype"/>
              </a:rPr>
              <a:t>attainment </a:t>
            </a:r>
            <a:r>
              <a:rPr sz="1000" i="1" kern="1200" spc="33" dirty="0">
                <a:solidFill>
                  <a:prstClr val="black"/>
                </a:solidFill>
                <a:latin typeface="Calibri"/>
                <a:ea typeface="+mn-ea"/>
                <a:cs typeface="Palatino Linotype"/>
              </a:rPr>
              <a:t>and </a:t>
            </a:r>
            <a:r>
              <a:rPr sz="1000" i="1" kern="1200" spc="10" dirty="0">
                <a:solidFill>
                  <a:prstClr val="black"/>
                </a:solidFill>
                <a:latin typeface="Calibri"/>
                <a:ea typeface="+mn-ea"/>
                <a:cs typeface="Palatino Linotype"/>
              </a:rPr>
              <a:t>strengthening </a:t>
            </a:r>
            <a:r>
              <a:rPr sz="1000" i="1" kern="1200" spc="13" dirty="0">
                <a:solidFill>
                  <a:prstClr val="black"/>
                </a:solidFill>
                <a:latin typeface="Calibri"/>
                <a:ea typeface="+mn-ea"/>
                <a:cs typeface="Palatino Linotype"/>
              </a:rPr>
              <a:t>communities  </a:t>
            </a:r>
            <a:r>
              <a:rPr sz="1000" i="1" kern="1200" spc="33" dirty="0">
                <a:solidFill>
                  <a:prstClr val="black"/>
                </a:solidFill>
                <a:latin typeface="Calibri"/>
                <a:ea typeface="+mn-ea"/>
                <a:cs typeface="Palatino Linotype"/>
              </a:rPr>
              <a:t>and </a:t>
            </a:r>
            <a:r>
              <a:rPr sz="1000" i="1" kern="1200" spc="13" dirty="0">
                <a:solidFill>
                  <a:prstClr val="black"/>
                </a:solidFill>
                <a:latin typeface="Calibri"/>
                <a:ea typeface="+mn-ea"/>
                <a:cs typeface="Palatino Linotype"/>
              </a:rPr>
              <a:t>nonprofits </a:t>
            </a:r>
            <a:r>
              <a:rPr sz="1000" i="1" kern="1200" spc="-3" dirty="0">
                <a:solidFill>
                  <a:prstClr val="black"/>
                </a:solidFill>
                <a:latin typeface="Calibri"/>
                <a:ea typeface="+mn-ea"/>
                <a:cs typeface="Palatino Linotype"/>
              </a:rPr>
              <a:t>in </a:t>
            </a:r>
            <a:r>
              <a:rPr sz="1000" i="1" kern="1200" spc="20" dirty="0">
                <a:solidFill>
                  <a:prstClr val="black"/>
                </a:solidFill>
                <a:latin typeface="Calibri"/>
                <a:ea typeface="+mn-ea"/>
                <a:cs typeface="Palatino Linotype"/>
              </a:rPr>
              <a:t>Arkansas. </a:t>
            </a:r>
            <a:r>
              <a:rPr sz="1000" i="1" kern="1200" spc="-7" dirty="0">
                <a:solidFill>
                  <a:prstClr val="black"/>
                </a:solidFill>
                <a:latin typeface="Calibri"/>
                <a:ea typeface="+mn-ea"/>
                <a:cs typeface="Palatino Linotype"/>
              </a:rPr>
              <a:t>But </a:t>
            </a:r>
            <a:r>
              <a:rPr sz="1000" i="1" kern="1200" spc="13" dirty="0">
                <a:solidFill>
                  <a:prstClr val="black"/>
                </a:solidFill>
                <a:latin typeface="Calibri"/>
                <a:ea typeface="+mn-ea"/>
                <a:cs typeface="Palatino Linotype"/>
              </a:rPr>
              <a:t>they </a:t>
            </a:r>
            <a:r>
              <a:rPr sz="1000" i="1" kern="1200" spc="20" dirty="0">
                <a:solidFill>
                  <a:prstClr val="black"/>
                </a:solidFill>
                <a:latin typeface="Calibri"/>
                <a:ea typeface="+mn-ea"/>
                <a:cs typeface="Palatino Linotype"/>
              </a:rPr>
              <a:t>aren’t  </a:t>
            </a:r>
            <a:r>
              <a:rPr sz="1000" i="1" kern="1200" spc="13" dirty="0">
                <a:solidFill>
                  <a:prstClr val="black"/>
                </a:solidFill>
                <a:latin typeface="Calibri"/>
                <a:ea typeface="+mn-ea"/>
                <a:cs typeface="Palatino Linotype"/>
              </a:rPr>
              <a:t>our </a:t>
            </a:r>
            <a:r>
              <a:rPr sz="1000" i="1" kern="1200" dirty="0">
                <a:solidFill>
                  <a:prstClr val="black"/>
                </a:solidFill>
                <a:latin typeface="Calibri"/>
                <a:ea typeface="+mn-ea"/>
                <a:cs typeface="Palatino Linotype"/>
              </a:rPr>
              <a:t>only </a:t>
            </a:r>
            <a:r>
              <a:rPr sz="1000" i="1" kern="1200" spc="13" dirty="0">
                <a:solidFill>
                  <a:prstClr val="black"/>
                </a:solidFill>
                <a:latin typeface="Calibri"/>
                <a:ea typeface="+mn-ea"/>
                <a:cs typeface="Palatino Linotype"/>
              </a:rPr>
              <a:t>strategy. </a:t>
            </a:r>
            <a:r>
              <a:rPr sz="1000" i="1" kern="1200" spc="10" dirty="0">
                <a:solidFill>
                  <a:prstClr val="black"/>
                </a:solidFill>
                <a:latin typeface="Calibri"/>
                <a:ea typeface="+mn-ea"/>
                <a:cs typeface="Palatino Linotype"/>
              </a:rPr>
              <a:t>To </a:t>
            </a:r>
            <a:r>
              <a:rPr sz="1000" i="1" kern="1200" spc="20" dirty="0">
                <a:solidFill>
                  <a:prstClr val="black"/>
                </a:solidFill>
                <a:latin typeface="Calibri"/>
                <a:ea typeface="+mn-ea"/>
                <a:cs typeface="Palatino Linotype"/>
              </a:rPr>
              <a:t>move </a:t>
            </a:r>
            <a:r>
              <a:rPr sz="1000" i="1" kern="1200" spc="30" dirty="0">
                <a:solidFill>
                  <a:prstClr val="black"/>
                </a:solidFill>
                <a:latin typeface="Calibri"/>
                <a:ea typeface="+mn-ea"/>
                <a:cs typeface="Palatino Linotype"/>
              </a:rPr>
              <a:t>the needle, </a:t>
            </a:r>
            <a:r>
              <a:rPr sz="1000" i="1" kern="1200" spc="-23" dirty="0">
                <a:solidFill>
                  <a:prstClr val="black"/>
                </a:solidFill>
                <a:latin typeface="Calibri"/>
                <a:ea typeface="+mn-ea"/>
                <a:cs typeface="Palatino Linotype"/>
              </a:rPr>
              <a:t>WRF  </a:t>
            </a:r>
            <a:r>
              <a:rPr sz="1000" i="1" kern="1200" spc="26" dirty="0">
                <a:solidFill>
                  <a:prstClr val="black"/>
                </a:solidFill>
                <a:latin typeface="Calibri"/>
                <a:ea typeface="+mn-ea"/>
                <a:cs typeface="Palatino Linotype"/>
              </a:rPr>
              <a:t>staff </a:t>
            </a:r>
            <a:r>
              <a:rPr sz="1000" i="1" kern="1200" spc="36" dirty="0">
                <a:solidFill>
                  <a:prstClr val="black"/>
                </a:solidFill>
                <a:latin typeface="Calibri"/>
                <a:ea typeface="+mn-ea"/>
                <a:cs typeface="Palatino Linotype"/>
              </a:rPr>
              <a:t>also </a:t>
            </a:r>
            <a:r>
              <a:rPr sz="1000" i="1" kern="1200" spc="17" dirty="0">
                <a:solidFill>
                  <a:prstClr val="black"/>
                </a:solidFill>
                <a:latin typeface="Calibri"/>
                <a:ea typeface="+mn-ea"/>
                <a:cs typeface="Palatino Linotype"/>
              </a:rPr>
              <a:t>serve </a:t>
            </a:r>
            <a:r>
              <a:rPr sz="1000" i="1" kern="1200" spc="50" dirty="0">
                <a:solidFill>
                  <a:prstClr val="black"/>
                </a:solidFill>
                <a:latin typeface="Calibri"/>
                <a:ea typeface="+mn-ea"/>
                <a:cs typeface="Palatino Linotype"/>
              </a:rPr>
              <a:t>as </a:t>
            </a:r>
            <a:r>
              <a:rPr sz="1000" i="1" kern="1200" spc="40" dirty="0">
                <a:solidFill>
                  <a:prstClr val="black"/>
                </a:solidFill>
                <a:latin typeface="Calibri"/>
                <a:ea typeface="+mn-ea"/>
                <a:cs typeface="Palatino Linotype"/>
              </a:rPr>
              <a:t>ambassadors, </a:t>
            </a:r>
            <a:r>
              <a:rPr sz="1000" i="1" kern="1200" spc="33" dirty="0">
                <a:solidFill>
                  <a:prstClr val="black"/>
                </a:solidFill>
                <a:latin typeface="Calibri"/>
                <a:ea typeface="+mn-ea"/>
                <a:cs typeface="Palatino Linotype"/>
              </a:rPr>
              <a:t>advocates  and</a:t>
            </a:r>
            <a:r>
              <a:rPr sz="1000" i="1" kern="1200" spc="-10" dirty="0">
                <a:solidFill>
                  <a:prstClr val="black"/>
                </a:solidFill>
                <a:latin typeface="Calibri"/>
                <a:ea typeface="+mn-ea"/>
                <a:cs typeface="Palatino Linotype"/>
              </a:rPr>
              <a:t> </a:t>
            </a:r>
            <a:r>
              <a:rPr sz="1000" i="1" kern="1200" spc="10" dirty="0">
                <a:solidFill>
                  <a:prstClr val="black"/>
                </a:solidFill>
                <a:latin typeface="Calibri"/>
                <a:ea typeface="+mn-ea"/>
                <a:cs typeface="Palatino Linotype"/>
              </a:rPr>
              <a:t>activists</a:t>
            </a:r>
            <a:r>
              <a:rPr sz="1000" i="1" kern="1200" spc="-7" dirty="0">
                <a:solidFill>
                  <a:prstClr val="black"/>
                </a:solidFill>
                <a:latin typeface="Calibri"/>
                <a:ea typeface="+mn-ea"/>
                <a:cs typeface="Palatino Linotype"/>
              </a:rPr>
              <a:t> </a:t>
            </a:r>
            <a:r>
              <a:rPr sz="1000" i="1" kern="1200" spc="20" dirty="0">
                <a:solidFill>
                  <a:prstClr val="black"/>
                </a:solidFill>
                <a:latin typeface="Calibri"/>
                <a:ea typeface="+mn-ea"/>
                <a:cs typeface="Palatino Linotype"/>
              </a:rPr>
              <a:t>for</a:t>
            </a:r>
            <a:r>
              <a:rPr sz="1000" i="1" kern="1200" spc="-7" dirty="0">
                <a:solidFill>
                  <a:prstClr val="black"/>
                </a:solidFill>
                <a:latin typeface="Calibri"/>
                <a:ea typeface="+mn-ea"/>
                <a:cs typeface="Palatino Linotype"/>
              </a:rPr>
              <a:t> </a:t>
            </a:r>
            <a:r>
              <a:rPr sz="1000" i="1" kern="1200" spc="75" dirty="0">
                <a:solidFill>
                  <a:prstClr val="black"/>
                </a:solidFill>
                <a:latin typeface="Calibri"/>
                <a:ea typeface="+mn-ea"/>
                <a:cs typeface="Palatino Linotype"/>
              </a:rPr>
              <a:t>a</a:t>
            </a:r>
            <a:r>
              <a:rPr sz="1000" i="1" kern="1200" spc="-7" dirty="0">
                <a:solidFill>
                  <a:prstClr val="black"/>
                </a:solidFill>
                <a:latin typeface="Calibri"/>
                <a:ea typeface="+mn-ea"/>
                <a:cs typeface="Palatino Linotype"/>
              </a:rPr>
              <a:t> </a:t>
            </a:r>
            <a:r>
              <a:rPr sz="1000" i="1" kern="1200" spc="36" dirty="0">
                <a:solidFill>
                  <a:prstClr val="black"/>
                </a:solidFill>
                <a:latin typeface="Calibri"/>
                <a:ea typeface="+mn-ea"/>
                <a:cs typeface="Palatino Linotype"/>
              </a:rPr>
              <a:t>shared</a:t>
            </a:r>
            <a:r>
              <a:rPr sz="1000" i="1" kern="1200" spc="-7" dirty="0">
                <a:solidFill>
                  <a:prstClr val="black"/>
                </a:solidFill>
                <a:latin typeface="Calibri"/>
                <a:ea typeface="+mn-ea"/>
                <a:cs typeface="Palatino Linotype"/>
              </a:rPr>
              <a:t> </a:t>
            </a:r>
            <a:r>
              <a:rPr sz="1000" i="1" kern="1200" spc="3" dirty="0">
                <a:solidFill>
                  <a:prstClr val="black"/>
                </a:solidFill>
                <a:latin typeface="Calibri"/>
                <a:ea typeface="+mn-ea"/>
                <a:cs typeface="Palatino Linotype"/>
              </a:rPr>
              <a:t>vision</a:t>
            </a:r>
            <a:r>
              <a:rPr sz="1000" i="1" kern="1200" spc="-7" dirty="0">
                <a:solidFill>
                  <a:prstClr val="black"/>
                </a:solidFill>
                <a:latin typeface="Calibri"/>
                <a:ea typeface="+mn-ea"/>
                <a:cs typeface="Palatino Linotype"/>
              </a:rPr>
              <a:t> </a:t>
            </a:r>
            <a:r>
              <a:rPr sz="1000" i="1" kern="1200" spc="33" dirty="0">
                <a:solidFill>
                  <a:prstClr val="black"/>
                </a:solidFill>
                <a:latin typeface="Calibri"/>
                <a:ea typeface="+mn-ea"/>
                <a:cs typeface="Palatino Linotype"/>
              </a:rPr>
              <a:t>of</a:t>
            </a:r>
            <a:r>
              <a:rPr sz="1000" i="1" kern="1200" spc="-7" dirty="0">
                <a:solidFill>
                  <a:prstClr val="black"/>
                </a:solidFill>
                <a:latin typeface="Calibri"/>
                <a:ea typeface="+mn-ea"/>
                <a:cs typeface="Palatino Linotype"/>
              </a:rPr>
              <a:t> </a:t>
            </a:r>
            <a:r>
              <a:rPr sz="1000" i="1" kern="1200" spc="33" dirty="0">
                <a:solidFill>
                  <a:prstClr val="black"/>
                </a:solidFill>
                <a:latin typeface="Calibri"/>
                <a:ea typeface="+mn-ea"/>
                <a:cs typeface="Palatino Linotype"/>
              </a:rPr>
              <a:t>progress--  and</a:t>
            </a:r>
            <a:r>
              <a:rPr sz="1000" i="1" kern="1200" spc="-7" dirty="0">
                <a:solidFill>
                  <a:prstClr val="black"/>
                </a:solidFill>
                <a:latin typeface="Calibri"/>
                <a:ea typeface="+mn-ea"/>
                <a:cs typeface="Palatino Linotype"/>
              </a:rPr>
              <a:t> </a:t>
            </a:r>
            <a:r>
              <a:rPr sz="1000" i="1" kern="1200" spc="10" dirty="0">
                <a:solidFill>
                  <a:prstClr val="black"/>
                </a:solidFill>
                <a:latin typeface="Calibri"/>
                <a:ea typeface="+mn-ea"/>
                <a:cs typeface="Palatino Linotype"/>
              </a:rPr>
              <a:t>we</a:t>
            </a:r>
            <a:r>
              <a:rPr sz="1000" i="1" kern="1200" spc="-3" dirty="0">
                <a:solidFill>
                  <a:prstClr val="black"/>
                </a:solidFill>
                <a:latin typeface="Calibri"/>
                <a:ea typeface="+mn-ea"/>
                <a:cs typeface="Palatino Linotype"/>
              </a:rPr>
              <a:t> </a:t>
            </a:r>
            <a:r>
              <a:rPr sz="1000" i="1" kern="1200" spc="20" dirty="0">
                <a:solidFill>
                  <a:prstClr val="black"/>
                </a:solidFill>
                <a:latin typeface="Calibri"/>
                <a:ea typeface="+mn-ea"/>
                <a:cs typeface="Palatino Linotype"/>
              </a:rPr>
              <a:t>motivate</a:t>
            </a:r>
            <a:r>
              <a:rPr sz="1000" i="1" kern="1200" spc="-7" dirty="0">
                <a:solidFill>
                  <a:prstClr val="black"/>
                </a:solidFill>
                <a:latin typeface="Calibri"/>
                <a:ea typeface="+mn-ea"/>
                <a:cs typeface="Palatino Linotype"/>
              </a:rPr>
              <a:t> </a:t>
            </a:r>
            <a:r>
              <a:rPr sz="1000" i="1" kern="1200" spc="26" dirty="0">
                <a:solidFill>
                  <a:prstClr val="black"/>
                </a:solidFill>
                <a:latin typeface="Calibri"/>
                <a:ea typeface="+mn-ea"/>
                <a:cs typeface="Palatino Linotype"/>
              </a:rPr>
              <a:t>others</a:t>
            </a:r>
            <a:r>
              <a:rPr sz="1000" i="1" kern="1200" spc="-3" dirty="0">
                <a:solidFill>
                  <a:prstClr val="black"/>
                </a:solidFill>
                <a:latin typeface="Calibri"/>
                <a:ea typeface="+mn-ea"/>
                <a:cs typeface="Palatino Linotype"/>
              </a:rPr>
              <a:t> </a:t>
            </a:r>
            <a:r>
              <a:rPr sz="1000" i="1" kern="1200" spc="26" dirty="0">
                <a:solidFill>
                  <a:prstClr val="black"/>
                </a:solidFill>
                <a:latin typeface="Calibri"/>
                <a:ea typeface="+mn-ea"/>
                <a:cs typeface="Palatino Linotype"/>
              </a:rPr>
              <a:t>to</a:t>
            </a:r>
            <a:r>
              <a:rPr sz="1000" i="1" kern="1200" spc="-7" dirty="0">
                <a:solidFill>
                  <a:prstClr val="black"/>
                </a:solidFill>
                <a:latin typeface="Calibri"/>
                <a:ea typeface="+mn-ea"/>
                <a:cs typeface="Palatino Linotype"/>
              </a:rPr>
              <a:t> </a:t>
            </a:r>
            <a:r>
              <a:rPr sz="1000" i="1" kern="1200" spc="53" dirty="0">
                <a:solidFill>
                  <a:prstClr val="black"/>
                </a:solidFill>
                <a:latin typeface="Calibri"/>
                <a:ea typeface="+mn-ea"/>
                <a:cs typeface="Palatino Linotype"/>
              </a:rPr>
              <a:t>be</a:t>
            </a:r>
            <a:r>
              <a:rPr sz="1000" i="1" kern="1200" spc="-3" dirty="0">
                <a:solidFill>
                  <a:prstClr val="black"/>
                </a:solidFill>
                <a:latin typeface="Calibri"/>
                <a:ea typeface="+mn-ea"/>
                <a:cs typeface="Palatino Linotype"/>
              </a:rPr>
              <a:t> </a:t>
            </a:r>
            <a:r>
              <a:rPr sz="1000" i="1" kern="1200" spc="33" dirty="0">
                <a:solidFill>
                  <a:prstClr val="black"/>
                </a:solidFill>
                <a:latin typeface="Calibri"/>
                <a:ea typeface="+mn-ea"/>
                <a:cs typeface="Palatino Linotype"/>
              </a:rPr>
              <a:t>leaders</a:t>
            </a:r>
            <a:r>
              <a:rPr sz="1000" i="1" kern="1200" spc="-7" dirty="0">
                <a:solidFill>
                  <a:prstClr val="black"/>
                </a:solidFill>
                <a:latin typeface="Calibri"/>
                <a:ea typeface="+mn-ea"/>
                <a:cs typeface="Palatino Linotype"/>
              </a:rPr>
              <a:t> </a:t>
            </a:r>
            <a:r>
              <a:rPr sz="1000" i="1" kern="1200" spc="50" dirty="0">
                <a:solidFill>
                  <a:prstClr val="black"/>
                </a:solidFill>
                <a:latin typeface="Calibri"/>
                <a:ea typeface="+mn-ea"/>
                <a:cs typeface="Palatino Linotype"/>
              </a:rPr>
              <a:t>as</a:t>
            </a:r>
            <a:r>
              <a:rPr sz="1000" i="1" kern="1200" spc="-3" dirty="0">
                <a:solidFill>
                  <a:prstClr val="black"/>
                </a:solidFill>
                <a:latin typeface="Calibri"/>
                <a:ea typeface="+mn-ea"/>
                <a:cs typeface="Palatino Linotype"/>
              </a:rPr>
              <a:t> </a:t>
            </a:r>
            <a:r>
              <a:rPr sz="1000" i="1" kern="1200" spc="-10" dirty="0">
                <a:solidFill>
                  <a:prstClr val="black"/>
                </a:solidFill>
                <a:latin typeface="Calibri"/>
                <a:ea typeface="+mn-ea"/>
                <a:cs typeface="Palatino Linotype"/>
              </a:rPr>
              <a:t>well.”</a:t>
            </a:r>
            <a:endParaRPr sz="1000" kern="1200" dirty="0">
              <a:solidFill>
                <a:prstClr val="black"/>
              </a:solidFill>
              <a:latin typeface="Calibri"/>
              <a:ea typeface="+mn-ea"/>
              <a:cs typeface="Palatino Linotype"/>
            </a:endParaRPr>
          </a:p>
          <a:p>
            <a:pPr marL="1043463" defTabSz="605150">
              <a:spcBef>
                <a:spcPts val="586"/>
              </a:spcBef>
              <a:buClrTx/>
            </a:pPr>
            <a:r>
              <a:rPr sz="900" kern="1200" spc="-40" dirty="0">
                <a:solidFill>
                  <a:prstClr val="black"/>
                </a:solidFill>
                <a:latin typeface="Calibri"/>
                <a:ea typeface="+mn-ea"/>
                <a:cs typeface="Oswald"/>
              </a:rPr>
              <a:t>- </a:t>
            </a:r>
            <a:r>
              <a:rPr sz="900" kern="1200" spc="-7" dirty="0">
                <a:solidFill>
                  <a:prstClr val="black"/>
                </a:solidFill>
                <a:latin typeface="Calibri"/>
                <a:ea typeface="+mn-ea"/>
                <a:cs typeface="Oswald"/>
              </a:rPr>
              <a:t>Sherece </a:t>
            </a:r>
            <a:r>
              <a:rPr sz="900" kern="1200" spc="-26" dirty="0">
                <a:solidFill>
                  <a:prstClr val="black"/>
                </a:solidFill>
                <a:latin typeface="Calibri"/>
                <a:ea typeface="+mn-ea"/>
                <a:cs typeface="Oswald"/>
              </a:rPr>
              <a:t>Y.</a:t>
            </a:r>
            <a:r>
              <a:rPr sz="900" kern="1200" spc="33" dirty="0">
                <a:solidFill>
                  <a:prstClr val="black"/>
                </a:solidFill>
                <a:latin typeface="Calibri"/>
                <a:ea typeface="+mn-ea"/>
                <a:cs typeface="Oswald"/>
              </a:rPr>
              <a:t> </a:t>
            </a:r>
            <a:r>
              <a:rPr sz="900" kern="1200" spc="-7" dirty="0">
                <a:solidFill>
                  <a:prstClr val="black"/>
                </a:solidFill>
                <a:latin typeface="Calibri"/>
                <a:ea typeface="+mn-ea"/>
                <a:cs typeface="Oswald"/>
              </a:rPr>
              <a:t>West-Scantlebury</a:t>
            </a:r>
            <a:endParaRPr sz="900" kern="1200" dirty="0">
              <a:solidFill>
                <a:prstClr val="black"/>
              </a:solidFill>
              <a:latin typeface="Calibri"/>
              <a:ea typeface="+mn-ea"/>
              <a:cs typeface="Oswald"/>
            </a:endParaRPr>
          </a:p>
          <a:p>
            <a:pPr marL="338715" defTabSz="605150">
              <a:spcBef>
                <a:spcPts val="33"/>
              </a:spcBef>
              <a:buClrTx/>
            </a:pPr>
            <a:r>
              <a:rPr sz="900" i="1" kern="1200" spc="3" dirty="0">
                <a:solidFill>
                  <a:prstClr val="black"/>
                </a:solidFill>
                <a:latin typeface="Calibri"/>
                <a:ea typeface="+mn-ea"/>
                <a:cs typeface="Palatino Linotype"/>
              </a:rPr>
              <a:t>President </a:t>
            </a:r>
            <a:r>
              <a:rPr sz="900" i="1" kern="1200" spc="40" dirty="0">
                <a:solidFill>
                  <a:prstClr val="black"/>
                </a:solidFill>
                <a:latin typeface="Calibri"/>
                <a:ea typeface="+mn-ea"/>
                <a:cs typeface="Palatino Linotype"/>
              </a:rPr>
              <a:t>&amp; </a:t>
            </a:r>
            <a:r>
              <a:rPr sz="900" i="1" kern="1200" spc="-23" dirty="0">
                <a:solidFill>
                  <a:prstClr val="black"/>
                </a:solidFill>
                <a:latin typeface="Calibri"/>
                <a:ea typeface="+mn-ea"/>
                <a:cs typeface="Palatino Linotype"/>
              </a:rPr>
              <a:t>CEO, </a:t>
            </a:r>
            <a:r>
              <a:rPr sz="900" i="1" kern="1200" spc="13" dirty="0">
                <a:solidFill>
                  <a:prstClr val="black"/>
                </a:solidFill>
                <a:latin typeface="Calibri"/>
                <a:ea typeface="+mn-ea"/>
                <a:cs typeface="Palatino Linotype"/>
              </a:rPr>
              <a:t>The </a:t>
            </a:r>
            <a:r>
              <a:rPr sz="900" i="1" kern="1200" dirty="0">
                <a:solidFill>
                  <a:prstClr val="black"/>
                </a:solidFill>
                <a:latin typeface="Calibri"/>
                <a:ea typeface="+mn-ea"/>
                <a:cs typeface="Palatino Linotype"/>
              </a:rPr>
              <a:t>Winthrop </a:t>
            </a:r>
            <a:r>
              <a:rPr sz="900" i="1" kern="1200" spc="10" dirty="0">
                <a:solidFill>
                  <a:prstClr val="black"/>
                </a:solidFill>
                <a:latin typeface="Calibri"/>
                <a:ea typeface="+mn-ea"/>
                <a:cs typeface="Palatino Linotype"/>
              </a:rPr>
              <a:t>Rockefeller</a:t>
            </a:r>
            <a:r>
              <a:rPr sz="900" i="1" kern="1200" spc="-40" dirty="0">
                <a:solidFill>
                  <a:prstClr val="black"/>
                </a:solidFill>
                <a:latin typeface="Calibri"/>
                <a:ea typeface="+mn-ea"/>
                <a:cs typeface="Palatino Linotype"/>
              </a:rPr>
              <a:t> </a:t>
            </a:r>
            <a:r>
              <a:rPr sz="900" i="1" kern="1200" spc="7" dirty="0">
                <a:solidFill>
                  <a:prstClr val="black"/>
                </a:solidFill>
                <a:latin typeface="Calibri"/>
                <a:ea typeface="+mn-ea"/>
                <a:cs typeface="Palatino Linotype"/>
              </a:rPr>
              <a:t>Foundation</a:t>
            </a:r>
            <a:endParaRPr sz="900" kern="1200" dirty="0">
              <a:solidFill>
                <a:prstClr val="black"/>
              </a:solidFill>
              <a:latin typeface="Calibri"/>
              <a:ea typeface="+mn-ea"/>
              <a:cs typeface="Palatino Linotype"/>
            </a:endParaRPr>
          </a:p>
          <a:p>
            <a:pPr defTabSz="605150">
              <a:spcBef>
                <a:spcPts val="26"/>
              </a:spcBef>
              <a:buClrTx/>
            </a:pPr>
            <a:endParaRPr sz="596" kern="1200" dirty="0">
              <a:solidFill>
                <a:prstClr val="black"/>
              </a:solidFill>
              <a:latin typeface="Palatino Linotype"/>
              <a:ea typeface="+mn-ea"/>
              <a:cs typeface="Palatino Linotype"/>
            </a:endParaRPr>
          </a:p>
        </p:txBody>
      </p:sp>
      <p:sp>
        <p:nvSpPr>
          <p:cNvPr id="9" name="TextBox 8">
            <a:extLst>
              <a:ext uri="{FF2B5EF4-FFF2-40B4-BE49-F238E27FC236}">
                <a16:creationId xmlns:a16="http://schemas.microsoft.com/office/drawing/2014/main" id="{845840A8-2AC5-410D-BFE9-55688EEC1681}"/>
              </a:ext>
            </a:extLst>
          </p:cNvPr>
          <p:cNvSpPr txBox="1"/>
          <p:nvPr/>
        </p:nvSpPr>
        <p:spPr>
          <a:xfrm>
            <a:off x="5630955" y="2782371"/>
            <a:ext cx="2449557" cy="738664"/>
          </a:xfrm>
          <a:prstGeom prst="rect">
            <a:avLst/>
          </a:prstGeom>
          <a:noFill/>
        </p:spPr>
        <p:txBody>
          <a:bodyPr wrap="square" rtlCol="0">
            <a:spAutoFit/>
          </a:bodyPr>
          <a:lstStyle/>
          <a:p>
            <a:pPr defTabSz="605150">
              <a:buClrTx/>
            </a:pPr>
            <a:r>
              <a:rPr lang="en-US" kern="1200" dirty="0">
                <a:solidFill>
                  <a:prstClr val="black"/>
                </a:solidFill>
                <a:latin typeface="Calibri"/>
                <a:ea typeface="+mn-ea"/>
                <a:cs typeface="+mn-cs"/>
              </a:rPr>
              <a:t>What type of capital to you wield most and least effectively?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object 3"/>
          <p:cNvSpPr/>
          <p:nvPr/>
        </p:nvSpPr>
        <p:spPr>
          <a:xfrm flipV="1">
            <a:off x="1096823" y="432207"/>
            <a:ext cx="7295321" cy="45719"/>
          </a:xfrm>
          <a:custGeom>
            <a:avLst/>
            <a:gdLst/>
            <a:ahLst/>
            <a:cxnLst/>
            <a:rect l="l" t="t" r="r" b="b"/>
            <a:pathLst>
              <a:path w="8343900">
                <a:moveTo>
                  <a:pt x="0" y="0"/>
                </a:moveTo>
                <a:lnTo>
                  <a:pt x="8343900" y="0"/>
                </a:lnTo>
              </a:path>
            </a:pathLst>
          </a:custGeom>
          <a:ln w="19050">
            <a:solidFill>
              <a:schemeClr val="tx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txBox="1"/>
          <p:nvPr/>
        </p:nvSpPr>
        <p:spPr>
          <a:xfrm>
            <a:off x="636104" y="586811"/>
            <a:ext cx="3935895" cy="511124"/>
          </a:xfrm>
          <a:prstGeom prst="rect">
            <a:avLst/>
          </a:prstGeom>
        </p:spPr>
        <p:txBody>
          <a:bodyPr vert="horz" wrap="square" lIns="0" tIns="8404" rIns="0" bIns="0" rtlCol="0">
            <a:spAutoFit/>
          </a:bodyPr>
          <a:lstStyle/>
          <a:p>
            <a:pPr marL="8405" marR="3362" defTabSz="605150">
              <a:lnSpc>
                <a:spcPct val="130900"/>
              </a:lnSpc>
              <a:spcBef>
                <a:spcPts val="66"/>
              </a:spcBef>
              <a:buClrTx/>
            </a:pPr>
            <a:r>
              <a:rPr lang="en-US" sz="1300" b="1" kern="1200" spc="-3" dirty="0">
                <a:solidFill>
                  <a:srgbClr val="4F81BD">
                    <a:lumMod val="50000"/>
                  </a:srgbClr>
                </a:solidFill>
                <a:latin typeface="Calibri"/>
                <a:ea typeface="+mn-ea"/>
                <a:cs typeface="Calibri"/>
              </a:rPr>
              <a:t>Organizations </a:t>
            </a:r>
            <a:r>
              <a:rPr sz="1300" b="1" kern="1200" spc="-3" dirty="0">
                <a:solidFill>
                  <a:srgbClr val="4F81BD">
                    <a:lumMod val="50000"/>
                  </a:srgbClr>
                </a:solidFill>
                <a:latin typeface="Calibri"/>
                <a:ea typeface="+mn-ea"/>
                <a:cs typeface="Calibri"/>
              </a:rPr>
              <a:t>that </a:t>
            </a:r>
            <a:r>
              <a:rPr sz="1300" b="1" kern="1200" spc="13" dirty="0">
                <a:solidFill>
                  <a:srgbClr val="4F81BD">
                    <a:lumMod val="50000"/>
                  </a:srgbClr>
                </a:solidFill>
                <a:latin typeface="Calibri"/>
                <a:ea typeface="+mn-ea"/>
                <a:cs typeface="Calibri"/>
              </a:rPr>
              <a:t>wield </a:t>
            </a:r>
            <a:r>
              <a:rPr sz="1300" b="1" kern="1200" spc="7" dirty="0">
                <a:solidFill>
                  <a:srgbClr val="4F81BD">
                    <a:lumMod val="50000"/>
                  </a:srgbClr>
                </a:solidFill>
                <a:latin typeface="Calibri"/>
                <a:ea typeface="+mn-ea"/>
                <a:cs typeface="Calibri"/>
              </a:rPr>
              <a:t>their </a:t>
            </a:r>
            <a:r>
              <a:rPr sz="1300" b="1" kern="1200" spc="10" dirty="0">
                <a:solidFill>
                  <a:srgbClr val="4F81BD">
                    <a:lumMod val="50000"/>
                  </a:srgbClr>
                </a:solidFill>
                <a:latin typeface="Calibri"/>
                <a:ea typeface="+mn-ea"/>
                <a:cs typeface="Calibri"/>
              </a:rPr>
              <a:t>power responsibly and </a:t>
            </a:r>
            <a:r>
              <a:rPr sz="1300" b="1" kern="1200" spc="7" dirty="0">
                <a:solidFill>
                  <a:srgbClr val="4F81BD">
                    <a:lumMod val="50000"/>
                  </a:srgbClr>
                </a:solidFill>
                <a:latin typeface="Calibri"/>
                <a:ea typeface="+mn-ea"/>
                <a:cs typeface="Calibri"/>
              </a:rPr>
              <a:t>effectively </a:t>
            </a:r>
            <a:r>
              <a:rPr sz="1300" b="1" kern="1200" spc="10" dirty="0">
                <a:solidFill>
                  <a:srgbClr val="4F81BD">
                    <a:lumMod val="50000"/>
                  </a:srgbClr>
                </a:solidFill>
                <a:latin typeface="Calibri"/>
                <a:ea typeface="+mn-ea"/>
                <a:cs typeface="Calibri"/>
              </a:rPr>
              <a:t>do  </a:t>
            </a:r>
            <a:r>
              <a:rPr sz="1300" b="1" kern="1200" dirty="0">
                <a:solidFill>
                  <a:srgbClr val="4F81BD">
                    <a:lumMod val="50000"/>
                  </a:srgbClr>
                </a:solidFill>
                <a:latin typeface="Calibri"/>
                <a:ea typeface="+mn-ea"/>
                <a:cs typeface="Calibri"/>
              </a:rPr>
              <a:t>the</a:t>
            </a:r>
            <a:r>
              <a:rPr sz="1300" b="1" kern="1200" spc="30" dirty="0">
                <a:solidFill>
                  <a:srgbClr val="4F81BD">
                    <a:lumMod val="50000"/>
                  </a:srgbClr>
                </a:solidFill>
                <a:latin typeface="Calibri"/>
                <a:ea typeface="+mn-ea"/>
                <a:cs typeface="Calibri"/>
              </a:rPr>
              <a:t> </a:t>
            </a:r>
            <a:r>
              <a:rPr sz="1300" b="1" kern="1200" spc="13" dirty="0">
                <a:solidFill>
                  <a:srgbClr val="4F81BD">
                    <a:lumMod val="50000"/>
                  </a:srgbClr>
                </a:solidFill>
                <a:latin typeface="Calibri"/>
                <a:ea typeface="+mn-ea"/>
                <a:cs typeface="Calibri"/>
              </a:rPr>
              <a:t>following:</a:t>
            </a:r>
            <a:endParaRPr sz="1300" b="1" kern="1200" dirty="0">
              <a:solidFill>
                <a:srgbClr val="4F81BD">
                  <a:lumMod val="50000"/>
                </a:srgbClr>
              </a:solidFill>
              <a:latin typeface="Calibri"/>
              <a:ea typeface="+mn-ea"/>
              <a:cs typeface="Calibri"/>
            </a:endParaRPr>
          </a:p>
        </p:txBody>
      </p:sp>
      <p:sp>
        <p:nvSpPr>
          <p:cNvPr id="8" name="object 8"/>
          <p:cNvSpPr txBox="1"/>
          <p:nvPr/>
        </p:nvSpPr>
        <p:spPr>
          <a:xfrm>
            <a:off x="472524" y="1269986"/>
            <a:ext cx="3789644" cy="3325175"/>
          </a:xfrm>
          <a:prstGeom prst="rect">
            <a:avLst/>
          </a:prstGeom>
        </p:spPr>
        <p:txBody>
          <a:bodyPr vert="horz" wrap="square" lIns="0" tIns="26894" rIns="0" bIns="0" rtlCol="0">
            <a:spAutoFit/>
          </a:bodyPr>
          <a:lstStyle/>
          <a:p>
            <a:pPr marL="8405" defTabSz="605150">
              <a:spcBef>
                <a:spcPts val="212"/>
              </a:spcBef>
              <a:buClrTx/>
            </a:pPr>
            <a:r>
              <a:rPr sz="1300" b="1" kern="1200" spc="50" dirty="0">
                <a:solidFill>
                  <a:srgbClr val="77787B"/>
                </a:solidFill>
                <a:latin typeface="Calibri" panose="020F0502020204030204" pitchFamily="34" charset="0"/>
                <a:ea typeface="+mn-ea"/>
                <a:cs typeface="Calibri" panose="020F0502020204030204" pitchFamily="34" charset="0"/>
              </a:rPr>
              <a:t>THEY </a:t>
            </a:r>
            <a:r>
              <a:rPr sz="1300" b="1" kern="1200" spc="53" dirty="0">
                <a:solidFill>
                  <a:srgbClr val="77787B"/>
                </a:solidFill>
                <a:latin typeface="Calibri" panose="020F0502020204030204" pitchFamily="34" charset="0"/>
                <a:ea typeface="+mn-ea"/>
                <a:cs typeface="Calibri" panose="020F0502020204030204" pitchFamily="34" charset="0"/>
              </a:rPr>
              <a:t>CONVENE </a:t>
            </a:r>
            <a:r>
              <a:rPr sz="1300" b="1" kern="1200" spc="56" dirty="0">
                <a:solidFill>
                  <a:srgbClr val="77787B"/>
                </a:solidFill>
                <a:latin typeface="Calibri" panose="020F0502020204030204" pitchFamily="34" charset="0"/>
                <a:ea typeface="+mn-ea"/>
                <a:cs typeface="Calibri" panose="020F0502020204030204" pitchFamily="34" charset="0"/>
              </a:rPr>
              <a:t>GRANTEES </a:t>
            </a:r>
            <a:r>
              <a:rPr sz="1300" b="1" kern="1200" spc="46" dirty="0">
                <a:solidFill>
                  <a:srgbClr val="77787B"/>
                </a:solidFill>
                <a:latin typeface="Calibri" panose="020F0502020204030204" pitchFamily="34" charset="0"/>
                <a:ea typeface="+mn-ea"/>
                <a:cs typeface="Calibri" panose="020F0502020204030204" pitchFamily="34" charset="0"/>
              </a:rPr>
              <a:t>AND</a:t>
            </a:r>
            <a:r>
              <a:rPr sz="1300" b="1" kern="1200" spc="-93" dirty="0">
                <a:solidFill>
                  <a:srgbClr val="77787B"/>
                </a:solidFill>
                <a:latin typeface="Calibri" panose="020F0502020204030204" pitchFamily="34" charset="0"/>
                <a:ea typeface="+mn-ea"/>
                <a:cs typeface="Calibri" panose="020F0502020204030204" pitchFamily="34" charset="0"/>
              </a:rPr>
              <a:t> </a:t>
            </a:r>
            <a:r>
              <a:rPr sz="1300" b="1" kern="1200" spc="73" dirty="0">
                <a:solidFill>
                  <a:srgbClr val="77787B"/>
                </a:solidFill>
                <a:latin typeface="Calibri" panose="020F0502020204030204" pitchFamily="34" charset="0"/>
                <a:ea typeface="+mn-ea"/>
                <a:cs typeface="Calibri" panose="020F0502020204030204" pitchFamily="34" charset="0"/>
              </a:rPr>
              <a:t>COMMUNITY</a:t>
            </a:r>
            <a:r>
              <a:rPr lang="en-US" sz="1300" b="1" kern="1200" dirty="0">
                <a:solidFill>
                  <a:prstClr val="black"/>
                </a:solidFill>
                <a:latin typeface="Calibri" panose="020F0502020204030204" pitchFamily="34" charset="0"/>
                <a:ea typeface="+mn-ea"/>
                <a:cs typeface="Calibri" panose="020F0502020204030204" pitchFamily="34" charset="0"/>
              </a:rPr>
              <a:t> </a:t>
            </a:r>
            <a:r>
              <a:rPr sz="1300" b="1" kern="1200" spc="56" dirty="0">
                <a:solidFill>
                  <a:srgbClr val="77787B"/>
                </a:solidFill>
                <a:latin typeface="Calibri" panose="020F0502020204030204" pitchFamily="34" charset="0"/>
                <a:ea typeface="+mn-ea"/>
                <a:cs typeface="Calibri" panose="020F0502020204030204" pitchFamily="34" charset="0"/>
              </a:rPr>
              <a:t>STAKEHOLDERS </a:t>
            </a:r>
            <a:r>
              <a:rPr sz="1300" b="1" kern="1200" spc="53" dirty="0">
                <a:solidFill>
                  <a:srgbClr val="77787B"/>
                </a:solidFill>
                <a:latin typeface="Calibri" panose="020F0502020204030204" pitchFamily="34" charset="0"/>
                <a:ea typeface="+mn-ea"/>
                <a:cs typeface="Calibri" panose="020F0502020204030204" pitchFamily="34" charset="0"/>
              </a:rPr>
              <a:t>WHILE </a:t>
            </a:r>
            <a:r>
              <a:rPr sz="1300" b="1" kern="1200" spc="60" dirty="0">
                <a:solidFill>
                  <a:srgbClr val="77787B"/>
                </a:solidFill>
                <a:latin typeface="Calibri" panose="020F0502020204030204" pitchFamily="34" charset="0"/>
                <a:ea typeface="+mn-ea"/>
                <a:cs typeface="Calibri" panose="020F0502020204030204" pitchFamily="34" charset="0"/>
              </a:rPr>
              <a:t>ALSO </a:t>
            </a:r>
            <a:r>
              <a:rPr sz="1300" b="1" kern="1200" spc="43" dirty="0">
                <a:solidFill>
                  <a:srgbClr val="77787B"/>
                </a:solidFill>
                <a:latin typeface="Calibri" panose="020F0502020204030204" pitchFamily="34" charset="0"/>
                <a:ea typeface="+mn-ea"/>
                <a:cs typeface="Calibri" panose="020F0502020204030204" pitchFamily="34" charset="0"/>
              </a:rPr>
              <a:t>PLAYING </a:t>
            </a:r>
            <a:r>
              <a:rPr sz="1300" b="1" kern="1200" spc="33" dirty="0">
                <a:solidFill>
                  <a:srgbClr val="77787B"/>
                </a:solidFill>
                <a:latin typeface="Calibri" panose="020F0502020204030204" pitchFamily="34" charset="0"/>
                <a:ea typeface="+mn-ea"/>
                <a:cs typeface="Calibri" panose="020F0502020204030204" pitchFamily="34" charset="0"/>
              </a:rPr>
              <a:t>A</a:t>
            </a:r>
            <a:r>
              <a:rPr sz="1300" b="1" kern="1200" spc="-99" dirty="0">
                <a:solidFill>
                  <a:srgbClr val="77787B"/>
                </a:solidFill>
                <a:latin typeface="Calibri" panose="020F0502020204030204" pitchFamily="34" charset="0"/>
                <a:ea typeface="+mn-ea"/>
                <a:cs typeface="Calibri" panose="020F0502020204030204" pitchFamily="34" charset="0"/>
              </a:rPr>
              <a:t> </a:t>
            </a:r>
            <a:r>
              <a:rPr sz="1300" b="1" kern="1200" spc="56" dirty="0">
                <a:solidFill>
                  <a:srgbClr val="77787B"/>
                </a:solidFill>
                <a:latin typeface="Calibri" panose="020F0502020204030204" pitchFamily="34" charset="0"/>
                <a:ea typeface="+mn-ea"/>
                <a:cs typeface="Calibri" panose="020F0502020204030204" pitchFamily="34" charset="0"/>
              </a:rPr>
              <a:t>SUPPORTIVE  </a:t>
            </a:r>
            <a:r>
              <a:rPr sz="1300" b="1" kern="1200" spc="43" dirty="0">
                <a:solidFill>
                  <a:srgbClr val="77787B"/>
                </a:solidFill>
                <a:latin typeface="Calibri" panose="020F0502020204030204" pitchFamily="34" charset="0"/>
                <a:ea typeface="+mn-ea"/>
                <a:cs typeface="Calibri" panose="020F0502020204030204" pitchFamily="34" charset="0"/>
              </a:rPr>
              <a:t>PARTICIPANT </a:t>
            </a:r>
            <a:r>
              <a:rPr sz="1300" b="1" kern="1200" spc="40" dirty="0">
                <a:solidFill>
                  <a:srgbClr val="77787B"/>
                </a:solidFill>
                <a:latin typeface="Calibri" panose="020F0502020204030204" pitchFamily="34" charset="0"/>
                <a:ea typeface="+mn-ea"/>
                <a:cs typeface="Calibri" panose="020F0502020204030204" pitchFamily="34" charset="0"/>
              </a:rPr>
              <a:t>ROLE </a:t>
            </a:r>
            <a:r>
              <a:rPr sz="1300" b="1" kern="1200" spc="20" dirty="0">
                <a:solidFill>
                  <a:srgbClr val="77787B"/>
                </a:solidFill>
                <a:latin typeface="Calibri" panose="020F0502020204030204" pitchFamily="34" charset="0"/>
                <a:ea typeface="+mn-ea"/>
                <a:cs typeface="Calibri" panose="020F0502020204030204" pitchFamily="34" charset="0"/>
              </a:rPr>
              <a:t>AT </a:t>
            </a:r>
            <a:r>
              <a:rPr sz="1300" b="1" kern="1200" spc="50" dirty="0">
                <a:solidFill>
                  <a:srgbClr val="77787B"/>
                </a:solidFill>
                <a:latin typeface="Calibri" panose="020F0502020204030204" pitchFamily="34" charset="0"/>
                <a:ea typeface="+mn-ea"/>
                <a:cs typeface="Calibri" panose="020F0502020204030204" pitchFamily="34" charset="0"/>
              </a:rPr>
              <a:t>OTHER </a:t>
            </a:r>
            <a:r>
              <a:rPr sz="1300" b="1" kern="1200" spc="60" dirty="0">
                <a:solidFill>
                  <a:srgbClr val="77787B"/>
                </a:solidFill>
                <a:latin typeface="Calibri" panose="020F0502020204030204" pitchFamily="34" charset="0"/>
                <a:ea typeface="+mn-ea"/>
                <a:cs typeface="Calibri" panose="020F0502020204030204" pitchFamily="34" charset="0"/>
              </a:rPr>
              <a:t>CONVENING</a:t>
            </a:r>
            <a:r>
              <a:rPr sz="1300" b="1" kern="1200" spc="-66" dirty="0">
                <a:solidFill>
                  <a:srgbClr val="77787B"/>
                </a:solidFill>
                <a:latin typeface="Calibri" panose="020F0502020204030204" pitchFamily="34" charset="0"/>
                <a:ea typeface="+mn-ea"/>
                <a:cs typeface="Calibri" panose="020F0502020204030204" pitchFamily="34" charset="0"/>
              </a:rPr>
              <a:t> </a:t>
            </a:r>
            <a:r>
              <a:rPr sz="1300" b="1" kern="1200" spc="46" dirty="0">
                <a:solidFill>
                  <a:srgbClr val="77787B"/>
                </a:solidFill>
                <a:latin typeface="Calibri" panose="020F0502020204030204" pitchFamily="34" charset="0"/>
                <a:ea typeface="+mn-ea"/>
                <a:cs typeface="Calibri" panose="020F0502020204030204" pitchFamily="34" charset="0"/>
              </a:rPr>
              <a:t>TABLES.</a:t>
            </a:r>
            <a:endParaRPr sz="1300" b="1" kern="1200" dirty="0">
              <a:solidFill>
                <a:prstClr val="black"/>
              </a:solidFill>
              <a:latin typeface="Calibri" panose="020F0502020204030204" pitchFamily="34" charset="0"/>
              <a:ea typeface="+mn-ea"/>
              <a:cs typeface="Calibri" panose="020F0502020204030204" pitchFamily="34" charset="0"/>
            </a:endParaRPr>
          </a:p>
          <a:p>
            <a:pPr marL="8405" marR="3362" defTabSz="605150">
              <a:lnSpc>
                <a:spcPct val="130900"/>
              </a:lnSpc>
              <a:spcBef>
                <a:spcPts val="251"/>
              </a:spcBef>
              <a:buClrTx/>
            </a:pPr>
            <a:r>
              <a:rPr sz="1100" kern="1200" spc="13" dirty="0">
                <a:solidFill>
                  <a:prstClr val="black"/>
                </a:solidFill>
                <a:latin typeface="Calibri"/>
                <a:ea typeface="+mn-ea"/>
                <a:cs typeface="Calibri"/>
              </a:rPr>
              <a:t>Nonprofits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community </a:t>
            </a:r>
            <a:r>
              <a:rPr sz="1100" kern="1200" spc="7" dirty="0">
                <a:solidFill>
                  <a:prstClr val="black"/>
                </a:solidFill>
                <a:latin typeface="Calibri"/>
                <a:ea typeface="+mn-ea"/>
                <a:cs typeface="Calibri"/>
              </a:rPr>
              <a:t>leaders </a:t>
            </a:r>
            <a:r>
              <a:rPr sz="1100" kern="1200" spc="10" dirty="0">
                <a:solidFill>
                  <a:prstClr val="black"/>
                </a:solidFill>
                <a:latin typeface="Calibri"/>
                <a:ea typeface="+mn-ea"/>
                <a:cs typeface="Calibri"/>
              </a:rPr>
              <a:t>appreciate </a:t>
            </a:r>
            <a:r>
              <a:rPr sz="1100" kern="1200" spc="13" dirty="0">
                <a:solidFill>
                  <a:prstClr val="black"/>
                </a:solidFill>
                <a:latin typeface="Calibri"/>
                <a:ea typeface="+mn-ea"/>
                <a:cs typeface="Calibri"/>
              </a:rPr>
              <a:t>productive  </a:t>
            </a:r>
            <a:r>
              <a:rPr sz="1100" kern="1200" spc="7" dirty="0">
                <a:solidFill>
                  <a:prstClr val="black"/>
                </a:solidFill>
                <a:latin typeface="Calibri"/>
                <a:ea typeface="+mn-ea"/>
                <a:cs typeface="Calibri"/>
              </a:rPr>
              <a:t>opportunities </a:t>
            </a:r>
            <a:r>
              <a:rPr sz="1100" kern="1200" spc="-10" dirty="0">
                <a:solidFill>
                  <a:prstClr val="black"/>
                </a:solidFill>
                <a:latin typeface="Calibri"/>
                <a:ea typeface="+mn-ea"/>
                <a:cs typeface="Calibri"/>
              </a:rPr>
              <a:t>to </a:t>
            </a:r>
            <a:r>
              <a:rPr sz="1100" kern="1200" spc="10" dirty="0">
                <a:solidFill>
                  <a:prstClr val="black"/>
                </a:solidFill>
                <a:latin typeface="Calibri"/>
                <a:ea typeface="+mn-ea"/>
                <a:cs typeface="Calibri"/>
              </a:rPr>
              <a:t>be </a:t>
            </a:r>
            <a:r>
              <a:rPr sz="1100" kern="1200" spc="26" dirty="0">
                <a:solidFill>
                  <a:prstClr val="black"/>
                </a:solidFill>
                <a:latin typeface="Calibri"/>
                <a:ea typeface="+mn-ea"/>
                <a:cs typeface="Calibri"/>
              </a:rPr>
              <a:t>in </a:t>
            </a:r>
            <a:r>
              <a:rPr sz="1100" kern="1200" spc="10" dirty="0">
                <a:solidFill>
                  <a:prstClr val="black"/>
                </a:solidFill>
                <a:latin typeface="Calibri"/>
                <a:ea typeface="+mn-ea"/>
                <a:cs typeface="Calibri"/>
              </a:rPr>
              <a:t>relationship </a:t>
            </a:r>
            <a:r>
              <a:rPr sz="1100" kern="1200" spc="13" dirty="0">
                <a:solidFill>
                  <a:prstClr val="black"/>
                </a:solidFill>
                <a:latin typeface="Calibri"/>
                <a:ea typeface="+mn-ea"/>
                <a:cs typeface="Calibri"/>
              </a:rPr>
              <a:t>with </a:t>
            </a:r>
            <a:r>
              <a:rPr sz="1100" kern="1200" spc="3" dirty="0">
                <a:solidFill>
                  <a:prstClr val="black"/>
                </a:solidFill>
                <a:latin typeface="Calibri"/>
                <a:ea typeface="+mn-ea"/>
                <a:cs typeface="Calibri"/>
              </a:rPr>
              <a:t>funders </a:t>
            </a:r>
            <a:r>
              <a:rPr sz="1100" kern="1200" spc="17" dirty="0">
                <a:solidFill>
                  <a:prstClr val="black"/>
                </a:solidFill>
                <a:latin typeface="Calibri"/>
                <a:ea typeface="+mn-ea"/>
                <a:cs typeface="Calibri"/>
              </a:rPr>
              <a:t>and each </a:t>
            </a:r>
            <a:r>
              <a:rPr sz="1100" kern="1200" spc="-10" dirty="0">
                <a:solidFill>
                  <a:prstClr val="black"/>
                </a:solidFill>
                <a:latin typeface="Calibri"/>
                <a:ea typeface="+mn-ea"/>
                <a:cs typeface="Calibri"/>
              </a:rPr>
              <a:t>other. </a:t>
            </a:r>
            <a:r>
              <a:rPr sz="1100" kern="1200" spc="17" dirty="0">
                <a:solidFill>
                  <a:prstClr val="black"/>
                </a:solidFill>
                <a:latin typeface="Calibri"/>
                <a:ea typeface="+mn-ea"/>
                <a:cs typeface="Calibri"/>
              </a:rPr>
              <a:t>With  </a:t>
            </a:r>
            <a:r>
              <a:rPr sz="1100" kern="1200" spc="10" dirty="0">
                <a:solidFill>
                  <a:prstClr val="black"/>
                </a:solidFill>
                <a:latin typeface="Calibri"/>
                <a:ea typeface="+mn-ea"/>
                <a:cs typeface="Calibri"/>
              </a:rPr>
              <a:t>input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guidance </a:t>
            </a:r>
            <a:r>
              <a:rPr sz="1100" kern="1200" spc="3" dirty="0">
                <a:solidFill>
                  <a:prstClr val="black"/>
                </a:solidFill>
                <a:latin typeface="Calibri"/>
                <a:ea typeface="+mn-ea"/>
                <a:cs typeface="Calibri"/>
              </a:rPr>
              <a:t>from </a:t>
            </a:r>
            <a:r>
              <a:rPr sz="1100" kern="1200" spc="7" dirty="0">
                <a:solidFill>
                  <a:prstClr val="black"/>
                </a:solidFill>
                <a:latin typeface="Calibri"/>
                <a:ea typeface="+mn-ea"/>
                <a:cs typeface="Calibri"/>
              </a:rPr>
              <a:t>stakeholders, </a:t>
            </a:r>
            <a:r>
              <a:rPr sz="1100" kern="1200" spc="3" dirty="0">
                <a:solidFill>
                  <a:prstClr val="black"/>
                </a:solidFill>
                <a:latin typeface="Calibri"/>
                <a:ea typeface="+mn-ea"/>
                <a:cs typeface="Calibri"/>
              </a:rPr>
              <a:t>grantmakers </a:t>
            </a:r>
            <a:r>
              <a:rPr sz="1100" kern="1200" spc="30" dirty="0">
                <a:solidFill>
                  <a:prstClr val="black"/>
                </a:solidFill>
                <a:latin typeface="Calibri"/>
                <a:ea typeface="+mn-ea"/>
                <a:cs typeface="Calibri"/>
              </a:rPr>
              <a:t>can </a:t>
            </a:r>
            <a:r>
              <a:rPr sz="1100" kern="1200" spc="20" dirty="0">
                <a:solidFill>
                  <a:prstClr val="black"/>
                </a:solidFill>
                <a:latin typeface="Calibri"/>
                <a:ea typeface="+mn-ea"/>
                <a:cs typeface="Calibri"/>
              </a:rPr>
              <a:t>organize  convenings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build </a:t>
            </a:r>
            <a:r>
              <a:rPr sz="1100" kern="1200" spc="20" dirty="0">
                <a:solidFill>
                  <a:prstClr val="black"/>
                </a:solidFill>
                <a:latin typeface="Calibri"/>
                <a:ea typeface="+mn-ea"/>
                <a:cs typeface="Calibri"/>
              </a:rPr>
              <a:t>community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share </a:t>
            </a:r>
            <a:r>
              <a:rPr sz="1100" kern="1200" spc="20" dirty="0">
                <a:solidFill>
                  <a:prstClr val="black"/>
                </a:solidFill>
                <a:latin typeface="Calibri"/>
                <a:ea typeface="+mn-ea"/>
                <a:cs typeface="Calibri"/>
              </a:rPr>
              <a:t>knowledge, </a:t>
            </a:r>
            <a:r>
              <a:rPr sz="1100" kern="1200" spc="3" dirty="0">
                <a:solidFill>
                  <a:prstClr val="black"/>
                </a:solidFill>
                <a:latin typeface="Calibri"/>
                <a:ea typeface="+mn-ea"/>
                <a:cs typeface="Calibri"/>
              </a:rPr>
              <a:t>support </a:t>
            </a:r>
            <a:r>
              <a:rPr sz="1100" kern="1200" spc="10" dirty="0">
                <a:solidFill>
                  <a:prstClr val="black"/>
                </a:solidFill>
                <a:latin typeface="Calibri"/>
                <a:ea typeface="+mn-ea"/>
                <a:cs typeface="Calibri"/>
              </a:rPr>
              <a:t>cross-  cutting </a:t>
            </a:r>
            <a:r>
              <a:rPr sz="1100" kern="1200" spc="13" dirty="0">
                <a:solidFill>
                  <a:prstClr val="black"/>
                </a:solidFill>
                <a:latin typeface="Calibri"/>
                <a:ea typeface="+mn-ea"/>
                <a:cs typeface="Calibri"/>
              </a:rPr>
              <a:t>approaches, </a:t>
            </a:r>
            <a:r>
              <a:rPr sz="1100" kern="1200" spc="3" dirty="0">
                <a:solidFill>
                  <a:prstClr val="black"/>
                </a:solidFill>
                <a:latin typeface="Calibri"/>
                <a:ea typeface="+mn-ea"/>
                <a:cs typeface="Calibri"/>
              </a:rPr>
              <a:t>address </a:t>
            </a:r>
            <a:r>
              <a:rPr sz="1100" kern="1200" spc="26" dirty="0">
                <a:solidFill>
                  <a:prstClr val="black"/>
                </a:solidFill>
                <a:latin typeface="Calibri"/>
                <a:ea typeface="+mn-ea"/>
                <a:cs typeface="Calibri"/>
              </a:rPr>
              <a:t>complex </a:t>
            </a:r>
            <a:r>
              <a:rPr sz="1100" kern="1200" spc="13" dirty="0">
                <a:solidFill>
                  <a:prstClr val="black"/>
                </a:solidFill>
                <a:latin typeface="Calibri"/>
                <a:ea typeface="+mn-ea"/>
                <a:cs typeface="Calibri"/>
              </a:rPr>
              <a:t>problems </a:t>
            </a:r>
            <a:r>
              <a:rPr sz="1100" kern="1200" spc="17" dirty="0">
                <a:solidFill>
                  <a:prstClr val="black"/>
                </a:solidFill>
                <a:latin typeface="Calibri"/>
                <a:ea typeface="+mn-ea"/>
                <a:cs typeface="Calibri"/>
              </a:rPr>
              <a:t>and advance </a:t>
            </a:r>
            <a:r>
              <a:rPr sz="1100" kern="1200" spc="7" dirty="0">
                <a:solidFill>
                  <a:prstClr val="black"/>
                </a:solidFill>
                <a:latin typeface="Calibri"/>
                <a:ea typeface="+mn-ea"/>
                <a:cs typeface="Calibri"/>
              </a:rPr>
              <a:t>shared  </a:t>
            </a:r>
            <a:r>
              <a:rPr sz="1100" kern="1200" spc="17" dirty="0">
                <a:solidFill>
                  <a:prstClr val="black"/>
                </a:solidFill>
                <a:latin typeface="Calibri"/>
                <a:ea typeface="+mn-ea"/>
                <a:cs typeface="Calibri"/>
              </a:rPr>
              <a:t>goals </a:t>
            </a:r>
            <a:r>
              <a:rPr sz="1100" kern="1200" spc="13" dirty="0">
                <a:solidFill>
                  <a:prstClr val="black"/>
                </a:solidFill>
                <a:latin typeface="Calibri"/>
                <a:ea typeface="+mn-ea"/>
                <a:cs typeface="Calibri"/>
              </a:rPr>
              <a:t>with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among </a:t>
            </a:r>
            <a:r>
              <a:rPr sz="1100" kern="1200" dirty="0">
                <a:solidFill>
                  <a:prstClr val="black"/>
                </a:solidFill>
                <a:latin typeface="Calibri"/>
                <a:ea typeface="+mn-ea"/>
                <a:cs typeface="Calibri"/>
              </a:rPr>
              <a:t>their partners.</a:t>
            </a:r>
            <a:endParaRPr lang="en-US" sz="1100" kern="1200" dirty="0">
              <a:solidFill>
                <a:prstClr val="black"/>
              </a:solidFill>
              <a:latin typeface="Calibri"/>
              <a:ea typeface="+mn-ea"/>
              <a:cs typeface="Calibri"/>
            </a:endParaRPr>
          </a:p>
          <a:p>
            <a:pPr marL="8405" marR="3362" defTabSz="605150">
              <a:lnSpc>
                <a:spcPct val="130900"/>
              </a:lnSpc>
              <a:spcBef>
                <a:spcPts val="251"/>
              </a:spcBef>
              <a:buClrTx/>
            </a:pPr>
            <a:r>
              <a:rPr sz="1100" kern="1200" dirty="0">
                <a:solidFill>
                  <a:prstClr val="black"/>
                </a:solidFill>
                <a:latin typeface="Calibri"/>
                <a:ea typeface="+mn-ea"/>
                <a:cs typeface="Calibri"/>
              </a:rPr>
              <a:t> </a:t>
            </a:r>
            <a:r>
              <a:rPr sz="1100" kern="1200" spc="3" dirty="0">
                <a:solidFill>
                  <a:prstClr val="black"/>
                </a:solidFill>
                <a:latin typeface="Calibri"/>
                <a:ea typeface="+mn-ea"/>
                <a:cs typeface="Calibri"/>
              </a:rPr>
              <a:t>Fostering </a:t>
            </a:r>
            <a:r>
              <a:rPr sz="1100" kern="1200" spc="20" dirty="0">
                <a:solidFill>
                  <a:prstClr val="black"/>
                </a:solidFill>
                <a:latin typeface="Calibri"/>
                <a:ea typeface="+mn-ea"/>
                <a:cs typeface="Calibri"/>
              </a:rPr>
              <a:t>new </a:t>
            </a:r>
            <a:r>
              <a:rPr sz="1100" kern="1200" spc="10" dirty="0">
                <a:solidFill>
                  <a:prstClr val="black"/>
                </a:solidFill>
                <a:latin typeface="Calibri"/>
                <a:ea typeface="+mn-ea"/>
                <a:cs typeface="Calibri"/>
              </a:rPr>
              <a:t>relationships  across issues, </a:t>
            </a:r>
            <a:r>
              <a:rPr sz="1100" kern="1200" spc="17" dirty="0">
                <a:solidFill>
                  <a:prstClr val="black"/>
                </a:solidFill>
                <a:latin typeface="Calibri"/>
                <a:ea typeface="+mn-ea"/>
                <a:cs typeface="Calibri"/>
              </a:rPr>
              <a:t>geographic </a:t>
            </a:r>
            <a:r>
              <a:rPr sz="1100" kern="1200" spc="3" dirty="0">
                <a:solidFill>
                  <a:prstClr val="black"/>
                </a:solidFill>
                <a:latin typeface="Calibri"/>
                <a:ea typeface="+mn-ea"/>
                <a:cs typeface="Calibri"/>
              </a:rPr>
              <a:t>areas or </a:t>
            </a:r>
            <a:r>
              <a:rPr sz="1100" kern="1200" spc="10" dirty="0">
                <a:solidFill>
                  <a:prstClr val="black"/>
                </a:solidFill>
                <a:latin typeface="Calibri"/>
                <a:ea typeface="+mn-ea"/>
                <a:cs typeface="Calibri"/>
              </a:rPr>
              <a:t>constituencies </a:t>
            </a:r>
            <a:r>
              <a:rPr sz="1100" kern="1200" spc="30" dirty="0">
                <a:solidFill>
                  <a:prstClr val="black"/>
                </a:solidFill>
                <a:latin typeface="Calibri"/>
                <a:ea typeface="+mn-ea"/>
                <a:cs typeface="Calibri"/>
              </a:rPr>
              <a:t>can </a:t>
            </a:r>
            <a:r>
              <a:rPr sz="1100" kern="1200" spc="13" dirty="0">
                <a:solidFill>
                  <a:prstClr val="black"/>
                </a:solidFill>
                <a:latin typeface="Calibri"/>
                <a:ea typeface="+mn-ea"/>
                <a:cs typeface="Calibri"/>
              </a:rPr>
              <a:t>introduce </a:t>
            </a:r>
            <a:r>
              <a:rPr sz="1100" kern="1200" spc="-3" dirty="0">
                <a:solidFill>
                  <a:prstClr val="black"/>
                </a:solidFill>
                <a:latin typeface="Calibri"/>
                <a:ea typeface="+mn-ea"/>
                <a:cs typeface="Calibri"/>
              </a:rPr>
              <a:t>fresh  </a:t>
            </a:r>
            <a:r>
              <a:rPr sz="1100" kern="1200" spc="7" dirty="0">
                <a:solidFill>
                  <a:prstClr val="black"/>
                </a:solidFill>
                <a:latin typeface="Calibri"/>
                <a:ea typeface="+mn-ea"/>
                <a:cs typeface="Calibri"/>
              </a:rPr>
              <a:t>perspectives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innovative solutions </a:t>
            </a:r>
            <a:r>
              <a:rPr sz="1100" kern="1200" spc="-10" dirty="0">
                <a:solidFill>
                  <a:prstClr val="black"/>
                </a:solidFill>
                <a:latin typeface="Calibri"/>
                <a:ea typeface="+mn-ea"/>
                <a:cs typeface="Calibri"/>
              </a:rPr>
              <a:t>to </a:t>
            </a:r>
            <a:r>
              <a:rPr sz="1100" kern="1200" spc="26" dirty="0">
                <a:solidFill>
                  <a:prstClr val="black"/>
                </a:solidFill>
                <a:latin typeface="Calibri"/>
                <a:ea typeface="+mn-ea"/>
                <a:cs typeface="Calibri"/>
              </a:rPr>
              <a:t>complex </a:t>
            </a:r>
            <a:r>
              <a:rPr sz="1100" kern="1200" spc="13" dirty="0">
                <a:solidFill>
                  <a:prstClr val="black"/>
                </a:solidFill>
                <a:latin typeface="Calibri"/>
                <a:ea typeface="+mn-ea"/>
                <a:cs typeface="Calibri"/>
              </a:rPr>
              <a:t>problems. </a:t>
            </a:r>
            <a:r>
              <a:rPr sz="1100" kern="1200" spc="7" dirty="0">
                <a:solidFill>
                  <a:prstClr val="black"/>
                </a:solidFill>
                <a:latin typeface="Calibri"/>
                <a:ea typeface="+mn-ea"/>
                <a:cs typeface="Calibri"/>
              </a:rPr>
              <a:t>These  </a:t>
            </a:r>
            <a:r>
              <a:rPr sz="1100" kern="1200" spc="3" dirty="0">
                <a:solidFill>
                  <a:prstClr val="black"/>
                </a:solidFill>
                <a:latin typeface="Calibri"/>
                <a:ea typeface="+mn-ea"/>
                <a:cs typeface="Calibri"/>
              </a:rPr>
              <a:t>partnerships </a:t>
            </a:r>
            <a:r>
              <a:rPr sz="1100" kern="1200" spc="30" dirty="0">
                <a:solidFill>
                  <a:prstClr val="black"/>
                </a:solidFill>
                <a:latin typeface="Calibri"/>
                <a:ea typeface="+mn-ea"/>
                <a:cs typeface="Calibri"/>
              </a:rPr>
              <a:t>can </a:t>
            </a:r>
            <a:r>
              <a:rPr sz="1100" kern="1200" spc="17" dirty="0">
                <a:solidFill>
                  <a:prstClr val="black"/>
                </a:solidFill>
                <a:latin typeface="Calibri"/>
                <a:ea typeface="+mn-ea"/>
                <a:cs typeface="Calibri"/>
              </a:rPr>
              <a:t>also </a:t>
            </a:r>
            <a:r>
              <a:rPr sz="1100" kern="1200" spc="23" dirty="0">
                <a:solidFill>
                  <a:prstClr val="black"/>
                </a:solidFill>
                <a:latin typeface="Calibri"/>
                <a:ea typeface="+mn-ea"/>
                <a:cs typeface="Calibri"/>
              </a:rPr>
              <a:t>yield </a:t>
            </a:r>
            <a:r>
              <a:rPr sz="1100" kern="1200" spc="17" dirty="0">
                <a:solidFill>
                  <a:prstClr val="black"/>
                </a:solidFill>
                <a:latin typeface="Calibri"/>
                <a:ea typeface="+mn-ea"/>
                <a:cs typeface="Calibri"/>
              </a:rPr>
              <a:t>additional </a:t>
            </a:r>
            <a:r>
              <a:rPr sz="1100" kern="1200" spc="7" dirty="0">
                <a:solidFill>
                  <a:prstClr val="black"/>
                </a:solidFill>
                <a:latin typeface="Calibri"/>
                <a:ea typeface="+mn-ea"/>
                <a:cs typeface="Calibri"/>
              </a:rPr>
              <a:t>resources </a:t>
            </a:r>
            <a:r>
              <a:rPr sz="1100" kern="1200" spc="20" dirty="0">
                <a:solidFill>
                  <a:prstClr val="black"/>
                </a:solidFill>
                <a:latin typeface="Calibri"/>
                <a:ea typeface="+mn-ea"/>
                <a:cs typeface="Calibri"/>
              </a:rPr>
              <a:t>by </a:t>
            </a:r>
            <a:r>
              <a:rPr sz="1100" kern="1200" spc="13" dirty="0">
                <a:solidFill>
                  <a:prstClr val="black"/>
                </a:solidFill>
                <a:latin typeface="Calibri"/>
                <a:ea typeface="+mn-ea"/>
                <a:cs typeface="Calibri"/>
              </a:rPr>
              <a:t>leveraging </a:t>
            </a:r>
            <a:r>
              <a:rPr sz="1100" kern="1200" spc="-7" dirty="0">
                <a:solidFill>
                  <a:prstClr val="black"/>
                </a:solidFill>
                <a:latin typeface="Calibri"/>
                <a:ea typeface="+mn-ea"/>
                <a:cs typeface="Calibri"/>
              </a:rPr>
              <a:t>the  </a:t>
            </a:r>
            <a:r>
              <a:rPr sz="1100" kern="1200" spc="7" dirty="0">
                <a:solidFill>
                  <a:prstClr val="black"/>
                </a:solidFill>
                <a:latin typeface="Calibri"/>
                <a:ea typeface="+mn-ea"/>
                <a:cs typeface="Calibri"/>
              </a:rPr>
              <a:t>networks </a:t>
            </a:r>
            <a:r>
              <a:rPr sz="1100" kern="1200" dirty="0">
                <a:solidFill>
                  <a:prstClr val="black"/>
                </a:solidFill>
                <a:latin typeface="Calibri"/>
                <a:ea typeface="+mn-ea"/>
                <a:cs typeface="Calibri"/>
              </a:rPr>
              <a:t>of </a:t>
            </a:r>
            <a:r>
              <a:rPr sz="1100" kern="1200" spc="13" dirty="0">
                <a:solidFill>
                  <a:prstClr val="black"/>
                </a:solidFill>
                <a:latin typeface="Calibri"/>
                <a:ea typeface="+mn-ea"/>
                <a:cs typeface="Calibri"/>
              </a:rPr>
              <a:t>a </a:t>
            </a:r>
            <a:r>
              <a:rPr sz="1100" kern="1200" spc="7" dirty="0">
                <a:solidFill>
                  <a:prstClr val="black"/>
                </a:solidFill>
                <a:latin typeface="Calibri"/>
                <a:ea typeface="+mn-ea"/>
                <a:cs typeface="Calibri"/>
              </a:rPr>
              <a:t>diverse </a:t>
            </a:r>
            <a:r>
              <a:rPr sz="1100" kern="1200" dirty="0">
                <a:solidFill>
                  <a:prstClr val="black"/>
                </a:solidFill>
                <a:latin typeface="Calibri"/>
                <a:ea typeface="+mn-ea"/>
                <a:cs typeface="Calibri"/>
              </a:rPr>
              <a:t>array of</a:t>
            </a:r>
            <a:r>
              <a:rPr sz="1100" kern="1200" spc="10" dirty="0">
                <a:solidFill>
                  <a:prstClr val="black"/>
                </a:solidFill>
                <a:latin typeface="Calibri"/>
                <a:ea typeface="+mn-ea"/>
                <a:cs typeface="Calibri"/>
              </a:rPr>
              <a:t> </a:t>
            </a:r>
            <a:r>
              <a:rPr sz="1100" kern="1200" spc="7" dirty="0">
                <a:solidFill>
                  <a:prstClr val="black"/>
                </a:solidFill>
                <a:latin typeface="Calibri"/>
                <a:ea typeface="+mn-ea"/>
                <a:cs typeface="Calibri"/>
              </a:rPr>
              <a:t>stakeholders.</a:t>
            </a:r>
            <a:endParaRPr sz="1100" kern="1200" dirty="0">
              <a:solidFill>
                <a:prstClr val="black"/>
              </a:solidFill>
              <a:latin typeface="Calibri"/>
              <a:ea typeface="+mn-ea"/>
              <a:cs typeface="Calibri"/>
            </a:endParaRPr>
          </a:p>
        </p:txBody>
      </p:sp>
      <p:sp>
        <p:nvSpPr>
          <p:cNvPr id="10" name="object 10"/>
          <p:cNvSpPr txBox="1"/>
          <p:nvPr/>
        </p:nvSpPr>
        <p:spPr>
          <a:xfrm>
            <a:off x="4744484" y="850091"/>
            <a:ext cx="2913197" cy="1212866"/>
          </a:xfrm>
          <a:prstGeom prst="rect">
            <a:avLst/>
          </a:prstGeom>
        </p:spPr>
        <p:txBody>
          <a:bodyPr vert="horz" wrap="square" lIns="0" tIns="26894" rIns="0" bIns="0" rtlCol="0">
            <a:spAutoFit/>
          </a:bodyPr>
          <a:lstStyle/>
          <a:p>
            <a:pPr marL="8825" defTabSz="605150">
              <a:spcBef>
                <a:spcPts val="212"/>
              </a:spcBef>
              <a:buClrTx/>
            </a:pPr>
            <a:r>
              <a:rPr sz="1300" b="1" kern="1200" spc="50" dirty="0">
                <a:solidFill>
                  <a:srgbClr val="77787B"/>
                </a:solidFill>
                <a:latin typeface="Calibri" panose="020F0502020204030204" pitchFamily="34" charset="0"/>
                <a:ea typeface="+mn-ea"/>
                <a:cs typeface="Calibri" panose="020F0502020204030204" pitchFamily="34" charset="0"/>
              </a:rPr>
              <a:t>THEY </a:t>
            </a:r>
            <a:r>
              <a:rPr sz="1300" b="1" kern="1200" spc="56" dirty="0">
                <a:solidFill>
                  <a:srgbClr val="77787B"/>
                </a:solidFill>
                <a:latin typeface="Calibri" panose="020F0502020204030204" pitchFamily="34" charset="0"/>
                <a:ea typeface="+mn-ea"/>
                <a:cs typeface="Calibri" panose="020F0502020204030204" pitchFamily="34" charset="0"/>
              </a:rPr>
              <a:t>ORGANIZE </a:t>
            </a:r>
            <a:r>
              <a:rPr sz="1300" b="1" kern="1200" spc="46" dirty="0">
                <a:solidFill>
                  <a:srgbClr val="77787B"/>
                </a:solidFill>
                <a:latin typeface="Calibri" panose="020F0502020204030204" pitchFamily="34" charset="0"/>
                <a:ea typeface="+mn-ea"/>
                <a:cs typeface="Calibri" panose="020F0502020204030204" pitchFamily="34" charset="0"/>
              </a:rPr>
              <a:t>AND </a:t>
            </a:r>
            <a:r>
              <a:rPr sz="1300" b="1" kern="1200" spc="50" dirty="0">
                <a:solidFill>
                  <a:srgbClr val="77787B"/>
                </a:solidFill>
                <a:latin typeface="Calibri" panose="020F0502020204030204" pitchFamily="34" charset="0"/>
                <a:ea typeface="+mn-ea"/>
                <a:cs typeface="Calibri" panose="020F0502020204030204" pitchFamily="34" charset="0"/>
              </a:rPr>
              <a:t>COLLABORATE</a:t>
            </a:r>
            <a:r>
              <a:rPr sz="1300" b="1" kern="1200" spc="-79" dirty="0">
                <a:solidFill>
                  <a:srgbClr val="77787B"/>
                </a:solidFill>
                <a:latin typeface="Calibri" panose="020F0502020204030204" pitchFamily="34" charset="0"/>
                <a:ea typeface="+mn-ea"/>
                <a:cs typeface="Calibri" panose="020F0502020204030204" pitchFamily="34" charset="0"/>
              </a:rPr>
              <a:t> </a:t>
            </a:r>
            <a:r>
              <a:rPr sz="1300" b="1" kern="1200" spc="66" dirty="0">
                <a:solidFill>
                  <a:srgbClr val="77787B"/>
                </a:solidFill>
                <a:latin typeface="Calibri" panose="020F0502020204030204" pitchFamily="34" charset="0"/>
                <a:ea typeface="+mn-ea"/>
                <a:cs typeface="Calibri" panose="020F0502020204030204" pitchFamily="34" charset="0"/>
              </a:rPr>
              <a:t>WITH</a:t>
            </a:r>
            <a:r>
              <a:rPr lang="en-US" sz="1300" b="1" kern="1200" dirty="0">
                <a:solidFill>
                  <a:prstClr val="black"/>
                </a:solidFill>
                <a:latin typeface="Calibri" panose="020F0502020204030204" pitchFamily="34" charset="0"/>
                <a:ea typeface="+mn-ea"/>
                <a:cs typeface="Calibri" panose="020F0502020204030204" pitchFamily="34" charset="0"/>
              </a:rPr>
              <a:t> </a:t>
            </a:r>
            <a:r>
              <a:rPr sz="1300" b="1" kern="1200" spc="53" dirty="0">
                <a:solidFill>
                  <a:srgbClr val="77787B"/>
                </a:solidFill>
                <a:latin typeface="Calibri" panose="020F0502020204030204" pitchFamily="34" charset="0"/>
                <a:ea typeface="+mn-ea"/>
                <a:cs typeface="Calibri" panose="020F0502020204030204" pitchFamily="34" charset="0"/>
              </a:rPr>
              <a:t>PHILANTHROPIC </a:t>
            </a:r>
            <a:r>
              <a:rPr sz="1300" b="1" kern="1200" spc="50" dirty="0">
                <a:solidFill>
                  <a:srgbClr val="77787B"/>
                </a:solidFill>
                <a:latin typeface="Calibri" panose="020F0502020204030204" pitchFamily="34" charset="0"/>
                <a:ea typeface="+mn-ea"/>
                <a:cs typeface="Calibri" panose="020F0502020204030204" pitchFamily="34" charset="0"/>
              </a:rPr>
              <a:t>PEERS </a:t>
            </a:r>
            <a:r>
              <a:rPr sz="1300" b="1" kern="1200" spc="43" dirty="0">
                <a:solidFill>
                  <a:srgbClr val="77787B"/>
                </a:solidFill>
                <a:latin typeface="Calibri" panose="020F0502020204030204" pitchFamily="34" charset="0"/>
                <a:ea typeface="+mn-ea"/>
                <a:cs typeface="Calibri" panose="020F0502020204030204" pitchFamily="34" charset="0"/>
              </a:rPr>
              <a:t>THAT </a:t>
            </a:r>
            <a:r>
              <a:rPr sz="1300" b="1" kern="1200" spc="56" dirty="0">
                <a:solidFill>
                  <a:srgbClr val="77787B"/>
                </a:solidFill>
                <a:latin typeface="Calibri" panose="020F0502020204030204" pitchFamily="34" charset="0"/>
                <a:ea typeface="+mn-ea"/>
                <a:cs typeface="Calibri" panose="020F0502020204030204" pitchFamily="34" charset="0"/>
              </a:rPr>
              <a:t>SHARE </a:t>
            </a:r>
            <a:r>
              <a:rPr sz="1300" b="1" kern="1200" spc="75" dirty="0">
                <a:solidFill>
                  <a:srgbClr val="77787B"/>
                </a:solidFill>
                <a:latin typeface="Calibri" panose="020F0502020204030204" pitchFamily="34" charset="0"/>
                <a:ea typeface="+mn-ea"/>
                <a:cs typeface="Calibri" panose="020F0502020204030204" pitchFamily="34" charset="0"/>
              </a:rPr>
              <a:t>COMMON  </a:t>
            </a:r>
            <a:r>
              <a:rPr sz="1300" b="1" kern="1200" spc="56" dirty="0">
                <a:solidFill>
                  <a:srgbClr val="77787B"/>
                </a:solidFill>
                <a:latin typeface="Calibri" panose="020F0502020204030204" pitchFamily="34" charset="0"/>
                <a:ea typeface="+mn-ea"/>
                <a:cs typeface="Calibri" panose="020F0502020204030204" pitchFamily="34" charset="0"/>
              </a:rPr>
              <a:t>CONCERNS,</a:t>
            </a:r>
            <a:r>
              <a:rPr sz="1300" b="1" kern="1200" spc="13" dirty="0">
                <a:solidFill>
                  <a:srgbClr val="77787B"/>
                </a:solidFill>
                <a:latin typeface="Calibri" panose="020F0502020204030204" pitchFamily="34" charset="0"/>
                <a:ea typeface="+mn-ea"/>
                <a:cs typeface="Calibri" panose="020F0502020204030204" pitchFamily="34" charset="0"/>
              </a:rPr>
              <a:t> </a:t>
            </a:r>
            <a:r>
              <a:rPr sz="1300" b="1" kern="1200" spc="46" dirty="0">
                <a:solidFill>
                  <a:srgbClr val="77787B"/>
                </a:solidFill>
                <a:latin typeface="Calibri" panose="020F0502020204030204" pitchFamily="34" charset="0"/>
                <a:ea typeface="+mn-ea"/>
                <a:cs typeface="Calibri" panose="020F0502020204030204" pitchFamily="34" charset="0"/>
              </a:rPr>
              <a:t>AND</a:t>
            </a:r>
            <a:r>
              <a:rPr sz="1300" b="1" kern="1200" spc="17" dirty="0">
                <a:solidFill>
                  <a:srgbClr val="77787B"/>
                </a:solidFill>
                <a:latin typeface="Calibri" panose="020F0502020204030204" pitchFamily="34" charset="0"/>
                <a:ea typeface="+mn-ea"/>
                <a:cs typeface="Calibri" panose="020F0502020204030204" pitchFamily="34" charset="0"/>
              </a:rPr>
              <a:t> </a:t>
            </a:r>
            <a:r>
              <a:rPr sz="1300" b="1" kern="1200" spc="63" dirty="0">
                <a:solidFill>
                  <a:srgbClr val="77787B"/>
                </a:solidFill>
                <a:latin typeface="Calibri" panose="020F0502020204030204" pitchFamily="34" charset="0"/>
                <a:ea typeface="+mn-ea"/>
                <a:cs typeface="Calibri" panose="020F0502020204030204" pitchFamily="34" charset="0"/>
              </a:rPr>
              <a:t>WITH</a:t>
            </a:r>
            <a:r>
              <a:rPr sz="1300" b="1" kern="1200" spc="20" dirty="0">
                <a:solidFill>
                  <a:srgbClr val="77787B"/>
                </a:solidFill>
                <a:latin typeface="Calibri" panose="020F0502020204030204" pitchFamily="34" charset="0"/>
                <a:ea typeface="+mn-ea"/>
                <a:cs typeface="Calibri" panose="020F0502020204030204" pitchFamily="34" charset="0"/>
              </a:rPr>
              <a:t> </a:t>
            </a:r>
            <a:r>
              <a:rPr sz="1300" b="1" kern="1200" spc="50" dirty="0">
                <a:solidFill>
                  <a:srgbClr val="77787B"/>
                </a:solidFill>
                <a:latin typeface="Calibri" panose="020F0502020204030204" pitchFamily="34" charset="0"/>
                <a:ea typeface="+mn-ea"/>
                <a:cs typeface="Calibri" panose="020F0502020204030204" pitchFamily="34" charset="0"/>
              </a:rPr>
              <a:t>OTHER</a:t>
            </a:r>
            <a:r>
              <a:rPr sz="1300" b="1" kern="1200" spc="20" dirty="0">
                <a:solidFill>
                  <a:srgbClr val="77787B"/>
                </a:solidFill>
                <a:latin typeface="Calibri" panose="020F0502020204030204" pitchFamily="34" charset="0"/>
                <a:ea typeface="+mn-ea"/>
                <a:cs typeface="Calibri" panose="020F0502020204030204" pitchFamily="34" charset="0"/>
              </a:rPr>
              <a:t> </a:t>
            </a:r>
            <a:r>
              <a:rPr sz="1300" b="1" kern="1200" spc="60" dirty="0">
                <a:solidFill>
                  <a:srgbClr val="77787B"/>
                </a:solidFill>
                <a:latin typeface="Calibri" panose="020F0502020204030204" pitchFamily="34" charset="0"/>
                <a:ea typeface="+mn-ea"/>
                <a:cs typeface="Calibri" panose="020F0502020204030204" pitchFamily="34" charset="0"/>
              </a:rPr>
              <a:t>SECTORS</a:t>
            </a:r>
            <a:r>
              <a:rPr sz="1300" b="1" kern="1200" spc="17" dirty="0">
                <a:solidFill>
                  <a:srgbClr val="77787B"/>
                </a:solidFill>
                <a:latin typeface="Calibri" panose="020F0502020204030204" pitchFamily="34" charset="0"/>
                <a:ea typeface="+mn-ea"/>
                <a:cs typeface="Calibri" panose="020F0502020204030204" pitchFamily="34" charset="0"/>
              </a:rPr>
              <a:t> </a:t>
            </a:r>
            <a:r>
              <a:rPr sz="1300" b="1" kern="1200" spc="73" dirty="0">
                <a:solidFill>
                  <a:srgbClr val="77787B"/>
                </a:solidFill>
                <a:latin typeface="Calibri" panose="020F0502020204030204" pitchFamily="34" charset="0"/>
                <a:ea typeface="+mn-ea"/>
                <a:cs typeface="Calibri" panose="020F0502020204030204" pitchFamily="34" charset="0"/>
              </a:rPr>
              <a:t>SUCH</a:t>
            </a:r>
            <a:r>
              <a:rPr sz="1300" b="1" kern="1200" spc="17" dirty="0">
                <a:solidFill>
                  <a:srgbClr val="77787B"/>
                </a:solidFill>
                <a:latin typeface="Calibri" panose="020F0502020204030204" pitchFamily="34" charset="0"/>
                <a:ea typeface="+mn-ea"/>
                <a:cs typeface="Calibri" panose="020F0502020204030204" pitchFamily="34" charset="0"/>
              </a:rPr>
              <a:t> </a:t>
            </a:r>
            <a:r>
              <a:rPr sz="1300" b="1" kern="1200" spc="73" dirty="0">
                <a:solidFill>
                  <a:srgbClr val="77787B"/>
                </a:solidFill>
                <a:latin typeface="Calibri" panose="020F0502020204030204" pitchFamily="34" charset="0"/>
                <a:ea typeface="+mn-ea"/>
                <a:cs typeface="Calibri" panose="020F0502020204030204" pitchFamily="34" charset="0"/>
              </a:rPr>
              <a:t>AS  </a:t>
            </a:r>
            <a:r>
              <a:rPr sz="1300" b="1" kern="1200" spc="53" dirty="0">
                <a:solidFill>
                  <a:srgbClr val="77787B"/>
                </a:solidFill>
                <a:latin typeface="Calibri" panose="020F0502020204030204" pitchFamily="34" charset="0"/>
                <a:ea typeface="+mn-ea"/>
                <a:cs typeface="Calibri" panose="020F0502020204030204" pitchFamily="34" charset="0"/>
              </a:rPr>
              <a:t>GOVERNMENT.</a:t>
            </a:r>
            <a:endParaRPr sz="1300" b="1" kern="1200" dirty="0">
              <a:solidFill>
                <a:prstClr val="black"/>
              </a:solidFill>
              <a:latin typeface="Calibri" panose="020F0502020204030204" pitchFamily="34" charset="0"/>
              <a:ea typeface="+mn-ea"/>
              <a:cs typeface="Calibri" panose="020F0502020204030204" pitchFamily="34" charset="0"/>
            </a:endParaRPr>
          </a:p>
          <a:p>
            <a:pPr marL="8405" marR="3362" defTabSz="605150">
              <a:lnSpc>
                <a:spcPct val="130900"/>
              </a:lnSpc>
              <a:spcBef>
                <a:spcPts val="251"/>
              </a:spcBef>
              <a:buClrTx/>
            </a:pPr>
            <a:r>
              <a:rPr sz="794" kern="1200" spc="10" dirty="0">
                <a:solidFill>
                  <a:prstClr val="black"/>
                </a:solidFill>
                <a:latin typeface="Calibri"/>
                <a:ea typeface="+mn-ea"/>
                <a:cs typeface="Calibri"/>
              </a:rPr>
              <a:t>.</a:t>
            </a:r>
            <a:endParaRPr sz="794" kern="1200" dirty="0">
              <a:solidFill>
                <a:prstClr val="black"/>
              </a:solidFill>
              <a:latin typeface="Calibri"/>
              <a:ea typeface="+mn-ea"/>
              <a:cs typeface="Calibri"/>
            </a:endParaRPr>
          </a:p>
        </p:txBody>
      </p:sp>
      <p:sp>
        <p:nvSpPr>
          <p:cNvPr id="11" name="object 11"/>
          <p:cNvSpPr txBox="1"/>
          <p:nvPr/>
        </p:nvSpPr>
        <p:spPr>
          <a:xfrm>
            <a:off x="4725704" y="1909069"/>
            <a:ext cx="3789645" cy="1985887"/>
          </a:xfrm>
          <a:prstGeom prst="rect">
            <a:avLst/>
          </a:prstGeom>
        </p:spPr>
        <p:txBody>
          <a:bodyPr vert="horz" wrap="square" lIns="0" tIns="8404" rIns="0" bIns="0" rtlCol="0">
            <a:spAutoFit/>
          </a:bodyPr>
          <a:lstStyle/>
          <a:p>
            <a:pPr marL="8405" marR="3362" defTabSz="605150">
              <a:lnSpc>
                <a:spcPct val="130900"/>
              </a:lnSpc>
              <a:spcBef>
                <a:spcPts val="66"/>
              </a:spcBef>
              <a:buClrTx/>
            </a:pPr>
            <a:r>
              <a:rPr sz="1050" kern="1200" spc="17" dirty="0">
                <a:solidFill>
                  <a:prstClr val="black"/>
                </a:solidFill>
                <a:latin typeface="Calibri"/>
                <a:ea typeface="+mn-ea"/>
                <a:cs typeface="Calibri"/>
              </a:rPr>
              <a:t>M</a:t>
            </a:r>
            <a:r>
              <a:rPr sz="1100" kern="1200" spc="17" dirty="0">
                <a:solidFill>
                  <a:prstClr val="black"/>
                </a:solidFill>
                <a:latin typeface="Calibri"/>
                <a:ea typeface="+mn-ea"/>
                <a:cs typeface="Calibri"/>
              </a:rPr>
              <a:t>any </a:t>
            </a:r>
            <a:r>
              <a:rPr sz="1100" kern="1200" spc="7" dirty="0">
                <a:solidFill>
                  <a:prstClr val="black"/>
                </a:solidFill>
                <a:latin typeface="Calibri"/>
                <a:ea typeface="+mn-ea"/>
                <a:cs typeface="Calibri"/>
              </a:rPr>
              <a:t>nonprofits have </a:t>
            </a:r>
            <a:r>
              <a:rPr sz="1100" kern="1200" dirty="0">
                <a:solidFill>
                  <a:prstClr val="black"/>
                </a:solidFill>
                <a:latin typeface="Calibri"/>
                <a:ea typeface="+mn-ea"/>
                <a:cs typeface="Calibri"/>
              </a:rPr>
              <a:t>stories </a:t>
            </a:r>
            <a:r>
              <a:rPr sz="1100" kern="1200" spc="7" dirty="0">
                <a:solidFill>
                  <a:prstClr val="black"/>
                </a:solidFill>
                <a:latin typeface="Calibri"/>
                <a:ea typeface="+mn-ea"/>
                <a:cs typeface="Calibri"/>
              </a:rPr>
              <a:t>about </a:t>
            </a:r>
            <a:r>
              <a:rPr sz="1100" kern="1200" spc="23" dirty="0">
                <a:solidFill>
                  <a:prstClr val="black"/>
                </a:solidFill>
                <a:latin typeface="Calibri"/>
                <a:ea typeface="+mn-ea"/>
                <a:cs typeface="Calibri"/>
              </a:rPr>
              <a:t>how </a:t>
            </a:r>
            <a:r>
              <a:rPr sz="1100" kern="1200" spc="13" dirty="0">
                <a:solidFill>
                  <a:prstClr val="black"/>
                </a:solidFill>
                <a:latin typeface="Calibri"/>
                <a:ea typeface="+mn-ea"/>
                <a:cs typeface="Calibri"/>
              </a:rPr>
              <a:t>a </a:t>
            </a:r>
            <a:r>
              <a:rPr sz="1100" kern="1200" spc="3" dirty="0">
                <a:solidFill>
                  <a:prstClr val="black"/>
                </a:solidFill>
                <a:latin typeface="Calibri"/>
                <a:ea typeface="+mn-ea"/>
                <a:cs typeface="Calibri"/>
              </a:rPr>
              <a:t>funder </a:t>
            </a:r>
            <a:r>
              <a:rPr sz="1100" kern="1200" spc="13" dirty="0">
                <a:solidFill>
                  <a:prstClr val="black"/>
                </a:solidFill>
                <a:latin typeface="Calibri"/>
                <a:ea typeface="+mn-ea"/>
                <a:cs typeface="Calibri"/>
              </a:rPr>
              <a:t>collaborative  </a:t>
            </a:r>
            <a:r>
              <a:rPr sz="1100" kern="1200" spc="3" dirty="0">
                <a:solidFill>
                  <a:prstClr val="black"/>
                </a:solidFill>
                <a:latin typeface="Calibri"/>
                <a:ea typeface="+mn-ea"/>
                <a:cs typeface="Calibri"/>
              </a:rPr>
              <a:t>resulted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a </a:t>
            </a:r>
            <a:r>
              <a:rPr sz="1100" kern="1200" spc="-7" dirty="0">
                <a:solidFill>
                  <a:prstClr val="black"/>
                </a:solidFill>
                <a:latin typeface="Calibri"/>
                <a:ea typeface="+mn-ea"/>
                <a:cs typeface="Calibri"/>
              </a:rPr>
              <a:t>net </a:t>
            </a:r>
            <a:r>
              <a:rPr sz="1100" kern="1200" spc="10" dirty="0">
                <a:solidFill>
                  <a:prstClr val="black"/>
                </a:solidFill>
                <a:latin typeface="Calibri"/>
                <a:ea typeface="+mn-ea"/>
                <a:cs typeface="Calibri"/>
              </a:rPr>
              <a:t>decrease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overall </a:t>
            </a:r>
            <a:r>
              <a:rPr sz="1100" kern="1200" spc="7" dirty="0">
                <a:solidFill>
                  <a:prstClr val="black"/>
                </a:solidFill>
                <a:latin typeface="Calibri"/>
                <a:ea typeface="+mn-ea"/>
                <a:cs typeface="Calibri"/>
              </a:rPr>
              <a:t>resources </a:t>
            </a:r>
            <a:r>
              <a:rPr sz="1100" kern="1200" spc="-3" dirty="0">
                <a:solidFill>
                  <a:prstClr val="black"/>
                </a:solidFill>
                <a:latin typeface="Calibri"/>
                <a:ea typeface="+mn-ea"/>
                <a:cs typeface="Calibri"/>
              </a:rPr>
              <a:t>for </a:t>
            </a:r>
            <a:r>
              <a:rPr sz="1100" kern="1200" spc="-7" dirty="0">
                <a:solidFill>
                  <a:prstClr val="black"/>
                </a:solidFill>
                <a:latin typeface="Calibri"/>
                <a:ea typeface="+mn-ea"/>
                <a:cs typeface="Calibri"/>
              </a:rPr>
              <a:t>the targeted </a:t>
            </a:r>
            <a:r>
              <a:rPr sz="1100" kern="1200" spc="10" dirty="0">
                <a:solidFill>
                  <a:prstClr val="black"/>
                </a:solidFill>
                <a:latin typeface="Calibri"/>
                <a:ea typeface="+mn-ea"/>
                <a:cs typeface="Calibri"/>
              </a:rPr>
              <a:t>issue  </a:t>
            </a:r>
            <a:r>
              <a:rPr sz="1100" kern="1200" spc="3" dirty="0">
                <a:solidFill>
                  <a:prstClr val="black"/>
                </a:solidFill>
                <a:latin typeface="Calibri"/>
                <a:ea typeface="+mn-ea"/>
                <a:cs typeface="Calibri"/>
              </a:rPr>
              <a:t>or </a:t>
            </a:r>
            <a:r>
              <a:rPr sz="1100" kern="1200" spc="23" dirty="0">
                <a:solidFill>
                  <a:prstClr val="black"/>
                </a:solidFill>
                <a:latin typeface="Calibri"/>
                <a:ea typeface="+mn-ea"/>
                <a:cs typeface="Calibri"/>
              </a:rPr>
              <a:t>place, </a:t>
            </a:r>
            <a:r>
              <a:rPr sz="1100" kern="1200" spc="3" dirty="0">
                <a:solidFill>
                  <a:prstClr val="black"/>
                </a:solidFill>
                <a:latin typeface="Calibri"/>
                <a:ea typeface="+mn-ea"/>
                <a:cs typeface="Calibri"/>
              </a:rPr>
              <a:t>or </a:t>
            </a:r>
            <a:r>
              <a:rPr sz="1100" kern="1200" dirty="0">
                <a:solidFill>
                  <a:prstClr val="black"/>
                </a:solidFill>
                <a:latin typeface="Calibri"/>
                <a:ea typeface="+mn-ea"/>
                <a:cs typeface="Calibri"/>
              </a:rPr>
              <a:t>got </a:t>
            </a:r>
            <a:r>
              <a:rPr sz="1100" kern="1200" spc="17" dirty="0">
                <a:solidFill>
                  <a:prstClr val="black"/>
                </a:solidFill>
                <a:latin typeface="Calibri"/>
                <a:ea typeface="+mn-ea"/>
                <a:cs typeface="Calibri"/>
              </a:rPr>
              <a:t>bogged </a:t>
            </a:r>
            <a:r>
              <a:rPr sz="1100" kern="1200" spc="23" dirty="0">
                <a:solidFill>
                  <a:prstClr val="black"/>
                </a:solidFill>
                <a:latin typeface="Calibri"/>
                <a:ea typeface="+mn-ea"/>
                <a:cs typeface="Calibri"/>
              </a:rPr>
              <a:t>down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processes </a:t>
            </a:r>
            <a:r>
              <a:rPr sz="1100" kern="1200" spc="-7" dirty="0">
                <a:solidFill>
                  <a:prstClr val="black"/>
                </a:solidFill>
                <a:latin typeface="Calibri"/>
                <a:ea typeface="+mn-ea"/>
                <a:cs typeface="Calibri"/>
              </a:rPr>
              <a:t>rather </a:t>
            </a:r>
            <a:r>
              <a:rPr sz="1100" kern="1200" spc="3" dirty="0">
                <a:solidFill>
                  <a:prstClr val="black"/>
                </a:solidFill>
                <a:latin typeface="Calibri"/>
                <a:ea typeface="+mn-ea"/>
                <a:cs typeface="Calibri"/>
              </a:rPr>
              <a:t>than </a:t>
            </a:r>
            <a:r>
              <a:rPr sz="1100" kern="1200" spc="17" dirty="0">
                <a:solidFill>
                  <a:prstClr val="black"/>
                </a:solidFill>
                <a:latin typeface="Calibri"/>
                <a:ea typeface="+mn-ea"/>
                <a:cs typeface="Calibri"/>
              </a:rPr>
              <a:t>action. </a:t>
            </a:r>
            <a:r>
              <a:rPr sz="1100" kern="1200" spc="33" dirty="0">
                <a:solidFill>
                  <a:prstClr val="black"/>
                </a:solidFill>
                <a:latin typeface="Calibri"/>
                <a:ea typeface="+mn-ea"/>
                <a:cs typeface="Calibri"/>
              </a:rPr>
              <a:t>While  </a:t>
            </a:r>
            <a:r>
              <a:rPr sz="1100" kern="1200" spc="13" dirty="0">
                <a:solidFill>
                  <a:prstClr val="black"/>
                </a:solidFill>
                <a:latin typeface="Calibri"/>
                <a:ea typeface="+mn-ea"/>
                <a:cs typeface="Calibri"/>
              </a:rPr>
              <a:t>well-intentioned, </a:t>
            </a:r>
            <a:r>
              <a:rPr sz="1100" kern="1200" spc="3" dirty="0">
                <a:solidFill>
                  <a:prstClr val="black"/>
                </a:solidFill>
                <a:latin typeface="Calibri"/>
                <a:ea typeface="+mn-ea"/>
                <a:cs typeface="Calibri"/>
              </a:rPr>
              <a:t>they </a:t>
            </a:r>
            <a:r>
              <a:rPr sz="1100" kern="1200" spc="30" dirty="0">
                <a:solidFill>
                  <a:prstClr val="black"/>
                </a:solidFill>
                <a:latin typeface="Calibri"/>
                <a:ea typeface="+mn-ea"/>
                <a:cs typeface="Calibri"/>
              </a:rPr>
              <a:t>can </a:t>
            </a:r>
            <a:r>
              <a:rPr sz="1100" kern="1200" spc="7" dirty="0">
                <a:solidFill>
                  <a:prstClr val="black"/>
                </a:solidFill>
                <a:latin typeface="Calibri"/>
                <a:ea typeface="+mn-ea"/>
                <a:cs typeface="Calibri"/>
              </a:rPr>
              <a:t>sometimes </a:t>
            </a:r>
            <a:r>
              <a:rPr sz="1100" kern="1200" spc="23" dirty="0">
                <a:solidFill>
                  <a:prstClr val="black"/>
                </a:solidFill>
                <a:latin typeface="Calibri"/>
                <a:ea typeface="+mn-ea"/>
                <a:cs typeface="Calibri"/>
              </a:rPr>
              <a:t>yield </a:t>
            </a:r>
            <a:r>
              <a:rPr sz="1100" kern="1200" spc="-10" dirty="0">
                <a:solidFill>
                  <a:prstClr val="black"/>
                </a:solidFill>
                <a:latin typeface="Calibri"/>
                <a:ea typeface="+mn-ea"/>
                <a:cs typeface="Calibri"/>
              </a:rPr>
              <a:t>to </a:t>
            </a:r>
            <a:r>
              <a:rPr sz="1100" kern="1200" spc="-7" dirty="0">
                <a:solidFill>
                  <a:prstClr val="black"/>
                </a:solidFill>
                <a:latin typeface="Calibri"/>
                <a:ea typeface="+mn-ea"/>
                <a:cs typeface="Calibri"/>
              </a:rPr>
              <a:t>the </a:t>
            </a:r>
            <a:r>
              <a:rPr sz="1100" kern="1200" spc="7" dirty="0">
                <a:solidFill>
                  <a:prstClr val="black"/>
                </a:solidFill>
                <a:latin typeface="Calibri"/>
                <a:ea typeface="+mn-ea"/>
                <a:cs typeface="Calibri"/>
              </a:rPr>
              <a:t>“lowest </a:t>
            </a:r>
            <a:r>
              <a:rPr sz="1100" kern="1200" spc="26" dirty="0">
                <a:solidFill>
                  <a:prstClr val="black"/>
                </a:solidFill>
                <a:latin typeface="Calibri"/>
                <a:ea typeface="+mn-ea"/>
                <a:cs typeface="Calibri"/>
              </a:rPr>
              <a:t>common  </a:t>
            </a:r>
            <a:r>
              <a:rPr sz="1100" kern="1200" spc="10" dirty="0">
                <a:solidFill>
                  <a:prstClr val="black"/>
                </a:solidFill>
                <a:latin typeface="Calibri"/>
                <a:ea typeface="+mn-ea"/>
                <a:cs typeface="Calibri"/>
              </a:rPr>
              <a:t>denominator” strategically </a:t>
            </a:r>
            <a:r>
              <a:rPr sz="1100" kern="1200" spc="17" dirty="0">
                <a:solidFill>
                  <a:prstClr val="black"/>
                </a:solidFill>
                <a:latin typeface="Calibri"/>
                <a:ea typeface="+mn-ea"/>
                <a:cs typeface="Calibri"/>
              </a:rPr>
              <a:t>and politically, </a:t>
            </a:r>
            <a:r>
              <a:rPr sz="1100" kern="1200" spc="3" dirty="0">
                <a:solidFill>
                  <a:prstClr val="black"/>
                </a:solidFill>
                <a:latin typeface="Calibri"/>
                <a:ea typeface="+mn-ea"/>
                <a:cs typeface="Calibri"/>
              </a:rPr>
              <a:t>create </a:t>
            </a:r>
            <a:r>
              <a:rPr sz="1100" kern="1200" spc="17" dirty="0">
                <a:solidFill>
                  <a:prstClr val="black"/>
                </a:solidFill>
                <a:latin typeface="Calibri"/>
                <a:ea typeface="+mn-ea"/>
                <a:cs typeface="Calibri"/>
              </a:rPr>
              <a:t>an </a:t>
            </a:r>
            <a:r>
              <a:rPr sz="1100" kern="1200" spc="20" dirty="0">
                <a:solidFill>
                  <a:prstClr val="black"/>
                </a:solidFill>
                <a:latin typeface="Calibri"/>
                <a:ea typeface="+mn-ea"/>
                <a:cs typeface="Calibri"/>
              </a:rPr>
              <a:t>echo </a:t>
            </a:r>
            <a:r>
              <a:rPr sz="1100" kern="1200" spc="13" dirty="0">
                <a:solidFill>
                  <a:prstClr val="black"/>
                </a:solidFill>
                <a:latin typeface="Calibri"/>
                <a:ea typeface="+mn-ea"/>
                <a:cs typeface="Calibri"/>
              </a:rPr>
              <a:t>chamber  </a:t>
            </a:r>
            <a:r>
              <a:rPr sz="1100" kern="1200" spc="-13" dirty="0">
                <a:solidFill>
                  <a:prstClr val="black"/>
                </a:solidFill>
                <a:latin typeface="Calibri"/>
                <a:ea typeface="+mn-ea"/>
                <a:cs typeface="Calibri"/>
              </a:rPr>
              <a:t>that </a:t>
            </a:r>
            <a:r>
              <a:rPr sz="1100" kern="1200" spc="13" dirty="0">
                <a:solidFill>
                  <a:prstClr val="black"/>
                </a:solidFill>
                <a:latin typeface="Calibri"/>
                <a:ea typeface="+mn-ea"/>
                <a:cs typeface="Calibri"/>
              </a:rPr>
              <a:t>makes </a:t>
            </a:r>
            <a:r>
              <a:rPr sz="1100" kern="1200" dirty="0">
                <a:solidFill>
                  <a:prstClr val="black"/>
                </a:solidFill>
                <a:latin typeface="Calibri"/>
                <a:ea typeface="+mn-ea"/>
                <a:cs typeface="Calibri"/>
              </a:rPr>
              <a:t>them </a:t>
            </a:r>
            <a:r>
              <a:rPr sz="1100" kern="1200" spc="17" dirty="0">
                <a:solidFill>
                  <a:prstClr val="black"/>
                </a:solidFill>
                <a:latin typeface="Calibri"/>
                <a:ea typeface="+mn-ea"/>
                <a:cs typeface="Calibri"/>
              </a:rPr>
              <a:t>an </a:t>
            </a:r>
            <a:r>
              <a:rPr sz="1100" kern="1200" spc="23" dirty="0">
                <a:solidFill>
                  <a:prstClr val="black"/>
                </a:solidFill>
                <a:latin typeface="Calibri"/>
                <a:ea typeface="+mn-ea"/>
                <a:cs typeface="Calibri"/>
              </a:rPr>
              <a:t>800-pound </a:t>
            </a:r>
            <a:r>
              <a:rPr sz="1100" kern="1200" spc="20" dirty="0">
                <a:solidFill>
                  <a:prstClr val="black"/>
                </a:solidFill>
                <a:latin typeface="Calibri"/>
                <a:ea typeface="+mn-ea"/>
                <a:cs typeface="Calibri"/>
              </a:rPr>
              <a:t>gorilla, become </a:t>
            </a:r>
            <a:r>
              <a:rPr sz="1100" kern="1200" spc="7" dirty="0">
                <a:solidFill>
                  <a:prstClr val="black"/>
                </a:solidFill>
                <a:latin typeface="Calibri"/>
                <a:ea typeface="+mn-ea"/>
                <a:cs typeface="Calibri"/>
              </a:rPr>
              <a:t>less </a:t>
            </a:r>
            <a:r>
              <a:rPr sz="1100" kern="1200" spc="13" dirty="0">
                <a:solidFill>
                  <a:prstClr val="black"/>
                </a:solidFill>
                <a:latin typeface="Calibri"/>
                <a:ea typeface="+mn-ea"/>
                <a:cs typeface="Calibri"/>
              </a:rPr>
              <a:t>risk </a:t>
            </a:r>
            <a:r>
              <a:rPr sz="1100" kern="1200" spc="-3" dirty="0">
                <a:solidFill>
                  <a:prstClr val="black"/>
                </a:solidFill>
                <a:latin typeface="Calibri"/>
                <a:ea typeface="+mn-ea"/>
                <a:cs typeface="Calibri"/>
              </a:rPr>
              <a:t>tolerant </a:t>
            </a:r>
            <a:r>
              <a:rPr sz="1100" kern="1200" spc="3" dirty="0">
                <a:solidFill>
                  <a:prstClr val="black"/>
                </a:solidFill>
                <a:latin typeface="Calibri"/>
                <a:ea typeface="+mn-ea"/>
                <a:cs typeface="Calibri"/>
              </a:rPr>
              <a:t>or  </a:t>
            </a:r>
            <a:r>
              <a:rPr sz="1100" kern="1200" spc="20" dirty="0">
                <a:solidFill>
                  <a:prstClr val="black"/>
                </a:solidFill>
                <a:latin typeface="Calibri"/>
                <a:ea typeface="+mn-ea"/>
                <a:cs typeface="Calibri"/>
              </a:rPr>
              <a:t>become </a:t>
            </a:r>
            <a:r>
              <a:rPr sz="1100" kern="1200" spc="7" dirty="0">
                <a:solidFill>
                  <a:prstClr val="black"/>
                </a:solidFill>
                <a:latin typeface="Calibri"/>
                <a:ea typeface="+mn-ea"/>
                <a:cs typeface="Calibri"/>
              </a:rPr>
              <a:t>more </a:t>
            </a:r>
            <a:r>
              <a:rPr sz="1100" kern="1200" spc="23" dirty="0">
                <a:solidFill>
                  <a:prstClr val="black"/>
                </a:solidFill>
                <a:latin typeface="Calibri"/>
                <a:ea typeface="+mn-ea"/>
                <a:cs typeface="Calibri"/>
              </a:rPr>
              <a:t>“clubby” </a:t>
            </a:r>
            <a:r>
              <a:rPr sz="1100" kern="1200" spc="26" dirty="0">
                <a:solidFill>
                  <a:prstClr val="black"/>
                </a:solidFill>
                <a:latin typeface="Calibri"/>
                <a:ea typeface="+mn-ea"/>
                <a:cs typeface="Calibri"/>
              </a:rPr>
              <a:t>in </a:t>
            </a:r>
            <a:r>
              <a:rPr sz="1100" kern="1200" dirty="0">
                <a:solidFill>
                  <a:prstClr val="black"/>
                </a:solidFill>
                <a:latin typeface="Calibri"/>
                <a:ea typeface="+mn-ea"/>
                <a:cs typeface="Calibri"/>
              </a:rPr>
              <a:t>their </a:t>
            </a:r>
            <a:r>
              <a:rPr sz="1100" kern="1200" spc="13" dirty="0">
                <a:solidFill>
                  <a:prstClr val="black"/>
                </a:solidFill>
                <a:latin typeface="Calibri"/>
                <a:ea typeface="+mn-ea"/>
                <a:cs typeface="Calibri"/>
              </a:rPr>
              <a:t>grantmaking, </a:t>
            </a:r>
            <a:r>
              <a:rPr sz="1100" kern="1200" spc="20" dirty="0">
                <a:solidFill>
                  <a:prstClr val="black"/>
                </a:solidFill>
                <a:latin typeface="Calibri"/>
                <a:ea typeface="+mn-ea"/>
                <a:cs typeface="Calibri"/>
              </a:rPr>
              <a:t>working </a:t>
            </a:r>
            <a:r>
              <a:rPr sz="1100" kern="1200" spc="7" dirty="0">
                <a:solidFill>
                  <a:prstClr val="black"/>
                </a:solidFill>
                <a:latin typeface="Calibri"/>
                <a:ea typeface="+mn-ea"/>
                <a:cs typeface="Calibri"/>
              </a:rPr>
              <a:t>against </a:t>
            </a:r>
            <a:r>
              <a:rPr sz="1100" kern="1200" spc="13" dirty="0">
                <a:solidFill>
                  <a:prstClr val="black"/>
                </a:solidFill>
                <a:latin typeface="Calibri"/>
                <a:ea typeface="+mn-ea"/>
                <a:cs typeface="Calibri"/>
              </a:rPr>
              <a:t>values  </a:t>
            </a:r>
            <a:r>
              <a:rPr sz="1100" kern="1200" dirty="0">
                <a:solidFill>
                  <a:prstClr val="black"/>
                </a:solidFill>
                <a:latin typeface="Calibri"/>
                <a:ea typeface="+mn-ea"/>
                <a:cs typeface="Calibri"/>
              </a:rPr>
              <a:t>of </a:t>
            </a:r>
            <a:r>
              <a:rPr sz="1100" kern="1200" spc="10" dirty="0">
                <a:solidFill>
                  <a:prstClr val="black"/>
                </a:solidFill>
                <a:latin typeface="Calibri"/>
                <a:ea typeface="+mn-ea"/>
                <a:cs typeface="Calibri"/>
              </a:rPr>
              <a:t>openness </a:t>
            </a:r>
            <a:r>
              <a:rPr sz="1100" kern="1200" spc="17" dirty="0">
                <a:solidFill>
                  <a:prstClr val="black"/>
                </a:solidFill>
                <a:latin typeface="Calibri"/>
                <a:ea typeface="+mn-ea"/>
                <a:cs typeface="Calibri"/>
              </a:rPr>
              <a:t>and</a:t>
            </a:r>
            <a:r>
              <a:rPr sz="1100" kern="1200" spc="86" dirty="0">
                <a:solidFill>
                  <a:prstClr val="black"/>
                </a:solidFill>
                <a:latin typeface="Calibri"/>
                <a:ea typeface="+mn-ea"/>
                <a:cs typeface="Calibri"/>
              </a:rPr>
              <a:t> </a:t>
            </a:r>
            <a:r>
              <a:rPr sz="1100" kern="1200" dirty="0">
                <a:solidFill>
                  <a:prstClr val="black"/>
                </a:solidFill>
                <a:latin typeface="Calibri"/>
                <a:ea typeface="+mn-ea"/>
                <a:cs typeface="Calibri"/>
              </a:rPr>
              <a:t>transparency.</a:t>
            </a:r>
          </a:p>
        </p:txBody>
      </p:sp>
      <p:sp>
        <p:nvSpPr>
          <p:cNvPr id="12" name="object 12"/>
          <p:cNvSpPr txBox="1"/>
          <p:nvPr/>
        </p:nvSpPr>
        <p:spPr>
          <a:xfrm>
            <a:off x="4744484" y="4045057"/>
            <a:ext cx="3789645" cy="655523"/>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kern="1200" spc="20" dirty="0">
                <a:solidFill>
                  <a:prstClr val="black"/>
                </a:solidFill>
                <a:latin typeface="Calibri"/>
                <a:ea typeface="+mn-ea"/>
                <a:cs typeface="Calibri"/>
              </a:rPr>
              <a:t>Collaboration </a:t>
            </a:r>
            <a:r>
              <a:rPr sz="1100" kern="1200" dirty="0">
                <a:solidFill>
                  <a:prstClr val="black"/>
                </a:solidFill>
                <a:latin typeface="Calibri"/>
                <a:ea typeface="+mn-ea"/>
                <a:cs typeface="Calibri"/>
              </a:rPr>
              <a:t>takes </a:t>
            </a:r>
            <a:r>
              <a:rPr sz="1100" kern="1200" spc="20" dirty="0">
                <a:solidFill>
                  <a:prstClr val="black"/>
                </a:solidFill>
                <a:latin typeface="Calibri"/>
                <a:ea typeface="+mn-ea"/>
                <a:cs typeface="Calibri"/>
              </a:rPr>
              <a:t>many </a:t>
            </a:r>
            <a:r>
              <a:rPr sz="1100" kern="1200" spc="3" dirty="0">
                <a:solidFill>
                  <a:prstClr val="black"/>
                </a:solidFill>
                <a:latin typeface="Calibri"/>
                <a:ea typeface="+mn-ea"/>
                <a:cs typeface="Calibri"/>
              </a:rPr>
              <a:t>forms. </a:t>
            </a:r>
            <a:r>
              <a:rPr sz="1100" kern="1200" spc="23" dirty="0">
                <a:solidFill>
                  <a:prstClr val="black"/>
                </a:solidFill>
                <a:latin typeface="Calibri"/>
                <a:ea typeface="+mn-ea"/>
                <a:cs typeface="Calibri"/>
              </a:rPr>
              <a:t>Aside </a:t>
            </a:r>
            <a:r>
              <a:rPr sz="1100" kern="1200" spc="3" dirty="0">
                <a:solidFill>
                  <a:prstClr val="black"/>
                </a:solidFill>
                <a:latin typeface="Calibri"/>
                <a:ea typeface="+mn-ea"/>
                <a:cs typeface="Calibri"/>
              </a:rPr>
              <a:t>from </a:t>
            </a:r>
            <a:r>
              <a:rPr sz="1100" kern="1200" spc="10" dirty="0">
                <a:solidFill>
                  <a:prstClr val="black"/>
                </a:solidFill>
                <a:latin typeface="Calibri"/>
                <a:ea typeface="+mn-ea"/>
                <a:cs typeface="Calibri"/>
              </a:rPr>
              <a:t>forming </a:t>
            </a:r>
            <a:r>
              <a:rPr sz="1100" kern="1200" spc="3" dirty="0">
                <a:solidFill>
                  <a:prstClr val="black"/>
                </a:solidFill>
                <a:latin typeface="Calibri"/>
                <a:ea typeface="+mn-ea"/>
                <a:cs typeface="Calibri"/>
              </a:rPr>
              <a:t>funder  </a:t>
            </a:r>
            <a:r>
              <a:rPr sz="1100" kern="1200" spc="13" dirty="0">
                <a:solidFill>
                  <a:prstClr val="black"/>
                </a:solidFill>
                <a:latin typeface="Calibri"/>
                <a:ea typeface="+mn-ea"/>
                <a:cs typeface="Calibri"/>
              </a:rPr>
              <a:t>collaboratives, </a:t>
            </a:r>
            <a:r>
              <a:rPr sz="1100" kern="1200" spc="3" dirty="0">
                <a:solidFill>
                  <a:prstClr val="black"/>
                </a:solidFill>
                <a:latin typeface="Calibri"/>
                <a:ea typeface="+mn-ea"/>
                <a:cs typeface="Calibri"/>
              </a:rPr>
              <a:t>funders </a:t>
            </a:r>
            <a:r>
              <a:rPr sz="1100" kern="1200" spc="30" dirty="0">
                <a:solidFill>
                  <a:prstClr val="black"/>
                </a:solidFill>
                <a:latin typeface="Calibri"/>
                <a:ea typeface="+mn-ea"/>
                <a:cs typeface="Calibri"/>
              </a:rPr>
              <a:t>can </a:t>
            </a:r>
            <a:r>
              <a:rPr sz="1100" kern="1200" spc="17" dirty="0">
                <a:solidFill>
                  <a:prstClr val="black"/>
                </a:solidFill>
                <a:latin typeface="Calibri"/>
                <a:ea typeface="+mn-ea"/>
                <a:cs typeface="Calibri"/>
              </a:rPr>
              <a:t>also </a:t>
            </a:r>
            <a:r>
              <a:rPr sz="1100" kern="1200" spc="23" dirty="0">
                <a:solidFill>
                  <a:prstClr val="black"/>
                </a:solidFill>
                <a:latin typeface="Calibri"/>
                <a:ea typeface="+mn-ea"/>
                <a:cs typeface="Calibri"/>
              </a:rPr>
              <a:t>align </a:t>
            </a:r>
            <a:r>
              <a:rPr sz="1100" kern="1200" spc="17" dirty="0">
                <a:solidFill>
                  <a:prstClr val="black"/>
                </a:solidFill>
                <a:latin typeface="Calibri"/>
                <a:ea typeface="+mn-ea"/>
                <a:cs typeface="Calibri"/>
              </a:rPr>
              <a:t>goals and </a:t>
            </a:r>
            <a:r>
              <a:rPr sz="1100" kern="1200" spc="-3" dirty="0">
                <a:solidFill>
                  <a:prstClr val="black"/>
                </a:solidFill>
                <a:latin typeface="Calibri"/>
                <a:ea typeface="+mn-ea"/>
                <a:cs typeface="Calibri"/>
              </a:rPr>
              <a:t>strategies,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participate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shared </a:t>
            </a:r>
            <a:r>
              <a:rPr sz="1100" kern="1200" spc="17" dirty="0">
                <a:solidFill>
                  <a:prstClr val="black"/>
                </a:solidFill>
                <a:latin typeface="Calibri"/>
                <a:ea typeface="+mn-ea"/>
                <a:cs typeface="Calibri"/>
              </a:rPr>
              <a:t>learning, </a:t>
            </a:r>
            <a:r>
              <a:rPr sz="1100" kern="1200" spc="23" dirty="0">
                <a:solidFill>
                  <a:prstClr val="black"/>
                </a:solidFill>
                <a:latin typeface="Calibri"/>
                <a:ea typeface="+mn-ea"/>
                <a:cs typeface="Calibri"/>
              </a:rPr>
              <a:t>while </a:t>
            </a:r>
            <a:r>
              <a:rPr sz="1100" kern="1200" spc="10" dirty="0">
                <a:solidFill>
                  <a:prstClr val="black"/>
                </a:solidFill>
                <a:latin typeface="Calibri"/>
                <a:ea typeface="+mn-ea"/>
                <a:cs typeface="Calibri"/>
              </a:rPr>
              <a:t>still </a:t>
            </a:r>
            <a:r>
              <a:rPr sz="1100" kern="1200" spc="17" dirty="0">
                <a:solidFill>
                  <a:prstClr val="black"/>
                </a:solidFill>
                <a:latin typeface="Calibri"/>
                <a:ea typeface="+mn-ea"/>
                <a:cs typeface="Calibri"/>
              </a:rPr>
              <a:t>funding</a:t>
            </a:r>
            <a:r>
              <a:rPr sz="1100" kern="1200" spc="149" dirty="0">
                <a:solidFill>
                  <a:prstClr val="black"/>
                </a:solidFill>
                <a:latin typeface="Calibri"/>
                <a:ea typeface="+mn-ea"/>
                <a:cs typeface="Calibri"/>
              </a:rPr>
              <a:t> </a:t>
            </a:r>
            <a:r>
              <a:rPr sz="1100" kern="1200" dirty="0">
                <a:solidFill>
                  <a:prstClr val="black"/>
                </a:solidFill>
                <a:latin typeface="Calibri"/>
                <a:ea typeface="+mn-ea"/>
                <a:cs typeface="Calibri"/>
              </a:rPr>
              <a:t>separately.</a:t>
            </a:r>
          </a:p>
        </p:txBody>
      </p:sp>
      <p:sp>
        <p:nvSpPr>
          <p:cNvPr id="2" name="Rectangle 1">
            <a:extLst>
              <a:ext uri="{FF2B5EF4-FFF2-40B4-BE49-F238E27FC236}">
                <a16:creationId xmlns:a16="http://schemas.microsoft.com/office/drawing/2014/main" id="{CFAB59EA-3DC0-4DA2-940D-5BD2292BFA14}"/>
              </a:ext>
            </a:extLst>
          </p:cNvPr>
          <p:cNvSpPr/>
          <p:nvPr/>
        </p:nvSpPr>
        <p:spPr>
          <a:xfrm>
            <a:off x="1391758" y="170149"/>
            <a:ext cx="3033779" cy="307777"/>
          </a:xfrm>
          <a:prstGeom prst="rect">
            <a:avLst/>
          </a:prstGeom>
        </p:spPr>
        <p:txBody>
          <a:bodyPr wrap="none">
            <a:spAutoFit/>
          </a:bodyPr>
          <a:lstStyle/>
          <a:p>
            <a:r>
              <a:rPr lang="en-US" b="1" spc="113" dirty="0">
                <a:solidFill>
                  <a:schemeClr val="accent1">
                    <a:lumMod val="50000"/>
                  </a:schemeClr>
                </a:solidFill>
                <a:latin typeface="FrankRuehl" panose="020E0503060101010101" pitchFamily="34" charset="-79"/>
                <a:cs typeface="FrankRuehl" panose="020E0503060101010101" pitchFamily="34" charset="-79"/>
              </a:rPr>
              <a:t>HOW FUNDERS WIELD</a:t>
            </a:r>
            <a:r>
              <a:rPr lang="en-US" b="1" spc="36" dirty="0">
                <a:solidFill>
                  <a:schemeClr val="accent1">
                    <a:lumMod val="50000"/>
                  </a:schemeClr>
                </a:solidFill>
                <a:latin typeface="FrankRuehl" panose="020E0503060101010101" pitchFamily="34" charset="-79"/>
                <a:cs typeface="FrankRuehl" panose="020E0503060101010101" pitchFamily="34" charset="-79"/>
              </a:rPr>
              <a:t> </a:t>
            </a:r>
            <a:r>
              <a:rPr lang="en-US" b="1" spc="132" dirty="0">
                <a:solidFill>
                  <a:schemeClr val="accent1">
                    <a:lumMod val="50000"/>
                  </a:schemeClr>
                </a:solidFill>
                <a:latin typeface="FrankRuehl" panose="020E0503060101010101" pitchFamily="34" charset="-79"/>
                <a:cs typeface="FrankRuehl" panose="020E0503060101010101" pitchFamily="34" charset="-79"/>
              </a:rPr>
              <a:t>POWER</a:t>
            </a: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object 8"/>
          <p:cNvSpPr txBox="1"/>
          <p:nvPr/>
        </p:nvSpPr>
        <p:spPr>
          <a:xfrm>
            <a:off x="329223" y="656343"/>
            <a:ext cx="3959613" cy="3325432"/>
          </a:xfrm>
          <a:prstGeom prst="rect">
            <a:avLst/>
          </a:prstGeom>
          <a:solidFill>
            <a:schemeClr val="accent6">
              <a:lumMod val="40000"/>
              <a:lumOff val="60000"/>
            </a:schemeClr>
          </a:solidFill>
        </p:spPr>
        <p:txBody>
          <a:bodyPr vert="horz" wrap="square" lIns="0" tIns="26894" rIns="0" bIns="0" rtlCol="0">
            <a:spAutoFit/>
          </a:bodyPr>
          <a:lstStyle/>
          <a:p>
            <a:pPr marL="8405" defTabSz="605150">
              <a:spcBef>
                <a:spcPts val="212"/>
              </a:spcBef>
              <a:buClrTx/>
            </a:pPr>
            <a:r>
              <a:rPr sz="1600" b="1" kern="1200" spc="50" dirty="0">
                <a:solidFill>
                  <a:schemeClr val="tx1"/>
                </a:solidFill>
                <a:latin typeface="Calibri" panose="020F0502020204030204" pitchFamily="34" charset="0"/>
                <a:ea typeface="+mn-ea"/>
                <a:cs typeface="Calibri" panose="020F0502020204030204" pitchFamily="34" charset="0"/>
              </a:rPr>
              <a:t>THEY</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56" dirty="0">
                <a:solidFill>
                  <a:schemeClr val="tx1"/>
                </a:solidFill>
                <a:latin typeface="Calibri" panose="020F0502020204030204" pitchFamily="34" charset="0"/>
                <a:ea typeface="+mn-ea"/>
                <a:cs typeface="Calibri" panose="020F0502020204030204" pitchFamily="34" charset="0"/>
              </a:rPr>
              <a:t>INFORM,</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56" dirty="0">
                <a:solidFill>
                  <a:schemeClr val="tx1"/>
                </a:solidFill>
                <a:latin typeface="Calibri" panose="020F0502020204030204" pitchFamily="34" charset="0"/>
                <a:ea typeface="+mn-ea"/>
                <a:cs typeface="Calibri" panose="020F0502020204030204" pitchFamily="34" charset="0"/>
              </a:rPr>
              <a:t>RAISE</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46" dirty="0">
                <a:solidFill>
                  <a:schemeClr val="tx1"/>
                </a:solidFill>
                <a:latin typeface="Calibri" panose="020F0502020204030204" pitchFamily="34" charset="0"/>
                <a:ea typeface="+mn-ea"/>
                <a:cs typeface="Calibri" panose="020F0502020204030204" pitchFamily="34" charset="0"/>
              </a:rPr>
              <a:t>AWARENESS</a:t>
            </a:r>
            <a:r>
              <a:rPr sz="1600" b="1" kern="1200" spc="17" dirty="0">
                <a:solidFill>
                  <a:schemeClr val="tx1"/>
                </a:solidFill>
                <a:latin typeface="Calibri" panose="020F0502020204030204" pitchFamily="34" charset="0"/>
                <a:ea typeface="+mn-ea"/>
                <a:cs typeface="Calibri" panose="020F0502020204030204" pitchFamily="34" charset="0"/>
              </a:rPr>
              <a:t> </a:t>
            </a:r>
            <a:r>
              <a:rPr sz="1600" b="1" kern="1200" spc="46" dirty="0">
                <a:solidFill>
                  <a:schemeClr val="tx1"/>
                </a:solidFill>
                <a:latin typeface="Calibri" panose="020F0502020204030204" pitchFamily="34" charset="0"/>
                <a:ea typeface="+mn-ea"/>
                <a:cs typeface="Calibri" panose="020F0502020204030204" pitchFamily="34" charset="0"/>
              </a:rPr>
              <a:t>AND</a:t>
            </a:r>
            <a:r>
              <a:rPr sz="1600" b="1" kern="1200" spc="17" dirty="0">
                <a:solidFill>
                  <a:schemeClr val="tx1"/>
                </a:solidFill>
                <a:latin typeface="Calibri" panose="020F0502020204030204" pitchFamily="34" charset="0"/>
                <a:ea typeface="+mn-ea"/>
                <a:cs typeface="Calibri" panose="020F0502020204030204" pitchFamily="34" charset="0"/>
              </a:rPr>
              <a:t> </a:t>
            </a:r>
            <a:r>
              <a:rPr sz="1600" b="1" kern="1200" spc="40" dirty="0">
                <a:solidFill>
                  <a:schemeClr val="tx1"/>
                </a:solidFill>
                <a:latin typeface="Calibri" panose="020F0502020204030204" pitchFamily="34" charset="0"/>
                <a:ea typeface="+mn-ea"/>
                <a:cs typeface="Calibri" panose="020F0502020204030204" pitchFamily="34" charset="0"/>
              </a:rPr>
              <a:t>ADVOCATE</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63" dirty="0">
                <a:solidFill>
                  <a:schemeClr val="tx1"/>
                </a:solidFill>
                <a:latin typeface="Calibri" panose="020F0502020204030204" pitchFamily="34" charset="0"/>
                <a:ea typeface="+mn-ea"/>
                <a:cs typeface="Calibri" panose="020F0502020204030204" pitchFamily="34" charset="0"/>
              </a:rPr>
              <a:t>BY</a:t>
            </a:r>
            <a:endParaRPr sz="1600" b="1" kern="1200" dirty="0">
              <a:solidFill>
                <a:schemeClr val="tx1"/>
              </a:solidFill>
              <a:latin typeface="Calibri" panose="020F0502020204030204" pitchFamily="34" charset="0"/>
              <a:ea typeface="+mn-ea"/>
              <a:cs typeface="Calibri" panose="020F0502020204030204" pitchFamily="34" charset="0"/>
            </a:endParaRPr>
          </a:p>
          <a:p>
            <a:pPr marL="8405" marR="3362" defTabSz="605150">
              <a:lnSpc>
                <a:spcPct val="113100"/>
              </a:lnSpc>
              <a:buClrTx/>
            </a:pPr>
            <a:r>
              <a:rPr sz="1600" b="1" kern="1200" spc="75" dirty="0">
                <a:solidFill>
                  <a:schemeClr val="tx1"/>
                </a:solidFill>
                <a:latin typeface="Calibri" panose="020F0502020204030204" pitchFamily="34" charset="0"/>
                <a:ea typeface="+mn-ea"/>
                <a:cs typeface="Calibri" panose="020F0502020204030204" pitchFamily="34" charset="0"/>
              </a:rPr>
              <a:t>USING</a:t>
            </a:r>
            <a:r>
              <a:rPr sz="1600" b="1" kern="1200" spc="17" dirty="0">
                <a:solidFill>
                  <a:schemeClr val="tx1"/>
                </a:solidFill>
                <a:latin typeface="Calibri" panose="020F0502020204030204" pitchFamily="34" charset="0"/>
                <a:ea typeface="+mn-ea"/>
                <a:cs typeface="Calibri" panose="020F0502020204030204" pitchFamily="34" charset="0"/>
              </a:rPr>
              <a:t> </a:t>
            </a:r>
            <a:r>
              <a:rPr sz="1600" b="1" kern="1200" spc="46" dirty="0">
                <a:solidFill>
                  <a:schemeClr val="tx1"/>
                </a:solidFill>
                <a:latin typeface="Calibri" panose="020F0502020204030204" pitchFamily="34" charset="0"/>
                <a:ea typeface="+mn-ea"/>
                <a:cs typeface="Calibri" panose="020F0502020204030204" pitchFamily="34" charset="0"/>
              </a:rPr>
              <a:t>REPUTATION</a:t>
            </a:r>
            <a:r>
              <a:rPr sz="1600" b="1" kern="1200" spc="23" dirty="0">
                <a:solidFill>
                  <a:schemeClr val="tx1"/>
                </a:solidFill>
                <a:latin typeface="Calibri" panose="020F0502020204030204" pitchFamily="34" charset="0"/>
                <a:ea typeface="+mn-ea"/>
                <a:cs typeface="Calibri" panose="020F0502020204030204" pitchFamily="34" charset="0"/>
              </a:rPr>
              <a:t> </a:t>
            </a:r>
            <a:r>
              <a:rPr sz="1600" b="1" kern="1200" spc="46" dirty="0">
                <a:solidFill>
                  <a:schemeClr val="tx1"/>
                </a:solidFill>
                <a:latin typeface="Calibri" panose="020F0502020204030204" pitchFamily="34" charset="0"/>
                <a:ea typeface="+mn-ea"/>
                <a:cs typeface="Calibri" panose="020F0502020204030204" pitchFamily="34" charset="0"/>
              </a:rPr>
              <a:t>AND</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53" dirty="0">
                <a:solidFill>
                  <a:schemeClr val="tx1"/>
                </a:solidFill>
                <a:latin typeface="Calibri" panose="020F0502020204030204" pitchFamily="34" charset="0"/>
                <a:ea typeface="+mn-ea"/>
                <a:cs typeface="Calibri" panose="020F0502020204030204" pitchFamily="34" charset="0"/>
              </a:rPr>
              <a:t>EXPERTISE</a:t>
            </a:r>
            <a:r>
              <a:rPr sz="1600" b="1" kern="1200" spc="23" dirty="0">
                <a:solidFill>
                  <a:schemeClr val="tx1"/>
                </a:solidFill>
                <a:latin typeface="Calibri" panose="020F0502020204030204" pitchFamily="34" charset="0"/>
                <a:ea typeface="+mn-ea"/>
                <a:cs typeface="Calibri" panose="020F0502020204030204" pitchFamily="34" charset="0"/>
              </a:rPr>
              <a:t> </a:t>
            </a:r>
            <a:r>
              <a:rPr sz="1600" b="1" kern="1200" spc="43" dirty="0">
                <a:solidFill>
                  <a:schemeClr val="tx1"/>
                </a:solidFill>
                <a:latin typeface="Calibri" panose="020F0502020204030204" pitchFamily="34" charset="0"/>
                <a:ea typeface="+mn-ea"/>
                <a:cs typeface="Calibri" panose="020F0502020204030204" pitchFamily="34" charset="0"/>
              </a:rPr>
              <a:t>TO</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63" dirty="0">
                <a:solidFill>
                  <a:schemeClr val="tx1"/>
                </a:solidFill>
                <a:latin typeface="Calibri" panose="020F0502020204030204" pitchFamily="34" charset="0"/>
                <a:ea typeface="+mn-ea"/>
                <a:cs typeface="Calibri" panose="020F0502020204030204" pitchFamily="34" charset="0"/>
              </a:rPr>
              <a:t>BRING</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63" dirty="0">
                <a:solidFill>
                  <a:schemeClr val="tx1"/>
                </a:solidFill>
                <a:latin typeface="Calibri" panose="020F0502020204030204" pitchFamily="34" charset="0"/>
                <a:ea typeface="+mn-ea"/>
                <a:cs typeface="Calibri" panose="020F0502020204030204" pitchFamily="34" charset="0"/>
              </a:rPr>
              <a:t>VISIBILITY  </a:t>
            </a:r>
            <a:r>
              <a:rPr sz="1600" b="1" kern="1200" spc="43" dirty="0">
                <a:solidFill>
                  <a:schemeClr val="tx1"/>
                </a:solidFill>
                <a:latin typeface="Calibri" panose="020F0502020204030204" pitchFamily="34" charset="0"/>
                <a:ea typeface="+mn-ea"/>
                <a:cs typeface="Calibri" panose="020F0502020204030204" pitchFamily="34" charset="0"/>
              </a:rPr>
              <a:t>TO</a:t>
            </a:r>
            <a:r>
              <a:rPr sz="1600" b="1" kern="1200" spc="17" dirty="0">
                <a:solidFill>
                  <a:schemeClr val="tx1"/>
                </a:solidFill>
                <a:latin typeface="Calibri" panose="020F0502020204030204" pitchFamily="34" charset="0"/>
                <a:ea typeface="+mn-ea"/>
                <a:cs typeface="Calibri" panose="020F0502020204030204" pitchFamily="34" charset="0"/>
              </a:rPr>
              <a:t> </a:t>
            </a:r>
            <a:r>
              <a:rPr sz="1600" b="1" kern="1200" spc="56" dirty="0">
                <a:solidFill>
                  <a:schemeClr val="tx1"/>
                </a:solidFill>
                <a:latin typeface="Calibri" panose="020F0502020204030204" pitchFamily="34" charset="0"/>
                <a:ea typeface="+mn-ea"/>
                <a:cs typeface="Calibri" panose="020F0502020204030204" pitchFamily="34" charset="0"/>
              </a:rPr>
              <a:t>CRITICAL</a:t>
            </a:r>
            <a:r>
              <a:rPr sz="1600" b="1" kern="1200" spc="23" dirty="0">
                <a:solidFill>
                  <a:schemeClr val="tx1"/>
                </a:solidFill>
                <a:latin typeface="Calibri" panose="020F0502020204030204" pitchFamily="34" charset="0"/>
                <a:ea typeface="+mn-ea"/>
                <a:cs typeface="Calibri" panose="020F0502020204030204" pitchFamily="34" charset="0"/>
              </a:rPr>
              <a:t> </a:t>
            </a:r>
            <a:r>
              <a:rPr sz="1600" b="1" kern="1200" spc="75" dirty="0">
                <a:solidFill>
                  <a:schemeClr val="tx1"/>
                </a:solidFill>
                <a:latin typeface="Calibri" panose="020F0502020204030204" pitchFamily="34" charset="0"/>
                <a:ea typeface="+mn-ea"/>
                <a:cs typeface="Calibri" panose="020F0502020204030204" pitchFamily="34" charset="0"/>
              </a:rPr>
              <a:t>ISSUES</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46" dirty="0">
                <a:solidFill>
                  <a:schemeClr val="tx1"/>
                </a:solidFill>
                <a:latin typeface="Calibri" panose="020F0502020204030204" pitchFamily="34" charset="0"/>
                <a:ea typeface="+mn-ea"/>
                <a:cs typeface="Calibri" panose="020F0502020204030204" pitchFamily="34" charset="0"/>
              </a:rPr>
              <a:t>AND</a:t>
            </a:r>
            <a:r>
              <a:rPr sz="1600" b="1" kern="1200" spc="23" dirty="0">
                <a:solidFill>
                  <a:schemeClr val="tx1"/>
                </a:solidFill>
                <a:latin typeface="Calibri" panose="020F0502020204030204" pitchFamily="34" charset="0"/>
                <a:ea typeface="+mn-ea"/>
                <a:cs typeface="Calibri" panose="020F0502020204030204" pitchFamily="34" charset="0"/>
              </a:rPr>
              <a:t> </a:t>
            </a:r>
            <a:r>
              <a:rPr sz="1600" b="1" kern="1200" spc="50" dirty="0">
                <a:solidFill>
                  <a:schemeClr val="tx1"/>
                </a:solidFill>
                <a:latin typeface="Calibri" panose="020F0502020204030204" pitchFamily="34" charset="0"/>
                <a:ea typeface="+mn-ea"/>
                <a:cs typeface="Calibri" panose="020F0502020204030204" pitchFamily="34" charset="0"/>
              </a:rPr>
              <a:t>AMPLIFY</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50" dirty="0">
                <a:solidFill>
                  <a:schemeClr val="tx1"/>
                </a:solidFill>
                <a:latin typeface="Calibri" panose="020F0502020204030204" pitchFamily="34" charset="0"/>
                <a:ea typeface="+mn-ea"/>
                <a:cs typeface="Calibri" panose="020F0502020204030204" pitchFamily="34" charset="0"/>
              </a:rPr>
              <a:t>THE</a:t>
            </a:r>
            <a:r>
              <a:rPr sz="1600" b="1" kern="1200" spc="23" dirty="0">
                <a:solidFill>
                  <a:schemeClr val="tx1"/>
                </a:solidFill>
                <a:latin typeface="Calibri" panose="020F0502020204030204" pitchFamily="34" charset="0"/>
                <a:ea typeface="+mn-ea"/>
                <a:cs typeface="Calibri" panose="020F0502020204030204" pitchFamily="34" charset="0"/>
              </a:rPr>
              <a:t> </a:t>
            </a:r>
            <a:r>
              <a:rPr sz="1600" b="1" kern="1200" spc="56" dirty="0">
                <a:solidFill>
                  <a:schemeClr val="tx1"/>
                </a:solidFill>
                <a:latin typeface="Calibri" panose="020F0502020204030204" pitchFamily="34" charset="0"/>
                <a:ea typeface="+mn-ea"/>
                <a:cs typeface="Calibri" panose="020F0502020204030204" pitchFamily="34" charset="0"/>
              </a:rPr>
              <a:t>VOICES</a:t>
            </a:r>
            <a:r>
              <a:rPr sz="1600" b="1" kern="1200" spc="20" dirty="0">
                <a:solidFill>
                  <a:schemeClr val="tx1"/>
                </a:solidFill>
                <a:latin typeface="Calibri" panose="020F0502020204030204" pitchFamily="34" charset="0"/>
                <a:ea typeface="+mn-ea"/>
                <a:cs typeface="Calibri" panose="020F0502020204030204" pitchFamily="34" charset="0"/>
              </a:rPr>
              <a:t> </a:t>
            </a:r>
            <a:r>
              <a:rPr sz="1600" b="1" kern="1200" spc="43" dirty="0">
                <a:solidFill>
                  <a:schemeClr val="tx1"/>
                </a:solidFill>
                <a:latin typeface="Calibri" panose="020F0502020204030204" pitchFamily="34" charset="0"/>
                <a:ea typeface="+mn-ea"/>
                <a:cs typeface="Calibri" panose="020F0502020204030204" pitchFamily="34" charset="0"/>
              </a:rPr>
              <a:t>OF</a:t>
            </a:r>
            <a:r>
              <a:rPr sz="1600" b="1" kern="1200" spc="17" dirty="0">
                <a:solidFill>
                  <a:schemeClr val="tx1"/>
                </a:solidFill>
                <a:latin typeface="Calibri" panose="020F0502020204030204" pitchFamily="34" charset="0"/>
                <a:ea typeface="+mn-ea"/>
                <a:cs typeface="Calibri" panose="020F0502020204030204" pitchFamily="34" charset="0"/>
              </a:rPr>
              <a:t> </a:t>
            </a:r>
            <a:r>
              <a:rPr sz="1600" b="1" kern="1200" spc="56" dirty="0">
                <a:solidFill>
                  <a:schemeClr val="tx1"/>
                </a:solidFill>
                <a:latin typeface="Calibri" panose="020F0502020204030204" pitchFamily="34" charset="0"/>
                <a:ea typeface="+mn-ea"/>
                <a:cs typeface="Calibri" panose="020F0502020204030204" pitchFamily="34" charset="0"/>
              </a:rPr>
              <a:t>THE</a:t>
            </a:r>
            <a:endParaRPr sz="1600" b="1" kern="1200" dirty="0">
              <a:solidFill>
                <a:schemeClr val="tx1"/>
              </a:solidFill>
              <a:latin typeface="Calibri" panose="020F0502020204030204" pitchFamily="34" charset="0"/>
              <a:ea typeface="+mn-ea"/>
              <a:cs typeface="Calibri" panose="020F0502020204030204" pitchFamily="34" charset="0"/>
            </a:endParaRPr>
          </a:p>
          <a:p>
            <a:pPr marL="8405" defTabSz="605150">
              <a:spcBef>
                <a:spcPts val="145"/>
              </a:spcBef>
              <a:buClrTx/>
            </a:pPr>
            <a:r>
              <a:rPr sz="1600" b="1" kern="1200" spc="75" dirty="0">
                <a:solidFill>
                  <a:schemeClr val="tx1"/>
                </a:solidFill>
                <a:latin typeface="Calibri" panose="020F0502020204030204" pitchFamily="34" charset="0"/>
                <a:ea typeface="+mn-ea"/>
                <a:cs typeface="Calibri" panose="020F0502020204030204" pitchFamily="34" charset="0"/>
              </a:rPr>
              <a:t>MOST</a:t>
            </a:r>
            <a:r>
              <a:rPr sz="1600" b="1" kern="1200" spc="17" dirty="0">
                <a:solidFill>
                  <a:schemeClr val="tx1"/>
                </a:solidFill>
                <a:latin typeface="Calibri" panose="020F0502020204030204" pitchFamily="34" charset="0"/>
                <a:ea typeface="+mn-ea"/>
                <a:cs typeface="Calibri" panose="020F0502020204030204" pitchFamily="34" charset="0"/>
              </a:rPr>
              <a:t> </a:t>
            </a:r>
            <a:r>
              <a:rPr sz="1600" b="1" kern="1200" spc="53" dirty="0">
                <a:solidFill>
                  <a:schemeClr val="tx1"/>
                </a:solidFill>
                <a:latin typeface="Calibri" panose="020F0502020204030204" pitchFamily="34" charset="0"/>
                <a:ea typeface="+mn-ea"/>
                <a:cs typeface="Calibri" panose="020F0502020204030204" pitchFamily="34" charset="0"/>
              </a:rPr>
              <a:t>MARGINALIZED.</a:t>
            </a:r>
            <a:endParaRPr sz="1600" b="1" kern="1200" dirty="0">
              <a:solidFill>
                <a:schemeClr val="tx1"/>
              </a:solidFill>
              <a:latin typeface="Calibri" panose="020F0502020204030204" pitchFamily="34" charset="0"/>
              <a:ea typeface="+mn-ea"/>
              <a:cs typeface="Calibri" panose="020F0502020204030204" pitchFamily="34" charset="0"/>
            </a:endParaRPr>
          </a:p>
          <a:p>
            <a:pPr marL="8405" marR="42024" defTabSz="605150">
              <a:lnSpc>
                <a:spcPct val="130900"/>
              </a:lnSpc>
              <a:spcBef>
                <a:spcPts val="251"/>
              </a:spcBef>
              <a:buClrTx/>
            </a:pPr>
            <a:r>
              <a:rPr sz="1200" kern="1200" spc="13" dirty="0">
                <a:solidFill>
                  <a:prstClr val="black"/>
                </a:solidFill>
                <a:latin typeface="Calibri"/>
                <a:ea typeface="+mn-ea"/>
                <a:cs typeface="Calibri"/>
              </a:rPr>
              <a:t>Funders </a:t>
            </a:r>
            <a:r>
              <a:rPr sz="1200" kern="1200" spc="3" dirty="0">
                <a:solidFill>
                  <a:prstClr val="black"/>
                </a:solidFill>
                <a:latin typeface="Calibri"/>
                <a:ea typeface="+mn-ea"/>
                <a:cs typeface="Calibri"/>
              </a:rPr>
              <a:t>are </a:t>
            </a:r>
            <a:r>
              <a:rPr sz="1200" kern="1200" spc="23" dirty="0">
                <a:solidFill>
                  <a:prstClr val="black"/>
                </a:solidFill>
                <a:latin typeface="Calibri"/>
                <a:ea typeface="+mn-ea"/>
                <a:cs typeface="Calibri"/>
              </a:rPr>
              <a:t>uniquely </a:t>
            </a:r>
            <a:r>
              <a:rPr sz="1200" kern="1200" spc="17" dirty="0">
                <a:solidFill>
                  <a:prstClr val="black"/>
                </a:solidFill>
                <a:latin typeface="Calibri"/>
                <a:ea typeface="+mn-ea"/>
                <a:cs typeface="Calibri"/>
              </a:rPr>
              <a:t>poised </a:t>
            </a:r>
            <a:r>
              <a:rPr sz="1200" kern="1200" spc="-10" dirty="0">
                <a:solidFill>
                  <a:prstClr val="black"/>
                </a:solidFill>
                <a:latin typeface="Calibri"/>
                <a:ea typeface="+mn-ea"/>
                <a:cs typeface="Calibri"/>
              </a:rPr>
              <a:t>to </a:t>
            </a:r>
            <a:r>
              <a:rPr sz="1200" kern="1200" spc="7" dirty="0">
                <a:solidFill>
                  <a:prstClr val="black"/>
                </a:solidFill>
                <a:latin typeface="Calibri"/>
                <a:ea typeface="+mn-ea"/>
                <a:cs typeface="Calibri"/>
              </a:rPr>
              <a:t>use </a:t>
            </a:r>
            <a:r>
              <a:rPr sz="1200" kern="1200" spc="3" dirty="0">
                <a:solidFill>
                  <a:prstClr val="black"/>
                </a:solidFill>
                <a:latin typeface="Calibri"/>
                <a:ea typeface="+mn-ea"/>
                <a:cs typeface="Calibri"/>
              </a:rPr>
              <a:t>their </a:t>
            </a:r>
            <a:r>
              <a:rPr sz="1200" kern="1200" spc="-7" dirty="0">
                <a:solidFill>
                  <a:prstClr val="black"/>
                </a:solidFill>
                <a:latin typeface="Calibri"/>
                <a:ea typeface="+mn-ea"/>
                <a:cs typeface="Calibri"/>
              </a:rPr>
              <a:t>status </a:t>
            </a:r>
            <a:r>
              <a:rPr sz="1200" kern="1200" spc="7" dirty="0">
                <a:solidFill>
                  <a:prstClr val="black"/>
                </a:solidFill>
                <a:latin typeface="Calibri"/>
                <a:ea typeface="+mn-ea"/>
                <a:cs typeface="Calibri"/>
              </a:rPr>
              <a:t>as respected  institutions </a:t>
            </a:r>
            <a:r>
              <a:rPr sz="1200" kern="1200" spc="-10" dirty="0">
                <a:solidFill>
                  <a:prstClr val="black"/>
                </a:solidFill>
                <a:latin typeface="Calibri"/>
                <a:ea typeface="+mn-ea"/>
                <a:cs typeface="Calibri"/>
              </a:rPr>
              <a:t>to </a:t>
            </a:r>
            <a:r>
              <a:rPr sz="1200" kern="1200" spc="13" dirty="0">
                <a:solidFill>
                  <a:prstClr val="black"/>
                </a:solidFill>
                <a:latin typeface="Calibri"/>
                <a:ea typeface="+mn-ea"/>
                <a:cs typeface="Calibri"/>
              </a:rPr>
              <a:t>educate </a:t>
            </a:r>
            <a:r>
              <a:rPr sz="1200" kern="1200" spc="-3" dirty="0">
                <a:solidFill>
                  <a:prstClr val="black"/>
                </a:solidFill>
                <a:latin typeface="Calibri"/>
                <a:ea typeface="+mn-ea"/>
                <a:cs typeface="Calibri"/>
              </a:rPr>
              <a:t>the </a:t>
            </a:r>
            <a:r>
              <a:rPr sz="1200" kern="1200" spc="30" dirty="0">
                <a:solidFill>
                  <a:prstClr val="black"/>
                </a:solidFill>
                <a:latin typeface="Calibri"/>
                <a:ea typeface="+mn-ea"/>
                <a:cs typeface="Calibri"/>
              </a:rPr>
              <a:t>public, </a:t>
            </a:r>
            <a:r>
              <a:rPr sz="1200" kern="1200" spc="20" dirty="0">
                <a:solidFill>
                  <a:prstClr val="black"/>
                </a:solidFill>
                <a:latin typeface="Calibri"/>
                <a:ea typeface="+mn-ea"/>
                <a:cs typeface="Calibri"/>
              </a:rPr>
              <a:t>media, policymakers, </a:t>
            </a:r>
            <a:r>
              <a:rPr sz="1200" kern="1200" spc="23" dirty="0">
                <a:solidFill>
                  <a:prstClr val="black"/>
                </a:solidFill>
                <a:latin typeface="Calibri"/>
                <a:ea typeface="+mn-ea"/>
                <a:cs typeface="Calibri"/>
              </a:rPr>
              <a:t>community  </a:t>
            </a:r>
            <a:r>
              <a:rPr sz="1200" kern="1200" spc="10" dirty="0">
                <a:solidFill>
                  <a:prstClr val="black"/>
                </a:solidFill>
                <a:latin typeface="Calibri"/>
                <a:ea typeface="+mn-ea"/>
                <a:cs typeface="Calibri"/>
              </a:rPr>
              <a:t>leaders </a:t>
            </a:r>
            <a:r>
              <a:rPr sz="1200" kern="1200" spc="20" dirty="0">
                <a:solidFill>
                  <a:prstClr val="black"/>
                </a:solidFill>
                <a:latin typeface="Calibri"/>
                <a:ea typeface="+mn-ea"/>
                <a:cs typeface="Calibri"/>
              </a:rPr>
              <a:t>and </a:t>
            </a:r>
            <a:r>
              <a:rPr sz="1200" kern="1200" spc="3" dirty="0">
                <a:solidFill>
                  <a:prstClr val="black"/>
                </a:solidFill>
                <a:latin typeface="Calibri"/>
                <a:ea typeface="+mn-ea"/>
                <a:cs typeface="Calibri"/>
              </a:rPr>
              <a:t>peer </a:t>
            </a:r>
            <a:r>
              <a:rPr sz="1200" kern="1200" spc="7" dirty="0">
                <a:solidFill>
                  <a:prstClr val="black"/>
                </a:solidFill>
                <a:latin typeface="Calibri"/>
                <a:ea typeface="+mn-ea"/>
                <a:cs typeface="Calibri"/>
              </a:rPr>
              <a:t>funders </a:t>
            </a:r>
            <a:r>
              <a:rPr sz="1200" kern="1200" spc="10" dirty="0">
                <a:solidFill>
                  <a:prstClr val="black"/>
                </a:solidFill>
                <a:latin typeface="Calibri"/>
                <a:ea typeface="+mn-ea"/>
                <a:cs typeface="Calibri"/>
              </a:rPr>
              <a:t>about </a:t>
            </a:r>
            <a:r>
              <a:rPr sz="1200" kern="1200" spc="7" dirty="0">
                <a:solidFill>
                  <a:prstClr val="black"/>
                </a:solidFill>
                <a:latin typeface="Calibri"/>
                <a:ea typeface="+mn-ea"/>
                <a:cs typeface="Calibri"/>
              </a:rPr>
              <a:t>important </a:t>
            </a:r>
            <a:r>
              <a:rPr sz="1200" kern="1200" spc="10" dirty="0">
                <a:solidFill>
                  <a:prstClr val="black"/>
                </a:solidFill>
                <a:latin typeface="Calibri"/>
                <a:ea typeface="+mn-ea"/>
                <a:cs typeface="Calibri"/>
              </a:rPr>
              <a:t>issues. </a:t>
            </a:r>
            <a:r>
              <a:rPr sz="1200" kern="1200" spc="33" dirty="0">
                <a:solidFill>
                  <a:prstClr val="black"/>
                </a:solidFill>
                <a:latin typeface="Calibri"/>
                <a:ea typeface="+mn-ea"/>
                <a:cs typeface="Calibri"/>
              </a:rPr>
              <a:t>While </a:t>
            </a:r>
            <a:r>
              <a:rPr sz="1200" kern="1200" spc="13" dirty="0">
                <a:solidFill>
                  <a:prstClr val="black"/>
                </a:solidFill>
                <a:latin typeface="Calibri"/>
                <a:ea typeface="+mn-ea"/>
                <a:cs typeface="Calibri"/>
              </a:rPr>
              <a:t>some </a:t>
            </a:r>
            <a:r>
              <a:rPr sz="1200" kern="1200" spc="-3" dirty="0">
                <a:solidFill>
                  <a:prstClr val="black"/>
                </a:solidFill>
                <a:latin typeface="Calibri"/>
                <a:ea typeface="+mn-ea"/>
                <a:cs typeface="Calibri"/>
              </a:rPr>
              <a:t>fear  </a:t>
            </a:r>
            <a:r>
              <a:rPr sz="1200" kern="1200" spc="23" dirty="0">
                <a:solidFill>
                  <a:prstClr val="black"/>
                </a:solidFill>
                <a:latin typeface="Calibri"/>
                <a:ea typeface="+mn-ea"/>
                <a:cs typeface="Calibri"/>
              </a:rPr>
              <a:t>losing </a:t>
            </a:r>
            <a:r>
              <a:rPr sz="1200" kern="1200" spc="3" dirty="0">
                <a:solidFill>
                  <a:prstClr val="black"/>
                </a:solidFill>
                <a:latin typeface="Calibri"/>
                <a:ea typeface="+mn-ea"/>
                <a:cs typeface="Calibri"/>
              </a:rPr>
              <a:t>their </a:t>
            </a:r>
            <a:r>
              <a:rPr sz="1200" kern="1200" spc="7" dirty="0">
                <a:solidFill>
                  <a:prstClr val="black"/>
                </a:solidFill>
                <a:latin typeface="Calibri"/>
                <a:ea typeface="+mn-ea"/>
                <a:cs typeface="Calibri"/>
              </a:rPr>
              <a:t>reputation </a:t>
            </a:r>
            <a:r>
              <a:rPr sz="1200" kern="1200" spc="-3" dirty="0">
                <a:solidFill>
                  <a:prstClr val="black"/>
                </a:solidFill>
                <a:latin typeface="Calibri"/>
                <a:ea typeface="+mn-ea"/>
                <a:cs typeface="Calibri"/>
              </a:rPr>
              <a:t>for </a:t>
            </a:r>
            <a:r>
              <a:rPr sz="1200" kern="1200" spc="20" dirty="0">
                <a:solidFill>
                  <a:prstClr val="black"/>
                </a:solidFill>
                <a:latin typeface="Calibri"/>
                <a:ea typeface="+mn-ea"/>
                <a:cs typeface="Calibri"/>
              </a:rPr>
              <a:t>being </a:t>
            </a:r>
            <a:r>
              <a:rPr sz="1200" kern="1200" spc="7" dirty="0">
                <a:solidFill>
                  <a:prstClr val="black"/>
                </a:solidFill>
                <a:latin typeface="Calibri"/>
                <a:ea typeface="+mn-ea"/>
                <a:cs typeface="Calibri"/>
              </a:rPr>
              <a:t>neutral, </a:t>
            </a:r>
            <a:r>
              <a:rPr sz="1200" kern="1200" spc="23" dirty="0">
                <a:solidFill>
                  <a:prstClr val="black"/>
                </a:solidFill>
                <a:latin typeface="Calibri"/>
                <a:ea typeface="+mn-ea"/>
                <a:cs typeface="Calibri"/>
              </a:rPr>
              <a:t>increasingly </a:t>
            </a:r>
            <a:r>
              <a:rPr sz="1200" kern="1200" spc="13" dirty="0">
                <a:solidFill>
                  <a:prstClr val="black"/>
                </a:solidFill>
                <a:latin typeface="Calibri"/>
                <a:ea typeface="+mn-ea"/>
                <a:cs typeface="Calibri"/>
              </a:rPr>
              <a:t>foundation  </a:t>
            </a:r>
            <a:r>
              <a:rPr sz="1200" kern="1200" spc="10" dirty="0">
                <a:solidFill>
                  <a:prstClr val="black"/>
                </a:solidFill>
                <a:latin typeface="Calibri"/>
                <a:ea typeface="+mn-ea"/>
                <a:cs typeface="Calibri"/>
              </a:rPr>
              <a:t>leaders </a:t>
            </a:r>
            <a:r>
              <a:rPr sz="1200" kern="1200" spc="3" dirty="0">
                <a:solidFill>
                  <a:prstClr val="black"/>
                </a:solidFill>
                <a:latin typeface="Calibri"/>
                <a:ea typeface="+mn-ea"/>
                <a:cs typeface="Calibri"/>
              </a:rPr>
              <a:t>are </a:t>
            </a:r>
            <a:r>
              <a:rPr sz="1200" kern="1200" spc="13" dirty="0">
                <a:solidFill>
                  <a:prstClr val="black"/>
                </a:solidFill>
                <a:latin typeface="Calibri"/>
                <a:ea typeface="+mn-ea"/>
                <a:cs typeface="Calibri"/>
              </a:rPr>
              <a:t>feeling </a:t>
            </a:r>
            <a:r>
              <a:rPr sz="1200" kern="1200" spc="23" dirty="0">
                <a:solidFill>
                  <a:prstClr val="black"/>
                </a:solidFill>
                <a:latin typeface="Calibri"/>
                <a:ea typeface="+mn-ea"/>
                <a:cs typeface="Calibri"/>
              </a:rPr>
              <a:t>compelled </a:t>
            </a:r>
            <a:r>
              <a:rPr sz="1200" kern="1200" spc="-10" dirty="0">
                <a:solidFill>
                  <a:prstClr val="black"/>
                </a:solidFill>
                <a:latin typeface="Calibri"/>
                <a:ea typeface="+mn-ea"/>
                <a:cs typeface="Calibri"/>
              </a:rPr>
              <a:t>to </a:t>
            </a:r>
            <a:r>
              <a:rPr sz="1200" kern="1200" spc="13" dirty="0">
                <a:solidFill>
                  <a:prstClr val="black"/>
                </a:solidFill>
                <a:latin typeface="Calibri"/>
                <a:ea typeface="+mn-ea"/>
                <a:cs typeface="Calibri"/>
              </a:rPr>
              <a:t>speak </a:t>
            </a:r>
            <a:r>
              <a:rPr sz="1200" kern="1200" spc="20" dirty="0">
                <a:solidFill>
                  <a:prstClr val="black"/>
                </a:solidFill>
                <a:latin typeface="Calibri"/>
                <a:ea typeface="+mn-ea"/>
                <a:cs typeface="Calibri"/>
              </a:rPr>
              <a:t>up </a:t>
            </a:r>
            <a:r>
              <a:rPr sz="1200" kern="1200" spc="-3" dirty="0">
                <a:solidFill>
                  <a:prstClr val="black"/>
                </a:solidFill>
                <a:latin typeface="Calibri"/>
                <a:ea typeface="+mn-ea"/>
                <a:cs typeface="Calibri"/>
              </a:rPr>
              <a:t>for </a:t>
            </a:r>
            <a:r>
              <a:rPr sz="1200" kern="1200" spc="26" dirty="0">
                <a:solidFill>
                  <a:prstClr val="black"/>
                </a:solidFill>
                <a:latin typeface="Calibri"/>
                <a:ea typeface="+mn-ea"/>
                <a:cs typeface="Calibri"/>
              </a:rPr>
              <a:t>marginalized  </a:t>
            </a:r>
            <a:r>
              <a:rPr sz="1200" kern="1200" spc="20" dirty="0">
                <a:solidFill>
                  <a:prstClr val="black"/>
                </a:solidFill>
                <a:latin typeface="Calibri"/>
                <a:ea typeface="+mn-ea"/>
                <a:cs typeface="Calibri"/>
              </a:rPr>
              <a:t>communities and </a:t>
            </a:r>
            <a:r>
              <a:rPr sz="1200" kern="1200" spc="17" dirty="0">
                <a:solidFill>
                  <a:prstClr val="black"/>
                </a:solidFill>
                <a:latin typeface="Calibri"/>
                <a:ea typeface="+mn-ea"/>
                <a:cs typeface="Calibri"/>
              </a:rPr>
              <a:t>democratic </a:t>
            </a:r>
            <a:r>
              <a:rPr sz="1200" kern="1200" spc="23" dirty="0">
                <a:solidFill>
                  <a:prstClr val="black"/>
                </a:solidFill>
                <a:latin typeface="Calibri"/>
                <a:ea typeface="+mn-ea"/>
                <a:cs typeface="Calibri"/>
              </a:rPr>
              <a:t>principles. </a:t>
            </a:r>
            <a:endParaRPr sz="1200" kern="1200" dirty="0">
              <a:solidFill>
                <a:prstClr val="black"/>
              </a:solidFill>
              <a:latin typeface="Calibri"/>
              <a:ea typeface="+mn-ea"/>
              <a:cs typeface="Calibri"/>
            </a:endParaRPr>
          </a:p>
        </p:txBody>
      </p:sp>
      <p:sp>
        <p:nvSpPr>
          <p:cNvPr id="9" name="object 9"/>
          <p:cNvSpPr txBox="1"/>
          <p:nvPr/>
        </p:nvSpPr>
        <p:spPr>
          <a:xfrm>
            <a:off x="4753454" y="585833"/>
            <a:ext cx="3857146" cy="1682149"/>
          </a:xfrm>
          <a:prstGeom prst="rect">
            <a:avLst/>
          </a:prstGeom>
        </p:spPr>
        <p:txBody>
          <a:bodyPr vert="horz" wrap="square" lIns="0" tIns="8404" rIns="0" bIns="0" rtlCol="0">
            <a:spAutoFit/>
          </a:bodyPr>
          <a:lstStyle/>
          <a:p>
            <a:pPr marL="8405" marR="3362" defTabSz="605150">
              <a:lnSpc>
                <a:spcPct val="130900"/>
              </a:lnSpc>
              <a:spcBef>
                <a:spcPts val="66"/>
              </a:spcBef>
              <a:buClrTx/>
            </a:pPr>
            <a:r>
              <a:rPr sz="1200" kern="1200" spc="10" dirty="0">
                <a:solidFill>
                  <a:prstClr val="black"/>
                </a:solidFill>
                <a:latin typeface="Calibri"/>
                <a:ea typeface="+mn-ea"/>
                <a:cs typeface="Calibri"/>
              </a:rPr>
              <a:t>At </a:t>
            </a:r>
            <a:r>
              <a:rPr sz="1200" kern="1200" spc="13" dirty="0">
                <a:solidFill>
                  <a:prstClr val="black"/>
                </a:solidFill>
                <a:latin typeface="Calibri"/>
                <a:ea typeface="+mn-ea"/>
                <a:cs typeface="Calibri"/>
              </a:rPr>
              <a:t>a </a:t>
            </a:r>
            <a:r>
              <a:rPr sz="1200" kern="1200" spc="26" dirty="0">
                <a:solidFill>
                  <a:prstClr val="black"/>
                </a:solidFill>
                <a:latin typeface="Calibri"/>
                <a:ea typeface="+mn-ea"/>
                <a:cs typeface="Calibri"/>
              </a:rPr>
              <a:t>minimum, </a:t>
            </a:r>
            <a:r>
              <a:rPr sz="1200" kern="1200" spc="-3" dirty="0">
                <a:solidFill>
                  <a:prstClr val="black"/>
                </a:solidFill>
                <a:latin typeface="Calibri"/>
                <a:ea typeface="+mn-ea"/>
                <a:cs typeface="Calibri"/>
              </a:rPr>
              <a:t>it </a:t>
            </a:r>
            <a:r>
              <a:rPr sz="1200" kern="1200" spc="17" dirty="0">
                <a:solidFill>
                  <a:prstClr val="black"/>
                </a:solidFill>
                <a:latin typeface="Calibri"/>
                <a:ea typeface="+mn-ea"/>
                <a:cs typeface="Calibri"/>
              </a:rPr>
              <a:t>is </a:t>
            </a:r>
            <a:r>
              <a:rPr sz="1200" kern="1200" spc="7" dirty="0">
                <a:solidFill>
                  <a:prstClr val="black"/>
                </a:solidFill>
                <a:latin typeface="Calibri"/>
                <a:ea typeface="+mn-ea"/>
                <a:cs typeface="Calibri"/>
              </a:rPr>
              <a:t>important </a:t>
            </a:r>
            <a:r>
              <a:rPr sz="1200" kern="1200" spc="-10" dirty="0">
                <a:solidFill>
                  <a:prstClr val="black"/>
                </a:solidFill>
                <a:latin typeface="Calibri"/>
                <a:ea typeface="+mn-ea"/>
                <a:cs typeface="Calibri"/>
              </a:rPr>
              <a:t>to </a:t>
            </a:r>
            <a:r>
              <a:rPr sz="1200" kern="1200" spc="23" dirty="0">
                <a:solidFill>
                  <a:prstClr val="black"/>
                </a:solidFill>
                <a:latin typeface="Calibri"/>
                <a:ea typeface="+mn-ea"/>
                <a:cs typeface="Calibri"/>
              </a:rPr>
              <a:t>communicate </a:t>
            </a:r>
            <a:r>
              <a:rPr sz="1200" kern="1200" spc="33" dirty="0">
                <a:solidFill>
                  <a:prstClr val="black"/>
                </a:solidFill>
                <a:latin typeface="Calibri"/>
                <a:ea typeface="+mn-ea"/>
                <a:cs typeface="Calibri"/>
              </a:rPr>
              <a:t>publicly </a:t>
            </a:r>
            <a:r>
              <a:rPr sz="1200" kern="1200" spc="-3" dirty="0">
                <a:solidFill>
                  <a:prstClr val="black"/>
                </a:solidFill>
                <a:latin typeface="Calibri"/>
                <a:ea typeface="+mn-ea"/>
                <a:cs typeface="Calibri"/>
              </a:rPr>
              <a:t>the  </a:t>
            </a:r>
            <a:r>
              <a:rPr sz="1200" kern="1200" spc="7" dirty="0">
                <a:solidFill>
                  <a:prstClr val="black"/>
                </a:solidFill>
                <a:latin typeface="Calibri"/>
                <a:ea typeface="+mn-ea"/>
                <a:cs typeface="Calibri"/>
              </a:rPr>
              <a:t>foundation’s </a:t>
            </a:r>
            <a:r>
              <a:rPr sz="1200" kern="1200" spc="23" dirty="0">
                <a:solidFill>
                  <a:prstClr val="black"/>
                </a:solidFill>
                <a:latin typeface="Calibri"/>
                <a:ea typeface="+mn-ea"/>
                <a:cs typeface="Calibri"/>
              </a:rPr>
              <a:t>vision, </a:t>
            </a:r>
            <a:r>
              <a:rPr sz="1200" kern="1200" spc="17" dirty="0">
                <a:solidFill>
                  <a:prstClr val="black"/>
                </a:solidFill>
                <a:latin typeface="Calibri"/>
                <a:ea typeface="+mn-ea"/>
                <a:cs typeface="Calibri"/>
              </a:rPr>
              <a:t>values </a:t>
            </a:r>
            <a:r>
              <a:rPr sz="1200" kern="1200" spc="20" dirty="0">
                <a:solidFill>
                  <a:prstClr val="black"/>
                </a:solidFill>
                <a:latin typeface="Calibri"/>
                <a:ea typeface="+mn-ea"/>
                <a:cs typeface="Calibri"/>
              </a:rPr>
              <a:t>and </a:t>
            </a:r>
            <a:r>
              <a:rPr sz="1200" kern="1200" spc="-3" dirty="0">
                <a:solidFill>
                  <a:prstClr val="black"/>
                </a:solidFill>
                <a:latin typeface="Calibri"/>
                <a:ea typeface="+mn-ea"/>
                <a:cs typeface="Calibri"/>
              </a:rPr>
              <a:t>strategies </a:t>
            </a:r>
            <a:r>
              <a:rPr sz="1200" kern="1200" spc="20" dirty="0">
                <a:solidFill>
                  <a:prstClr val="black"/>
                </a:solidFill>
                <a:latin typeface="Calibri"/>
                <a:ea typeface="+mn-ea"/>
                <a:cs typeface="Calibri"/>
              </a:rPr>
              <a:t>and </a:t>
            </a:r>
            <a:r>
              <a:rPr sz="1200" kern="1200" spc="26" dirty="0">
                <a:solidFill>
                  <a:prstClr val="black"/>
                </a:solidFill>
                <a:latin typeface="Calibri"/>
                <a:ea typeface="+mn-ea"/>
                <a:cs typeface="Calibri"/>
              </a:rPr>
              <a:t>voice </a:t>
            </a:r>
            <a:r>
              <a:rPr sz="1200" kern="1200" spc="13" dirty="0">
                <a:solidFill>
                  <a:prstClr val="black"/>
                </a:solidFill>
                <a:latin typeface="Calibri"/>
                <a:ea typeface="+mn-ea"/>
                <a:cs typeface="Calibri"/>
              </a:rPr>
              <a:t>a </a:t>
            </a:r>
            <a:r>
              <a:rPr sz="1200" kern="1200" spc="3" dirty="0">
                <a:solidFill>
                  <a:prstClr val="black"/>
                </a:solidFill>
                <a:latin typeface="Calibri"/>
                <a:ea typeface="+mn-ea"/>
                <a:cs typeface="Calibri"/>
              </a:rPr>
              <a:t>strong  </a:t>
            </a:r>
            <a:r>
              <a:rPr sz="1200" kern="1200" spc="13" dirty="0">
                <a:solidFill>
                  <a:prstClr val="black"/>
                </a:solidFill>
                <a:latin typeface="Calibri"/>
                <a:ea typeface="+mn-ea"/>
                <a:cs typeface="Calibri"/>
              </a:rPr>
              <a:t>commitment </a:t>
            </a:r>
            <a:r>
              <a:rPr sz="1200" kern="1200" spc="-10" dirty="0">
                <a:solidFill>
                  <a:prstClr val="black"/>
                </a:solidFill>
                <a:latin typeface="Calibri"/>
                <a:ea typeface="+mn-ea"/>
                <a:cs typeface="Calibri"/>
              </a:rPr>
              <a:t>to </a:t>
            </a:r>
            <a:r>
              <a:rPr sz="1200" kern="1200" spc="3" dirty="0">
                <a:solidFill>
                  <a:prstClr val="black"/>
                </a:solidFill>
                <a:latin typeface="Calibri"/>
                <a:ea typeface="+mn-ea"/>
                <a:cs typeface="Calibri"/>
              </a:rPr>
              <a:t>equity, </a:t>
            </a:r>
            <a:r>
              <a:rPr sz="1200" kern="1200" spc="10" dirty="0">
                <a:solidFill>
                  <a:prstClr val="black"/>
                </a:solidFill>
                <a:latin typeface="Calibri"/>
                <a:ea typeface="+mn-ea"/>
                <a:cs typeface="Calibri"/>
              </a:rPr>
              <a:t>diversity </a:t>
            </a:r>
            <a:r>
              <a:rPr sz="1200" kern="1200" spc="20" dirty="0">
                <a:solidFill>
                  <a:prstClr val="black"/>
                </a:solidFill>
                <a:latin typeface="Calibri"/>
                <a:ea typeface="+mn-ea"/>
                <a:cs typeface="Calibri"/>
              </a:rPr>
              <a:t>and </a:t>
            </a:r>
            <a:r>
              <a:rPr sz="1200" kern="1200" spc="26" dirty="0">
                <a:solidFill>
                  <a:prstClr val="black"/>
                </a:solidFill>
                <a:latin typeface="Calibri"/>
                <a:ea typeface="+mn-ea"/>
                <a:cs typeface="Calibri"/>
              </a:rPr>
              <a:t>inclusion </a:t>
            </a:r>
            <a:r>
              <a:rPr sz="1200" kern="1200" spc="20" dirty="0">
                <a:solidFill>
                  <a:prstClr val="black"/>
                </a:solidFill>
                <a:latin typeface="Calibri"/>
                <a:ea typeface="+mn-ea"/>
                <a:cs typeface="Calibri"/>
              </a:rPr>
              <a:t>within </a:t>
            </a:r>
            <a:r>
              <a:rPr sz="1200" kern="1200" spc="-3" dirty="0">
                <a:solidFill>
                  <a:prstClr val="black"/>
                </a:solidFill>
                <a:latin typeface="Calibri"/>
                <a:ea typeface="+mn-ea"/>
                <a:cs typeface="Calibri"/>
              </a:rPr>
              <a:t>the  </a:t>
            </a:r>
            <a:r>
              <a:rPr sz="1200" kern="1200" spc="20" dirty="0">
                <a:solidFill>
                  <a:prstClr val="black"/>
                </a:solidFill>
                <a:latin typeface="Calibri"/>
                <a:ea typeface="+mn-ea"/>
                <a:cs typeface="Calibri"/>
              </a:rPr>
              <a:t>philanthropic </a:t>
            </a:r>
            <a:r>
              <a:rPr sz="1200" kern="1200" dirty="0">
                <a:solidFill>
                  <a:prstClr val="black"/>
                </a:solidFill>
                <a:latin typeface="Calibri"/>
                <a:ea typeface="+mn-ea"/>
                <a:cs typeface="Calibri"/>
              </a:rPr>
              <a:t>sector. </a:t>
            </a:r>
            <a:r>
              <a:rPr sz="1200" kern="1200" spc="13" dirty="0">
                <a:solidFill>
                  <a:prstClr val="black"/>
                </a:solidFill>
                <a:latin typeface="Calibri"/>
                <a:ea typeface="+mn-ea"/>
                <a:cs typeface="Calibri"/>
              </a:rPr>
              <a:t>Funders </a:t>
            </a:r>
            <a:r>
              <a:rPr sz="1200" kern="1200" spc="30" dirty="0">
                <a:solidFill>
                  <a:prstClr val="black"/>
                </a:solidFill>
                <a:latin typeface="Calibri"/>
                <a:ea typeface="+mn-ea"/>
                <a:cs typeface="Calibri"/>
              </a:rPr>
              <a:t>can </a:t>
            </a:r>
            <a:r>
              <a:rPr sz="1200" kern="1200" spc="17" dirty="0">
                <a:solidFill>
                  <a:prstClr val="black"/>
                </a:solidFill>
                <a:latin typeface="Calibri"/>
                <a:ea typeface="+mn-ea"/>
                <a:cs typeface="Calibri"/>
              </a:rPr>
              <a:t>also </a:t>
            </a:r>
            <a:r>
              <a:rPr sz="1200" kern="1200" spc="20" dirty="0">
                <a:solidFill>
                  <a:prstClr val="black"/>
                </a:solidFill>
                <a:latin typeface="Calibri"/>
                <a:ea typeface="+mn-ea"/>
                <a:cs typeface="Calibri"/>
              </a:rPr>
              <a:t>help </a:t>
            </a:r>
            <a:r>
              <a:rPr sz="1200" kern="1200" spc="23" dirty="0">
                <a:solidFill>
                  <a:prstClr val="black"/>
                </a:solidFill>
                <a:latin typeface="Calibri"/>
                <a:ea typeface="+mn-ea"/>
                <a:cs typeface="Calibri"/>
              </a:rPr>
              <a:t>community </a:t>
            </a:r>
            <a:r>
              <a:rPr sz="1200" kern="1200" spc="10" dirty="0">
                <a:solidFill>
                  <a:prstClr val="black"/>
                </a:solidFill>
                <a:latin typeface="Calibri"/>
                <a:ea typeface="+mn-ea"/>
                <a:cs typeface="Calibri"/>
              </a:rPr>
              <a:t>members  </a:t>
            </a:r>
            <a:r>
              <a:rPr sz="1200" kern="1200" spc="23" dirty="0">
                <a:solidFill>
                  <a:prstClr val="black"/>
                </a:solidFill>
                <a:latin typeface="Calibri"/>
                <a:ea typeface="+mn-ea"/>
                <a:cs typeface="Calibri"/>
              </a:rPr>
              <a:t>who </a:t>
            </a:r>
            <a:r>
              <a:rPr sz="1200" kern="1200" spc="3" dirty="0">
                <a:solidFill>
                  <a:prstClr val="black"/>
                </a:solidFill>
                <a:latin typeface="Calibri"/>
                <a:ea typeface="+mn-ea"/>
                <a:cs typeface="Calibri"/>
              </a:rPr>
              <a:t>are </a:t>
            </a:r>
            <a:r>
              <a:rPr sz="1200" kern="1200" spc="-3" dirty="0">
                <a:solidFill>
                  <a:prstClr val="black"/>
                </a:solidFill>
                <a:latin typeface="Calibri"/>
                <a:ea typeface="+mn-ea"/>
                <a:cs typeface="Calibri"/>
              </a:rPr>
              <a:t>the </a:t>
            </a:r>
            <a:r>
              <a:rPr sz="1200" kern="1200" spc="3" dirty="0">
                <a:solidFill>
                  <a:prstClr val="black"/>
                </a:solidFill>
                <a:latin typeface="Calibri"/>
                <a:ea typeface="+mn-ea"/>
                <a:cs typeface="Calibri"/>
              </a:rPr>
              <a:t>least represented </a:t>
            </a:r>
            <a:r>
              <a:rPr sz="1200" kern="1200" spc="10" dirty="0">
                <a:solidFill>
                  <a:prstClr val="black"/>
                </a:solidFill>
                <a:latin typeface="Calibri"/>
                <a:ea typeface="+mn-ea"/>
                <a:cs typeface="Calibri"/>
              </a:rPr>
              <a:t>have </a:t>
            </a:r>
            <a:r>
              <a:rPr sz="1200" kern="1200" spc="3" dirty="0">
                <a:solidFill>
                  <a:prstClr val="black"/>
                </a:solidFill>
                <a:latin typeface="Calibri"/>
                <a:ea typeface="+mn-ea"/>
                <a:cs typeface="Calibri"/>
              </a:rPr>
              <a:t>their </a:t>
            </a:r>
            <a:r>
              <a:rPr sz="1200" kern="1200" spc="23" dirty="0">
                <a:solidFill>
                  <a:prstClr val="black"/>
                </a:solidFill>
                <a:latin typeface="Calibri"/>
                <a:ea typeface="+mn-ea"/>
                <a:cs typeface="Calibri"/>
              </a:rPr>
              <a:t>voices </a:t>
            </a:r>
            <a:r>
              <a:rPr sz="1200" kern="1200" spc="10" dirty="0">
                <a:solidFill>
                  <a:prstClr val="black"/>
                </a:solidFill>
                <a:latin typeface="Calibri"/>
                <a:ea typeface="+mn-ea"/>
                <a:cs typeface="Calibri"/>
              </a:rPr>
              <a:t>heard </a:t>
            </a:r>
            <a:r>
              <a:rPr sz="1200" kern="1200" spc="20" dirty="0">
                <a:solidFill>
                  <a:prstClr val="black"/>
                </a:solidFill>
                <a:latin typeface="Calibri"/>
                <a:ea typeface="+mn-ea"/>
                <a:cs typeface="Calibri"/>
              </a:rPr>
              <a:t>and amplified  </a:t>
            </a:r>
            <a:r>
              <a:rPr sz="1200" kern="1200" spc="26" dirty="0">
                <a:solidFill>
                  <a:prstClr val="black"/>
                </a:solidFill>
                <a:latin typeface="Calibri"/>
                <a:ea typeface="+mn-ea"/>
                <a:cs typeface="Calibri"/>
              </a:rPr>
              <a:t>in </a:t>
            </a:r>
            <a:r>
              <a:rPr sz="1200" kern="1200" spc="20" dirty="0">
                <a:solidFill>
                  <a:prstClr val="black"/>
                </a:solidFill>
                <a:latin typeface="Calibri"/>
                <a:ea typeface="+mn-ea"/>
                <a:cs typeface="Calibri"/>
              </a:rPr>
              <a:t>discussions, </a:t>
            </a:r>
            <a:r>
              <a:rPr sz="1200" kern="1200" spc="3" dirty="0">
                <a:solidFill>
                  <a:prstClr val="black"/>
                </a:solidFill>
                <a:latin typeface="Calibri"/>
                <a:ea typeface="+mn-ea"/>
                <a:cs typeface="Calibri"/>
              </a:rPr>
              <a:t>debates </a:t>
            </a:r>
            <a:r>
              <a:rPr sz="1200" kern="1200" spc="20" dirty="0">
                <a:solidFill>
                  <a:prstClr val="black"/>
                </a:solidFill>
                <a:latin typeface="Calibri"/>
                <a:ea typeface="+mn-ea"/>
                <a:cs typeface="Calibri"/>
              </a:rPr>
              <a:t>and </a:t>
            </a:r>
            <a:r>
              <a:rPr sz="1200" kern="1200" spc="23" dirty="0">
                <a:solidFill>
                  <a:prstClr val="black"/>
                </a:solidFill>
                <a:latin typeface="Calibri"/>
                <a:ea typeface="+mn-ea"/>
                <a:cs typeface="Calibri"/>
              </a:rPr>
              <a:t>decision-making</a:t>
            </a:r>
            <a:r>
              <a:rPr sz="1200" kern="1200" spc="152" dirty="0">
                <a:solidFill>
                  <a:prstClr val="black"/>
                </a:solidFill>
                <a:latin typeface="Calibri"/>
                <a:ea typeface="+mn-ea"/>
                <a:cs typeface="Calibri"/>
              </a:rPr>
              <a:t> </a:t>
            </a:r>
            <a:r>
              <a:rPr sz="1200" kern="1200" spc="13" dirty="0">
                <a:solidFill>
                  <a:prstClr val="black"/>
                </a:solidFill>
                <a:latin typeface="Calibri"/>
                <a:ea typeface="+mn-ea"/>
                <a:cs typeface="Calibri"/>
              </a:rPr>
              <a:t>venues.</a:t>
            </a:r>
            <a:endParaRPr sz="1200" kern="1200" dirty="0">
              <a:solidFill>
                <a:prstClr val="black"/>
              </a:solidFill>
              <a:latin typeface="Calibri"/>
              <a:ea typeface="+mn-ea"/>
              <a:cs typeface="Calibri"/>
            </a:endParaRPr>
          </a:p>
        </p:txBody>
      </p:sp>
      <p:sp>
        <p:nvSpPr>
          <p:cNvPr id="10" name="object 10"/>
          <p:cNvSpPr txBox="1"/>
          <p:nvPr/>
        </p:nvSpPr>
        <p:spPr>
          <a:xfrm>
            <a:off x="4753454" y="2475021"/>
            <a:ext cx="3857146" cy="1989566"/>
          </a:xfrm>
          <a:prstGeom prst="rect">
            <a:avLst/>
          </a:prstGeom>
          <a:solidFill>
            <a:schemeClr val="accent6">
              <a:lumMod val="60000"/>
              <a:lumOff val="40000"/>
            </a:schemeClr>
          </a:solidFill>
        </p:spPr>
        <p:txBody>
          <a:bodyPr vert="horz" wrap="square" lIns="0" tIns="7984" rIns="0" bIns="0" rtlCol="0">
            <a:spAutoFit/>
          </a:bodyPr>
          <a:lstStyle/>
          <a:p>
            <a:pPr marL="8405" marR="26896" indent="95815" defTabSz="605150">
              <a:lnSpc>
                <a:spcPct val="123100"/>
              </a:lnSpc>
              <a:spcBef>
                <a:spcPts val="63"/>
              </a:spcBef>
              <a:buClrTx/>
            </a:pPr>
            <a:r>
              <a:rPr sz="1050" i="1" kern="1200" spc="17" dirty="0">
                <a:solidFill>
                  <a:prstClr val="black"/>
                </a:solidFill>
                <a:latin typeface="Arial" panose="020B0604020202020204" pitchFamily="34" charset="0"/>
                <a:ea typeface="+mn-ea"/>
                <a:cs typeface="Arial" panose="020B0604020202020204" pitchFamily="34" charset="0"/>
              </a:rPr>
              <a:t>Consider </a:t>
            </a:r>
            <a:r>
              <a:rPr sz="1050" i="1" kern="1200" spc="46" dirty="0">
                <a:solidFill>
                  <a:prstClr val="black"/>
                </a:solidFill>
                <a:latin typeface="Arial" panose="020B0604020202020204" pitchFamily="34" charset="0"/>
                <a:ea typeface="+mn-ea"/>
                <a:cs typeface="Arial" panose="020B0604020202020204" pitchFamily="34" charset="0"/>
              </a:rPr>
              <a:t>how </a:t>
            </a:r>
            <a:r>
              <a:rPr sz="1050" i="1" kern="1200" spc="30" dirty="0">
                <a:solidFill>
                  <a:prstClr val="black"/>
                </a:solidFill>
                <a:latin typeface="Arial" panose="020B0604020202020204" pitchFamily="34" charset="0"/>
                <a:ea typeface="+mn-ea"/>
                <a:cs typeface="Arial" panose="020B0604020202020204" pitchFamily="34" charset="0"/>
              </a:rPr>
              <a:t>the </a:t>
            </a:r>
            <a:r>
              <a:rPr sz="1050" i="1" kern="1200" spc="46" dirty="0">
                <a:solidFill>
                  <a:prstClr val="black"/>
                </a:solidFill>
                <a:latin typeface="Arial" panose="020B0604020202020204" pitchFamily="34" charset="0"/>
                <a:ea typeface="+mn-ea"/>
                <a:cs typeface="Arial" panose="020B0604020202020204" pitchFamily="34" charset="0"/>
              </a:rPr>
              <a:t>absence </a:t>
            </a:r>
            <a:r>
              <a:rPr sz="1050" i="1" kern="1200" spc="36" dirty="0">
                <a:solidFill>
                  <a:prstClr val="black"/>
                </a:solidFill>
                <a:latin typeface="Arial" panose="020B0604020202020204" pitchFamily="34" charset="0"/>
                <a:ea typeface="+mn-ea"/>
                <a:cs typeface="Arial" panose="020B0604020202020204" pitchFamily="34" charset="0"/>
              </a:rPr>
              <a:t>of </a:t>
            </a:r>
            <a:r>
              <a:rPr sz="1050" i="1" kern="1200" spc="23" dirty="0">
                <a:solidFill>
                  <a:prstClr val="black"/>
                </a:solidFill>
                <a:latin typeface="Arial" panose="020B0604020202020204" pitchFamily="34" charset="0"/>
                <a:ea typeface="+mn-ea"/>
                <a:cs typeface="Arial" panose="020B0604020202020204" pitchFamily="34" charset="0"/>
              </a:rPr>
              <a:t>public leadership </a:t>
            </a:r>
            <a:r>
              <a:rPr sz="1050" i="1" kern="1200" spc="17" dirty="0">
                <a:solidFill>
                  <a:prstClr val="black"/>
                </a:solidFill>
                <a:latin typeface="Arial" panose="020B0604020202020204" pitchFamily="34" charset="0"/>
                <a:ea typeface="+mn-ea"/>
                <a:cs typeface="Arial" panose="020B0604020202020204" pitchFamily="34" charset="0"/>
              </a:rPr>
              <a:t>may </a:t>
            </a:r>
            <a:r>
              <a:rPr sz="1050" i="1" kern="1200" spc="33" dirty="0">
                <a:solidFill>
                  <a:prstClr val="black"/>
                </a:solidFill>
                <a:latin typeface="Arial" panose="020B0604020202020204" pitchFamily="34" charset="0"/>
                <a:ea typeface="+mn-ea"/>
                <a:cs typeface="Arial" panose="020B0604020202020204" pitchFamily="34" charset="0"/>
              </a:rPr>
              <a:t>lead  </a:t>
            </a:r>
            <a:r>
              <a:rPr sz="1050" i="1" kern="1200" spc="23" dirty="0">
                <a:solidFill>
                  <a:prstClr val="black"/>
                </a:solidFill>
                <a:latin typeface="Arial" panose="020B0604020202020204" pitchFamily="34" charset="0"/>
                <a:ea typeface="+mn-ea"/>
                <a:cs typeface="Arial" panose="020B0604020202020204" pitchFamily="34" charset="0"/>
              </a:rPr>
              <a:t>to </a:t>
            </a:r>
            <a:r>
              <a:rPr sz="1050" i="1" kern="1200" spc="20" dirty="0">
                <a:solidFill>
                  <a:prstClr val="black"/>
                </a:solidFill>
                <a:latin typeface="Arial" panose="020B0604020202020204" pitchFamily="34" charset="0"/>
                <a:ea typeface="+mn-ea"/>
                <a:cs typeface="Arial" panose="020B0604020202020204" pitchFamily="34" charset="0"/>
              </a:rPr>
              <a:t>confusion </a:t>
            </a:r>
            <a:r>
              <a:rPr sz="1050" i="1" kern="1200" spc="33" dirty="0">
                <a:solidFill>
                  <a:prstClr val="black"/>
                </a:solidFill>
                <a:latin typeface="Arial" panose="020B0604020202020204" pitchFamily="34" charset="0"/>
                <a:ea typeface="+mn-ea"/>
                <a:cs typeface="Arial" panose="020B0604020202020204" pitchFamily="34" charset="0"/>
              </a:rPr>
              <a:t>about </a:t>
            </a:r>
            <a:r>
              <a:rPr sz="1050" i="1" kern="1200" spc="3" dirty="0">
                <a:solidFill>
                  <a:prstClr val="black"/>
                </a:solidFill>
                <a:latin typeface="Arial" panose="020B0604020202020204" pitchFamily="34" charset="0"/>
                <a:ea typeface="+mn-ea"/>
                <a:cs typeface="Arial" panose="020B0604020202020204" pitchFamily="34" charset="0"/>
              </a:rPr>
              <a:t>your </a:t>
            </a:r>
            <a:r>
              <a:rPr sz="1050" i="1" kern="1200" spc="30" dirty="0">
                <a:solidFill>
                  <a:prstClr val="black"/>
                </a:solidFill>
                <a:latin typeface="Arial" panose="020B0604020202020204" pitchFamily="34" charset="0"/>
                <a:ea typeface="+mn-ea"/>
                <a:cs typeface="Arial" panose="020B0604020202020204" pitchFamily="34" charset="0"/>
              </a:rPr>
              <a:t>purpose, </a:t>
            </a:r>
            <a:r>
              <a:rPr sz="1050" i="1" kern="1200" spc="23" dirty="0">
                <a:solidFill>
                  <a:prstClr val="black"/>
                </a:solidFill>
                <a:latin typeface="Arial" panose="020B0604020202020204" pitchFamily="34" charset="0"/>
                <a:ea typeface="+mn-ea"/>
                <a:cs typeface="Arial" panose="020B0604020202020204" pitchFamily="34" charset="0"/>
              </a:rPr>
              <a:t>missed </a:t>
            </a:r>
            <a:r>
              <a:rPr sz="1050" i="1" kern="1200" spc="13" dirty="0">
                <a:solidFill>
                  <a:prstClr val="black"/>
                </a:solidFill>
                <a:latin typeface="Arial" panose="020B0604020202020204" pitchFamily="34" charset="0"/>
                <a:ea typeface="+mn-ea"/>
                <a:cs typeface="Arial" panose="020B0604020202020204" pitchFamily="34" charset="0"/>
              </a:rPr>
              <a:t>opportunities </a:t>
            </a:r>
            <a:r>
              <a:rPr sz="1050" i="1" kern="1200" spc="23" dirty="0">
                <a:solidFill>
                  <a:prstClr val="black"/>
                </a:solidFill>
                <a:latin typeface="Arial" panose="020B0604020202020204" pitchFamily="34" charset="0"/>
                <a:ea typeface="+mn-ea"/>
                <a:cs typeface="Arial" panose="020B0604020202020204" pitchFamily="34" charset="0"/>
              </a:rPr>
              <a:t>to  </a:t>
            </a:r>
            <a:r>
              <a:rPr sz="1050" i="1" kern="1200" spc="26" dirty="0">
                <a:solidFill>
                  <a:prstClr val="black"/>
                </a:solidFill>
                <a:latin typeface="Arial" panose="020B0604020202020204" pitchFamily="34" charset="0"/>
                <a:ea typeface="+mn-ea"/>
                <a:cs typeface="Arial" panose="020B0604020202020204" pitchFamily="34" charset="0"/>
              </a:rPr>
              <a:t>collaborate </a:t>
            </a:r>
            <a:r>
              <a:rPr sz="1050" i="1" kern="1200" spc="17" dirty="0">
                <a:solidFill>
                  <a:prstClr val="black"/>
                </a:solidFill>
                <a:latin typeface="Arial" panose="020B0604020202020204" pitchFamily="34" charset="0"/>
                <a:ea typeface="+mn-ea"/>
                <a:cs typeface="Arial" panose="020B0604020202020204" pitchFamily="34" charset="0"/>
              </a:rPr>
              <a:t>or influence </a:t>
            </a:r>
            <a:r>
              <a:rPr sz="1050" i="1" kern="1200" spc="20" dirty="0">
                <a:solidFill>
                  <a:prstClr val="black"/>
                </a:solidFill>
                <a:latin typeface="Arial" panose="020B0604020202020204" pitchFamily="34" charset="0"/>
                <a:ea typeface="+mn-ea"/>
                <a:cs typeface="Arial" panose="020B0604020202020204" pitchFamily="34" charset="0"/>
              </a:rPr>
              <a:t>policy </a:t>
            </a:r>
            <a:r>
              <a:rPr sz="1050" i="1" kern="1200" spc="30" dirty="0">
                <a:solidFill>
                  <a:prstClr val="black"/>
                </a:solidFill>
                <a:latin typeface="Arial" panose="020B0604020202020204" pitchFamily="34" charset="0"/>
                <a:ea typeface="+mn-ea"/>
                <a:cs typeface="Arial" panose="020B0604020202020204" pitchFamily="34" charset="0"/>
              </a:rPr>
              <a:t>and </a:t>
            </a:r>
            <a:r>
              <a:rPr sz="1050" i="1" kern="1200" spc="10" dirty="0">
                <a:solidFill>
                  <a:prstClr val="black"/>
                </a:solidFill>
                <a:latin typeface="Arial" panose="020B0604020202020204" pitchFamily="34" charset="0"/>
                <a:ea typeface="+mn-ea"/>
                <a:cs typeface="Arial" panose="020B0604020202020204" pitchFamily="34" charset="0"/>
              </a:rPr>
              <a:t>less </a:t>
            </a:r>
            <a:r>
              <a:rPr sz="1050" i="1" kern="1200" spc="3" dirty="0">
                <a:solidFill>
                  <a:prstClr val="black"/>
                </a:solidFill>
                <a:latin typeface="Arial" panose="020B0604020202020204" pitchFamily="34" charset="0"/>
                <a:ea typeface="+mn-ea"/>
                <a:cs typeface="Arial" panose="020B0604020202020204" pitchFamily="34" charset="0"/>
              </a:rPr>
              <a:t>strategic </a:t>
            </a:r>
            <a:r>
              <a:rPr sz="1050" i="1" kern="1200" spc="23" dirty="0">
                <a:solidFill>
                  <a:prstClr val="black"/>
                </a:solidFill>
                <a:latin typeface="Arial" panose="020B0604020202020204" pitchFamily="34" charset="0"/>
                <a:ea typeface="+mn-ea"/>
                <a:cs typeface="Arial" panose="020B0604020202020204" pitchFamily="34" charset="0"/>
              </a:rPr>
              <a:t>impact</a:t>
            </a:r>
            <a:r>
              <a:rPr lang="en-US" sz="1050" i="1" kern="1200" spc="23" dirty="0">
                <a:solidFill>
                  <a:prstClr val="black"/>
                </a:solidFill>
                <a:latin typeface="Arial" panose="020B0604020202020204" pitchFamily="34" charset="0"/>
                <a:ea typeface="+mn-ea"/>
                <a:cs typeface="Arial" panose="020B0604020202020204" pitchFamily="34" charset="0"/>
              </a:rPr>
              <a:t>. </a:t>
            </a:r>
            <a:r>
              <a:rPr sz="1050" i="1" kern="1200" spc="46" dirty="0">
                <a:solidFill>
                  <a:prstClr val="black"/>
                </a:solidFill>
                <a:latin typeface="Arial" panose="020B0604020202020204" pitchFamily="34" charset="0"/>
                <a:ea typeface="+mn-ea"/>
                <a:cs typeface="Arial" panose="020B0604020202020204" pitchFamily="34" charset="0"/>
              </a:rPr>
              <a:t>  </a:t>
            </a:r>
            <a:r>
              <a:rPr sz="1050" i="1" kern="1200" spc="17" dirty="0">
                <a:solidFill>
                  <a:prstClr val="black"/>
                </a:solidFill>
                <a:latin typeface="Arial" panose="020B0604020202020204" pitchFamily="34" charset="0"/>
                <a:ea typeface="+mn-ea"/>
                <a:cs typeface="Arial" panose="020B0604020202020204" pitchFamily="34" charset="0"/>
              </a:rPr>
              <a:t>Silence </a:t>
            </a:r>
            <a:r>
              <a:rPr sz="1050" i="1" kern="1200" spc="33" dirty="0">
                <a:solidFill>
                  <a:prstClr val="black"/>
                </a:solidFill>
                <a:latin typeface="Arial" panose="020B0604020202020204" pitchFamily="34" charset="0"/>
                <a:ea typeface="+mn-ea"/>
                <a:cs typeface="Arial" panose="020B0604020202020204" pitchFamily="34" charset="0"/>
              </a:rPr>
              <a:t>can  </a:t>
            </a:r>
            <a:r>
              <a:rPr sz="1050" i="1" kern="1200" spc="23" dirty="0">
                <a:solidFill>
                  <a:prstClr val="black"/>
                </a:solidFill>
                <a:latin typeface="Arial" panose="020B0604020202020204" pitchFamily="34" charset="0"/>
                <a:ea typeface="+mn-ea"/>
                <a:cs typeface="Arial" panose="020B0604020202020204" pitchFamily="34" charset="0"/>
              </a:rPr>
              <a:t>provide </a:t>
            </a:r>
            <a:r>
              <a:rPr sz="1050" i="1" kern="1200" spc="17" dirty="0">
                <a:solidFill>
                  <a:prstClr val="black"/>
                </a:solidFill>
                <a:latin typeface="Arial" panose="020B0604020202020204" pitchFamily="34" charset="0"/>
                <a:ea typeface="+mn-ea"/>
                <a:cs typeface="Arial" panose="020B0604020202020204" pitchFamily="34" charset="0"/>
              </a:rPr>
              <a:t>an </a:t>
            </a:r>
            <a:r>
              <a:rPr sz="1050" i="1" kern="1200" spc="50" dirty="0">
                <a:solidFill>
                  <a:prstClr val="black"/>
                </a:solidFill>
                <a:latin typeface="Arial" panose="020B0604020202020204" pitchFamily="34" charset="0"/>
                <a:ea typeface="+mn-ea"/>
                <a:cs typeface="Arial" panose="020B0604020202020204" pitchFamily="34" charset="0"/>
              </a:rPr>
              <a:t>open </a:t>
            </a:r>
            <a:r>
              <a:rPr sz="1050" i="1" kern="1200" spc="13" dirty="0">
                <a:solidFill>
                  <a:prstClr val="black"/>
                </a:solidFill>
                <a:latin typeface="Arial" panose="020B0604020202020204" pitchFamily="34" charset="0"/>
                <a:ea typeface="+mn-ea"/>
                <a:cs typeface="Arial" panose="020B0604020202020204" pitchFamily="34" charset="0"/>
              </a:rPr>
              <a:t>field </a:t>
            </a:r>
            <a:r>
              <a:rPr sz="1050" i="1" kern="1200" spc="10" dirty="0">
                <a:solidFill>
                  <a:prstClr val="black"/>
                </a:solidFill>
                <a:latin typeface="Arial" panose="020B0604020202020204" pitchFamily="34" charset="0"/>
                <a:ea typeface="+mn-ea"/>
                <a:cs typeface="Arial" panose="020B0604020202020204" pitchFamily="34" charset="0"/>
              </a:rPr>
              <a:t>for </a:t>
            </a:r>
            <a:r>
              <a:rPr sz="1050" i="1" kern="1200" spc="-7" dirty="0">
                <a:solidFill>
                  <a:prstClr val="black"/>
                </a:solidFill>
                <a:latin typeface="Arial" panose="020B0604020202020204" pitchFamily="34" charset="0"/>
                <a:ea typeface="+mn-ea"/>
                <a:cs typeface="Arial" panose="020B0604020202020204" pitchFamily="34" charset="0"/>
              </a:rPr>
              <a:t>institutions </a:t>
            </a:r>
            <a:r>
              <a:rPr sz="1050" i="1" kern="1200" spc="36" dirty="0">
                <a:solidFill>
                  <a:prstClr val="black"/>
                </a:solidFill>
                <a:latin typeface="Arial" panose="020B0604020202020204" pitchFamily="34" charset="0"/>
                <a:ea typeface="+mn-ea"/>
                <a:cs typeface="Arial" panose="020B0604020202020204" pitchFamily="34" charset="0"/>
              </a:rPr>
              <a:t>on </a:t>
            </a:r>
            <a:r>
              <a:rPr sz="1050" i="1" kern="1200" spc="30" dirty="0">
                <a:solidFill>
                  <a:prstClr val="black"/>
                </a:solidFill>
                <a:latin typeface="Arial" panose="020B0604020202020204" pitchFamily="34" charset="0"/>
                <a:ea typeface="+mn-ea"/>
                <a:cs typeface="Arial" panose="020B0604020202020204" pitchFamily="34" charset="0"/>
              </a:rPr>
              <a:t>the </a:t>
            </a:r>
            <a:r>
              <a:rPr sz="1050" i="1" kern="1200" spc="23" dirty="0">
                <a:solidFill>
                  <a:prstClr val="black"/>
                </a:solidFill>
                <a:latin typeface="Arial" panose="020B0604020202020204" pitchFamily="34" charset="0"/>
                <a:ea typeface="+mn-ea"/>
                <a:cs typeface="Arial" panose="020B0604020202020204" pitchFamily="34" charset="0"/>
              </a:rPr>
              <a:t>other side </a:t>
            </a:r>
            <a:r>
              <a:rPr sz="1050" i="1" kern="1200" spc="36" dirty="0">
                <a:solidFill>
                  <a:prstClr val="black"/>
                </a:solidFill>
                <a:latin typeface="Arial" panose="020B0604020202020204" pitchFamily="34" charset="0"/>
                <a:ea typeface="+mn-ea"/>
                <a:cs typeface="Arial" panose="020B0604020202020204" pitchFamily="34" charset="0"/>
              </a:rPr>
              <a:t>of </a:t>
            </a:r>
            <a:r>
              <a:rPr sz="1050" i="1" kern="1200" spc="17" dirty="0">
                <a:solidFill>
                  <a:prstClr val="black"/>
                </a:solidFill>
                <a:latin typeface="Arial" panose="020B0604020202020204" pitchFamily="34" charset="0"/>
                <a:ea typeface="+mn-ea"/>
                <a:cs typeface="Arial" panose="020B0604020202020204" pitchFamily="34" charset="0"/>
              </a:rPr>
              <a:t>an  </a:t>
            </a:r>
            <a:r>
              <a:rPr sz="1050" i="1" kern="1200" spc="10" dirty="0">
                <a:solidFill>
                  <a:prstClr val="black"/>
                </a:solidFill>
                <a:latin typeface="Arial" panose="020B0604020202020204" pitchFamily="34" charset="0"/>
                <a:ea typeface="+mn-ea"/>
                <a:cs typeface="Arial" panose="020B0604020202020204" pitchFamily="34" charset="0"/>
              </a:rPr>
              <a:t>issue </a:t>
            </a:r>
            <a:r>
              <a:rPr sz="1050" i="1" kern="1200" spc="7" dirty="0">
                <a:solidFill>
                  <a:prstClr val="black"/>
                </a:solidFill>
                <a:latin typeface="Arial" panose="020B0604020202020204" pitchFamily="34" charset="0"/>
                <a:ea typeface="+mn-ea"/>
                <a:cs typeface="Arial" panose="020B0604020202020204" pitchFamily="34" charset="0"/>
              </a:rPr>
              <a:t>that </a:t>
            </a:r>
            <a:r>
              <a:rPr sz="1050" i="1" kern="1200" spc="30" dirty="0">
                <a:solidFill>
                  <a:prstClr val="black"/>
                </a:solidFill>
                <a:latin typeface="Arial" panose="020B0604020202020204" pitchFamily="34" charset="0"/>
                <a:ea typeface="+mn-ea"/>
                <a:cs typeface="Arial" panose="020B0604020202020204" pitchFamily="34" charset="0"/>
              </a:rPr>
              <a:t>have </a:t>
            </a:r>
            <a:r>
              <a:rPr sz="1050" i="1" kern="1200" spc="33" dirty="0">
                <a:solidFill>
                  <a:prstClr val="black"/>
                </a:solidFill>
                <a:latin typeface="Arial" panose="020B0604020202020204" pitchFamily="34" charset="0"/>
                <a:ea typeface="+mn-ea"/>
                <a:cs typeface="Arial" panose="020B0604020202020204" pitchFamily="34" charset="0"/>
              </a:rPr>
              <a:t>ample </a:t>
            </a:r>
            <a:r>
              <a:rPr sz="1050" i="1" kern="1200" spc="20" dirty="0">
                <a:solidFill>
                  <a:prstClr val="black"/>
                </a:solidFill>
                <a:latin typeface="Arial" panose="020B0604020202020204" pitchFamily="34" charset="0"/>
                <a:ea typeface="+mn-ea"/>
                <a:cs typeface="Arial" panose="020B0604020202020204" pitchFamily="34" charset="0"/>
              </a:rPr>
              <a:t>resources, </a:t>
            </a:r>
            <a:r>
              <a:rPr sz="1050" i="1" kern="1200" spc="36" dirty="0">
                <a:solidFill>
                  <a:prstClr val="black"/>
                </a:solidFill>
                <a:latin typeface="Arial" panose="020B0604020202020204" pitchFamily="34" charset="0"/>
                <a:ea typeface="+mn-ea"/>
                <a:cs typeface="Arial" panose="020B0604020202020204" pitchFamily="34" charset="0"/>
              </a:rPr>
              <a:t>a </a:t>
            </a:r>
            <a:r>
              <a:rPr sz="1050" i="1" kern="1200" spc="23" dirty="0">
                <a:solidFill>
                  <a:prstClr val="black"/>
                </a:solidFill>
                <a:latin typeface="Arial" panose="020B0604020202020204" pitchFamily="34" charset="0"/>
                <a:ea typeface="+mn-ea"/>
                <a:cs typeface="Arial" panose="020B0604020202020204" pitchFamily="34" charset="0"/>
              </a:rPr>
              <a:t>public leadership </a:t>
            </a:r>
            <a:r>
              <a:rPr sz="1050" i="1" kern="1200" dirty="0">
                <a:solidFill>
                  <a:prstClr val="black"/>
                </a:solidFill>
                <a:latin typeface="Arial" panose="020B0604020202020204" pitchFamily="34" charset="0"/>
                <a:ea typeface="+mn-ea"/>
                <a:cs typeface="Arial" panose="020B0604020202020204" pitchFamily="34" charset="0"/>
              </a:rPr>
              <a:t>strategy  </a:t>
            </a:r>
            <a:r>
              <a:rPr sz="1050" i="1" kern="1200" spc="30" dirty="0">
                <a:solidFill>
                  <a:prstClr val="black"/>
                </a:solidFill>
                <a:latin typeface="Arial" panose="020B0604020202020204" pitchFamily="34" charset="0"/>
                <a:ea typeface="+mn-ea"/>
                <a:cs typeface="Arial" panose="020B0604020202020204" pitchFamily="34" charset="0"/>
              </a:rPr>
              <a:t>and </a:t>
            </a:r>
            <a:r>
              <a:rPr sz="1050" i="1" kern="1200" spc="17" dirty="0">
                <a:solidFill>
                  <a:prstClr val="black"/>
                </a:solidFill>
                <a:latin typeface="Arial" panose="020B0604020202020204" pitchFamily="34" charset="0"/>
                <a:ea typeface="+mn-ea"/>
                <a:cs typeface="Arial" panose="020B0604020202020204" pitchFamily="34" charset="0"/>
              </a:rPr>
              <a:t>an </a:t>
            </a:r>
            <a:r>
              <a:rPr sz="1050" i="1" kern="1200" spc="26" dirty="0">
                <a:solidFill>
                  <a:prstClr val="black"/>
                </a:solidFill>
                <a:latin typeface="Arial" panose="020B0604020202020204" pitchFamily="34" charset="0"/>
                <a:ea typeface="+mn-ea"/>
                <a:cs typeface="Arial" panose="020B0604020202020204" pitchFamily="34" charset="0"/>
              </a:rPr>
              <a:t>appetite </a:t>
            </a:r>
            <a:r>
              <a:rPr sz="1050" i="1" kern="1200" spc="23" dirty="0">
                <a:solidFill>
                  <a:prstClr val="black"/>
                </a:solidFill>
                <a:latin typeface="Arial" panose="020B0604020202020204" pitchFamily="34" charset="0"/>
                <a:ea typeface="+mn-ea"/>
                <a:cs typeface="Arial" panose="020B0604020202020204" pitchFamily="34" charset="0"/>
              </a:rPr>
              <a:t>to apply </a:t>
            </a:r>
            <a:r>
              <a:rPr sz="1050" i="1" kern="1200" spc="-13" dirty="0">
                <a:solidFill>
                  <a:prstClr val="black"/>
                </a:solidFill>
                <a:latin typeface="Arial" panose="020B0604020202020204" pitchFamily="34" charset="0"/>
                <a:ea typeface="+mn-ea"/>
                <a:cs typeface="Arial" panose="020B0604020202020204" pitchFamily="34" charset="0"/>
              </a:rPr>
              <a:t>it.</a:t>
            </a:r>
            <a:endParaRPr lang="en-US" sz="1050" i="1" kern="1200" spc="-13" dirty="0">
              <a:solidFill>
                <a:prstClr val="black"/>
              </a:solidFill>
              <a:latin typeface="Arial" panose="020B0604020202020204" pitchFamily="34" charset="0"/>
              <a:ea typeface="+mn-ea"/>
              <a:cs typeface="Arial" panose="020B0604020202020204" pitchFamily="34" charset="0"/>
            </a:endParaRPr>
          </a:p>
          <a:p>
            <a:pPr marL="8405" marR="26896" indent="95815" defTabSz="605150">
              <a:lnSpc>
                <a:spcPct val="123100"/>
              </a:lnSpc>
              <a:spcBef>
                <a:spcPts val="63"/>
              </a:spcBef>
              <a:buClrTx/>
            </a:pPr>
            <a:r>
              <a:rPr sz="1050" i="1" kern="1200" spc="-13" dirty="0">
                <a:solidFill>
                  <a:prstClr val="black"/>
                </a:solidFill>
                <a:latin typeface="Arial" panose="020B0604020202020204" pitchFamily="34" charset="0"/>
                <a:ea typeface="+mn-ea"/>
                <a:cs typeface="Arial" panose="020B0604020202020204" pitchFamily="34" charset="0"/>
              </a:rPr>
              <a:t> </a:t>
            </a:r>
            <a:r>
              <a:rPr sz="1050" i="1" kern="1200" spc="-3" dirty="0">
                <a:solidFill>
                  <a:prstClr val="black"/>
                </a:solidFill>
                <a:latin typeface="Arial" panose="020B0604020202020204" pitchFamily="34" charset="0"/>
                <a:ea typeface="+mn-ea"/>
                <a:cs typeface="Arial" panose="020B0604020202020204" pitchFamily="34" charset="0"/>
              </a:rPr>
              <a:t>Leaving </a:t>
            </a:r>
            <a:r>
              <a:rPr sz="1050" i="1" kern="1200" spc="36" dirty="0">
                <a:solidFill>
                  <a:prstClr val="black"/>
                </a:solidFill>
                <a:latin typeface="Arial" panose="020B0604020202020204" pitchFamily="34" charset="0"/>
                <a:ea typeface="+mn-ea"/>
                <a:cs typeface="Arial" panose="020B0604020202020204" pitchFamily="34" charset="0"/>
              </a:rPr>
              <a:t>a </a:t>
            </a:r>
            <a:r>
              <a:rPr sz="1050" i="1" kern="1200" spc="20" dirty="0">
                <a:solidFill>
                  <a:prstClr val="black"/>
                </a:solidFill>
                <a:latin typeface="Arial" panose="020B0604020202020204" pitchFamily="34" charset="0"/>
                <a:ea typeface="+mn-ea"/>
                <a:cs typeface="Arial" panose="020B0604020202020204" pitchFamily="34" charset="0"/>
              </a:rPr>
              <a:t>vacuum </a:t>
            </a:r>
            <a:r>
              <a:rPr sz="1050" i="1" kern="1200" spc="23" dirty="0">
                <a:solidFill>
                  <a:prstClr val="black"/>
                </a:solidFill>
                <a:latin typeface="Arial" panose="020B0604020202020204" pitchFamily="34" charset="0"/>
                <a:ea typeface="+mn-ea"/>
                <a:cs typeface="Arial" panose="020B0604020202020204" pitchFamily="34" charset="0"/>
              </a:rPr>
              <a:t>to </a:t>
            </a:r>
            <a:r>
              <a:rPr sz="1050" i="1" kern="1200" spc="75" dirty="0">
                <a:solidFill>
                  <a:prstClr val="black"/>
                </a:solidFill>
                <a:latin typeface="Arial" panose="020B0604020202020204" pitchFamily="34" charset="0"/>
                <a:ea typeface="+mn-ea"/>
                <a:cs typeface="Arial" panose="020B0604020202020204" pitchFamily="34" charset="0"/>
              </a:rPr>
              <a:t>be </a:t>
            </a:r>
            <a:r>
              <a:rPr sz="1050" i="1" kern="1200" spc="7" dirty="0">
                <a:solidFill>
                  <a:prstClr val="black"/>
                </a:solidFill>
                <a:latin typeface="Arial" panose="020B0604020202020204" pitchFamily="34" charset="0"/>
                <a:ea typeface="+mn-ea"/>
                <a:cs typeface="Arial" panose="020B0604020202020204" pitchFamily="34" charset="0"/>
              </a:rPr>
              <a:t>filled </a:t>
            </a:r>
            <a:r>
              <a:rPr sz="1050" i="1" kern="1200" spc="30" dirty="0">
                <a:solidFill>
                  <a:prstClr val="black"/>
                </a:solidFill>
                <a:latin typeface="Arial" panose="020B0604020202020204" pitchFamily="34" charset="0"/>
                <a:ea typeface="+mn-ea"/>
                <a:cs typeface="Arial" panose="020B0604020202020204" pitchFamily="34" charset="0"/>
              </a:rPr>
              <a:t>by </a:t>
            </a:r>
            <a:r>
              <a:rPr sz="1050" i="1" kern="1200" spc="20" dirty="0">
                <a:solidFill>
                  <a:prstClr val="black"/>
                </a:solidFill>
                <a:latin typeface="Arial" panose="020B0604020202020204" pitchFamily="34" charset="0"/>
                <a:ea typeface="+mn-ea"/>
                <a:cs typeface="Arial" panose="020B0604020202020204" pitchFamily="34" charset="0"/>
              </a:rPr>
              <a:t>others </a:t>
            </a:r>
            <a:r>
              <a:rPr sz="1050" i="1" kern="1200" spc="7" dirty="0">
                <a:solidFill>
                  <a:prstClr val="black"/>
                </a:solidFill>
                <a:latin typeface="Arial" panose="020B0604020202020204" pitchFamily="34" charset="0"/>
                <a:ea typeface="+mn-ea"/>
                <a:cs typeface="Arial" panose="020B0604020202020204" pitchFamily="34" charset="0"/>
              </a:rPr>
              <a:t>with </a:t>
            </a:r>
            <a:r>
              <a:rPr sz="1050" i="1" kern="1200" spc="10" dirty="0">
                <a:solidFill>
                  <a:prstClr val="black"/>
                </a:solidFill>
                <a:latin typeface="Arial" panose="020B0604020202020204" pitchFamily="34" charset="0"/>
                <a:ea typeface="+mn-ea"/>
                <a:cs typeface="Arial" panose="020B0604020202020204" pitchFamily="34" charset="0"/>
              </a:rPr>
              <a:t>values </a:t>
            </a:r>
            <a:r>
              <a:rPr sz="1050" i="1" kern="1200" spc="30" dirty="0">
                <a:solidFill>
                  <a:prstClr val="black"/>
                </a:solidFill>
                <a:latin typeface="Arial" panose="020B0604020202020204" pitchFamily="34" charset="0"/>
                <a:ea typeface="+mn-ea"/>
                <a:cs typeface="Arial" panose="020B0604020202020204" pitchFamily="34" charset="0"/>
              </a:rPr>
              <a:t>and </a:t>
            </a:r>
            <a:r>
              <a:rPr sz="1050" i="1" kern="1200" spc="26" dirty="0">
                <a:solidFill>
                  <a:prstClr val="black"/>
                </a:solidFill>
                <a:latin typeface="Arial" panose="020B0604020202020204" pitchFamily="34" charset="0"/>
                <a:ea typeface="+mn-ea"/>
                <a:cs typeface="Arial" panose="020B0604020202020204" pitchFamily="34" charset="0"/>
              </a:rPr>
              <a:t>objectives </a:t>
            </a:r>
            <a:r>
              <a:rPr sz="1050" i="1" kern="1200" spc="7" dirty="0">
                <a:solidFill>
                  <a:prstClr val="black"/>
                </a:solidFill>
                <a:latin typeface="Arial" panose="020B0604020202020204" pitchFamily="34" charset="0"/>
                <a:ea typeface="+mn-ea"/>
                <a:cs typeface="Arial" panose="020B0604020202020204" pitchFamily="34" charset="0"/>
              </a:rPr>
              <a:t>at </a:t>
            </a:r>
            <a:r>
              <a:rPr sz="1050" i="1" kern="1200" spc="43" dirty="0">
                <a:solidFill>
                  <a:prstClr val="black"/>
                </a:solidFill>
                <a:latin typeface="Arial" panose="020B0604020202020204" pitchFamily="34" charset="0"/>
                <a:ea typeface="+mn-ea"/>
                <a:cs typeface="Arial" panose="020B0604020202020204" pitchFamily="34" charset="0"/>
              </a:rPr>
              <a:t>odds </a:t>
            </a:r>
            <a:r>
              <a:rPr sz="1050" i="1" kern="1200" spc="7" dirty="0">
                <a:solidFill>
                  <a:prstClr val="black"/>
                </a:solidFill>
                <a:latin typeface="Arial" panose="020B0604020202020204" pitchFamily="34" charset="0"/>
                <a:ea typeface="+mn-ea"/>
                <a:cs typeface="Arial" panose="020B0604020202020204" pitchFamily="34" charset="0"/>
              </a:rPr>
              <a:t>with </a:t>
            </a:r>
            <a:r>
              <a:rPr sz="1050" i="1" kern="1200" spc="3" dirty="0">
                <a:solidFill>
                  <a:prstClr val="black"/>
                </a:solidFill>
                <a:latin typeface="Arial" panose="020B0604020202020204" pitchFamily="34" charset="0"/>
                <a:ea typeface="+mn-ea"/>
                <a:cs typeface="Arial" panose="020B0604020202020204" pitchFamily="34" charset="0"/>
              </a:rPr>
              <a:t>yours </a:t>
            </a:r>
            <a:r>
              <a:rPr sz="1050" i="1" kern="1200" spc="30" dirty="0">
                <a:solidFill>
                  <a:prstClr val="black"/>
                </a:solidFill>
                <a:latin typeface="Arial" panose="020B0604020202020204" pitchFamily="34" charset="0"/>
                <a:ea typeface="+mn-ea"/>
                <a:cs typeface="Arial" panose="020B0604020202020204" pitchFamily="34" charset="0"/>
              </a:rPr>
              <a:t>and</a:t>
            </a:r>
            <a:r>
              <a:rPr sz="1050" i="1" kern="1200" spc="7" dirty="0">
                <a:solidFill>
                  <a:prstClr val="black"/>
                </a:solidFill>
                <a:latin typeface="Arial" panose="020B0604020202020204" pitchFamily="34" charset="0"/>
                <a:ea typeface="+mn-ea"/>
                <a:cs typeface="Arial" panose="020B0604020202020204" pitchFamily="34" charset="0"/>
              </a:rPr>
              <a:t> </a:t>
            </a:r>
            <a:r>
              <a:rPr sz="1050" i="1" kern="1200" spc="3" dirty="0">
                <a:solidFill>
                  <a:prstClr val="black"/>
                </a:solidFill>
                <a:latin typeface="Arial" panose="020B0604020202020204" pitchFamily="34" charset="0"/>
                <a:ea typeface="+mn-ea"/>
                <a:cs typeface="Arial" panose="020B0604020202020204" pitchFamily="34" charset="0"/>
              </a:rPr>
              <a:t>your</a:t>
            </a:r>
            <a:r>
              <a:rPr lang="en-US" sz="1050" kern="1200" dirty="0">
                <a:solidFill>
                  <a:prstClr val="black"/>
                </a:solidFill>
                <a:latin typeface="Arial" panose="020B0604020202020204" pitchFamily="34" charset="0"/>
                <a:ea typeface="+mn-ea"/>
                <a:cs typeface="Arial" panose="020B0604020202020204" pitchFamily="34" charset="0"/>
              </a:rPr>
              <a:t> </a:t>
            </a:r>
            <a:r>
              <a:rPr sz="1050" i="1" kern="1200" spc="-10" dirty="0">
                <a:solidFill>
                  <a:prstClr val="black"/>
                </a:solidFill>
                <a:latin typeface="Arial" panose="020B0604020202020204" pitchFamily="34" charset="0"/>
                <a:ea typeface="+mn-ea"/>
                <a:cs typeface="Arial" panose="020B0604020202020204" pitchFamily="34" charset="0"/>
              </a:rPr>
              <a:t>grant </a:t>
            </a:r>
            <a:r>
              <a:rPr sz="1050" i="1" kern="1200" spc="7" dirty="0">
                <a:solidFill>
                  <a:prstClr val="black"/>
                </a:solidFill>
                <a:latin typeface="Arial" panose="020B0604020202020204" pitchFamily="34" charset="0"/>
                <a:ea typeface="+mn-ea"/>
                <a:cs typeface="Arial" panose="020B0604020202020204" pitchFamily="34" charset="0"/>
              </a:rPr>
              <a:t>partners’ </a:t>
            </a:r>
            <a:r>
              <a:rPr sz="1050" i="1" kern="1200" spc="17" dirty="0">
                <a:solidFill>
                  <a:prstClr val="black"/>
                </a:solidFill>
                <a:latin typeface="Arial" panose="020B0604020202020204" pitchFamily="34" charset="0"/>
                <a:ea typeface="+mn-ea"/>
                <a:cs typeface="Arial" panose="020B0604020202020204" pitchFamily="34" charset="0"/>
              </a:rPr>
              <a:t>undermines </a:t>
            </a:r>
            <a:r>
              <a:rPr sz="1050" i="1" kern="1200" spc="20" dirty="0">
                <a:solidFill>
                  <a:prstClr val="black"/>
                </a:solidFill>
                <a:latin typeface="Arial" panose="020B0604020202020204" pitchFamily="34" charset="0"/>
                <a:ea typeface="+mn-ea"/>
                <a:cs typeface="Arial" panose="020B0604020202020204" pitchFamily="34" charset="0"/>
              </a:rPr>
              <a:t>whatever </a:t>
            </a:r>
            <a:r>
              <a:rPr sz="1050" i="1" kern="1200" spc="23" dirty="0">
                <a:solidFill>
                  <a:prstClr val="black"/>
                </a:solidFill>
                <a:latin typeface="Arial" panose="020B0604020202020204" pitchFamily="34" charset="0"/>
                <a:ea typeface="+mn-ea"/>
                <a:cs typeface="Arial" panose="020B0604020202020204" pitchFamily="34" charset="0"/>
              </a:rPr>
              <a:t>impact </a:t>
            </a:r>
            <a:r>
              <a:rPr sz="1050" i="1" kern="1200" spc="20" dirty="0">
                <a:solidFill>
                  <a:prstClr val="black"/>
                </a:solidFill>
                <a:latin typeface="Arial" panose="020B0604020202020204" pitchFamily="34" charset="0"/>
                <a:ea typeface="+mn-ea"/>
                <a:cs typeface="Arial" panose="020B0604020202020204" pitchFamily="34" charset="0"/>
              </a:rPr>
              <a:t>you </a:t>
            </a:r>
            <a:r>
              <a:rPr sz="1050" i="1" kern="1200" spc="46" dirty="0">
                <a:solidFill>
                  <a:prstClr val="black"/>
                </a:solidFill>
                <a:latin typeface="Arial" panose="020B0604020202020204" pitchFamily="34" charset="0"/>
                <a:ea typeface="+mn-ea"/>
                <a:cs typeface="Arial" panose="020B0604020202020204" pitchFamily="34" charset="0"/>
              </a:rPr>
              <a:t>seek </a:t>
            </a:r>
            <a:r>
              <a:rPr sz="1050" i="1" kern="1200" spc="10" dirty="0">
                <a:solidFill>
                  <a:prstClr val="black"/>
                </a:solidFill>
                <a:latin typeface="Arial" panose="020B0604020202020204" pitchFamily="34" charset="0"/>
                <a:ea typeface="+mn-ea"/>
                <a:cs typeface="Arial" panose="020B0604020202020204" pitchFamily="34" charset="0"/>
              </a:rPr>
              <a:t>through  </a:t>
            </a:r>
            <a:r>
              <a:rPr sz="1050" i="1" kern="1200" spc="3" dirty="0">
                <a:solidFill>
                  <a:prstClr val="black"/>
                </a:solidFill>
                <a:latin typeface="Arial" panose="020B0604020202020204" pitchFamily="34" charset="0"/>
                <a:ea typeface="+mn-ea"/>
                <a:cs typeface="Arial" panose="020B0604020202020204" pitchFamily="34" charset="0"/>
              </a:rPr>
              <a:t>your grantmaking. </a:t>
            </a:r>
            <a:endParaRPr sz="1050" kern="1200" dirty="0">
              <a:solidFill>
                <a:prstClr val="black"/>
              </a:solidFill>
              <a:latin typeface="Arial" panose="020B0604020202020204" pitchFamily="34" charset="0"/>
              <a:ea typeface="+mn-ea"/>
              <a:cs typeface="Arial" panose="020B0604020202020204" pitchFamily="34" charset="0"/>
            </a:endParaRPr>
          </a:p>
        </p:txBody>
      </p:sp>
      <p:sp>
        <p:nvSpPr>
          <p:cNvPr id="11" name="object 11"/>
          <p:cNvSpPr/>
          <p:nvPr/>
        </p:nvSpPr>
        <p:spPr>
          <a:xfrm>
            <a:off x="4571999" y="2390775"/>
            <a:ext cx="334355" cy="185429"/>
          </a:xfrm>
          <a:custGeom>
            <a:avLst/>
            <a:gdLst/>
            <a:ahLst/>
            <a:cxnLst/>
            <a:rect l="l" t="t" r="r" b="b"/>
            <a:pathLst>
              <a:path w="403860" h="269239">
                <a:moveTo>
                  <a:pt x="141935" y="0"/>
                </a:moveTo>
                <a:lnTo>
                  <a:pt x="99007" y="4551"/>
                </a:lnTo>
                <a:lnTo>
                  <a:pt x="61014" y="21655"/>
                </a:lnTo>
                <a:lnTo>
                  <a:pt x="30290" y="49213"/>
                </a:lnTo>
                <a:lnTo>
                  <a:pt x="9173" y="85128"/>
                </a:lnTo>
                <a:lnTo>
                  <a:pt x="0" y="127304"/>
                </a:lnTo>
                <a:lnTo>
                  <a:pt x="4557" y="170232"/>
                </a:lnTo>
                <a:lnTo>
                  <a:pt x="21664" y="208225"/>
                </a:lnTo>
                <a:lnTo>
                  <a:pt x="49224" y="238949"/>
                </a:lnTo>
                <a:lnTo>
                  <a:pt x="85141" y="260066"/>
                </a:lnTo>
                <a:lnTo>
                  <a:pt x="127317" y="269240"/>
                </a:lnTo>
                <a:lnTo>
                  <a:pt x="147795" y="268808"/>
                </a:lnTo>
                <a:lnTo>
                  <a:pt x="167468" y="265407"/>
                </a:lnTo>
                <a:lnTo>
                  <a:pt x="186103" y="259249"/>
                </a:lnTo>
                <a:lnTo>
                  <a:pt x="403517" y="149072"/>
                </a:lnTo>
                <a:lnTo>
                  <a:pt x="211556" y="23901"/>
                </a:lnTo>
                <a:lnTo>
                  <a:pt x="209270" y="22313"/>
                </a:lnTo>
                <a:lnTo>
                  <a:pt x="206933" y="20789"/>
                </a:lnTo>
                <a:lnTo>
                  <a:pt x="204558" y="19329"/>
                </a:lnTo>
                <a:lnTo>
                  <a:pt x="203364" y="18567"/>
                </a:lnTo>
                <a:lnTo>
                  <a:pt x="203225" y="18567"/>
                </a:lnTo>
                <a:lnTo>
                  <a:pt x="189182" y="11319"/>
                </a:lnTo>
                <a:lnTo>
                  <a:pt x="174213" y="5721"/>
                </a:lnTo>
                <a:lnTo>
                  <a:pt x="158428" y="1904"/>
                </a:lnTo>
                <a:lnTo>
                  <a:pt x="141935" y="0"/>
                </a:lnTo>
                <a:close/>
              </a:path>
              <a:path w="403860" h="269239">
                <a:moveTo>
                  <a:pt x="203225" y="18478"/>
                </a:moveTo>
                <a:lnTo>
                  <a:pt x="203364" y="18567"/>
                </a:lnTo>
                <a:lnTo>
                  <a:pt x="203225" y="18478"/>
                </a:lnTo>
                <a:close/>
              </a:path>
            </a:pathLst>
          </a:custGeom>
          <a:solidFill>
            <a:srgbClr val="F7941E"/>
          </a:solidFill>
        </p:spPr>
        <p:txBody>
          <a:bodyPr wrap="square" lIns="0" tIns="0" rIns="0" bIns="0" rtlCol="0"/>
          <a:lstStyle/>
          <a:p>
            <a:pPr defTabSz="605150">
              <a:buClrTx/>
            </a:pPr>
            <a:r>
              <a:rPr lang="en-US" sz="1191" kern="1200" dirty="0">
                <a:solidFill>
                  <a:schemeClr val="bg1"/>
                </a:solidFill>
                <a:latin typeface="Calibri"/>
                <a:ea typeface="+mn-ea"/>
                <a:cs typeface="+mn-cs"/>
              </a:rPr>
              <a:t>TIP</a:t>
            </a:r>
            <a:endParaRPr sz="1191" kern="1200" dirty="0">
              <a:solidFill>
                <a:schemeClr val="bg1"/>
              </a:solidFill>
              <a:latin typeface="Calibri"/>
              <a:ea typeface="+mn-ea"/>
              <a:cs typeface="+mn-cs"/>
            </a:endParaRPr>
          </a:p>
        </p:txBody>
      </p:sp>
      <p:pic>
        <p:nvPicPr>
          <p:cNvPr id="2" name="Picture 1">
            <a:extLst>
              <a:ext uri="{FF2B5EF4-FFF2-40B4-BE49-F238E27FC236}">
                <a16:creationId xmlns:a16="http://schemas.microsoft.com/office/drawing/2014/main" id="{5FA52D9C-1F43-4BFD-9689-5EA1F88DCAD1}"/>
              </a:ext>
            </a:extLst>
          </p:cNvPr>
          <p:cNvPicPr>
            <a:picLocks noChangeAspect="1"/>
          </p:cNvPicPr>
          <p:nvPr/>
        </p:nvPicPr>
        <p:blipFill>
          <a:blip r:embed="rId2"/>
          <a:stretch>
            <a:fillRect/>
          </a:stretch>
        </p:blipFill>
        <p:spPr>
          <a:xfrm>
            <a:off x="479810" y="432326"/>
            <a:ext cx="7309738" cy="18290"/>
          </a:xfrm>
          <a:prstGeom prst="rect">
            <a:avLst/>
          </a:prstGeom>
        </p:spPr>
      </p:pic>
      <p:sp>
        <p:nvSpPr>
          <p:cNvPr id="13" name="Rectangle 12">
            <a:extLst>
              <a:ext uri="{FF2B5EF4-FFF2-40B4-BE49-F238E27FC236}">
                <a16:creationId xmlns:a16="http://schemas.microsoft.com/office/drawing/2014/main" id="{B9393574-B463-42E3-93B5-84123CD6B95F}"/>
              </a:ext>
            </a:extLst>
          </p:cNvPr>
          <p:cNvSpPr/>
          <p:nvPr/>
        </p:nvSpPr>
        <p:spPr>
          <a:xfrm>
            <a:off x="531882" y="91814"/>
            <a:ext cx="2900153" cy="307777"/>
          </a:xfrm>
          <a:prstGeom prst="rect">
            <a:avLst/>
          </a:prstGeom>
        </p:spPr>
        <p:txBody>
          <a:bodyPr wrap="none">
            <a:spAutoFit/>
          </a:bodyPr>
          <a:lstStyle/>
          <a:p>
            <a:r>
              <a:rPr lang="en-US" b="1" dirty="0">
                <a:solidFill>
                  <a:srgbClr val="002060"/>
                </a:solidFill>
              </a:rPr>
              <a:t>HOW FUNDERS WIELD POWER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418469" y="619771"/>
            <a:ext cx="3994286" cy="4157892"/>
          </a:xfrm>
          <a:prstGeom prst="rect">
            <a:avLst/>
          </a:prstGeom>
        </p:spPr>
        <p:txBody>
          <a:bodyPr vert="horz" wrap="square" lIns="0" tIns="8404" rIns="0" bIns="0" rtlCol="0">
            <a:spAutoFit/>
          </a:bodyPr>
          <a:lstStyle/>
          <a:p>
            <a:pPr marL="174401" marR="3362" indent="-166416" defTabSz="605150">
              <a:lnSpc>
                <a:spcPct val="110200"/>
              </a:lnSpc>
              <a:spcBef>
                <a:spcPts val="66"/>
              </a:spcBef>
              <a:buClrTx/>
              <a:tabLst>
                <a:tab pos="174401" algn="l"/>
              </a:tabLst>
            </a:pPr>
            <a:r>
              <a:rPr b="1" dirty="0">
                <a:solidFill>
                  <a:srgbClr val="002060"/>
                </a:solidFill>
                <a:latin typeface="Calibri" panose="020F0502020204030204" pitchFamily="34" charset="0"/>
                <a:cs typeface="Calibri" panose="020F0502020204030204" pitchFamily="34" charset="0"/>
              </a:rPr>
              <a:t>	THEY DEPLOY NONGRANT FINANCIAL ASSETS CREATIVELY  TO ADVANCE</a:t>
            </a:r>
            <a:r>
              <a:rPr lang="en-US" b="1" dirty="0">
                <a:solidFill>
                  <a:srgbClr val="002060"/>
                </a:solidFill>
                <a:latin typeface="Calibri" panose="020F0502020204030204" pitchFamily="34" charset="0"/>
                <a:cs typeface="Calibri" panose="020F0502020204030204" pitchFamily="34" charset="0"/>
              </a:rPr>
              <a:t> ORGANIZATIONAL</a:t>
            </a:r>
            <a:r>
              <a:rPr b="1" dirty="0">
                <a:solidFill>
                  <a:srgbClr val="002060"/>
                </a:solidFill>
                <a:latin typeface="Calibri" panose="020F0502020204030204" pitchFamily="34" charset="0"/>
                <a:cs typeface="Calibri" panose="020F0502020204030204" pitchFamily="34" charset="0"/>
              </a:rPr>
              <a:t> AND </a:t>
            </a:r>
            <a:r>
              <a:rPr lang="en-US" b="1" dirty="0">
                <a:solidFill>
                  <a:srgbClr val="002060"/>
                </a:solidFill>
                <a:latin typeface="Calibri" panose="020F0502020204030204" pitchFamily="34" charset="0"/>
                <a:cs typeface="Calibri" panose="020F0502020204030204" pitchFamily="34" charset="0"/>
              </a:rPr>
              <a:t>INVESTEES  </a:t>
            </a:r>
            <a:r>
              <a:rPr b="1" dirty="0">
                <a:solidFill>
                  <a:srgbClr val="002060"/>
                </a:solidFill>
                <a:latin typeface="Calibri" panose="020F0502020204030204" pitchFamily="34" charset="0"/>
                <a:cs typeface="Calibri" panose="020F0502020204030204" pitchFamily="34" charset="0"/>
              </a:rPr>
              <a:t>GOALS AND</a:t>
            </a:r>
            <a:r>
              <a:rPr lang="en-US" b="1" dirty="0">
                <a:solidFill>
                  <a:srgbClr val="002060"/>
                </a:solidFill>
                <a:latin typeface="Calibri" panose="020F0502020204030204" pitchFamily="34" charset="0"/>
                <a:cs typeface="Calibri" panose="020F0502020204030204" pitchFamily="34" charset="0"/>
              </a:rPr>
              <a:t> </a:t>
            </a:r>
            <a:r>
              <a:rPr b="1" dirty="0">
                <a:solidFill>
                  <a:srgbClr val="002060"/>
                </a:solidFill>
                <a:latin typeface="Calibri" panose="020F0502020204030204" pitchFamily="34" charset="0"/>
                <a:cs typeface="Calibri" panose="020F0502020204030204" pitchFamily="34" charset="0"/>
              </a:rPr>
              <a:t>SHIFT RESOURCES AND POWER TO UNDERINVESTED  COMMUNITIES.</a:t>
            </a:r>
          </a:p>
          <a:p>
            <a:pPr marL="174401" marR="146244" defTabSz="605150">
              <a:lnSpc>
                <a:spcPct val="130900"/>
              </a:lnSpc>
              <a:spcBef>
                <a:spcPts val="251"/>
              </a:spcBef>
              <a:buClrTx/>
            </a:pPr>
            <a:r>
              <a:rPr sz="1100" kern="1200" spc="40" dirty="0">
                <a:solidFill>
                  <a:prstClr val="black"/>
                </a:solidFill>
                <a:latin typeface="Calibri"/>
                <a:ea typeface="+mn-ea"/>
                <a:cs typeface="Calibri"/>
              </a:rPr>
              <a:t>By </a:t>
            </a:r>
            <a:r>
              <a:rPr sz="1100" kern="1200" spc="26" dirty="0">
                <a:solidFill>
                  <a:prstClr val="black"/>
                </a:solidFill>
                <a:latin typeface="Calibri"/>
                <a:ea typeface="+mn-ea"/>
                <a:cs typeface="Calibri"/>
              </a:rPr>
              <a:t>making </a:t>
            </a:r>
            <a:r>
              <a:rPr sz="1100" kern="1200" spc="13" dirty="0">
                <a:solidFill>
                  <a:prstClr val="black"/>
                </a:solidFill>
                <a:latin typeface="Calibri"/>
                <a:ea typeface="+mn-ea"/>
                <a:cs typeface="Calibri"/>
              </a:rPr>
              <a:t>a </a:t>
            </a:r>
            <a:r>
              <a:rPr sz="1100" kern="1200" spc="10" dirty="0">
                <a:solidFill>
                  <a:prstClr val="black"/>
                </a:solidFill>
                <a:latin typeface="Calibri"/>
                <a:ea typeface="+mn-ea"/>
                <a:cs typeface="Calibri"/>
              </a:rPr>
              <a:t>thoughtful, </a:t>
            </a:r>
            <a:r>
              <a:rPr sz="1100" kern="1200" spc="20" dirty="0">
                <a:solidFill>
                  <a:prstClr val="black"/>
                </a:solidFill>
                <a:latin typeface="Calibri"/>
                <a:ea typeface="+mn-ea"/>
                <a:cs typeface="Calibri"/>
              </a:rPr>
              <a:t>planned and </a:t>
            </a:r>
            <a:r>
              <a:rPr sz="1100" kern="1200" spc="33" dirty="0">
                <a:solidFill>
                  <a:prstClr val="black"/>
                </a:solidFill>
                <a:latin typeface="Calibri"/>
                <a:ea typeface="+mn-ea"/>
                <a:cs typeface="Calibri"/>
              </a:rPr>
              <a:t>public </a:t>
            </a:r>
            <a:r>
              <a:rPr sz="1100" kern="1200" spc="13" dirty="0">
                <a:solidFill>
                  <a:prstClr val="black"/>
                </a:solidFill>
                <a:latin typeface="Calibri"/>
                <a:ea typeface="+mn-ea"/>
                <a:cs typeface="Calibri"/>
              </a:rPr>
              <a:t>commitment </a:t>
            </a:r>
            <a:r>
              <a:rPr sz="1100" kern="1200" spc="-7" dirty="0">
                <a:solidFill>
                  <a:prstClr val="black"/>
                </a:solidFill>
                <a:latin typeface="Calibri"/>
                <a:ea typeface="+mn-ea"/>
                <a:cs typeface="Calibri"/>
              </a:rPr>
              <a:t>to  </a:t>
            </a:r>
            <a:r>
              <a:rPr sz="1100" kern="1200" spc="17" dirty="0">
                <a:solidFill>
                  <a:prstClr val="black"/>
                </a:solidFill>
                <a:latin typeface="Calibri"/>
                <a:ea typeface="+mn-ea"/>
                <a:cs typeface="Calibri"/>
              </a:rPr>
              <a:t>mission </a:t>
            </a:r>
            <a:r>
              <a:rPr sz="1100" kern="1200" spc="10" dirty="0">
                <a:solidFill>
                  <a:prstClr val="black"/>
                </a:solidFill>
                <a:latin typeface="Calibri"/>
                <a:ea typeface="+mn-ea"/>
                <a:cs typeface="Calibri"/>
              </a:rPr>
              <a:t>investing </a:t>
            </a:r>
            <a:r>
              <a:rPr sz="1100" kern="1200" spc="3" dirty="0">
                <a:solidFill>
                  <a:prstClr val="black"/>
                </a:solidFill>
                <a:latin typeface="Calibri"/>
                <a:ea typeface="+mn-ea"/>
                <a:cs typeface="Calibri"/>
              </a:rPr>
              <a:t>or </a:t>
            </a:r>
            <a:r>
              <a:rPr sz="1100" kern="1200" spc="17" dirty="0">
                <a:solidFill>
                  <a:prstClr val="black"/>
                </a:solidFill>
                <a:latin typeface="Calibri"/>
                <a:ea typeface="+mn-ea"/>
                <a:cs typeface="Calibri"/>
              </a:rPr>
              <a:t>impact </a:t>
            </a:r>
            <a:r>
              <a:rPr sz="1100" kern="1200" spc="10" dirty="0">
                <a:solidFill>
                  <a:prstClr val="black"/>
                </a:solidFill>
                <a:latin typeface="Calibri"/>
                <a:ea typeface="+mn-ea"/>
                <a:cs typeface="Calibri"/>
              </a:rPr>
              <a:t>investing </a:t>
            </a:r>
            <a:r>
              <a:rPr sz="1100" kern="1200" dirty="0">
                <a:solidFill>
                  <a:prstClr val="black"/>
                </a:solidFill>
                <a:latin typeface="Calibri"/>
                <a:ea typeface="+mn-ea"/>
                <a:cs typeface="Calibri"/>
              </a:rPr>
              <a:t>– </a:t>
            </a:r>
            <a:r>
              <a:rPr sz="1100" kern="1200" spc="30" dirty="0">
                <a:solidFill>
                  <a:prstClr val="black"/>
                </a:solidFill>
                <a:latin typeface="Calibri"/>
                <a:ea typeface="+mn-ea"/>
                <a:cs typeface="Calibri"/>
              </a:rPr>
              <a:t>including </a:t>
            </a:r>
            <a:r>
              <a:rPr sz="1100" kern="1200" spc="10" dirty="0">
                <a:solidFill>
                  <a:prstClr val="black"/>
                </a:solidFill>
                <a:latin typeface="Calibri"/>
                <a:ea typeface="+mn-ea"/>
                <a:cs typeface="Calibri"/>
              </a:rPr>
              <a:t>program-related  </a:t>
            </a:r>
            <a:r>
              <a:rPr sz="1100" kern="1200" spc="3" dirty="0">
                <a:solidFill>
                  <a:prstClr val="black"/>
                </a:solidFill>
                <a:latin typeface="Calibri"/>
                <a:ea typeface="+mn-ea"/>
                <a:cs typeface="Calibri"/>
              </a:rPr>
              <a:t>investments or </a:t>
            </a:r>
            <a:r>
              <a:rPr sz="1100" kern="1200" spc="23" dirty="0">
                <a:solidFill>
                  <a:prstClr val="black"/>
                </a:solidFill>
                <a:latin typeface="Calibri"/>
                <a:ea typeface="+mn-ea"/>
                <a:cs typeface="Calibri"/>
              </a:rPr>
              <a:t>PRIs, </a:t>
            </a:r>
            <a:r>
              <a:rPr sz="1100" kern="1200" spc="20" dirty="0">
                <a:solidFill>
                  <a:prstClr val="black"/>
                </a:solidFill>
                <a:latin typeface="Calibri"/>
                <a:ea typeface="+mn-ea"/>
                <a:cs typeface="Calibri"/>
              </a:rPr>
              <a:t>loans, </a:t>
            </a:r>
            <a:r>
              <a:rPr sz="1100" kern="1200" spc="7" dirty="0">
                <a:solidFill>
                  <a:prstClr val="black"/>
                </a:solidFill>
                <a:latin typeface="Calibri"/>
                <a:ea typeface="+mn-ea"/>
                <a:cs typeface="Calibri"/>
              </a:rPr>
              <a:t>investment </a:t>
            </a:r>
            <a:r>
              <a:rPr sz="1100" kern="1200" spc="10" dirty="0">
                <a:solidFill>
                  <a:prstClr val="black"/>
                </a:solidFill>
                <a:latin typeface="Calibri"/>
                <a:ea typeface="+mn-ea"/>
                <a:cs typeface="Calibri"/>
              </a:rPr>
              <a:t>screens </a:t>
            </a:r>
            <a:r>
              <a:rPr sz="1100" kern="1200" spc="20" dirty="0">
                <a:solidFill>
                  <a:prstClr val="black"/>
                </a:solidFill>
                <a:latin typeface="Calibri"/>
                <a:ea typeface="+mn-ea"/>
                <a:cs typeface="Calibri"/>
              </a:rPr>
              <a:t>and </a:t>
            </a:r>
            <a:r>
              <a:rPr sz="1100" kern="1200" spc="13" dirty="0">
                <a:solidFill>
                  <a:prstClr val="black"/>
                </a:solidFill>
                <a:latin typeface="Calibri"/>
                <a:ea typeface="+mn-ea"/>
                <a:cs typeface="Calibri"/>
              </a:rPr>
              <a:t>shareholder  </a:t>
            </a:r>
            <a:r>
              <a:rPr sz="1100" kern="1200" spc="20" dirty="0">
                <a:solidFill>
                  <a:prstClr val="black"/>
                </a:solidFill>
                <a:latin typeface="Calibri"/>
                <a:ea typeface="+mn-ea"/>
                <a:cs typeface="Calibri"/>
              </a:rPr>
              <a:t>activism </a:t>
            </a:r>
            <a:r>
              <a:rPr sz="1100" kern="1200" dirty="0">
                <a:solidFill>
                  <a:prstClr val="black"/>
                </a:solidFill>
                <a:latin typeface="Calibri"/>
                <a:ea typeface="+mn-ea"/>
                <a:cs typeface="Calibri"/>
              </a:rPr>
              <a:t>– </a:t>
            </a:r>
            <a:r>
              <a:rPr sz="1100" kern="1200" spc="13" dirty="0">
                <a:solidFill>
                  <a:prstClr val="black"/>
                </a:solidFill>
                <a:latin typeface="Calibri"/>
                <a:ea typeface="+mn-ea"/>
                <a:cs typeface="Calibri"/>
              </a:rPr>
              <a:t>f</a:t>
            </a:r>
            <a:r>
              <a:rPr lang="en-US" sz="1100" kern="1200" spc="13" dirty="0">
                <a:solidFill>
                  <a:prstClr val="black"/>
                </a:solidFill>
                <a:latin typeface="Calibri"/>
                <a:ea typeface="+mn-ea"/>
                <a:cs typeface="Calibri"/>
              </a:rPr>
              <a:t>unders</a:t>
            </a:r>
            <a:r>
              <a:rPr sz="1100" kern="1200" spc="13" dirty="0">
                <a:solidFill>
                  <a:prstClr val="black"/>
                </a:solidFill>
                <a:latin typeface="Calibri"/>
                <a:ea typeface="+mn-ea"/>
                <a:cs typeface="Calibri"/>
              </a:rPr>
              <a:t> </a:t>
            </a:r>
            <a:r>
              <a:rPr sz="1100" kern="1200" spc="30" dirty="0">
                <a:solidFill>
                  <a:prstClr val="black"/>
                </a:solidFill>
                <a:latin typeface="Calibri"/>
                <a:ea typeface="+mn-ea"/>
                <a:cs typeface="Calibri"/>
              </a:rPr>
              <a:t>can </a:t>
            </a:r>
            <a:r>
              <a:rPr sz="1100" kern="1200" spc="10" dirty="0">
                <a:solidFill>
                  <a:prstClr val="black"/>
                </a:solidFill>
                <a:latin typeface="Calibri"/>
                <a:ea typeface="+mn-ea"/>
                <a:cs typeface="Calibri"/>
              </a:rPr>
              <a:t>leverage </a:t>
            </a:r>
            <a:r>
              <a:rPr sz="1100" kern="1200" spc="26" dirty="0">
                <a:solidFill>
                  <a:prstClr val="black"/>
                </a:solidFill>
                <a:latin typeface="Calibri"/>
                <a:ea typeface="+mn-ea"/>
                <a:cs typeface="Calibri"/>
              </a:rPr>
              <a:t>all </a:t>
            </a:r>
            <a:r>
              <a:rPr sz="1100" kern="1200" dirty="0">
                <a:solidFill>
                  <a:prstClr val="black"/>
                </a:solidFill>
                <a:latin typeface="Calibri"/>
                <a:ea typeface="+mn-ea"/>
                <a:cs typeface="Calibri"/>
              </a:rPr>
              <a:t>of </a:t>
            </a:r>
            <a:r>
              <a:rPr sz="1100" kern="1200" spc="3" dirty="0">
                <a:solidFill>
                  <a:prstClr val="black"/>
                </a:solidFill>
                <a:latin typeface="Calibri"/>
                <a:ea typeface="+mn-ea"/>
                <a:cs typeface="Calibri"/>
              </a:rPr>
              <a:t>their </a:t>
            </a:r>
            <a:r>
              <a:rPr sz="1100" kern="1200" spc="10" dirty="0">
                <a:solidFill>
                  <a:prstClr val="black"/>
                </a:solidFill>
                <a:latin typeface="Calibri"/>
                <a:ea typeface="+mn-ea"/>
                <a:cs typeface="Calibri"/>
              </a:rPr>
              <a:t>resources </a:t>
            </a:r>
            <a:r>
              <a:rPr sz="1100" kern="1200" spc="-7" dirty="0">
                <a:solidFill>
                  <a:prstClr val="black"/>
                </a:solidFill>
                <a:latin typeface="Calibri"/>
                <a:ea typeface="+mn-ea"/>
                <a:cs typeface="Calibri"/>
              </a:rPr>
              <a:t>to  </a:t>
            </a:r>
            <a:r>
              <a:rPr sz="1100" kern="1200" spc="33" dirty="0">
                <a:solidFill>
                  <a:prstClr val="black"/>
                </a:solidFill>
                <a:latin typeface="Calibri"/>
                <a:ea typeface="+mn-ea"/>
                <a:cs typeface="Calibri"/>
              </a:rPr>
              <a:t>maximize </a:t>
            </a:r>
            <a:r>
              <a:rPr sz="1100" kern="1200" spc="20" dirty="0">
                <a:solidFill>
                  <a:prstClr val="black"/>
                </a:solidFill>
                <a:latin typeface="Calibri"/>
                <a:ea typeface="+mn-ea"/>
                <a:cs typeface="Calibri"/>
              </a:rPr>
              <a:t>impact and </a:t>
            </a:r>
            <a:r>
              <a:rPr sz="1100" kern="1200" spc="26" dirty="0">
                <a:solidFill>
                  <a:prstClr val="black"/>
                </a:solidFill>
                <a:latin typeface="Calibri"/>
                <a:ea typeface="+mn-ea"/>
                <a:cs typeface="Calibri"/>
              </a:rPr>
              <a:t>align </a:t>
            </a:r>
            <a:r>
              <a:rPr sz="1100" kern="1200" spc="3" dirty="0">
                <a:solidFill>
                  <a:prstClr val="black"/>
                </a:solidFill>
                <a:latin typeface="Calibri"/>
                <a:ea typeface="+mn-ea"/>
                <a:cs typeface="Calibri"/>
              </a:rPr>
              <a:t>investments </a:t>
            </a:r>
            <a:r>
              <a:rPr sz="1100" kern="1200" spc="17" dirty="0">
                <a:solidFill>
                  <a:prstClr val="black"/>
                </a:solidFill>
                <a:latin typeface="Calibri"/>
                <a:ea typeface="+mn-ea"/>
                <a:cs typeface="Calibri"/>
              </a:rPr>
              <a:t>with </a:t>
            </a:r>
            <a:r>
              <a:rPr sz="1100" kern="1200" spc="20" dirty="0">
                <a:solidFill>
                  <a:prstClr val="black"/>
                </a:solidFill>
                <a:latin typeface="Calibri"/>
                <a:ea typeface="+mn-ea"/>
                <a:cs typeface="Calibri"/>
              </a:rPr>
              <a:t>goals and</a:t>
            </a:r>
            <a:r>
              <a:rPr sz="1100" kern="1200" spc="26" dirty="0">
                <a:solidFill>
                  <a:prstClr val="black"/>
                </a:solidFill>
                <a:latin typeface="Calibri"/>
                <a:ea typeface="+mn-ea"/>
                <a:cs typeface="Calibri"/>
              </a:rPr>
              <a:t> </a:t>
            </a:r>
            <a:r>
              <a:rPr sz="1100" kern="1200" spc="20" dirty="0">
                <a:solidFill>
                  <a:prstClr val="black"/>
                </a:solidFill>
                <a:latin typeface="Calibri"/>
                <a:ea typeface="+mn-ea"/>
                <a:cs typeface="Calibri"/>
              </a:rPr>
              <a:t>values.</a:t>
            </a:r>
            <a:endParaRPr sz="1100" kern="1200" baseline="32407" dirty="0">
              <a:solidFill>
                <a:prstClr val="black"/>
              </a:solidFill>
              <a:latin typeface="Book Antiqua"/>
              <a:ea typeface="+mn-ea"/>
              <a:cs typeface="Book Antiqua"/>
            </a:endParaRPr>
          </a:p>
          <a:p>
            <a:pPr marL="174401" marR="7144" defTabSz="605150">
              <a:lnSpc>
                <a:spcPct val="130900"/>
              </a:lnSpc>
              <a:spcBef>
                <a:spcPts val="599"/>
              </a:spcBef>
              <a:buClrTx/>
            </a:pPr>
            <a:r>
              <a:rPr sz="1100" kern="1200" spc="20" dirty="0">
                <a:solidFill>
                  <a:prstClr val="black"/>
                </a:solidFill>
                <a:latin typeface="Calibri"/>
                <a:ea typeface="+mn-ea"/>
                <a:cs typeface="Calibri"/>
              </a:rPr>
              <a:t>Mission </a:t>
            </a:r>
            <a:r>
              <a:rPr sz="1100" kern="1200" spc="13" dirty="0">
                <a:solidFill>
                  <a:prstClr val="black"/>
                </a:solidFill>
                <a:latin typeface="Calibri"/>
                <a:ea typeface="+mn-ea"/>
                <a:cs typeface="Calibri"/>
              </a:rPr>
              <a:t>investing </a:t>
            </a:r>
            <a:r>
              <a:rPr sz="1100" kern="1200" spc="30" dirty="0">
                <a:solidFill>
                  <a:prstClr val="black"/>
                </a:solidFill>
                <a:latin typeface="Calibri"/>
                <a:ea typeface="+mn-ea"/>
                <a:cs typeface="Calibri"/>
              </a:rPr>
              <a:t>can </a:t>
            </a:r>
            <a:r>
              <a:rPr sz="1100" kern="1200" spc="10" dirty="0">
                <a:solidFill>
                  <a:prstClr val="black"/>
                </a:solidFill>
                <a:latin typeface="Calibri"/>
                <a:ea typeface="+mn-ea"/>
                <a:cs typeface="Calibri"/>
              </a:rPr>
              <a:t>be </a:t>
            </a:r>
            <a:r>
              <a:rPr sz="1100" kern="1200" spc="13" dirty="0">
                <a:solidFill>
                  <a:prstClr val="black"/>
                </a:solidFill>
                <a:latin typeface="Calibri"/>
                <a:ea typeface="+mn-ea"/>
                <a:cs typeface="Calibri"/>
              </a:rPr>
              <a:t>implemented </a:t>
            </a:r>
            <a:r>
              <a:rPr sz="1100" kern="1200" spc="-10" dirty="0">
                <a:solidFill>
                  <a:prstClr val="black"/>
                </a:solidFill>
                <a:latin typeface="Calibri"/>
                <a:ea typeface="+mn-ea"/>
                <a:cs typeface="Calibri"/>
              </a:rPr>
              <a:t>to </a:t>
            </a:r>
            <a:r>
              <a:rPr sz="1100" kern="1200" spc="7" dirty="0">
                <a:solidFill>
                  <a:prstClr val="black"/>
                </a:solidFill>
                <a:latin typeface="Calibri"/>
                <a:ea typeface="+mn-ea"/>
                <a:cs typeface="Calibri"/>
              </a:rPr>
              <a:t>support </a:t>
            </a:r>
            <a:r>
              <a:rPr sz="1100" kern="1200" spc="-3" dirty="0">
                <a:solidFill>
                  <a:prstClr val="black"/>
                </a:solidFill>
                <a:latin typeface="Calibri"/>
                <a:ea typeface="+mn-ea"/>
                <a:cs typeface="Calibri"/>
              </a:rPr>
              <a:t>the </a:t>
            </a:r>
            <a:r>
              <a:rPr sz="1100" kern="1200" spc="17" dirty="0">
                <a:solidFill>
                  <a:prstClr val="black"/>
                </a:solidFill>
                <a:latin typeface="Calibri"/>
                <a:ea typeface="+mn-ea"/>
                <a:cs typeface="Calibri"/>
              </a:rPr>
              <a:t>twin </a:t>
            </a:r>
            <a:r>
              <a:rPr sz="1100" kern="1200" spc="20" dirty="0">
                <a:solidFill>
                  <a:prstClr val="black"/>
                </a:solidFill>
                <a:latin typeface="Calibri"/>
                <a:ea typeface="+mn-ea"/>
                <a:cs typeface="Calibri"/>
              </a:rPr>
              <a:t>goals </a:t>
            </a:r>
            <a:r>
              <a:rPr sz="1100" kern="1200" spc="3" dirty="0">
                <a:solidFill>
                  <a:prstClr val="black"/>
                </a:solidFill>
                <a:latin typeface="Calibri"/>
                <a:ea typeface="+mn-ea"/>
                <a:cs typeface="Calibri"/>
              </a:rPr>
              <a:t>of  </a:t>
            </a:r>
            <a:r>
              <a:rPr sz="1100" kern="1200" spc="13" dirty="0">
                <a:solidFill>
                  <a:prstClr val="black"/>
                </a:solidFill>
                <a:latin typeface="Calibri"/>
                <a:ea typeface="+mn-ea"/>
                <a:cs typeface="Calibri"/>
              </a:rPr>
              <a:t>foundation </a:t>
            </a:r>
            <a:r>
              <a:rPr sz="1100" kern="1200" spc="7" dirty="0">
                <a:solidFill>
                  <a:prstClr val="black"/>
                </a:solidFill>
                <a:latin typeface="Calibri"/>
                <a:ea typeface="+mn-ea"/>
                <a:cs typeface="Calibri"/>
              </a:rPr>
              <a:t>perpetuity </a:t>
            </a:r>
            <a:r>
              <a:rPr sz="1100" kern="1200" spc="20" dirty="0">
                <a:solidFill>
                  <a:prstClr val="black"/>
                </a:solidFill>
                <a:latin typeface="Calibri"/>
                <a:ea typeface="+mn-ea"/>
                <a:cs typeface="Calibri"/>
              </a:rPr>
              <a:t>and </a:t>
            </a:r>
            <a:r>
              <a:rPr sz="1100" kern="1200" spc="23" dirty="0">
                <a:solidFill>
                  <a:prstClr val="black"/>
                </a:solidFill>
                <a:latin typeface="Calibri"/>
                <a:ea typeface="+mn-ea"/>
                <a:cs typeface="Calibri"/>
              </a:rPr>
              <a:t>community </a:t>
            </a:r>
            <a:r>
              <a:rPr sz="1100" kern="1200" spc="20" dirty="0">
                <a:solidFill>
                  <a:prstClr val="black"/>
                </a:solidFill>
                <a:latin typeface="Calibri"/>
                <a:ea typeface="+mn-ea"/>
                <a:cs typeface="Calibri"/>
              </a:rPr>
              <a:t>resilience. </a:t>
            </a:r>
            <a:r>
              <a:rPr sz="1100" kern="1200" spc="30" dirty="0">
                <a:solidFill>
                  <a:prstClr val="black"/>
                </a:solidFill>
                <a:latin typeface="Calibri"/>
                <a:ea typeface="+mn-ea"/>
                <a:cs typeface="Calibri"/>
              </a:rPr>
              <a:t>When </a:t>
            </a:r>
            <a:r>
              <a:rPr sz="1100" kern="1200" spc="13" dirty="0">
                <a:solidFill>
                  <a:prstClr val="black"/>
                </a:solidFill>
                <a:latin typeface="Calibri"/>
                <a:ea typeface="+mn-ea"/>
                <a:cs typeface="Calibri"/>
              </a:rPr>
              <a:t>foundations  </a:t>
            </a:r>
            <a:r>
              <a:rPr sz="1100" kern="1200" spc="17" dirty="0">
                <a:solidFill>
                  <a:prstClr val="black"/>
                </a:solidFill>
                <a:latin typeface="Calibri"/>
                <a:ea typeface="+mn-ea"/>
                <a:cs typeface="Calibri"/>
              </a:rPr>
              <a:t>fail </a:t>
            </a:r>
            <a:r>
              <a:rPr sz="1100" kern="1200" spc="-10" dirty="0">
                <a:solidFill>
                  <a:prstClr val="black"/>
                </a:solidFill>
                <a:latin typeface="Calibri"/>
                <a:ea typeface="+mn-ea"/>
                <a:cs typeface="Calibri"/>
              </a:rPr>
              <a:t>to </a:t>
            </a:r>
            <a:r>
              <a:rPr sz="1100" kern="1200" spc="26" dirty="0">
                <a:solidFill>
                  <a:prstClr val="black"/>
                </a:solidFill>
                <a:latin typeface="Calibri"/>
                <a:ea typeface="+mn-ea"/>
                <a:cs typeface="Calibri"/>
              </a:rPr>
              <a:t>align </a:t>
            </a:r>
            <a:r>
              <a:rPr sz="1100" kern="1200" spc="-3" dirty="0">
                <a:solidFill>
                  <a:prstClr val="black"/>
                </a:solidFill>
                <a:latin typeface="Calibri"/>
                <a:ea typeface="+mn-ea"/>
                <a:cs typeface="Calibri"/>
              </a:rPr>
              <a:t>assets </a:t>
            </a:r>
            <a:r>
              <a:rPr sz="1100" kern="1200" spc="17" dirty="0">
                <a:solidFill>
                  <a:prstClr val="black"/>
                </a:solidFill>
                <a:latin typeface="Calibri"/>
                <a:ea typeface="+mn-ea"/>
                <a:cs typeface="Calibri"/>
              </a:rPr>
              <a:t>with </a:t>
            </a:r>
            <a:r>
              <a:rPr sz="1100" kern="1200" spc="20" dirty="0">
                <a:solidFill>
                  <a:prstClr val="black"/>
                </a:solidFill>
                <a:latin typeface="Calibri"/>
                <a:ea typeface="+mn-ea"/>
                <a:cs typeface="Calibri"/>
              </a:rPr>
              <a:t>mission, </a:t>
            </a:r>
            <a:r>
              <a:rPr sz="1100" kern="1200" spc="3" dirty="0">
                <a:solidFill>
                  <a:prstClr val="black"/>
                </a:solidFill>
                <a:latin typeface="Calibri"/>
                <a:ea typeface="+mn-ea"/>
                <a:cs typeface="Calibri"/>
              </a:rPr>
              <a:t>they </a:t>
            </a:r>
            <a:r>
              <a:rPr sz="1100" kern="1200" spc="17" dirty="0">
                <a:solidFill>
                  <a:prstClr val="black"/>
                </a:solidFill>
                <a:latin typeface="Calibri"/>
                <a:ea typeface="+mn-ea"/>
                <a:cs typeface="Calibri"/>
              </a:rPr>
              <a:t>may unintentionally undermine  </a:t>
            </a:r>
            <a:r>
              <a:rPr sz="1100" kern="1200" spc="3" dirty="0">
                <a:solidFill>
                  <a:prstClr val="black"/>
                </a:solidFill>
                <a:latin typeface="Calibri"/>
                <a:ea typeface="+mn-ea"/>
                <a:cs typeface="Calibri"/>
              </a:rPr>
              <a:t>their </a:t>
            </a:r>
            <a:r>
              <a:rPr sz="1100" kern="1200" spc="26" dirty="0">
                <a:solidFill>
                  <a:prstClr val="black"/>
                </a:solidFill>
                <a:latin typeface="Calibri"/>
                <a:ea typeface="+mn-ea"/>
                <a:cs typeface="Calibri"/>
              </a:rPr>
              <a:t>own </a:t>
            </a:r>
            <a:r>
              <a:rPr sz="1100" kern="1200" spc="13" dirty="0">
                <a:solidFill>
                  <a:prstClr val="black"/>
                </a:solidFill>
                <a:latin typeface="Calibri"/>
                <a:ea typeface="+mn-ea"/>
                <a:cs typeface="Calibri"/>
              </a:rPr>
              <a:t>grantmaking </a:t>
            </a:r>
            <a:r>
              <a:rPr sz="1100" kern="1200" spc="20" dirty="0">
                <a:solidFill>
                  <a:prstClr val="black"/>
                </a:solidFill>
                <a:latin typeface="Calibri"/>
                <a:ea typeface="+mn-ea"/>
                <a:cs typeface="Calibri"/>
              </a:rPr>
              <a:t>goals. </a:t>
            </a:r>
            <a:r>
              <a:rPr sz="1100" kern="1200" spc="17" dirty="0">
                <a:solidFill>
                  <a:prstClr val="black"/>
                </a:solidFill>
                <a:latin typeface="Calibri"/>
                <a:ea typeface="+mn-ea"/>
                <a:cs typeface="Calibri"/>
              </a:rPr>
              <a:t>This was </a:t>
            </a:r>
            <a:r>
              <a:rPr sz="1100" kern="1200" spc="-3" dirty="0">
                <a:solidFill>
                  <a:prstClr val="black"/>
                </a:solidFill>
                <a:latin typeface="Calibri"/>
                <a:ea typeface="+mn-ea"/>
                <a:cs typeface="Calibri"/>
              </a:rPr>
              <a:t>the </a:t>
            </a:r>
            <a:r>
              <a:rPr sz="1100" kern="1200" spc="17" dirty="0">
                <a:solidFill>
                  <a:prstClr val="black"/>
                </a:solidFill>
                <a:latin typeface="Calibri"/>
                <a:ea typeface="+mn-ea"/>
                <a:cs typeface="Calibri"/>
              </a:rPr>
              <a:t>case </a:t>
            </a:r>
            <a:r>
              <a:rPr sz="1100" kern="1200" spc="-3" dirty="0">
                <a:solidFill>
                  <a:prstClr val="black"/>
                </a:solidFill>
                <a:latin typeface="Calibri"/>
                <a:ea typeface="+mn-ea"/>
                <a:cs typeface="Calibri"/>
              </a:rPr>
              <a:t>for the </a:t>
            </a:r>
            <a:r>
              <a:rPr sz="1100" kern="1200" spc="33" dirty="0">
                <a:solidFill>
                  <a:prstClr val="black"/>
                </a:solidFill>
                <a:latin typeface="Calibri"/>
                <a:ea typeface="+mn-ea"/>
                <a:cs typeface="Calibri"/>
              </a:rPr>
              <a:t>Daniels </a:t>
            </a:r>
            <a:r>
              <a:rPr sz="1100" kern="1200" spc="23" dirty="0">
                <a:solidFill>
                  <a:prstClr val="black"/>
                </a:solidFill>
                <a:latin typeface="Calibri"/>
                <a:ea typeface="+mn-ea"/>
                <a:cs typeface="Calibri"/>
              </a:rPr>
              <a:t>Fund:  </a:t>
            </a:r>
            <a:r>
              <a:rPr sz="1100" kern="1200" spc="-3" dirty="0">
                <a:solidFill>
                  <a:prstClr val="black"/>
                </a:solidFill>
                <a:latin typeface="Calibri"/>
                <a:ea typeface="+mn-ea"/>
                <a:cs typeface="Calibri"/>
              </a:rPr>
              <a:t>it </a:t>
            </a:r>
            <a:r>
              <a:rPr sz="1100" kern="1200" spc="17" dirty="0">
                <a:solidFill>
                  <a:prstClr val="black"/>
                </a:solidFill>
                <a:latin typeface="Calibri"/>
                <a:ea typeface="+mn-ea"/>
                <a:cs typeface="Calibri"/>
              </a:rPr>
              <a:t>made </a:t>
            </a:r>
            <a:r>
              <a:rPr sz="1100" kern="1200" spc="13" dirty="0">
                <a:solidFill>
                  <a:prstClr val="black"/>
                </a:solidFill>
                <a:latin typeface="Calibri"/>
                <a:ea typeface="+mn-ea"/>
                <a:cs typeface="Calibri"/>
              </a:rPr>
              <a:t>a commitment </a:t>
            </a:r>
            <a:r>
              <a:rPr sz="1100" kern="1200" spc="-10" dirty="0">
                <a:solidFill>
                  <a:prstClr val="black"/>
                </a:solidFill>
                <a:latin typeface="Calibri"/>
                <a:ea typeface="+mn-ea"/>
                <a:cs typeface="Calibri"/>
              </a:rPr>
              <a:t>to </a:t>
            </a:r>
            <a:r>
              <a:rPr sz="1100" kern="1200" spc="20" dirty="0">
                <a:solidFill>
                  <a:prstClr val="black"/>
                </a:solidFill>
                <a:latin typeface="Calibri"/>
                <a:ea typeface="+mn-ea"/>
                <a:cs typeface="Calibri"/>
              </a:rPr>
              <a:t>combating </a:t>
            </a:r>
            <a:r>
              <a:rPr sz="1100" kern="1200" spc="26" dirty="0">
                <a:solidFill>
                  <a:prstClr val="black"/>
                </a:solidFill>
                <a:latin typeface="Calibri"/>
                <a:ea typeface="+mn-ea"/>
                <a:cs typeface="Calibri"/>
              </a:rPr>
              <a:t>alcoholism </a:t>
            </a:r>
            <a:r>
              <a:rPr sz="1100" kern="1200" spc="20" dirty="0">
                <a:solidFill>
                  <a:prstClr val="black"/>
                </a:solidFill>
                <a:latin typeface="Calibri"/>
                <a:ea typeface="+mn-ea"/>
                <a:cs typeface="Calibri"/>
              </a:rPr>
              <a:t>and </a:t>
            </a:r>
            <a:r>
              <a:rPr sz="1100" kern="1200" spc="13" dirty="0">
                <a:solidFill>
                  <a:prstClr val="black"/>
                </a:solidFill>
                <a:latin typeface="Calibri"/>
                <a:ea typeface="+mn-ea"/>
                <a:cs typeface="Calibri"/>
              </a:rPr>
              <a:t>substance  abuse </a:t>
            </a:r>
            <a:r>
              <a:rPr sz="1100" kern="1200" spc="17" dirty="0">
                <a:solidFill>
                  <a:prstClr val="black"/>
                </a:solidFill>
                <a:latin typeface="Calibri"/>
                <a:ea typeface="+mn-ea"/>
                <a:cs typeface="Calibri"/>
              </a:rPr>
              <a:t>with </a:t>
            </a:r>
            <a:r>
              <a:rPr sz="1100" kern="1200" spc="-3" dirty="0">
                <a:solidFill>
                  <a:prstClr val="black"/>
                </a:solidFill>
                <a:latin typeface="Calibri"/>
                <a:ea typeface="+mn-ea"/>
                <a:cs typeface="Calibri"/>
              </a:rPr>
              <a:t>its </a:t>
            </a:r>
            <a:r>
              <a:rPr sz="1100" kern="1200" spc="13" dirty="0">
                <a:solidFill>
                  <a:prstClr val="black"/>
                </a:solidFill>
                <a:latin typeface="Calibri"/>
                <a:ea typeface="+mn-ea"/>
                <a:cs typeface="Calibri"/>
              </a:rPr>
              <a:t>grantmaking, </a:t>
            </a:r>
            <a:r>
              <a:rPr sz="1100" kern="1200" spc="-7" dirty="0">
                <a:solidFill>
                  <a:prstClr val="black"/>
                </a:solidFill>
                <a:latin typeface="Calibri"/>
                <a:ea typeface="+mn-ea"/>
                <a:cs typeface="Calibri"/>
              </a:rPr>
              <a:t>yet </a:t>
            </a:r>
            <a:r>
              <a:rPr sz="1100" kern="1200" spc="-3" dirty="0">
                <a:solidFill>
                  <a:prstClr val="black"/>
                </a:solidFill>
                <a:latin typeface="Calibri"/>
                <a:ea typeface="+mn-ea"/>
                <a:cs typeface="Calibri"/>
              </a:rPr>
              <a:t>its </a:t>
            </a:r>
            <a:r>
              <a:rPr sz="1100" kern="1200" spc="7" dirty="0">
                <a:solidFill>
                  <a:prstClr val="black"/>
                </a:solidFill>
                <a:latin typeface="Calibri"/>
                <a:ea typeface="+mn-ea"/>
                <a:cs typeface="Calibri"/>
              </a:rPr>
              <a:t>investment </a:t>
            </a:r>
            <a:r>
              <a:rPr sz="1100" kern="1200" spc="10" dirty="0">
                <a:solidFill>
                  <a:prstClr val="black"/>
                </a:solidFill>
                <a:latin typeface="Calibri"/>
                <a:ea typeface="+mn-ea"/>
                <a:cs typeface="Calibri"/>
              </a:rPr>
              <a:t>portfolio </a:t>
            </a:r>
            <a:r>
              <a:rPr sz="1100" kern="1200" spc="26" dirty="0">
                <a:solidFill>
                  <a:prstClr val="black"/>
                </a:solidFill>
                <a:latin typeface="Calibri"/>
                <a:ea typeface="+mn-ea"/>
                <a:cs typeface="Calibri"/>
              </a:rPr>
              <a:t>included </a:t>
            </a:r>
            <a:r>
              <a:rPr sz="1100" kern="1200" spc="-3" dirty="0">
                <a:solidFill>
                  <a:prstClr val="black"/>
                </a:solidFill>
                <a:latin typeface="Calibri"/>
                <a:ea typeface="+mn-ea"/>
                <a:cs typeface="Calibri"/>
              </a:rPr>
              <a:t>the  </a:t>
            </a:r>
            <a:r>
              <a:rPr sz="1100" kern="1200" spc="10" dirty="0">
                <a:solidFill>
                  <a:prstClr val="black"/>
                </a:solidFill>
                <a:latin typeface="Calibri"/>
                <a:ea typeface="+mn-ea"/>
                <a:cs typeface="Calibri"/>
              </a:rPr>
              <a:t>world’s </a:t>
            </a:r>
            <a:r>
              <a:rPr sz="1100" kern="1200" spc="3" dirty="0">
                <a:solidFill>
                  <a:prstClr val="black"/>
                </a:solidFill>
                <a:latin typeface="Calibri"/>
                <a:ea typeface="+mn-ea"/>
                <a:cs typeface="Calibri"/>
              </a:rPr>
              <a:t>largest </a:t>
            </a:r>
            <a:r>
              <a:rPr sz="1100" kern="1200" spc="30" dirty="0">
                <a:solidFill>
                  <a:prstClr val="black"/>
                </a:solidFill>
                <a:latin typeface="Calibri"/>
                <a:ea typeface="+mn-ea"/>
                <a:cs typeface="Calibri"/>
              </a:rPr>
              <a:t>alcohol </a:t>
            </a:r>
            <a:r>
              <a:rPr sz="1100" kern="1200" spc="7" dirty="0">
                <a:solidFill>
                  <a:prstClr val="black"/>
                </a:solidFill>
                <a:latin typeface="Calibri"/>
                <a:ea typeface="+mn-ea"/>
                <a:cs typeface="Calibri"/>
              </a:rPr>
              <a:t>brewers </a:t>
            </a:r>
            <a:r>
              <a:rPr sz="1100" kern="1200" spc="20" dirty="0">
                <a:solidFill>
                  <a:prstClr val="black"/>
                </a:solidFill>
                <a:latin typeface="Calibri"/>
                <a:ea typeface="+mn-ea"/>
                <a:cs typeface="Calibri"/>
              </a:rPr>
              <a:t>and</a:t>
            </a:r>
            <a:r>
              <a:rPr sz="1100" kern="1200" spc="162" dirty="0">
                <a:solidFill>
                  <a:prstClr val="black"/>
                </a:solidFill>
                <a:latin typeface="Calibri"/>
                <a:ea typeface="+mn-ea"/>
                <a:cs typeface="Calibri"/>
              </a:rPr>
              <a:t> </a:t>
            </a:r>
            <a:r>
              <a:rPr sz="1100" kern="1200" spc="13" dirty="0">
                <a:solidFill>
                  <a:prstClr val="black"/>
                </a:solidFill>
                <a:latin typeface="Calibri"/>
                <a:ea typeface="+mn-ea"/>
                <a:cs typeface="Calibri"/>
              </a:rPr>
              <a:t>distillers.</a:t>
            </a:r>
            <a:endParaRPr sz="1100" kern="1200" dirty="0">
              <a:solidFill>
                <a:prstClr val="black"/>
              </a:solidFill>
              <a:latin typeface="Calibri"/>
              <a:ea typeface="+mn-ea"/>
              <a:cs typeface="Calibri"/>
            </a:endParaRPr>
          </a:p>
        </p:txBody>
      </p:sp>
      <p:sp>
        <p:nvSpPr>
          <p:cNvPr id="8" name="object 8"/>
          <p:cNvSpPr/>
          <p:nvPr/>
        </p:nvSpPr>
        <p:spPr>
          <a:xfrm>
            <a:off x="4798919" y="0"/>
            <a:ext cx="3101228" cy="5143500"/>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6923312" y="2936151"/>
            <a:ext cx="588729" cy="219355"/>
          </a:xfrm>
          <a:custGeom>
            <a:avLst/>
            <a:gdLst/>
            <a:ahLst/>
            <a:cxnLst/>
            <a:rect l="l" t="t" r="r" b="b"/>
            <a:pathLst>
              <a:path w="889634" h="331470">
                <a:moveTo>
                  <a:pt x="564299" y="289598"/>
                </a:moveTo>
                <a:lnTo>
                  <a:pt x="190487" y="289598"/>
                </a:lnTo>
                <a:lnTo>
                  <a:pt x="228236" y="305921"/>
                </a:lnTo>
                <a:lnTo>
                  <a:pt x="270154" y="318628"/>
                </a:lnTo>
                <a:lnTo>
                  <a:pt x="315577" y="327276"/>
                </a:lnTo>
                <a:lnTo>
                  <a:pt x="363842" y="331419"/>
                </a:lnTo>
                <a:lnTo>
                  <a:pt x="417392" y="330349"/>
                </a:lnTo>
                <a:lnTo>
                  <a:pt x="467769" y="323573"/>
                </a:lnTo>
                <a:lnTo>
                  <a:pt x="514013" y="311615"/>
                </a:lnTo>
                <a:lnTo>
                  <a:pt x="555166" y="294997"/>
                </a:lnTo>
                <a:lnTo>
                  <a:pt x="564299" y="289598"/>
                </a:lnTo>
                <a:close/>
              </a:path>
              <a:path w="889634" h="331470">
                <a:moveTo>
                  <a:pt x="375666" y="0"/>
                </a:moveTo>
                <a:lnTo>
                  <a:pt x="318747" y="1330"/>
                </a:lnTo>
                <a:lnTo>
                  <a:pt x="265485" y="9088"/>
                </a:lnTo>
                <a:lnTo>
                  <a:pt x="217043" y="22649"/>
                </a:lnTo>
                <a:lnTo>
                  <a:pt x="174583" y="41389"/>
                </a:lnTo>
                <a:lnTo>
                  <a:pt x="139268" y="64684"/>
                </a:lnTo>
                <a:lnTo>
                  <a:pt x="112261" y="91911"/>
                </a:lnTo>
                <a:lnTo>
                  <a:pt x="87820" y="155663"/>
                </a:lnTo>
                <a:lnTo>
                  <a:pt x="87848" y="163687"/>
                </a:lnTo>
                <a:lnTo>
                  <a:pt x="88545" y="171621"/>
                </a:lnTo>
                <a:lnTo>
                  <a:pt x="89893" y="179459"/>
                </a:lnTo>
                <a:lnTo>
                  <a:pt x="91871" y="187198"/>
                </a:lnTo>
                <a:lnTo>
                  <a:pt x="56087" y="193202"/>
                </a:lnTo>
                <a:lnTo>
                  <a:pt x="27166" y="205465"/>
                </a:lnTo>
                <a:lnTo>
                  <a:pt x="7630" y="222707"/>
                </a:lnTo>
                <a:lnTo>
                  <a:pt x="0" y="243649"/>
                </a:lnTo>
                <a:lnTo>
                  <a:pt x="7701" y="267533"/>
                </a:lnTo>
                <a:lnTo>
                  <a:pt x="30324" y="287632"/>
                </a:lnTo>
                <a:lnTo>
                  <a:pt x="64429" y="301860"/>
                </a:lnTo>
                <a:lnTo>
                  <a:pt x="106578" y="308127"/>
                </a:lnTo>
                <a:lnTo>
                  <a:pt x="130885" y="307509"/>
                </a:lnTo>
                <a:lnTo>
                  <a:pt x="153376" y="303991"/>
                </a:lnTo>
                <a:lnTo>
                  <a:pt x="173445" y="297910"/>
                </a:lnTo>
                <a:lnTo>
                  <a:pt x="190487" y="289598"/>
                </a:lnTo>
                <a:lnTo>
                  <a:pt x="564299" y="289598"/>
                </a:lnTo>
                <a:lnTo>
                  <a:pt x="590270" y="274243"/>
                </a:lnTo>
                <a:lnTo>
                  <a:pt x="735085" y="274243"/>
                </a:lnTo>
                <a:lnTo>
                  <a:pt x="743864" y="271640"/>
                </a:lnTo>
                <a:lnTo>
                  <a:pt x="864599" y="271640"/>
                </a:lnTo>
                <a:lnTo>
                  <a:pt x="881775" y="258449"/>
                </a:lnTo>
                <a:lnTo>
                  <a:pt x="889406" y="239750"/>
                </a:lnTo>
                <a:lnTo>
                  <a:pt x="885064" y="223501"/>
                </a:lnTo>
                <a:lnTo>
                  <a:pt x="871980" y="209199"/>
                </a:lnTo>
                <a:lnTo>
                  <a:pt x="851778" y="197847"/>
                </a:lnTo>
                <a:lnTo>
                  <a:pt x="826084" y="190449"/>
                </a:lnTo>
                <a:lnTo>
                  <a:pt x="826350" y="188264"/>
                </a:lnTo>
                <a:lnTo>
                  <a:pt x="826643" y="186169"/>
                </a:lnTo>
                <a:lnTo>
                  <a:pt x="826668" y="183934"/>
                </a:lnTo>
                <a:lnTo>
                  <a:pt x="819289" y="149945"/>
                </a:lnTo>
                <a:lnTo>
                  <a:pt x="796391" y="119835"/>
                </a:lnTo>
                <a:lnTo>
                  <a:pt x="760692" y="95458"/>
                </a:lnTo>
                <a:lnTo>
                  <a:pt x="714912" y="78665"/>
                </a:lnTo>
                <a:lnTo>
                  <a:pt x="697188" y="76212"/>
                </a:lnTo>
                <a:lnTo>
                  <a:pt x="600976" y="76212"/>
                </a:lnTo>
                <a:lnTo>
                  <a:pt x="567410" y="52056"/>
                </a:lnTo>
                <a:lnTo>
                  <a:pt x="527100" y="31730"/>
                </a:lnTo>
                <a:lnTo>
                  <a:pt x="481043" y="15861"/>
                </a:lnTo>
                <a:lnTo>
                  <a:pt x="430233" y="5075"/>
                </a:lnTo>
                <a:lnTo>
                  <a:pt x="375666" y="0"/>
                </a:lnTo>
                <a:close/>
              </a:path>
              <a:path w="889634" h="331470">
                <a:moveTo>
                  <a:pt x="864599" y="271640"/>
                </a:moveTo>
                <a:lnTo>
                  <a:pt x="743864" y="271640"/>
                </a:lnTo>
                <a:lnTo>
                  <a:pt x="755956" y="276946"/>
                </a:lnTo>
                <a:lnTo>
                  <a:pt x="769535" y="281101"/>
                </a:lnTo>
                <a:lnTo>
                  <a:pt x="784360" y="283952"/>
                </a:lnTo>
                <a:lnTo>
                  <a:pt x="800188" y="285343"/>
                </a:lnTo>
                <a:lnTo>
                  <a:pt x="834344" y="282725"/>
                </a:lnTo>
                <a:lnTo>
                  <a:pt x="862480" y="273267"/>
                </a:lnTo>
                <a:lnTo>
                  <a:pt x="864599" y="271640"/>
                </a:lnTo>
                <a:close/>
              </a:path>
              <a:path w="889634" h="331470">
                <a:moveTo>
                  <a:pt x="735085" y="274243"/>
                </a:moveTo>
                <a:lnTo>
                  <a:pt x="590270" y="274243"/>
                </a:lnTo>
                <a:lnTo>
                  <a:pt x="605332" y="278185"/>
                </a:lnTo>
                <a:lnTo>
                  <a:pt x="621034" y="281258"/>
                </a:lnTo>
                <a:lnTo>
                  <a:pt x="637324" y="283396"/>
                </a:lnTo>
                <a:lnTo>
                  <a:pt x="654151" y="284530"/>
                </a:lnTo>
                <a:lnTo>
                  <a:pt x="678299" y="284329"/>
                </a:lnTo>
                <a:lnTo>
                  <a:pt x="701436" y="282005"/>
                </a:lnTo>
                <a:lnTo>
                  <a:pt x="723360" y="277721"/>
                </a:lnTo>
                <a:lnTo>
                  <a:pt x="735085" y="274243"/>
                </a:lnTo>
                <a:close/>
              </a:path>
              <a:path w="889634" h="331470">
                <a:moveTo>
                  <a:pt x="645919" y="71212"/>
                </a:moveTo>
                <a:lnTo>
                  <a:pt x="630464" y="72028"/>
                </a:lnTo>
                <a:lnTo>
                  <a:pt x="615464" y="73710"/>
                </a:lnTo>
                <a:lnTo>
                  <a:pt x="600976" y="76212"/>
                </a:lnTo>
                <a:lnTo>
                  <a:pt x="697188" y="76212"/>
                </a:lnTo>
                <a:lnTo>
                  <a:pt x="661771" y="71310"/>
                </a:lnTo>
                <a:lnTo>
                  <a:pt x="645919" y="712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4798919" y="1143317"/>
            <a:ext cx="3101228" cy="3368171"/>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 name="Rectangle 2">
            <a:extLst>
              <a:ext uri="{FF2B5EF4-FFF2-40B4-BE49-F238E27FC236}">
                <a16:creationId xmlns:a16="http://schemas.microsoft.com/office/drawing/2014/main" id="{7562B8FB-2C83-4F7E-AAE2-29F39340EB37}"/>
              </a:ext>
            </a:extLst>
          </p:cNvPr>
          <p:cNvSpPr/>
          <p:nvPr/>
        </p:nvSpPr>
        <p:spPr>
          <a:xfrm>
            <a:off x="378494" y="211948"/>
            <a:ext cx="2890535" cy="307777"/>
          </a:xfrm>
          <a:prstGeom prst="rect">
            <a:avLst/>
          </a:prstGeom>
        </p:spPr>
        <p:txBody>
          <a:bodyPr wrap="none">
            <a:spAutoFit/>
          </a:bodyPr>
          <a:lstStyle/>
          <a:p>
            <a:r>
              <a:rPr lang="en-US" b="1" dirty="0">
                <a:solidFill>
                  <a:srgbClr val="002060"/>
                </a:solidFill>
              </a:rPr>
              <a:t>HOW FUNDERS WIELD POWER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376236" y="2571750"/>
            <a:ext cx="3867150" cy="2115002"/>
          </a:xfrm>
          <a:prstGeom prst="rect">
            <a:avLst/>
          </a:prstGeom>
          <a:solidFill>
            <a:schemeClr val="accent6">
              <a:lumMod val="40000"/>
              <a:lumOff val="60000"/>
            </a:schemeClr>
          </a:solidFill>
        </p:spPr>
        <p:txBody>
          <a:bodyPr vert="horz" wrap="square" lIns="0" tIns="42862" rIns="0" bIns="0" rtlCol="0">
            <a:spAutoFit/>
          </a:bodyPr>
          <a:lstStyle/>
          <a:p>
            <a:pPr marL="177763" defTabSz="605150">
              <a:spcBef>
                <a:spcPts val="337"/>
              </a:spcBef>
              <a:buClrTx/>
            </a:pPr>
            <a:r>
              <a:rPr sz="1100" kern="1200" spc="-208" dirty="0" err="1">
                <a:solidFill>
                  <a:prstClr val="black"/>
                </a:solidFill>
                <a:latin typeface="Calibri" panose="020F0502020204030204" pitchFamily="34" charset="0"/>
                <a:ea typeface="+mn-ea"/>
                <a:cs typeface="Calibri" panose="020F0502020204030204" pitchFamily="34" charset="0"/>
              </a:rPr>
              <a:t>I</a:t>
            </a:r>
            <a:r>
              <a:rPr lang="en-US" sz="1100" kern="1200" spc="-208" dirty="0" err="1">
                <a:solidFill>
                  <a:prstClr val="black"/>
                </a:solidFill>
                <a:latin typeface="Calibri" panose="020F0502020204030204" pitchFamily="34" charset="0"/>
                <a:ea typeface="+mn-ea"/>
                <a:cs typeface="Calibri" panose="020F0502020204030204" pitchFamily="34" charset="0"/>
              </a:rPr>
              <a:t>I</a:t>
            </a:r>
            <a:r>
              <a:rPr sz="1100" kern="1200" spc="23" dirty="0" err="1">
                <a:solidFill>
                  <a:prstClr val="black"/>
                </a:solidFill>
                <a:latin typeface="Calibri"/>
                <a:ea typeface="+mn-ea"/>
                <a:cs typeface="Calibri"/>
              </a:rPr>
              <a:t>Here</a:t>
            </a:r>
            <a:r>
              <a:rPr sz="1100" kern="1200" spc="23" dirty="0">
                <a:solidFill>
                  <a:prstClr val="black"/>
                </a:solidFill>
                <a:latin typeface="Calibri"/>
                <a:ea typeface="+mn-ea"/>
                <a:cs typeface="Calibri"/>
              </a:rPr>
              <a:t> </a:t>
            </a:r>
            <a:r>
              <a:rPr sz="1100" kern="1200" dirty="0">
                <a:solidFill>
                  <a:prstClr val="black"/>
                </a:solidFill>
                <a:latin typeface="Calibri"/>
                <a:ea typeface="+mn-ea"/>
                <a:cs typeface="Calibri"/>
              </a:rPr>
              <a:t>are </a:t>
            </a:r>
            <a:r>
              <a:rPr sz="1100" kern="1200" spc="20" dirty="0">
                <a:solidFill>
                  <a:prstClr val="black"/>
                </a:solidFill>
                <a:latin typeface="Calibri"/>
                <a:ea typeface="+mn-ea"/>
                <a:cs typeface="Calibri"/>
              </a:rPr>
              <a:t>key </a:t>
            </a:r>
            <a:r>
              <a:rPr sz="1100" kern="1200" spc="7" dirty="0">
                <a:solidFill>
                  <a:prstClr val="black"/>
                </a:solidFill>
                <a:latin typeface="Calibri"/>
                <a:ea typeface="+mn-ea"/>
                <a:cs typeface="Calibri"/>
              </a:rPr>
              <a:t>questions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explore </a:t>
            </a:r>
            <a:r>
              <a:rPr sz="1100" kern="1200" spc="7" dirty="0">
                <a:solidFill>
                  <a:prstClr val="black"/>
                </a:solidFill>
                <a:latin typeface="Calibri"/>
                <a:ea typeface="+mn-ea"/>
                <a:cs typeface="Calibri"/>
              </a:rPr>
              <a:t>through </a:t>
            </a:r>
            <a:r>
              <a:rPr sz="1100" kern="1200" spc="17" dirty="0">
                <a:solidFill>
                  <a:prstClr val="black"/>
                </a:solidFill>
                <a:latin typeface="Calibri"/>
                <a:ea typeface="+mn-ea"/>
                <a:cs typeface="Calibri"/>
              </a:rPr>
              <a:t>review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internal  </a:t>
            </a:r>
            <a:r>
              <a:rPr sz="1100" kern="1200" spc="13" dirty="0">
                <a:solidFill>
                  <a:prstClr val="black"/>
                </a:solidFill>
                <a:latin typeface="Calibri"/>
                <a:ea typeface="+mn-ea"/>
                <a:cs typeface="Calibri"/>
              </a:rPr>
              <a:t>documents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processes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interviews </a:t>
            </a:r>
            <a:r>
              <a:rPr sz="1100" kern="1200" spc="13" dirty="0">
                <a:solidFill>
                  <a:prstClr val="black"/>
                </a:solidFill>
                <a:latin typeface="Calibri"/>
                <a:ea typeface="+mn-ea"/>
                <a:cs typeface="Calibri"/>
              </a:rPr>
              <a:t>with </a:t>
            </a:r>
            <a:r>
              <a:rPr sz="1100" kern="1200" spc="3" dirty="0">
                <a:solidFill>
                  <a:prstClr val="black"/>
                </a:solidFill>
                <a:latin typeface="Calibri"/>
                <a:ea typeface="+mn-ea"/>
                <a:cs typeface="Calibri"/>
              </a:rPr>
              <a:t>relevant </a:t>
            </a:r>
            <a:r>
              <a:rPr sz="1100" kern="1200" spc="10" dirty="0">
                <a:solidFill>
                  <a:prstClr val="black"/>
                </a:solidFill>
                <a:latin typeface="Calibri"/>
                <a:ea typeface="+mn-ea"/>
                <a:cs typeface="Calibri"/>
              </a:rPr>
              <a:t>foundation  </a:t>
            </a:r>
            <a:r>
              <a:rPr sz="1100" kern="1200" spc="13" dirty="0">
                <a:solidFill>
                  <a:prstClr val="black"/>
                </a:solidFill>
                <a:latin typeface="Calibri"/>
                <a:ea typeface="+mn-ea"/>
                <a:cs typeface="Calibri"/>
              </a:rPr>
              <a:t>board </a:t>
            </a:r>
            <a:r>
              <a:rPr sz="1100" kern="1200" spc="17" dirty="0">
                <a:solidFill>
                  <a:prstClr val="black"/>
                </a:solidFill>
                <a:latin typeface="Calibri"/>
                <a:ea typeface="+mn-ea"/>
                <a:cs typeface="Calibri"/>
              </a:rPr>
              <a:t>and</a:t>
            </a:r>
            <a:r>
              <a:rPr sz="1100" kern="1200" spc="50" dirty="0">
                <a:solidFill>
                  <a:prstClr val="black"/>
                </a:solidFill>
                <a:latin typeface="Calibri"/>
                <a:ea typeface="+mn-ea"/>
                <a:cs typeface="Calibri"/>
              </a:rPr>
              <a:t> </a:t>
            </a:r>
            <a:r>
              <a:rPr sz="1100" kern="1200" spc="-10" dirty="0">
                <a:solidFill>
                  <a:prstClr val="black"/>
                </a:solidFill>
                <a:latin typeface="Calibri"/>
                <a:ea typeface="+mn-ea"/>
                <a:cs typeface="Calibri"/>
              </a:rPr>
              <a:t>staff:</a:t>
            </a:r>
            <a:endParaRPr sz="1100" kern="1200" dirty="0">
              <a:solidFill>
                <a:prstClr val="black"/>
              </a:solidFill>
              <a:latin typeface="Calibri"/>
              <a:ea typeface="+mn-ea"/>
              <a:cs typeface="Calibri"/>
            </a:endParaRPr>
          </a:p>
          <a:p>
            <a:pPr marL="159272" indent="-150867" defTabSz="605150">
              <a:spcBef>
                <a:spcPts val="608"/>
              </a:spcBef>
              <a:buClrTx/>
              <a:buFontTx/>
              <a:buAutoNum type="arabicPeriod"/>
              <a:tabLst>
                <a:tab pos="159692" algn="l"/>
              </a:tabLst>
            </a:pPr>
            <a:r>
              <a:rPr sz="1000" kern="1200" spc="40" dirty="0">
                <a:solidFill>
                  <a:prstClr val="black"/>
                </a:solidFill>
                <a:latin typeface="Calibri"/>
                <a:ea typeface="+mn-ea"/>
                <a:cs typeface="Calibri"/>
              </a:rPr>
              <a:t>When </a:t>
            </a:r>
            <a:r>
              <a:rPr sz="1000" kern="1200" spc="33" dirty="0">
                <a:solidFill>
                  <a:prstClr val="black"/>
                </a:solidFill>
                <a:latin typeface="Calibri"/>
                <a:ea typeface="+mn-ea"/>
                <a:cs typeface="Calibri"/>
              </a:rPr>
              <a:t>convening </a:t>
            </a:r>
            <a:r>
              <a:rPr sz="1000" kern="1200" spc="10" dirty="0">
                <a:solidFill>
                  <a:prstClr val="black"/>
                </a:solidFill>
                <a:latin typeface="Calibri"/>
                <a:ea typeface="+mn-ea"/>
                <a:cs typeface="Calibri"/>
              </a:rPr>
              <a:t>grantees </a:t>
            </a:r>
            <a:r>
              <a:rPr sz="1000" kern="1200" spc="7" dirty="0">
                <a:solidFill>
                  <a:prstClr val="black"/>
                </a:solidFill>
                <a:latin typeface="Calibri"/>
                <a:ea typeface="+mn-ea"/>
                <a:cs typeface="Calibri"/>
              </a:rPr>
              <a:t>and/or </a:t>
            </a:r>
            <a:r>
              <a:rPr sz="1000" kern="1200" spc="30" dirty="0">
                <a:solidFill>
                  <a:prstClr val="black"/>
                </a:solidFill>
                <a:latin typeface="Calibri"/>
                <a:ea typeface="+mn-ea"/>
                <a:cs typeface="Calibri"/>
              </a:rPr>
              <a:t>community</a:t>
            </a:r>
            <a:r>
              <a:rPr sz="1000" kern="1200" spc="50" dirty="0">
                <a:solidFill>
                  <a:prstClr val="black"/>
                </a:solidFill>
                <a:latin typeface="Calibri"/>
                <a:ea typeface="+mn-ea"/>
                <a:cs typeface="Calibri"/>
              </a:rPr>
              <a:t> </a:t>
            </a:r>
            <a:r>
              <a:rPr sz="1000" kern="1200" spc="20" dirty="0">
                <a:solidFill>
                  <a:prstClr val="black"/>
                </a:solidFill>
                <a:latin typeface="Calibri"/>
                <a:ea typeface="+mn-ea"/>
                <a:cs typeface="Calibri"/>
              </a:rPr>
              <a:t>stakeholders:</a:t>
            </a:r>
            <a:endParaRPr sz="1000" kern="1200" dirty="0">
              <a:solidFill>
                <a:prstClr val="black"/>
              </a:solidFill>
              <a:latin typeface="Calibri"/>
              <a:ea typeface="+mn-ea"/>
              <a:cs typeface="Calibri"/>
            </a:endParaRPr>
          </a:p>
          <a:p>
            <a:pPr marL="273998" marR="26896" lvl="1" indent="-114726" algn="just" defTabSz="605150">
              <a:lnSpc>
                <a:spcPct val="111100"/>
              </a:lnSpc>
              <a:spcBef>
                <a:spcPts val="298"/>
              </a:spcBef>
              <a:buClrTx/>
              <a:buFontTx/>
              <a:buAutoNum type="alphaLcPeriod"/>
              <a:tabLst>
                <a:tab pos="274419" algn="l"/>
              </a:tabLst>
            </a:pPr>
            <a:r>
              <a:rPr sz="1000" kern="1200" spc="36" dirty="0">
                <a:solidFill>
                  <a:prstClr val="black"/>
                </a:solidFill>
                <a:latin typeface="Calibri"/>
                <a:ea typeface="+mn-ea"/>
                <a:cs typeface="Calibri"/>
              </a:rPr>
              <a:t>Who </a:t>
            </a:r>
            <a:r>
              <a:rPr sz="1000" kern="1200" spc="-3" dirty="0">
                <a:solidFill>
                  <a:prstClr val="black"/>
                </a:solidFill>
                <a:latin typeface="Calibri"/>
                <a:ea typeface="+mn-ea"/>
                <a:cs typeface="Calibri"/>
              </a:rPr>
              <a:t>attends </a:t>
            </a:r>
            <a:r>
              <a:rPr sz="1000" kern="1200" spc="17" dirty="0">
                <a:solidFill>
                  <a:prstClr val="black"/>
                </a:solidFill>
                <a:latin typeface="Calibri"/>
                <a:ea typeface="+mn-ea"/>
                <a:cs typeface="Calibri"/>
              </a:rPr>
              <a:t>and </a:t>
            </a:r>
            <a:r>
              <a:rPr sz="1000" kern="1200" spc="23" dirty="0">
                <a:solidFill>
                  <a:prstClr val="black"/>
                </a:solidFill>
                <a:latin typeface="Calibri"/>
                <a:ea typeface="+mn-ea"/>
                <a:cs typeface="Calibri"/>
              </a:rPr>
              <a:t>who </a:t>
            </a:r>
            <a:r>
              <a:rPr sz="1000" kern="1200" spc="13" dirty="0">
                <a:solidFill>
                  <a:prstClr val="black"/>
                </a:solidFill>
                <a:latin typeface="Calibri"/>
                <a:ea typeface="+mn-ea"/>
                <a:cs typeface="Calibri"/>
              </a:rPr>
              <a:t>is </a:t>
            </a:r>
            <a:r>
              <a:rPr sz="1000" kern="1200" spc="7" dirty="0">
                <a:solidFill>
                  <a:prstClr val="black"/>
                </a:solidFill>
                <a:latin typeface="Calibri"/>
                <a:ea typeface="+mn-ea"/>
                <a:cs typeface="Calibri"/>
              </a:rPr>
              <a:t>missing? </a:t>
            </a:r>
            <a:r>
              <a:rPr sz="1000" kern="1200" spc="17" dirty="0">
                <a:solidFill>
                  <a:prstClr val="black"/>
                </a:solidFill>
                <a:latin typeface="Calibri"/>
                <a:ea typeface="+mn-ea"/>
                <a:cs typeface="Calibri"/>
              </a:rPr>
              <a:t>(Consider </a:t>
            </a:r>
            <a:r>
              <a:rPr sz="1000" kern="1200" spc="3" dirty="0">
                <a:solidFill>
                  <a:prstClr val="black"/>
                </a:solidFill>
                <a:latin typeface="Calibri"/>
                <a:ea typeface="+mn-ea"/>
                <a:cs typeface="Calibri"/>
              </a:rPr>
              <a:t>type </a:t>
            </a:r>
            <a:r>
              <a:rPr sz="1000" kern="1200" spc="17" dirty="0">
                <a:solidFill>
                  <a:prstClr val="black"/>
                </a:solidFill>
                <a:latin typeface="Calibri"/>
                <a:ea typeface="+mn-ea"/>
                <a:cs typeface="Calibri"/>
              </a:rPr>
              <a:t>and </a:t>
            </a:r>
            <a:r>
              <a:rPr sz="1000" kern="1200" spc="26" dirty="0">
                <a:solidFill>
                  <a:prstClr val="black"/>
                </a:solidFill>
                <a:latin typeface="Calibri"/>
                <a:ea typeface="+mn-ea"/>
                <a:cs typeface="Calibri"/>
              </a:rPr>
              <a:t>size </a:t>
            </a:r>
            <a:r>
              <a:rPr sz="1000" kern="1200" dirty="0">
                <a:solidFill>
                  <a:prstClr val="black"/>
                </a:solidFill>
                <a:latin typeface="Calibri"/>
                <a:ea typeface="+mn-ea"/>
                <a:cs typeface="Calibri"/>
              </a:rPr>
              <a:t>of  </a:t>
            </a:r>
            <a:r>
              <a:rPr sz="1000" kern="1200" spc="13" dirty="0">
                <a:solidFill>
                  <a:prstClr val="black"/>
                </a:solidFill>
                <a:latin typeface="Calibri"/>
                <a:ea typeface="+mn-ea"/>
                <a:cs typeface="Calibri"/>
              </a:rPr>
              <a:t>organizations; </a:t>
            </a:r>
            <a:r>
              <a:rPr sz="1000" kern="1200" spc="17" dirty="0">
                <a:solidFill>
                  <a:prstClr val="black"/>
                </a:solidFill>
                <a:latin typeface="Calibri"/>
                <a:ea typeface="+mn-ea"/>
                <a:cs typeface="Calibri"/>
              </a:rPr>
              <a:t>demographics </a:t>
            </a:r>
            <a:r>
              <a:rPr sz="1000" kern="1200" spc="20" dirty="0">
                <a:solidFill>
                  <a:prstClr val="black"/>
                </a:solidFill>
                <a:latin typeface="Calibri"/>
                <a:ea typeface="+mn-ea"/>
                <a:cs typeface="Calibri"/>
              </a:rPr>
              <a:t>such </a:t>
            </a:r>
            <a:r>
              <a:rPr sz="1000" kern="1200" spc="3" dirty="0">
                <a:solidFill>
                  <a:prstClr val="black"/>
                </a:solidFill>
                <a:latin typeface="Calibri"/>
                <a:ea typeface="+mn-ea"/>
                <a:cs typeface="Calibri"/>
              </a:rPr>
              <a:t>as </a:t>
            </a:r>
            <a:r>
              <a:rPr sz="1000" kern="1200" spc="13" dirty="0">
                <a:solidFill>
                  <a:prstClr val="black"/>
                </a:solidFill>
                <a:latin typeface="Calibri"/>
                <a:ea typeface="+mn-ea"/>
                <a:cs typeface="Calibri"/>
              </a:rPr>
              <a:t>race, </a:t>
            </a:r>
            <a:r>
              <a:rPr sz="1000" kern="1200" spc="7" dirty="0">
                <a:solidFill>
                  <a:prstClr val="black"/>
                </a:solidFill>
                <a:latin typeface="Calibri"/>
                <a:ea typeface="+mn-ea"/>
                <a:cs typeface="Calibri"/>
              </a:rPr>
              <a:t>ethnicity, </a:t>
            </a:r>
            <a:r>
              <a:rPr sz="1000" kern="1200" dirty="0">
                <a:solidFill>
                  <a:prstClr val="black"/>
                </a:solidFill>
                <a:latin typeface="Calibri"/>
                <a:ea typeface="+mn-ea"/>
                <a:cs typeface="Calibri"/>
              </a:rPr>
              <a:t>gender,  </a:t>
            </a:r>
            <a:r>
              <a:rPr sz="1000" kern="1200" spc="60" dirty="0">
                <a:solidFill>
                  <a:prstClr val="black"/>
                </a:solidFill>
                <a:latin typeface="Calibri"/>
                <a:ea typeface="+mn-ea"/>
                <a:cs typeface="Calibri"/>
              </a:rPr>
              <a:t>LGBTQ, </a:t>
            </a:r>
            <a:r>
              <a:rPr sz="1000" kern="1200" spc="17" dirty="0">
                <a:solidFill>
                  <a:prstClr val="black"/>
                </a:solidFill>
                <a:latin typeface="Calibri"/>
                <a:ea typeface="+mn-ea"/>
                <a:cs typeface="Calibri"/>
              </a:rPr>
              <a:t>disability </a:t>
            </a:r>
            <a:r>
              <a:rPr sz="1000" kern="1200" spc="-7" dirty="0">
                <a:solidFill>
                  <a:prstClr val="black"/>
                </a:solidFill>
                <a:latin typeface="Calibri"/>
                <a:ea typeface="+mn-ea"/>
                <a:cs typeface="Calibri"/>
              </a:rPr>
              <a:t>status; </a:t>
            </a:r>
            <a:r>
              <a:rPr sz="1000" kern="1200" spc="13" dirty="0">
                <a:solidFill>
                  <a:prstClr val="black"/>
                </a:solidFill>
                <a:latin typeface="Calibri"/>
                <a:ea typeface="+mn-ea"/>
                <a:cs typeface="Calibri"/>
              </a:rPr>
              <a:t>urban </a:t>
            </a:r>
            <a:r>
              <a:rPr sz="1000" kern="1200" spc="17" dirty="0">
                <a:solidFill>
                  <a:prstClr val="black"/>
                </a:solidFill>
                <a:latin typeface="Calibri"/>
                <a:ea typeface="+mn-ea"/>
                <a:cs typeface="Calibri"/>
              </a:rPr>
              <a:t>and</a:t>
            </a:r>
            <a:r>
              <a:rPr sz="1000" kern="1200" spc="79" dirty="0">
                <a:solidFill>
                  <a:prstClr val="black"/>
                </a:solidFill>
                <a:latin typeface="Calibri"/>
                <a:ea typeface="+mn-ea"/>
                <a:cs typeface="Calibri"/>
              </a:rPr>
              <a:t> </a:t>
            </a:r>
            <a:r>
              <a:rPr sz="1000" kern="1200" spc="3" dirty="0">
                <a:solidFill>
                  <a:prstClr val="black"/>
                </a:solidFill>
                <a:latin typeface="Calibri"/>
                <a:ea typeface="+mn-ea"/>
                <a:cs typeface="Calibri"/>
              </a:rPr>
              <a:t>rural.)</a:t>
            </a:r>
            <a:endParaRPr sz="1000" kern="1200" dirty="0">
              <a:solidFill>
                <a:prstClr val="black"/>
              </a:solidFill>
              <a:latin typeface="Calibri"/>
              <a:ea typeface="+mn-ea"/>
              <a:cs typeface="Calibri"/>
            </a:endParaRPr>
          </a:p>
          <a:p>
            <a:pPr marL="279041" marR="3362" lvl="1" indent="-119769" defTabSz="605150">
              <a:lnSpc>
                <a:spcPct val="123000"/>
              </a:lnSpc>
              <a:spcBef>
                <a:spcPts val="298"/>
              </a:spcBef>
              <a:buClrTx/>
              <a:buFontTx/>
              <a:buAutoNum type="alphaLcPeriod"/>
              <a:tabLst>
                <a:tab pos="279462" algn="l"/>
              </a:tabLst>
            </a:pPr>
            <a:r>
              <a:rPr sz="1000" kern="1200" spc="23" dirty="0">
                <a:solidFill>
                  <a:prstClr val="black"/>
                </a:solidFill>
                <a:latin typeface="Calibri"/>
                <a:ea typeface="+mn-ea"/>
                <a:cs typeface="Calibri"/>
              </a:rPr>
              <a:t>What </a:t>
            </a:r>
            <a:r>
              <a:rPr sz="1000" kern="1200" dirty="0">
                <a:solidFill>
                  <a:prstClr val="black"/>
                </a:solidFill>
                <a:latin typeface="Calibri"/>
                <a:ea typeface="+mn-ea"/>
                <a:cs typeface="Calibri"/>
              </a:rPr>
              <a:t>steps </a:t>
            </a:r>
            <a:r>
              <a:rPr sz="1000" kern="1200" spc="13" dirty="0">
                <a:solidFill>
                  <a:prstClr val="black"/>
                </a:solidFill>
                <a:latin typeface="Calibri"/>
                <a:ea typeface="+mn-ea"/>
                <a:cs typeface="Calibri"/>
              </a:rPr>
              <a:t>does </a:t>
            </a:r>
            <a:r>
              <a:rPr sz="1000" kern="1200" spc="-3" dirty="0">
                <a:solidFill>
                  <a:prstClr val="black"/>
                </a:solidFill>
                <a:latin typeface="Calibri"/>
                <a:ea typeface="+mn-ea"/>
                <a:cs typeface="Calibri"/>
              </a:rPr>
              <a:t>the </a:t>
            </a:r>
            <a:r>
              <a:rPr sz="1000" kern="1200" spc="17" dirty="0">
                <a:solidFill>
                  <a:prstClr val="black"/>
                </a:solidFill>
                <a:latin typeface="Calibri"/>
                <a:ea typeface="+mn-ea"/>
                <a:cs typeface="Calibri"/>
              </a:rPr>
              <a:t>foundation </a:t>
            </a:r>
            <a:r>
              <a:rPr sz="1000" kern="1200" spc="7" dirty="0">
                <a:solidFill>
                  <a:prstClr val="black"/>
                </a:solidFill>
                <a:latin typeface="Calibri"/>
                <a:ea typeface="+mn-ea"/>
                <a:cs typeface="Calibri"/>
              </a:rPr>
              <a:t>take </a:t>
            </a:r>
            <a:r>
              <a:rPr sz="1000" kern="1200" spc="-7" dirty="0">
                <a:solidFill>
                  <a:prstClr val="black"/>
                </a:solidFill>
                <a:latin typeface="Calibri"/>
                <a:ea typeface="+mn-ea"/>
                <a:cs typeface="Calibri"/>
              </a:rPr>
              <a:t>to </a:t>
            </a:r>
            <a:r>
              <a:rPr sz="1000" kern="1200" spc="20" dirty="0">
                <a:solidFill>
                  <a:prstClr val="black"/>
                </a:solidFill>
                <a:latin typeface="Calibri"/>
                <a:ea typeface="+mn-ea"/>
                <a:cs typeface="Calibri"/>
              </a:rPr>
              <a:t>make </a:t>
            </a:r>
            <a:r>
              <a:rPr sz="1000" kern="1200" spc="7" dirty="0">
                <a:solidFill>
                  <a:prstClr val="black"/>
                </a:solidFill>
                <a:latin typeface="Calibri"/>
                <a:ea typeface="+mn-ea"/>
                <a:cs typeface="Calibri"/>
              </a:rPr>
              <a:t>sure </a:t>
            </a:r>
            <a:r>
              <a:rPr sz="1000" kern="1200" dirty="0">
                <a:solidFill>
                  <a:prstClr val="black"/>
                </a:solidFill>
                <a:latin typeface="Calibri"/>
                <a:ea typeface="+mn-ea"/>
                <a:cs typeface="Calibri"/>
              </a:rPr>
              <a:t>the  </a:t>
            </a:r>
            <a:r>
              <a:rPr sz="1000" kern="1200" spc="26" dirty="0">
                <a:solidFill>
                  <a:prstClr val="black"/>
                </a:solidFill>
                <a:latin typeface="Calibri"/>
                <a:ea typeface="+mn-ea"/>
                <a:cs typeface="Calibri"/>
              </a:rPr>
              <a:t>convenings </a:t>
            </a:r>
            <a:r>
              <a:rPr sz="1000" kern="1200" spc="3" dirty="0">
                <a:solidFill>
                  <a:prstClr val="black"/>
                </a:solidFill>
                <a:latin typeface="Calibri"/>
                <a:ea typeface="+mn-ea"/>
                <a:cs typeface="Calibri"/>
              </a:rPr>
              <a:t>are </a:t>
            </a:r>
            <a:r>
              <a:rPr sz="1000" kern="1200" spc="20" dirty="0">
                <a:solidFill>
                  <a:prstClr val="black"/>
                </a:solidFill>
                <a:latin typeface="Calibri"/>
                <a:ea typeface="+mn-ea"/>
                <a:cs typeface="Calibri"/>
              </a:rPr>
              <a:t>inclusive? </a:t>
            </a:r>
            <a:r>
              <a:rPr sz="1000" kern="1200" spc="23" dirty="0">
                <a:solidFill>
                  <a:prstClr val="black"/>
                </a:solidFill>
                <a:latin typeface="Calibri"/>
                <a:ea typeface="+mn-ea"/>
                <a:cs typeface="Calibri"/>
              </a:rPr>
              <a:t>(Consider </a:t>
            </a:r>
            <a:r>
              <a:rPr sz="1000" kern="1200" spc="7" dirty="0">
                <a:solidFill>
                  <a:prstClr val="black"/>
                </a:solidFill>
                <a:latin typeface="Calibri"/>
                <a:ea typeface="+mn-ea"/>
                <a:cs typeface="Calibri"/>
              </a:rPr>
              <a:t>transportation </a:t>
            </a:r>
            <a:r>
              <a:rPr sz="1000" kern="1200" spc="13" dirty="0">
                <a:solidFill>
                  <a:prstClr val="black"/>
                </a:solidFill>
                <a:latin typeface="Calibri"/>
                <a:ea typeface="+mn-ea"/>
                <a:cs typeface="Calibri"/>
              </a:rPr>
              <a:t>costs,  </a:t>
            </a:r>
            <a:r>
              <a:rPr sz="1000" kern="1200" spc="26" dirty="0">
                <a:solidFill>
                  <a:prstClr val="black"/>
                </a:solidFill>
                <a:latin typeface="Calibri"/>
                <a:ea typeface="+mn-ea"/>
                <a:cs typeface="Calibri"/>
              </a:rPr>
              <a:t>accessibility </a:t>
            </a:r>
            <a:r>
              <a:rPr sz="1000" kern="1200" spc="3" dirty="0">
                <a:solidFill>
                  <a:prstClr val="black"/>
                </a:solidFill>
                <a:latin typeface="Calibri"/>
                <a:ea typeface="+mn-ea"/>
                <a:cs typeface="Calibri"/>
              </a:rPr>
              <a:t>of </a:t>
            </a:r>
            <a:r>
              <a:rPr sz="1000" kern="1200" spc="23" dirty="0">
                <a:solidFill>
                  <a:prstClr val="black"/>
                </a:solidFill>
                <a:latin typeface="Calibri"/>
                <a:ea typeface="+mn-ea"/>
                <a:cs typeface="Calibri"/>
              </a:rPr>
              <a:t>location, </a:t>
            </a:r>
            <a:r>
              <a:rPr sz="1000" kern="1200" spc="10" dirty="0">
                <a:solidFill>
                  <a:prstClr val="black"/>
                </a:solidFill>
                <a:latin typeface="Calibri"/>
                <a:ea typeface="+mn-ea"/>
                <a:cs typeface="Calibri"/>
              </a:rPr>
              <a:t>speakers </a:t>
            </a:r>
            <a:r>
              <a:rPr sz="1000" kern="1200" spc="23" dirty="0">
                <a:solidFill>
                  <a:prstClr val="black"/>
                </a:solidFill>
                <a:latin typeface="Calibri"/>
                <a:ea typeface="+mn-ea"/>
                <a:cs typeface="Calibri"/>
              </a:rPr>
              <a:t>and </a:t>
            </a:r>
            <a:r>
              <a:rPr sz="1000" kern="1200" spc="13" dirty="0">
                <a:solidFill>
                  <a:prstClr val="black"/>
                </a:solidFill>
                <a:latin typeface="Calibri"/>
                <a:ea typeface="+mn-ea"/>
                <a:cs typeface="Calibri"/>
              </a:rPr>
              <a:t>materials </a:t>
            </a:r>
            <a:r>
              <a:rPr sz="1000" kern="1200" dirty="0">
                <a:solidFill>
                  <a:prstClr val="black"/>
                </a:solidFill>
                <a:latin typeface="Calibri"/>
                <a:ea typeface="+mn-ea"/>
                <a:cs typeface="Calibri"/>
              </a:rPr>
              <a:t>for </a:t>
            </a:r>
            <a:r>
              <a:rPr sz="1000" kern="1200" spc="23" dirty="0">
                <a:solidFill>
                  <a:prstClr val="black"/>
                </a:solidFill>
                <a:latin typeface="Calibri"/>
                <a:ea typeface="+mn-ea"/>
                <a:cs typeface="Calibri"/>
              </a:rPr>
              <a:t>people  </a:t>
            </a:r>
            <a:r>
              <a:rPr sz="1000" kern="1200" spc="17" dirty="0">
                <a:solidFill>
                  <a:prstClr val="black"/>
                </a:solidFill>
                <a:latin typeface="Calibri"/>
                <a:ea typeface="+mn-ea"/>
                <a:cs typeface="Calibri"/>
              </a:rPr>
              <a:t>with </a:t>
            </a:r>
            <a:r>
              <a:rPr sz="1000" kern="1200" spc="20" dirty="0">
                <a:solidFill>
                  <a:prstClr val="black"/>
                </a:solidFill>
                <a:latin typeface="Calibri"/>
                <a:ea typeface="+mn-ea"/>
                <a:cs typeface="Calibri"/>
              </a:rPr>
              <a:t>disabilities, </a:t>
            </a:r>
            <a:r>
              <a:rPr sz="1000" kern="1200" spc="13" dirty="0">
                <a:solidFill>
                  <a:prstClr val="black"/>
                </a:solidFill>
                <a:latin typeface="Calibri"/>
                <a:ea typeface="+mn-ea"/>
                <a:cs typeface="Calibri"/>
              </a:rPr>
              <a:t>days </a:t>
            </a:r>
            <a:r>
              <a:rPr sz="1000" kern="1200" spc="23" dirty="0">
                <a:solidFill>
                  <a:prstClr val="black"/>
                </a:solidFill>
                <a:latin typeface="Calibri"/>
                <a:ea typeface="+mn-ea"/>
                <a:cs typeface="Calibri"/>
              </a:rPr>
              <a:t>and </a:t>
            </a:r>
            <a:r>
              <a:rPr sz="1000" kern="1200" spc="10" dirty="0">
                <a:solidFill>
                  <a:prstClr val="black"/>
                </a:solidFill>
                <a:latin typeface="Calibri"/>
                <a:ea typeface="+mn-ea"/>
                <a:cs typeface="Calibri"/>
              </a:rPr>
              <a:t>times, </a:t>
            </a:r>
            <a:r>
              <a:rPr sz="1000" kern="1200" spc="33" dirty="0">
                <a:solidFill>
                  <a:prstClr val="black"/>
                </a:solidFill>
                <a:latin typeface="Calibri"/>
                <a:ea typeface="+mn-ea"/>
                <a:cs typeface="Calibri"/>
              </a:rPr>
              <a:t>child </a:t>
            </a:r>
            <a:r>
              <a:rPr sz="1000" kern="1200" spc="20" dirty="0">
                <a:solidFill>
                  <a:prstClr val="black"/>
                </a:solidFill>
                <a:latin typeface="Calibri"/>
                <a:ea typeface="+mn-ea"/>
                <a:cs typeface="Calibri"/>
              </a:rPr>
              <a:t>care, </a:t>
            </a:r>
            <a:r>
              <a:rPr sz="1000" kern="1200" spc="10" dirty="0">
                <a:solidFill>
                  <a:prstClr val="black"/>
                </a:solidFill>
                <a:latin typeface="Calibri"/>
                <a:ea typeface="+mn-ea"/>
                <a:cs typeface="Calibri"/>
              </a:rPr>
              <a:t>translation </a:t>
            </a:r>
            <a:r>
              <a:rPr sz="1000" kern="1200" spc="23" dirty="0">
                <a:solidFill>
                  <a:prstClr val="black"/>
                </a:solidFill>
                <a:latin typeface="Calibri"/>
                <a:ea typeface="+mn-ea"/>
                <a:cs typeface="Calibri"/>
              </a:rPr>
              <a:t>and  </a:t>
            </a:r>
            <a:r>
              <a:rPr sz="1000" kern="1200" spc="3" dirty="0">
                <a:solidFill>
                  <a:prstClr val="black"/>
                </a:solidFill>
                <a:latin typeface="Calibri"/>
                <a:ea typeface="+mn-ea"/>
                <a:cs typeface="Calibri"/>
              </a:rPr>
              <a:t>other</a:t>
            </a:r>
            <a:r>
              <a:rPr sz="1000" kern="1200" spc="46" dirty="0">
                <a:solidFill>
                  <a:prstClr val="black"/>
                </a:solidFill>
                <a:latin typeface="Calibri"/>
                <a:ea typeface="+mn-ea"/>
                <a:cs typeface="Calibri"/>
              </a:rPr>
              <a:t> </a:t>
            </a:r>
            <a:r>
              <a:rPr sz="1000" kern="1200" spc="17" dirty="0">
                <a:solidFill>
                  <a:prstClr val="black"/>
                </a:solidFill>
                <a:latin typeface="Calibri"/>
                <a:ea typeface="+mn-ea"/>
                <a:cs typeface="Calibri"/>
              </a:rPr>
              <a:t>considerations)</a:t>
            </a:r>
            <a:endParaRPr sz="1000" kern="1200" dirty="0">
              <a:solidFill>
                <a:prstClr val="black"/>
              </a:solidFill>
              <a:latin typeface="Calibri"/>
              <a:ea typeface="+mn-ea"/>
              <a:cs typeface="Calibri"/>
            </a:endParaRPr>
          </a:p>
        </p:txBody>
      </p:sp>
      <p:sp>
        <p:nvSpPr>
          <p:cNvPr id="7" name="object 7"/>
          <p:cNvSpPr txBox="1"/>
          <p:nvPr/>
        </p:nvSpPr>
        <p:spPr>
          <a:xfrm>
            <a:off x="5437360" y="1350793"/>
            <a:ext cx="3303858" cy="3678812"/>
          </a:xfrm>
          <a:prstGeom prst="rect">
            <a:avLst/>
          </a:prstGeom>
        </p:spPr>
        <p:txBody>
          <a:bodyPr vert="horz" wrap="square" lIns="0" tIns="70597" rIns="0" bIns="0" rtlCol="0">
            <a:spAutoFit/>
          </a:bodyPr>
          <a:lstStyle/>
          <a:p>
            <a:pPr marL="277360" indent="-118088" defTabSz="605150">
              <a:spcBef>
                <a:spcPts val="556"/>
              </a:spcBef>
              <a:buClrTx/>
              <a:buFontTx/>
              <a:buAutoNum type="alphaLcPeriod" startAt="3"/>
              <a:tabLst>
                <a:tab pos="277780" algn="l"/>
              </a:tabLst>
            </a:pPr>
            <a:r>
              <a:rPr sz="1000" kern="1200" spc="43" dirty="0">
                <a:solidFill>
                  <a:prstClr val="black"/>
                </a:solidFill>
                <a:latin typeface="Calibri"/>
                <a:ea typeface="+mn-ea"/>
                <a:cs typeface="Calibri"/>
              </a:rPr>
              <a:t>Who </a:t>
            </a:r>
            <a:r>
              <a:rPr sz="1000" kern="1200" spc="-3" dirty="0">
                <a:solidFill>
                  <a:prstClr val="black"/>
                </a:solidFill>
                <a:latin typeface="Calibri"/>
                <a:ea typeface="+mn-ea"/>
                <a:cs typeface="Calibri"/>
              </a:rPr>
              <a:t>sets </a:t>
            </a:r>
            <a:r>
              <a:rPr sz="1000" kern="1200" dirty="0">
                <a:solidFill>
                  <a:prstClr val="black"/>
                </a:solidFill>
                <a:latin typeface="Calibri"/>
                <a:ea typeface="+mn-ea"/>
                <a:cs typeface="Calibri"/>
              </a:rPr>
              <a:t>the</a:t>
            </a:r>
            <a:r>
              <a:rPr sz="1000" kern="1200" spc="-26" dirty="0">
                <a:solidFill>
                  <a:prstClr val="black"/>
                </a:solidFill>
                <a:latin typeface="Calibri"/>
                <a:ea typeface="+mn-ea"/>
                <a:cs typeface="Calibri"/>
              </a:rPr>
              <a:t> </a:t>
            </a:r>
            <a:r>
              <a:rPr sz="1000" kern="1200" spc="13" dirty="0">
                <a:solidFill>
                  <a:prstClr val="black"/>
                </a:solidFill>
                <a:latin typeface="Calibri"/>
                <a:ea typeface="+mn-ea"/>
                <a:cs typeface="Calibri"/>
              </a:rPr>
              <a:t>agenda?</a:t>
            </a:r>
            <a:endParaRPr sz="1000" kern="1200" dirty="0">
              <a:solidFill>
                <a:prstClr val="black"/>
              </a:solidFill>
              <a:latin typeface="Calibri"/>
              <a:ea typeface="+mn-ea"/>
              <a:cs typeface="Calibri"/>
            </a:endParaRPr>
          </a:p>
          <a:p>
            <a:pPr marL="287446" marR="59675" indent="-128174" defTabSz="605150">
              <a:lnSpc>
                <a:spcPct val="123000"/>
              </a:lnSpc>
              <a:spcBef>
                <a:spcPts val="298"/>
              </a:spcBef>
              <a:buClrTx/>
              <a:buFontTx/>
              <a:buAutoNum type="alphaLcPeriod" startAt="3"/>
              <a:tabLst>
                <a:tab pos="287866" algn="l"/>
              </a:tabLst>
            </a:pPr>
            <a:r>
              <a:rPr sz="1000" kern="1200" spc="60" dirty="0">
                <a:solidFill>
                  <a:prstClr val="black"/>
                </a:solidFill>
                <a:latin typeface="Calibri"/>
                <a:ea typeface="+mn-ea"/>
                <a:cs typeface="Calibri"/>
              </a:rPr>
              <a:t>How </a:t>
            </a:r>
            <a:r>
              <a:rPr sz="1000" kern="1200" spc="33" dirty="0">
                <a:solidFill>
                  <a:prstClr val="black"/>
                </a:solidFill>
                <a:latin typeface="Calibri"/>
                <a:ea typeface="+mn-ea"/>
                <a:cs typeface="Calibri"/>
              </a:rPr>
              <a:t>much </a:t>
            </a:r>
            <a:r>
              <a:rPr sz="1000" kern="1200" spc="17" dirty="0">
                <a:solidFill>
                  <a:prstClr val="black"/>
                </a:solidFill>
                <a:latin typeface="Calibri"/>
                <a:ea typeface="+mn-ea"/>
                <a:cs typeface="Calibri"/>
              </a:rPr>
              <a:t>input </a:t>
            </a:r>
            <a:r>
              <a:rPr sz="1000" kern="1200" spc="20" dirty="0">
                <a:solidFill>
                  <a:prstClr val="black"/>
                </a:solidFill>
                <a:latin typeface="Calibri"/>
                <a:ea typeface="+mn-ea"/>
                <a:cs typeface="Calibri"/>
              </a:rPr>
              <a:t>is </a:t>
            </a:r>
            <a:r>
              <a:rPr sz="1000" kern="1200" dirty="0">
                <a:solidFill>
                  <a:prstClr val="black"/>
                </a:solidFill>
                <a:latin typeface="Calibri"/>
                <a:ea typeface="+mn-ea"/>
                <a:cs typeface="Calibri"/>
              </a:rPr>
              <a:t>there </a:t>
            </a:r>
            <a:r>
              <a:rPr sz="1000" kern="1200" spc="10" dirty="0">
                <a:solidFill>
                  <a:prstClr val="black"/>
                </a:solidFill>
                <a:latin typeface="Calibri"/>
                <a:ea typeface="+mn-ea"/>
                <a:cs typeface="Calibri"/>
              </a:rPr>
              <a:t>from </a:t>
            </a:r>
            <a:r>
              <a:rPr sz="1000" kern="1200" spc="17" dirty="0">
                <a:solidFill>
                  <a:prstClr val="black"/>
                </a:solidFill>
                <a:latin typeface="Calibri"/>
                <a:ea typeface="+mn-ea"/>
                <a:cs typeface="Calibri"/>
              </a:rPr>
              <a:t>our </a:t>
            </a:r>
            <a:r>
              <a:rPr sz="1000" kern="1200" spc="7" dirty="0">
                <a:solidFill>
                  <a:prstClr val="black"/>
                </a:solidFill>
                <a:latin typeface="Calibri"/>
                <a:ea typeface="+mn-ea"/>
                <a:cs typeface="Calibri"/>
              </a:rPr>
              <a:t>grant partners </a:t>
            </a:r>
            <a:r>
              <a:rPr sz="1000" kern="1200" spc="23" dirty="0">
                <a:solidFill>
                  <a:prstClr val="black"/>
                </a:solidFill>
                <a:latin typeface="Calibri"/>
                <a:ea typeface="+mn-ea"/>
                <a:cs typeface="Calibri"/>
              </a:rPr>
              <a:t>and </a:t>
            </a:r>
            <a:r>
              <a:rPr sz="1000" kern="1200" spc="7" dirty="0">
                <a:solidFill>
                  <a:prstClr val="black"/>
                </a:solidFill>
                <a:latin typeface="Calibri"/>
                <a:ea typeface="+mn-ea"/>
                <a:cs typeface="Calibri"/>
              </a:rPr>
              <a:t>other  </a:t>
            </a:r>
            <a:r>
              <a:rPr sz="1000" kern="1200" spc="10" dirty="0">
                <a:solidFill>
                  <a:prstClr val="black"/>
                </a:solidFill>
                <a:latin typeface="Calibri"/>
                <a:ea typeface="+mn-ea"/>
                <a:cs typeface="Calibri"/>
              </a:rPr>
              <a:t>stakeholders?</a:t>
            </a:r>
            <a:endParaRPr sz="1000" kern="1200" dirty="0">
              <a:solidFill>
                <a:prstClr val="black"/>
              </a:solidFill>
              <a:latin typeface="Calibri"/>
              <a:ea typeface="+mn-ea"/>
              <a:cs typeface="Calibri"/>
            </a:endParaRPr>
          </a:p>
          <a:p>
            <a:pPr marL="279041" marR="64717" indent="-119769" defTabSz="605150">
              <a:lnSpc>
                <a:spcPct val="123000"/>
              </a:lnSpc>
              <a:spcBef>
                <a:spcPts val="298"/>
              </a:spcBef>
              <a:buClrTx/>
              <a:buFontTx/>
              <a:buAutoNum type="alphaLcPeriod" startAt="3"/>
              <a:tabLst>
                <a:tab pos="279462" algn="l"/>
              </a:tabLst>
            </a:pPr>
            <a:r>
              <a:rPr sz="1000" kern="1200" spc="23" dirty="0">
                <a:solidFill>
                  <a:prstClr val="black"/>
                </a:solidFill>
                <a:latin typeface="Calibri"/>
                <a:ea typeface="+mn-ea"/>
                <a:cs typeface="Calibri"/>
              </a:rPr>
              <a:t>What </a:t>
            </a:r>
            <a:r>
              <a:rPr sz="1000" kern="1200" spc="33" dirty="0">
                <a:solidFill>
                  <a:prstClr val="black"/>
                </a:solidFill>
                <a:latin typeface="Calibri"/>
                <a:ea typeface="+mn-ea"/>
                <a:cs typeface="Calibri"/>
              </a:rPr>
              <a:t>kind </a:t>
            </a:r>
            <a:r>
              <a:rPr sz="1000" kern="1200" spc="3" dirty="0">
                <a:solidFill>
                  <a:prstClr val="black"/>
                </a:solidFill>
                <a:latin typeface="Calibri"/>
                <a:ea typeface="+mn-ea"/>
                <a:cs typeface="Calibri"/>
              </a:rPr>
              <a:t>of </a:t>
            </a:r>
            <a:r>
              <a:rPr sz="1000" kern="1200" spc="20" dirty="0">
                <a:solidFill>
                  <a:prstClr val="black"/>
                </a:solidFill>
                <a:latin typeface="Calibri"/>
                <a:ea typeface="+mn-ea"/>
                <a:cs typeface="Calibri"/>
              </a:rPr>
              <a:t>feedback </a:t>
            </a:r>
            <a:r>
              <a:rPr sz="1000" kern="1200" spc="23" dirty="0">
                <a:solidFill>
                  <a:prstClr val="black"/>
                </a:solidFill>
                <a:latin typeface="Calibri"/>
                <a:ea typeface="+mn-ea"/>
                <a:cs typeface="Calibri"/>
              </a:rPr>
              <a:t>(anonymous </a:t>
            </a:r>
            <a:r>
              <a:rPr sz="1000" kern="1200" spc="7" dirty="0">
                <a:solidFill>
                  <a:prstClr val="black"/>
                </a:solidFill>
                <a:latin typeface="Calibri"/>
                <a:ea typeface="+mn-ea"/>
                <a:cs typeface="Calibri"/>
              </a:rPr>
              <a:t>or </a:t>
            </a:r>
            <a:r>
              <a:rPr sz="1000" kern="1200" spc="3" dirty="0">
                <a:solidFill>
                  <a:prstClr val="black"/>
                </a:solidFill>
                <a:latin typeface="Calibri"/>
                <a:ea typeface="+mn-ea"/>
                <a:cs typeface="Calibri"/>
              </a:rPr>
              <a:t>not) </a:t>
            </a:r>
            <a:r>
              <a:rPr sz="1000" kern="1200" spc="17" dirty="0">
                <a:solidFill>
                  <a:prstClr val="black"/>
                </a:solidFill>
                <a:latin typeface="Calibri"/>
                <a:ea typeface="+mn-ea"/>
                <a:cs typeface="Calibri"/>
              </a:rPr>
              <a:t>does </a:t>
            </a:r>
            <a:r>
              <a:rPr sz="1000" kern="1200" spc="3" dirty="0">
                <a:solidFill>
                  <a:prstClr val="black"/>
                </a:solidFill>
                <a:latin typeface="Calibri"/>
                <a:ea typeface="+mn-ea"/>
                <a:cs typeface="Calibri"/>
              </a:rPr>
              <a:t>the  </a:t>
            </a:r>
            <a:r>
              <a:rPr sz="1000" kern="1200" spc="20" dirty="0">
                <a:solidFill>
                  <a:prstClr val="black"/>
                </a:solidFill>
                <a:latin typeface="Calibri"/>
                <a:ea typeface="+mn-ea"/>
                <a:cs typeface="Calibri"/>
              </a:rPr>
              <a:t>foundation </a:t>
            </a:r>
            <a:r>
              <a:rPr sz="1000" kern="1200" spc="30" dirty="0">
                <a:solidFill>
                  <a:prstClr val="black"/>
                </a:solidFill>
                <a:latin typeface="Calibri"/>
                <a:ea typeface="+mn-ea"/>
                <a:cs typeface="Calibri"/>
              </a:rPr>
              <a:t>collect </a:t>
            </a:r>
            <a:r>
              <a:rPr sz="1000" kern="1200" spc="10" dirty="0">
                <a:solidFill>
                  <a:prstClr val="black"/>
                </a:solidFill>
                <a:latin typeface="Calibri"/>
                <a:ea typeface="+mn-ea"/>
                <a:cs typeface="Calibri"/>
              </a:rPr>
              <a:t>from </a:t>
            </a:r>
            <a:r>
              <a:rPr sz="1000" kern="1200" spc="17" dirty="0">
                <a:solidFill>
                  <a:prstClr val="black"/>
                </a:solidFill>
                <a:latin typeface="Calibri"/>
                <a:ea typeface="+mn-ea"/>
                <a:cs typeface="Calibri"/>
              </a:rPr>
              <a:t>participants </a:t>
            </a:r>
            <a:r>
              <a:rPr sz="1000" kern="1200" spc="13" dirty="0">
                <a:solidFill>
                  <a:prstClr val="black"/>
                </a:solidFill>
                <a:latin typeface="Calibri"/>
                <a:ea typeface="+mn-ea"/>
                <a:cs typeface="Calibri"/>
              </a:rPr>
              <a:t>about </a:t>
            </a:r>
            <a:r>
              <a:rPr sz="1000" kern="1200" dirty="0">
                <a:solidFill>
                  <a:prstClr val="black"/>
                </a:solidFill>
                <a:latin typeface="Calibri"/>
                <a:ea typeface="+mn-ea"/>
                <a:cs typeface="Calibri"/>
              </a:rPr>
              <a:t>the </a:t>
            </a:r>
            <a:r>
              <a:rPr sz="1000" kern="1200" spc="23" dirty="0">
                <a:solidFill>
                  <a:prstClr val="black"/>
                </a:solidFill>
                <a:latin typeface="Calibri"/>
                <a:ea typeface="+mn-ea"/>
                <a:cs typeface="Calibri"/>
              </a:rPr>
              <a:t>convenings?  What </a:t>
            </a:r>
            <a:r>
              <a:rPr sz="1000" kern="1200" spc="17" dirty="0">
                <a:solidFill>
                  <a:prstClr val="black"/>
                </a:solidFill>
                <a:latin typeface="Calibri"/>
                <a:ea typeface="+mn-ea"/>
                <a:cs typeface="Calibri"/>
              </a:rPr>
              <a:t>does </a:t>
            </a:r>
            <a:r>
              <a:rPr sz="1000" kern="1200" dirty="0">
                <a:solidFill>
                  <a:prstClr val="black"/>
                </a:solidFill>
                <a:latin typeface="Calibri"/>
                <a:ea typeface="+mn-ea"/>
                <a:cs typeface="Calibri"/>
              </a:rPr>
              <a:t>the </a:t>
            </a:r>
            <a:r>
              <a:rPr sz="1000" kern="1200" spc="20" dirty="0">
                <a:solidFill>
                  <a:prstClr val="black"/>
                </a:solidFill>
                <a:latin typeface="Calibri"/>
                <a:ea typeface="+mn-ea"/>
                <a:cs typeface="Calibri"/>
              </a:rPr>
              <a:t>feedback</a:t>
            </a:r>
            <a:r>
              <a:rPr sz="1000" kern="1200" spc="26" dirty="0">
                <a:solidFill>
                  <a:prstClr val="black"/>
                </a:solidFill>
                <a:latin typeface="Calibri"/>
                <a:ea typeface="+mn-ea"/>
                <a:cs typeface="Calibri"/>
              </a:rPr>
              <a:t> </a:t>
            </a:r>
            <a:r>
              <a:rPr sz="1000" kern="1200" dirty="0">
                <a:solidFill>
                  <a:prstClr val="black"/>
                </a:solidFill>
                <a:latin typeface="Calibri"/>
                <a:ea typeface="+mn-ea"/>
                <a:cs typeface="Calibri"/>
              </a:rPr>
              <a:t>say?</a:t>
            </a:r>
          </a:p>
          <a:p>
            <a:pPr marL="285345" marR="136999" indent="-126073" defTabSz="605150">
              <a:lnSpc>
                <a:spcPct val="123000"/>
              </a:lnSpc>
              <a:spcBef>
                <a:spcPts val="298"/>
              </a:spcBef>
              <a:buClrTx/>
              <a:buFontTx/>
              <a:buAutoNum type="alphaLcPeriod" startAt="3"/>
              <a:tabLst>
                <a:tab pos="285765" algn="l"/>
              </a:tabLst>
            </a:pPr>
            <a:r>
              <a:rPr sz="1000" kern="1200" spc="23" dirty="0">
                <a:solidFill>
                  <a:prstClr val="black"/>
                </a:solidFill>
                <a:latin typeface="Calibri"/>
                <a:ea typeface="+mn-ea"/>
                <a:cs typeface="Calibri"/>
              </a:rPr>
              <a:t>What </a:t>
            </a:r>
            <a:r>
              <a:rPr sz="1000" kern="1200" spc="7" dirty="0">
                <a:solidFill>
                  <a:prstClr val="black"/>
                </a:solidFill>
                <a:latin typeface="Calibri"/>
                <a:ea typeface="+mn-ea"/>
                <a:cs typeface="Calibri"/>
              </a:rPr>
              <a:t>are </a:t>
            </a:r>
            <a:r>
              <a:rPr sz="1000" kern="1200" spc="17" dirty="0">
                <a:solidFill>
                  <a:prstClr val="black"/>
                </a:solidFill>
                <a:latin typeface="Calibri"/>
                <a:ea typeface="+mn-ea"/>
                <a:cs typeface="Calibri"/>
              </a:rPr>
              <a:t>some </a:t>
            </a:r>
            <a:r>
              <a:rPr sz="1000" kern="1200" spc="3" dirty="0">
                <a:solidFill>
                  <a:prstClr val="black"/>
                </a:solidFill>
                <a:latin typeface="Calibri"/>
                <a:ea typeface="+mn-ea"/>
                <a:cs typeface="Calibri"/>
              </a:rPr>
              <a:t>of </a:t>
            </a:r>
            <a:r>
              <a:rPr sz="1000" kern="1200" dirty="0">
                <a:solidFill>
                  <a:prstClr val="black"/>
                </a:solidFill>
                <a:latin typeface="Calibri"/>
                <a:ea typeface="+mn-ea"/>
                <a:cs typeface="Calibri"/>
              </a:rPr>
              <a:t>the </a:t>
            </a:r>
            <a:r>
              <a:rPr sz="1000" kern="1200" spc="13" dirty="0">
                <a:solidFill>
                  <a:prstClr val="black"/>
                </a:solidFill>
                <a:latin typeface="Calibri"/>
                <a:ea typeface="+mn-ea"/>
                <a:cs typeface="Calibri"/>
              </a:rPr>
              <a:t>measures </a:t>
            </a:r>
            <a:r>
              <a:rPr sz="1000" kern="1200" spc="3" dirty="0">
                <a:solidFill>
                  <a:prstClr val="black"/>
                </a:solidFill>
                <a:latin typeface="Calibri"/>
                <a:ea typeface="+mn-ea"/>
                <a:cs typeface="Calibri"/>
              </a:rPr>
              <a:t>of </a:t>
            </a:r>
            <a:r>
              <a:rPr sz="1000" kern="1200" spc="26" dirty="0">
                <a:solidFill>
                  <a:prstClr val="black"/>
                </a:solidFill>
                <a:latin typeface="Calibri"/>
                <a:ea typeface="+mn-ea"/>
                <a:cs typeface="Calibri"/>
              </a:rPr>
              <a:t>success </a:t>
            </a:r>
            <a:r>
              <a:rPr sz="1000" kern="1200" spc="23" dirty="0">
                <a:solidFill>
                  <a:prstClr val="black"/>
                </a:solidFill>
                <a:latin typeface="Calibri"/>
                <a:ea typeface="+mn-ea"/>
                <a:cs typeface="Calibri"/>
              </a:rPr>
              <a:t>and </a:t>
            </a:r>
            <a:r>
              <a:rPr sz="1000" kern="1200" spc="20" dirty="0">
                <a:solidFill>
                  <a:prstClr val="black"/>
                </a:solidFill>
                <a:latin typeface="Calibri"/>
                <a:ea typeface="+mn-ea"/>
                <a:cs typeface="Calibri"/>
              </a:rPr>
              <a:t>outcomes </a:t>
            </a:r>
            <a:r>
              <a:rPr sz="1000" kern="1200" spc="195" dirty="0">
                <a:solidFill>
                  <a:prstClr val="black"/>
                </a:solidFill>
                <a:latin typeface="Calibri"/>
                <a:ea typeface="+mn-ea"/>
                <a:cs typeface="Calibri"/>
              </a:rPr>
              <a:t> </a:t>
            </a:r>
            <a:r>
              <a:rPr sz="1000" kern="1200" spc="10" dirty="0">
                <a:solidFill>
                  <a:prstClr val="black"/>
                </a:solidFill>
                <a:latin typeface="Calibri"/>
                <a:ea typeface="+mn-ea"/>
                <a:cs typeface="Calibri"/>
              </a:rPr>
              <a:t>from </a:t>
            </a:r>
            <a:r>
              <a:rPr sz="1000" kern="1200" spc="23" dirty="0">
                <a:solidFill>
                  <a:prstClr val="black"/>
                </a:solidFill>
                <a:latin typeface="Calibri"/>
                <a:ea typeface="+mn-ea"/>
                <a:cs typeface="Calibri"/>
              </a:rPr>
              <a:t>convening? </a:t>
            </a:r>
            <a:r>
              <a:rPr sz="1000" kern="1200" spc="43" dirty="0">
                <a:solidFill>
                  <a:prstClr val="black"/>
                </a:solidFill>
                <a:latin typeface="Calibri"/>
                <a:ea typeface="+mn-ea"/>
                <a:cs typeface="Calibri"/>
              </a:rPr>
              <a:t>Who </a:t>
            </a:r>
            <a:r>
              <a:rPr sz="1000" kern="1200" spc="26" dirty="0">
                <a:solidFill>
                  <a:prstClr val="black"/>
                </a:solidFill>
                <a:latin typeface="Calibri"/>
                <a:ea typeface="+mn-ea"/>
                <a:cs typeface="Calibri"/>
              </a:rPr>
              <a:t>decides </a:t>
            </a:r>
            <a:r>
              <a:rPr sz="1000" kern="1200" spc="13" dirty="0">
                <a:solidFill>
                  <a:prstClr val="black"/>
                </a:solidFill>
                <a:latin typeface="Calibri"/>
                <a:ea typeface="+mn-ea"/>
                <a:cs typeface="Calibri"/>
              </a:rPr>
              <a:t>what </a:t>
            </a:r>
            <a:r>
              <a:rPr sz="1000" kern="1200" spc="10" dirty="0">
                <a:solidFill>
                  <a:prstClr val="black"/>
                </a:solidFill>
                <a:latin typeface="Calibri"/>
                <a:ea typeface="+mn-ea"/>
                <a:cs typeface="Calibri"/>
              </a:rPr>
              <a:t>constitutes</a:t>
            </a:r>
            <a:r>
              <a:rPr sz="1000" kern="1200" spc="36" dirty="0">
                <a:solidFill>
                  <a:prstClr val="black"/>
                </a:solidFill>
                <a:latin typeface="Calibri"/>
                <a:ea typeface="+mn-ea"/>
                <a:cs typeface="Calibri"/>
              </a:rPr>
              <a:t> </a:t>
            </a:r>
            <a:r>
              <a:rPr sz="1000" kern="1200" spc="17" dirty="0">
                <a:solidFill>
                  <a:prstClr val="black"/>
                </a:solidFill>
                <a:latin typeface="Calibri"/>
                <a:ea typeface="+mn-ea"/>
                <a:cs typeface="Calibri"/>
              </a:rPr>
              <a:t>success?</a:t>
            </a:r>
            <a:endParaRPr sz="1000" kern="1200" dirty="0">
              <a:solidFill>
                <a:prstClr val="black"/>
              </a:solidFill>
              <a:latin typeface="Calibri"/>
              <a:ea typeface="+mn-ea"/>
              <a:cs typeface="Calibri"/>
            </a:endParaRPr>
          </a:p>
          <a:p>
            <a:pPr marL="159272" marR="9665" indent="-150867" defTabSz="605150">
              <a:lnSpc>
                <a:spcPct val="111100"/>
              </a:lnSpc>
              <a:spcBef>
                <a:spcPts val="596"/>
              </a:spcBef>
              <a:buClrTx/>
              <a:buFontTx/>
              <a:buAutoNum type="arabicPeriod" startAt="2"/>
              <a:tabLst>
                <a:tab pos="159692" algn="l"/>
              </a:tabLst>
            </a:pPr>
            <a:r>
              <a:rPr sz="1000" kern="1200" spc="60" dirty="0">
                <a:solidFill>
                  <a:prstClr val="black"/>
                </a:solidFill>
                <a:latin typeface="Calibri"/>
                <a:ea typeface="+mn-ea"/>
                <a:cs typeface="Calibri"/>
              </a:rPr>
              <a:t>How </a:t>
            </a:r>
            <a:r>
              <a:rPr sz="1000" kern="1200" spc="20" dirty="0">
                <a:solidFill>
                  <a:prstClr val="black"/>
                </a:solidFill>
                <a:latin typeface="Calibri"/>
                <a:ea typeface="+mn-ea"/>
                <a:cs typeface="Calibri"/>
              </a:rPr>
              <a:t>does </a:t>
            </a:r>
            <a:r>
              <a:rPr sz="1000" kern="1200" spc="3" dirty="0">
                <a:solidFill>
                  <a:prstClr val="black"/>
                </a:solidFill>
                <a:latin typeface="Calibri"/>
                <a:ea typeface="+mn-ea"/>
                <a:cs typeface="Calibri"/>
              </a:rPr>
              <a:t>the </a:t>
            </a:r>
            <a:r>
              <a:rPr sz="1000" kern="1200" spc="23" dirty="0">
                <a:solidFill>
                  <a:prstClr val="black"/>
                </a:solidFill>
                <a:latin typeface="Calibri"/>
                <a:ea typeface="+mn-ea"/>
                <a:cs typeface="Calibri"/>
              </a:rPr>
              <a:t>f</a:t>
            </a:r>
            <a:r>
              <a:rPr lang="en-US" sz="1000" kern="1200" spc="23" dirty="0">
                <a:solidFill>
                  <a:prstClr val="black"/>
                </a:solidFill>
                <a:latin typeface="Calibri"/>
                <a:ea typeface="+mn-ea"/>
                <a:cs typeface="Calibri"/>
              </a:rPr>
              <a:t>under </a:t>
            </a:r>
            <a:r>
              <a:rPr sz="1000" kern="1200" spc="23" dirty="0">
                <a:solidFill>
                  <a:prstClr val="black"/>
                </a:solidFill>
                <a:latin typeface="Calibri"/>
                <a:ea typeface="+mn-ea"/>
                <a:cs typeface="Calibri"/>
              </a:rPr>
              <a:t> </a:t>
            </a:r>
            <a:r>
              <a:rPr sz="1000" kern="1200" spc="33" dirty="0">
                <a:solidFill>
                  <a:prstClr val="black"/>
                </a:solidFill>
                <a:latin typeface="Calibri"/>
                <a:ea typeface="+mn-ea"/>
                <a:cs typeface="Calibri"/>
              </a:rPr>
              <a:t>decide </a:t>
            </a:r>
            <a:r>
              <a:rPr sz="1000" kern="1200" spc="26" dirty="0">
                <a:solidFill>
                  <a:prstClr val="black"/>
                </a:solidFill>
                <a:latin typeface="Calibri"/>
                <a:ea typeface="+mn-ea"/>
                <a:cs typeface="Calibri"/>
              </a:rPr>
              <a:t>when </a:t>
            </a:r>
            <a:r>
              <a:rPr sz="1000" kern="1200" spc="-3" dirty="0">
                <a:solidFill>
                  <a:prstClr val="black"/>
                </a:solidFill>
                <a:latin typeface="Calibri"/>
                <a:ea typeface="+mn-ea"/>
                <a:cs typeface="Calibri"/>
              </a:rPr>
              <a:t>to </a:t>
            </a:r>
            <a:r>
              <a:rPr sz="1000" kern="1200" spc="17" dirty="0">
                <a:solidFill>
                  <a:prstClr val="black"/>
                </a:solidFill>
                <a:latin typeface="Calibri"/>
                <a:ea typeface="+mn-ea"/>
                <a:cs typeface="Calibri"/>
              </a:rPr>
              <a:t>be </a:t>
            </a:r>
            <a:r>
              <a:rPr sz="1000" kern="1200" spc="3" dirty="0">
                <a:solidFill>
                  <a:prstClr val="black"/>
                </a:solidFill>
                <a:latin typeface="Calibri"/>
                <a:ea typeface="+mn-ea"/>
                <a:cs typeface="Calibri"/>
              </a:rPr>
              <a:t>the </a:t>
            </a:r>
            <a:r>
              <a:rPr sz="1000" kern="1200" spc="26" dirty="0">
                <a:solidFill>
                  <a:prstClr val="black"/>
                </a:solidFill>
                <a:latin typeface="Calibri"/>
                <a:ea typeface="+mn-ea"/>
                <a:cs typeface="Calibri"/>
              </a:rPr>
              <a:t>convener </a:t>
            </a:r>
            <a:r>
              <a:rPr sz="1000" kern="1200" spc="30" dirty="0">
                <a:solidFill>
                  <a:prstClr val="black"/>
                </a:solidFill>
                <a:latin typeface="Calibri"/>
                <a:ea typeface="+mn-ea"/>
                <a:cs typeface="Calibri"/>
              </a:rPr>
              <a:t>and  </a:t>
            </a:r>
            <a:r>
              <a:rPr sz="1000" kern="1200" spc="26" dirty="0">
                <a:solidFill>
                  <a:prstClr val="black"/>
                </a:solidFill>
                <a:latin typeface="Calibri"/>
                <a:ea typeface="+mn-ea"/>
                <a:cs typeface="Calibri"/>
              </a:rPr>
              <a:t>when </a:t>
            </a:r>
            <a:r>
              <a:rPr sz="1000" kern="1200" spc="-3" dirty="0">
                <a:solidFill>
                  <a:prstClr val="black"/>
                </a:solidFill>
                <a:latin typeface="Calibri"/>
                <a:ea typeface="+mn-ea"/>
                <a:cs typeface="Calibri"/>
              </a:rPr>
              <a:t>to </a:t>
            </a:r>
            <a:r>
              <a:rPr sz="1000" kern="1200" spc="13" dirty="0">
                <a:solidFill>
                  <a:prstClr val="black"/>
                </a:solidFill>
                <a:latin typeface="Calibri"/>
                <a:ea typeface="+mn-ea"/>
                <a:cs typeface="Calibri"/>
              </a:rPr>
              <a:t>support </a:t>
            </a:r>
            <a:r>
              <a:rPr sz="1000" kern="1200" spc="33" dirty="0">
                <a:solidFill>
                  <a:prstClr val="black"/>
                </a:solidFill>
                <a:latin typeface="Calibri"/>
                <a:ea typeface="+mn-ea"/>
                <a:cs typeface="Calibri"/>
              </a:rPr>
              <a:t>convening </a:t>
            </a:r>
            <a:r>
              <a:rPr sz="1000" kern="1200" spc="26" dirty="0">
                <a:solidFill>
                  <a:prstClr val="black"/>
                </a:solidFill>
                <a:latin typeface="Calibri"/>
                <a:ea typeface="+mn-ea"/>
                <a:cs typeface="Calibri"/>
              </a:rPr>
              <a:t>by</a:t>
            </a:r>
            <a:r>
              <a:rPr sz="1000" kern="1200" spc="89" dirty="0">
                <a:solidFill>
                  <a:prstClr val="black"/>
                </a:solidFill>
                <a:latin typeface="Calibri"/>
                <a:ea typeface="+mn-ea"/>
                <a:cs typeface="Calibri"/>
              </a:rPr>
              <a:t> </a:t>
            </a:r>
            <a:r>
              <a:rPr sz="1000" kern="1200" spc="3" dirty="0">
                <a:solidFill>
                  <a:prstClr val="black"/>
                </a:solidFill>
                <a:latin typeface="Calibri"/>
                <a:ea typeface="+mn-ea"/>
                <a:cs typeface="Calibri"/>
              </a:rPr>
              <a:t>others?</a:t>
            </a:r>
            <a:endParaRPr sz="1000" kern="1200" dirty="0">
              <a:solidFill>
                <a:prstClr val="black"/>
              </a:solidFill>
              <a:latin typeface="Calibri"/>
              <a:ea typeface="+mn-ea"/>
              <a:cs typeface="Calibri"/>
            </a:endParaRPr>
          </a:p>
          <a:p>
            <a:pPr marL="159272" marR="189109" indent="-150867" defTabSz="605150">
              <a:lnSpc>
                <a:spcPct val="111100"/>
              </a:lnSpc>
              <a:spcBef>
                <a:spcPts val="596"/>
              </a:spcBef>
              <a:buClrTx/>
              <a:buFontTx/>
              <a:buAutoNum type="arabicPeriod" startAt="2"/>
              <a:tabLst>
                <a:tab pos="159692" algn="l"/>
              </a:tabLst>
            </a:pPr>
            <a:r>
              <a:rPr sz="1000" kern="1200" spc="46" dirty="0">
                <a:solidFill>
                  <a:prstClr val="black"/>
                </a:solidFill>
                <a:latin typeface="Calibri"/>
                <a:ea typeface="+mn-ea"/>
                <a:cs typeface="Calibri"/>
              </a:rPr>
              <a:t>Which </a:t>
            </a:r>
            <a:r>
              <a:rPr sz="1000" kern="1200" spc="7" dirty="0">
                <a:solidFill>
                  <a:prstClr val="black"/>
                </a:solidFill>
                <a:latin typeface="Calibri"/>
                <a:ea typeface="+mn-ea"/>
                <a:cs typeface="Calibri"/>
              </a:rPr>
              <a:t>other </a:t>
            </a:r>
            <a:r>
              <a:rPr sz="1000" kern="1200" spc="13" dirty="0">
                <a:solidFill>
                  <a:prstClr val="black"/>
                </a:solidFill>
                <a:latin typeface="Calibri"/>
                <a:ea typeface="+mn-ea"/>
                <a:cs typeface="Calibri"/>
              </a:rPr>
              <a:t>funders </a:t>
            </a:r>
            <a:r>
              <a:rPr sz="1000" kern="1200" spc="20" dirty="0">
                <a:solidFill>
                  <a:prstClr val="black"/>
                </a:solidFill>
                <a:latin typeface="Calibri"/>
                <a:ea typeface="+mn-ea"/>
                <a:cs typeface="Calibri"/>
              </a:rPr>
              <a:t>does </a:t>
            </a:r>
            <a:r>
              <a:rPr sz="1000" kern="1200" spc="17" dirty="0">
                <a:solidFill>
                  <a:prstClr val="black"/>
                </a:solidFill>
                <a:latin typeface="Calibri"/>
                <a:ea typeface="+mn-ea"/>
                <a:cs typeface="Calibri"/>
              </a:rPr>
              <a:t>our institution </a:t>
            </a:r>
            <a:r>
              <a:rPr sz="1000" kern="1200" spc="23" dirty="0">
                <a:solidFill>
                  <a:prstClr val="black"/>
                </a:solidFill>
                <a:latin typeface="Calibri"/>
                <a:ea typeface="+mn-ea"/>
                <a:cs typeface="Calibri"/>
              </a:rPr>
              <a:t>collaborate </a:t>
            </a:r>
            <a:r>
              <a:rPr sz="1000" kern="1200" spc="26" dirty="0">
                <a:solidFill>
                  <a:prstClr val="black"/>
                </a:solidFill>
                <a:latin typeface="Calibri"/>
                <a:ea typeface="+mn-ea"/>
                <a:cs typeface="Calibri"/>
              </a:rPr>
              <a:t>with,  formally </a:t>
            </a:r>
            <a:r>
              <a:rPr sz="1000" kern="1200" spc="10" dirty="0">
                <a:solidFill>
                  <a:prstClr val="black"/>
                </a:solidFill>
                <a:latin typeface="Calibri"/>
                <a:ea typeface="+mn-ea"/>
                <a:cs typeface="Calibri"/>
              </a:rPr>
              <a:t>or</a:t>
            </a:r>
            <a:r>
              <a:rPr sz="1000" kern="1200" spc="96" dirty="0">
                <a:solidFill>
                  <a:prstClr val="black"/>
                </a:solidFill>
                <a:latin typeface="Calibri"/>
                <a:ea typeface="+mn-ea"/>
                <a:cs typeface="Calibri"/>
              </a:rPr>
              <a:t> </a:t>
            </a:r>
            <a:r>
              <a:rPr sz="1000" kern="1200" spc="23" dirty="0">
                <a:solidFill>
                  <a:prstClr val="black"/>
                </a:solidFill>
                <a:latin typeface="Calibri"/>
                <a:ea typeface="+mn-ea"/>
                <a:cs typeface="Calibri"/>
              </a:rPr>
              <a:t>informally?</a:t>
            </a:r>
            <a:endParaRPr sz="1000" kern="1200" dirty="0">
              <a:solidFill>
                <a:prstClr val="black"/>
              </a:solidFill>
              <a:latin typeface="Calibri"/>
              <a:ea typeface="+mn-ea"/>
              <a:cs typeface="Calibri"/>
            </a:endParaRPr>
          </a:p>
          <a:p>
            <a:pPr marL="273998" lvl="1" indent="-114726" defTabSz="605150">
              <a:spcBef>
                <a:spcPts val="390"/>
              </a:spcBef>
              <a:buClrTx/>
              <a:buFontTx/>
              <a:buAutoNum type="alphaLcPeriod"/>
              <a:tabLst>
                <a:tab pos="274419" algn="l"/>
              </a:tabLst>
            </a:pPr>
            <a:r>
              <a:rPr sz="1000" kern="1200" spc="17" dirty="0">
                <a:solidFill>
                  <a:prstClr val="black"/>
                </a:solidFill>
                <a:latin typeface="Calibri"/>
                <a:ea typeface="+mn-ea"/>
                <a:cs typeface="Calibri"/>
              </a:rPr>
              <a:t>What </a:t>
            </a:r>
            <a:r>
              <a:rPr sz="1000" kern="1200" spc="13" dirty="0">
                <a:solidFill>
                  <a:prstClr val="black"/>
                </a:solidFill>
                <a:latin typeface="Calibri"/>
                <a:ea typeface="+mn-ea"/>
                <a:cs typeface="Calibri"/>
              </a:rPr>
              <a:t>is </a:t>
            </a:r>
            <a:r>
              <a:rPr sz="1000" kern="1200" spc="-7" dirty="0">
                <a:solidFill>
                  <a:prstClr val="black"/>
                </a:solidFill>
                <a:latin typeface="Calibri"/>
                <a:ea typeface="+mn-ea"/>
                <a:cs typeface="Calibri"/>
              </a:rPr>
              <a:t>the </a:t>
            </a:r>
            <a:r>
              <a:rPr sz="1000" kern="1200" dirty="0">
                <a:solidFill>
                  <a:prstClr val="black"/>
                </a:solidFill>
                <a:latin typeface="Calibri"/>
                <a:ea typeface="+mn-ea"/>
                <a:cs typeface="Calibri"/>
              </a:rPr>
              <a:t>nature of </a:t>
            </a:r>
            <a:r>
              <a:rPr sz="1000" kern="1200" spc="-13" dirty="0">
                <a:solidFill>
                  <a:prstClr val="black"/>
                </a:solidFill>
                <a:latin typeface="Calibri"/>
                <a:ea typeface="+mn-ea"/>
                <a:cs typeface="Calibri"/>
              </a:rPr>
              <a:t>that</a:t>
            </a:r>
            <a:r>
              <a:rPr sz="1000" kern="1200" spc="30" dirty="0">
                <a:solidFill>
                  <a:prstClr val="black"/>
                </a:solidFill>
                <a:latin typeface="Calibri"/>
                <a:ea typeface="+mn-ea"/>
                <a:cs typeface="Calibri"/>
              </a:rPr>
              <a:t> </a:t>
            </a:r>
            <a:r>
              <a:rPr sz="1000" kern="1200" spc="10" dirty="0">
                <a:solidFill>
                  <a:prstClr val="black"/>
                </a:solidFill>
                <a:latin typeface="Calibri"/>
                <a:ea typeface="+mn-ea"/>
                <a:cs typeface="Calibri"/>
              </a:rPr>
              <a:t>collaboration?</a:t>
            </a:r>
            <a:endParaRPr sz="1000" kern="1200" dirty="0">
              <a:solidFill>
                <a:prstClr val="black"/>
              </a:solidFill>
              <a:latin typeface="Calibri"/>
              <a:ea typeface="+mn-ea"/>
              <a:cs typeface="Calibri"/>
            </a:endParaRPr>
          </a:p>
          <a:p>
            <a:pPr marL="279041" lvl="1" indent="-119769" defTabSz="605150">
              <a:spcBef>
                <a:spcPts val="390"/>
              </a:spcBef>
              <a:buClrTx/>
              <a:buFontTx/>
              <a:buAutoNum type="alphaLcPeriod"/>
              <a:tabLst>
                <a:tab pos="279462" algn="l"/>
              </a:tabLst>
            </a:pPr>
            <a:r>
              <a:rPr sz="1000" kern="1200" spc="17" dirty="0">
                <a:solidFill>
                  <a:prstClr val="black"/>
                </a:solidFill>
                <a:latin typeface="Calibri"/>
                <a:ea typeface="+mn-ea"/>
                <a:cs typeface="Calibri"/>
              </a:rPr>
              <a:t>What </a:t>
            </a:r>
            <a:r>
              <a:rPr sz="1000" kern="1200" dirty="0">
                <a:solidFill>
                  <a:prstClr val="black"/>
                </a:solidFill>
                <a:latin typeface="Calibri"/>
                <a:ea typeface="+mn-ea"/>
                <a:cs typeface="Calibri"/>
              </a:rPr>
              <a:t>are </a:t>
            </a:r>
            <a:r>
              <a:rPr sz="1000" kern="1200" spc="10" dirty="0">
                <a:solidFill>
                  <a:prstClr val="black"/>
                </a:solidFill>
                <a:latin typeface="Calibri"/>
                <a:ea typeface="+mn-ea"/>
                <a:cs typeface="Calibri"/>
              </a:rPr>
              <a:t>our intended</a:t>
            </a:r>
            <a:r>
              <a:rPr sz="1000" kern="1200" spc="103" dirty="0">
                <a:solidFill>
                  <a:prstClr val="black"/>
                </a:solidFill>
                <a:latin typeface="Calibri"/>
                <a:ea typeface="+mn-ea"/>
                <a:cs typeface="Calibri"/>
              </a:rPr>
              <a:t> </a:t>
            </a:r>
            <a:r>
              <a:rPr sz="1000" kern="1200" spc="3" dirty="0">
                <a:solidFill>
                  <a:prstClr val="black"/>
                </a:solidFill>
                <a:latin typeface="Calibri"/>
                <a:ea typeface="+mn-ea"/>
                <a:cs typeface="Calibri"/>
              </a:rPr>
              <a:t>outcomes?</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53" dirty="0">
                <a:solidFill>
                  <a:prstClr val="black"/>
                </a:solidFill>
                <a:latin typeface="Calibri"/>
                <a:ea typeface="+mn-ea"/>
                <a:cs typeface="Calibri"/>
              </a:rPr>
              <a:t>How </a:t>
            </a:r>
            <a:r>
              <a:rPr sz="1000" kern="1200" spc="20" dirty="0">
                <a:solidFill>
                  <a:prstClr val="black"/>
                </a:solidFill>
                <a:latin typeface="Calibri"/>
                <a:ea typeface="+mn-ea"/>
                <a:cs typeface="Calibri"/>
              </a:rPr>
              <a:t>do we </a:t>
            </a:r>
            <a:r>
              <a:rPr sz="1000" kern="1200" spc="7" dirty="0">
                <a:solidFill>
                  <a:prstClr val="black"/>
                </a:solidFill>
                <a:latin typeface="Calibri"/>
                <a:ea typeface="+mn-ea"/>
                <a:cs typeface="Calibri"/>
              </a:rPr>
              <a:t>measure</a:t>
            </a:r>
            <a:r>
              <a:rPr sz="1000" kern="1200" spc="36" dirty="0">
                <a:solidFill>
                  <a:prstClr val="black"/>
                </a:solidFill>
                <a:latin typeface="Calibri"/>
                <a:ea typeface="+mn-ea"/>
                <a:cs typeface="Calibri"/>
              </a:rPr>
              <a:t> </a:t>
            </a:r>
            <a:r>
              <a:rPr sz="1000" kern="1200" spc="7" dirty="0">
                <a:solidFill>
                  <a:prstClr val="black"/>
                </a:solidFill>
                <a:latin typeface="Calibri"/>
                <a:ea typeface="+mn-ea"/>
                <a:cs typeface="Calibri"/>
              </a:rPr>
              <a:t>success?</a:t>
            </a:r>
            <a:endParaRPr sz="1000" kern="1200" dirty="0">
              <a:solidFill>
                <a:prstClr val="black"/>
              </a:solidFill>
              <a:latin typeface="Calibri"/>
              <a:ea typeface="+mn-ea"/>
              <a:cs typeface="Calibri"/>
            </a:endParaRPr>
          </a:p>
          <a:p>
            <a:pPr marL="281982" marR="3362" lvl="1" indent="-122711" defTabSz="605150">
              <a:lnSpc>
                <a:spcPct val="111100"/>
              </a:lnSpc>
              <a:spcBef>
                <a:spcPts val="298"/>
              </a:spcBef>
              <a:buClrTx/>
              <a:buFontTx/>
              <a:buAutoNum type="alphaLcPeriod"/>
              <a:tabLst>
                <a:tab pos="282403" algn="l"/>
              </a:tabLst>
            </a:pPr>
            <a:r>
              <a:rPr sz="1000" kern="1200" spc="66" dirty="0">
                <a:solidFill>
                  <a:prstClr val="black"/>
                </a:solidFill>
                <a:latin typeface="Calibri"/>
                <a:ea typeface="+mn-ea"/>
                <a:cs typeface="Calibri"/>
              </a:rPr>
              <a:t>Do </a:t>
            </a:r>
            <a:r>
              <a:rPr sz="1000" kern="1200" spc="20" dirty="0">
                <a:solidFill>
                  <a:prstClr val="black"/>
                </a:solidFill>
                <a:latin typeface="Calibri"/>
                <a:ea typeface="+mn-ea"/>
                <a:cs typeface="Calibri"/>
              </a:rPr>
              <a:t>we </a:t>
            </a:r>
            <a:r>
              <a:rPr sz="1000" kern="1200" spc="26" dirty="0">
                <a:solidFill>
                  <a:prstClr val="black"/>
                </a:solidFill>
                <a:latin typeface="Calibri"/>
                <a:ea typeface="+mn-ea"/>
                <a:cs typeface="Calibri"/>
              </a:rPr>
              <a:t>know </a:t>
            </a:r>
            <a:r>
              <a:rPr sz="1000" kern="1200" spc="3" dirty="0">
                <a:solidFill>
                  <a:prstClr val="black"/>
                </a:solidFill>
                <a:latin typeface="Calibri"/>
                <a:ea typeface="+mn-ea"/>
                <a:cs typeface="Calibri"/>
              </a:rPr>
              <a:t>whether </a:t>
            </a:r>
            <a:r>
              <a:rPr sz="1000" kern="1200" spc="-3" dirty="0">
                <a:solidFill>
                  <a:prstClr val="black"/>
                </a:solidFill>
                <a:latin typeface="Calibri"/>
                <a:ea typeface="+mn-ea"/>
                <a:cs typeface="Calibri"/>
              </a:rPr>
              <a:t>grantees </a:t>
            </a:r>
            <a:r>
              <a:rPr sz="1000" kern="1200" spc="3" dirty="0">
                <a:solidFill>
                  <a:prstClr val="black"/>
                </a:solidFill>
                <a:latin typeface="Calibri"/>
                <a:ea typeface="+mn-ea"/>
                <a:cs typeface="Calibri"/>
              </a:rPr>
              <a:t>or </a:t>
            </a:r>
            <a:r>
              <a:rPr sz="1000" kern="1200" spc="10" dirty="0">
                <a:solidFill>
                  <a:prstClr val="black"/>
                </a:solidFill>
                <a:latin typeface="Calibri"/>
                <a:ea typeface="+mn-ea"/>
                <a:cs typeface="Calibri"/>
              </a:rPr>
              <a:t>intended </a:t>
            </a:r>
            <a:r>
              <a:rPr sz="1000" kern="1200" spc="13" dirty="0">
                <a:solidFill>
                  <a:prstClr val="black"/>
                </a:solidFill>
                <a:latin typeface="Calibri"/>
                <a:ea typeface="+mn-ea"/>
                <a:cs typeface="Calibri"/>
              </a:rPr>
              <a:t>beneficiaries </a:t>
            </a:r>
            <a:r>
              <a:rPr sz="1000" kern="1200" dirty="0">
                <a:solidFill>
                  <a:prstClr val="black"/>
                </a:solidFill>
                <a:latin typeface="Calibri"/>
                <a:ea typeface="+mn-ea"/>
                <a:cs typeface="Calibri"/>
              </a:rPr>
              <a:t>of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collaborative </a:t>
            </a:r>
            <a:r>
              <a:rPr sz="1000" kern="1200" spc="26" dirty="0">
                <a:solidFill>
                  <a:prstClr val="black"/>
                </a:solidFill>
                <a:latin typeface="Calibri"/>
                <a:ea typeface="+mn-ea"/>
                <a:cs typeface="Calibri"/>
              </a:rPr>
              <a:t>view </a:t>
            </a:r>
            <a:r>
              <a:rPr sz="1000" kern="1200" spc="-3" dirty="0">
                <a:solidFill>
                  <a:prstClr val="black"/>
                </a:solidFill>
                <a:latin typeface="Calibri"/>
                <a:ea typeface="+mn-ea"/>
                <a:cs typeface="Calibri"/>
              </a:rPr>
              <a:t>it </a:t>
            </a:r>
            <a:r>
              <a:rPr sz="1000" kern="1200" spc="3" dirty="0">
                <a:solidFill>
                  <a:prstClr val="black"/>
                </a:solidFill>
                <a:latin typeface="Calibri"/>
                <a:ea typeface="+mn-ea"/>
                <a:cs typeface="Calibri"/>
              </a:rPr>
              <a:t>as</a:t>
            </a:r>
            <a:r>
              <a:rPr sz="1000" kern="1200" spc="93" dirty="0">
                <a:solidFill>
                  <a:prstClr val="black"/>
                </a:solidFill>
                <a:latin typeface="Calibri"/>
                <a:ea typeface="+mn-ea"/>
                <a:cs typeface="Calibri"/>
              </a:rPr>
              <a:t> </a:t>
            </a:r>
            <a:r>
              <a:rPr sz="1000" kern="1200" spc="7" dirty="0">
                <a:solidFill>
                  <a:prstClr val="black"/>
                </a:solidFill>
                <a:latin typeface="Calibri"/>
                <a:ea typeface="+mn-ea"/>
                <a:cs typeface="Calibri"/>
              </a:rPr>
              <a:t>impactful?</a:t>
            </a:r>
            <a:endParaRPr sz="1000" kern="1200" dirty="0">
              <a:solidFill>
                <a:prstClr val="black"/>
              </a:solidFill>
              <a:latin typeface="Calibri"/>
              <a:ea typeface="+mn-ea"/>
              <a:cs typeface="Calibri"/>
            </a:endParaRPr>
          </a:p>
        </p:txBody>
      </p:sp>
      <p:sp>
        <p:nvSpPr>
          <p:cNvPr id="8" name="object 8"/>
          <p:cNvSpPr txBox="1"/>
          <p:nvPr/>
        </p:nvSpPr>
        <p:spPr>
          <a:xfrm>
            <a:off x="576262" y="394495"/>
            <a:ext cx="7991475" cy="940793"/>
          </a:xfrm>
          <a:prstGeom prst="rect">
            <a:avLst/>
          </a:prstGeom>
        </p:spPr>
        <p:txBody>
          <a:bodyPr vert="horz" wrap="square" lIns="0" tIns="8404" rIns="0" bIns="0" rtlCol="0">
            <a:spAutoFit/>
          </a:bodyPr>
          <a:lstStyle/>
          <a:p>
            <a:pPr marL="8405" defTabSz="605150">
              <a:lnSpc>
                <a:spcPts val="1085"/>
              </a:lnSpc>
              <a:spcBef>
                <a:spcPts val="66"/>
              </a:spcBef>
              <a:buClrTx/>
            </a:pPr>
            <a:r>
              <a:rPr b="1" kern="1200" spc="56" dirty="0">
                <a:solidFill>
                  <a:srgbClr val="002060"/>
                </a:solidFill>
                <a:latin typeface="Calibri" panose="020F0502020204030204" pitchFamily="34" charset="0"/>
                <a:ea typeface="+mn-ea"/>
                <a:cs typeface="Calibri" panose="020F0502020204030204" pitchFamily="34" charset="0"/>
              </a:rPr>
              <a:t>WIELDING</a:t>
            </a:r>
            <a:r>
              <a:rPr b="1" kern="1200" spc="13" dirty="0">
                <a:solidFill>
                  <a:srgbClr val="002060"/>
                </a:solidFill>
                <a:latin typeface="Calibri" panose="020F0502020204030204" pitchFamily="34" charset="0"/>
                <a:ea typeface="+mn-ea"/>
                <a:cs typeface="Calibri" panose="020F0502020204030204" pitchFamily="34" charset="0"/>
              </a:rPr>
              <a:t> </a:t>
            </a:r>
            <a:r>
              <a:rPr b="1" kern="1200" spc="50" dirty="0">
                <a:solidFill>
                  <a:srgbClr val="002060"/>
                </a:solidFill>
                <a:latin typeface="Calibri" panose="020F0502020204030204" pitchFamily="34" charset="0"/>
                <a:ea typeface="+mn-ea"/>
                <a:cs typeface="Calibri" panose="020F0502020204030204" pitchFamily="34" charset="0"/>
              </a:rPr>
              <a:t>POWER</a:t>
            </a:r>
            <a:r>
              <a:rPr lang="en-US" b="1" kern="1200" spc="50" dirty="0">
                <a:solidFill>
                  <a:srgbClr val="002060"/>
                </a:solidFill>
                <a:latin typeface="Calibri" panose="020F0502020204030204" pitchFamily="34" charset="0"/>
                <a:ea typeface="+mn-ea"/>
                <a:cs typeface="Calibri" panose="020F0502020204030204" pitchFamily="34" charset="0"/>
              </a:rPr>
              <a:t>: ASSESMENT</a:t>
            </a:r>
            <a:endParaRPr b="1" kern="1200" dirty="0">
              <a:solidFill>
                <a:srgbClr val="002060"/>
              </a:solidFill>
              <a:latin typeface="Calibri" panose="020F0502020204030204" pitchFamily="34" charset="0"/>
              <a:ea typeface="+mn-ea"/>
              <a:cs typeface="Calibri" panose="020F0502020204030204" pitchFamily="34" charset="0"/>
            </a:endParaRPr>
          </a:p>
          <a:p>
            <a:pPr marL="8405" defTabSz="605150">
              <a:lnSpc>
                <a:spcPts val="2356"/>
              </a:lnSpc>
              <a:buClrTx/>
            </a:pPr>
            <a:r>
              <a:rPr sz="1100" b="1" kern="1200" spc="126" dirty="0">
                <a:solidFill>
                  <a:srgbClr val="002060"/>
                </a:solidFill>
                <a:latin typeface="Frank Ruhl Libre" panose="020B0604020202020204" charset="-79"/>
                <a:ea typeface="+mn-ea"/>
                <a:cs typeface="Frank Ruhl Libre" panose="020B0604020202020204" charset="-79"/>
              </a:rPr>
              <a:t>SELF-ASSESSMENT </a:t>
            </a:r>
            <a:r>
              <a:rPr sz="1100" b="1" kern="1200" spc="63" dirty="0">
                <a:solidFill>
                  <a:srgbClr val="002060"/>
                </a:solidFill>
                <a:latin typeface="Frank Ruhl Libre" panose="020B0604020202020204" charset="-79"/>
                <a:ea typeface="+mn-ea"/>
                <a:cs typeface="Frank Ruhl Libre" panose="020B0604020202020204" charset="-79"/>
              </a:rPr>
              <a:t>DATA </a:t>
            </a:r>
            <a:r>
              <a:rPr sz="1100" b="1" kern="1200" spc="122" dirty="0">
                <a:solidFill>
                  <a:srgbClr val="002060"/>
                </a:solidFill>
                <a:latin typeface="Frank Ruhl Libre" panose="020B0604020202020204" charset="-79"/>
                <a:ea typeface="+mn-ea"/>
                <a:cs typeface="Frank Ruhl Libre" panose="020B0604020202020204" charset="-79"/>
              </a:rPr>
              <a:t>GATHERING</a:t>
            </a:r>
            <a:r>
              <a:rPr sz="1100" b="1" kern="1200" spc="-69" dirty="0">
                <a:solidFill>
                  <a:srgbClr val="002060"/>
                </a:solidFill>
                <a:latin typeface="Frank Ruhl Libre" panose="020B0604020202020204" charset="-79"/>
                <a:ea typeface="+mn-ea"/>
                <a:cs typeface="Frank Ruhl Libre" panose="020B0604020202020204" charset="-79"/>
              </a:rPr>
              <a:t> </a:t>
            </a:r>
            <a:r>
              <a:rPr sz="1100" b="1" kern="1200" spc="135" dirty="0">
                <a:solidFill>
                  <a:srgbClr val="002060"/>
                </a:solidFill>
                <a:latin typeface="Frank Ruhl Libre" panose="020B0604020202020204" charset="-79"/>
                <a:ea typeface="+mn-ea"/>
                <a:cs typeface="Frank Ruhl Libre" panose="020B0604020202020204" charset="-79"/>
              </a:rPr>
              <a:t>TOOLS</a:t>
            </a:r>
            <a:endParaRPr sz="1100" b="1" kern="1200" dirty="0">
              <a:solidFill>
                <a:srgbClr val="002060"/>
              </a:solidFill>
              <a:latin typeface="Frank Ruhl Libre" panose="020B0604020202020204" charset="-79"/>
              <a:ea typeface="+mn-ea"/>
              <a:cs typeface="Frank Ruhl Libre" panose="020B0604020202020204" charset="-79"/>
            </a:endParaRPr>
          </a:p>
          <a:p>
            <a:pPr marL="8405" defTabSz="605150">
              <a:spcBef>
                <a:spcPts val="30"/>
              </a:spcBef>
              <a:buClrTx/>
            </a:pPr>
            <a:r>
              <a:rPr sz="993" i="1" kern="1200" spc="33" dirty="0">
                <a:solidFill>
                  <a:prstClr val="black"/>
                </a:solidFill>
                <a:latin typeface="Palatino Linotype"/>
                <a:ea typeface="+mn-ea"/>
                <a:cs typeface="Palatino Linotype"/>
              </a:rPr>
              <a:t>The</a:t>
            </a:r>
            <a:r>
              <a:rPr sz="993" i="1" kern="1200" spc="-7" dirty="0">
                <a:solidFill>
                  <a:prstClr val="black"/>
                </a:solidFill>
                <a:latin typeface="Palatino Linotype"/>
                <a:ea typeface="+mn-ea"/>
                <a:cs typeface="Palatino Linotype"/>
              </a:rPr>
              <a:t> </a:t>
            </a:r>
            <a:r>
              <a:rPr sz="993" i="1" kern="1200" spc="10" dirty="0">
                <a:solidFill>
                  <a:prstClr val="black"/>
                </a:solidFill>
                <a:latin typeface="Palatino Linotype"/>
                <a:ea typeface="+mn-ea"/>
                <a:cs typeface="Palatino Linotype"/>
              </a:rPr>
              <a:t>following</a:t>
            </a:r>
            <a:r>
              <a:rPr sz="993" i="1" kern="1200" spc="-7" dirty="0">
                <a:solidFill>
                  <a:prstClr val="black"/>
                </a:solidFill>
                <a:latin typeface="Palatino Linotype"/>
                <a:ea typeface="+mn-ea"/>
                <a:cs typeface="Palatino Linotype"/>
              </a:rPr>
              <a:t> </a:t>
            </a:r>
            <a:r>
              <a:rPr sz="993" i="1" kern="1200" spc="30" dirty="0">
                <a:solidFill>
                  <a:prstClr val="black"/>
                </a:solidFill>
                <a:latin typeface="Palatino Linotype"/>
                <a:ea typeface="+mn-ea"/>
                <a:cs typeface="Palatino Linotype"/>
              </a:rPr>
              <a:t>sets</a:t>
            </a:r>
            <a:r>
              <a:rPr sz="993" i="1" kern="1200" spc="-7"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of</a:t>
            </a:r>
            <a:r>
              <a:rPr sz="993" i="1" kern="1200" spc="-3" dirty="0">
                <a:solidFill>
                  <a:prstClr val="black"/>
                </a:solidFill>
                <a:latin typeface="Palatino Linotype"/>
                <a:ea typeface="+mn-ea"/>
                <a:cs typeface="Palatino Linotype"/>
              </a:rPr>
              <a:t> </a:t>
            </a:r>
            <a:r>
              <a:rPr sz="993" i="1" kern="1200" spc="23" dirty="0">
                <a:solidFill>
                  <a:prstClr val="black"/>
                </a:solidFill>
                <a:latin typeface="Palatino Linotype"/>
                <a:ea typeface="+mn-ea"/>
                <a:cs typeface="Palatino Linotype"/>
              </a:rPr>
              <a:t>questions</a:t>
            </a:r>
            <a:r>
              <a:rPr sz="993" i="1" kern="1200" spc="-7"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can</a:t>
            </a:r>
            <a:r>
              <a:rPr sz="993" i="1" kern="1200" spc="-7" dirty="0">
                <a:solidFill>
                  <a:prstClr val="black"/>
                </a:solidFill>
                <a:latin typeface="Palatino Linotype"/>
                <a:ea typeface="+mn-ea"/>
                <a:cs typeface="Palatino Linotype"/>
              </a:rPr>
              <a:t> </a:t>
            </a:r>
            <a:r>
              <a:rPr sz="993" i="1" kern="1200" spc="13" dirty="0">
                <a:solidFill>
                  <a:prstClr val="black"/>
                </a:solidFill>
                <a:latin typeface="Palatino Linotype"/>
                <a:ea typeface="+mn-ea"/>
                <a:cs typeface="Palatino Linotype"/>
              </a:rPr>
              <a:t>guide</a:t>
            </a:r>
            <a:r>
              <a:rPr sz="993" i="1" kern="1200" spc="-3" dirty="0">
                <a:solidFill>
                  <a:prstClr val="black"/>
                </a:solidFill>
                <a:latin typeface="Palatino Linotype"/>
                <a:ea typeface="+mn-ea"/>
                <a:cs typeface="Palatino Linotype"/>
              </a:rPr>
              <a:t> </a:t>
            </a:r>
            <a:r>
              <a:rPr sz="993" i="1" kern="1200" dirty="0">
                <a:solidFill>
                  <a:prstClr val="black"/>
                </a:solidFill>
                <a:latin typeface="Palatino Linotype"/>
                <a:ea typeface="+mn-ea"/>
                <a:cs typeface="Palatino Linotype"/>
              </a:rPr>
              <a:t>you</a:t>
            </a:r>
            <a:r>
              <a:rPr sz="993" i="1" kern="1200" spc="-7" dirty="0">
                <a:solidFill>
                  <a:prstClr val="black"/>
                </a:solidFill>
                <a:latin typeface="Palatino Linotype"/>
                <a:ea typeface="+mn-ea"/>
                <a:cs typeface="Palatino Linotype"/>
              </a:rPr>
              <a:t> </a:t>
            </a:r>
            <a:r>
              <a:rPr sz="993" i="1" kern="1200" spc="-3" dirty="0">
                <a:solidFill>
                  <a:prstClr val="black"/>
                </a:solidFill>
                <a:latin typeface="Palatino Linotype"/>
                <a:ea typeface="+mn-ea"/>
                <a:cs typeface="Palatino Linotype"/>
              </a:rPr>
              <a:t>in</a:t>
            </a:r>
            <a:r>
              <a:rPr sz="993" i="1" kern="1200" spc="-7" dirty="0">
                <a:solidFill>
                  <a:prstClr val="black"/>
                </a:solidFill>
                <a:latin typeface="Palatino Linotype"/>
                <a:ea typeface="+mn-ea"/>
                <a:cs typeface="Palatino Linotype"/>
              </a:rPr>
              <a:t> </a:t>
            </a:r>
            <a:r>
              <a:rPr sz="993" i="1" kern="1200" spc="13" dirty="0">
                <a:solidFill>
                  <a:prstClr val="black"/>
                </a:solidFill>
                <a:latin typeface="Palatino Linotype"/>
                <a:ea typeface="+mn-ea"/>
                <a:cs typeface="Palatino Linotype"/>
              </a:rPr>
              <a:t>collecting</a:t>
            </a:r>
            <a:r>
              <a:rPr sz="993" i="1" kern="1200" spc="-3" dirty="0">
                <a:solidFill>
                  <a:prstClr val="black"/>
                </a:solidFill>
                <a:latin typeface="Palatino Linotype"/>
                <a:ea typeface="+mn-ea"/>
                <a:cs typeface="Palatino Linotype"/>
              </a:rPr>
              <a:t> </a:t>
            </a:r>
            <a:r>
              <a:rPr sz="993" i="1" kern="1200" spc="17" dirty="0">
                <a:solidFill>
                  <a:prstClr val="black"/>
                </a:solidFill>
                <a:latin typeface="Palatino Linotype"/>
                <a:ea typeface="+mn-ea"/>
                <a:cs typeface="Palatino Linotype"/>
              </a:rPr>
              <a:t>internal</a:t>
            </a:r>
            <a:r>
              <a:rPr sz="993" i="1" kern="1200" spc="-7" dirty="0">
                <a:solidFill>
                  <a:prstClr val="black"/>
                </a:solidFill>
                <a:latin typeface="Palatino Linotype"/>
                <a:ea typeface="+mn-ea"/>
                <a:cs typeface="Palatino Linotype"/>
              </a:rPr>
              <a:t> </a:t>
            </a:r>
            <a:r>
              <a:rPr sz="993" i="1" kern="1200" spc="53" dirty="0">
                <a:solidFill>
                  <a:prstClr val="black"/>
                </a:solidFill>
                <a:latin typeface="Palatino Linotype"/>
                <a:ea typeface="+mn-ea"/>
                <a:cs typeface="Palatino Linotype"/>
              </a:rPr>
              <a:t>data</a:t>
            </a:r>
            <a:r>
              <a:rPr sz="993" i="1" kern="1200" spc="-7"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and</a:t>
            </a:r>
            <a:r>
              <a:rPr sz="993" i="1" kern="1200" spc="-3" dirty="0">
                <a:solidFill>
                  <a:prstClr val="black"/>
                </a:solidFill>
                <a:latin typeface="Palatino Linotype"/>
                <a:ea typeface="+mn-ea"/>
                <a:cs typeface="Palatino Linotype"/>
              </a:rPr>
              <a:t> </a:t>
            </a:r>
            <a:r>
              <a:rPr sz="993" i="1" kern="1200" spc="20" dirty="0">
                <a:solidFill>
                  <a:prstClr val="black"/>
                </a:solidFill>
                <a:latin typeface="Palatino Linotype"/>
                <a:ea typeface="+mn-ea"/>
                <a:cs typeface="Palatino Linotype"/>
              </a:rPr>
              <a:t>external</a:t>
            </a:r>
            <a:r>
              <a:rPr sz="993" i="1" kern="1200" spc="-7" dirty="0">
                <a:solidFill>
                  <a:prstClr val="black"/>
                </a:solidFill>
                <a:latin typeface="Palatino Linotype"/>
                <a:ea typeface="+mn-ea"/>
                <a:cs typeface="Palatino Linotype"/>
              </a:rPr>
              <a:t> </a:t>
            </a:r>
            <a:r>
              <a:rPr sz="993" i="1" kern="1200" spc="43" dirty="0">
                <a:solidFill>
                  <a:prstClr val="black"/>
                </a:solidFill>
                <a:latin typeface="Palatino Linotype"/>
                <a:ea typeface="+mn-ea"/>
                <a:cs typeface="Palatino Linotype"/>
              </a:rPr>
              <a:t>feedback.</a:t>
            </a:r>
            <a:r>
              <a:rPr lang="en-US" sz="993" kern="1200" dirty="0">
                <a:solidFill>
                  <a:prstClr val="black"/>
                </a:solidFill>
                <a:latin typeface="Palatino Linotype"/>
                <a:ea typeface="+mn-ea"/>
                <a:cs typeface="Palatino Linotype"/>
              </a:rPr>
              <a:t>  </a:t>
            </a:r>
            <a:r>
              <a:rPr sz="993" i="1" kern="1200" spc="7" dirty="0">
                <a:solidFill>
                  <a:prstClr val="black"/>
                </a:solidFill>
                <a:latin typeface="Palatino Linotype"/>
                <a:ea typeface="+mn-ea"/>
                <a:cs typeface="Palatino Linotype"/>
              </a:rPr>
              <a:t>After</a:t>
            </a:r>
            <a:r>
              <a:rPr sz="993" i="1" kern="1200" spc="-10" dirty="0">
                <a:solidFill>
                  <a:prstClr val="black"/>
                </a:solidFill>
                <a:latin typeface="Palatino Linotype"/>
                <a:ea typeface="+mn-ea"/>
                <a:cs typeface="Palatino Linotype"/>
              </a:rPr>
              <a:t> </a:t>
            </a:r>
            <a:r>
              <a:rPr sz="993" i="1" kern="1200" spc="3" dirty="0">
                <a:solidFill>
                  <a:prstClr val="black"/>
                </a:solidFill>
                <a:latin typeface="Palatino Linotype"/>
                <a:ea typeface="+mn-ea"/>
                <a:cs typeface="Palatino Linotype"/>
              </a:rPr>
              <a:t>you’ve</a:t>
            </a:r>
            <a:r>
              <a:rPr sz="993" i="1" kern="1200" spc="-7"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gathered</a:t>
            </a:r>
            <a:r>
              <a:rPr sz="993" i="1" kern="1200" spc="-7" dirty="0">
                <a:solidFill>
                  <a:prstClr val="black"/>
                </a:solidFill>
                <a:latin typeface="Palatino Linotype"/>
                <a:ea typeface="+mn-ea"/>
                <a:cs typeface="Palatino Linotype"/>
              </a:rPr>
              <a:t> </a:t>
            </a:r>
            <a:r>
              <a:rPr sz="993" i="1" kern="1200" spc="26" dirty="0">
                <a:solidFill>
                  <a:prstClr val="black"/>
                </a:solidFill>
                <a:latin typeface="Palatino Linotype"/>
                <a:ea typeface="+mn-ea"/>
                <a:cs typeface="Palatino Linotype"/>
              </a:rPr>
              <a:t>all</a:t>
            </a:r>
            <a:r>
              <a:rPr sz="993" i="1" kern="1200" spc="-7" dirty="0">
                <a:solidFill>
                  <a:prstClr val="black"/>
                </a:solidFill>
                <a:latin typeface="Palatino Linotype"/>
                <a:ea typeface="+mn-ea"/>
                <a:cs typeface="Palatino Linotype"/>
              </a:rPr>
              <a:t> </a:t>
            </a:r>
            <a:r>
              <a:rPr sz="993" i="1" kern="1200" spc="23" dirty="0">
                <a:solidFill>
                  <a:prstClr val="black"/>
                </a:solidFill>
                <a:latin typeface="Palatino Linotype"/>
                <a:ea typeface="+mn-ea"/>
                <a:cs typeface="Palatino Linotype"/>
              </a:rPr>
              <a:t>information,</a:t>
            </a:r>
            <a:r>
              <a:rPr sz="993" i="1" kern="1200" spc="-50" dirty="0">
                <a:solidFill>
                  <a:prstClr val="black"/>
                </a:solidFill>
                <a:latin typeface="Palatino Linotype"/>
                <a:ea typeface="+mn-ea"/>
                <a:cs typeface="Palatino Linotype"/>
              </a:rPr>
              <a:t> </a:t>
            </a:r>
            <a:r>
              <a:rPr sz="993" i="1" kern="1200" spc="30" dirty="0">
                <a:solidFill>
                  <a:prstClr val="black"/>
                </a:solidFill>
                <a:latin typeface="Palatino Linotype"/>
                <a:ea typeface="+mn-ea"/>
                <a:cs typeface="Palatino Linotype"/>
              </a:rPr>
              <a:t>designate</a:t>
            </a:r>
            <a:r>
              <a:rPr sz="993" i="1" kern="1200" spc="-7"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one</a:t>
            </a:r>
            <a:r>
              <a:rPr sz="993" i="1" kern="1200" spc="-7" dirty="0">
                <a:solidFill>
                  <a:prstClr val="black"/>
                </a:solidFill>
                <a:latin typeface="Palatino Linotype"/>
                <a:ea typeface="+mn-ea"/>
                <a:cs typeface="Palatino Linotype"/>
              </a:rPr>
              <a:t> </a:t>
            </a:r>
            <a:r>
              <a:rPr sz="993" i="1" kern="1200" spc="30" dirty="0">
                <a:solidFill>
                  <a:prstClr val="black"/>
                </a:solidFill>
                <a:latin typeface="Palatino Linotype"/>
                <a:ea typeface="+mn-ea"/>
                <a:cs typeface="Palatino Linotype"/>
              </a:rPr>
              <a:t>or</a:t>
            </a:r>
            <a:r>
              <a:rPr sz="993" i="1" kern="1200" spc="-7" dirty="0">
                <a:solidFill>
                  <a:prstClr val="black"/>
                </a:solidFill>
                <a:latin typeface="Palatino Linotype"/>
                <a:ea typeface="+mn-ea"/>
                <a:cs typeface="Palatino Linotype"/>
              </a:rPr>
              <a:t> </a:t>
            </a:r>
            <a:r>
              <a:rPr sz="993" i="1" kern="1200" spc="36" dirty="0">
                <a:solidFill>
                  <a:prstClr val="black"/>
                </a:solidFill>
                <a:latin typeface="Palatino Linotype"/>
                <a:ea typeface="+mn-ea"/>
                <a:cs typeface="Palatino Linotype"/>
              </a:rPr>
              <a:t>more</a:t>
            </a:r>
            <a:r>
              <a:rPr sz="993" i="1" kern="1200" spc="-7" dirty="0">
                <a:solidFill>
                  <a:prstClr val="black"/>
                </a:solidFill>
                <a:latin typeface="Palatino Linotype"/>
                <a:ea typeface="+mn-ea"/>
                <a:cs typeface="Palatino Linotype"/>
              </a:rPr>
              <a:t> </a:t>
            </a:r>
            <a:r>
              <a:rPr sz="993" i="1" kern="1200" spc="30" dirty="0">
                <a:solidFill>
                  <a:prstClr val="black"/>
                </a:solidFill>
                <a:latin typeface="Palatino Linotype"/>
                <a:ea typeface="+mn-ea"/>
                <a:cs typeface="Palatino Linotype"/>
              </a:rPr>
              <a:t>staff</a:t>
            </a:r>
            <a:r>
              <a:rPr sz="993" i="1" kern="1200" spc="-7"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to</a:t>
            </a:r>
            <a:r>
              <a:rPr sz="993" i="1" kern="1200" spc="-10" dirty="0">
                <a:solidFill>
                  <a:prstClr val="black"/>
                </a:solidFill>
                <a:latin typeface="Palatino Linotype"/>
                <a:ea typeface="+mn-ea"/>
                <a:cs typeface="Palatino Linotype"/>
              </a:rPr>
              <a:t> </a:t>
            </a:r>
            <a:r>
              <a:rPr sz="993" i="1" kern="1200" spc="3" dirty="0">
                <a:solidFill>
                  <a:prstClr val="black"/>
                </a:solidFill>
                <a:latin typeface="Palatino Linotype"/>
                <a:ea typeface="+mn-ea"/>
                <a:cs typeface="Palatino Linotype"/>
              </a:rPr>
              <a:t>review</a:t>
            </a:r>
            <a:r>
              <a:rPr sz="993" i="1" kern="1200" spc="-7" dirty="0">
                <a:solidFill>
                  <a:prstClr val="black"/>
                </a:solidFill>
                <a:latin typeface="Palatino Linotype"/>
                <a:ea typeface="+mn-ea"/>
                <a:cs typeface="Palatino Linotype"/>
              </a:rPr>
              <a:t> </a:t>
            </a:r>
            <a:r>
              <a:rPr sz="993" i="1" kern="1200" dirty="0">
                <a:solidFill>
                  <a:prstClr val="black"/>
                </a:solidFill>
                <a:latin typeface="Palatino Linotype"/>
                <a:ea typeface="+mn-ea"/>
                <a:cs typeface="Palatino Linotype"/>
              </a:rPr>
              <a:t>it</a:t>
            </a:r>
            <a:r>
              <a:rPr sz="993" i="1" kern="1200" spc="-7"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and</a:t>
            </a:r>
            <a:r>
              <a:rPr sz="993" i="1" kern="1200" spc="-7" dirty="0">
                <a:solidFill>
                  <a:prstClr val="black"/>
                </a:solidFill>
                <a:latin typeface="Palatino Linotype"/>
                <a:ea typeface="+mn-ea"/>
                <a:cs typeface="Palatino Linotype"/>
              </a:rPr>
              <a:t> </a:t>
            </a:r>
            <a:r>
              <a:rPr sz="993" i="1" kern="1200" spc="53" dirty="0">
                <a:solidFill>
                  <a:prstClr val="black"/>
                </a:solidFill>
                <a:latin typeface="Palatino Linotype"/>
                <a:ea typeface="+mn-ea"/>
                <a:cs typeface="Palatino Linotype"/>
              </a:rPr>
              <a:t>make</a:t>
            </a:r>
            <a:r>
              <a:rPr sz="993" i="1" kern="1200" spc="-7" dirty="0">
                <a:solidFill>
                  <a:prstClr val="black"/>
                </a:solidFill>
                <a:latin typeface="Palatino Linotype"/>
                <a:ea typeface="+mn-ea"/>
                <a:cs typeface="Palatino Linotype"/>
              </a:rPr>
              <a:t> </a:t>
            </a:r>
            <a:r>
              <a:rPr sz="993" i="1" kern="1200" spc="20" dirty="0">
                <a:solidFill>
                  <a:prstClr val="black"/>
                </a:solidFill>
                <a:latin typeface="Palatino Linotype"/>
                <a:ea typeface="+mn-ea"/>
                <a:cs typeface="Palatino Linotype"/>
              </a:rPr>
              <a:t>meaning  </a:t>
            </a:r>
            <a:r>
              <a:rPr sz="993" i="1" kern="1200" spc="40" dirty="0">
                <a:solidFill>
                  <a:prstClr val="black"/>
                </a:solidFill>
                <a:latin typeface="Palatino Linotype"/>
                <a:ea typeface="+mn-ea"/>
                <a:cs typeface="Palatino Linotype"/>
              </a:rPr>
              <a:t>of </a:t>
            </a:r>
            <a:r>
              <a:rPr sz="993" i="1" kern="1200" spc="10" dirty="0">
                <a:solidFill>
                  <a:prstClr val="black"/>
                </a:solidFill>
                <a:latin typeface="Palatino Linotype"/>
                <a:ea typeface="+mn-ea"/>
                <a:cs typeface="Palatino Linotype"/>
              </a:rPr>
              <a:t>it, </a:t>
            </a:r>
            <a:r>
              <a:rPr sz="993" i="1" kern="1200" spc="13" dirty="0">
                <a:solidFill>
                  <a:prstClr val="black"/>
                </a:solidFill>
                <a:latin typeface="Palatino Linotype"/>
                <a:ea typeface="+mn-ea"/>
                <a:cs typeface="Palatino Linotype"/>
              </a:rPr>
              <a:t>answering </a:t>
            </a:r>
            <a:r>
              <a:rPr sz="993" i="1" kern="1200" spc="17" dirty="0">
                <a:solidFill>
                  <a:prstClr val="black"/>
                </a:solidFill>
                <a:latin typeface="Palatino Linotype"/>
                <a:ea typeface="+mn-ea"/>
                <a:cs typeface="Palatino Linotype"/>
              </a:rPr>
              <a:t>“What </a:t>
            </a:r>
            <a:r>
              <a:rPr sz="993" i="1" kern="1200" spc="46" dirty="0">
                <a:solidFill>
                  <a:prstClr val="black"/>
                </a:solidFill>
                <a:latin typeface="Palatino Linotype"/>
                <a:ea typeface="+mn-ea"/>
                <a:cs typeface="Palatino Linotype"/>
              </a:rPr>
              <a:t>does </a:t>
            </a:r>
            <a:r>
              <a:rPr sz="993" i="1" kern="1200" dirty="0">
                <a:solidFill>
                  <a:prstClr val="black"/>
                </a:solidFill>
                <a:latin typeface="Palatino Linotype"/>
                <a:ea typeface="+mn-ea"/>
                <a:cs typeface="Palatino Linotype"/>
              </a:rPr>
              <a:t>it </a:t>
            </a:r>
            <a:r>
              <a:rPr sz="993" i="1" kern="1200" spc="17" dirty="0">
                <a:solidFill>
                  <a:prstClr val="black"/>
                </a:solidFill>
                <a:latin typeface="Palatino Linotype"/>
                <a:ea typeface="+mn-ea"/>
                <a:cs typeface="Palatino Linotype"/>
              </a:rPr>
              <a:t>tell </a:t>
            </a:r>
            <a:r>
              <a:rPr sz="993" i="1" kern="1200" spc="-7" dirty="0">
                <a:solidFill>
                  <a:prstClr val="black"/>
                </a:solidFill>
                <a:latin typeface="Palatino Linotype"/>
                <a:ea typeface="+mn-ea"/>
                <a:cs typeface="Palatino Linotype"/>
              </a:rPr>
              <a:t>us?” </a:t>
            </a:r>
            <a:r>
              <a:rPr sz="993" i="1" kern="1200" spc="40" dirty="0">
                <a:solidFill>
                  <a:prstClr val="black"/>
                </a:solidFill>
                <a:latin typeface="Palatino Linotype"/>
                <a:ea typeface="+mn-ea"/>
                <a:cs typeface="Palatino Linotype"/>
              </a:rPr>
              <a:t>and </a:t>
            </a:r>
            <a:r>
              <a:rPr sz="993" i="1" kern="1200" spc="17" dirty="0">
                <a:solidFill>
                  <a:prstClr val="black"/>
                </a:solidFill>
                <a:latin typeface="Palatino Linotype"/>
                <a:ea typeface="+mn-ea"/>
                <a:cs typeface="Palatino Linotype"/>
              </a:rPr>
              <a:t>“What </a:t>
            </a:r>
            <a:r>
              <a:rPr sz="993" i="1" kern="1200" spc="50" dirty="0">
                <a:solidFill>
                  <a:prstClr val="black"/>
                </a:solidFill>
                <a:latin typeface="Palatino Linotype"/>
                <a:ea typeface="+mn-ea"/>
                <a:cs typeface="Palatino Linotype"/>
              </a:rPr>
              <a:t>are </a:t>
            </a:r>
            <a:r>
              <a:rPr sz="993" i="1" kern="1200" spc="36" dirty="0">
                <a:solidFill>
                  <a:prstClr val="black"/>
                </a:solidFill>
                <a:latin typeface="Palatino Linotype"/>
                <a:ea typeface="+mn-ea"/>
                <a:cs typeface="Palatino Linotype"/>
              </a:rPr>
              <a:t>the </a:t>
            </a:r>
            <a:r>
              <a:rPr sz="993" i="1" kern="1200" spc="13" dirty="0">
                <a:solidFill>
                  <a:prstClr val="black"/>
                </a:solidFill>
                <a:latin typeface="Palatino Linotype"/>
                <a:ea typeface="+mn-ea"/>
                <a:cs typeface="Palatino Linotype"/>
              </a:rPr>
              <a:t>implications?” </a:t>
            </a:r>
            <a:r>
              <a:rPr sz="993" i="1" kern="1200" spc="46" dirty="0">
                <a:solidFill>
                  <a:prstClr val="black"/>
                </a:solidFill>
                <a:latin typeface="Palatino Linotype"/>
                <a:ea typeface="+mn-ea"/>
                <a:cs typeface="Palatino Linotype"/>
              </a:rPr>
              <a:t>so </a:t>
            </a:r>
            <a:r>
              <a:rPr sz="993" i="1" kern="1200" spc="33" dirty="0">
                <a:solidFill>
                  <a:prstClr val="black"/>
                </a:solidFill>
                <a:latin typeface="Palatino Linotype"/>
                <a:ea typeface="+mn-ea"/>
                <a:cs typeface="Palatino Linotype"/>
              </a:rPr>
              <a:t>that </a:t>
            </a:r>
            <a:r>
              <a:rPr sz="993" i="1" kern="1200" spc="36" dirty="0">
                <a:solidFill>
                  <a:prstClr val="black"/>
                </a:solidFill>
                <a:latin typeface="Palatino Linotype"/>
                <a:ea typeface="+mn-ea"/>
                <a:cs typeface="Palatino Linotype"/>
              </a:rPr>
              <a:t>the </a:t>
            </a:r>
            <a:r>
              <a:rPr sz="993" i="1" kern="1200" spc="17" dirty="0">
                <a:solidFill>
                  <a:prstClr val="black"/>
                </a:solidFill>
                <a:latin typeface="Palatino Linotype"/>
                <a:ea typeface="+mn-ea"/>
                <a:cs typeface="Palatino Linotype"/>
              </a:rPr>
              <a:t>discussion  </a:t>
            </a:r>
            <a:r>
              <a:rPr sz="993" i="1" kern="1200" spc="13" dirty="0">
                <a:solidFill>
                  <a:prstClr val="black"/>
                </a:solidFill>
                <a:latin typeface="Palatino Linotype"/>
                <a:ea typeface="+mn-ea"/>
                <a:cs typeface="Palatino Linotype"/>
              </a:rPr>
              <a:t>group</a:t>
            </a:r>
            <a:r>
              <a:rPr sz="993" i="1" kern="1200" spc="-13"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can</a:t>
            </a:r>
            <a:r>
              <a:rPr sz="993" i="1" kern="1200" spc="-10" dirty="0">
                <a:solidFill>
                  <a:prstClr val="black"/>
                </a:solidFill>
                <a:latin typeface="Palatino Linotype"/>
                <a:ea typeface="+mn-ea"/>
                <a:cs typeface="Palatino Linotype"/>
              </a:rPr>
              <a:t> </a:t>
            </a:r>
            <a:r>
              <a:rPr sz="993" i="1" kern="1200" spc="20" dirty="0">
                <a:solidFill>
                  <a:prstClr val="black"/>
                </a:solidFill>
                <a:latin typeface="Palatino Linotype"/>
                <a:ea typeface="+mn-ea"/>
                <a:cs typeface="Palatino Linotype"/>
              </a:rPr>
              <a:t>reflect</a:t>
            </a:r>
            <a:r>
              <a:rPr sz="993" i="1" kern="1200" spc="-10"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and</a:t>
            </a:r>
            <a:r>
              <a:rPr sz="993" i="1" kern="1200" spc="-10" dirty="0">
                <a:solidFill>
                  <a:prstClr val="black"/>
                </a:solidFill>
                <a:latin typeface="Palatino Linotype"/>
                <a:ea typeface="+mn-ea"/>
                <a:cs typeface="Palatino Linotype"/>
              </a:rPr>
              <a:t> </a:t>
            </a:r>
            <a:r>
              <a:rPr sz="993" i="1" kern="1200" spc="20" dirty="0">
                <a:solidFill>
                  <a:prstClr val="black"/>
                </a:solidFill>
                <a:latin typeface="Palatino Linotype"/>
                <a:ea typeface="+mn-ea"/>
                <a:cs typeface="Palatino Linotype"/>
              </a:rPr>
              <a:t>begin</a:t>
            </a:r>
            <a:r>
              <a:rPr sz="993" i="1" kern="1200" spc="-10"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to</a:t>
            </a:r>
            <a:r>
              <a:rPr sz="993" i="1" kern="1200" spc="-10" dirty="0">
                <a:solidFill>
                  <a:prstClr val="black"/>
                </a:solidFill>
                <a:latin typeface="Palatino Linotype"/>
                <a:ea typeface="+mn-ea"/>
                <a:cs typeface="Palatino Linotype"/>
              </a:rPr>
              <a:t> </a:t>
            </a:r>
            <a:r>
              <a:rPr sz="993" i="1" kern="1200" spc="23" dirty="0">
                <a:solidFill>
                  <a:prstClr val="black"/>
                </a:solidFill>
                <a:latin typeface="Palatino Linotype"/>
                <a:ea typeface="+mn-ea"/>
                <a:cs typeface="Palatino Linotype"/>
              </a:rPr>
              <a:t>answer</a:t>
            </a:r>
            <a:r>
              <a:rPr sz="993" i="1" kern="1200" spc="-50" dirty="0">
                <a:solidFill>
                  <a:prstClr val="black"/>
                </a:solidFill>
                <a:latin typeface="Palatino Linotype"/>
                <a:ea typeface="+mn-ea"/>
                <a:cs typeface="Palatino Linotype"/>
              </a:rPr>
              <a:t> </a:t>
            </a:r>
            <a:r>
              <a:rPr sz="993" i="1" kern="1200" spc="17" dirty="0">
                <a:solidFill>
                  <a:prstClr val="black"/>
                </a:solidFill>
                <a:latin typeface="Palatino Linotype"/>
                <a:ea typeface="+mn-ea"/>
                <a:cs typeface="Palatino Linotype"/>
              </a:rPr>
              <a:t>“What</a:t>
            </a:r>
            <a:r>
              <a:rPr sz="993" i="1" kern="1200" spc="-10" dirty="0">
                <a:solidFill>
                  <a:prstClr val="black"/>
                </a:solidFill>
                <a:latin typeface="Palatino Linotype"/>
                <a:ea typeface="+mn-ea"/>
                <a:cs typeface="Palatino Linotype"/>
              </a:rPr>
              <a:t> </a:t>
            </a:r>
            <a:r>
              <a:rPr sz="993" i="1" kern="1200" spc="50" dirty="0">
                <a:solidFill>
                  <a:prstClr val="black"/>
                </a:solidFill>
                <a:latin typeface="Palatino Linotype"/>
                <a:ea typeface="+mn-ea"/>
                <a:cs typeface="Palatino Linotype"/>
              </a:rPr>
              <a:t>do</a:t>
            </a:r>
            <a:r>
              <a:rPr sz="993" i="1" kern="1200" spc="-10" dirty="0">
                <a:solidFill>
                  <a:prstClr val="black"/>
                </a:solidFill>
                <a:latin typeface="Palatino Linotype"/>
                <a:ea typeface="+mn-ea"/>
                <a:cs typeface="Palatino Linotype"/>
              </a:rPr>
              <a:t> </a:t>
            </a:r>
            <a:r>
              <a:rPr sz="993" i="1" kern="1200" spc="13" dirty="0">
                <a:solidFill>
                  <a:prstClr val="black"/>
                </a:solidFill>
                <a:latin typeface="Palatino Linotype"/>
                <a:ea typeface="+mn-ea"/>
                <a:cs typeface="Palatino Linotype"/>
              </a:rPr>
              <a:t>we</a:t>
            </a:r>
            <a:r>
              <a:rPr sz="993" i="1" kern="1200" spc="-10" dirty="0">
                <a:solidFill>
                  <a:prstClr val="black"/>
                </a:solidFill>
                <a:latin typeface="Palatino Linotype"/>
                <a:ea typeface="+mn-ea"/>
                <a:cs typeface="Palatino Linotype"/>
              </a:rPr>
              <a:t> </a:t>
            </a:r>
            <a:r>
              <a:rPr sz="993" i="1" kern="1200" spc="13" dirty="0">
                <a:solidFill>
                  <a:prstClr val="black"/>
                </a:solidFill>
                <a:latin typeface="Palatino Linotype"/>
                <a:ea typeface="+mn-ea"/>
                <a:cs typeface="Palatino Linotype"/>
              </a:rPr>
              <a:t>want</a:t>
            </a:r>
            <a:r>
              <a:rPr sz="993" i="1" kern="1200" spc="-10"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to</a:t>
            </a:r>
            <a:r>
              <a:rPr sz="993" i="1" kern="1200" spc="-10" dirty="0">
                <a:solidFill>
                  <a:prstClr val="black"/>
                </a:solidFill>
                <a:latin typeface="Palatino Linotype"/>
                <a:ea typeface="+mn-ea"/>
                <a:cs typeface="Palatino Linotype"/>
              </a:rPr>
              <a:t> </a:t>
            </a:r>
            <a:r>
              <a:rPr sz="993" i="1" kern="1200" spc="50" dirty="0">
                <a:solidFill>
                  <a:prstClr val="black"/>
                </a:solidFill>
                <a:latin typeface="Palatino Linotype"/>
                <a:ea typeface="+mn-ea"/>
                <a:cs typeface="Palatino Linotype"/>
              </a:rPr>
              <a:t>do</a:t>
            </a:r>
            <a:r>
              <a:rPr sz="993" i="1" kern="1200" spc="-10"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about</a:t>
            </a:r>
            <a:r>
              <a:rPr sz="993" i="1" kern="1200" spc="-10" dirty="0">
                <a:solidFill>
                  <a:prstClr val="black"/>
                </a:solidFill>
                <a:latin typeface="Palatino Linotype"/>
                <a:ea typeface="+mn-ea"/>
                <a:cs typeface="Palatino Linotype"/>
              </a:rPr>
              <a:t> it?”</a:t>
            </a:r>
            <a:endParaRPr sz="993" kern="1200" dirty="0">
              <a:solidFill>
                <a:prstClr val="black"/>
              </a:solidFill>
              <a:latin typeface="Palatino Linotype"/>
              <a:ea typeface="+mn-ea"/>
              <a:cs typeface="Palatino Linotype"/>
            </a:endParaRPr>
          </a:p>
        </p:txBody>
      </p:sp>
      <p:sp>
        <p:nvSpPr>
          <p:cNvPr id="10" name="object 10"/>
          <p:cNvSpPr txBox="1"/>
          <p:nvPr/>
        </p:nvSpPr>
        <p:spPr>
          <a:xfrm>
            <a:off x="447674" y="1468170"/>
            <a:ext cx="3724275" cy="837816"/>
          </a:xfrm>
          <a:prstGeom prst="rect">
            <a:avLst/>
          </a:prstGeom>
        </p:spPr>
        <p:txBody>
          <a:bodyPr vert="horz" wrap="square" lIns="0" tIns="8404" rIns="0" bIns="0" rtlCol="0">
            <a:spAutoFit/>
          </a:bodyPr>
          <a:lstStyle/>
          <a:p>
            <a:pPr marL="8405" defTabSz="605150">
              <a:spcBef>
                <a:spcPts val="66"/>
              </a:spcBef>
              <a:buClrTx/>
              <a:tabLst>
                <a:tab pos="173140" algn="l"/>
              </a:tabLst>
            </a:pPr>
            <a:r>
              <a:rPr kern="1200" spc="-20" dirty="0">
                <a:solidFill>
                  <a:srgbClr val="002060"/>
                </a:solidFill>
                <a:latin typeface="Calibri" panose="020F0502020204030204" pitchFamily="34" charset="0"/>
                <a:ea typeface="+mn-ea"/>
                <a:cs typeface="Calibri" panose="020F0502020204030204" pitchFamily="34" charset="0"/>
              </a:rPr>
              <a:t>	</a:t>
            </a:r>
            <a:r>
              <a:rPr kern="1200" spc="53" dirty="0">
                <a:solidFill>
                  <a:srgbClr val="002060"/>
                </a:solidFill>
                <a:latin typeface="Calibri" panose="020F0502020204030204" pitchFamily="34" charset="0"/>
                <a:ea typeface="+mn-ea"/>
                <a:cs typeface="Calibri" panose="020F0502020204030204" pitchFamily="34" charset="0"/>
              </a:rPr>
              <a:t>INTERNAL </a:t>
            </a:r>
            <a:r>
              <a:rPr kern="1200" spc="26" dirty="0">
                <a:solidFill>
                  <a:srgbClr val="002060"/>
                </a:solidFill>
                <a:latin typeface="Calibri" panose="020F0502020204030204" pitchFamily="34" charset="0"/>
                <a:ea typeface="+mn-ea"/>
                <a:cs typeface="Calibri" panose="020F0502020204030204" pitchFamily="34" charset="0"/>
              </a:rPr>
              <a:t>DATA</a:t>
            </a:r>
            <a:r>
              <a:rPr kern="1200" spc="-17" dirty="0">
                <a:solidFill>
                  <a:srgbClr val="002060"/>
                </a:solidFill>
                <a:latin typeface="Calibri" panose="020F0502020204030204" pitchFamily="34" charset="0"/>
                <a:ea typeface="+mn-ea"/>
                <a:cs typeface="Calibri" panose="020F0502020204030204" pitchFamily="34" charset="0"/>
              </a:rPr>
              <a:t> </a:t>
            </a:r>
            <a:r>
              <a:rPr kern="1200" spc="56" dirty="0">
                <a:solidFill>
                  <a:srgbClr val="002060"/>
                </a:solidFill>
                <a:latin typeface="Calibri" panose="020F0502020204030204" pitchFamily="34" charset="0"/>
                <a:ea typeface="+mn-ea"/>
                <a:cs typeface="Calibri" panose="020F0502020204030204" pitchFamily="34" charset="0"/>
              </a:rPr>
              <a:t>GATHERING</a:t>
            </a:r>
            <a:endParaRPr kern="1200" dirty="0">
              <a:solidFill>
                <a:srgbClr val="002060"/>
              </a:solidFill>
              <a:latin typeface="Calibri" panose="020F0502020204030204" pitchFamily="34" charset="0"/>
              <a:ea typeface="+mn-ea"/>
              <a:cs typeface="Calibri" panose="020F0502020204030204" pitchFamily="34" charset="0"/>
            </a:endParaRPr>
          </a:p>
          <a:p>
            <a:pPr marL="173140" marR="3362" defTabSz="605150">
              <a:lnSpc>
                <a:spcPct val="130900"/>
              </a:lnSpc>
              <a:spcBef>
                <a:spcPts val="242"/>
              </a:spcBef>
              <a:buClrTx/>
            </a:pPr>
            <a:r>
              <a:rPr sz="1000" kern="1200" spc="-7" dirty="0">
                <a:solidFill>
                  <a:prstClr val="black"/>
                </a:solidFill>
                <a:latin typeface="Calibri" panose="020F0502020204030204" pitchFamily="34" charset="0"/>
                <a:ea typeface="+mn-ea"/>
                <a:cs typeface="Calibri" panose="020F0502020204030204" pitchFamily="34" charset="0"/>
              </a:rPr>
              <a:t>To </a:t>
            </a:r>
            <a:r>
              <a:rPr sz="1000" kern="1200" spc="-3" dirty="0">
                <a:solidFill>
                  <a:prstClr val="black"/>
                </a:solidFill>
                <a:latin typeface="Calibri" panose="020F0502020204030204" pitchFamily="34" charset="0"/>
                <a:ea typeface="+mn-ea"/>
                <a:cs typeface="Calibri" panose="020F0502020204030204" pitchFamily="34" charset="0"/>
              </a:rPr>
              <a:t>take </a:t>
            </a:r>
            <a:r>
              <a:rPr sz="1000" kern="1200" spc="3" dirty="0">
                <a:solidFill>
                  <a:prstClr val="black"/>
                </a:solidFill>
                <a:latin typeface="Calibri" panose="020F0502020204030204" pitchFamily="34" charset="0"/>
                <a:ea typeface="+mn-ea"/>
                <a:cs typeface="Calibri" panose="020F0502020204030204" pitchFamily="34" charset="0"/>
              </a:rPr>
              <a:t>stock </a:t>
            </a:r>
            <a:r>
              <a:rPr sz="1000" kern="1200" spc="-3" dirty="0">
                <a:solidFill>
                  <a:prstClr val="black"/>
                </a:solidFill>
                <a:latin typeface="Calibri" panose="020F0502020204030204" pitchFamily="34" charset="0"/>
                <a:ea typeface="+mn-ea"/>
                <a:cs typeface="Calibri" panose="020F0502020204030204" pitchFamily="34" charset="0"/>
              </a:rPr>
              <a:t>of </a:t>
            </a:r>
            <a:r>
              <a:rPr sz="1000" kern="1200" spc="20" dirty="0">
                <a:solidFill>
                  <a:prstClr val="black"/>
                </a:solidFill>
                <a:latin typeface="Calibri" panose="020F0502020204030204" pitchFamily="34" charset="0"/>
                <a:ea typeface="+mn-ea"/>
                <a:cs typeface="Calibri" panose="020F0502020204030204" pitchFamily="34" charset="0"/>
              </a:rPr>
              <a:t>how much </a:t>
            </a:r>
            <a:r>
              <a:rPr sz="1000" kern="1200" spc="13" dirty="0">
                <a:solidFill>
                  <a:prstClr val="black"/>
                </a:solidFill>
                <a:latin typeface="Calibri" panose="020F0502020204030204" pitchFamily="34" charset="0"/>
                <a:ea typeface="+mn-ea"/>
                <a:cs typeface="Calibri" panose="020F0502020204030204" pitchFamily="34" charset="0"/>
              </a:rPr>
              <a:t>and </a:t>
            </a:r>
            <a:r>
              <a:rPr sz="1000" kern="1200" spc="20" dirty="0">
                <a:solidFill>
                  <a:prstClr val="black"/>
                </a:solidFill>
                <a:latin typeface="Calibri" panose="020F0502020204030204" pitchFamily="34" charset="0"/>
                <a:ea typeface="+mn-ea"/>
                <a:cs typeface="Calibri" panose="020F0502020204030204" pitchFamily="34" charset="0"/>
              </a:rPr>
              <a:t>how </a:t>
            </a:r>
            <a:r>
              <a:rPr sz="1000" kern="1200" spc="23" dirty="0">
                <a:solidFill>
                  <a:prstClr val="black"/>
                </a:solidFill>
                <a:latin typeface="Calibri" panose="020F0502020204030204" pitchFamily="34" charset="0"/>
                <a:ea typeface="+mn-ea"/>
                <a:cs typeface="Calibri" panose="020F0502020204030204" pitchFamily="34" charset="0"/>
              </a:rPr>
              <a:t>well </a:t>
            </a:r>
            <a:r>
              <a:rPr sz="1000" kern="1200" spc="7" dirty="0">
                <a:solidFill>
                  <a:prstClr val="black"/>
                </a:solidFill>
                <a:latin typeface="Calibri" panose="020F0502020204030204" pitchFamily="34" charset="0"/>
                <a:ea typeface="+mn-ea"/>
                <a:cs typeface="Calibri" panose="020F0502020204030204" pitchFamily="34" charset="0"/>
              </a:rPr>
              <a:t>your </a:t>
            </a:r>
            <a:r>
              <a:rPr sz="1000" kern="1200" spc="3" dirty="0">
                <a:solidFill>
                  <a:prstClr val="black"/>
                </a:solidFill>
                <a:latin typeface="Calibri" panose="020F0502020204030204" pitchFamily="34" charset="0"/>
                <a:ea typeface="+mn-ea"/>
                <a:cs typeface="Calibri" panose="020F0502020204030204" pitchFamily="34" charset="0"/>
              </a:rPr>
              <a:t>foundation </a:t>
            </a:r>
            <a:r>
              <a:rPr sz="1000" kern="1200" spc="10" dirty="0">
                <a:solidFill>
                  <a:prstClr val="black"/>
                </a:solidFill>
                <a:latin typeface="Calibri" panose="020F0502020204030204" pitchFamily="34" charset="0"/>
                <a:ea typeface="+mn-ea"/>
                <a:cs typeface="Calibri" panose="020F0502020204030204" pitchFamily="34" charset="0"/>
              </a:rPr>
              <a:t>is exercising  </a:t>
            </a:r>
            <a:r>
              <a:rPr sz="1000" kern="1200" spc="7" dirty="0">
                <a:solidFill>
                  <a:prstClr val="black"/>
                </a:solidFill>
                <a:latin typeface="Calibri" panose="020F0502020204030204" pitchFamily="34" charset="0"/>
                <a:ea typeface="+mn-ea"/>
                <a:cs typeface="Calibri" panose="020F0502020204030204" pitchFamily="34" charset="0"/>
              </a:rPr>
              <a:t>leadership, </a:t>
            </a:r>
            <a:r>
              <a:rPr sz="1000" kern="1200" spc="-7" dirty="0">
                <a:solidFill>
                  <a:prstClr val="black"/>
                </a:solidFill>
                <a:latin typeface="Calibri" panose="020F0502020204030204" pitchFamily="34" charset="0"/>
                <a:ea typeface="+mn-ea"/>
                <a:cs typeface="Calibri" panose="020F0502020204030204" pitchFamily="34" charset="0"/>
              </a:rPr>
              <a:t>gather </a:t>
            </a:r>
            <a:r>
              <a:rPr sz="1000" kern="1200" spc="13" dirty="0">
                <a:solidFill>
                  <a:prstClr val="black"/>
                </a:solidFill>
                <a:latin typeface="Calibri" panose="020F0502020204030204" pitchFamily="34" charset="0"/>
                <a:ea typeface="+mn-ea"/>
                <a:cs typeface="Calibri" panose="020F0502020204030204" pitchFamily="34" charset="0"/>
              </a:rPr>
              <a:t>any </a:t>
            </a:r>
            <a:r>
              <a:rPr sz="1000" kern="1200" spc="-3" dirty="0">
                <a:solidFill>
                  <a:prstClr val="black"/>
                </a:solidFill>
                <a:latin typeface="Calibri" panose="020F0502020204030204" pitchFamily="34" charset="0"/>
                <a:ea typeface="+mn-ea"/>
                <a:cs typeface="Calibri" panose="020F0502020204030204" pitchFamily="34" charset="0"/>
              </a:rPr>
              <a:t>relevant </a:t>
            </a:r>
            <a:r>
              <a:rPr sz="1000" kern="1200" spc="3" dirty="0">
                <a:solidFill>
                  <a:prstClr val="black"/>
                </a:solidFill>
                <a:latin typeface="Calibri" panose="020F0502020204030204" pitchFamily="34" charset="0"/>
                <a:ea typeface="+mn-ea"/>
                <a:cs typeface="Calibri" panose="020F0502020204030204" pitchFamily="34" charset="0"/>
              </a:rPr>
              <a:t>internal information </a:t>
            </a:r>
            <a:r>
              <a:rPr sz="1000" kern="1200" spc="13" dirty="0">
                <a:solidFill>
                  <a:prstClr val="black"/>
                </a:solidFill>
                <a:latin typeface="Calibri" panose="020F0502020204030204" pitchFamily="34" charset="0"/>
                <a:ea typeface="+mn-ea"/>
                <a:cs typeface="Calibri" panose="020F0502020204030204" pitchFamily="34" charset="0"/>
              </a:rPr>
              <a:t>and </a:t>
            </a:r>
            <a:r>
              <a:rPr sz="1000" kern="1200" spc="-3" dirty="0">
                <a:solidFill>
                  <a:prstClr val="black"/>
                </a:solidFill>
                <a:latin typeface="Calibri" panose="020F0502020204030204" pitchFamily="34" charset="0"/>
                <a:ea typeface="+mn-ea"/>
                <a:cs typeface="Calibri" panose="020F0502020204030204" pitchFamily="34" charset="0"/>
              </a:rPr>
              <a:t>data </a:t>
            </a:r>
            <a:r>
              <a:rPr sz="1000" kern="1200" dirty="0">
                <a:solidFill>
                  <a:prstClr val="black"/>
                </a:solidFill>
                <a:latin typeface="Calibri" panose="020F0502020204030204" pitchFamily="34" charset="0"/>
                <a:ea typeface="+mn-ea"/>
                <a:cs typeface="Calibri" panose="020F0502020204030204" pitchFamily="34" charset="0"/>
              </a:rPr>
              <a:t>about  </a:t>
            </a:r>
            <a:r>
              <a:rPr sz="1000" kern="1200" spc="-3" dirty="0">
                <a:solidFill>
                  <a:prstClr val="black"/>
                </a:solidFill>
                <a:latin typeface="Calibri" panose="020F0502020204030204" pitchFamily="34" charset="0"/>
                <a:ea typeface="+mn-ea"/>
                <a:cs typeface="Calibri" panose="020F0502020204030204" pitchFamily="34" charset="0"/>
              </a:rPr>
              <a:t>current </a:t>
            </a:r>
            <a:r>
              <a:rPr sz="1000" kern="1200" spc="13" dirty="0">
                <a:solidFill>
                  <a:prstClr val="black"/>
                </a:solidFill>
                <a:latin typeface="Calibri" panose="020F0502020204030204" pitchFamily="34" charset="0"/>
                <a:ea typeface="+mn-ea"/>
                <a:cs typeface="Calibri" panose="020F0502020204030204" pitchFamily="34" charset="0"/>
              </a:rPr>
              <a:t>and </a:t>
            </a:r>
            <a:r>
              <a:rPr sz="1000" kern="1200" spc="-3" dirty="0">
                <a:solidFill>
                  <a:prstClr val="black"/>
                </a:solidFill>
                <a:latin typeface="Calibri" panose="020F0502020204030204" pitchFamily="34" charset="0"/>
                <a:ea typeface="+mn-ea"/>
                <a:cs typeface="Calibri" panose="020F0502020204030204" pitchFamily="34" charset="0"/>
              </a:rPr>
              <a:t>recent </a:t>
            </a:r>
            <a:r>
              <a:rPr sz="1000" kern="1200" spc="7" dirty="0">
                <a:solidFill>
                  <a:prstClr val="black"/>
                </a:solidFill>
                <a:latin typeface="Calibri" panose="020F0502020204030204" pitchFamily="34" charset="0"/>
                <a:ea typeface="+mn-ea"/>
                <a:cs typeface="Calibri" panose="020F0502020204030204" pitchFamily="34" charset="0"/>
              </a:rPr>
              <a:t>practice (in </a:t>
            </a:r>
            <a:r>
              <a:rPr sz="1000" kern="1200" spc="-10" dirty="0">
                <a:solidFill>
                  <a:prstClr val="black"/>
                </a:solidFill>
                <a:latin typeface="Calibri" panose="020F0502020204030204" pitchFamily="34" charset="0"/>
                <a:ea typeface="+mn-ea"/>
                <a:cs typeface="Calibri" panose="020F0502020204030204" pitchFamily="34" charset="0"/>
              </a:rPr>
              <a:t>the </a:t>
            </a:r>
            <a:r>
              <a:rPr sz="1000" kern="1200" spc="-3" dirty="0">
                <a:solidFill>
                  <a:prstClr val="black"/>
                </a:solidFill>
                <a:latin typeface="Calibri" panose="020F0502020204030204" pitchFamily="34" charset="0"/>
                <a:ea typeface="+mn-ea"/>
                <a:cs typeface="Calibri" panose="020F0502020204030204" pitchFamily="34" charset="0"/>
              </a:rPr>
              <a:t>last</a:t>
            </a:r>
            <a:r>
              <a:rPr sz="1000" kern="1200" spc="20" dirty="0">
                <a:solidFill>
                  <a:prstClr val="black"/>
                </a:solidFill>
                <a:latin typeface="Calibri" panose="020F0502020204030204" pitchFamily="34" charset="0"/>
                <a:ea typeface="+mn-ea"/>
                <a:cs typeface="Calibri" panose="020F0502020204030204" pitchFamily="34" charset="0"/>
              </a:rPr>
              <a:t> </a:t>
            </a:r>
            <a:r>
              <a:rPr sz="1000" kern="1200" spc="-3" dirty="0">
                <a:solidFill>
                  <a:prstClr val="black"/>
                </a:solidFill>
                <a:latin typeface="Calibri" panose="020F0502020204030204" pitchFamily="34" charset="0"/>
                <a:ea typeface="+mn-ea"/>
                <a:cs typeface="Calibri" panose="020F0502020204030204" pitchFamily="34" charset="0"/>
              </a:rPr>
              <a:t>year).</a:t>
            </a:r>
            <a:endParaRPr sz="1000" kern="1200" dirty="0">
              <a:solidFill>
                <a:prstClr val="black"/>
              </a:solidFill>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D803C1F1-C5EA-4731-A2BB-2828182D7C25}"/>
              </a:ext>
            </a:extLst>
          </p:cNvPr>
          <p:cNvPicPr>
            <a:picLocks noChangeAspect="1"/>
          </p:cNvPicPr>
          <p:nvPr/>
        </p:nvPicPr>
        <p:blipFill>
          <a:blip r:embed="rId2"/>
          <a:stretch>
            <a:fillRect/>
          </a:stretch>
        </p:blipFill>
        <p:spPr>
          <a:xfrm>
            <a:off x="447674" y="554900"/>
            <a:ext cx="7309738" cy="18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9"/>
          <p:cNvSpPr txBox="1">
            <a:spLocks noGrp="1"/>
          </p:cNvSpPr>
          <p:nvPr>
            <p:ph type="title"/>
          </p:nvPr>
        </p:nvSpPr>
        <p:spPr>
          <a:xfrm>
            <a:off x="1287235" y="724227"/>
            <a:ext cx="7683601" cy="548700"/>
          </a:xfrm>
          <a:prstGeom prst="rect">
            <a:avLst/>
          </a:prstGeom>
        </p:spPr>
        <p:txBody>
          <a:bodyPr spcFirstLastPara="1" wrap="square" lIns="0" tIns="0" rIns="0" bIns="0" anchor="b" anchorCtr="0">
            <a:noAutofit/>
          </a:bodyPr>
          <a:lstStyle/>
          <a:p>
            <a:pPr marL="12700" algn="l">
              <a:spcBef>
                <a:spcPts val="185"/>
              </a:spcBef>
            </a:pPr>
            <a:r>
              <a:rPr lang="en-US" sz="1400" b="1" spc="60" dirty="0">
                <a:solidFill>
                  <a:schemeClr val="accent1">
                    <a:lumMod val="50000"/>
                  </a:schemeClr>
                </a:solidFill>
                <a:latin typeface="FrankRuehl" panose="020E0503060101010101" pitchFamily="34" charset="-79"/>
                <a:cs typeface="FrankRuehl" panose="020E0503060101010101" pitchFamily="34" charset="-79"/>
              </a:rPr>
              <a:t> </a:t>
            </a:r>
            <a:r>
              <a:rPr lang="en-US" sz="1400" b="1" spc="170" dirty="0">
                <a:solidFill>
                  <a:schemeClr val="accent1">
                    <a:lumMod val="50000"/>
                  </a:schemeClr>
                </a:solidFill>
                <a:latin typeface="FrankRuehl" panose="020E0503060101010101" pitchFamily="34" charset="-79"/>
                <a:cs typeface="FrankRuehl" panose="020E0503060101010101" pitchFamily="34" charset="-79"/>
              </a:rPr>
              <a:t>THE</a:t>
            </a:r>
            <a:r>
              <a:rPr lang="en-US" sz="1400" b="1" spc="60" dirty="0">
                <a:solidFill>
                  <a:schemeClr val="accent1">
                    <a:lumMod val="50000"/>
                  </a:schemeClr>
                </a:solidFill>
                <a:latin typeface="FrankRuehl" panose="020E0503060101010101" pitchFamily="34" charset="-79"/>
                <a:cs typeface="FrankRuehl" panose="020E0503060101010101" pitchFamily="34" charset="-79"/>
              </a:rPr>
              <a:t> </a:t>
            </a:r>
            <a:r>
              <a:rPr lang="en-US" sz="1400" b="1" spc="130" dirty="0">
                <a:solidFill>
                  <a:schemeClr val="accent1">
                    <a:lumMod val="50000"/>
                  </a:schemeClr>
                </a:solidFill>
                <a:latin typeface="FrankRuehl" panose="020E0503060101010101" pitchFamily="34" charset="-79"/>
                <a:cs typeface="FrankRuehl" panose="020E0503060101010101" pitchFamily="34" charset="-79"/>
              </a:rPr>
              <a:t>ROLE</a:t>
            </a:r>
            <a:r>
              <a:rPr lang="en-US" sz="1400" b="1" spc="60" dirty="0">
                <a:solidFill>
                  <a:schemeClr val="accent1">
                    <a:lumMod val="50000"/>
                  </a:schemeClr>
                </a:solidFill>
                <a:latin typeface="FrankRuehl" panose="020E0503060101010101" pitchFamily="34" charset="-79"/>
                <a:cs typeface="FrankRuehl" panose="020E0503060101010101" pitchFamily="34" charset="-79"/>
              </a:rPr>
              <a:t> </a:t>
            </a:r>
            <a:r>
              <a:rPr lang="en-US" sz="1400" b="1" spc="145" dirty="0">
                <a:solidFill>
                  <a:schemeClr val="accent1">
                    <a:lumMod val="50000"/>
                  </a:schemeClr>
                </a:solidFill>
                <a:latin typeface="FrankRuehl" panose="020E0503060101010101" pitchFamily="34" charset="-79"/>
                <a:cs typeface="FrankRuehl" panose="020E0503060101010101" pitchFamily="34" charset="-79"/>
              </a:rPr>
              <a:t>OF</a:t>
            </a:r>
            <a:r>
              <a:rPr lang="en-US" sz="1400" b="1" spc="55" dirty="0">
                <a:solidFill>
                  <a:schemeClr val="accent1">
                    <a:lumMod val="50000"/>
                  </a:schemeClr>
                </a:solidFill>
                <a:latin typeface="FrankRuehl" panose="020E0503060101010101" pitchFamily="34" charset="-79"/>
                <a:cs typeface="FrankRuehl" panose="020E0503060101010101" pitchFamily="34" charset="-79"/>
              </a:rPr>
              <a:t> </a:t>
            </a:r>
            <a:r>
              <a:rPr lang="en-US" sz="1400" b="1" spc="170" dirty="0">
                <a:solidFill>
                  <a:schemeClr val="accent1">
                    <a:lumMod val="50000"/>
                  </a:schemeClr>
                </a:solidFill>
                <a:latin typeface="FrankRuehl" panose="020E0503060101010101" pitchFamily="34" charset="-79"/>
                <a:cs typeface="FrankRuehl" panose="020E0503060101010101" pitchFamily="34" charset="-79"/>
              </a:rPr>
              <a:t>PRIVILEGE</a:t>
            </a:r>
            <a:r>
              <a:rPr lang="en-US" sz="1400" b="1" spc="55" dirty="0">
                <a:solidFill>
                  <a:schemeClr val="accent1">
                    <a:lumMod val="50000"/>
                  </a:schemeClr>
                </a:solidFill>
                <a:latin typeface="FrankRuehl" panose="020E0503060101010101" pitchFamily="34" charset="-79"/>
                <a:cs typeface="FrankRuehl" panose="020E0503060101010101" pitchFamily="34" charset="-79"/>
              </a:rPr>
              <a:t> </a:t>
            </a:r>
            <a:r>
              <a:rPr lang="en-US" sz="1400" b="1" spc="215" dirty="0">
                <a:solidFill>
                  <a:schemeClr val="accent1">
                    <a:lumMod val="50000"/>
                  </a:schemeClr>
                </a:solidFill>
                <a:latin typeface="FrankRuehl" panose="020E0503060101010101" pitchFamily="34" charset="-79"/>
                <a:cs typeface="FrankRuehl" panose="020E0503060101010101" pitchFamily="34" charset="-79"/>
              </a:rPr>
              <a:t>IN </a:t>
            </a:r>
            <a:r>
              <a:rPr lang="en-US" sz="1400" b="1" spc="200" dirty="0">
                <a:solidFill>
                  <a:schemeClr val="accent1">
                    <a:lumMod val="50000"/>
                  </a:schemeClr>
                </a:solidFill>
                <a:latin typeface="FrankRuehl" panose="020E0503060101010101" pitchFamily="34" charset="-79"/>
                <a:cs typeface="FrankRuehl" panose="020E0503060101010101" pitchFamily="34" charset="-79"/>
              </a:rPr>
              <a:t>EXERCISING</a:t>
            </a:r>
            <a:r>
              <a:rPr lang="en-US" sz="1400" b="1" spc="-85" dirty="0">
                <a:solidFill>
                  <a:schemeClr val="accent1">
                    <a:lumMod val="50000"/>
                  </a:schemeClr>
                </a:solidFill>
                <a:latin typeface="FrankRuehl" panose="020E0503060101010101" pitchFamily="34" charset="-79"/>
                <a:cs typeface="FrankRuehl" panose="020E0503060101010101" pitchFamily="34" charset="-79"/>
              </a:rPr>
              <a:t> </a:t>
            </a:r>
            <a:r>
              <a:rPr lang="en-US" sz="1400" b="1" spc="200" dirty="0">
                <a:solidFill>
                  <a:schemeClr val="accent1">
                    <a:lumMod val="50000"/>
                  </a:schemeClr>
                </a:solidFill>
                <a:latin typeface="FrankRuehl" panose="020E0503060101010101" pitchFamily="34" charset="-79"/>
                <a:cs typeface="FrankRuehl" panose="020E0503060101010101" pitchFamily="34" charset="-79"/>
              </a:rPr>
              <a:t>POWER FOR FUNDERS</a:t>
            </a:r>
            <a:br>
              <a:rPr lang="en-US" sz="1400" b="1" dirty="0">
                <a:latin typeface="FrankRuehl" panose="020E0503060101010101" pitchFamily="34" charset="-79"/>
                <a:cs typeface="FrankRuehl" panose="020E0503060101010101" pitchFamily="34" charset="-79"/>
              </a:rPr>
            </a:br>
            <a:endParaRPr sz="1400" b="1" dirty="0">
              <a:latin typeface="FrankRuehl" panose="020E0503060101010101" pitchFamily="34" charset="-79"/>
              <a:cs typeface="FrankRuehl" panose="020E0503060101010101" pitchFamily="34" charset="-79"/>
            </a:endParaRPr>
          </a:p>
        </p:txBody>
      </p:sp>
      <p:sp>
        <p:nvSpPr>
          <p:cNvPr id="213" name="Google Shape;213;p19"/>
          <p:cNvSpPr txBox="1">
            <a:spLocks noGrp="1"/>
          </p:cNvSpPr>
          <p:nvPr>
            <p:ph type="body" idx="1"/>
          </p:nvPr>
        </p:nvSpPr>
        <p:spPr>
          <a:xfrm>
            <a:off x="864540" y="1500995"/>
            <a:ext cx="7683601" cy="2759787"/>
          </a:xfrm>
          <a:prstGeom prst="rect">
            <a:avLst/>
          </a:prstGeom>
        </p:spPr>
        <p:txBody>
          <a:bodyPr spcFirstLastPara="1" wrap="square" lIns="0" tIns="0" rIns="0" bIns="0" anchor="t" anchorCtr="0">
            <a:noAutofit/>
          </a:bodyPr>
          <a:lstStyle/>
          <a:p>
            <a:pPr lvl="0">
              <a:spcBef>
                <a:spcPts val="0"/>
              </a:spcBef>
              <a:buFont typeface="Wingdings" panose="05000000000000000000" pitchFamily="2" charset="2"/>
              <a:buChar char="Ø"/>
            </a:pPr>
            <a:r>
              <a:rPr lang="en-US" sz="1400" spc="15" dirty="0">
                <a:latin typeface="Calibri"/>
                <a:cs typeface="Calibri"/>
              </a:rPr>
              <a:t>Every funder </a:t>
            </a:r>
            <a:r>
              <a:rPr lang="en-US" sz="1400" spc="30" dirty="0">
                <a:latin typeface="Calibri"/>
                <a:cs typeface="Calibri"/>
              </a:rPr>
              <a:t>wields </a:t>
            </a:r>
            <a:r>
              <a:rPr lang="en-US" sz="1400" spc="15" dirty="0">
                <a:latin typeface="Calibri"/>
                <a:cs typeface="Calibri"/>
              </a:rPr>
              <a:t>power </a:t>
            </a:r>
            <a:r>
              <a:rPr lang="en-US" sz="1400" spc="30" dirty="0">
                <a:latin typeface="Calibri"/>
                <a:cs typeface="Calibri"/>
              </a:rPr>
              <a:t>by </a:t>
            </a:r>
            <a:r>
              <a:rPr lang="en-US" sz="1400" spc="10" dirty="0">
                <a:latin typeface="Calibri"/>
                <a:cs typeface="Calibri"/>
              </a:rPr>
              <a:t>virtue </a:t>
            </a:r>
            <a:r>
              <a:rPr lang="en-US" sz="1400" dirty="0">
                <a:latin typeface="Calibri"/>
                <a:cs typeface="Calibri"/>
              </a:rPr>
              <a:t>of  </a:t>
            </a:r>
            <a:r>
              <a:rPr lang="en-US" sz="1400" spc="-5" dirty="0">
                <a:latin typeface="Calibri"/>
                <a:cs typeface="Calibri"/>
              </a:rPr>
              <a:t>its </a:t>
            </a:r>
            <a:r>
              <a:rPr lang="en-US" sz="1400" spc="20" dirty="0">
                <a:latin typeface="Calibri"/>
                <a:cs typeface="Calibri"/>
              </a:rPr>
              <a:t>position </a:t>
            </a:r>
            <a:r>
              <a:rPr lang="en-US" sz="1400" spc="5" dirty="0">
                <a:latin typeface="Calibri"/>
                <a:cs typeface="Calibri"/>
              </a:rPr>
              <a:t>relative </a:t>
            </a:r>
            <a:r>
              <a:rPr lang="en-US" sz="1400" spc="-15" dirty="0">
                <a:latin typeface="Calibri"/>
                <a:cs typeface="Calibri"/>
              </a:rPr>
              <a:t>to </a:t>
            </a:r>
            <a:r>
              <a:rPr lang="en-US" sz="1400" spc="-5" dirty="0">
                <a:latin typeface="Calibri"/>
                <a:cs typeface="Calibri"/>
              </a:rPr>
              <a:t>grant </a:t>
            </a:r>
            <a:r>
              <a:rPr lang="en-US" sz="1400" spc="5" dirty="0">
                <a:latin typeface="Calibri"/>
                <a:cs typeface="Calibri"/>
              </a:rPr>
              <a:t>seekers. </a:t>
            </a:r>
            <a:r>
              <a:rPr lang="en-US" sz="1400" spc="25" dirty="0">
                <a:latin typeface="Calibri"/>
                <a:cs typeface="Calibri"/>
              </a:rPr>
              <a:t>Because  </a:t>
            </a:r>
            <a:r>
              <a:rPr lang="en-US" sz="1400" spc="15" dirty="0">
                <a:latin typeface="Calibri"/>
                <a:cs typeface="Calibri"/>
              </a:rPr>
              <a:t>power </a:t>
            </a:r>
            <a:r>
              <a:rPr lang="en-US" sz="1400" spc="20" dirty="0">
                <a:latin typeface="Calibri"/>
                <a:cs typeface="Calibri"/>
              </a:rPr>
              <a:t>is </a:t>
            </a:r>
            <a:r>
              <a:rPr lang="en-US" sz="1400" dirty="0">
                <a:latin typeface="Calibri"/>
                <a:cs typeface="Calibri"/>
              </a:rPr>
              <a:t>not </a:t>
            </a:r>
            <a:r>
              <a:rPr lang="en-US" sz="1400" spc="-5" dirty="0">
                <a:latin typeface="Calibri"/>
                <a:cs typeface="Calibri"/>
              </a:rPr>
              <a:t>often </a:t>
            </a:r>
            <a:r>
              <a:rPr lang="en-US" sz="1400" spc="20" dirty="0">
                <a:latin typeface="Calibri"/>
                <a:cs typeface="Calibri"/>
              </a:rPr>
              <a:t>discussed </a:t>
            </a:r>
            <a:r>
              <a:rPr lang="en-US" sz="1400" spc="30" dirty="0">
                <a:latin typeface="Calibri"/>
                <a:cs typeface="Calibri"/>
              </a:rPr>
              <a:t>openly </a:t>
            </a:r>
            <a:r>
              <a:rPr lang="en-US" sz="1400" spc="25" dirty="0">
                <a:latin typeface="Calibri"/>
                <a:cs typeface="Calibri"/>
              </a:rPr>
              <a:t>and  </a:t>
            </a:r>
            <a:r>
              <a:rPr lang="en-US" sz="1400" spc="10" dirty="0">
                <a:latin typeface="Calibri"/>
                <a:cs typeface="Calibri"/>
              </a:rPr>
              <a:t>directly, </a:t>
            </a:r>
            <a:r>
              <a:rPr lang="en-US" sz="1400" spc="-5" dirty="0">
                <a:latin typeface="Calibri"/>
                <a:cs typeface="Calibri"/>
              </a:rPr>
              <a:t>it </a:t>
            </a:r>
            <a:r>
              <a:rPr lang="en-US" sz="1400" dirty="0">
                <a:latin typeface="Calibri"/>
                <a:cs typeface="Calibri"/>
              </a:rPr>
              <a:t>tends </a:t>
            </a:r>
            <a:r>
              <a:rPr lang="en-US" sz="1400" spc="-15" dirty="0">
                <a:latin typeface="Calibri"/>
                <a:cs typeface="Calibri"/>
              </a:rPr>
              <a:t>to </a:t>
            </a:r>
            <a:r>
              <a:rPr lang="en-US" sz="1400" spc="20" dirty="0">
                <a:latin typeface="Calibri"/>
                <a:cs typeface="Calibri"/>
              </a:rPr>
              <a:t>grow </a:t>
            </a:r>
            <a:r>
              <a:rPr lang="en-US" sz="1400" spc="40" dirty="0">
                <a:latin typeface="Calibri"/>
                <a:cs typeface="Calibri"/>
              </a:rPr>
              <a:t>in </a:t>
            </a:r>
            <a:r>
              <a:rPr lang="en-US" sz="1400" spc="15" dirty="0">
                <a:latin typeface="Calibri"/>
                <a:cs typeface="Calibri"/>
              </a:rPr>
              <a:t>unintentional </a:t>
            </a:r>
            <a:r>
              <a:rPr lang="en-US" sz="1400" spc="20" dirty="0">
                <a:latin typeface="Calibri"/>
                <a:cs typeface="Calibri"/>
              </a:rPr>
              <a:t>ways </a:t>
            </a:r>
            <a:r>
              <a:rPr lang="en-US" sz="1400" spc="-20" dirty="0">
                <a:latin typeface="Calibri"/>
                <a:cs typeface="Calibri"/>
              </a:rPr>
              <a:t>that </a:t>
            </a:r>
            <a:r>
              <a:rPr lang="en-US" sz="1400" spc="10" dirty="0">
                <a:latin typeface="Calibri"/>
                <a:cs typeface="Calibri"/>
              </a:rPr>
              <a:t>mirror </a:t>
            </a:r>
            <a:r>
              <a:rPr lang="en-US" sz="1400" spc="25" dirty="0">
                <a:latin typeface="Calibri"/>
                <a:cs typeface="Calibri"/>
              </a:rPr>
              <a:t>and </a:t>
            </a:r>
            <a:r>
              <a:rPr lang="en-US" sz="1400" spc="15" dirty="0">
                <a:latin typeface="Calibri"/>
                <a:cs typeface="Calibri"/>
              </a:rPr>
              <a:t>exacerbate </a:t>
            </a:r>
            <a:r>
              <a:rPr lang="en-US" sz="1400" spc="20" dirty="0">
                <a:latin typeface="Calibri"/>
                <a:cs typeface="Calibri"/>
              </a:rPr>
              <a:t>dominant  </a:t>
            </a:r>
            <a:r>
              <a:rPr lang="en-US" sz="1400" spc="15" dirty="0">
                <a:latin typeface="Calibri"/>
                <a:cs typeface="Calibri"/>
              </a:rPr>
              <a:t>power </a:t>
            </a:r>
            <a:r>
              <a:rPr lang="en-US" sz="1400" dirty="0">
                <a:latin typeface="Calibri"/>
                <a:cs typeface="Calibri"/>
              </a:rPr>
              <a:t>structures. </a:t>
            </a:r>
          </a:p>
          <a:p>
            <a:pPr lvl="0">
              <a:spcBef>
                <a:spcPts val="0"/>
              </a:spcBef>
              <a:buFont typeface="Wingdings" panose="05000000000000000000" pitchFamily="2" charset="2"/>
              <a:buChar char="Ø"/>
            </a:pPr>
            <a:endParaRPr lang="en-US" sz="1400" spc="5" dirty="0">
              <a:latin typeface="Calibri"/>
              <a:cs typeface="Calibri"/>
            </a:endParaRPr>
          </a:p>
          <a:p>
            <a:pPr lvl="0">
              <a:spcBef>
                <a:spcPts val="0"/>
              </a:spcBef>
              <a:buFont typeface="Wingdings" panose="05000000000000000000" pitchFamily="2" charset="2"/>
              <a:buChar char="Ø"/>
            </a:pPr>
            <a:r>
              <a:rPr lang="en-US" sz="1400" spc="5" dirty="0">
                <a:latin typeface="Calibri"/>
                <a:cs typeface="Calibri"/>
              </a:rPr>
              <a:t>Too </a:t>
            </a:r>
            <a:r>
              <a:rPr lang="en-US" sz="1400" dirty="0">
                <a:latin typeface="Calibri"/>
                <a:cs typeface="Calibri"/>
              </a:rPr>
              <a:t>often, </a:t>
            </a:r>
            <a:r>
              <a:rPr lang="en-US" sz="1400" spc="15" dirty="0">
                <a:latin typeface="Calibri"/>
                <a:cs typeface="Calibri"/>
              </a:rPr>
              <a:t>funders and their  </a:t>
            </a:r>
            <a:r>
              <a:rPr lang="en-US" sz="1400" spc="10" dirty="0">
                <a:latin typeface="Calibri"/>
                <a:cs typeface="Calibri"/>
              </a:rPr>
              <a:t>leadership </a:t>
            </a:r>
            <a:r>
              <a:rPr lang="en-US" sz="1400" spc="20" dirty="0">
                <a:latin typeface="Calibri"/>
                <a:cs typeface="Calibri"/>
              </a:rPr>
              <a:t>deny </a:t>
            </a:r>
            <a:r>
              <a:rPr lang="en-US" sz="1400" spc="5" dirty="0">
                <a:latin typeface="Calibri"/>
                <a:cs typeface="Calibri"/>
              </a:rPr>
              <a:t>they </a:t>
            </a:r>
            <a:r>
              <a:rPr lang="en-US" sz="1400" spc="10" dirty="0">
                <a:latin typeface="Calibri"/>
                <a:cs typeface="Calibri"/>
              </a:rPr>
              <a:t>have </a:t>
            </a:r>
            <a:r>
              <a:rPr lang="en-US" sz="1400" spc="15" dirty="0">
                <a:latin typeface="Calibri"/>
                <a:cs typeface="Calibri"/>
              </a:rPr>
              <a:t>power </a:t>
            </a:r>
            <a:r>
              <a:rPr lang="en-US" sz="1400" spc="-20" dirty="0">
                <a:latin typeface="Calibri"/>
                <a:cs typeface="Calibri"/>
              </a:rPr>
              <a:t>at </a:t>
            </a:r>
            <a:r>
              <a:rPr lang="en-US" sz="1400" spc="-10" dirty="0">
                <a:latin typeface="Calibri"/>
                <a:cs typeface="Calibri"/>
              </a:rPr>
              <a:t>the </a:t>
            </a:r>
            <a:r>
              <a:rPr lang="en-US" sz="1400" spc="10" dirty="0">
                <a:latin typeface="Calibri"/>
                <a:cs typeface="Calibri"/>
              </a:rPr>
              <a:t>same </a:t>
            </a:r>
            <a:r>
              <a:rPr lang="en-US" sz="1400" spc="5" dirty="0">
                <a:latin typeface="Calibri"/>
                <a:cs typeface="Calibri"/>
              </a:rPr>
              <a:t>time </a:t>
            </a:r>
            <a:r>
              <a:rPr lang="en-US" sz="1400" spc="-20" dirty="0">
                <a:latin typeface="Calibri"/>
                <a:cs typeface="Calibri"/>
              </a:rPr>
              <a:t>that </a:t>
            </a:r>
            <a:r>
              <a:rPr lang="en-US" sz="1400" spc="5" dirty="0">
                <a:latin typeface="Calibri"/>
                <a:cs typeface="Calibri"/>
              </a:rPr>
              <a:t>they </a:t>
            </a:r>
            <a:r>
              <a:rPr lang="en-US" sz="1400" spc="10" dirty="0">
                <a:latin typeface="Calibri"/>
                <a:cs typeface="Calibri"/>
              </a:rPr>
              <a:t>act </a:t>
            </a:r>
            <a:r>
              <a:rPr lang="en-US" sz="1400" spc="5" dirty="0">
                <a:latin typeface="Calibri"/>
                <a:cs typeface="Calibri"/>
              </a:rPr>
              <a:t>from </a:t>
            </a:r>
            <a:r>
              <a:rPr lang="en-US" sz="1400" spc="-5" dirty="0">
                <a:latin typeface="Calibri"/>
                <a:cs typeface="Calibri"/>
              </a:rPr>
              <a:t>it </a:t>
            </a:r>
            <a:r>
              <a:rPr lang="en-US" sz="1400" dirty="0">
                <a:latin typeface="Calibri"/>
                <a:cs typeface="Calibri"/>
              </a:rPr>
              <a:t>– </a:t>
            </a:r>
            <a:r>
              <a:rPr lang="en-US" sz="1400" spc="30" dirty="0">
                <a:latin typeface="Calibri"/>
                <a:cs typeface="Calibri"/>
              </a:rPr>
              <a:t>unchecked </a:t>
            </a:r>
            <a:r>
              <a:rPr lang="en-US" sz="1400" spc="25" dirty="0">
                <a:latin typeface="Calibri"/>
                <a:cs typeface="Calibri"/>
              </a:rPr>
              <a:t>and  unable </a:t>
            </a:r>
            <a:r>
              <a:rPr lang="en-US" sz="1400" spc="-15" dirty="0">
                <a:latin typeface="Calibri"/>
                <a:cs typeface="Calibri"/>
              </a:rPr>
              <a:t>to </a:t>
            </a:r>
            <a:r>
              <a:rPr lang="en-US" sz="1400" spc="20" dirty="0">
                <a:latin typeface="Calibri"/>
                <a:cs typeface="Calibri"/>
              </a:rPr>
              <a:t>grow </a:t>
            </a:r>
            <a:r>
              <a:rPr lang="en-US" sz="1400" spc="25" dirty="0">
                <a:latin typeface="Calibri"/>
                <a:cs typeface="Calibri"/>
              </a:rPr>
              <a:t>and change.</a:t>
            </a:r>
          </a:p>
          <a:p>
            <a:pPr lvl="0">
              <a:spcBef>
                <a:spcPts val="0"/>
              </a:spcBef>
              <a:buFont typeface="Wingdings" panose="05000000000000000000" pitchFamily="2" charset="2"/>
              <a:buChar char="Ø"/>
            </a:pPr>
            <a:endParaRPr lang="en-US" sz="1400" spc="25" dirty="0">
              <a:latin typeface="Calibri"/>
              <a:cs typeface="Calibri"/>
            </a:endParaRPr>
          </a:p>
          <a:p>
            <a:pPr marL="285750" marR="85725" indent="-285750">
              <a:spcBef>
                <a:spcPts val="100"/>
              </a:spcBef>
              <a:buFont typeface="Wingdings" panose="05000000000000000000" pitchFamily="2" charset="2"/>
              <a:buChar char="Ø"/>
            </a:pPr>
            <a:r>
              <a:rPr lang="en-US" sz="1400" spc="15" dirty="0">
                <a:latin typeface="Calibri"/>
                <a:cs typeface="Calibri"/>
              </a:rPr>
              <a:t>Funders  </a:t>
            </a:r>
            <a:r>
              <a:rPr lang="en-US" sz="1400" dirty="0">
                <a:latin typeface="Calibri"/>
                <a:cs typeface="Calibri"/>
              </a:rPr>
              <a:t>are </a:t>
            </a:r>
            <a:r>
              <a:rPr lang="en-US" sz="1400" spc="30" dirty="0">
                <a:latin typeface="Calibri"/>
                <a:cs typeface="Calibri"/>
              </a:rPr>
              <a:t>unique </a:t>
            </a:r>
            <a:r>
              <a:rPr lang="en-US" sz="1400" dirty="0">
                <a:latin typeface="Calibri"/>
                <a:cs typeface="Calibri"/>
              </a:rPr>
              <a:t>entities </a:t>
            </a:r>
            <a:r>
              <a:rPr lang="en-US" sz="1400" spc="-20" dirty="0">
                <a:latin typeface="Calibri"/>
                <a:cs typeface="Calibri"/>
              </a:rPr>
              <a:t>that </a:t>
            </a:r>
            <a:r>
              <a:rPr lang="en-US" sz="1400" spc="25" dirty="0">
                <a:latin typeface="Calibri"/>
                <a:cs typeface="Calibri"/>
              </a:rPr>
              <a:t>enjoy privilege </a:t>
            </a:r>
            <a:r>
              <a:rPr lang="en-US" sz="1400" spc="40" dirty="0">
                <a:latin typeface="Calibri"/>
                <a:cs typeface="Calibri"/>
              </a:rPr>
              <a:t>in </a:t>
            </a:r>
            <a:r>
              <a:rPr lang="en-US" sz="1400" spc="15" dirty="0">
                <a:latin typeface="Calibri"/>
                <a:cs typeface="Calibri"/>
              </a:rPr>
              <a:t>numerous </a:t>
            </a:r>
            <a:r>
              <a:rPr lang="en-US" sz="1400" spc="20" dirty="0">
                <a:latin typeface="Calibri"/>
                <a:cs typeface="Calibri"/>
              </a:rPr>
              <a:t>ways,</a:t>
            </a:r>
            <a:r>
              <a:rPr lang="en-US" sz="1400" spc="114" dirty="0">
                <a:latin typeface="Calibri"/>
                <a:cs typeface="Calibri"/>
              </a:rPr>
              <a:t> </a:t>
            </a:r>
            <a:r>
              <a:rPr lang="en-US" sz="1400" spc="-5" dirty="0">
                <a:latin typeface="Calibri"/>
                <a:cs typeface="Calibri"/>
              </a:rPr>
              <a:t>starting</a:t>
            </a:r>
            <a:r>
              <a:rPr lang="en-US" sz="1400" dirty="0">
                <a:latin typeface="Calibri"/>
                <a:cs typeface="Calibri"/>
              </a:rPr>
              <a:t> </a:t>
            </a:r>
            <a:r>
              <a:rPr lang="en-US" sz="1400" spc="20" dirty="0">
                <a:latin typeface="Calibri"/>
                <a:cs typeface="Calibri"/>
              </a:rPr>
              <a:t>with </a:t>
            </a:r>
            <a:r>
              <a:rPr lang="en-US" sz="1400" dirty="0">
                <a:latin typeface="Calibri"/>
                <a:cs typeface="Calibri"/>
              </a:rPr>
              <a:t>their </a:t>
            </a:r>
          </a:p>
          <a:p>
            <a:pPr marL="0" marR="85725" indent="0">
              <a:spcBef>
                <a:spcPts val="100"/>
              </a:spcBef>
              <a:buNone/>
            </a:pPr>
            <a:r>
              <a:rPr lang="en-US" sz="1400" spc="10" dirty="0">
                <a:latin typeface="Calibri"/>
                <a:cs typeface="Calibri"/>
              </a:rPr>
              <a:t>tax-exempt </a:t>
            </a:r>
            <a:r>
              <a:rPr lang="en-US" sz="1400" spc="20" dirty="0">
                <a:latin typeface="Calibri"/>
                <a:cs typeface="Calibri"/>
              </a:rPr>
              <a:t>wealth, then there is skin color, gender, sexuality, ability, access and so on. </a:t>
            </a:r>
          </a:p>
          <a:p>
            <a:pPr marL="0" marR="85725" indent="0">
              <a:spcBef>
                <a:spcPts val="100"/>
              </a:spcBef>
              <a:buNone/>
            </a:pPr>
            <a:endParaRPr lang="en-US" sz="1200" spc="20" dirty="0">
              <a:latin typeface="Calibri"/>
              <a:cs typeface="Calibri"/>
            </a:endParaRPr>
          </a:p>
          <a:p>
            <a:pPr marL="12700" marR="85725">
              <a:lnSpc>
                <a:spcPct val="130900"/>
              </a:lnSpc>
              <a:spcBef>
                <a:spcPts val="100"/>
              </a:spcBef>
            </a:pPr>
            <a:endParaRPr lang="en-US" sz="1200" spc="20" dirty="0">
              <a:latin typeface="Calibri"/>
              <a:cs typeface="Calibri"/>
            </a:endParaRPr>
          </a:p>
          <a:p>
            <a:pPr marL="12700" marR="85725">
              <a:lnSpc>
                <a:spcPct val="130900"/>
              </a:lnSpc>
              <a:spcBef>
                <a:spcPts val="100"/>
              </a:spcBef>
            </a:pPr>
            <a:endParaRPr sz="1200" b="1" dirty="0">
              <a:latin typeface="FrankRuehl" panose="020E0503060101010101" pitchFamily="34" charset="-79"/>
              <a:cs typeface="FrankRuehl" panose="020E0503060101010101" pitchFamily="34" charset="-79"/>
            </a:endParaRPr>
          </a:p>
        </p:txBody>
      </p:sp>
      <p:sp>
        <p:nvSpPr>
          <p:cNvPr id="214" name="Google Shape;214;p19"/>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400" b="1">
                <a:latin typeface="FrankRuehl" panose="020E0503060101010101" pitchFamily="34" charset="-79"/>
                <a:cs typeface="FrankRuehl" panose="020E0503060101010101" pitchFamily="34" charset="-79"/>
              </a:rPr>
              <a:t>6</a:t>
            </a:fld>
            <a:endParaRPr sz="1400" b="1">
              <a:latin typeface="FrankRuehl" panose="020E0503060101010101" pitchFamily="34" charset="-79"/>
              <a:cs typeface="FrankRuehl" panose="020E0503060101010101" pitchFamily="34" charset="-79"/>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106176" y="732024"/>
            <a:ext cx="4149260" cy="755037"/>
          </a:xfrm>
          <a:prstGeom prst="rect">
            <a:avLst/>
          </a:prstGeom>
        </p:spPr>
        <p:txBody>
          <a:bodyPr vert="horz" wrap="square" lIns="0" tIns="8404" rIns="0" bIns="0" rtlCol="0">
            <a:spAutoFit/>
          </a:bodyPr>
          <a:lstStyle/>
          <a:p>
            <a:pPr marL="159272" marR="74383" indent="-150867" defTabSz="605150">
              <a:lnSpc>
                <a:spcPct val="111100"/>
              </a:lnSpc>
              <a:spcBef>
                <a:spcPts val="66"/>
              </a:spcBef>
              <a:buClrTx/>
              <a:buFontTx/>
              <a:buAutoNum type="arabicPeriod" startAt="4"/>
              <a:tabLst>
                <a:tab pos="159692" algn="l"/>
              </a:tabLst>
            </a:pPr>
            <a:r>
              <a:rPr sz="1050" kern="1200" spc="60" dirty="0">
                <a:solidFill>
                  <a:prstClr val="black"/>
                </a:solidFill>
                <a:latin typeface="Calibri"/>
                <a:ea typeface="+mn-ea"/>
                <a:cs typeface="Calibri"/>
              </a:rPr>
              <a:t>How </a:t>
            </a:r>
            <a:r>
              <a:rPr sz="1050" kern="1200" spc="20" dirty="0">
                <a:solidFill>
                  <a:prstClr val="black"/>
                </a:solidFill>
                <a:latin typeface="Calibri"/>
                <a:ea typeface="+mn-ea"/>
                <a:cs typeface="Calibri"/>
              </a:rPr>
              <a:t>does </a:t>
            </a:r>
            <a:r>
              <a:rPr sz="1050" kern="1200" spc="3" dirty="0">
                <a:solidFill>
                  <a:prstClr val="black"/>
                </a:solidFill>
                <a:latin typeface="Calibri"/>
                <a:ea typeface="+mn-ea"/>
                <a:cs typeface="Calibri"/>
              </a:rPr>
              <a:t>the </a:t>
            </a:r>
            <a:r>
              <a:rPr sz="1050" kern="1200" spc="23" dirty="0">
                <a:solidFill>
                  <a:prstClr val="black"/>
                </a:solidFill>
                <a:latin typeface="Calibri"/>
                <a:ea typeface="+mn-ea"/>
                <a:cs typeface="Calibri"/>
              </a:rPr>
              <a:t>f</a:t>
            </a:r>
            <a:r>
              <a:rPr lang="en-US" sz="1050" kern="1200" spc="23" dirty="0">
                <a:solidFill>
                  <a:prstClr val="black"/>
                </a:solidFill>
                <a:latin typeface="Calibri"/>
                <a:ea typeface="+mn-ea"/>
                <a:cs typeface="Calibri"/>
              </a:rPr>
              <a:t>under </a:t>
            </a:r>
            <a:r>
              <a:rPr sz="1050" kern="1200" spc="23" dirty="0">
                <a:solidFill>
                  <a:prstClr val="black"/>
                </a:solidFill>
                <a:latin typeface="Calibri"/>
                <a:ea typeface="+mn-ea"/>
                <a:cs typeface="Calibri"/>
              </a:rPr>
              <a:t>engage with </a:t>
            </a:r>
            <a:r>
              <a:rPr sz="1050" kern="1200" spc="36" dirty="0">
                <a:solidFill>
                  <a:prstClr val="black"/>
                </a:solidFill>
                <a:latin typeface="Calibri"/>
                <a:ea typeface="+mn-ea"/>
                <a:cs typeface="Calibri"/>
              </a:rPr>
              <a:t>individual </a:t>
            </a:r>
            <a:r>
              <a:rPr sz="1050" kern="1200" spc="20" dirty="0">
                <a:solidFill>
                  <a:prstClr val="black"/>
                </a:solidFill>
                <a:latin typeface="Calibri"/>
                <a:ea typeface="+mn-ea"/>
                <a:cs typeface="Calibri"/>
              </a:rPr>
              <a:t>donors </a:t>
            </a:r>
            <a:r>
              <a:rPr sz="1050" kern="1200" spc="17" dirty="0">
                <a:solidFill>
                  <a:prstClr val="black"/>
                </a:solidFill>
                <a:latin typeface="Calibri"/>
                <a:ea typeface="+mn-ea"/>
                <a:cs typeface="Calibri"/>
              </a:rPr>
              <a:t>or  </a:t>
            </a:r>
            <a:r>
              <a:rPr sz="1050" kern="1200" spc="23" dirty="0">
                <a:solidFill>
                  <a:prstClr val="black"/>
                </a:solidFill>
                <a:latin typeface="Calibri"/>
                <a:ea typeface="+mn-ea"/>
                <a:cs typeface="Calibri"/>
              </a:rPr>
              <a:t>donor </a:t>
            </a:r>
            <a:r>
              <a:rPr sz="1050" kern="1200" spc="17" dirty="0">
                <a:solidFill>
                  <a:prstClr val="black"/>
                </a:solidFill>
                <a:latin typeface="Calibri"/>
                <a:ea typeface="+mn-ea"/>
                <a:cs typeface="Calibri"/>
              </a:rPr>
              <a:t>networks </a:t>
            </a:r>
            <a:r>
              <a:rPr sz="1050" kern="1200" spc="-3" dirty="0">
                <a:solidFill>
                  <a:prstClr val="black"/>
                </a:solidFill>
                <a:latin typeface="Calibri"/>
                <a:ea typeface="+mn-ea"/>
                <a:cs typeface="Calibri"/>
              </a:rPr>
              <a:t>to </a:t>
            </a:r>
            <a:r>
              <a:rPr sz="1050" kern="1200" spc="26" dirty="0">
                <a:solidFill>
                  <a:prstClr val="black"/>
                </a:solidFill>
                <a:latin typeface="Calibri"/>
                <a:ea typeface="+mn-ea"/>
                <a:cs typeface="Calibri"/>
              </a:rPr>
              <a:t>advance </a:t>
            </a:r>
            <a:r>
              <a:rPr sz="1050" kern="1200" spc="17" dirty="0">
                <a:solidFill>
                  <a:prstClr val="black"/>
                </a:solidFill>
                <a:latin typeface="Calibri"/>
                <a:ea typeface="+mn-ea"/>
                <a:cs typeface="Calibri"/>
              </a:rPr>
              <a:t>shared</a:t>
            </a:r>
            <a:r>
              <a:rPr sz="1050" kern="1200" spc="99" dirty="0">
                <a:solidFill>
                  <a:prstClr val="black"/>
                </a:solidFill>
                <a:latin typeface="Calibri"/>
                <a:ea typeface="+mn-ea"/>
                <a:cs typeface="Calibri"/>
              </a:rPr>
              <a:t> </a:t>
            </a:r>
            <a:r>
              <a:rPr sz="1050" kern="1200" spc="17" dirty="0">
                <a:solidFill>
                  <a:prstClr val="black"/>
                </a:solidFill>
                <a:latin typeface="Calibri"/>
                <a:ea typeface="+mn-ea"/>
                <a:cs typeface="Calibri"/>
              </a:rPr>
              <a:t>goals?</a:t>
            </a:r>
            <a:endParaRPr sz="1050" kern="1200" dirty="0">
              <a:solidFill>
                <a:prstClr val="black"/>
              </a:solidFill>
              <a:latin typeface="Calibri"/>
              <a:ea typeface="+mn-ea"/>
              <a:cs typeface="Calibri"/>
            </a:endParaRPr>
          </a:p>
          <a:p>
            <a:pPr marL="277360" marR="3362" lvl="1" indent="-118088" defTabSz="605150">
              <a:lnSpc>
                <a:spcPct val="111100"/>
              </a:lnSpc>
              <a:spcBef>
                <a:spcPts val="298"/>
              </a:spcBef>
              <a:buClrTx/>
              <a:buFontTx/>
              <a:buAutoNum type="alphaLcPeriod"/>
              <a:tabLst>
                <a:tab pos="277780" algn="l"/>
              </a:tabLst>
            </a:pPr>
            <a:r>
              <a:rPr sz="1050" kern="1200" spc="53" dirty="0">
                <a:solidFill>
                  <a:prstClr val="black"/>
                </a:solidFill>
                <a:latin typeface="Calibri"/>
                <a:ea typeface="+mn-ea"/>
                <a:cs typeface="Calibri"/>
              </a:rPr>
              <a:t>How </a:t>
            </a:r>
            <a:r>
              <a:rPr sz="1050" kern="1200" spc="10" dirty="0">
                <a:solidFill>
                  <a:prstClr val="black"/>
                </a:solidFill>
                <a:latin typeface="Calibri"/>
                <a:ea typeface="+mn-ea"/>
                <a:cs typeface="Calibri"/>
              </a:rPr>
              <a:t>does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f</a:t>
            </a:r>
            <a:r>
              <a:rPr lang="en-US" sz="1050" kern="1200" spc="10" dirty="0">
                <a:solidFill>
                  <a:prstClr val="black"/>
                </a:solidFill>
                <a:latin typeface="Calibri"/>
                <a:ea typeface="+mn-ea"/>
                <a:cs typeface="Calibri"/>
              </a:rPr>
              <a:t>under</a:t>
            </a:r>
            <a:r>
              <a:rPr sz="1050" kern="1200" spc="10" dirty="0">
                <a:solidFill>
                  <a:prstClr val="black"/>
                </a:solidFill>
                <a:latin typeface="Calibri"/>
                <a:ea typeface="+mn-ea"/>
                <a:cs typeface="Calibri"/>
              </a:rPr>
              <a:t> </a:t>
            </a:r>
            <a:r>
              <a:rPr sz="1050" kern="1200" spc="7" dirty="0">
                <a:solidFill>
                  <a:prstClr val="black"/>
                </a:solidFill>
                <a:latin typeface="Calibri"/>
                <a:ea typeface="+mn-ea"/>
                <a:cs typeface="Calibri"/>
              </a:rPr>
              <a:t>seek opportunities </a:t>
            </a:r>
            <a:r>
              <a:rPr sz="1050" kern="1200" spc="-10" dirty="0">
                <a:solidFill>
                  <a:prstClr val="black"/>
                </a:solidFill>
                <a:latin typeface="Calibri"/>
                <a:ea typeface="+mn-ea"/>
                <a:cs typeface="Calibri"/>
              </a:rPr>
              <a:t>to </a:t>
            </a:r>
            <a:r>
              <a:rPr sz="1050" kern="1200" spc="13" dirty="0">
                <a:solidFill>
                  <a:prstClr val="black"/>
                </a:solidFill>
                <a:latin typeface="Calibri"/>
                <a:ea typeface="+mn-ea"/>
                <a:cs typeface="Calibri"/>
              </a:rPr>
              <a:t>collaborate  with </a:t>
            </a:r>
            <a:r>
              <a:rPr sz="1050" kern="1200" spc="-3" dirty="0">
                <a:solidFill>
                  <a:prstClr val="black"/>
                </a:solidFill>
                <a:latin typeface="Calibri"/>
                <a:ea typeface="+mn-ea"/>
                <a:cs typeface="Calibri"/>
              </a:rPr>
              <a:t>others </a:t>
            </a:r>
            <a:r>
              <a:rPr sz="1050" kern="1200" spc="20" dirty="0">
                <a:solidFill>
                  <a:prstClr val="black"/>
                </a:solidFill>
                <a:latin typeface="Calibri"/>
                <a:ea typeface="+mn-ea"/>
                <a:cs typeface="Calibri"/>
              </a:rPr>
              <a:t>on </a:t>
            </a:r>
            <a:r>
              <a:rPr sz="1050" kern="1200" spc="10" dirty="0">
                <a:solidFill>
                  <a:prstClr val="black"/>
                </a:solidFill>
                <a:latin typeface="Calibri"/>
                <a:ea typeface="+mn-ea"/>
                <a:cs typeface="Calibri"/>
              </a:rPr>
              <a:t>cross-cutting </a:t>
            </a:r>
            <a:r>
              <a:rPr sz="1050" kern="1200" dirty="0">
                <a:solidFill>
                  <a:prstClr val="black"/>
                </a:solidFill>
                <a:latin typeface="Calibri"/>
                <a:ea typeface="+mn-ea"/>
                <a:cs typeface="Calibri"/>
              </a:rPr>
              <a:t>issues? </a:t>
            </a:r>
          </a:p>
        </p:txBody>
      </p:sp>
      <p:sp>
        <p:nvSpPr>
          <p:cNvPr id="7" name="object 7"/>
          <p:cNvSpPr txBox="1"/>
          <p:nvPr/>
        </p:nvSpPr>
        <p:spPr>
          <a:xfrm>
            <a:off x="106176" y="1593866"/>
            <a:ext cx="4581525" cy="3286948"/>
          </a:xfrm>
          <a:prstGeom prst="rect">
            <a:avLst/>
          </a:prstGeom>
        </p:spPr>
        <p:txBody>
          <a:bodyPr vert="horz" wrap="square" lIns="0" tIns="8404" rIns="0" bIns="0" rtlCol="0">
            <a:spAutoFit/>
          </a:bodyPr>
          <a:lstStyle/>
          <a:p>
            <a:pPr marL="159272" marR="163054" indent="-150867" defTabSz="605150">
              <a:lnSpc>
                <a:spcPct val="111100"/>
              </a:lnSpc>
              <a:spcBef>
                <a:spcPts val="66"/>
              </a:spcBef>
              <a:buClrTx/>
              <a:buFontTx/>
              <a:buAutoNum type="arabicPeriod" startAt="5"/>
              <a:tabLst>
                <a:tab pos="159692" algn="l"/>
              </a:tabLst>
            </a:pPr>
            <a:r>
              <a:rPr sz="1050" kern="1200" spc="26" dirty="0">
                <a:solidFill>
                  <a:prstClr val="black"/>
                </a:solidFill>
                <a:latin typeface="Calibri"/>
                <a:ea typeface="+mn-ea"/>
                <a:cs typeface="Calibri"/>
              </a:rPr>
              <a:t>What </a:t>
            </a:r>
            <a:r>
              <a:rPr sz="1050" kern="1200" spc="30" dirty="0">
                <a:solidFill>
                  <a:prstClr val="black"/>
                </a:solidFill>
                <a:latin typeface="Calibri"/>
                <a:ea typeface="+mn-ea"/>
                <a:cs typeface="Calibri"/>
              </a:rPr>
              <a:t>kinds </a:t>
            </a:r>
            <a:r>
              <a:rPr sz="1050" kern="1200" spc="7" dirty="0">
                <a:solidFill>
                  <a:prstClr val="black"/>
                </a:solidFill>
                <a:latin typeface="Calibri"/>
                <a:ea typeface="+mn-ea"/>
                <a:cs typeface="Calibri"/>
              </a:rPr>
              <a:t>of </a:t>
            </a:r>
            <a:r>
              <a:rPr sz="1050" kern="1200" spc="23" dirty="0">
                <a:solidFill>
                  <a:prstClr val="black"/>
                </a:solidFill>
                <a:latin typeface="Calibri"/>
                <a:ea typeface="+mn-ea"/>
                <a:cs typeface="Calibri"/>
              </a:rPr>
              <a:t>relationships </a:t>
            </a:r>
            <a:r>
              <a:rPr sz="1050" kern="1200" spc="20" dirty="0">
                <a:solidFill>
                  <a:prstClr val="black"/>
                </a:solidFill>
                <a:latin typeface="Calibri"/>
                <a:ea typeface="+mn-ea"/>
                <a:cs typeface="Calibri"/>
              </a:rPr>
              <a:t>does </a:t>
            </a:r>
            <a:r>
              <a:rPr sz="1050" kern="1200" spc="3" dirty="0">
                <a:solidFill>
                  <a:prstClr val="black"/>
                </a:solidFill>
                <a:latin typeface="Calibri"/>
                <a:ea typeface="+mn-ea"/>
                <a:cs typeface="Calibri"/>
              </a:rPr>
              <a:t>the </a:t>
            </a:r>
            <a:r>
              <a:rPr sz="1050" kern="1200" spc="23" dirty="0">
                <a:solidFill>
                  <a:prstClr val="black"/>
                </a:solidFill>
                <a:latin typeface="Calibri"/>
                <a:ea typeface="+mn-ea"/>
                <a:cs typeface="Calibri"/>
              </a:rPr>
              <a:t>foundation </a:t>
            </a:r>
            <a:r>
              <a:rPr sz="1050" kern="1200" spc="17" dirty="0">
                <a:solidFill>
                  <a:prstClr val="black"/>
                </a:solidFill>
                <a:latin typeface="Calibri"/>
                <a:ea typeface="+mn-ea"/>
                <a:cs typeface="Calibri"/>
              </a:rPr>
              <a:t>have </a:t>
            </a:r>
            <a:r>
              <a:rPr sz="1050" kern="1200" spc="26" dirty="0">
                <a:solidFill>
                  <a:prstClr val="black"/>
                </a:solidFill>
                <a:latin typeface="Calibri"/>
                <a:ea typeface="+mn-ea"/>
                <a:cs typeface="Calibri"/>
              </a:rPr>
              <a:t>with  </a:t>
            </a:r>
            <a:r>
              <a:rPr sz="1050" kern="1200" spc="7" dirty="0">
                <a:solidFill>
                  <a:prstClr val="black"/>
                </a:solidFill>
                <a:latin typeface="Calibri"/>
                <a:ea typeface="+mn-ea"/>
                <a:cs typeface="Calibri"/>
              </a:rPr>
              <a:t>other</a:t>
            </a:r>
            <a:r>
              <a:rPr sz="1050" kern="1200" spc="60" dirty="0">
                <a:solidFill>
                  <a:prstClr val="black"/>
                </a:solidFill>
                <a:latin typeface="Calibri"/>
                <a:ea typeface="+mn-ea"/>
                <a:cs typeface="Calibri"/>
              </a:rPr>
              <a:t> </a:t>
            </a:r>
            <a:r>
              <a:rPr sz="1050" kern="1200" spc="7" dirty="0">
                <a:solidFill>
                  <a:prstClr val="black"/>
                </a:solidFill>
                <a:latin typeface="Calibri"/>
                <a:ea typeface="+mn-ea"/>
                <a:cs typeface="Calibri"/>
              </a:rPr>
              <a:t>sectors?</a:t>
            </a:r>
            <a:endParaRPr sz="105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50" kern="1200" spc="13" dirty="0">
                <a:solidFill>
                  <a:prstClr val="black"/>
                </a:solidFill>
                <a:latin typeface="Calibri"/>
                <a:ea typeface="+mn-ea"/>
                <a:cs typeface="Calibri"/>
              </a:rPr>
              <a:t>Government </a:t>
            </a:r>
            <a:r>
              <a:rPr sz="1050" kern="1200" spc="17" dirty="0">
                <a:solidFill>
                  <a:prstClr val="black"/>
                </a:solidFill>
                <a:latin typeface="Calibri"/>
                <a:ea typeface="+mn-ea"/>
                <a:cs typeface="Calibri"/>
              </a:rPr>
              <a:t>agencies </a:t>
            </a:r>
            <a:r>
              <a:rPr sz="1050" kern="1200" spc="3" dirty="0">
                <a:solidFill>
                  <a:prstClr val="black"/>
                </a:solidFill>
                <a:latin typeface="Calibri"/>
                <a:ea typeface="+mn-ea"/>
                <a:cs typeface="Calibri"/>
              </a:rPr>
              <a:t>or </a:t>
            </a:r>
            <a:r>
              <a:rPr sz="1050" kern="1200" spc="17" dirty="0">
                <a:solidFill>
                  <a:prstClr val="black"/>
                </a:solidFill>
                <a:latin typeface="Calibri"/>
                <a:ea typeface="+mn-ea"/>
                <a:cs typeface="Calibri"/>
              </a:rPr>
              <a:t>officials </a:t>
            </a:r>
            <a:r>
              <a:rPr sz="1050" kern="1200" spc="3" dirty="0">
                <a:solidFill>
                  <a:prstClr val="black"/>
                </a:solidFill>
                <a:latin typeface="Calibri"/>
                <a:ea typeface="+mn-ea"/>
                <a:cs typeface="Calibri"/>
              </a:rPr>
              <a:t>or </a:t>
            </a:r>
            <a:r>
              <a:rPr sz="1050" kern="1200" spc="17" dirty="0">
                <a:solidFill>
                  <a:prstClr val="black"/>
                </a:solidFill>
                <a:latin typeface="Calibri"/>
                <a:ea typeface="+mn-ea"/>
                <a:cs typeface="Calibri"/>
              </a:rPr>
              <a:t>public-sector</a:t>
            </a:r>
            <a:r>
              <a:rPr sz="1050" kern="1200" spc="146" dirty="0">
                <a:solidFill>
                  <a:prstClr val="black"/>
                </a:solidFill>
                <a:latin typeface="Calibri"/>
                <a:ea typeface="+mn-ea"/>
                <a:cs typeface="Calibri"/>
              </a:rPr>
              <a:t> </a:t>
            </a:r>
            <a:r>
              <a:rPr sz="1050" kern="1200" spc="7" dirty="0">
                <a:solidFill>
                  <a:prstClr val="black"/>
                </a:solidFill>
                <a:latin typeface="Calibri"/>
                <a:ea typeface="+mn-ea"/>
                <a:cs typeface="Calibri"/>
              </a:rPr>
              <a:t>unions?</a:t>
            </a:r>
            <a:endParaRPr sz="1050" kern="1200" dirty="0">
              <a:solidFill>
                <a:prstClr val="black"/>
              </a:solidFill>
              <a:latin typeface="Calibri"/>
              <a:ea typeface="+mn-ea"/>
              <a:cs typeface="Calibri"/>
            </a:endParaRPr>
          </a:p>
          <a:p>
            <a:pPr marL="279041" marR="184907" lvl="1" indent="-119769" defTabSz="605150">
              <a:lnSpc>
                <a:spcPct val="111100"/>
              </a:lnSpc>
              <a:spcBef>
                <a:spcPts val="298"/>
              </a:spcBef>
              <a:buClrTx/>
              <a:buFontTx/>
              <a:buAutoNum type="alphaLcPeriod"/>
              <a:tabLst>
                <a:tab pos="279462" algn="l"/>
              </a:tabLst>
            </a:pPr>
            <a:r>
              <a:rPr sz="1050" kern="1200" spc="17" dirty="0">
                <a:solidFill>
                  <a:prstClr val="black"/>
                </a:solidFill>
                <a:latin typeface="Calibri"/>
                <a:ea typeface="+mn-ea"/>
                <a:cs typeface="Calibri"/>
              </a:rPr>
              <a:t>With </a:t>
            </a:r>
            <a:r>
              <a:rPr sz="1050" kern="1200" dirty="0">
                <a:solidFill>
                  <a:prstClr val="black"/>
                </a:solidFill>
                <a:latin typeface="Calibri"/>
                <a:ea typeface="+mn-ea"/>
                <a:cs typeface="Calibri"/>
              </a:rPr>
              <a:t>those </a:t>
            </a:r>
            <a:r>
              <a:rPr sz="1050" kern="1200" spc="26" dirty="0">
                <a:solidFill>
                  <a:prstClr val="black"/>
                </a:solidFill>
                <a:latin typeface="Calibri"/>
                <a:ea typeface="+mn-ea"/>
                <a:cs typeface="Calibri"/>
              </a:rPr>
              <a:t>in </a:t>
            </a:r>
            <a:r>
              <a:rPr sz="1050" kern="1200" spc="-7" dirty="0">
                <a:solidFill>
                  <a:prstClr val="black"/>
                </a:solidFill>
                <a:latin typeface="Calibri"/>
                <a:ea typeface="+mn-ea"/>
                <a:cs typeface="Calibri"/>
              </a:rPr>
              <a:t>the </a:t>
            </a:r>
            <a:r>
              <a:rPr sz="1050" kern="1200" dirty="0">
                <a:solidFill>
                  <a:prstClr val="black"/>
                </a:solidFill>
                <a:latin typeface="Calibri"/>
                <a:ea typeface="+mn-ea"/>
                <a:cs typeface="Calibri"/>
              </a:rPr>
              <a:t>private </a:t>
            </a:r>
            <a:r>
              <a:rPr sz="1050" kern="1200" spc="-3" dirty="0">
                <a:solidFill>
                  <a:prstClr val="black"/>
                </a:solidFill>
                <a:latin typeface="Calibri"/>
                <a:ea typeface="+mn-ea"/>
                <a:cs typeface="Calibri"/>
              </a:rPr>
              <a:t>sector, </a:t>
            </a:r>
            <a:r>
              <a:rPr sz="1050" kern="1200" spc="20" dirty="0">
                <a:solidFill>
                  <a:prstClr val="black"/>
                </a:solidFill>
                <a:latin typeface="Calibri"/>
                <a:ea typeface="+mn-ea"/>
                <a:cs typeface="Calibri"/>
              </a:rPr>
              <a:t>such </a:t>
            </a:r>
            <a:r>
              <a:rPr sz="1050" kern="1200" spc="3" dirty="0">
                <a:solidFill>
                  <a:prstClr val="black"/>
                </a:solidFill>
                <a:latin typeface="Calibri"/>
                <a:ea typeface="+mn-ea"/>
                <a:cs typeface="Calibri"/>
              </a:rPr>
              <a:t>as </a:t>
            </a:r>
            <a:r>
              <a:rPr sz="1050" kern="1200" spc="10" dirty="0">
                <a:solidFill>
                  <a:prstClr val="black"/>
                </a:solidFill>
                <a:latin typeface="Calibri"/>
                <a:ea typeface="+mn-ea"/>
                <a:cs typeface="Calibri"/>
              </a:rPr>
              <a:t>corporations </a:t>
            </a:r>
            <a:r>
              <a:rPr sz="1050" kern="1200" spc="17" dirty="0">
                <a:solidFill>
                  <a:prstClr val="black"/>
                </a:solidFill>
                <a:latin typeface="Calibri"/>
                <a:ea typeface="+mn-ea"/>
                <a:cs typeface="Calibri"/>
              </a:rPr>
              <a:t>and  </a:t>
            </a:r>
            <a:r>
              <a:rPr sz="1050" kern="1200" spc="20" dirty="0">
                <a:solidFill>
                  <a:prstClr val="black"/>
                </a:solidFill>
                <a:latin typeface="Calibri"/>
                <a:ea typeface="+mn-ea"/>
                <a:cs typeface="Calibri"/>
              </a:rPr>
              <a:t>small </a:t>
            </a:r>
            <a:r>
              <a:rPr sz="1050" kern="1200" spc="10" dirty="0">
                <a:solidFill>
                  <a:prstClr val="black"/>
                </a:solidFill>
                <a:latin typeface="Calibri"/>
                <a:ea typeface="+mn-ea"/>
                <a:cs typeface="Calibri"/>
              </a:rPr>
              <a:t>businesses, </a:t>
            </a:r>
            <a:r>
              <a:rPr sz="1050" kern="1200" dirty="0">
                <a:solidFill>
                  <a:prstClr val="black"/>
                </a:solidFill>
                <a:latin typeface="Calibri"/>
                <a:ea typeface="+mn-ea"/>
                <a:cs typeface="Calibri"/>
              </a:rPr>
              <a:t>private </a:t>
            </a:r>
            <a:r>
              <a:rPr sz="1050" kern="1200" spc="3" dirty="0">
                <a:solidFill>
                  <a:prstClr val="black"/>
                </a:solidFill>
                <a:latin typeface="Calibri"/>
                <a:ea typeface="+mn-ea"/>
                <a:cs typeface="Calibri"/>
              </a:rPr>
              <a:t>sector</a:t>
            </a:r>
            <a:r>
              <a:rPr sz="1050" kern="1200" spc="99" dirty="0">
                <a:solidFill>
                  <a:prstClr val="black"/>
                </a:solidFill>
                <a:latin typeface="Calibri"/>
                <a:ea typeface="+mn-ea"/>
                <a:cs typeface="Calibri"/>
              </a:rPr>
              <a:t> </a:t>
            </a:r>
            <a:r>
              <a:rPr sz="1050" kern="1200" spc="7" dirty="0">
                <a:solidFill>
                  <a:prstClr val="black"/>
                </a:solidFill>
                <a:latin typeface="Calibri"/>
                <a:ea typeface="+mn-ea"/>
                <a:cs typeface="Calibri"/>
              </a:rPr>
              <a:t>unions?</a:t>
            </a:r>
            <a:endParaRPr sz="1050" kern="1200" dirty="0">
              <a:solidFill>
                <a:prstClr val="black"/>
              </a:solidFill>
              <a:latin typeface="Calibri"/>
              <a:ea typeface="+mn-ea"/>
              <a:cs typeface="Calibri"/>
            </a:endParaRPr>
          </a:p>
          <a:p>
            <a:pPr marL="273998" marR="430749" lvl="1" indent="-114726" defTabSz="605150">
              <a:lnSpc>
                <a:spcPct val="111100"/>
              </a:lnSpc>
              <a:spcBef>
                <a:spcPts val="298"/>
              </a:spcBef>
              <a:buClrTx/>
              <a:buFontTx/>
              <a:buAutoNum type="alphaLcPeriod"/>
              <a:tabLst>
                <a:tab pos="274419" algn="l"/>
              </a:tabLst>
            </a:pPr>
            <a:r>
              <a:rPr sz="1050" kern="1200" spc="17" dirty="0">
                <a:solidFill>
                  <a:prstClr val="black"/>
                </a:solidFill>
                <a:latin typeface="Calibri"/>
                <a:ea typeface="+mn-ea"/>
                <a:cs typeface="Calibri"/>
              </a:rPr>
              <a:t>What </a:t>
            </a:r>
            <a:r>
              <a:rPr sz="1050" kern="1200" dirty="0">
                <a:solidFill>
                  <a:prstClr val="black"/>
                </a:solidFill>
                <a:latin typeface="Calibri"/>
                <a:ea typeface="+mn-ea"/>
                <a:cs typeface="Calibri"/>
              </a:rPr>
              <a:t>are </a:t>
            </a:r>
            <a:r>
              <a:rPr sz="1050" kern="1200" spc="10" dirty="0">
                <a:solidFill>
                  <a:prstClr val="black"/>
                </a:solidFill>
                <a:latin typeface="Calibri"/>
                <a:ea typeface="+mn-ea"/>
                <a:cs typeface="Calibri"/>
              </a:rPr>
              <a:t>our </a:t>
            </a:r>
            <a:r>
              <a:rPr sz="1050" kern="1200" spc="17" dirty="0">
                <a:solidFill>
                  <a:prstClr val="black"/>
                </a:solidFill>
                <a:latin typeface="Calibri"/>
                <a:ea typeface="+mn-ea"/>
                <a:cs typeface="Calibri"/>
              </a:rPr>
              <a:t>goals and success </a:t>
            </a:r>
            <a:r>
              <a:rPr sz="1050" kern="1200" spc="3" dirty="0">
                <a:solidFill>
                  <a:prstClr val="black"/>
                </a:solidFill>
                <a:latin typeface="Calibri"/>
                <a:ea typeface="+mn-ea"/>
                <a:cs typeface="Calibri"/>
              </a:rPr>
              <a:t>measures </a:t>
            </a:r>
            <a:r>
              <a:rPr sz="1050" kern="1200" spc="-3" dirty="0">
                <a:solidFill>
                  <a:prstClr val="black"/>
                </a:solidFill>
                <a:latin typeface="Calibri"/>
                <a:ea typeface="+mn-ea"/>
                <a:cs typeface="Calibri"/>
              </a:rPr>
              <a:t>for </a:t>
            </a:r>
            <a:r>
              <a:rPr sz="1050" kern="1200" dirty="0">
                <a:solidFill>
                  <a:prstClr val="black"/>
                </a:solidFill>
                <a:latin typeface="Calibri"/>
                <a:ea typeface="+mn-ea"/>
                <a:cs typeface="Calibri"/>
              </a:rPr>
              <a:t>those  </a:t>
            </a:r>
            <a:r>
              <a:rPr sz="1050" kern="1200" spc="7" dirty="0">
                <a:solidFill>
                  <a:prstClr val="black"/>
                </a:solidFill>
                <a:latin typeface="Calibri"/>
                <a:ea typeface="+mn-ea"/>
                <a:cs typeface="Calibri"/>
              </a:rPr>
              <a:t>relationships?</a:t>
            </a:r>
            <a:endParaRPr sz="1050" kern="1200" dirty="0">
              <a:solidFill>
                <a:prstClr val="black"/>
              </a:solidFill>
              <a:latin typeface="Calibri"/>
              <a:ea typeface="+mn-ea"/>
              <a:cs typeface="Calibri"/>
            </a:endParaRPr>
          </a:p>
          <a:p>
            <a:pPr marL="159272" marR="147505" indent="-150867" defTabSz="605150">
              <a:lnSpc>
                <a:spcPct val="111100"/>
              </a:lnSpc>
              <a:spcBef>
                <a:spcPts val="596"/>
              </a:spcBef>
              <a:buClrTx/>
              <a:buFontTx/>
              <a:buAutoNum type="arabicPeriod" startAt="5"/>
              <a:tabLst>
                <a:tab pos="159692" algn="l"/>
              </a:tabLst>
            </a:pPr>
            <a:r>
              <a:rPr sz="1050" kern="1200" spc="60" dirty="0">
                <a:solidFill>
                  <a:prstClr val="black"/>
                </a:solidFill>
                <a:latin typeface="Calibri"/>
                <a:ea typeface="+mn-ea"/>
                <a:cs typeface="Calibri"/>
              </a:rPr>
              <a:t>How </a:t>
            </a:r>
            <a:r>
              <a:rPr sz="1050" kern="1200" spc="20" dirty="0">
                <a:solidFill>
                  <a:prstClr val="black"/>
                </a:solidFill>
                <a:latin typeface="Calibri"/>
                <a:ea typeface="+mn-ea"/>
                <a:cs typeface="Calibri"/>
              </a:rPr>
              <a:t>does </a:t>
            </a:r>
            <a:r>
              <a:rPr sz="1050" kern="1200" spc="3" dirty="0">
                <a:solidFill>
                  <a:prstClr val="black"/>
                </a:solidFill>
                <a:latin typeface="Calibri"/>
                <a:ea typeface="+mn-ea"/>
                <a:cs typeface="Calibri"/>
              </a:rPr>
              <a:t>the </a:t>
            </a:r>
            <a:r>
              <a:rPr sz="1050" kern="1200" spc="23" dirty="0">
                <a:solidFill>
                  <a:prstClr val="black"/>
                </a:solidFill>
                <a:latin typeface="Calibri"/>
                <a:ea typeface="+mn-ea"/>
                <a:cs typeface="Calibri"/>
              </a:rPr>
              <a:t>foundation </a:t>
            </a:r>
            <a:r>
              <a:rPr sz="1050" kern="1200" spc="30" dirty="0">
                <a:solidFill>
                  <a:prstClr val="black"/>
                </a:solidFill>
                <a:latin typeface="Calibri"/>
                <a:ea typeface="+mn-ea"/>
                <a:cs typeface="Calibri"/>
              </a:rPr>
              <a:t>communicate </a:t>
            </a:r>
            <a:r>
              <a:rPr sz="1050" kern="1200" spc="43" dirty="0">
                <a:solidFill>
                  <a:prstClr val="black"/>
                </a:solidFill>
                <a:latin typeface="Calibri"/>
                <a:ea typeface="+mn-ea"/>
                <a:cs typeface="Calibri"/>
              </a:rPr>
              <a:t>publicly </a:t>
            </a:r>
            <a:r>
              <a:rPr sz="1050" kern="1200" spc="3" dirty="0">
                <a:solidFill>
                  <a:prstClr val="black"/>
                </a:solidFill>
                <a:latin typeface="Calibri"/>
                <a:ea typeface="+mn-ea"/>
                <a:cs typeface="Calibri"/>
              </a:rPr>
              <a:t>its </a:t>
            </a:r>
            <a:r>
              <a:rPr sz="1050" kern="1200" spc="33" dirty="0">
                <a:solidFill>
                  <a:prstClr val="black"/>
                </a:solidFill>
                <a:latin typeface="Calibri"/>
                <a:ea typeface="+mn-ea"/>
                <a:cs typeface="Calibri"/>
              </a:rPr>
              <a:t>vision,  </a:t>
            </a:r>
            <a:r>
              <a:rPr sz="1050" kern="1200" spc="23" dirty="0">
                <a:solidFill>
                  <a:prstClr val="black"/>
                </a:solidFill>
                <a:latin typeface="Calibri"/>
                <a:ea typeface="+mn-ea"/>
                <a:cs typeface="Calibri"/>
              </a:rPr>
              <a:t>values </a:t>
            </a:r>
            <a:r>
              <a:rPr sz="1050" kern="1200" spc="26" dirty="0">
                <a:solidFill>
                  <a:prstClr val="black"/>
                </a:solidFill>
                <a:latin typeface="Calibri"/>
                <a:ea typeface="+mn-ea"/>
                <a:cs typeface="Calibri"/>
              </a:rPr>
              <a:t>and</a:t>
            </a:r>
            <a:r>
              <a:rPr sz="1050" kern="1200" spc="99" dirty="0">
                <a:solidFill>
                  <a:prstClr val="black"/>
                </a:solidFill>
                <a:latin typeface="Calibri"/>
                <a:ea typeface="+mn-ea"/>
                <a:cs typeface="Calibri"/>
              </a:rPr>
              <a:t> </a:t>
            </a:r>
            <a:r>
              <a:rPr sz="1050" kern="1200" spc="3" dirty="0">
                <a:solidFill>
                  <a:prstClr val="black"/>
                </a:solidFill>
                <a:latin typeface="Calibri"/>
                <a:ea typeface="+mn-ea"/>
                <a:cs typeface="Calibri"/>
              </a:rPr>
              <a:t>strategies?</a:t>
            </a:r>
            <a:endParaRPr sz="1050" kern="1200" dirty="0">
              <a:solidFill>
                <a:prstClr val="black"/>
              </a:solidFill>
              <a:latin typeface="Calibri"/>
              <a:ea typeface="+mn-ea"/>
              <a:cs typeface="Calibri"/>
            </a:endParaRPr>
          </a:p>
          <a:p>
            <a:pPr marL="277360" marR="69340" lvl="1" indent="-118088" defTabSz="605150">
              <a:lnSpc>
                <a:spcPct val="111100"/>
              </a:lnSpc>
              <a:spcBef>
                <a:spcPts val="298"/>
              </a:spcBef>
              <a:buClrTx/>
              <a:buFontTx/>
              <a:buAutoNum type="alphaLcPeriod"/>
              <a:tabLst>
                <a:tab pos="277780" algn="l"/>
              </a:tabLst>
            </a:pPr>
            <a:r>
              <a:rPr sz="1050" kern="1200" spc="66" dirty="0">
                <a:solidFill>
                  <a:prstClr val="black"/>
                </a:solidFill>
                <a:latin typeface="Calibri"/>
                <a:ea typeface="+mn-ea"/>
                <a:cs typeface="Calibri"/>
              </a:rPr>
              <a:t>Do </a:t>
            </a:r>
            <a:r>
              <a:rPr sz="1050" kern="1200" spc="20" dirty="0">
                <a:solidFill>
                  <a:prstClr val="black"/>
                </a:solidFill>
                <a:latin typeface="Calibri"/>
                <a:ea typeface="+mn-ea"/>
                <a:cs typeface="Calibri"/>
              </a:rPr>
              <a:t>we communicate </a:t>
            </a:r>
            <a:r>
              <a:rPr sz="1050" kern="1200" dirty="0">
                <a:solidFill>
                  <a:prstClr val="black"/>
                </a:solidFill>
                <a:latin typeface="Calibri"/>
                <a:ea typeface="+mn-ea"/>
                <a:cs typeface="Calibri"/>
              </a:rPr>
              <a:t>them </a:t>
            </a:r>
            <a:r>
              <a:rPr sz="1050" kern="1200" spc="7" dirty="0">
                <a:solidFill>
                  <a:prstClr val="black"/>
                </a:solidFill>
                <a:latin typeface="Calibri"/>
                <a:ea typeface="+mn-ea"/>
                <a:cs typeface="Calibri"/>
              </a:rPr>
              <a:t>through </a:t>
            </a:r>
            <a:r>
              <a:rPr sz="1050" kern="1200" spc="10" dirty="0">
                <a:solidFill>
                  <a:prstClr val="black"/>
                </a:solidFill>
                <a:latin typeface="Calibri"/>
                <a:ea typeface="+mn-ea"/>
                <a:cs typeface="Calibri"/>
              </a:rPr>
              <a:t>our website, </a:t>
            </a:r>
            <a:r>
              <a:rPr sz="1050" kern="1200" spc="20" dirty="0">
                <a:solidFill>
                  <a:prstClr val="black"/>
                </a:solidFill>
                <a:latin typeface="Calibri"/>
                <a:ea typeface="+mn-ea"/>
                <a:cs typeface="Calibri"/>
              </a:rPr>
              <a:t>blog, </a:t>
            </a:r>
            <a:r>
              <a:rPr sz="1050" kern="1200" spc="23" dirty="0">
                <a:solidFill>
                  <a:prstClr val="black"/>
                </a:solidFill>
                <a:latin typeface="Calibri"/>
                <a:ea typeface="+mn-ea"/>
                <a:cs typeface="Calibri"/>
              </a:rPr>
              <a:t>social  </a:t>
            </a:r>
            <a:r>
              <a:rPr sz="1050" kern="1200" spc="17" dirty="0">
                <a:solidFill>
                  <a:prstClr val="black"/>
                </a:solidFill>
                <a:latin typeface="Calibri"/>
                <a:ea typeface="+mn-ea"/>
                <a:cs typeface="Calibri"/>
              </a:rPr>
              <a:t>media and </a:t>
            </a:r>
            <a:r>
              <a:rPr sz="1050" kern="1200" spc="-13" dirty="0">
                <a:solidFill>
                  <a:prstClr val="black"/>
                </a:solidFill>
                <a:latin typeface="Calibri"/>
                <a:ea typeface="+mn-ea"/>
                <a:cs typeface="Calibri"/>
              </a:rPr>
              <a:t>at </a:t>
            </a:r>
            <a:r>
              <a:rPr sz="1050" kern="1200" spc="-3" dirty="0">
                <a:solidFill>
                  <a:prstClr val="black"/>
                </a:solidFill>
                <a:latin typeface="Calibri"/>
                <a:ea typeface="+mn-ea"/>
                <a:cs typeface="Calibri"/>
              </a:rPr>
              <a:t>grantee </a:t>
            </a:r>
            <a:r>
              <a:rPr sz="1050" kern="1200" spc="17" dirty="0">
                <a:solidFill>
                  <a:prstClr val="black"/>
                </a:solidFill>
                <a:latin typeface="Calibri"/>
                <a:ea typeface="+mn-ea"/>
                <a:cs typeface="Calibri"/>
              </a:rPr>
              <a:t>and philanthropic</a:t>
            </a:r>
            <a:r>
              <a:rPr sz="1050" kern="1200" spc="26" dirty="0">
                <a:solidFill>
                  <a:prstClr val="black"/>
                </a:solidFill>
                <a:latin typeface="Calibri"/>
                <a:ea typeface="+mn-ea"/>
                <a:cs typeface="Calibri"/>
              </a:rPr>
              <a:t> </a:t>
            </a:r>
            <a:r>
              <a:rPr sz="1050" kern="1200" spc="13" dirty="0">
                <a:solidFill>
                  <a:prstClr val="black"/>
                </a:solidFill>
                <a:latin typeface="Calibri"/>
                <a:ea typeface="+mn-ea"/>
                <a:cs typeface="Calibri"/>
              </a:rPr>
              <a:t>convenings?</a:t>
            </a:r>
            <a:endParaRPr sz="1050" kern="1200" dirty="0">
              <a:solidFill>
                <a:prstClr val="black"/>
              </a:solidFill>
              <a:latin typeface="Calibri"/>
              <a:ea typeface="+mn-ea"/>
              <a:cs typeface="Calibri"/>
            </a:endParaRPr>
          </a:p>
          <a:p>
            <a:pPr marL="285765" marR="5463" lvl="1" indent="-126493" defTabSz="605150">
              <a:lnSpc>
                <a:spcPct val="111100"/>
              </a:lnSpc>
              <a:spcBef>
                <a:spcPts val="298"/>
              </a:spcBef>
              <a:buClrTx/>
              <a:buFontTx/>
              <a:buAutoNum type="alphaLcPeriod"/>
              <a:tabLst>
                <a:tab pos="286185" algn="l"/>
              </a:tabLst>
            </a:pPr>
            <a:r>
              <a:rPr sz="1050" kern="1200" spc="36" dirty="0">
                <a:solidFill>
                  <a:prstClr val="black"/>
                </a:solidFill>
                <a:latin typeface="Calibri"/>
                <a:ea typeface="+mn-ea"/>
                <a:cs typeface="Calibri"/>
              </a:rPr>
              <a:t>Does </a:t>
            </a:r>
            <a:r>
              <a:rPr sz="1050" kern="1200" spc="7" dirty="0">
                <a:solidFill>
                  <a:prstClr val="black"/>
                </a:solidFill>
                <a:latin typeface="Calibri"/>
                <a:ea typeface="+mn-ea"/>
                <a:cs typeface="Calibri"/>
              </a:rPr>
              <a:t>this </a:t>
            </a:r>
            <a:r>
              <a:rPr sz="1050" kern="1200" spc="30" dirty="0">
                <a:solidFill>
                  <a:prstClr val="black"/>
                </a:solidFill>
                <a:latin typeface="Calibri"/>
                <a:ea typeface="+mn-ea"/>
                <a:cs typeface="Calibri"/>
              </a:rPr>
              <a:t>include </a:t>
            </a:r>
            <a:r>
              <a:rPr sz="1050" kern="1200" spc="20" dirty="0">
                <a:solidFill>
                  <a:prstClr val="black"/>
                </a:solidFill>
                <a:latin typeface="Calibri"/>
                <a:ea typeface="+mn-ea"/>
                <a:cs typeface="Calibri"/>
              </a:rPr>
              <a:t>any </a:t>
            </a:r>
            <a:r>
              <a:rPr sz="1050" kern="1200" spc="-3" dirty="0">
                <a:solidFill>
                  <a:prstClr val="black"/>
                </a:solidFill>
                <a:latin typeface="Calibri"/>
                <a:ea typeface="+mn-ea"/>
                <a:cs typeface="Calibri"/>
              </a:rPr>
              <a:t>stated </a:t>
            </a:r>
            <a:r>
              <a:rPr sz="1050" kern="1200" spc="17" dirty="0">
                <a:solidFill>
                  <a:prstClr val="black"/>
                </a:solidFill>
                <a:latin typeface="Calibri"/>
                <a:ea typeface="+mn-ea"/>
                <a:cs typeface="Calibri"/>
              </a:rPr>
              <a:t>commitment </a:t>
            </a:r>
            <a:r>
              <a:rPr sz="1050" kern="1200" spc="-7" dirty="0">
                <a:solidFill>
                  <a:prstClr val="black"/>
                </a:solidFill>
                <a:latin typeface="Calibri"/>
                <a:ea typeface="+mn-ea"/>
                <a:cs typeface="Calibri"/>
              </a:rPr>
              <a:t>to </a:t>
            </a:r>
            <a:r>
              <a:rPr sz="1050" kern="1200" spc="7" dirty="0">
                <a:solidFill>
                  <a:prstClr val="black"/>
                </a:solidFill>
                <a:latin typeface="Calibri"/>
                <a:ea typeface="+mn-ea"/>
                <a:cs typeface="Calibri"/>
              </a:rPr>
              <a:t>equity, </a:t>
            </a:r>
            <a:r>
              <a:rPr sz="1050" kern="1200" spc="13" dirty="0">
                <a:solidFill>
                  <a:prstClr val="black"/>
                </a:solidFill>
                <a:latin typeface="Calibri"/>
                <a:ea typeface="+mn-ea"/>
                <a:cs typeface="Calibri"/>
              </a:rPr>
              <a:t>diversity  </a:t>
            </a:r>
            <a:r>
              <a:rPr sz="1050" kern="1200" spc="23" dirty="0">
                <a:solidFill>
                  <a:prstClr val="black"/>
                </a:solidFill>
                <a:latin typeface="Calibri"/>
                <a:ea typeface="+mn-ea"/>
                <a:cs typeface="Calibri"/>
              </a:rPr>
              <a:t>and</a:t>
            </a:r>
            <a:r>
              <a:rPr sz="1050" kern="1200" spc="46" dirty="0">
                <a:solidFill>
                  <a:prstClr val="black"/>
                </a:solidFill>
                <a:latin typeface="Calibri"/>
                <a:ea typeface="+mn-ea"/>
                <a:cs typeface="Calibri"/>
              </a:rPr>
              <a:t> </a:t>
            </a:r>
            <a:r>
              <a:rPr sz="1050" kern="1200" spc="23" dirty="0">
                <a:solidFill>
                  <a:prstClr val="black"/>
                </a:solidFill>
                <a:latin typeface="Calibri"/>
                <a:ea typeface="+mn-ea"/>
                <a:cs typeface="Calibri"/>
              </a:rPr>
              <a:t>inclusion?</a:t>
            </a:r>
            <a:endParaRPr sz="1050" kern="1200" dirty="0">
              <a:solidFill>
                <a:prstClr val="black"/>
              </a:solidFill>
              <a:latin typeface="Calibri"/>
              <a:ea typeface="+mn-ea"/>
              <a:cs typeface="Calibri"/>
            </a:endParaRPr>
          </a:p>
          <a:p>
            <a:pPr marL="159272" marR="69760" indent="-150867" defTabSz="605150">
              <a:lnSpc>
                <a:spcPct val="111100"/>
              </a:lnSpc>
              <a:spcBef>
                <a:spcPts val="596"/>
              </a:spcBef>
              <a:buClrTx/>
              <a:buFontTx/>
              <a:buAutoNum type="arabicPeriod" startAt="5"/>
              <a:tabLst>
                <a:tab pos="159692" algn="l"/>
              </a:tabLst>
            </a:pPr>
            <a:r>
              <a:rPr sz="1050" kern="1200" spc="43" dirty="0">
                <a:solidFill>
                  <a:prstClr val="black"/>
                </a:solidFill>
                <a:latin typeface="Calibri"/>
                <a:ea typeface="+mn-ea"/>
                <a:cs typeface="Calibri"/>
              </a:rPr>
              <a:t>Does </a:t>
            </a:r>
            <a:r>
              <a:rPr sz="1050" kern="1200" spc="3" dirty="0">
                <a:solidFill>
                  <a:prstClr val="black"/>
                </a:solidFill>
                <a:latin typeface="Calibri"/>
                <a:ea typeface="+mn-ea"/>
                <a:cs typeface="Calibri"/>
              </a:rPr>
              <a:t>the </a:t>
            </a:r>
            <a:r>
              <a:rPr sz="1050" kern="1200" spc="23" dirty="0">
                <a:solidFill>
                  <a:prstClr val="black"/>
                </a:solidFill>
                <a:latin typeface="Calibri"/>
                <a:ea typeface="+mn-ea"/>
                <a:cs typeface="Calibri"/>
              </a:rPr>
              <a:t>foundation </a:t>
            </a:r>
            <a:r>
              <a:rPr sz="1050" kern="1200" spc="17" dirty="0">
                <a:solidFill>
                  <a:prstClr val="black"/>
                </a:solidFill>
                <a:latin typeface="Calibri"/>
                <a:ea typeface="+mn-ea"/>
                <a:cs typeface="Calibri"/>
              </a:rPr>
              <a:t>have </a:t>
            </a:r>
            <a:r>
              <a:rPr sz="1050" kern="1200" spc="30" dirty="0">
                <a:solidFill>
                  <a:prstClr val="black"/>
                </a:solidFill>
                <a:latin typeface="Calibri"/>
                <a:ea typeface="+mn-ea"/>
                <a:cs typeface="Calibri"/>
              </a:rPr>
              <a:t>guidelines </a:t>
            </a:r>
            <a:r>
              <a:rPr sz="1050" kern="1200" spc="3" dirty="0">
                <a:solidFill>
                  <a:prstClr val="black"/>
                </a:solidFill>
                <a:latin typeface="Calibri"/>
                <a:ea typeface="+mn-ea"/>
                <a:cs typeface="Calibri"/>
              </a:rPr>
              <a:t>for </a:t>
            </a:r>
            <a:r>
              <a:rPr sz="1050" kern="1200" spc="23" dirty="0">
                <a:solidFill>
                  <a:prstClr val="black"/>
                </a:solidFill>
                <a:latin typeface="Calibri"/>
                <a:ea typeface="+mn-ea"/>
                <a:cs typeface="Calibri"/>
              </a:rPr>
              <a:t>taking </a:t>
            </a:r>
            <a:r>
              <a:rPr sz="1050" kern="1200" spc="40" dirty="0">
                <a:solidFill>
                  <a:prstClr val="black"/>
                </a:solidFill>
                <a:latin typeface="Calibri"/>
                <a:ea typeface="+mn-ea"/>
                <a:cs typeface="Calibri"/>
              </a:rPr>
              <a:t>public </a:t>
            </a:r>
            <a:r>
              <a:rPr sz="1050" kern="1200" spc="13" dirty="0">
                <a:solidFill>
                  <a:prstClr val="black"/>
                </a:solidFill>
                <a:latin typeface="Calibri"/>
                <a:ea typeface="+mn-ea"/>
                <a:cs typeface="Calibri"/>
              </a:rPr>
              <a:t>stands  </a:t>
            </a:r>
            <a:r>
              <a:rPr sz="1050" kern="1200" spc="26" dirty="0">
                <a:solidFill>
                  <a:prstClr val="black"/>
                </a:solidFill>
                <a:latin typeface="Calibri"/>
                <a:ea typeface="+mn-ea"/>
                <a:cs typeface="Calibri"/>
              </a:rPr>
              <a:t>on </a:t>
            </a:r>
            <a:r>
              <a:rPr sz="1050" kern="1200" spc="17" dirty="0">
                <a:solidFill>
                  <a:prstClr val="black"/>
                </a:solidFill>
                <a:latin typeface="Calibri"/>
                <a:ea typeface="+mn-ea"/>
                <a:cs typeface="Calibri"/>
              </a:rPr>
              <a:t>current issues </a:t>
            </a:r>
            <a:r>
              <a:rPr sz="1050" kern="1200" spc="10" dirty="0">
                <a:solidFill>
                  <a:prstClr val="black"/>
                </a:solidFill>
                <a:latin typeface="Calibri"/>
                <a:ea typeface="+mn-ea"/>
                <a:cs typeface="Calibri"/>
              </a:rPr>
              <a:t>or</a:t>
            </a:r>
            <a:r>
              <a:rPr sz="1050" kern="1200" spc="20" dirty="0">
                <a:solidFill>
                  <a:prstClr val="black"/>
                </a:solidFill>
                <a:latin typeface="Calibri"/>
                <a:ea typeface="+mn-ea"/>
                <a:cs typeface="Calibri"/>
              </a:rPr>
              <a:t> </a:t>
            </a:r>
            <a:r>
              <a:rPr sz="1050" kern="1200" spc="7" dirty="0">
                <a:solidFill>
                  <a:prstClr val="black"/>
                </a:solidFill>
                <a:latin typeface="Calibri"/>
                <a:ea typeface="+mn-ea"/>
                <a:cs typeface="Calibri"/>
              </a:rPr>
              <a:t>events?</a:t>
            </a:r>
            <a:endParaRPr sz="1050" kern="1200" dirty="0">
              <a:solidFill>
                <a:prstClr val="black"/>
              </a:solidFill>
              <a:latin typeface="Calibri"/>
              <a:ea typeface="+mn-ea"/>
              <a:cs typeface="Calibri"/>
            </a:endParaRPr>
          </a:p>
          <a:p>
            <a:pPr marL="277360" marR="40343" lvl="1" indent="-118088" defTabSz="605150">
              <a:lnSpc>
                <a:spcPct val="111100"/>
              </a:lnSpc>
              <a:spcBef>
                <a:spcPts val="298"/>
              </a:spcBef>
              <a:buClrTx/>
              <a:buFontTx/>
              <a:buAutoNum type="alphaLcPeriod"/>
              <a:tabLst>
                <a:tab pos="277780" algn="l"/>
              </a:tabLst>
            </a:pPr>
            <a:r>
              <a:rPr sz="1050" kern="1200" spc="53" dirty="0">
                <a:solidFill>
                  <a:prstClr val="black"/>
                </a:solidFill>
                <a:latin typeface="Calibri"/>
                <a:ea typeface="+mn-ea"/>
                <a:cs typeface="Calibri"/>
              </a:rPr>
              <a:t>How </a:t>
            </a:r>
            <a:r>
              <a:rPr sz="1050" kern="1200" spc="-3" dirty="0">
                <a:solidFill>
                  <a:prstClr val="black"/>
                </a:solidFill>
                <a:latin typeface="Calibri"/>
                <a:ea typeface="+mn-ea"/>
                <a:cs typeface="Calibri"/>
              </a:rPr>
              <a:t>often </a:t>
            </a:r>
            <a:r>
              <a:rPr sz="1050" kern="1200" spc="10" dirty="0">
                <a:solidFill>
                  <a:prstClr val="black"/>
                </a:solidFill>
                <a:latin typeface="Calibri"/>
                <a:ea typeface="+mn-ea"/>
                <a:cs typeface="Calibri"/>
              </a:rPr>
              <a:t>has </a:t>
            </a:r>
            <a:r>
              <a:rPr sz="1050" kern="1200" spc="13" dirty="0">
                <a:solidFill>
                  <a:prstClr val="black"/>
                </a:solidFill>
                <a:latin typeface="Calibri"/>
                <a:ea typeface="+mn-ea"/>
                <a:cs typeface="Calibri"/>
              </a:rPr>
              <a:t>a </a:t>
            </a:r>
            <a:r>
              <a:rPr sz="1050" kern="1200" spc="10" dirty="0">
                <a:solidFill>
                  <a:prstClr val="black"/>
                </a:solidFill>
                <a:latin typeface="Calibri"/>
                <a:ea typeface="+mn-ea"/>
                <a:cs typeface="Calibri"/>
              </a:rPr>
              <a:t>leader </a:t>
            </a:r>
            <a:r>
              <a:rPr sz="1050" kern="1200" dirty="0">
                <a:solidFill>
                  <a:prstClr val="black"/>
                </a:solidFill>
                <a:latin typeface="Calibri"/>
                <a:ea typeface="+mn-ea"/>
                <a:cs typeface="Calibri"/>
              </a:rPr>
              <a:t>of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foundation </a:t>
            </a:r>
            <a:r>
              <a:rPr sz="1050" kern="1200" spc="3" dirty="0">
                <a:solidFill>
                  <a:prstClr val="black"/>
                </a:solidFill>
                <a:latin typeface="Calibri"/>
                <a:ea typeface="+mn-ea"/>
                <a:cs typeface="Calibri"/>
              </a:rPr>
              <a:t>taken </a:t>
            </a:r>
            <a:r>
              <a:rPr sz="1050" kern="1200" spc="30" dirty="0">
                <a:solidFill>
                  <a:prstClr val="black"/>
                </a:solidFill>
                <a:latin typeface="Calibri"/>
                <a:ea typeface="+mn-ea"/>
                <a:cs typeface="Calibri"/>
              </a:rPr>
              <a:t>public </a:t>
            </a:r>
            <a:r>
              <a:rPr sz="1050" kern="1200" dirty="0">
                <a:solidFill>
                  <a:prstClr val="black"/>
                </a:solidFill>
                <a:latin typeface="Calibri"/>
                <a:ea typeface="+mn-ea"/>
                <a:cs typeface="Calibri"/>
              </a:rPr>
              <a:t>stands  </a:t>
            </a:r>
            <a:r>
              <a:rPr sz="1050" kern="1200" spc="26" dirty="0">
                <a:solidFill>
                  <a:prstClr val="black"/>
                </a:solidFill>
                <a:latin typeface="Calibri"/>
                <a:ea typeface="+mn-ea"/>
                <a:cs typeface="Calibri"/>
              </a:rPr>
              <a:t>in </a:t>
            </a:r>
            <a:r>
              <a:rPr sz="1050" kern="1200" spc="-7" dirty="0">
                <a:solidFill>
                  <a:prstClr val="black"/>
                </a:solidFill>
                <a:latin typeface="Calibri"/>
                <a:ea typeface="+mn-ea"/>
                <a:cs typeface="Calibri"/>
              </a:rPr>
              <a:t>the </a:t>
            </a:r>
            <a:r>
              <a:rPr sz="1050" kern="1200" dirty="0">
                <a:solidFill>
                  <a:prstClr val="black"/>
                </a:solidFill>
                <a:latin typeface="Calibri"/>
                <a:ea typeface="+mn-ea"/>
                <a:cs typeface="Calibri"/>
              </a:rPr>
              <a:t>last</a:t>
            </a:r>
            <a:r>
              <a:rPr sz="1050" kern="1200" spc="75" dirty="0">
                <a:solidFill>
                  <a:prstClr val="black"/>
                </a:solidFill>
                <a:latin typeface="Calibri"/>
                <a:ea typeface="+mn-ea"/>
                <a:cs typeface="Calibri"/>
              </a:rPr>
              <a:t> </a:t>
            </a:r>
            <a:r>
              <a:rPr sz="1050" kern="1200" spc="-7" dirty="0">
                <a:solidFill>
                  <a:prstClr val="black"/>
                </a:solidFill>
                <a:latin typeface="Calibri"/>
                <a:ea typeface="+mn-ea"/>
                <a:cs typeface="Calibri"/>
              </a:rPr>
              <a:t>year?</a:t>
            </a:r>
            <a:endParaRPr sz="1050" kern="1200" dirty="0">
              <a:solidFill>
                <a:prstClr val="black"/>
              </a:solidFill>
              <a:latin typeface="Calibri"/>
              <a:ea typeface="+mn-ea"/>
              <a:cs typeface="Calibri"/>
            </a:endParaRPr>
          </a:p>
          <a:p>
            <a:pPr marL="281982" marR="3362" lvl="1" indent="-122711" defTabSz="605150">
              <a:lnSpc>
                <a:spcPct val="111100"/>
              </a:lnSpc>
              <a:spcBef>
                <a:spcPts val="298"/>
              </a:spcBef>
              <a:buClrTx/>
              <a:buFontTx/>
              <a:buAutoNum type="alphaLcPeriod"/>
              <a:tabLst>
                <a:tab pos="282403" algn="l"/>
              </a:tabLst>
            </a:pPr>
            <a:r>
              <a:rPr sz="1050" kern="1200" spc="66" dirty="0">
                <a:solidFill>
                  <a:prstClr val="black"/>
                </a:solidFill>
                <a:latin typeface="Calibri"/>
                <a:ea typeface="+mn-ea"/>
                <a:cs typeface="Calibri"/>
              </a:rPr>
              <a:t>Do </a:t>
            </a:r>
            <a:r>
              <a:rPr sz="1050" kern="1200" spc="20" dirty="0">
                <a:solidFill>
                  <a:prstClr val="black"/>
                </a:solidFill>
                <a:latin typeface="Calibri"/>
                <a:ea typeface="+mn-ea"/>
                <a:cs typeface="Calibri"/>
              </a:rPr>
              <a:t>we commission </a:t>
            </a:r>
            <a:r>
              <a:rPr sz="1050" kern="1200" spc="3" dirty="0">
                <a:solidFill>
                  <a:prstClr val="black"/>
                </a:solidFill>
                <a:latin typeface="Calibri"/>
                <a:ea typeface="+mn-ea"/>
                <a:cs typeface="Calibri"/>
              </a:rPr>
              <a:t>or </a:t>
            </a:r>
            <a:r>
              <a:rPr sz="1050" kern="1200" spc="20" dirty="0">
                <a:solidFill>
                  <a:prstClr val="black"/>
                </a:solidFill>
                <a:latin typeface="Calibri"/>
                <a:ea typeface="+mn-ea"/>
                <a:cs typeface="Calibri"/>
              </a:rPr>
              <a:t>conduct </a:t>
            </a:r>
            <a:r>
              <a:rPr sz="1050" kern="1200" spc="3" dirty="0">
                <a:solidFill>
                  <a:prstClr val="black"/>
                </a:solidFill>
                <a:latin typeface="Calibri"/>
                <a:ea typeface="+mn-ea"/>
                <a:cs typeface="Calibri"/>
              </a:rPr>
              <a:t>research </a:t>
            </a:r>
            <a:r>
              <a:rPr sz="1050" kern="1200" spc="-13" dirty="0">
                <a:solidFill>
                  <a:prstClr val="black"/>
                </a:solidFill>
                <a:latin typeface="Calibri"/>
                <a:ea typeface="+mn-ea"/>
                <a:cs typeface="Calibri"/>
              </a:rPr>
              <a:t>that </a:t>
            </a:r>
            <a:r>
              <a:rPr sz="1050" kern="1200" spc="13" dirty="0">
                <a:solidFill>
                  <a:prstClr val="black"/>
                </a:solidFill>
                <a:latin typeface="Calibri"/>
                <a:ea typeface="+mn-ea"/>
                <a:cs typeface="Calibri"/>
              </a:rPr>
              <a:t>helps </a:t>
            </a:r>
            <a:r>
              <a:rPr sz="1050" kern="1200" spc="10" dirty="0">
                <a:solidFill>
                  <a:prstClr val="black"/>
                </a:solidFill>
                <a:latin typeface="Calibri"/>
                <a:ea typeface="+mn-ea"/>
                <a:cs typeface="Calibri"/>
              </a:rPr>
              <a:t>inform </a:t>
            </a:r>
            <a:r>
              <a:rPr sz="1050" kern="1200" spc="17" dirty="0">
                <a:solidFill>
                  <a:prstClr val="black"/>
                </a:solidFill>
                <a:latin typeface="Calibri"/>
                <a:ea typeface="+mn-ea"/>
                <a:cs typeface="Calibri"/>
              </a:rPr>
              <a:t>and  </a:t>
            </a:r>
            <a:r>
              <a:rPr sz="1050" kern="1200" spc="10" dirty="0">
                <a:solidFill>
                  <a:prstClr val="black"/>
                </a:solidFill>
                <a:latin typeface="Calibri"/>
                <a:ea typeface="+mn-ea"/>
                <a:cs typeface="Calibri"/>
              </a:rPr>
              <a:t>shape </a:t>
            </a:r>
            <a:r>
              <a:rPr sz="1050" kern="1200" spc="30" dirty="0">
                <a:solidFill>
                  <a:prstClr val="black"/>
                </a:solidFill>
                <a:latin typeface="Calibri"/>
                <a:ea typeface="+mn-ea"/>
                <a:cs typeface="Calibri"/>
              </a:rPr>
              <a:t>public </a:t>
            </a:r>
            <a:r>
              <a:rPr sz="1050" kern="1200" spc="13" dirty="0">
                <a:solidFill>
                  <a:prstClr val="black"/>
                </a:solidFill>
                <a:latin typeface="Calibri"/>
                <a:ea typeface="+mn-ea"/>
                <a:cs typeface="Calibri"/>
              </a:rPr>
              <a:t>discourse </a:t>
            </a:r>
            <a:r>
              <a:rPr sz="1050" kern="1200" spc="20" dirty="0">
                <a:solidFill>
                  <a:prstClr val="black"/>
                </a:solidFill>
                <a:latin typeface="Calibri"/>
                <a:ea typeface="+mn-ea"/>
                <a:cs typeface="Calibri"/>
              </a:rPr>
              <a:t>on key</a:t>
            </a:r>
            <a:r>
              <a:rPr sz="1050" kern="1200" spc="89" dirty="0">
                <a:solidFill>
                  <a:prstClr val="black"/>
                </a:solidFill>
                <a:latin typeface="Calibri"/>
                <a:ea typeface="+mn-ea"/>
                <a:cs typeface="Calibri"/>
              </a:rPr>
              <a:t> </a:t>
            </a:r>
            <a:r>
              <a:rPr sz="1050" kern="1200" dirty="0">
                <a:solidFill>
                  <a:prstClr val="black"/>
                </a:solidFill>
                <a:latin typeface="Calibri"/>
                <a:ea typeface="+mn-ea"/>
                <a:cs typeface="Calibri"/>
              </a:rPr>
              <a:t>issues?</a:t>
            </a:r>
          </a:p>
        </p:txBody>
      </p:sp>
      <p:sp>
        <p:nvSpPr>
          <p:cNvPr id="8" name="object 8"/>
          <p:cNvSpPr txBox="1"/>
          <p:nvPr/>
        </p:nvSpPr>
        <p:spPr>
          <a:xfrm>
            <a:off x="4986433" y="1718896"/>
            <a:ext cx="3597649" cy="1425021"/>
          </a:xfrm>
          <a:prstGeom prst="rect">
            <a:avLst/>
          </a:prstGeom>
        </p:spPr>
        <p:txBody>
          <a:bodyPr vert="horz" wrap="square" lIns="0" tIns="57990" rIns="0" bIns="0" rtlCol="0">
            <a:spAutoFit/>
          </a:bodyPr>
          <a:lstStyle/>
          <a:p>
            <a:pPr marL="159272" indent="-150867" defTabSz="605150">
              <a:spcBef>
                <a:spcPts val="457"/>
              </a:spcBef>
              <a:buClrTx/>
              <a:buFontTx/>
              <a:buAutoNum type="arabicPeriod" startAt="9"/>
              <a:tabLst>
                <a:tab pos="159692" algn="l"/>
              </a:tabLst>
            </a:pPr>
            <a:r>
              <a:rPr sz="1050" kern="1200" spc="60" dirty="0">
                <a:solidFill>
                  <a:prstClr val="black"/>
                </a:solidFill>
                <a:latin typeface="Calibri"/>
                <a:ea typeface="+mn-ea"/>
                <a:cs typeface="Calibri"/>
              </a:rPr>
              <a:t>How </a:t>
            </a:r>
            <a:r>
              <a:rPr sz="1050" kern="1200" spc="26" dirty="0">
                <a:solidFill>
                  <a:prstClr val="black"/>
                </a:solidFill>
                <a:latin typeface="Calibri"/>
                <a:ea typeface="+mn-ea"/>
                <a:cs typeface="Calibri"/>
              </a:rPr>
              <a:t>do </a:t>
            </a:r>
            <a:r>
              <a:rPr sz="1050" kern="1200" spc="17" dirty="0">
                <a:solidFill>
                  <a:prstClr val="black"/>
                </a:solidFill>
                <a:latin typeface="Calibri"/>
                <a:ea typeface="+mn-ea"/>
                <a:cs typeface="Calibri"/>
              </a:rPr>
              <a:t>our </a:t>
            </a:r>
            <a:r>
              <a:rPr sz="1050" kern="1200" spc="3" dirty="0">
                <a:solidFill>
                  <a:prstClr val="black"/>
                </a:solidFill>
                <a:latin typeface="Calibri"/>
                <a:ea typeface="+mn-ea"/>
                <a:cs typeface="Calibri"/>
              </a:rPr>
              <a:t>assets </a:t>
            </a:r>
            <a:r>
              <a:rPr sz="1050" kern="1200" spc="33" dirty="0">
                <a:solidFill>
                  <a:prstClr val="black"/>
                </a:solidFill>
                <a:latin typeface="Calibri"/>
                <a:ea typeface="+mn-ea"/>
                <a:cs typeface="Calibri"/>
              </a:rPr>
              <a:t>align </a:t>
            </a:r>
            <a:r>
              <a:rPr sz="1050" kern="1200" spc="23" dirty="0">
                <a:solidFill>
                  <a:prstClr val="black"/>
                </a:solidFill>
                <a:latin typeface="Calibri"/>
                <a:ea typeface="+mn-ea"/>
                <a:cs typeface="Calibri"/>
              </a:rPr>
              <a:t>with </a:t>
            </a:r>
            <a:r>
              <a:rPr sz="1050" kern="1200" spc="17" dirty="0">
                <a:solidFill>
                  <a:prstClr val="black"/>
                </a:solidFill>
                <a:latin typeface="Calibri"/>
                <a:ea typeface="+mn-ea"/>
                <a:cs typeface="Calibri"/>
              </a:rPr>
              <a:t>our </a:t>
            </a:r>
            <a:r>
              <a:rPr sz="1050" kern="1200" spc="26" dirty="0">
                <a:solidFill>
                  <a:prstClr val="black"/>
                </a:solidFill>
                <a:latin typeface="Calibri"/>
                <a:ea typeface="+mn-ea"/>
                <a:cs typeface="Calibri"/>
              </a:rPr>
              <a:t>goals and</a:t>
            </a:r>
            <a:r>
              <a:rPr sz="1050" kern="1200" spc="205" dirty="0">
                <a:solidFill>
                  <a:prstClr val="black"/>
                </a:solidFill>
                <a:latin typeface="Calibri"/>
                <a:ea typeface="+mn-ea"/>
                <a:cs typeface="Calibri"/>
              </a:rPr>
              <a:t> </a:t>
            </a:r>
            <a:r>
              <a:rPr sz="1050" kern="1200" spc="20" dirty="0">
                <a:solidFill>
                  <a:prstClr val="black"/>
                </a:solidFill>
                <a:latin typeface="Calibri"/>
                <a:ea typeface="+mn-ea"/>
                <a:cs typeface="Calibri"/>
              </a:rPr>
              <a:t>objectives?</a:t>
            </a:r>
            <a:endParaRPr sz="1050" kern="1200" dirty="0">
              <a:solidFill>
                <a:prstClr val="black"/>
              </a:solidFill>
              <a:latin typeface="Calibri"/>
              <a:ea typeface="+mn-ea"/>
              <a:cs typeface="Calibri"/>
            </a:endParaRPr>
          </a:p>
          <a:p>
            <a:pPr marL="277360" marR="194152" lvl="1" indent="-118088" defTabSz="605150">
              <a:lnSpc>
                <a:spcPct val="111100"/>
              </a:lnSpc>
              <a:spcBef>
                <a:spcPts val="298"/>
              </a:spcBef>
              <a:buClrTx/>
              <a:buFontTx/>
              <a:buAutoNum type="alphaLcPeriod"/>
              <a:tabLst>
                <a:tab pos="277780" algn="l"/>
              </a:tabLst>
            </a:pPr>
            <a:r>
              <a:rPr sz="1050" kern="1200" spc="33" dirty="0">
                <a:solidFill>
                  <a:prstClr val="black"/>
                </a:solidFill>
                <a:latin typeface="Calibri"/>
                <a:ea typeface="+mn-ea"/>
                <a:cs typeface="Calibri"/>
              </a:rPr>
              <a:t>Does </a:t>
            </a:r>
            <a:r>
              <a:rPr sz="1050" kern="1200" spc="-7" dirty="0">
                <a:solidFill>
                  <a:prstClr val="black"/>
                </a:solidFill>
                <a:latin typeface="Calibri"/>
                <a:ea typeface="+mn-ea"/>
                <a:cs typeface="Calibri"/>
              </a:rPr>
              <a:t>the </a:t>
            </a:r>
            <a:r>
              <a:rPr sz="1050" kern="1200" spc="10" dirty="0">
                <a:solidFill>
                  <a:prstClr val="black"/>
                </a:solidFill>
                <a:latin typeface="Calibri"/>
                <a:ea typeface="+mn-ea"/>
                <a:cs typeface="Calibri"/>
              </a:rPr>
              <a:t>foundation </a:t>
            </a:r>
            <a:r>
              <a:rPr sz="1050" kern="1200" spc="7" dirty="0">
                <a:solidFill>
                  <a:prstClr val="black"/>
                </a:solidFill>
                <a:latin typeface="Calibri"/>
                <a:ea typeface="+mn-ea"/>
                <a:cs typeface="Calibri"/>
              </a:rPr>
              <a:t>have </a:t>
            </a:r>
            <a:r>
              <a:rPr sz="1050" kern="1200" spc="13" dirty="0">
                <a:solidFill>
                  <a:prstClr val="black"/>
                </a:solidFill>
                <a:latin typeface="Calibri"/>
                <a:ea typeface="+mn-ea"/>
                <a:cs typeface="Calibri"/>
              </a:rPr>
              <a:t>a </a:t>
            </a:r>
            <a:r>
              <a:rPr sz="1050" kern="1200" spc="17" dirty="0">
                <a:solidFill>
                  <a:prstClr val="black"/>
                </a:solidFill>
                <a:latin typeface="Calibri"/>
                <a:ea typeface="+mn-ea"/>
                <a:cs typeface="Calibri"/>
              </a:rPr>
              <a:t>mission </a:t>
            </a:r>
            <a:r>
              <a:rPr sz="1050" kern="1200" spc="10" dirty="0">
                <a:solidFill>
                  <a:prstClr val="black"/>
                </a:solidFill>
                <a:latin typeface="Calibri"/>
                <a:ea typeface="+mn-ea"/>
                <a:cs typeface="Calibri"/>
              </a:rPr>
              <a:t>investing </a:t>
            </a:r>
            <a:r>
              <a:rPr sz="1050" kern="1200" spc="3" dirty="0">
                <a:solidFill>
                  <a:prstClr val="black"/>
                </a:solidFill>
                <a:latin typeface="Calibri"/>
                <a:ea typeface="+mn-ea"/>
                <a:cs typeface="Calibri"/>
              </a:rPr>
              <a:t>or </a:t>
            </a:r>
            <a:r>
              <a:rPr sz="1050" kern="1200" spc="17" dirty="0">
                <a:solidFill>
                  <a:prstClr val="black"/>
                </a:solidFill>
                <a:latin typeface="Calibri"/>
                <a:ea typeface="+mn-ea"/>
                <a:cs typeface="Calibri"/>
              </a:rPr>
              <a:t>impact  </a:t>
            </a:r>
            <a:r>
              <a:rPr sz="1050" kern="1200" spc="10" dirty="0">
                <a:solidFill>
                  <a:prstClr val="black"/>
                </a:solidFill>
                <a:latin typeface="Calibri"/>
                <a:ea typeface="+mn-ea"/>
                <a:cs typeface="Calibri"/>
              </a:rPr>
              <a:t>investing </a:t>
            </a:r>
            <a:r>
              <a:rPr sz="1050" kern="1200" spc="20" dirty="0">
                <a:solidFill>
                  <a:prstClr val="black"/>
                </a:solidFill>
                <a:latin typeface="Calibri"/>
                <a:ea typeface="+mn-ea"/>
                <a:cs typeface="Calibri"/>
              </a:rPr>
              <a:t>plan </a:t>
            </a:r>
            <a:r>
              <a:rPr sz="1050" kern="1200" spc="3" dirty="0">
                <a:solidFill>
                  <a:prstClr val="black"/>
                </a:solidFill>
                <a:latin typeface="Calibri"/>
                <a:ea typeface="+mn-ea"/>
                <a:cs typeface="Calibri"/>
              </a:rPr>
              <a:t>or</a:t>
            </a:r>
            <a:r>
              <a:rPr sz="1050" kern="1200" spc="66" dirty="0">
                <a:solidFill>
                  <a:prstClr val="black"/>
                </a:solidFill>
                <a:latin typeface="Calibri"/>
                <a:ea typeface="+mn-ea"/>
                <a:cs typeface="Calibri"/>
              </a:rPr>
              <a:t> </a:t>
            </a:r>
            <a:r>
              <a:rPr sz="1050" kern="1200" spc="10" dirty="0">
                <a:solidFill>
                  <a:prstClr val="black"/>
                </a:solidFill>
                <a:latin typeface="Calibri"/>
                <a:ea typeface="+mn-ea"/>
                <a:cs typeface="Calibri"/>
              </a:rPr>
              <a:t>guidelines?</a:t>
            </a:r>
            <a:endParaRPr sz="1050" kern="1200" dirty="0">
              <a:solidFill>
                <a:prstClr val="black"/>
              </a:solidFill>
              <a:latin typeface="Calibri"/>
              <a:ea typeface="+mn-ea"/>
              <a:cs typeface="Calibri"/>
            </a:endParaRPr>
          </a:p>
          <a:p>
            <a:pPr marL="281982" marR="422764" lvl="1" indent="-122711" defTabSz="605150">
              <a:lnSpc>
                <a:spcPct val="111100"/>
              </a:lnSpc>
              <a:spcBef>
                <a:spcPts val="298"/>
              </a:spcBef>
              <a:buClrTx/>
              <a:buFontTx/>
              <a:buAutoNum type="alphaLcPeriod"/>
              <a:tabLst>
                <a:tab pos="282403" algn="l"/>
              </a:tabLst>
            </a:pPr>
            <a:r>
              <a:rPr sz="1050" kern="1200" spc="-3" dirty="0">
                <a:solidFill>
                  <a:prstClr val="black"/>
                </a:solidFill>
                <a:latin typeface="Calibri"/>
                <a:ea typeface="+mn-ea"/>
                <a:cs typeface="Calibri"/>
              </a:rPr>
              <a:t>If </a:t>
            </a:r>
            <a:r>
              <a:rPr sz="1050" kern="1200" spc="10" dirty="0">
                <a:solidFill>
                  <a:prstClr val="black"/>
                </a:solidFill>
                <a:latin typeface="Calibri"/>
                <a:ea typeface="+mn-ea"/>
                <a:cs typeface="Calibri"/>
              </a:rPr>
              <a:t>yes, does </a:t>
            </a:r>
            <a:r>
              <a:rPr sz="1050" kern="1200" spc="-3" dirty="0">
                <a:solidFill>
                  <a:prstClr val="black"/>
                </a:solidFill>
                <a:latin typeface="Calibri"/>
                <a:ea typeface="+mn-ea"/>
                <a:cs typeface="Calibri"/>
              </a:rPr>
              <a:t>it </a:t>
            </a:r>
            <a:r>
              <a:rPr sz="1050" kern="1200" spc="7" dirty="0">
                <a:solidFill>
                  <a:prstClr val="black"/>
                </a:solidFill>
                <a:latin typeface="Calibri"/>
                <a:ea typeface="+mn-ea"/>
                <a:cs typeface="Calibri"/>
              </a:rPr>
              <a:t>seek </a:t>
            </a:r>
            <a:r>
              <a:rPr sz="1050" kern="1200" spc="-10" dirty="0">
                <a:solidFill>
                  <a:prstClr val="black"/>
                </a:solidFill>
                <a:latin typeface="Calibri"/>
                <a:ea typeface="+mn-ea"/>
                <a:cs typeface="Calibri"/>
              </a:rPr>
              <a:t>to </a:t>
            </a:r>
            <a:r>
              <a:rPr sz="1050" kern="1200" spc="-3" dirty="0">
                <a:solidFill>
                  <a:prstClr val="black"/>
                </a:solidFill>
                <a:latin typeface="Calibri"/>
                <a:ea typeface="+mn-ea"/>
                <a:cs typeface="Calibri"/>
              </a:rPr>
              <a:t>shift </a:t>
            </a:r>
            <a:r>
              <a:rPr sz="1050" kern="1200" spc="10" dirty="0">
                <a:solidFill>
                  <a:prstClr val="black"/>
                </a:solidFill>
                <a:latin typeface="Calibri"/>
                <a:ea typeface="+mn-ea"/>
                <a:cs typeface="Calibri"/>
              </a:rPr>
              <a:t>power </a:t>
            </a:r>
            <a:r>
              <a:rPr sz="1050" kern="1200" spc="17" dirty="0">
                <a:solidFill>
                  <a:prstClr val="black"/>
                </a:solidFill>
                <a:latin typeface="Calibri"/>
                <a:ea typeface="+mn-ea"/>
                <a:cs typeface="Calibri"/>
              </a:rPr>
              <a:t>and </a:t>
            </a:r>
            <a:r>
              <a:rPr sz="1050" kern="1200" spc="7" dirty="0">
                <a:solidFill>
                  <a:prstClr val="black"/>
                </a:solidFill>
                <a:latin typeface="Calibri"/>
                <a:ea typeface="+mn-ea"/>
                <a:cs typeface="Calibri"/>
              </a:rPr>
              <a:t>resources </a:t>
            </a:r>
            <a:r>
              <a:rPr sz="1050" kern="1200" spc="-10" dirty="0">
                <a:solidFill>
                  <a:prstClr val="black"/>
                </a:solidFill>
                <a:latin typeface="Calibri"/>
                <a:ea typeface="+mn-ea"/>
                <a:cs typeface="Calibri"/>
              </a:rPr>
              <a:t>to  </a:t>
            </a:r>
            <a:r>
              <a:rPr sz="1050" kern="1200" spc="7" dirty="0">
                <a:solidFill>
                  <a:prstClr val="black"/>
                </a:solidFill>
                <a:latin typeface="Calibri"/>
                <a:ea typeface="+mn-ea"/>
                <a:cs typeface="Calibri"/>
              </a:rPr>
              <a:t>underinvested</a:t>
            </a:r>
            <a:r>
              <a:rPr sz="1050" kern="1200" spc="30" dirty="0">
                <a:solidFill>
                  <a:prstClr val="black"/>
                </a:solidFill>
                <a:latin typeface="Calibri"/>
                <a:ea typeface="+mn-ea"/>
                <a:cs typeface="Calibri"/>
              </a:rPr>
              <a:t> </a:t>
            </a:r>
            <a:r>
              <a:rPr sz="1050" kern="1200" spc="10" dirty="0">
                <a:solidFill>
                  <a:prstClr val="black"/>
                </a:solidFill>
                <a:latin typeface="Calibri"/>
                <a:ea typeface="+mn-ea"/>
                <a:cs typeface="Calibri"/>
              </a:rPr>
              <a:t>communities?</a:t>
            </a:r>
            <a:endParaRPr sz="1050" kern="1200" dirty="0">
              <a:solidFill>
                <a:prstClr val="black"/>
              </a:solidFill>
              <a:latin typeface="Calibri"/>
              <a:ea typeface="+mn-ea"/>
              <a:cs typeface="Calibri"/>
            </a:endParaRPr>
          </a:p>
          <a:p>
            <a:pPr marL="273998" marR="3362" lvl="1" indent="-114726" defTabSz="605150">
              <a:lnSpc>
                <a:spcPct val="119100"/>
              </a:lnSpc>
              <a:spcBef>
                <a:spcPts val="298"/>
              </a:spcBef>
              <a:buClrTx/>
              <a:buFontTx/>
              <a:buAutoNum type="alphaLcPeriod"/>
              <a:tabLst>
                <a:tab pos="274419" algn="l"/>
              </a:tabLst>
            </a:pPr>
            <a:r>
              <a:rPr sz="1050" kern="1200" spc="17" dirty="0">
                <a:solidFill>
                  <a:prstClr val="black"/>
                </a:solidFill>
                <a:latin typeface="Calibri"/>
                <a:ea typeface="+mn-ea"/>
                <a:cs typeface="Calibri"/>
              </a:rPr>
              <a:t>What </a:t>
            </a:r>
            <a:r>
              <a:rPr sz="1050" kern="1200" spc="7" dirty="0">
                <a:solidFill>
                  <a:prstClr val="black"/>
                </a:solidFill>
                <a:latin typeface="Calibri"/>
                <a:ea typeface="+mn-ea"/>
                <a:cs typeface="Calibri"/>
              </a:rPr>
              <a:t>percentage </a:t>
            </a:r>
            <a:r>
              <a:rPr sz="1050" kern="1200" dirty="0">
                <a:solidFill>
                  <a:prstClr val="black"/>
                </a:solidFill>
                <a:latin typeface="Calibri"/>
                <a:ea typeface="+mn-ea"/>
                <a:cs typeface="Calibri"/>
              </a:rPr>
              <a:t>of </a:t>
            </a:r>
            <a:r>
              <a:rPr sz="1050" kern="1200" spc="-7" dirty="0">
                <a:solidFill>
                  <a:prstClr val="black"/>
                </a:solidFill>
                <a:latin typeface="Calibri"/>
                <a:ea typeface="+mn-ea"/>
                <a:cs typeface="Calibri"/>
              </a:rPr>
              <a:t>assets </a:t>
            </a:r>
            <a:r>
              <a:rPr sz="1050" kern="1200" dirty="0">
                <a:solidFill>
                  <a:prstClr val="black"/>
                </a:solidFill>
                <a:latin typeface="Calibri"/>
                <a:ea typeface="+mn-ea"/>
                <a:cs typeface="Calibri"/>
              </a:rPr>
              <a:t>are </a:t>
            </a:r>
            <a:r>
              <a:rPr sz="1050" kern="1200" spc="10" dirty="0">
                <a:solidFill>
                  <a:prstClr val="black"/>
                </a:solidFill>
                <a:latin typeface="Calibri"/>
                <a:ea typeface="+mn-ea"/>
                <a:cs typeface="Calibri"/>
              </a:rPr>
              <a:t>currently </a:t>
            </a:r>
            <a:r>
              <a:rPr sz="1050" kern="1200" spc="3" dirty="0">
                <a:solidFill>
                  <a:prstClr val="black"/>
                </a:solidFill>
                <a:latin typeface="Calibri"/>
                <a:ea typeface="+mn-ea"/>
                <a:cs typeface="Calibri"/>
              </a:rPr>
              <a:t>invested </a:t>
            </a:r>
            <a:r>
              <a:rPr sz="1050" kern="1200" spc="26" dirty="0">
                <a:solidFill>
                  <a:prstClr val="black"/>
                </a:solidFill>
                <a:latin typeface="Calibri"/>
                <a:ea typeface="+mn-ea"/>
                <a:cs typeface="Calibri"/>
              </a:rPr>
              <a:t>in </a:t>
            </a:r>
            <a:r>
              <a:rPr sz="1050" kern="1200" spc="13" dirty="0">
                <a:solidFill>
                  <a:prstClr val="black"/>
                </a:solidFill>
                <a:latin typeface="Calibri"/>
                <a:ea typeface="+mn-ea"/>
                <a:cs typeface="Calibri"/>
              </a:rPr>
              <a:t>ways </a:t>
            </a:r>
            <a:r>
              <a:rPr sz="1050" kern="1200" spc="-13" dirty="0">
                <a:solidFill>
                  <a:prstClr val="black"/>
                </a:solidFill>
                <a:latin typeface="Calibri"/>
                <a:ea typeface="+mn-ea"/>
                <a:cs typeface="Calibri"/>
              </a:rPr>
              <a:t>that  </a:t>
            </a:r>
            <a:r>
              <a:rPr sz="1050" kern="1200" dirty="0">
                <a:solidFill>
                  <a:prstClr val="black"/>
                </a:solidFill>
                <a:latin typeface="Calibri"/>
                <a:ea typeface="+mn-ea"/>
                <a:cs typeface="Calibri"/>
              </a:rPr>
              <a:t>are </a:t>
            </a:r>
            <a:r>
              <a:rPr sz="1050" kern="1200" spc="20" dirty="0">
                <a:solidFill>
                  <a:prstClr val="black"/>
                </a:solidFill>
                <a:latin typeface="Calibri"/>
                <a:ea typeface="+mn-ea"/>
                <a:cs typeface="Calibri"/>
              </a:rPr>
              <a:t>aligned </a:t>
            </a:r>
            <a:r>
              <a:rPr sz="1050" kern="1200" spc="13" dirty="0">
                <a:solidFill>
                  <a:prstClr val="black"/>
                </a:solidFill>
                <a:latin typeface="Calibri"/>
                <a:ea typeface="+mn-ea"/>
                <a:cs typeface="Calibri"/>
              </a:rPr>
              <a:t>with </a:t>
            </a:r>
            <a:r>
              <a:rPr sz="1050" kern="1200" spc="-3" dirty="0">
                <a:solidFill>
                  <a:prstClr val="black"/>
                </a:solidFill>
                <a:latin typeface="Calibri"/>
                <a:ea typeface="+mn-ea"/>
                <a:cs typeface="Calibri"/>
              </a:rPr>
              <a:t>its</a:t>
            </a:r>
            <a:r>
              <a:rPr sz="1050" kern="1200" spc="96" dirty="0">
                <a:solidFill>
                  <a:prstClr val="black"/>
                </a:solidFill>
                <a:latin typeface="Calibri"/>
                <a:ea typeface="+mn-ea"/>
                <a:cs typeface="Calibri"/>
              </a:rPr>
              <a:t> </a:t>
            </a:r>
            <a:r>
              <a:rPr sz="1050" kern="1200" spc="3" dirty="0">
                <a:solidFill>
                  <a:prstClr val="black"/>
                </a:solidFill>
                <a:latin typeface="Calibri"/>
                <a:ea typeface="+mn-ea"/>
                <a:cs typeface="Calibri"/>
              </a:rPr>
              <a:t>goals?</a:t>
            </a:r>
            <a:endParaRPr sz="1050" kern="1200" dirty="0">
              <a:solidFill>
                <a:prstClr val="black"/>
              </a:solidFill>
              <a:latin typeface="Calibri"/>
              <a:ea typeface="+mn-ea"/>
              <a:cs typeface="Calibri"/>
            </a:endParaRPr>
          </a:p>
        </p:txBody>
      </p:sp>
      <p:sp>
        <p:nvSpPr>
          <p:cNvPr id="9" name="object 9"/>
          <p:cNvSpPr txBox="1"/>
          <p:nvPr/>
        </p:nvSpPr>
        <p:spPr>
          <a:xfrm>
            <a:off x="5023693" y="3346696"/>
            <a:ext cx="3560389" cy="1510885"/>
          </a:xfrm>
          <a:prstGeom prst="rect">
            <a:avLst/>
          </a:prstGeom>
        </p:spPr>
        <p:txBody>
          <a:bodyPr vert="horz" wrap="square" lIns="0" tIns="8404" rIns="0" bIns="0" rtlCol="0">
            <a:spAutoFit/>
          </a:bodyPr>
          <a:lstStyle/>
          <a:p>
            <a:pPr marL="159272" marR="36141" indent="-150867" defTabSz="605150">
              <a:lnSpc>
                <a:spcPct val="111100"/>
              </a:lnSpc>
              <a:spcBef>
                <a:spcPts val="66"/>
              </a:spcBef>
              <a:buClrTx/>
              <a:buFontTx/>
              <a:buAutoNum type="arabicPeriod" startAt="10"/>
              <a:tabLst>
                <a:tab pos="159692" algn="l"/>
              </a:tabLst>
            </a:pPr>
            <a:r>
              <a:rPr sz="1050" kern="1200" spc="40" dirty="0">
                <a:solidFill>
                  <a:prstClr val="black"/>
                </a:solidFill>
                <a:latin typeface="Calibri"/>
                <a:ea typeface="+mn-ea"/>
                <a:cs typeface="Calibri"/>
              </a:rPr>
              <a:t>Does </a:t>
            </a:r>
            <a:r>
              <a:rPr sz="1050" kern="1200" dirty="0">
                <a:solidFill>
                  <a:prstClr val="black"/>
                </a:solidFill>
                <a:latin typeface="Calibri"/>
                <a:ea typeface="+mn-ea"/>
                <a:cs typeface="Calibri"/>
              </a:rPr>
              <a:t>the </a:t>
            </a:r>
            <a:r>
              <a:rPr sz="1050" kern="1200" spc="20" dirty="0">
                <a:solidFill>
                  <a:prstClr val="black"/>
                </a:solidFill>
                <a:latin typeface="Calibri"/>
                <a:ea typeface="+mn-ea"/>
                <a:cs typeface="Calibri"/>
              </a:rPr>
              <a:t>f</a:t>
            </a:r>
            <a:r>
              <a:rPr lang="en-US" sz="1050" kern="1200" spc="20" dirty="0">
                <a:solidFill>
                  <a:prstClr val="black"/>
                </a:solidFill>
                <a:latin typeface="Calibri"/>
                <a:ea typeface="+mn-ea"/>
                <a:cs typeface="Calibri"/>
              </a:rPr>
              <a:t>under </a:t>
            </a:r>
            <a:r>
              <a:rPr sz="1050" kern="1200" spc="30" dirty="0">
                <a:solidFill>
                  <a:prstClr val="black"/>
                </a:solidFill>
                <a:latin typeface="Calibri"/>
                <a:ea typeface="+mn-ea"/>
                <a:cs typeface="Calibri"/>
              </a:rPr>
              <a:t>apply </a:t>
            </a:r>
            <a:r>
              <a:rPr sz="1050" kern="1200" spc="17" dirty="0">
                <a:solidFill>
                  <a:prstClr val="black"/>
                </a:solidFill>
                <a:latin typeface="Calibri"/>
                <a:ea typeface="+mn-ea"/>
                <a:cs typeface="Calibri"/>
              </a:rPr>
              <a:t>screens </a:t>
            </a:r>
            <a:r>
              <a:rPr sz="1050" kern="1200" spc="-7" dirty="0">
                <a:solidFill>
                  <a:prstClr val="black"/>
                </a:solidFill>
                <a:latin typeface="Calibri"/>
                <a:ea typeface="+mn-ea"/>
                <a:cs typeface="Calibri"/>
              </a:rPr>
              <a:t>to </a:t>
            </a:r>
            <a:r>
              <a:rPr sz="1050" kern="1200" spc="3" dirty="0">
                <a:solidFill>
                  <a:prstClr val="black"/>
                </a:solidFill>
                <a:latin typeface="Calibri"/>
                <a:ea typeface="+mn-ea"/>
                <a:cs typeface="Calibri"/>
              </a:rPr>
              <a:t>its </a:t>
            </a:r>
            <a:r>
              <a:rPr sz="1050" kern="1200" spc="10" dirty="0">
                <a:solidFill>
                  <a:prstClr val="black"/>
                </a:solidFill>
                <a:latin typeface="Calibri"/>
                <a:ea typeface="+mn-ea"/>
                <a:cs typeface="Calibri"/>
              </a:rPr>
              <a:t>investments </a:t>
            </a:r>
            <a:r>
              <a:rPr sz="1050" kern="1200" spc="-7" dirty="0">
                <a:solidFill>
                  <a:prstClr val="black"/>
                </a:solidFill>
                <a:latin typeface="Calibri"/>
                <a:ea typeface="+mn-ea"/>
                <a:cs typeface="Calibri"/>
              </a:rPr>
              <a:t>to </a:t>
            </a:r>
            <a:r>
              <a:rPr sz="1050" kern="1200" spc="13" dirty="0">
                <a:solidFill>
                  <a:prstClr val="black"/>
                </a:solidFill>
                <a:latin typeface="Calibri"/>
                <a:ea typeface="+mn-ea"/>
                <a:cs typeface="Calibri"/>
              </a:rPr>
              <a:t>ensure  </a:t>
            </a:r>
            <a:r>
              <a:rPr sz="1050" kern="1200" dirty="0">
                <a:solidFill>
                  <a:prstClr val="black"/>
                </a:solidFill>
                <a:latin typeface="Calibri"/>
                <a:ea typeface="+mn-ea"/>
                <a:cs typeface="Calibri"/>
              </a:rPr>
              <a:t>it </a:t>
            </a:r>
            <a:r>
              <a:rPr sz="1050" kern="1200" spc="20" dirty="0">
                <a:solidFill>
                  <a:prstClr val="black"/>
                </a:solidFill>
                <a:latin typeface="Calibri"/>
                <a:ea typeface="+mn-ea"/>
                <a:cs typeface="Calibri"/>
              </a:rPr>
              <a:t>is </a:t>
            </a:r>
            <a:r>
              <a:rPr sz="1050" kern="1200" spc="7" dirty="0">
                <a:solidFill>
                  <a:prstClr val="black"/>
                </a:solidFill>
                <a:latin typeface="Calibri"/>
                <a:ea typeface="+mn-ea"/>
                <a:cs typeface="Calibri"/>
              </a:rPr>
              <a:t>not </a:t>
            </a:r>
            <a:r>
              <a:rPr sz="1050" kern="1200" spc="20" dirty="0">
                <a:solidFill>
                  <a:prstClr val="black"/>
                </a:solidFill>
                <a:latin typeface="Calibri"/>
                <a:ea typeface="+mn-ea"/>
                <a:cs typeface="Calibri"/>
              </a:rPr>
              <a:t>investing </a:t>
            </a:r>
            <a:r>
              <a:rPr sz="1050" kern="1200" spc="30" dirty="0">
                <a:solidFill>
                  <a:prstClr val="black"/>
                </a:solidFill>
                <a:latin typeface="Calibri"/>
                <a:ea typeface="+mn-ea"/>
                <a:cs typeface="Calibri"/>
              </a:rPr>
              <a:t>in companies </a:t>
            </a:r>
            <a:r>
              <a:rPr sz="1050" kern="1200" spc="-7" dirty="0">
                <a:solidFill>
                  <a:prstClr val="black"/>
                </a:solidFill>
                <a:latin typeface="Calibri"/>
                <a:ea typeface="+mn-ea"/>
                <a:cs typeface="Calibri"/>
              </a:rPr>
              <a:t>that </a:t>
            </a:r>
            <a:r>
              <a:rPr sz="1050" kern="1200" spc="20" dirty="0">
                <a:solidFill>
                  <a:prstClr val="black"/>
                </a:solidFill>
                <a:latin typeface="Calibri"/>
                <a:ea typeface="+mn-ea"/>
                <a:cs typeface="Calibri"/>
              </a:rPr>
              <a:t>may </a:t>
            </a:r>
            <a:r>
              <a:rPr sz="1050" kern="1200" spc="23" dirty="0">
                <a:solidFill>
                  <a:prstClr val="black"/>
                </a:solidFill>
                <a:latin typeface="Calibri"/>
                <a:ea typeface="+mn-ea"/>
                <a:cs typeface="Calibri"/>
              </a:rPr>
              <a:t>sell </a:t>
            </a:r>
            <a:r>
              <a:rPr sz="1050" kern="1200" spc="17" dirty="0">
                <a:solidFill>
                  <a:prstClr val="black"/>
                </a:solidFill>
                <a:latin typeface="Calibri"/>
                <a:ea typeface="+mn-ea"/>
                <a:cs typeface="Calibri"/>
              </a:rPr>
              <a:t>products </a:t>
            </a:r>
            <a:r>
              <a:rPr sz="1050" kern="1200" spc="7" dirty="0">
                <a:solidFill>
                  <a:prstClr val="black"/>
                </a:solidFill>
                <a:latin typeface="Calibri"/>
                <a:ea typeface="+mn-ea"/>
                <a:cs typeface="Calibri"/>
              </a:rPr>
              <a:t>or </a:t>
            </a:r>
            <a:r>
              <a:rPr sz="1050" kern="1200" spc="17" dirty="0">
                <a:solidFill>
                  <a:prstClr val="black"/>
                </a:solidFill>
                <a:latin typeface="Calibri"/>
                <a:ea typeface="+mn-ea"/>
                <a:cs typeface="Calibri"/>
              </a:rPr>
              <a:t>use  </a:t>
            </a:r>
            <a:r>
              <a:rPr sz="1050" kern="1200" spc="20" dirty="0">
                <a:solidFill>
                  <a:prstClr val="black"/>
                </a:solidFill>
                <a:latin typeface="Calibri"/>
                <a:ea typeface="+mn-ea"/>
                <a:cs typeface="Calibri"/>
              </a:rPr>
              <a:t>practices </a:t>
            </a:r>
            <a:r>
              <a:rPr sz="1050" kern="1200" spc="-7" dirty="0">
                <a:solidFill>
                  <a:prstClr val="black"/>
                </a:solidFill>
                <a:latin typeface="Calibri"/>
                <a:ea typeface="+mn-ea"/>
                <a:cs typeface="Calibri"/>
              </a:rPr>
              <a:t>that </a:t>
            </a:r>
            <a:r>
              <a:rPr sz="1050" kern="1200" spc="23" dirty="0">
                <a:solidFill>
                  <a:prstClr val="black"/>
                </a:solidFill>
                <a:latin typeface="Calibri"/>
                <a:ea typeface="+mn-ea"/>
                <a:cs typeface="Calibri"/>
              </a:rPr>
              <a:t>go </a:t>
            </a:r>
            <a:r>
              <a:rPr sz="1050" kern="1200" spc="17" dirty="0">
                <a:solidFill>
                  <a:prstClr val="black"/>
                </a:solidFill>
                <a:latin typeface="Calibri"/>
                <a:ea typeface="+mn-ea"/>
                <a:cs typeface="Calibri"/>
              </a:rPr>
              <a:t>against </a:t>
            </a:r>
            <a:r>
              <a:rPr sz="1050" kern="1200" spc="3" dirty="0">
                <a:solidFill>
                  <a:prstClr val="black"/>
                </a:solidFill>
                <a:latin typeface="Calibri"/>
                <a:ea typeface="+mn-ea"/>
                <a:cs typeface="Calibri"/>
              </a:rPr>
              <a:t>its</a:t>
            </a:r>
            <a:r>
              <a:rPr sz="1050" kern="1200" spc="75" dirty="0">
                <a:solidFill>
                  <a:prstClr val="black"/>
                </a:solidFill>
                <a:latin typeface="Calibri"/>
                <a:ea typeface="+mn-ea"/>
                <a:cs typeface="Calibri"/>
              </a:rPr>
              <a:t> </a:t>
            </a:r>
            <a:r>
              <a:rPr sz="1050" kern="1200" spc="17" dirty="0">
                <a:solidFill>
                  <a:prstClr val="black"/>
                </a:solidFill>
                <a:latin typeface="Calibri"/>
                <a:ea typeface="+mn-ea"/>
                <a:cs typeface="Calibri"/>
              </a:rPr>
              <a:t>mission?</a:t>
            </a:r>
            <a:endParaRPr sz="1050" kern="1200" dirty="0">
              <a:solidFill>
                <a:prstClr val="black"/>
              </a:solidFill>
              <a:latin typeface="Calibri"/>
              <a:ea typeface="+mn-ea"/>
              <a:cs typeface="Calibri"/>
            </a:endParaRPr>
          </a:p>
          <a:p>
            <a:pPr marL="159272" marR="3362" indent="-150867" defTabSz="605150">
              <a:lnSpc>
                <a:spcPct val="111100"/>
              </a:lnSpc>
              <a:spcBef>
                <a:spcPts val="298"/>
              </a:spcBef>
              <a:buClrTx/>
              <a:buFontTx/>
              <a:buAutoNum type="arabicPeriod" startAt="10"/>
              <a:tabLst>
                <a:tab pos="159692" algn="l"/>
              </a:tabLst>
            </a:pPr>
            <a:r>
              <a:rPr sz="1050" kern="1200" spc="56" dirty="0">
                <a:solidFill>
                  <a:prstClr val="black"/>
                </a:solidFill>
                <a:latin typeface="Calibri"/>
                <a:ea typeface="+mn-ea"/>
                <a:cs typeface="Calibri"/>
              </a:rPr>
              <a:t>Do </a:t>
            </a:r>
            <a:r>
              <a:rPr sz="1050" kern="1200" spc="13" dirty="0">
                <a:solidFill>
                  <a:prstClr val="black"/>
                </a:solidFill>
                <a:latin typeface="Calibri"/>
                <a:ea typeface="+mn-ea"/>
                <a:cs typeface="Calibri"/>
              </a:rPr>
              <a:t>we </a:t>
            </a:r>
            <a:r>
              <a:rPr sz="1050" kern="1200" spc="-7" dirty="0">
                <a:solidFill>
                  <a:prstClr val="black"/>
                </a:solidFill>
                <a:latin typeface="Calibri"/>
                <a:ea typeface="+mn-ea"/>
                <a:cs typeface="Calibri"/>
              </a:rPr>
              <a:t>use shareholder </a:t>
            </a:r>
            <a:r>
              <a:rPr sz="1050" kern="1200" spc="7" dirty="0">
                <a:solidFill>
                  <a:prstClr val="black"/>
                </a:solidFill>
                <a:latin typeface="Calibri"/>
                <a:ea typeface="+mn-ea"/>
                <a:cs typeface="Calibri"/>
              </a:rPr>
              <a:t>proxy </a:t>
            </a:r>
            <a:r>
              <a:rPr sz="1050" kern="1200" spc="-3" dirty="0">
                <a:solidFill>
                  <a:prstClr val="black"/>
                </a:solidFill>
                <a:latin typeface="Calibri"/>
                <a:ea typeface="+mn-ea"/>
                <a:cs typeface="Calibri"/>
              </a:rPr>
              <a:t>voting </a:t>
            </a:r>
            <a:r>
              <a:rPr sz="1050" kern="1200" spc="-20" dirty="0">
                <a:solidFill>
                  <a:prstClr val="black"/>
                </a:solidFill>
                <a:latin typeface="Calibri"/>
                <a:ea typeface="+mn-ea"/>
                <a:cs typeface="Calibri"/>
              </a:rPr>
              <a:t>to </a:t>
            </a:r>
            <a:r>
              <a:rPr sz="1050" kern="1200" spc="3" dirty="0">
                <a:solidFill>
                  <a:prstClr val="black"/>
                </a:solidFill>
                <a:latin typeface="Calibri"/>
                <a:ea typeface="+mn-ea"/>
                <a:cs typeface="Calibri"/>
              </a:rPr>
              <a:t>influence </a:t>
            </a:r>
            <a:r>
              <a:rPr sz="1050" kern="1200" spc="10" dirty="0">
                <a:solidFill>
                  <a:prstClr val="black"/>
                </a:solidFill>
                <a:latin typeface="Calibri"/>
                <a:ea typeface="+mn-ea"/>
                <a:cs typeface="Calibri"/>
              </a:rPr>
              <a:t>company </a:t>
            </a:r>
            <a:r>
              <a:rPr sz="1050" kern="1200" spc="-3" dirty="0">
                <a:solidFill>
                  <a:prstClr val="black"/>
                </a:solidFill>
                <a:latin typeface="Calibri"/>
                <a:ea typeface="+mn-ea"/>
                <a:cs typeface="Calibri"/>
              </a:rPr>
              <a:t>practices  </a:t>
            </a:r>
            <a:r>
              <a:rPr sz="1050" kern="1200" spc="10" dirty="0">
                <a:solidFill>
                  <a:prstClr val="black"/>
                </a:solidFill>
                <a:latin typeface="Calibri"/>
                <a:ea typeface="+mn-ea"/>
                <a:cs typeface="Calibri"/>
              </a:rPr>
              <a:t>on </a:t>
            </a:r>
            <a:r>
              <a:rPr sz="1050" kern="1200" spc="-3" dirty="0">
                <a:solidFill>
                  <a:prstClr val="black"/>
                </a:solidFill>
                <a:latin typeface="Calibri"/>
                <a:ea typeface="+mn-ea"/>
                <a:cs typeface="Calibri"/>
              </a:rPr>
              <a:t>behalf </a:t>
            </a:r>
            <a:r>
              <a:rPr sz="1050" kern="1200" spc="-10" dirty="0">
                <a:solidFill>
                  <a:prstClr val="black"/>
                </a:solidFill>
                <a:latin typeface="Calibri"/>
                <a:ea typeface="+mn-ea"/>
                <a:cs typeface="Calibri"/>
              </a:rPr>
              <a:t>of </a:t>
            </a:r>
            <a:r>
              <a:rPr sz="1050" kern="1200" spc="-3" dirty="0">
                <a:solidFill>
                  <a:prstClr val="black"/>
                </a:solidFill>
                <a:latin typeface="Calibri"/>
                <a:ea typeface="+mn-ea"/>
                <a:cs typeface="Calibri"/>
              </a:rPr>
              <a:t>our </a:t>
            </a:r>
            <a:r>
              <a:rPr sz="1050" kern="1200" spc="13" dirty="0">
                <a:solidFill>
                  <a:prstClr val="black"/>
                </a:solidFill>
                <a:latin typeface="Calibri"/>
                <a:ea typeface="+mn-ea"/>
                <a:cs typeface="Calibri"/>
              </a:rPr>
              <a:t>own </a:t>
            </a:r>
            <a:r>
              <a:rPr sz="1050" kern="1200" spc="3" dirty="0">
                <a:solidFill>
                  <a:prstClr val="black"/>
                </a:solidFill>
                <a:latin typeface="Calibri"/>
                <a:ea typeface="+mn-ea"/>
                <a:cs typeface="Calibri"/>
              </a:rPr>
              <a:t>mission </a:t>
            </a:r>
            <a:r>
              <a:rPr sz="1050" kern="1200" spc="-7" dirty="0">
                <a:solidFill>
                  <a:prstClr val="black"/>
                </a:solidFill>
                <a:latin typeface="Calibri"/>
                <a:ea typeface="+mn-ea"/>
                <a:cs typeface="Calibri"/>
              </a:rPr>
              <a:t>or </a:t>
            </a:r>
            <a:r>
              <a:rPr sz="1050" kern="1200" spc="-17" dirty="0">
                <a:solidFill>
                  <a:prstClr val="black"/>
                </a:solidFill>
                <a:latin typeface="Calibri"/>
                <a:ea typeface="+mn-ea"/>
                <a:cs typeface="Calibri"/>
              </a:rPr>
              <a:t>the </a:t>
            </a:r>
            <a:r>
              <a:rPr sz="1050" kern="1200" spc="3" dirty="0">
                <a:solidFill>
                  <a:prstClr val="black"/>
                </a:solidFill>
                <a:latin typeface="Calibri"/>
                <a:ea typeface="+mn-ea"/>
                <a:cs typeface="Calibri"/>
              </a:rPr>
              <a:t>goals </a:t>
            </a:r>
            <a:r>
              <a:rPr sz="1050" kern="1200" spc="-10" dirty="0">
                <a:solidFill>
                  <a:prstClr val="black"/>
                </a:solidFill>
                <a:latin typeface="Calibri"/>
                <a:ea typeface="+mn-ea"/>
                <a:cs typeface="Calibri"/>
              </a:rPr>
              <a:t>of </a:t>
            </a:r>
            <a:r>
              <a:rPr sz="1050" kern="1200" spc="-3" dirty="0">
                <a:solidFill>
                  <a:prstClr val="black"/>
                </a:solidFill>
                <a:latin typeface="Calibri"/>
                <a:ea typeface="+mn-ea"/>
                <a:cs typeface="Calibri"/>
              </a:rPr>
              <a:t>our</a:t>
            </a:r>
            <a:r>
              <a:rPr sz="1050" kern="1200" spc="93" dirty="0">
                <a:solidFill>
                  <a:prstClr val="black"/>
                </a:solidFill>
                <a:latin typeface="Calibri"/>
                <a:ea typeface="+mn-ea"/>
                <a:cs typeface="Calibri"/>
              </a:rPr>
              <a:t> </a:t>
            </a:r>
            <a:r>
              <a:rPr sz="1050" kern="1200" spc="-23" dirty="0">
                <a:solidFill>
                  <a:prstClr val="black"/>
                </a:solidFill>
                <a:latin typeface="Calibri"/>
                <a:ea typeface="+mn-ea"/>
                <a:cs typeface="Calibri"/>
              </a:rPr>
              <a:t>grantees?</a:t>
            </a:r>
            <a:endParaRPr sz="1050" kern="1200" dirty="0">
              <a:solidFill>
                <a:prstClr val="black"/>
              </a:solidFill>
              <a:latin typeface="Calibri"/>
              <a:ea typeface="+mn-ea"/>
              <a:cs typeface="Calibri"/>
            </a:endParaRPr>
          </a:p>
          <a:p>
            <a:pPr marL="159272" marR="267695" indent="-150867" defTabSz="605150">
              <a:lnSpc>
                <a:spcPct val="111100"/>
              </a:lnSpc>
              <a:spcBef>
                <a:spcPts val="298"/>
              </a:spcBef>
              <a:buClrTx/>
              <a:buFontTx/>
              <a:buAutoNum type="arabicPeriod" startAt="10"/>
              <a:tabLst>
                <a:tab pos="159692" algn="l"/>
              </a:tabLst>
            </a:pPr>
            <a:r>
              <a:rPr sz="1050" kern="1200" spc="23" dirty="0">
                <a:solidFill>
                  <a:prstClr val="black"/>
                </a:solidFill>
                <a:latin typeface="Calibri"/>
                <a:ea typeface="+mn-ea"/>
                <a:cs typeface="Calibri"/>
              </a:rPr>
              <a:t>What </a:t>
            </a:r>
            <a:r>
              <a:rPr sz="1050" kern="1200" spc="20" dirty="0">
                <a:solidFill>
                  <a:prstClr val="black"/>
                </a:solidFill>
                <a:latin typeface="Calibri"/>
                <a:ea typeface="+mn-ea"/>
                <a:cs typeface="Calibri"/>
              </a:rPr>
              <a:t>is </a:t>
            </a:r>
            <a:r>
              <a:rPr sz="1050" kern="1200" dirty="0">
                <a:solidFill>
                  <a:prstClr val="black"/>
                </a:solidFill>
                <a:latin typeface="Calibri"/>
                <a:ea typeface="+mn-ea"/>
                <a:cs typeface="Calibri"/>
              </a:rPr>
              <a:t>the </a:t>
            </a:r>
            <a:r>
              <a:rPr sz="1050" kern="1200" spc="17" dirty="0">
                <a:solidFill>
                  <a:prstClr val="black"/>
                </a:solidFill>
                <a:latin typeface="Calibri"/>
                <a:ea typeface="+mn-ea"/>
                <a:cs typeface="Calibri"/>
              </a:rPr>
              <a:t>race </a:t>
            </a:r>
            <a:r>
              <a:rPr sz="1050" kern="1200" spc="23" dirty="0">
                <a:solidFill>
                  <a:prstClr val="black"/>
                </a:solidFill>
                <a:latin typeface="Calibri"/>
                <a:ea typeface="+mn-ea"/>
                <a:cs typeface="Calibri"/>
              </a:rPr>
              <a:t>and </a:t>
            </a:r>
            <a:r>
              <a:rPr sz="1050" kern="1200" spc="17" dirty="0">
                <a:solidFill>
                  <a:prstClr val="black"/>
                </a:solidFill>
                <a:latin typeface="Calibri"/>
                <a:ea typeface="+mn-ea"/>
                <a:cs typeface="Calibri"/>
              </a:rPr>
              <a:t>gender </a:t>
            </a:r>
            <a:r>
              <a:rPr sz="1050" kern="1200" spc="23" dirty="0">
                <a:solidFill>
                  <a:prstClr val="black"/>
                </a:solidFill>
                <a:latin typeface="Calibri"/>
                <a:ea typeface="+mn-ea"/>
                <a:cs typeface="Calibri"/>
              </a:rPr>
              <a:t>breakdown </a:t>
            </a:r>
            <a:r>
              <a:rPr sz="1050" kern="1200" spc="3" dirty="0">
                <a:solidFill>
                  <a:prstClr val="black"/>
                </a:solidFill>
                <a:latin typeface="Calibri"/>
                <a:ea typeface="+mn-ea"/>
                <a:cs typeface="Calibri"/>
              </a:rPr>
              <a:t>of </a:t>
            </a:r>
            <a:r>
              <a:rPr sz="1050" kern="1200" spc="17" dirty="0">
                <a:solidFill>
                  <a:prstClr val="black"/>
                </a:solidFill>
                <a:latin typeface="Calibri"/>
                <a:ea typeface="+mn-ea"/>
                <a:cs typeface="Calibri"/>
              </a:rPr>
              <a:t>our </a:t>
            </a:r>
            <a:r>
              <a:rPr sz="1050" kern="1200" dirty="0">
                <a:solidFill>
                  <a:prstClr val="black"/>
                </a:solidFill>
                <a:latin typeface="Calibri"/>
                <a:ea typeface="+mn-ea"/>
                <a:cs typeface="Calibri"/>
              </a:rPr>
              <a:t>asset </a:t>
            </a:r>
            <a:r>
              <a:rPr sz="1050" kern="1200" spc="26" dirty="0">
                <a:solidFill>
                  <a:prstClr val="black"/>
                </a:solidFill>
                <a:latin typeface="Calibri"/>
                <a:ea typeface="+mn-ea"/>
                <a:cs typeface="Calibri"/>
              </a:rPr>
              <a:t>and  </a:t>
            </a:r>
            <a:r>
              <a:rPr sz="1050" kern="1200" spc="10" dirty="0">
                <a:solidFill>
                  <a:prstClr val="black"/>
                </a:solidFill>
                <a:latin typeface="Calibri"/>
                <a:ea typeface="+mn-ea"/>
                <a:cs typeface="Calibri"/>
              </a:rPr>
              <a:t>investment</a:t>
            </a:r>
            <a:r>
              <a:rPr sz="1050" kern="1200" spc="53" dirty="0">
                <a:solidFill>
                  <a:prstClr val="black"/>
                </a:solidFill>
                <a:latin typeface="Calibri"/>
                <a:ea typeface="+mn-ea"/>
                <a:cs typeface="Calibri"/>
              </a:rPr>
              <a:t> </a:t>
            </a:r>
            <a:r>
              <a:rPr sz="1050" kern="1200" spc="13" dirty="0">
                <a:solidFill>
                  <a:prstClr val="black"/>
                </a:solidFill>
                <a:latin typeface="Calibri"/>
                <a:ea typeface="+mn-ea"/>
                <a:cs typeface="Calibri"/>
              </a:rPr>
              <a:t>managers?</a:t>
            </a:r>
            <a:endParaRPr sz="1050" kern="1200" dirty="0">
              <a:solidFill>
                <a:prstClr val="black"/>
              </a:solidFill>
              <a:latin typeface="Calibri"/>
              <a:ea typeface="+mn-ea"/>
              <a:cs typeface="Calibri"/>
            </a:endParaRPr>
          </a:p>
        </p:txBody>
      </p:sp>
      <p:sp>
        <p:nvSpPr>
          <p:cNvPr id="11" name="TextBox 10">
            <a:extLst>
              <a:ext uri="{FF2B5EF4-FFF2-40B4-BE49-F238E27FC236}">
                <a16:creationId xmlns:a16="http://schemas.microsoft.com/office/drawing/2014/main" id="{41A7222F-D2B5-4A5A-B650-26D9E2A9A499}"/>
              </a:ext>
            </a:extLst>
          </p:cNvPr>
          <p:cNvSpPr txBox="1"/>
          <p:nvPr/>
        </p:nvSpPr>
        <p:spPr>
          <a:xfrm>
            <a:off x="4910841" y="897924"/>
            <a:ext cx="3786092" cy="621067"/>
          </a:xfrm>
          <a:prstGeom prst="rect">
            <a:avLst/>
          </a:prstGeom>
          <a:noFill/>
        </p:spPr>
        <p:txBody>
          <a:bodyPr wrap="square" rtlCol="0">
            <a:spAutoFit/>
          </a:bodyPr>
          <a:lstStyle/>
          <a:p>
            <a:pPr marL="8405" marR="27316" defTabSz="605150">
              <a:lnSpc>
                <a:spcPct val="111100"/>
              </a:lnSpc>
              <a:spcBef>
                <a:spcPts val="596"/>
              </a:spcBef>
              <a:buClrTx/>
              <a:tabLst>
                <a:tab pos="159692" algn="l"/>
              </a:tabLst>
            </a:pPr>
            <a:r>
              <a:rPr lang="en-US" sz="1050" kern="1200" spc="46" dirty="0">
                <a:solidFill>
                  <a:prstClr val="black"/>
                </a:solidFill>
                <a:latin typeface="Calibri"/>
                <a:cs typeface="Calibri"/>
              </a:rPr>
              <a:t>8. Has </a:t>
            </a:r>
            <a:r>
              <a:rPr lang="en-US" sz="1050" kern="1200" spc="3" dirty="0">
                <a:solidFill>
                  <a:prstClr val="black"/>
                </a:solidFill>
                <a:latin typeface="Calibri"/>
                <a:cs typeface="Calibri"/>
              </a:rPr>
              <a:t>the </a:t>
            </a:r>
            <a:r>
              <a:rPr lang="en-US" sz="1050" kern="1200" spc="23" dirty="0">
                <a:solidFill>
                  <a:prstClr val="black"/>
                </a:solidFill>
                <a:latin typeface="Calibri"/>
                <a:cs typeface="Calibri"/>
              </a:rPr>
              <a:t>funder  </a:t>
            </a:r>
            <a:r>
              <a:rPr lang="en-US" sz="1050" kern="1200" spc="20" dirty="0">
                <a:solidFill>
                  <a:prstClr val="black"/>
                </a:solidFill>
                <a:latin typeface="Calibri"/>
                <a:cs typeface="Calibri"/>
              </a:rPr>
              <a:t>used </a:t>
            </a:r>
            <a:r>
              <a:rPr lang="en-US" sz="1050" kern="1200" spc="3" dirty="0">
                <a:solidFill>
                  <a:prstClr val="black"/>
                </a:solidFill>
                <a:latin typeface="Calibri"/>
                <a:cs typeface="Calibri"/>
              </a:rPr>
              <a:t>its </a:t>
            </a:r>
            <a:r>
              <a:rPr lang="en-US" sz="1050" kern="1200" spc="33" dirty="0">
                <a:solidFill>
                  <a:prstClr val="black"/>
                </a:solidFill>
                <a:latin typeface="Calibri"/>
                <a:cs typeface="Calibri"/>
              </a:rPr>
              <a:t>communications </a:t>
            </a:r>
            <a:r>
              <a:rPr lang="en-US" sz="1050" kern="1200" spc="26" dirty="0">
                <a:solidFill>
                  <a:prstClr val="black"/>
                </a:solidFill>
                <a:latin typeface="Calibri"/>
                <a:cs typeface="Calibri"/>
              </a:rPr>
              <a:t>and </a:t>
            </a:r>
            <a:r>
              <a:rPr lang="en-US" sz="1050" kern="1200" spc="20" dirty="0">
                <a:solidFill>
                  <a:prstClr val="black"/>
                </a:solidFill>
                <a:latin typeface="Calibri"/>
                <a:cs typeface="Calibri"/>
              </a:rPr>
              <a:t>engagement  </a:t>
            </a:r>
            <a:r>
              <a:rPr lang="en-US" sz="1050" kern="1200" spc="17" dirty="0">
                <a:solidFill>
                  <a:prstClr val="black"/>
                </a:solidFill>
                <a:latin typeface="Calibri"/>
                <a:cs typeface="Calibri"/>
              </a:rPr>
              <a:t>tools </a:t>
            </a:r>
            <a:r>
              <a:rPr lang="en-US" sz="1050" kern="1200" spc="-3" dirty="0">
                <a:solidFill>
                  <a:prstClr val="black"/>
                </a:solidFill>
                <a:latin typeface="Calibri"/>
                <a:cs typeface="Calibri"/>
              </a:rPr>
              <a:t>to </a:t>
            </a:r>
            <a:r>
              <a:rPr lang="en-US" sz="1050" kern="1200" spc="30" dirty="0">
                <a:solidFill>
                  <a:prstClr val="black"/>
                </a:solidFill>
                <a:latin typeface="Calibri"/>
                <a:cs typeface="Calibri"/>
              </a:rPr>
              <a:t>amplify </a:t>
            </a:r>
            <a:r>
              <a:rPr lang="en-US" sz="1050" kern="1200" spc="3" dirty="0">
                <a:solidFill>
                  <a:prstClr val="black"/>
                </a:solidFill>
                <a:latin typeface="Calibri"/>
                <a:cs typeface="Calibri"/>
              </a:rPr>
              <a:t>the </a:t>
            </a:r>
            <a:r>
              <a:rPr lang="en-US" sz="1050" kern="1200" spc="23" dirty="0">
                <a:solidFill>
                  <a:prstClr val="black"/>
                </a:solidFill>
                <a:latin typeface="Calibri"/>
                <a:cs typeface="Calibri"/>
              </a:rPr>
              <a:t>positions, </a:t>
            </a:r>
            <a:r>
              <a:rPr lang="en-US" sz="1050" kern="1200" spc="30" dirty="0">
                <a:solidFill>
                  <a:prstClr val="black"/>
                </a:solidFill>
                <a:latin typeface="Calibri"/>
                <a:cs typeface="Calibri"/>
              </a:rPr>
              <a:t>voices </a:t>
            </a:r>
            <a:r>
              <a:rPr lang="en-US" sz="1050" kern="1200" spc="26" dirty="0">
                <a:solidFill>
                  <a:prstClr val="black"/>
                </a:solidFill>
                <a:latin typeface="Calibri"/>
                <a:cs typeface="Calibri"/>
              </a:rPr>
              <a:t>and </a:t>
            </a:r>
            <a:r>
              <a:rPr lang="en-US" sz="1050" kern="1200" spc="20" dirty="0">
                <a:solidFill>
                  <a:prstClr val="black"/>
                </a:solidFill>
                <a:latin typeface="Calibri"/>
                <a:cs typeface="Calibri"/>
              </a:rPr>
              <a:t>activities </a:t>
            </a:r>
            <a:r>
              <a:rPr lang="en-US" sz="1050" kern="1200" spc="13" dirty="0">
                <a:solidFill>
                  <a:prstClr val="black"/>
                </a:solidFill>
                <a:latin typeface="Calibri"/>
                <a:cs typeface="Calibri"/>
              </a:rPr>
              <a:t>of  </a:t>
            </a:r>
            <a:r>
              <a:rPr lang="en-US" sz="1050" kern="1200" spc="33" dirty="0">
                <a:solidFill>
                  <a:prstClr val="black"/>
                </a:solidFill>
                <a:latin typeface="Calibri"/>
                <a:cs typeface="Calibri"/>
              </a:rPr>
              <a:t>marginalized</a:t>
            </a:r>
            <a:r>
              <a:rPr lang="en-US" sz="1050" kern="1200" spc="60" dirty="0">
                <a:solidFill>
                  <a:prstClr val="black"/>
                </a:solidFill>
                <a:latin typeface="Calibri"/>
                <a:cs typeface="Calibri"/>
              </a:rPr>
              <a:t> </a:t>
            </a:r>
            <a:r>
              <a:rPr lang="en-US" sz="1050" kern="1200" spc="20" dirty="0">
                <a:solidFill>
                  <a:prstClr val="black"/>
                </a:solidFill>
                <a:latin typeface="Calibri"/>
                <a:cs typeface="Calibri"/>
              </a:rPr>
              <a:t>constituencies?</a:t>
            </a:r>
            <a:endParaRPr lang="en-US" sz="1050" kern="1200" dirty="0">
              <a:solidFill>
                <a:prstClr val="black"/>
              </a:solidFill>
              <a:latin typeface="Calibri"/>
              <a:cs typeface="Calibri"/>
            </a:endParaRPr>
          </a:p>
        </p:txBody>
      </p:sp>
      <p:sp>
        <p:nvSpPr>
          <p:cNvPr id="12" name="object 3">
            <a:extLst>
              <a:ext uri="{FF2B5EF4-FFF2-40B4-BE49-F238E27FC236}">
                <a16:creationId xmlns:a16="http://schemas.microsoft.com/office/drawing/2014/main" id="{63DBB755-B608-414A-AFD9-10849F9980CB}"/>
              </a:ext>
            </a:extLst>
          </p:cNvPr>
          <p:cNvSpPr/>
          <p:nvPr/>
        </p:nvSpPr>
        <p:spPr>
          <a:xfrm flipV="1">
            <a:off x="1096823" y="432207"/>
            <a:ext cx="7295321" cy="45719"/>
          </a:xfrm>
          <a:custGeom>
            <a:avLst/>
            <a:gdLst/>
            <a:ahLst/>
            <a:cxnLst/>
            <a:rect l="l" t="t" r="r" b="b"/>
            <a:pathLst>
              <a:path w="8343900">
                <a:moveTo>
                  <a:pt x="0" y="0"/>
                </a:moveTo>
                <a:lnTo>
                  <a:pt x="8343900" y="0"/>
                </a:lnTo>
              </a:path>
            </a:pathLst>
          </a:custGeom>
          <a:ln w="19050">
            <a:solidFill>
              <a:schemeClr val="tx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 name="Rectangle 1">
            <a:extLst>
              <a:ext uri="{FF2B5EF4-FFF2-40B4-BE49-F238E27FC236}">
                <a16:creationId xmlns:a16="http://schemas.microsoft.com/office/drawing/2014/main" id="{B38B347A-BF0F-4A9F-8C9C-8BB58F9C5DBF}"/>
              </a:ext>
            </a:extLst>
          </p:cNvPr>
          <p:cNvSpPr/>
          <p:nvPr/>
        </p:nvSpPr>
        <p:spPr>
          <a:xfrm>
            <a:off x="1096823" y="170149"/>
            <a:ext cx="3010761" cy="307777"/>
          </a:xfrm>
          <a:prstGeom prst="rect">
            <a:avLst/>
          </a:prstGeom>
        </p:spPr>
        <p:txBody>
          <a:bodyPr wrap="none">
            <a:spAutoFit/>
          </a:bodyPr>
          <a:lstStyle/>
          <a:p>
            <a:r>
              <a:rPr lang="en-US" b="1" dirty="0">
                <a:solidFill>
                  <a:srgbClr val="002060"/>
                </a:solidFill>
              </a:rPr>
              <a:t>WIELDING POWER: ASSESMENT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object 6"/>
          <p:cNvSpPr txBox="1"/>
          <p:nvPr/>
        </p:nvSpPr>
        <p:spPr>
          <a:xfrm>
            <a:off x="404812" y="1583841"/>
            <a:ext cx="3543300" cy="849614"/>
          </a:xfrm>
          <a:prstGeom prst="rect">
            <a:avLst/>
          </a:prstGeom>
        </p:spPr>
        <p:txBody>
          <a:bodyPr vert="horz" wrap="square" lIns="0" tIns="8404" rIns="0" bIns="0" rtlCol="0">
            <a:spAutoFit/>
          </a:bodyPr>
          <a:lstStyle/>
          <a:p>
            <a:pPr marL="8405" marR="3362" defTabSz="605150">
              <a:lnSpc>
                <a:spcPct val="130900"/>
              </a:lnSpc>
              <a:spcBef>
                <a:spcPts val="66"/>
              </a:spcBef>
              <a:buClrTx/>
            </a:pPr>
            <a:r>
              <a:rPr lang="en-US" sz="1191" kern="1200" spc="20" dirty="0">
                <a:solidFill>
                  <a:prstClr val="black"/>
                </a:solidFill>
                <a:latin typeface="Calibri"/>
                <a:ea typeface="+mn-ea"/>
                <a:cs typeface="Calibri"/>
              </a:rPr>
              <a:t>Use the Sample Questions below</a:t>
            </a:r>
          </a:p>
          <a:p>
            <a:pPr marL="8405" marR="3362" defTabSz="605150">
              <a:lnSpc>
                <a:spcPct val="130900"/>
              </a:lnSpc>
              <a:spcBef>
                <a:spcPts val="66"/>
              </a:spcBef>
              <a:buClrTx/>
            </a:pPr>
            <a:r>
              <a:rPr sz="1000" kern="1200" spc="20" dirty="0">
                <a:solidFill>
                  <a:prstClr val="black"/>
                </a:solidFill>
                <a:latin typeface="Calibri"/>
                <a:ea typeface="+mn-ea"/>
                <a:cs typeface="Calibri"/>
              </a:rPr>
              <a:t>Also </a:t>
            </a:r>
            <a:r>
              <a:rPr sz="1000" kern="1200" spc="7" dirty="0">
                <a:solidFill>
                  <a:prstClr val="black"/>
                </a:solidFill>
                <a:latin typeface="Calibri"/>
                <a:ea typeface="+mn-ea"/>
                <a:cs typeface="Calibri"/>
              </a:rPr>
              <a:t>ask </a:t>
            </a:r>
            <a:r>
              <a:rPr sz="1000" kern="1200" spc="-7" dirty="0">
                <a:solidFill>
                  <a:prstClr val="black"/>
                </a:solidFill>
                <a:latin typeface="Calibri"/>
                <a:ea typeface="+mn-ea"/>
                <a:cs typeface="Calibri"/>
              </a:rPr>
              <a:t>them </a:t>
            </a:r>
            <a:r>
              <a:rPr sz="1000" kern="1200" spc="20" dirty="0">
                <a:solidFill>
                  <a:prstClr val="black"/>
                </a:solidFill>
                <a:latin typeface="Calibri"/>
                <a:ea typeface="+mn-ea"/>
                <a:cs typeface="Calibri"/>
              </a:rPr>
              <a:t>which </a:t>
            </a:r>
            <a:r>
              <a:rPr sz="1000" kern="1200" spc="-13" dirty="0">
                <a:solidFill>
                  <a:prstClr val="black"/>
                </a:solidFill>
                <a:latin typeface="Calibri"/>
                <a:ea typeface="+mn-ea"/>
                <a:cs typeface="Calibri"/>
              </a:rPr>
              <a:t>funder(s)  </a:t>
            </a:r>
            <a:r>
              <a:rPr sz="1000" kern="1200" spc="-7" dirty="0">
                <a:solidFill>
                  <a:prstClr val="black"/>
                </a:solidFill>
                <a:latin typeface="Calibri"/>
                <a:ea typeface="+mn-ea"/>
                <a:cs typeface="Calibri"/>
              </a:rPr>
              <a:t>are effective </a:t>
            </a:r>
            <a:r>
              <a:rPr sz="1000" kern="1200" spc="20" dirty="0">
                <a:solidFill>
                  <a:prstClr val="black"/>
                </a:solidFill>
                <a:latin typeface="Calibri"/>
                <a:ea typeface="+mn-ea"/>
                <a:cs typeface="Calibri"/>
              </a:rPr>
              <a:t>public </a:t>
            </a:r>
            <a:r>
              <a:rPr sz="1000" kern="1200" dirty="0">
                <a:solidFill>
                  <a:prstClr val="black"/>
                </a:solidFill>
                <a:latin typeface="Calibri"/>
                <a:ea typeface="+mn-ea"/>
                <a:cs typeface="Calibri"/>
              </a:rPr>
              <a:t>leaders </a:t>
            </a:r>
            <a:r>
              <a:rPr sz="1000" kern="1200" spc="17" dirty="0">
                <a:solidFill>
                  <a:prstClr val="black"/>
                </a:solidFill>
                <a:latin typeface="Calibri"/>
                <a:ea typeface="+mn-ea"/>
                <a:cs typeface="Calibri"/>
              </a:rPr>
              <a:t>who wield </a:t>
            </a:r>
            <a:r>
              <a:rPr sz="1000" kern="1200" spc="-10" dirty="0">
                <a:solidFill>
                  <a:prstClr val="black"/>
                </a:solidFill>
                <a:latin typeface="Calibri"/>
                <a:ea typeface="+mn-ea"/>
                <a:cs typeface="Calibri"/>
              </a:rPr>
              <a:t>their </a:t>
            </a:r>
            <a:r>
              <a:rPr sz="1000" kern="1200" spc="3" dirty="0">
                <a:solidFill>
                  <a:prstClr val="black"/>
                </a:solidFill>
                <a:latin typeface="Calibri"/>
                <a:ea typeface="+mn-ea"/>
                <a:cs typeface="Calibri"/>
              </a:rPr>
              <a:t>power </a:t>
            </a:r>
            <a:r>
              <a:rPr sz="1000" kern="1200" spc="10" dirty="0">
                <a:solidFill>
                  <a:prstClr val="black"/>
                </a:solidFill>
                <a:latin typeface="Calibri"/>
                <a:ea typeface="+mn-ea"/>
                <a:cs typeface="Calibri"/>
              </a:rPr>
              <a:t>and </a:t>
            </a:r>
            <a:r>
              <a:rPr sz="1000" kern="1200" spc="7" dirty="0">
                <a:solidFill>
                  <a:prstClr val="black"/>
                </a:solidFill>
                <a:latin typeface="Calibri"/>
                <a:ea typeface="+mn-ea"/>
                <a:cs typeface="Calibri"/>
              </a:rPr>
              <a:t>privilege </a:t>
            </a:r>
            <a:r>
              <a:rPr sz="1000" kern="1200" spc="3" dirty="0">
                <a:solidFill>
                  <a:prstClr val="black"/>
                </a:solidFill>
                <a:latin typeface="Calibri"/>
                <a:ea typeface="+mn-ea"/>
                <a:cs typeface="Calibri"/>
              </a:rPr>
              <a:t>with  humility. </a:t>
            </a:r>
            <a:r>
              <a:rPr sz="1000" kern="1200" spc="20" dirty="0">
                <a:solidFill>
                  <a:prstClr val="black"/>
                </a:solidFill>
                <a:latin typeface="Calibri"/>
                <a:ea typeface="+mn-ea"/>
                <a:cs typeface="Calibri"/>
              </a:rPr>
              <a:t>Knowing </a:t>
            </a:r>
            <a:r>
              <a:rPr sz="1000" kern="1200" spc="-7" dirty="0">
                <a:solidFill>
                  <a:prstClr val="black"/>
                </a:solidFill>
                <a:latin typeface="Calibri"/>
                <a:ea typeface="+mn-ea"/>
                <a:cs typeface="Calibri"/>
              </a:rPr>
              <a:t>this </a:t>
            </a:r>
            <a:r>
              <a:rPr sz="1000" kern="1200" spc="26" dirty="0">
                <a:solidFill>
                  <a:prstClr val="black"/>
                </a:solidFill>
                <a:latin typeface="Calibri"/>
                <a:ea typeface="+mn-ea"/>
                <a:cs typeface="Calibri"/>
              </a:rPr>
              <a:t>will </a:t>
            </a:r>
            <a:r>
              <a:rPr sz="1000" kern="1200" spc="10" dirty="0">
                <a:solidFill>
                  <a:prstClr val="black"/>
                </a:solidFill>
                <a:latin typeface="Calibri"/>
                <a:ea typeface="+mn-ea"/>
                <a:cs typeface="Calibri"/>
              </a:rPr>
              <a:t>help </a:t>
            </a:r>
            <a:r>
              <a:rPr sz="1000" kern="1200" spc="13" dirty="0">
                <a:solidFill>
                  <a:prstClr val="black"/>
                </a:solidFill>
                <a:latin typeface="Calibri"/>
                <a:ea typeface="+mn-ea"/>
                <a:cs typeface="Calibri"/>
              </a:rPr>
              <a:t>you </a:t>
            </a:r>
            <a:r>
              <a:rPr sz="1000" kern="1200" dirty="0">
                <a:solidFill>
                  <a:prstClr val="black"/>
                </a:solidFill>
                <a:latin typeface="Calibri"/>
                <a:ea typeface="+mn-ea"/>
                <a:cs typeface="Calibri"/>
              </a:rPr>
              <a:t>identify </a:t>
            </a:r>
            <a:r>
              <a:rPr sz="1000" kern="1200" spc="7" dirty="0">
                <a:solidFill>
                  <a:prstClr val="black"/>
                </a:solidFill>
                <a:latin typeface="Calibri"/>
                <a:ea typeface="+mn-ea"/>
                <a:cs typeface="Calibri"/>
              </a:rPr>
              <a:t>models </a:t>
            </a:r>
            <a:r>
              <a:rPr sz="1000" kern="1200" spc="10" dirty="0">
                <a:solidFill>
                  <a:prstClr val="black"/>
                </a:solidFill>
                <a:latin typeface="Calibri"/>
                <a:ea typeface="+mn-ea"/>
                <a:cs typeface="Calibri"/>
              </a:rPr>
              <a:t>and </a:t>
            </a:r>
            <a:r>
              <a:rPr sz="1000" kern="1200" spc="-13" dirty="0">
                <a:solidFill>
                  <a:prstClr val="black"/>
                </a:solidFill>
                <a:latin typeface="Calibri"/>
                <a:ea typeface="+mn-ea"/>
                <a:cs typeface="Calibri"/>
              </a:rPr>
              <a:t>best </a:t>
            </a:r>
            <a:r>
              <a:rPr sz="1000" kern="1200" spc="3" dirty="0">
                <a:solidFill>
                  <a:prstClr val="black"/>
                </a:solidFill>
                <a:latin typeface="Calibri"/>
                <a:ea typeface="+mn-ea"/>
                <a:cs typeface="Calibri"/>
              </a:rPr>
              <a:t>practices  </a:t>
            </a:r>
            <a:r>
              <a:rPr sz="1000" kern="1200" spc="17" dirty="0">
                <a:solidFill>
                  <a:prstClr val="black"/>
                </a:solidFill>
                <a:latin typeface="Calibri"/>
                <a:ea typeface="+mn-ea"/>
                <a:cs typeface="Calibri"/>
              </a:rPr>
              <a:t>down </a:t>
            </a:r>
            <a:r>
              <a:rPr sz="1000" kern="1200" spc="-13" dirty="0">
                <a:solidFill>
                  <a:prstClr val="black"/>
                </a:solidFill>
                <a:latin typeface="Calibri"/>
                <a:ea typeface="+mn-ea"/>
                <a:cs typeface="Calibri"/>
              </a:rPr>
              <a:t>the</a:t>
            </a:r>
            <a:r>
              <a:rPr sz="1000" kern="1200" spc="20" dirty="0">
                <a:solidFill>
                  <a:prstClr val="black"/>
                </a:solidFill>
                <a:latin typeface="Calibri"/>
                <a:ea typeface="+mn-ea"/>
                <a:cs typeface="Calibri"/>
              </a:rPr>
              <a:t> </a:t>
            </a:r>
            <a:r>
              <a:rPr sz="1000" kern="1200" dirty="0">
                <a:solidFill>
                  <a:prstClr val="black"/>
                </a:solidFill>
                <a:latin typeface="Calibri"/>
                <a:ea typeface="+mn-ea"/>
                <a:cs typeface="Calibri"/>
              </a:rPr>
              <a:t>road.</a:t>
            </a:r>
          </a:p>
        </p:txBody>
      </p:sp>
      <p:sp>
        <p:nvSpPr>
          <p:cNvPr id="8" name="object 8"/>
          <p:cNvSpPr txBox="1"/>
          <p:nvPr/>
        </p:nvSpPr>
        <p:spPr>
          <a:xfrm>
            <a:off x="190500" y="2522055"/>
            <a:ext cx="4274035" cy="2444474"/>
          </a:xfrm>
          <a:prstGeom prst="rect">
            <a:avLst/>
          </a:prstGeom>
        </p:spPr>
        <p:txBody>
          <a:bodyPr vert="horz" wrap="square" lIns="0" tIns="8404" rIns="0" bIns="0" rtlCol="0">
            <a:spAutoFit/>
          </a:bodyPr>
          <a:lstStyle/>
          <a:p>
            <a:pPr marL="159272" marR="215585" indent="-150867" defTabSz="605150">
              <a:lnSpc>
                <a:spcPct val="111100"/>
              </a:lnSpc>
              <a:spcBef>
                <a:spcPts val="66"/>
              </a:spcBef>
              <a:buClrTx/>
              <a:buFontTx/>
              <a:buAutoNum type="arabicPeriod"/>
              <a:tabLst>
                <a:tab pos="159692" algn="l"/>
              </a:tabLst>
            </a:pPr>
            <a:r>
              <a:rPr sz="1000" kern="1200" spc="40" dirty="0">
                <a:solidFill>
                  <a:prstClr val="black"/>
                </a:solidFill>
                <a:latin typeface="Calibri"/>
                <a:ea typeface="+mn-ea"/>
                <a:cs typeface="Calibri"/>
              </a:rPr>
              <a:t>Have </a:t>
            </a:r>
            <a:r>
              <a:rPr sz="1000" kern="1200" spc="26" dirty="0">
                <a:solidFill>
                  <a:prstClr val="black"/>
                </a:solidFill>
                <a:latin typeface="Calibri"/>
                <a:ea typeface="+mn-ea"/>
                <a:cs typeface="Calibri"/>
              </a:rPr>
              <a:t>you </a:t>
            </a:r>
            <a:r>
              <a:rPr sz="1000" kern="1200" spc="10" dirty="0">
                <a:solidFill>
                  <a:prstClr val="black"/>
                </a:solidFill>
                <a:latin typeface="Calibri"/>
                <a:ea typeface="+mn-ea"/>
                <a:cs typeface="Calibri"/>
              </a:rPr>
              <a:t>attended </a:t>
            </a:r>
            <a:r>
              <a:rPr sz="1000" kern="1200" spc="20" dirty="0">
                <a:solidFill>
                  <a:prstClr val="black"/>
                </a:solidFill>
                <a:latin typeface="Calibri"/>
                <a:ea typeface="+mn-ea"/>
                <a:cs typeface="Calibri"/>
              </a:rPr>
              <a:t>one </a:t>
            </a:r>
            <a:r>
              <a:rPr sz="1000" kern="1200" spc="10" dirty="0">
                <a:solidFill>
                  <a:prstClr val="black"/>
                </a:solidFill>
                <a:latin typeface="Calibri"/>
                <a:ea typeface="+mn-ea"/>
                <a:cs typeface="Calibri"/>
              </a:rPr>
              <a:t>or </a:t>
            </a:r>
            <a:r>
              <a:rPr sz="1000" kern="1200" spc="17" dirty="0">
                <a:solidFill>
                  <a:prstClr val="black"/>
                </a:solidFill>
                <a:latin typeface="Calibri"/>
                <a:ea typeface="+mn-ea"/>
                <a:cs typeface="Calibri"/>
              </a:rPr>
              <a:t>more </a:t>
            </a:r>
            <a:r>
              <a:rPr sz="1000" kern="1200" spc="30" dirty="0">
                <a:solidFill>
                  <a:prstClr val="black"/>
                </a:solidFill>
                <a:latin typeface="Calibri"/>
                <a:ea typeface="+mn-ea"/>
                <a:cs typeface="Calibri"/>
              </a:rPr>
              <a:t>convenings </a:t>
            </a:r>
            <a:r>
              <a:rPr sz="1000" kern="1200" spc="33" dirty="0">
                <a:solidFill>
                  <a:prstClr val="black"/>
                </a:solidFill>
                <a:latin typeface="Calibri"/>
                <a:ea typeface="+mn-ea"/>
                <a:cs typeface="Calibri"/>
              </a:rPr>
              <a:t>organized </a:t>
            </a:r>
            <a:r>
              <a:rPr sz="1000" kern="1200" spc="26" dirty="0">
                <a:solidFill>
                  <a:prstClr val="black"/>
                </a:solidFill>
                <a:latin typeface="Calibri"/>
                <a:ea typeface="+mn-ea"/>
                <a:cs typeface="Calibri"/>
              </a:rPr>
              <a:t>by  </a:t>
            </a:r>
            <a:r>
              <a:rPr sz="1000" kern="1200" spc="13" dirty="0">
                <a:solidFill>
                  <a:prstClr val="black"/>
                </a:solidFill>
                <a:latin typeface="Calibri"/>
                <a:ea typeface="+mn-ea"/>
                <a:cs typeface="Calibri"/>
              </a:rPr>
              <a:t>[insert </a:t>
            </a:r>
            <a:r>
              <a:rPr sz="1000" kern="1200" spc="23" dirty="0">
                <a:solidFill>
                  <a:prstClr val="black"/>
                </a:solidFill>
                <a:latin typeface="Calibri"/>
                <a:ea typeface="+mn-ea"/>
                <a:cs typeface="Calibri"/>
              </a:rPr>
              <a:t>name </a:t>
            </a:r>
            <a:r>
              <a:rPr sz="1000" kern="1200" spc="7" dirty="0">
                <a:solidFill>
                  <a:prstClr val="black"/>
                </a:solidFill>
                <a:latin typeface="Calibri"/>
                <a:ea typeface="+mn-ea"/>
                <a:cs typeface="Calibri"/>
              </a:rPr>
              <a:t>of </a:t>
            </a:r>
            <a:r>
              <a:rPr sz="1000" kern="1200" spc="20" dirty="0">
                <a:solidFill>
                  <a:prstClr val="black"/>
                </a:solidFill>
                <a:latin typeface="Calibri"/>
                <a:ea typeface="+mn-ea"/>
                <a:cs typeface="Calibri"/>
              </a:rPr>
              <a:t>your </a:t>
            </a:r>
            <a:r>
              <a:rPr lang="en-US" sz="1000" kern="1200" spc="17" dirty="0">
                <a:solidFill>
                  <a:prstClr val="black"/>
                </a:solidFill>
                <a:latin typeface="Calibri"/>
                <a:ea typeface="+mn-ea"/>
                <a:cs typeface="Calibri"/>
              </a:rPr>
              <a:t>organization</a:t>
            </a:r>
            <a:r>
              <a:rPr sz="1000" kern="1200" spc="17" dirty="0">
                <a:solidFill>
                  <a:prstClr val="black"/>
                </a:solidFill>
                <a:latin typeface="Calibri"/>
                <a:ea typeface="+mn-ea"/>
                <a:cs typeface="Calibri"/>
              </a:rPr>
              <a:t>]? </a:t>
            </a:r>
            <a:r>
              <a:rPr sz="1000" kern="1200" spc="3" dirty="0">
                <a:solidFill>
                  <a:prstClr val="black"/>
                </a:solidFill>
                <a:latin typeface="Calibri"/>
                <a:ea typeface="+mn-ea"/>
                <a:cs typeface="Calibri"/>
              </a:rPr>
              <a:t>If</a:t>
            </a:r>
            <a:r>
              <a:rPr sz="1000" kern="1200" spc="132" dirty="0">
                <a:solidFill>
                  <a:prstClr val="black"/>
                </a:solidFill>
                <a:latin typeface="Calibri"/>
                <a:ea typeface="+mn-ea"/>
                <a:cs typeface="Calibri"/>
              </a:rPr>
              <a:t> </a:t>
            </a:r>
            <a:r>
              <a:rPr sz="1000" kern="1200" spc="20" dirty="0">
                <a:solidFill>
                  <a:prstClr val="black"/>
                </a:solidFill>
                <a:latin typeface="Calibri"/>
                <a:ea typeface="+mn-ea"/>
                <a:cs typeface="Calibri"/>
              </a:rPr>
              <a:t>yes:</a:t>
            </a:r>
            <a:endParaRPr sz="1000" kern="1200" dirty="0">
              <a:solidFill>
                <a:prstClr val="black"/>
              </a:solidFill>
              <a:latin typeface="Calibri"/>
              <a:ea typeface="+mn-ea"/>
              <a:cs typeface="Calibri"/>
            </a:endParaRPr>
          </a:p>
          <a:p>
            <a:pPr marL="277360" marR="46647" lvl="1" indent="-118088" defTabSz="605150">
              <a:lnSpc>
                <a:spcPct val="115100"/>
              </a:lnSpc>
              <a:spcBef>
                <a:spcPts val="298"/>
              </a:spcBef>
              <a:buClrTx/>
              <a:buFontTx/>
              <a:buAutoNum type="alphaLcPeriod"/>
              <a:tabLst>
                <a:tab pos="277780" algn="l"/>
              </a:tabLst>
            </a:pPr>
            <a:r>
              <a:rPr sz="1000" kern="1200" spc="53" dirty="0">
                <a:solidFill>
                  <a:prstClr val="black"/>
                </a:solidFill>
                <a:latin typeface="Calibri"/>
                <a:ea typeface="+mn-ea"/>
                <a:cs typeface="Calibri"/>
              </a:rPr>
              <a:t>How </a:t>
            </a:r>
            <a:r>
              <a:rPr sz="1000" kern="1200" spc="20" dirty="0">
                <a:solidFill>
                  <a:prstClr val="black"/>
                </a:solidFill>
                <a:latin typeface="Calibri"/>
                <a:ea typeface="+mn-ea"/>
                <a:cs typeface="Calibri"/>
              </a:rPr>
              <a:t>inclusive </a:t>
            </a:r>
            <a:r>
              <a:rPr sz="1000" kern="1200" spc="17" dirty="0">
                <a:solidFill>
                  <a:prstClr val="black"/>
                </a:solidFill>
                <a:latin typeface="Calibri"/>
                <a:ea typeface="+mn-ea"/>
                <a:cs typeface="Calibri"/>
              </a:rPr>
              <a:t>and </a:t>
            </a:r>
            <a:r>
              <a:rPr sz="1000" kern="1200" spc="20" dirty="0">
                <a:solidFill>
                  <a:prstClr val="black"/>
                </a:solidFill>
                <a:latin typeface="Calibri"/>
                <a:ea typeface="+mn-ea"/>
                <a:cs typeface="Calibri"/>
              </a:rPr>
              <a:t>accessible </a:t>
            </a:r>
            <a:r>
              <a:rPr sz="1000" kern="1200" spc="13" dirty="0">
                <a:solidFill>
                  <a:prstClr val="black"/>
                </a:solidFill>
                <a:latin typeface="Calibri"/>
                <a:ea typeface="+mn-ea"/>
                <a:cs typeface="Calibri"/>
              </a:rPr>
              <a:t>was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convening? </a:t>
            </a:r>
            <a:r>
              <a:rPr sz="1000" kern="1200" spc="17" dirty="0">
                <a:solidFill>
                  <a:prstClr val="black"/>
                </a:solidFill>
                <a:latin typeface="Calibri"/>
                <a:ea typeface="+mn-ea"/>
                <a:cs typeface="Calibri"/>
              </a:rPr>
              <a:t>(Consider  </a:t>
            </a:r>
            <a:r>
              <a:rPr sz="1000" kern="1200" spc="10" dirty="0">
                <a:solidFill>
                  <a:prstClr val="black"/>
                </a:solidFill>
                <a:latin typeface="Calibri"/>
                <a:ea typeface="+mn-ea"/>
                <a:cs typeface="Calibri"/>
              </a:rPr>
              <a:t>cost, </a:t>
            </a:r>
            <a:r>
              <a:rPr sz="1000" kern="1200" spc="7" dirty="0">
                <a:solidFill>
                  <a:prstClr val="black"/>
                </a:solidFill>
                <a:latin typeface="Calibri"/>
                <a:ea typeface="+mn-ea"/>
                <a:cs typeface="Calibri"/>
              </a:rPr>
              <a:t>diversity </a:t>
            </a:r>
            <a:r>
              <a:rPr sz="1000" kern="1200" dirty="0">
                <a:solidFill>
                  <a:prstClr val="black"/>
                </a:solidFill>
                <a:latin typeface="Calibri"/>
                <a:ea typeface="+mn-ea"/>
                <a:cs typeface="Calibri"/>
              </a:rPr>
              <a:t>of attendees, </a:t>
            </a:r>
            <a:r>
              <a:rPr sz="1000" kern="1200" spc="3" dirty="0">
                <a:solidFill>
                  <a:prstClr val="black"/>
                </a:solidFill>
                <a:latin typeface="Calibri"/>
                <a:ea typeface="+mn-ea"/>
                <a:cs typeface="Calibri"/>
              </a:rPr>
              <a:t>ease </a:t>
            </a:r>
            <a:r>
              <a:rPr sz="1000" kern="1200" dirty="0">
                <a:solidFill>
                  <a:prstClr val="black"/>
                </a:solidFill>
                <a:latin typeface="Calibri"/>
                <a:ea typeface="+mn-ea"/>
                <a:cs typeface="Calibri"/>
              </a:rPr>
              <a:t>of transportation, </a:t>
            </a:r>
            <a:r>
              <a:rPr sz="1000" kern="1200" spc="20" dirty="0">
                <a:solidFill>
                  <a:prstClr val="black"/>
                </a:solidFill>
                <a:latin typeface="Calibri"/>
                <a:ea typeface="+mn-ea"/>
                <a:cs typeface="Calibri"/>
              </a:rPr>
              <a:t>physical  </a:t>
            </a:r>
            <a:r>
              <a:rPr sz="1000" kern="1200" spc="13" dirty="0">
                <a:solidFill>
                  <a:prstClr val="black"/>
                </a:solidFill>
                <a:latin typeface="Calibri"/>
                <a:ea typeface="+mn-ea"/>
                <a:cs typeface="Calibri"/>
              </a:rPr>
              <a:t>accessibility, </a:t>
            </a:r>
            <a:r>
              <a:rPr sz="1000" kern="1200" spc="10" dirty="0">
                <a:solidFill>
                  <a:prstClr val="black"/>
                </a:solidFill>
                <a:latin typeface="Calibri"/>
                <a:ea typeface="+mn-ea"/>
                <a:cs typeface="Calibri"/>
              </a:rPr>
              <a:t>days </a:t>
            </a:r>
            <a:r>
              <a:rPr sz="1000" kern="1200" spc="17" dirty="0">
                <a:solidFill>
                  <a:prstClr val="black"/>
                </a:solidFill>
                <a:latin typeface="Calibri"/>
                <a:ea typeface="+mn-ea"/>
                <a:cs typeface="Calibri"/>
              </a:rPr>
              <a:t>and </a:t>
            </a:r>
            <a:r>
              <a:rPr sz="1000" kern="1200" spc="3" dirty="0">
                <a:solidFill>
                  <a:prstClr val="black"/>
                </a:solidFill>
                <a:latin typeface="Calibri"/>
                <a:ea typeface="+mn-ea"/>
                <a:cs typeface="Calibri"/>
              </a:rPr>
              <a:t>times, </a:t>
            </a:r>
            <a:r>
              <a:rPr sz="1000" kern="1200" spc="30" dirty="0">
                <a:solidFill>
                  <a:prstClr val="black"/>
                </a:solidFill>
                <a:latin typeface="Calibri"/>
                <a:ea typeface="+mn-ea"/>
                <a:cs typeface="Calibri"/>
              </a:rPr>
              <a:t>child </a:t>
            </a:r>
            <a:r>
              <a:rPr sz="1000" kern="1200" spc="13" dirty="0">
                <a:solidFill>
                  <a:prstClr val="black"/>
                </a:solidFill>
                <a:latin typeface="Calibri"/>
                <a:ea typeface="+mn-ea"/>
                <a:cs typeface="Calibri"/>
              </a:rPr>
              <a:t>care, </a:t>
            </a:r>
            <a:r>
              <a:rPr sz="1000" kern="1200" spc="3" dirty="0">
                <a:solidFill>
                  <a:prstClr val="black"/>
                </a:solidFill>
                <a:latin typeface="Calibri"/>
                <a:ea typeface="+mn-ea"/>
                <a:cs typeface="Calibri"/>
              </a:rPr>
              <a:t>translation </a:t>
            </a:r>
            <a:r>
              <a:rPr sz="1000" kern="1200" spc="17" dirty="0">
                <a:solidFill>
                  <a:prstClr val="black"/>
                </a:solidFill>
                <a:latin typeface="Calibri"/>
                <a:ea typeface="+mn-ea"/>
                <a:cs typeface="Calibri"/>
              </a:rPr>
              <a:t>and </a:t>
            </a:r>
            <a:r>
              <a:rPr sz="1000" kern="1200" spc="-3" dirty="0">
                <a:solidFill>
                  <a:prstClr val="black"/>
                </a:solidFill>
                <a:latin typeface="Calibri"/>
                <a:ea typeface="+mn-ea"/>
                <a:cs typeface="Calibri"/>
              </a:rPr>
              <a:t>other  </a:t>
            </a:r>
            <a:r>
              <a:rPr sz="1000" kern="1200" dirty="0">
                <a:solidFill>
                  <a:prstClr val="black"/>
                </a:solidFill>
                <a:latin typeface="Calibri"/>
                <a:ea typeface="+mn-ea"/>
                <a:cs typeface="Calibri"/>
              </a:rPr>
              <a:t>factors)</a:t>
            </a:r>
          </a:p>
          <a:p>
            <a:pPr marL="281982" marR="45386" lvl="1" indent="-122711" defTabSz="605150">
              <a:lnSpc>
                <a:spcPct val="115100"/>
              </a:lnSpc>
              <a:spcBef>
                <a:spcPts val="298"/>
              </a:spcBef>
              <a:buClrTx/>
              <a:buFontTx/>
              <a:buAutoNum type="alphaLcPeriod"/>
              <a:tabLst>
                <a:tab pos="282403" algn="l"/>
              </a:tabLst>
            </a:pPr>
            <a:r>
              <a:rPr sz="1000" kern="1200" spc="53" dirty="0">
                <a:solidFill>
                  <a:prstClr val="black"/>
                </a:solidFill>
                <a:latin typeface="Calibri"/>
                <a:ea typeface="+mn-ea"/>
                <a:cs typeface="Calibri"/>
              </a:rPr>
              <a:t>How </a:t>
            </a:r>
            <a:r>
              <a:rPr sz="1000" kern="1200" spc="26" dirty="0">
                <a:solidFill>
                  <a:prstClr val="black"/>
                </a:solidFill>
                <a:latin typeface="Calibri"/>
                <a:ea typeface="+mn-ea"/>
                <a:cs typeface="Calibri"/>
              </a:rPr>
              <a:t>much </a:t>
            </a:r>
            <a:r>
              <a:rPr sz="1000" kern="1200" spc="10" dirty="0">
                <a:solidFill>
                  <a:prstClr val="black"/>
                </a:solidFill>
                <a:latin typeface="Calibri"/>
                <a:ea typeface="+mn-ea"/>
                <a:cs typeface="Calibri"/>
              </a:rPr>
              <a:t>input </a:t>
            </a:r>
            <a:r>
              <a:rPr sz="1000" kern="1200" spc="23" dirty="0">
                <a:solidFill>
                  <a:prstClr val="black"/>
                </a:solidFill>
                <a:latin typeface="Calibri"/>
                <a:ea typeface="+mn-ea"/>
                <a:cs typeface="Calibri"/>
              </a:rPr>
              <a:t>did </a:t>
            </a:r>
            <a:r>
              <a:rPr sz="1000" kern="1200" spc="-3" dirty="0">
                <a:solidFill>
                  <a:prstClr val="black"/>
                </a:solidFill>
                <a:latin typeface="Calibri"/>
                <a:ea typeface="+mn-ea"/>
                <a:cs typeface="Calibri"/>
              </a:rPr>
              <a:t>grantees and/or other </a:t>
            </a:r>
            <a:r>
              <a:rPr sz="1000" kern="1200" spc="7" dirty="0">
                <a:solidFill>
                  <a:prstClr val="black"/>
                </a:solidFill>
                <a:latin typeface="Calibri"/>
                <a:ea typeface="+mn-ea"/>
                <a:cs typeface="Calibri"/>
              </a:rPr>
              <a:t>stakeholders have  </a:t>
            </a:r>
            <a:r>
              <a:rPr sz="1000" kern="1200" spc="26" dirty="0">
                <a:solidFill>
                  <a:prstClr val="black"/>
                </a:solidFill>
                <a:latin typeface="Calibri"/>
                <a:ea typeface="+mn-ea"/>
                <a:cs typeface="Calibri"/>
              </a:rPr>
              <a:t>in </a:t>
            </a:r>
            <a:r>
              <a:rPr sz="1000" kern="1200" spc="-3" dirty="0">
                <a:solidFill>
                  <a:prstClr val="black"/>
                </a:solidFill>
                <a:latin typeface="Calibri"/>
                <a:ea typeface="+mn-ea"/>
                <a:cs typeface="Calibri"/>
              </a:rPr>
              <a:t>setting </a:t>
            </a:r>
            <a:r>
              <a:rPr sz="1000" kern="1200" spc="-7" dirty="0">
                <a:solidFill>
                  <a:prstClr val="black"/>
                </a:solidFill>
                <a:latin typeface="Calibri"/>
                <a:ea typeface="+mn-ea"/>
                <a:cs typeface="Calibri"/>
              </a:rPr>
              <a:t>the</a:t>
            </a:r>
            <a:r>
              <a:rPr sz="1000" kern="1200" spc="73" dirty="0">
                <a:solidFill>
                  <a:prstClr val="black"/>
                </a:solidFill>
                <a:latin typeface="Calibri"/>
                <a:ea typeface="+mn-ea"/>
                <a:cs typeface="Calibri"/>
              </a:rPr>
              <a:t> </a:t>
            </a:r>
            <a:r>
              <a:rPr sz="1000" kern="1200" spc="3" dirty="0">
                <a:solidFill>
                  <a:prstClr val="black"/>
                </a:solidFill>
                <a:latin typeface="Calibri"/>
                <a:ea typeface="+mn-ea"/>
                <a:cs typeface="Calibri"/>
              </a:rPr>
              <a:t>agenda?</a:t>
            </a:r>
            <a:endParaRPr sz="1000" kern="1200" dirty="0">
              <a:solidFill>
                <a:prstClr val="black"/>
              </a:solidFill>
              <a:latin typeface="Calibri"/>
              <a:ea typeface="+mn-ea"/>
              <a:cs typeface="Calibri"/>
            </a:endParaRPr>
          </a:p>
          <a:p>
            <a:pPr marL="277360" marR="145824" lvl="1" indent="-118088" defTabSz="605150">
              <a:lnSpc>
                <a:spcPct val="115100"/>
              </a:lnSpc>
              <a:spcBef>
                <a:spcPts val="298"/>
              </a:spcBef>
              <a:buClrTx/>
              <a:buFontTx/>
              <a:buAutoNum type="alphaLcPeriod"/>
              <a:tabLst>
                <a:tab pos="277780" algn="l"/>
              </a:tabLst>
            </a:pPr>
            <a:r>
              <a:rPr sz="1000" kern="1200" spc="53" dirty="0">
                <a:solidFill>
                  <a:prstClr val="black"/>
                </a:solidFill>
                <a:latin typeface="Calibri"/>
                <a:ea typeface="+mn-ea"/>
                <a:cs typeface="Calibri"/>
              </a:rPr>
              <a:t>How </a:t>
            </a:r>
            <a:r>
              <a:rPr sz="1000" kern="1200" spc="13" dirty="0">
                <a:solidFill>
                  <a:prstClr val="black"/>
                </a:solidFill>
                <a:latin typeface="Calibri"/>
                <a:ea typeface="+mn-ea"/>
                <a:cs typeface="Calibri"/>
              </a:rPr>
              <a:t>successful was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convening? </a:t>
            </a:r>
            <a:r>
              <a:rPr sz="1000" kern="1200" spc="10" dirty="0">
                <a:solidFill>
                  <a:prstClr val="black"/>
                </a:solidFill>
                <a:latin typeface="Calibri"/>
                <a:ea typeface="+mn-ea"/>
                <a:cs typeface="Calibri"/>
              </a:rPr>
              <a:t>Please </a:t>
            </a:r>
            <a:r>
              <a:rPr sz="1000" kern="1200" spc="3" dirty="0">
                <a:solidFill>
                  <a:prstClr val="black"/>
                </a:solidFill>
                <a:latin typeface="Calibri"/>
                <a:ea typeface="+mn-ea"/>
                <a:cs typeface="Calibri"/>
              </a:rPr>
              <a:t>share </a:t>
            </a:r>
            <a:r>
              <a:rPr sz="1000" kern="1200" spc="13" dirty="0">
                <a:solidFill>
                  <a:prstClr val="black"/>
                </a:solidFill>
                <a:latin typeface="Calibri"/>
                <a:ea typeface="+mn-ea"/>
                <a:cs typeface="Calibri"/>
              </a:rPr>
              <a:t>a </a:t>
            </a:r>
            <a:r>
              <a:rPr sz="1000" kern="1200" dirty="0">
                <a:solidFill>
                  <a:prstClr val="black"/>
                </a:solidFill>
                <a:latin typeface="Calibri"/>
                <a:ea typeface="+mn-ea"/>
                <a:cs typeface="Calibri"/>
              </a:rPr>
              <a:t>story of  </a:t>
            </a:r>
            <a:r>
              <a:rPr sz="1000" kern="1200" spc="10" dirty="0">
                <a:solidFill>
                  <a:prstClr val="black"/>
                </a:solidFill>
                <a:latin typeface="Calibri"/>
                <a:ea typeface="+mn-ea"/>
                <a:cs typeface="Calibri"/>
              </a:rPr>
              <a:t>something positive </a:t>
            </a:r>
            <a:r>
              <a:rPr sz="1000" kern="1200" spc="-13" dirty="0">
                <a:solidFill>
                  <a:prstClr val="black"/>
                </a:solidFill>
                <a:latin typeface="Calibri"/>
                <a:ea typeface="+mn-ea"/>
                <a:cs typeface="Calibri"/>
              </a:rPr>
              <a:t>that </a:t>
            </a:r>
            <a:r>
              <a:rPr sz="1000" kern="1200" spc="23" dirty="0">
                <a:solidFill>
                  <a:prstClr val="black"/>
                </a:solidFill>
                <a:latin typeface="Calibri"/>
                <a:ea typeface="+mn-ea"/>
                <a:cs typeface="Calibri"/>
              </a:rPr>
              <a:t>came </a:t>
            </a:r>
            <a:r>
              <a:rPr sz="1000" kern="1200" dirty="0">
                <a:solidFill>
                  <a:prstClr val="black"/>
                </a:solidFill>
                <a:latin typeface="Calibri"/>
                <a:ea typeface="+mn-ea"/>
                <a:cs typeface="Calibri"/>
              </a:rPr>
              <a:t>out of </a:t>
            </a:r>
            <a:r>
              <a:rPr sz="1000" kern="1200" spc="-7" dirty="0">
                <a:solidFill>
                  <a:prstClr val="black"/>
                </a:solidFill>
                <a:latin typeface="Calibri"/>
                <a:ea typeface="+mn-ea"/>
                <a:cs typeface="Calibri"/>
              </a:rPr>
              <a:t>the</a:t>
            </a:r>
            <a:r>
              <a:rPr sz="1000" kern="1200" spc="53" dirty="0">
                <a:solidFill>
                  <a:prstClr val="black"/>
                </a:solidFill>
                <a:latin typeface="Calibri"/>
                <a:ea typeface="+mn-ea"/>
                <a:cs typeface="Calibri"/>
              </a:rPr>
              <a:t> </a:t>
            </a:r>
            <a:r>
              <a:rPr sz="1000" kern="1200" spc="20" dirty="0">
                <a:solidFill>
                  <a:prstClr val="black"/>
                </a:solidFill>
                <a:latin typeface="Calibri"/>
                <a:ea typeface="+mn-ea"/>
                <a:cs typeface="Calibri"/>
              </a:rPr>
              <a:t>convening.</a:t>
            </a:r>
            <a:endParaRPr sz="1000" kern="1200" dirty="0">
              <a:solidFill>
                <a:prstClr val="black"/>
              </a:solidFill>
              <a:latin typeface="Calibri"/>
              <a:ea typeface="+mn-ea"/>
              <a:cs typeface="Calibri"/>
            </a:endParaRPr>
          </a:p>
          <a:p>
            <a:pPr marL="279041" marR="3362" lvl="1" indent="-119769" defTabSz="605150">
              <a:lnSpc>
                <a:spcPct val="115100"/>
              </a:lnSpc>
              <a:spcBef>
                <a:spcPts val="298"/>
              </a:spcBef>
              <a:buClrTx/>
              <a:buFontTx/>
              <a:buAutoNum type="alphaLcPeriod"/>
              <a:tabLst>
                <a:tab pos="279462" algn="l"/>
              </a:tabLst>
            </a:pPr>
            <a:r>
              <a:rPr sz="1000" kern="1200" spc="10" dirty="0">
                <a:solidFill>
                  <a:prstClr val="black"/>
                </a:solidFill>
                <a:latin typeface="Calibri"/>
                <a:ea typeface="+mn-ea"/>
                <a:cs typeface="Calibri"/>
              </a:rPr>
              <a:t>Were </a:t>
            </a:r>
            <a:r>
              <a:rPr sz="1000" kern="1200" spc="20" dirty="0">
                <a:solidFill>
                  <a:prstClr val="black"/>
                </a:solidFill>
                <a:latin typeface="Calibri"/>
                <a:ea typeface="+mn-ea"/>
                <a:cs typeface="Calibri"/>
              </a:rPr>
              <a:t>you </a:t>
            </a:r>
            <a:r>
              <a:rPr sz="1000" kern="1200" spc="13" dirty="0">
                <a:solidFill>
                  <a:prstClr val="black"/>
                </a:solidFill>
                <a:latin typeface="Calibri"/>
                <a:ea typeface="+mn-ea"/>
                <a:cs typeface="Calibri"/>
              </a:rPr>
              <a:t>asked </a:t>
            </a:r>
            <a:r>
              <a:rPr sz="1000" kern="1200" spc="-10" dirty="0">
                <a:solidFill>
                  <a:prstClr val="black"/>
                </a:solidFill>
                <a:latin typeface="Calibri"/>
                <a:ea typeface="+mn-ea"/>
                <a:cs typeface="Calibri"/>
              </a:rPr>
              <a:t>to </a:t>
            </a:r>
            <a:r>
              <a:rPr sz="1000" kern="1200" spc="7" dirty="0">
                <a:solidFill>
                  <a:prstClr val="black"/>
                </a:solidFill>
                <a:latin typeface="Calibri"/>
                <a:ea typeface="+mn-ea"/>
                <a:cs typeface="Calibri"/>
              </a:rPr>
              <a:t>evaluate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convening? </a:t>
            </a:r>
            <a:r>
              <a:rPr sz="1000" kern="1200" spc="-3" dirty="0">
                <a:solidFill>
                  <a:prstClr val="black"/>
                </a:solidFill>
                <a:latin typeface="Calibri"/>
                <a:ea typeface="+mn-ea"/>
                <a:cs typeface="Calibri"/>
              </a:rPr>
              <a:t>If </a:t>
            </a:r>
            <a:r>
              <a:rPr sz="1000" kern="1200" spc="10" dirty="0">
                <a:solidFill>
                  <a:prstClr val="black"/>
                </a:solidFill>
                <a:latin typeface="Calibri"/>
                <a:ea typeface="+mn-ea"/>
                <a:cs typeface="Calibri"/>
              </a:rPr>
              <a:t>yes, </a:t>
            </a:r>
            <a:r>
              <a:rPr sz="1000" kern="1200" spc="7" dirty="0">
                <a:solidFill>
                  <a:prstClr val="black"/>
                </a:solidFill>
                <a:latin typeface="Calibri"/>
                <a:ea typeface="+mn-ea"/>
                <a:cs typeface="Calibri"/>
              </a:rPr>
              <a:t>were </a:t>
            </a:r>
            <a:r>
              <a:rPr sz="1000" kern="1200" dirty="0">
                <a:solidFill>
                  <a:prstClr val="black"/>
                </a:solidFill>
                <a:latin typeface="Calibri"/>
                <a:ea typeface="+mn-ea"/>
                <a:cs typeface="Calibri"/>
              </a:rPr>
              <a:t>results  of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evaluation </a:t>
            </a:r>
            <a:r>
              <a:rPr sz="1000" kern="1200" spc="7" dirty="0">
                <a:solidFill>
                  <a:prstClr val="black"/>
                </a:solidFill>
                <a:latin typeface="Calibri"/>
                <a:ea typeface="+mn-ea"/>
                <a:cs typeface="Calibri"/>
              </a:rPr>
              <a:t>shared </a:t>
            </a:r>
            <a:r>
              <a:rPr sz="1000" kern="1200" spc="13" dirty="0">
                <a:solidFill>
                  <a:prstClr val="black"/>
                </a:solidFill>
                <a:latin typeface="Calibri"/>
                <a:ea typeface="+mn-ea"/>
                <a:cs typeface="Calibri"/>
              </a:rPr>
              <a:t>with</a:t>
            </a:r>
            <a:r>
              <a:rPr sz="1000" kern="1200" spc="146" dirty="0">
                <a:solidFill>
                  <a:prstClr val="black"/>
                </a:solidFill>
                <a:latin typeface="Calibri"/>
                <a:ea typeface="+mn-ea"/>
                <a:cs typeface="Calibri"/>
              </a:rPr>
              <a:t> </a:t>
            </a:r>
            <a:r>
              <a:rPr sz="1000" kern="1200" dirty="0">
                <a:solidFill>
                  <a:prstClr val="black"/>
                </a:solidFill>
                <a:latin typeface="Calibri"/>
                <a:ea typeface="+mn-ea"/>
                <a:cs typeface="Calibri"/>
              </a:rPr>
              <a:t>you?</a:t>
            </a:r>
          </a:p>
          <a:p>
            <a:pPr marL="273998" marR="49168" lvl="1" indent="-114726" defTabSz="605150">
              <a:lnSpc>
                <a:spcPct val="115100"/>
              </a:lnSpc>
              <a:spcBef>
                <a:spcPts val="298"/>
              </a:spcBef>
              <a:buClrTx/>
              <a:buFontTx/>
              <a:buAutoNum type="alphaLcPeriod"/>
              <a:tabLst>
                <a:tab pos="274419" algn="l"/>
              </a:tabLst>
            </a:pPr>
            <a:r>
              <a:rPr sz="1000" kern="1200" spc="3" dirty="0">
                <a:solidFill>
                  <a:prstClr val="black"/>
                </a:solidFill>
                <a:latin typeface="Calibri"/>
                <a:ea typeface="+mn-ea"/>
                <a:cs typeface="Calibri"/>
              </a:rPr>
              <a:t>What’s </a:t>
            </a:r>
            <a:r>
              <a:rPr sz="1000" kern="1200" spc="-7" dirty="0">
                <a:solidFill>
                  <a:prstClr val="black"/>
                </a:solidFill>
                <a:latin typeface="Calibri"/>
                <a:ea typeface="+mn-ea"/>
                <a:cs typeface="Calibri"/>
              </a:rPr>
              <a:t>the </a:t>
            </a:r>
            <a:r>
              <a:rPr sz="1000" kern="1200" spc="13" dirty="0">
                <a:solidFill>
                  <a:prstClr val="black"/>
                </a:solidFill>
                <a:latin typeface="Calibri"/>
                <a:ea typeface="+mn-ea"/>
                <a:cs typeface="Calibri"/>
              </a:rPr>
              <a:t>one </a:t>
            </a:r>
            <a:r>
              <a:rPr sz="1000" kern="1200" dirty="0">
                <a:solidFill>
                  <a:prstClr val="black"/>
                </a:solidFill>
                <a:latin typeface="Calibri"/>
                <a:ea typeface="+mn-ea"/>
                <a:cs typeface="Calibri"/>
              </a:rPr>
              <a:t>most </a:t>
            </a:r>
            <a:r>
              <a:rPr sz="794" kern="1200" spc="3" dirty="0">
                <a:solidFill>
                  <a:prstClr val="black"/>
                </a:solidFill>
                <a:latin typeface="Calibri"/>
                <a:ea typeface="+mn-ea"/>
                <a:cs typeface="Calibri"/>
              </a:rPr>
              <a:t>important </a:t>
            </a:r>
            <a:r>
              <a:rPr sz="794" kern="1200" spc="10" dirty="0">
                <a:solidFill>
                  <a:prstClr val="black"/>
                </a:solidFill>
                <a:latin typeface="Calibri"/>
                <a:ea typeface="+mn-ea"/>
                <a:cs typeface="Calibri"/>
              </a:rPr>
              <a:t>thing </a:t>
            </a:r>
            <a:r>
              <a:rPr sz="794" kern="1200" spc="-7" dirty="0">
                <a:solidFill>
                  <a:prstClr val="black"/>
                </a:solidFill>
                <a:latin typeface="Calibri"/>
                <a:ea typeface="+mn-ea"/>
                <a:cs typeface="Calibri"/>
              </a:rPr>
              <a:t>the </a:t>
            </a:r>
            <a:r>
              <a:rPr lang="en-US" sz="794" kern="1200" spc="10" dirty="0">
                <a:solidFill>
                  <a:prstClr val="black"/>
                </a:solidFill>
                <a:latin typeface="Calibri"/>
                <a:ea typeface="+mn-ea"/>
                <a:cs typeface="Calibri"/>
              </a:rPr>
              <a:t>“organization”</a:t>
            </a:r>
            <a:r>
              <a:rPr sz="794" kern="1200" spc="10" dirty="0">
                <a:solidFill>
                  <a:prstClr val="black"/>
                </a:solidFill>
                <a:latin typeface="Calibri"/>
                <a:ea typeface="+mn-ea"/>
                <a:cs typeface="Calibri"/>
              </a:rPr>
              <a:t> </a:t>
            </a:r>
            <a:r>
              <a:rPr sz="794" kern="1200" spc="30" dirty="0">
                <a:solidFill>
                  <a:prstClr val="black"/>
                </a:solidFill>
                <a:latin typeface="Calibri"/>
                <a:ea typeface="+mn-ea"/>
                <a:cs typeface="Calibri"/>
              </a:rPr>
              <a:t>could </a:t>
            </a:r>
            <a:r>
              <a:rPr sz="794" kern="1200" spc="20" dirty="0">
                <a:solidFill>
                  <a:prstClr val="black"/>
                </a:solidFill>
                <a:latin typeface="Calibri"/>
                <a:ea typeface="+mn-ea"/>
                <a:cs typeface="Calibri"/>
              </a:rPr>
              <a:t>do  </a:t>
            </a:r>
            <a:r>
              <a:rPr sz="794" kern="1200" spc="-10" dirty="0">
                <a:solidFill>
                  <a:prstClr val="black"/>
                </a:solidFill>
                <a:latin typeface="Calibri"/>
                <a:ea typeface="+mn-ea"/>
                <a:cs typeface="Calibri"/>
              </a:rPr>
              <a:t>to </a:t>
            </a:r>
            <a:r>
              <a:rPr sz="794" kern="1200" spc="13" dirty="0">
                <a:solidFill>
                  <a:prstClr val="black"/>
                </a:solidFill>
                <a:latin typeface="Calibri"/>
                <a:ea typeface="+mn-ea"/>
                <a:cs typeface="Calibri"/>
              </a:rPr>
              <a:t>improve</a:t>
            </a:r>
            <a:r>
              <a:rPr sz="794" kern="1200" spc="73" dirty="0">
                <a:solidFill>
                  <a:prstClr val="black"/>
                </a:solidFill>
                <a:latin typeface="Calibri"/>
                <a:ea typeface="+mn-ea"/>
                <a:cs typeface="Calibri"/>
              </a:rPr>
              <a:t> </a:t>
            </a:r>
            <a:r>
              <a:rPr sz="794" kern="1200" spc="13" dirty="0">
                <a:solidFill>
                  <a:prstClr val="black"/>
                </a:solidFill>
                <a:latin typeface="Calibri"/>
                <a:ea typeface="+mn-ea"/>
                <a:cs typeface="Calibri"/>
              </a:rPr>
              <a:t>convenings?</a:t>
            </a:r>
            <a:endParaRPr sz="794" kern="1200" dirty="0">
              <a:solidFill>
                <a:prstClr val="black"/>
              </a:solidFill>
              <a:latin typeface="Calibri"/>
              <a:ea typeface="+mn-ea"/>
              <a:cs typeface="Calibri"/>
            </a:endParaRPr>
          </a:p>
        </p:txBody>
      </p:sp>
      <p:sp>
        <p:nvSpPr>
          <p:cNvPr id="9" name="object 9"/>
          <p:cNvSpPr txBox="1"/>
          <p:nvPr/>
        </p:nvSpPr>
        <p:spPr>
          <a:xfrm>
            <a:off x="4799919" y="632567"/>
            <a:ext cx="4026967" cy="1504280"/>
          </a:xfrm>
          <a:prstGeom prst="rect">
            <a:avLst/>
          </a:prstGeom>
        </p:spPr>
        <p:txBody>
          <a:bodyPr vert="horz" wrap="square" lIns="0" tIns="8404" rIns="0" bIns="0" rtlCol="0">
            <a:spAutoFit/>
          </a:bodyPr>
          <a:lstStyle/>
          <a:p>
            <a:pPr marL="159272" marR="3362" indent="-150867" defTabSz="605150">
              <a:lnSpc>
                <a:spcPct val="111100"/>
              </a:lnSpc>
              <a:spcBef>
                <a:spcPts val="66"/>
              </a:spcBef>
              <a:buClrTx/>
              <a:buFontTx/>
              <a:buAutoNum type="arabicPeriod" startAt="2"/>
              <a:tabLst>
                <a:tab pos="159692" algn="l"/>
              </a:tabLst>
            </a:pPr>
            <a:r>
              <a:rPr sz="1000" kern="1200" spc="46" dirty="0">
                <a:solidFill>
                  <a:prstClr val="black"/>
                </a:solidFill>
                <a:latin typeface="Calibri"/>
                <a:ea typeface="+mn-ea"/>
                <a:cs typeface="Calibri"/>
              </a:rPr>
              <a:t>Has </a:t>
            </a:r>
            <a:r>
              <a:rPr sz="1000" kern="1200" spc="3" dirty="0">
                <a:solidFill>
                  <a:prstClr val="black"/>
                </a:solidFill>
                <a:latin typeface="Calibri"/>
                <a:ea typeface="+mn-ea"/>
                <a:cs typeface="Calibri"/>
              </a:rPr>
              <a:t>the </a:t>
            </a:r>
            <a:r>
              <a:rPr lang="en-US" sz="1000" kern="1200" spc="23" dirty="0">
                <a:solidFill>
                  <a:prstClr val="black"/>
                </a:solidFill>
                <a:latin typeface="Calibri"/>
                <a:ea typeface="+mn-ea"/>
                <a:cs typeface="Calibri"/>
              </a:rPr>
              <a:t>organization </a:t>
            </a:r>
            <a:r>
              <a:rPr sz="1000" kern="1200" spc="23" dirty="0">
                <a:solidFill>
                  <a:prstClr val="black"/>
                </a:solidFill>
                <a:latin typeface="Calibri"/>
                <a:ea typeface="+mn-ea"/>
                <a:cs typeface="Calibri"/>
              </a:rPr>
              <a:t> </a:t>
            </a:r>
            <a:r>
              <a:rPr sz="1000" kern="1200" spc="13" dirty="0">
                <a:solidFill>
                  <a:prstClr val="black"/>
                </a:solidFill>
                <a:latin typeface="Calibri"/>
                <a:ea typeface="+mn-ea"/>
                <a:cs typeface="Calibri"/>
              </a:rPr>
              <a:t>ever </a:t>
            </a:r>
            <a:r>
              <a:rPr sz="1000" kern="1200" spc="10" dirty="0">
                <a:solidFill>
                  <a:prstClr val="black"/>
                </a:solidFill>
                <a:latin typeface="Calibri"/>
                <a:ea typeface="+mn-ea"/>
                <a:cs typeface="Calibri"/>
              </a:rPr>
              <a:t>offered </a:t>
            </a:r>
            <a:r>
              <a:rPr sz="1000" kern="1200" spc="-3" dirty="0">
                <a:solidFill>
                  <a:prstClr val="black"/>
                </a:solidFill>
                <a:latin typeface="Calibri"/>
                <a:ea typeface="+mn-ea"/>
                <a:cs typeface="Calibri"/>
              </a:rPr>
              <a:t>to </a:t>
            </a:r>
            <a:r>
              <a:rPr sz="1000" kern="1200" spc="13" dirty="0">
                <a:solidFill>
                  <a:prstClr val="black"/>
                </a:solidFill>
                <a:latin typeface="Calibri"/>
                <a:ea typeface="+mn-ea"/>
                <a:cs typeface="Calibri"/>
              </a:rPr>
              <a:t>use </a:t>
            </a:r>
            <a:r>
              <a:rPr sz="1000" kern="1200" spc="3" dirty="0">
                <a:solidFill>
                  <a:prstClr val="black"/>
                </a:solidFill>
                <a:latin typeface="Calibri"/>
                <a:ea typeface="+mn-ea"/>
                <a:cs typeface="Calibri"/>
              </a:rPr>
              <a:t>its assets </a:t>
            </a:r>
            <a:r>
              <a:rPr sz="1000" kern="1200" spc="30" dirty="0">
                <a:solidFill>
                  <a:prstClr val="black"/>
                </a:solidFill>
                <a:latin typeface="Calibri"/>
                <a:ea typeface="+mn-ea"/>
                <a:cs typeface="Calibri"/>
              </a:rPr>
              <a:t>and  </a:t>
            </a:r>
            <a:r>
              <a:rPr sz="1000" kern="1200" spc="13" dirty="0">
                <a:solidFill>
                  <a:prstClr val="black"/>
                </a:solidFill>
                <a:latin typeface="Calibri"/>
                <a:ea typeface="+mn-ea"/>
                <a:cs typeface="Calibri"/>
              </a:rPr>
              <a:t>investment </a:t>
            </a:r>
            <a:r>
              <a:rPr sz="1000" kern="1200" spc="17" dirty="0">
                <a:solidFill>
                  <a:prstClr val="black"/>
                </a:solidFill>
                <a:latin typeface="Calibri"/>
                <a:ea typeface="+mn-ea"/>
                <a:cs typeface="Calibri"/>
              </a:rPr>
              <a:t>tools </a:t>
            </a:r>
            <a:r>
              <a:rPr sz="1000" kern="1200" spc="-3" dirty="0">
                <a:solidFill>
                  <a:prstClr val="black"/>
                </a:solidFill>
                <a:latin typeface="Calibri"/>
                <a:ea typeface="+mn-ea"/>
                <a:cs typeface="Calibri"/>
              </a:rPr>
              <a:t>to </a:t>
            </a:r>
            <a:r>
              <a:rPr sz="1000" kern="1200" spc="13" dirty="0">
                <a:solidFill>
                  <a:prstClr val="black"/>
                </a:solidFill>
                <a:latin typeface="Calibri"/>
                <a:ea typeface="+mn-ea"/>
                <a:cs typeface="Calibri"/>
              </a:rPr>
              <a:t>support </a:t>
            </a:r>
            <a:r>
              <a:rPr sz="1000" kern="1200" spc="20" dirty="0">
                <a:solidFill>
                  <a:prstClr val="black"/>
                </a:solidFill>
                <a:latin typeface="Calibri"/>
                <a:ea typeface="+mn-ea"/>
                <a:cs typeface="Calibri"/>
              </a:rPr>
              <a:t>your </a:t>
            </a:r>
            <a:r>
              <a:rPr sz="1000" kern="1200" spc="23" dirty="0">
                <a:solidFill>
                  <a:prstClr val="black"/>
                </a:solidFill>
                <a:latin typeface="Calibri"/>
                <a:ea typeface="+mn-ea"/>
                <a:cs typeface="Calibri"/>
              </a:rPr>
              <a:t>organization’s </a:t>
            </a:r>
            <a:r>
              <a:rPr sz="1000" kern="1200" spc="10" dirty="0">
                <a:solidFill>
                  <a:prstClr val="black"/>
                </a:solidFill>
                <a:latin typeface="Calibri"/>
                <a:ea typeface="+mn-ea"/>
                <a:cs typeface="Calibri"/>
              </a:rPr>
              <a:t>or </a:t>
            </a:r>
            <a:r>
              <a:rPr sz="1000" kern="1200" spc="23" dirty="0">
                <a:solidFill>
                  <a:prstClr val="black"/>
                </a:solidFill>
                <a:latin typeface="Calibri"/>
                <a:ea typeface="+mn-ea"/>
                <a:cs typeface="Calibri"/>
              </a:rPr>
              <a:t>community’s  </a:t>
            </a:r>
            <a:r>
              <a:rPr sz="1000" kern="1200" spc="17" dirty="0">
                <a:solidFill>
                  <a:prstClr val="black"/>
                </a:solidFill>
                <a:latin typeface="Calibri"/>
                <a:ea typeface="+mn-ea"/>
                <a:cs typeface="Calibri"/>
              </a:rPr>
              <a:t>goals? </a:t>
            </a:r>
            <a:r>
              <a:rPr sz="1000" kern="1200" spc="3" dirty="0">
                <a:solidFill>
                  <a:prstClr val="black"/>
                </a:solidFill>
                <a:latin typeface="Calibri"/>
                <a:ea typeface="+mn-ea"/>
                <a:cs typeface="Calibri"/>
              </a:rPr>
              <a:t>If </a:t>
            </a:r>
            <a:r>
              <a:rPr sz="1000" kern="1200" spc="13" dirty="0">
                <a:solidFill>
                  <a:prstClr val="black"/>
                </a:solidFill>
                <a:latin typeface="Calibri"/>
                <a:ea typeface="+mn-ea"/>
                <a:cs typeface="Calibri"/>
              </a:rPr>
              <a:t>yes </a:t>
            </a:r>
            <a:r>
              <a:rPr sz="1000" kern="1200" spc="-3" dirty="0">
                <a:solidFill>
                  <a:prstClr val="black"/>
                </a:solidFill>
                <a:latin typeface="Calibri"/>
                <a:ea typeface="+mn-ea"/>
                <a:cs typeface="Calibri"/>
              </a:rPr>
              <a:t>to </a:t>
            </a:r>
            <a:r>
              <a:rPr sz="1000" kern="1200" spc="26" dirty="0">
                <a:solidFill>
                  <a:prstClr val="black"/>
                </a:solidFill>
                <a:latin typeface="Calibri"/>
                <a:ea typeface="+mn-ea"/>
                <a:cs typeface="Calibri"/>
              </a:rPr>
              <a:t>any </a:t>
            </a:r>
            <a:r>
              <a:rPr sz="1000" kern="1200" spc="7" dirty="0">
                <a:solidFill>
                  <a:prstClr val="black"/>
                </a:solidFill>
                <a:latin typeface="Calibri"/>
                <a:ea typeface="+mn-ea"/>
                <a:cs typeface="Calibri"/>
              </a:rPr>
              <a:t>of </a:t>
            </a:r>
            <a:r>
              <a:rPr sz="1000" kern="1200" spc="3" dirty="0">
                <a:solidFill>
                  <a:prstClr val="black"/>
                </a:solidFill>
                <a:latin typeface="Calibri"/>
                <a:ea typeface="+mn-ea"/>
                <a:cs typeface="Calibri"/>
              </a:rPr>
              <a:t>the</a:t>
            </a:r>
            <a:r>
              <a:rPr sz="1000" kern="1200" spc="23" dirty="0">
                <a:solidFill>
                  <a:prstClr val="black"/>
                </a:solidFill>
                <a:latin typeface="Calibri"/>
                <a:ea typeface="+mn-ea"/>
                <a:cs typeface="Calibri"/>
              </a:rPr>
              <a:t> </a:t>
            </a:r>
            <a:r>
              <a:rPr sz="1000" kern="1200" spc="33" dirty="0">
                <a:solidFill>
                  <a:prstClr val="black"/>
                </a:solidFill>
                <a:latin typeface="Calibri"/>
                <a:ea typeface="+mn-ea"/>
                <a:cs typeface="Calibri"/>
              </a:rPr>
              <a:t>following, how </a:t>
            </a:r>
            <a:r>
              <a:rPr sz="1000" kern="1200" spc="20" dirty="0">
                <a:solidFill>
                  <a:prstClr val="black"/>
                </a:solidFill>
                <a:latin typeface="Calibri"/>
                <a:ea typeface="+mn-ea"/>
                <a:cs typeface="Calibri"/>
              </a:rPr>
              <a:t>useful </a:t>
            </a:r>
            <a:r>
              <a:rPr sz="1000" kern="1200" spc="23" dirty="0">
                <a:solidFill>
                  <a:prstClr val="black"/>
                </a:solidFill>
                <a:latin typeface="Calibri"/>
                <a:ea typeface="+mn-ea"/>
                <a:cs typeface="Calibri"/>
              </a:rPr>
              <a:t>was </a:t>
            </a:r>
            <a:r>
              <a:rPr sz="1000" kern="1200" spc="-7" dirty="0">
                <a:solidFill>
                  <a:prstClr val="black"/>
                </a:solidFill>
                <a:latin typeface="Calibri"/>
                <a:ea typeface="+mn-ea"/>
                <a:cs typeface="Calibri"/>
              </a:rPr>
              <a:t>it?</a:t>
            </a:r>
            <a:endParaRPr sz="1000" kern="1200" dirty="0">
              <a:solidFill>
                <a:prstClr val="black"/>
              </a:solidFill>
              <a:latin typeface="Calibri"/>
              <a:ea typeface="+mn-ea"/>
              <a:cs typeface="Calibri"/>
            </a:endParaRPr>
          </a:p>
          <a:p>
            <a:pPr marL="277360" lvl="1" indent="-118088" defTabSz="605150">
              <a:spcBef>
                <a:spcPts val="357"/>
              </a:spcBef>
              <a:buClrTx/>
              <a:buFontTx/>
              <a:buAutoNum type="alphaLcPeriod"/>
              <a:tabLst>
                <a:tab pos="277780" algn="l"/>
              </a:tabLst>
            </a:pPr>
            <a:r>
              <a:rPr sz="1000" kern="1200" spc="7" dirty="0">
                <a:solidFill>
                  <a:prstClr val="black"/>
                </a:solidFill>
                <a:latin typeface="Calibri"/>
                <a:ea typeface="+mn-ea"/>
                <a:cs typeface="Calibri"/>
              </a:rPr>
              <a:t>Program-related</a:t>
            </a:r>
            <a:r>
              <a:rPr sz="1000" kern="1200" spc="30" dirty="0">
                <a:solidFill>
                  <a:prstClr val="black"/>
                </a:solidFill>
                <a:latin typeface="Calibri"/>
                <a:ea typeface="+mn-ea"/>
                <a:cs typeface="Calibri"/>
              </a:rPr>
              <a:t> </a:t>
            </a:r>
            <a:r>
              <a:rPr sz="1000" kern="1200" dirty="0">
                <a:solidFill>
                  <a:prstClr val="black"/>
                </a:solidFill>
                <a:latin typeface="Calibri"/>
                <a:ea typeface="+mn-ea"/>
                <a:cs typeface="Calibri"/>
              </a:rPr>
              <a:t>investments</a:t>
            </a:r>
          </a:p>
          <a:p>
            <a:pPr marL="281982" lvl="1" indent="-122711" defTabSz="605150">
              <a:spcBef>
                <a:spcPts val="357"/>
              </a:spcBef>
              <a:buClrTx/>
              <a:buFontTx/>
              <a:buAutoNum type="alphaLcPeriod"/>
              <a:tabLst>
                <a:tab pos="282403" algn="l"/>
              </a:tabLst>
            </a:pPr>
            <a:r>
              <a:rPr sz="1000" kern="1200" spc="20" dirty="0">
                <a:solidFill>
                  <a:prstClr val="black"/>
                </a:solidFill>
                <a:latin typeface="Calibri"/>
                <a:ea typeface="+mn-ea"/>
                <a:cs typeface="Calibri"/>
              </a:rPr>
              <a:t>Loans</a:t>
            </a:r>
            <a:endParaRPr sz="1000" kern="1200" dirty="0">
              <a:solidFill>
                <a:prstClr val="black"/>
              </a:solidFill>
              <a:latin typeface="Calibri"/>
              <a:ea typeface="+mn-ea"/>
              <a:cs typeface="Calibri"/>
            </a:endParaRPr>
          </a:p>
          <a:p>
            <a:pPr marL="277360" marR="199615" lvl="1" indent="-118088" defTabSz="605150">
              <a:lnSpc>
                <a:spcPct val="107200"/>
              </a:lnSpc>
              <a:spcBef>
                <a:spcPts val="295"/>
              </a:spcBef>
              <a:buClrTx/>
              <a:buFontTx/>
              <a:buAutoNum type="alphaLcPeriod"/>
              <a:tabLst>
                <a:tab pos="277780" algn="l"/>
              </a:tabLst>
            </a:pPr>
            <a:r>
              <a:rPr sz="1000" kern="1200" spc="10" dirty="0">
                <a:solidFill>
                  <a:prstClr val="black"/>
                </a:solidFill>
                <a:latin typeface="Calibri"/>
                <a:ea typeface="+mn-ea"/>
                <a:cs typeface="Calibri"/>
              </a:rPr>
              <a:t>Shareholder </a:t>
            </a:r>
            <a:r>
              <a:rPr sz="1000" kern="1200" spc="17" dirty="0">
                <a:solidFill>
                  <a:prstClr val="black"/>
                </a:solidFill>
                <a:latin typeface="Calibri"/>
                <a:ea typeface="+mn-ea"/>
                <a:cs typeface="Calibri"/>
              </a:rPr>
              <a:t>activism </a:t>
            </a:r>
            <a:r>
              <a:rPr sz="1000" kern="1200" spc="-10" dirty="0">
                <a:solidFill>
                  <a:prstClr val="black"/>
                </a:solidFill>
                <a:latin typeface="Calibri"/>
                <a:ea typeface="+mn-ea"/>
                <a:cs typeface="Calibri"/>
              </a:rPr>
              <a:t>to </a:t>
            </a:r>
            <a:r>
              <a:rPr sz="1000" kern="1200" spc="17" dirty="0">
                <a:solidFill>
                  <a:prstClr val="black"/>
                </a:solidFill>
                <a:latin typeface="Calibri"/>
                <a:ea typeface="+mn-ea"/>
                <a:cs typeface="Calibri"/>
              </a:rPr>
              <a:t>influence </a:t>
            </a:r>
            <a:r>
              <a:rPr sz="1000" kern="1200" spc="13" dirty="0">
                <a:solidFill>
                  <a:prstClr val="black"/>
                </a:solidFill>
                <a:latin typeface="Calibri"/>
                <a:ea typeface="+mn-ea"/>
                <a:cs typeface="Calibri"/>
              </a:rPr>
              <a:t>a </a:t>
            </a:r>
            <a:r>
              <a:rPr sz="1000" kern="1200" spc="3" dirty="0">
                <a:solidFill>
                  <a:prstClr val="black"/>
                </a:solidFill>
                <a:latin typeface="Calibri"/>
                <a:ea typeface="+mn-ea"/>
                <a:cs typeface="Calibri"/>
              </a:rPr>
              <a:t>corporation’s </a:t>
            </a:r>
            <a:r>
              <a:rPr sz="1000" kern="1200" spc="23" dirty="0">
                <a:solidFill>
                  <a:prstClr val="black"/>
                </a:solidFill>
                <a:latin typeface="Calibri"/>
                <a:ea typeface="+mn-ea"/>
                <a:cs typeface="Calibri"/>
              </a:rPr>
              <a:t>policies  </a:t>
            </a:r>
            <a:r>
              <a:rPr sz="1000" kern="1200" spc="17" dirty="0">
                <a:solidFill>
                  <a:prstClr val="black"/>
                </a:solidFill>
                <a:latin typeface="Calibri"/>
                <a:ea typeface="+mn-ea"/>
                <a:cs typeface="Calibri"/>
              </a:rPr>
              <a:t>and</a:t>
            </a:r>
            <a:r>
              <a:rPr sz="1000" kern="1200" spc="30" dirty="0">
                <a:solidFill>
                  <a:prstClr val="black"/>
                </a:solidFill>
                <a:latin typeface="Calibri"/>
                <a:ea typeface="+mn-ea"/>
                <a:cs typeface="Calibri"/>
              </a:rPr>
              <a:t> </a:t>
            </a:r>
            <a:r>
              <a:rPr sz="1000" kern="1200" spc="10" dirty="0">
                <a:solidFill>
                  <a:prstClr val="black"/>
                </a:solidFill>
                <a:latin typeface="Calibri"/>
                <a:ea typeface="+mn-ea"/>
                <a:cs typeface="Calibri"/>
              </a:rPr>
              <a:t>practices</a:t>
            </a:r>
            <a:endParaRPr sz="1000" kern="1200" dirty="0">
              <a:solidFill>
                <a:prstClr val="black"/>
              </a:solidFill>
              <a:latin typeface="Calibri"/>
              <a:ea typeface="+mn-ea"/>
              <a:cs typeface="Calibri"/>
            </a:endParaRPr>
          </a:p>
          <a:p>
            <a:pPr marL="281982" lvl="1" indent="-122711" defTabSz="605150">
              <a:spcBef>
                <a:spcPts val="424"/>
              </a:spcBef>
              <a:buClrTx/>
              <a:buFontTx/>
              <a:buAutoNum type="alphaLcPeriod"/>
              <a:tabLst>
                <a:tab pos="282403" algn="l"/>
              </a:tabLst>
            </a:pPr>
            <a:r>
              <a:rPr sz="1000" kern="1200" spc="17" dirty="0">
                <a:solidFill>
                  <a:prstClr val="black"/>
                </a:solidFill>
                <a:latin typeface="Calibri"/>
                <a:ea typeface="+mn-ea"/>
                <a:cs typeface="Calibri"/>
              </a:rPr>
              <a:t>Other</a:t>
            </a:r>
            <a:endParaRPr sz="1000" kern="1200" dirty="0">
              <a:solidFill>
                <a:prstClr val="black"/>
              </a:solidFill>
              <a:latin typeface="Calibri"/>
              <a:ea typeface="+mn-ea"/>
              <a:cs typeface="Calibri"/>
            </a:endParaRPr>
          </a:p>
        </p:txBody>
      </p:sp>
      <p:sp>
        <p:nvSpPr>
          <p:cNvPr id="11" name="object 11"/>
          <p:cNvSpPr txBox="1"/>
          <p:nvPr/>
        </p:nvSpPr>
        <p:spPr>
          <a:xfrm>
            <a:off x="4712221" y="2136847"/>
            <a:ext cx="4026967" cy="2917872"/>
          </a:xfrm>
          <a:prstGeom prst="rect">
            <a:avLst/>
          </a:prstGeom>
        </p:spPr>
        <p:txBody>
          <a:bodyPr vert="horz" wrap="square" lIns="0" tIns="8404" rIns="0" bIns="0" rtlCol="0">
            <a:spAutoFit/>
          </a:bodyPr>
          <a:lstStyle/>
          <a:p>
            <a:pPr marL="159272" marR="3362" indent="-150867" defTabSz="605150">
              <a:lnSpc>
                <a:spcPct val="111100"/>
              </a:lnSpc>
              <a:spcBef>
                <a:spcPts val="66"/>
              </a:spcBef>
              <a:buClrTx/>
              <a:buFontTx/>
              <a:buAutoNum type="arabicPeriod" startAt="3"/>
              <a:tabLst>
                <a:tab pos="159692" algn="l"/>
              </a:tabLst>
            </a:pPr>
            <a:r>
              <a:rPr sz="1000" kern="1200" spc="60" dirty="0">
                <a:solidFill>
                  <a:prstClr val="black"/>
                </a:solidFill>
                <a:latin typeface="Calibri"/>
                <a:ea typeface="+mn-ea"/>
                <a:cs typeface="Calibri"/>
              </a:rPr>
              <a:t>How </a:t>
            </a:r>
            <a:r>
              <a:rPr sz="1000" kern="1200" spc="20" dirty="0">
                <a:solidFill>
                  <a:prstClr val="black"/>
                </a:solidFill>
                <a:latin typeface="Calibri"/>
                <a:ea typeface="+mn-ea"/>
                <a:cs typeface="Calibri"/>
              </a:rPr>
              <a:t>effectively does </a:t>
            </a:r>
            <a:r>
              <a:rPr sz="1000" kern="1200" spc="3" dirty="0">
                <a:solidFill>
                  <a:prstClr val="black"/>
                </a:solidFill>
                <a:latin typeface="Calibri"/>
                <a:ea typeface="+mn-ea"/>
                <a:cs typeface="Calibri"/>
              </a:rPr>
              <a:t>the </a:t>
            </a:r>
            <a:r>
              <a:rPr lang="en-US" sz="1000" kern="1200" spc="23" dirty="0">
                <a:solidFill>
                  <a:prstClr val="black"/>
                </a:solidFill>
                <a:latin typeface="Calibri"/>
                <a:ea typeface="+mn-ea"/>
                <a:cs typeface="Calibri"/>
              </a:rPr>
              <a:t> organization </a:t>
            </a:r>
            <a:r>
              <a:rPr sz="1000" kern="1200" spc="10" dirty="0">
                <a:solidFill>
                  <a:prstClr val="black"/>
                </a:solidFill>
                <a:latin typeface="Calibri"/>
                <a:ea typeface="+mn-ea"/>
                <a:cs typeface="Calibri"/>
              </a:rPr>
              <a:t>partner </a:t>
            </a:r>
            <a:r>
              <a:rPr sz="1000" kern="1200" spc="23" dirty="0">
                <a:solidFill>
                  <a:prstClr val="black"/>
                </a:solidFill>
                <a:latin typeface="Calibri"/>
                <a:ea typeface="+mn-ea"/>
                <a:cs typeface="Calibri"/>
              </a:rPr>
              <a:t>with </a:t>
            </a:r>
            <a:r>
              <a:rPr sz="1000" kern="1200" spc="3" dirty="0">
                <a:solidFill>
                  <a:prstClr val="black"/>
                </a:solidFill>
                <a:latin typeface="Calibri"/>
                <a:ea typeface="+mn-ea"/>
                <a:cs typeface="Calibri"/>
              </a:rPr>
              <a:t>the </a:t>
            </a:r>
            <a:r>
              <a:rPr sz="1000" kern="1200" spc="33" dirty="0">
                <a:solidFill>
                  <a:prstClr val="black"/>
                </a:solidFill>
                <a:latin typeface="Calibri"/>
                <a:ea typeface="+mn-ea"/>
                <a:cs typeface="Calibri"/>
              </a:rPr>
              <a:t>following  </a:t>
            </a:r>
            <a:r>
              <a:rPr sz="1000" kern="1200" spc="-3" dirty="0">
                <a:solidFill>
                  <a:prstClr val="black"/>
                </a:solidFill>
                <a:latin typeface="Calibri"/>
                <a:ea typeface="+mn-ea"/>
                <a:cs typeface="Calibri"/>
              </a:rPr>
              <a:t>to </a:t>
            </a:r>
            <a:r>
              <a:rPr sz="1000" kern="1200" spc="30" dirty="0">
                <a:solidFill>
                  <a:prstClr val="black"/>
                </a:solidFill>
                <a:latin typeface="Calibri"/>
                <a:ea typeface="+mn-ea"/>
                <a:cs typeface="Calibri"/>
              </a:rPr>
              <a:t>achieve</a:t>
            </a:r>
            <a:r>
              <a:rPr sz="1000" kern="1200" spc="-26" dirty="0">
                <a:solidFill>
                  <a:prstClr val="black"/>
                </a:solidFill>
                <a:latin typeface="Calibri"/>
                <a:ea typeface="+mn-ea"/>
                <a:cs typeface="Calibri"/>
              </a:rPr>
              <a:t> </a:t>
            </a:r>
            <a:r>
              <a:rPr sz="1000" kern="1200" spc="20" dirty="0">
                <a:solidFill>
                  <a:prstClr val="black"/>
                </a:solidFill>
                <a:latin typeface="Calibri"/>
                <a:ea typeface="+mn-ea"/>
                <a:cs typeface="Calibri"/>
              </a:rPr>
              <a:t>impact?</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13" dirty="0">
                <a:solidFill>
                  <a:prstClr val="black"/>
                </a:solidFill>
                <a:latin typeface="Calibri"/>
                <a:ea typeface="+mn-ea"/>
                <a:cs typeface="Calibri"/>
              </a:rPr>
              <a:t>Business</a:t>
            </a:r>
            <a:endParaRPr sz="1000"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000" kern="1200" spc="13" dirty="0">
                <a:solidFill>
                  <a:prstClr val="black"/>
                </a:solidFill>
                <a:latin typeface="Calibri"/>
                <a:ea typeface="+mn-ea"/>
                <a:cs typeface="Calibri"/>
              </a:rPr>
              <a:t>Government</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7" dirty="0">
                <a:solidFill>
                  <a:prstClr val="black"/>
                </a:solidFill>
                <a:latin typeface="Calibri"/>
                <a:ea typeface="+mn-ea"/>
                <a:cs typeface="Calibri"/>
              </a:rPr>
              <a:t>Residents</a:t>
            </a:r>
            <a:endParaRPr sz="1000"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000" kern="1200" spc="13" dirty="0">
                <a:solidFill>
                  <a:prstClr val="black"/>
                </a:solidFill>
                <a:latin typeface="Calibri"/>
                <a:ea typeface="+mn-ea"/>
                <a:cs typeface="Calibri"/>
              </a:rPr>
              <a:t>Nonprofits</a:t>
            </a:r>
            <a:endParaRPr sz="1000" kern="1200" dirty="0">
              <a:solidFill>
                <a:prstClr val="black"/>
              </a:solidFill>
              <a:latin typeface="Calibri"/>
              <a:ea typeface="+mn-ea"/>
              <a:cs typeface="Calibri"/>
            </a:endParaRPr>
          </a:p>
          <a:p>
            <a:pPr marL="277360" lvl="1" indent="-118088" defTabSz="605150">
              <a:spcBef>
                <a:spcPts val="390"/>
              </a:spcBef>
              <a:buClrTx/>
              <a:buFontTx/>
              <a:buAutoNum type="alphaLcPeriod"/>
              <a:tabLst>
                <a:tab pos="277780" algn="l"/>
              </a:tabLst>
            </a:pPr>
            <a:r>
              <a:rPr sz="1000" kern="1200" spc="17" dirty="0">
                <a:solidFill>
                  <a:prstClr val="black"/>
                </a:solidFill>
                <a:latin typeface="Calibri"/>
                <a:ea typeface="+mn-ea"/>
                <a:cs typeface="Calibri"/>
              </a:rPr>
              <a:t>Other</a:t>
            </a:r>
            <a:r>
              <a:rPr sz="1000" kern="1200" spc="30" dirty="0">
                <a:solidFill>
                  <a:prstClr val="black"/>
                </a:solidFill>
                <a:latin typeface="Calibri"/>
                <a:ea typeface="+mn-ea"/>
                <a:cs typeface="Calibri"/>
              </a:rPr>
              <a:t> </a:t>
            </a:r>
            <a:r>
              <a:rPr sz="1000" kern="1200" spc="3" dirty="0">
                <a:solidFill>
                  <a:prstClr val="black"/>
                </a:solidFill>
                <a:latin typeface="Calibri"/>
                <a:ea typeface="+mn-ea"/>
                <a:cs typeface="Calibri"/>
              </a:rPr>
              <a:t>funders</a:t>
            </a:r>
            <a:endParaRPr sz="1000" kern="120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r>
              <a:rPr sz="1000" kern="1200" spc="30" dirty="0">
                <a:solidFill>
                  <a:prstClr val="black"/>
                </a:solidFill>
                <a:latin typeface="Calibri"/>
                <a:ea typeface="+mn-ea"/>
                <a:cs typeface="Calibri"/>
              </a:rPr>
              <a:t>Unions</a:t>
            </a:r>
            <a:endParaRPr lang="en-US" sz="1000" kern="1200" spc="30" dirty="0">
              <a:solidFill>
                <a:prstClr val="black"/>
              </a:solidFill>
              <a:latin typeface="Calibri"/>
              <a:ea typeface="+mn-ea"/>
              <a:cs typeface="Calibri"/>
            </a:endParaRPr>
          </a:p>
          <a:p>
            <a:pPr marL="281982" lvl="1" indent="-122711" defTabSz="605150">
              <a:spcBef>
                <a:spcPts val="390"/>
              </a:spcBef>
              <a:buClrTx/>
              <a:buFontTx/>
              <a:buAutoNum type="alphaLcPeriod"/>
              <a:tabLst>
                <a:tab pos="282403" algn="l"/>
              </a:tabLst>
            </a:pPr>
            <a:endParaRPr sz="1000" kern="1200" dirty="0">
              <a:solidFill>
                <a:prstClr val="black"/>
              </a:solidFill>
              <a:latin typeface="Calibri"/>
              <a:ea typeface="+mn-ea"/>
              <a:cs typeface="Calibri"/>
            </a:endParaRPr>
          </a:p>
          <a:p>
            <a:pPr marL="159272" marR="48328" indent="-150867" defTabSz="605150">
              <a:lnSpc>
                <a:spcPct val="111100"/>
              </a:lnSpc>
              <a:spcBef>
                <a:spcPts val="298"/>
              </a:spcBef>
              <a:buClrTx/>
              <a:buFontTx/>
              <a:buAutoNum type="arabicPeriod" startAt="3"/>
              <a:tabLst>
                <a:tab pos="159692" algn="l"/>
              </a:tabLst>
            </a:pPr>
            <a:r>
              <a:rPr sz="1000" kern="1200" spc="43" dirty="0">
                <a:solidFill>
                  <a:prstClr val="black"/>
                </a:solidFill>
                <a:latin typeface="Calibri"/>
                <a:ea typeface="+mn-ea"/>
                <a:cs typeface="Calibri"/>
              </a:rPr>
              <a:t>Does </a:t>
            </a:r>
            <a:r>
              <a:rPr sz="1000" kern="1200" spc="13" dirty="0">
                <a:solidFill>
                  <a:prstClr val="black"/>
                </a:solidFill>
                <a:latin typeface="Calibri"/>
                <a:ea typeface="+mn-ea"/>
                <a:cs typeface="Calibri"/>
              </a:rPr>
              <a:t>this </a:t>
            </a:r>
            <a:r>
              <a:rPr lang="en-US" sz="1000" kern="1200" spc="23" dirty="0">
                <a:solidFill>
                  <a:prstClr val="black"/>
                </a:solidFill>
                <a:latin typeface="Calibri"/>
                <a:ea typeface="+mn-ea"/>
                <a:cs typeface="Calibri"/>
              </a:rPr>
              <a:t> organization </a:t>
            </a:r>
            <a:r>
              <a:rPr sz="1000" kern="1200" spc="23" dirty="0">
                <a:solidFill>
                  <a:prstClr val="black"/>
                </a:solidFill>
                <a:latin typeface="Calibri"/>
                <a:ea typeface="+mn-ea"/>
                <a:cs typeface="Calibri"/>
              </a:rPr>
              <a:t> </a:t>
            </a:r>
            <a:r>
              <a:rPr sz="1000" kern="1200" spc="20" dirty="0">
                <a:solidFill>
                  <a:prstClr val="black"/>
                </a:solidFill>
                <a:latin typeface="Calibri"/>
                <a:ea typeface="+mn-ea"/>
                <a:cs typeface="Calibri"/>
              </a:rPr>
              <a:t>participate </a:t>
            </a:r>
            <a:r>
              <a:rPr sz="1000" kern="1200" spc="33" dirty="0">
                <a:solidFill>
                  <a:prstClr val="black"/>
                </a:solidFill>
                <a:latin typeface="Calibri"/>
                <a:ea typeface="+mn-ea"/>
                <a:cs typeface="Calibri"/>
              </a:rPr>
              <a:t>in </a:t>
            </a:r>
            <a:r>
              <a:rPr sz="1000" kern="1200" spc="20" dirty="0">
                <a:solidFill>
                  <a:prstClr val="black"/>
                </a:solidFill>
                <a:latin typeface="Calibri"/>
                <a:ea typeface="+mn-ea"/>
                <a:cs typeface="Calibri"/>
              </a:rPr>
              <a:t>formal </a:t>
            </a:r>
            <a:r>
              <a:rPr sz="1000" kern="1200" spc="26" dirty="0">
                <a:solidFill>
                  <a:prstClr val="black"/>
                </a:solidFill>
                <a:latin typeface="Calibri"/>
                <a:ea typeface="+mn-ea"/>
                <a:cs typeface="Calibri"/>
              </a:rPr>
              <a:t>collaborations with  </a:t>
            </a:r>
            <a:r>
              <a:rPr sz="1000" kern="1200" spc="7" dirty="0">
                <a:solidFill>
                  <a:prstClr val="black"/>
                </a:solidFill>
                <a:latin typeface="Calibri"/>
                <a:ea typeface="+mn-ea"/>
                <a:cs typeface="Calibri"/>
              </a:rPr>
              <a:t>other </a:t>
            </a:r>
            <a:r>
              <a:rPr sz="1000" kern="1200" spc="20" dirty="0">
                <a:solidFill>
                  <a:prstClr val="black"/>
                </a:solidFill>
                <a:latin typeface="Calibri"/>
                <a:ea typeface="+mn-ea"/>
                <a:cs typeface="Calibri"/>
              </a:rPr>
              <a:t>foundations </a:t>
            </a:r>
            <a:r>
              <a:rPr sz="1000" kern="1200" spc="10" dirty="0">
                <a:solidFill>
                  <a:prstClr val="black"/>
                </a:solidFill>
                <a:latin typeface="Calibri"/>
                <a:ea typeface="+mn-ea"/>
                <a:cs typeface="Calibri"/>
              </a:rPr>
              <a:t>or </a:t>
            </a:r>
            <a:r>
              <a:rPr sz="1000" kern="1200" spc="36" dirty="0">
                <a:solidFill>
                  <a:prstClr val="black"/>
                </a:solidFill>
                <a:latin typeface="Calibri"/>
                <a:ea typeface="+mn-ea"/>
                <a:cs typeface="Calibri"/>
              </a:rPr>
              <a:t>individual </a:t>
            </a:r>
            <a:r>
              <a:rPr sz="1000" kern="1200" spc="13" dirty="0">
                <a:solidFill>
                  <a:prstClr val="black"/>
                </a:solidFill>
                <a:latin typeface="Calibri"/>
                <a:ea typeface="+mn-ea"/>
                <a:cs typeface="Calibri"/>
              </a:rPr>
              <a:t>donors? </a:t>
            </a:r>
            <a:r>
              <a:rPr sz="1000" kern="1200" spc="3" dirty="0">
                <a:solidFill>
                  <a:prstClr val="black"/>
                </a:solidFill>
                <a:latin typeface="Calibri"/>
                <a:ea typeface="+mn-ea"/>
                <a:cs typeface="Calibri"/>
              </a:rPr>
              <a:t>If</a:t>
            </a:r>
            <a:r>
              <a:rPr sz="1000" kern="1200" spc="-40" dirty="0">
                <a:solidFill>
                  <a:prstClr val="black"/>
                </a:solidFill>
                <a:latin typeface="Calibri"/>
                <a:ea typeface="+mn-ea"/>
                <a:cs typeface="Calibri"/>
              </a:rPr>
              <a:t> </a:t>
            </a:r>
            <a:r>
              <a:rPr sz="1000" kern="1200" spc="20" dirty="0">
                <a:solidFill>
                  <a:prstClr val="black"/>
                </a:solidFill>
                <a:latin typeface="Calibri"/>
                <a:ea typeface="+mn-ea"/>
                <a:cs typeface="Calibri"/>
              </a:rPr>
              <a:t>so:</a:t>
            </a:r>
            <a:endParaRPr sz="1000" kern="1200" dirty="0">
              <a:solidFill>
                <a:prstClr val="black"/>
              </a:solidFill>
              <a:latin typeface="Calibri"/>
              <a:ea typeface="+mn-ea"/>
              <a:cs typeface="Calibri"/>
            </a:endParaRPr>
          </a:p>
          <a:p>
            <a:pPr marL="277360" marR="156330" lvl="1" indent="-118088" defTabSz="605150">
              <a:lnSpc>
                <a:spcPct val="111100"/>
              </a:lnSpc>
              <a:spcBef>
                <a:spcPts val="298"/>
              </a:spcBef>
              <a:buClrTx/>
              <a:buFontTx/>
              <a:buAutoNum type="alphaLcPeriod"/>
              <a:tabLst>
                <a:tab pos="277780" algn="l"/>
              </a:tabLst>
            </a:pPr>
            <a:r>
              <a:rPr sz="1000" kern="1200" spc="53" dirty="0">
                <a:solidFill>
                  <a:prstClr val="black"/>
                </a:solidFill>
                <a:latin typeface="Calibri"/>
                <a:ea typeface="+mn-ea"/>
                <a:cs typeface="Calibri"/>
              </a:rPr>
              <a:t>How </a:t>
            </a:r>
            <a:r>
              <a:rPr sz="1000" kern="1200" dirty="0">
                <a:solidFill>
                  <a:prstClr val="black"/>
                </a:solidFill>
                <a:latin typeface="Calibri"/>
                <a:ea typeface="+mn-ea"/>
                <a:cs typeface="Calibri"/>
              </a:rPr>
              <a:t>effective are </a:t>
            </a:r>
            <a:r>
              <a:rPr sz="1000" kern="1200" spc="-3" dirty="0">
                <a:solidFill>
                  <a:prstClr val="black"/>
                </a:solidFill>
                <a:latin typeface="Calibri"/>
                <a:ea typeface="+mn-ea"/>
                <a:cs typeface="Calibri"/>
              </a:rPr>
              <a:t>these </a:t>
            </a:r>
            <a:r>
              <a:rPr sz="1000" kern="1200" spc="13" dirty="0">
                <a:solidFill>
                  <a:prstClr val="black"/>
                </a:solidFill>
                <a:latin typeface="Calibri"/>
                <a:ea typeface="+mn-ea"/>
                <a:cs typeface="Calibri"/>
              </a:rPr>
              <a:t>collaborations </a:t>
            </a:r>
            <a:r>
              <a:rPr sz="1000" kern="1200" spc="26" dirty="0">
                <a:solidFill>
                  <a:prstClr val="black"/>
                </a:solidFill>
                <a:latin typeface="Calibri"/>
                <a:ea typeface="+mn-ea"/>
                <a:cs typeface="Calibri"/>
              </a:rPr>
              <a:t>in </a:t>
            </a:r>
            <a:r>
              <a:rPr sz="1000" kern="1200" spc="20" dirty="0">
                <a:solidFill>
                  <a:prstClr val="black"/>
                </a:solidFill>
                <a:latin typeface="Calibri"/>
                <a:ea typeface="+mn-ea"/>
                <a:cs typeface="Calibri"/>
              </a:rPr>
              <a:t>advancing </a:t>
            </a:r>
            <a:r>
              <a:rPr sz="1000" kern="1200" spc="10" dirty="0">
                <a:solidFill>
                  <a:prstClr val="black"/>
                </a:solidFill>
                <a:latin typeface="Calibri"/>
                <a:ea typeface="+mn-ea"/>
                <a:cs typeface="Calibri"/>
              </a:rPr>
              <a:t>equity  </a:t>
            </a:r>
            <a:r>
              <a:rPr sz="1000" kern="1200" spc="17" dirty="0">
                <a:solidFill>
                  <a:prstClr val="black"/>
                </a:solidFill>
                <a:latin typeface="Calibri"/>
                <a:ea typeface="+mn-ea"/>
                <a:cs typeface="Calibri"/>
              </a:rPr>
              <a:t>and </a:t>
            </a:r>
            <a:r>
              <a:rPr sz="1000" kern="1200" spc="23" dirty="0">
                <a:solidFill>
                  <a:prstClr val="black"/>
                </a:solidFill>
                <a:latin typeface="Calibri"/>
                <a:ea typeface="+mn-ea"/>
                <a:cs typeface="Calibri"/>
              </a:rPr>
              <a:t>changing</a:t>
            </a:r>
            <a:r>
              <a:rPr sz="1000" kern="1200" spc="46" dirty="0">
                <a:solidFill>
                  <a:prstClr val="black"/>
                </a:solidFill>
                <a:latin typeface="Calibri"/>
                <a:ea typeface="+mn-ea"/>
                <a:cs typeface="Calibri"/>
              </a:rPr>
              <a:t> </a:t>
            </a:r>
            <a:r>
              <a:rPr sz="1000" kern="1200" spc="-7" dirty="0">
                <a:solidFill>
                  <a:prstClr val="black"/>
                </a:solidFill>
                <a:latin typeface="Calibri"/>
                <a:ea typeface="+mn-ea"/>
                <a:cs typeface="Calibri"/>
              </a:rPr>
              <a:t>systems?</a:t>
            </a:r>
            <a:endParaRPr sz="1000" kern="1200" dirty="0">
              <a:solidFill>
                <a:prstClr val="black"/>
              </a:solidFill>
              <a:latin typeface="Calibri"/>
              <a:ea typeface="+mn-ea"/>
              <a:cs typeface="Calibri"/>
            </a:endParaRPr>
          </a:p>
          <a:p>
            <a:pPr marL="275679" marR="69340" lvl="1" indent="-116407" defTabSz="605150">
              <a:lnSpc>
                <a:spcPct val="111100"/>
              </a:lnSpc>
              <a:spcBef>
                <a:spcPts val="298"/>
              </a:spcBef>
              <a:buClrTx/>
              <a:buFontTx/>
              <a:buAutoNum type="alphaLcPeriod"/>
              <a:tabLst>
                <a:tab pos="276100" algn="l"/>
              </a:tabLst>
            </a:pPr>
            <a:r>
              <a:rPr sz="1000" kern="1200" spc="-3" dirty="0">
                <a:solidFill>
                  <a:prstClr val="black"/>
                </a:solidFill>
                <a:latin typeface="Calibri"/>
                <a:ea typeface="+mn-ea"/>
                <a:cs typeface="Calibri"/>
              </a:rPr>
              <a:t>To </a:t>
            </a:r>
            <a:r>
              <a:rPr sz="1000" kern="1200" spc="7" dirty="0">
                <a:solidFill>
                  <a:prstClr val="black"/>
                </a:solidFill>
                <a:latin typeface="Calibri"/>
                <a:ea typeface="+mn-ea"/>
                <a:cs typeface="Calibri"/>
              </a:rPr>
              <a:t>what </a:t>
            </a:r>
            <a:r>
              <a:rPr sz="1000" kern="1200" spc="-3" dirty="0">
                <a:solidFill>
                  <a:prstClr val="black"/>
                </a:solidFill>
                <a:latin typeface="Calibri"/>
                <a:ea typeface="+mn-ea"/>
                <a:cs typeface="Calibri"/>
              </a:rPr>
              <a:t>extent </a:t>
            </a:r>
            <a:r>
              <a:rPr sz="1000" kern="1200" spc="10" dirty="0">
                <a:solidFill>
                  <a:prstClr val="black"/>
                </a:solidFill>
                <a:latin typeface="Calibri"/>
                <a:ea typeface="+mn-ea"/>
                <a:cs typeface="Calibri"/>
              </a:rPr>
              <a:t>does </a:t>
            </a:r>
            <a:r>
              <a:rPr sz="1000" kern="1200" spc="-7" dirty="0">
                <a:solidFill>
                  <a:prstClr val="black"/>
                </a:solidFill>
                <a:latin typeface="Calibri"/>
                <a:ea typeface="+mn-ea"/>
                <a:cs typeface="Calibri"/>
              </a:rPr>
              <a:t>the </a:t>
            </a:r>
            <a:r>
              <a:rPr sz="1000" kern="1200" spc="3" dirty="0">
                <a:solidFill>
                  <a:prstClr val="black"/>
                </a:solidFill>
                <a:latin typeface="Calibri"/>
                <a:ea typeface="+mn-ea"/>
                <a:cs typeface="Calibri"/>
              </a:rPr>
              <a:t>funder </a:t>
            </a:r>
            <a:r>
              <a:rPr sz="1000" kern="1200" spc="17" dirty="0">
                <a:solidFill>
                  <a:prstClr val="black"/>
                </a:solidFill>
                <a:latin typeface="Calibri"/>
                <a:ea typeface="+mn-ea"/>
                <a:cs typeface="Calibri"/>
              </a:rPr>
              <a:t>collaboration add </a:t>
            </a:r>
            <a:r>
              <a:rPr sz="1000" kern="1200" spc="7" dirty="0">
                <a:solidFill>
                  <a:prstClr val="black"/>
                </a:solidFill>
                <a:latin typeface="Calibri"/>
                <a:ea typeface="+mn-ea"/>
                <a:cs typeface="Calibri"/>
              </a:rPr>
              <a:t>more </a:t>
            </a:r>
            <a:r>
              <a:rPr sz="1000" kern="1200" spc="17" dirty="0">
                <a:solidFill>
                  <a:prstClr val="black"/>
                </a:solidFill>
                <a:latin typeface="Calibri"/>
                <a:ea typeface="+mn-ea"/>
                <a:cs typeface="Calibri"/>
              </a:rPr>
              <a:t>value  </a:t>
            </a:r>
            <a:r>
              <a:rPr sz="1000" kern="1200" spc="3" dirty="0">
                <a:solidFill>
                  <a:prstClr val="black"/>
                </a:solidFill>
                <a:latin typeface="Calibri"/>
                <a:ea typeface="+mn-ea"/>
                <a:cs typeface="Calibri"/>
              </a:rPr>
              <a:t>than </a:t>
            </a:r>
            <a:r>
              <a:rPr sz="1000" kern="1200" spc="17" dirty="0">
                <a:solidFill>
                  <a:prstClr val="black"/>
                </a:solidFill>
                <a:latin typeface="Calibri"/>
                <a:ea typeface="+mn-ea"/>
                <a:cs typeface="Calibri"/>
              </a:rPr>
              <a:t>each </a:t>
            </a:r>
            <a:r>
              <a:rPr sz="1000" kern="1200" spc="10" dirty="0">
                <a:solidFill>
                  <a:prstClr val="black"/>
                </a:solidFill>
                <a:latin typeface="Calibri"/>
                <a:ea typeface="+mn-ea"/>
                <a:cs typeface="Calibri"/>
              </a:rPr>
              <a:t>f</a:t>
            </a:r>
            <a:r>
              <a:rPr lang="en-US" sz="1000" kern="1200" spc="10" dirty="0">
                <a:solidFill>
                  <a:prstClr val="black"/>
                </a:solidFill>
                <a:latin typeface="Calibri"/>
                <a:ea typeface="+mn-ea"/>
                <a:cs typeface="Calibri"/>
              </a:rPr>
              <a:t>under </a:t>
            </a:r>
            <a:r>
              <a:rPr sz="1000" kern="1200" spc="20" dirty="0">
                <a:solidFill>
                  <a:prstClr val="black"/>
                </a:solidFill>
                <a:latin typeface="Calibri"/>
                <a:ea typeface="+mn-ea"/>
                <a:cs typeface="Calibri"/>
              </a:rPr>
              <a:t>working</a:t>
            </a:r>
            <a:r>
              <a:rPr sz="1000" kern="1200" spc="99" dirty="0">
                <a:solidFill>
                  <a:prstClr val="black"/>
                </a:solidFill>
                <a:latin typeface="Calibri"/>
                <a:ea typeface="+mn-ea"/>
                <a:cs typeface="Calibri"/>
              </a:rPr>
              <a:t> </a:t>
            </a:r>
            <a:r>
              <a:rPr sz="1000" kern="1200" spc="10" dirty="0">
                <a:solidFill>
                  <a:prstClr val="black"/>
                </a:solidFill>
                <a:latin typeface="Calibri"/>
                <a:ea typeface="+mn-ea"/>
                <a:cs typeface="Calibri"/>
              </a:rPr>
              <a:t>independently?</a:t>
            </a:r>
            <a:endParaRPr sz="1000" kern="1200" dirty="0">
              <a:solidFill>
                <a:prstClr val="black"/>
              </a:solidFill>
              <a:latin typeface="Calibri"/>
              <a:ea typeface="+mn-ea"/>
              <a:cs typeface="Calibri"/>
            </a:endParaRPr>
          </a:p>
        </p:txBody>
      </p:sp>
      <p:sp>
        <p:nvSpPr>
          <p:cNvPr id="12" name="object 12"/>
          <p:cNvSpPr txBox="1"/>
          <p:nvPr/>
        </p:nvSpPr>
        <p:spPr>
          <a:xfrm>
            <a:off x="404812" y="222691"/>
            <a:ext cx="3845410" cy="1272550"/>
          </a:xfrm>
          <a:prstGeom prst="rect">
            <a:avLst/>
          </a:prstGeom>
        </p:spPr>
        <p:txBody>
          <a:bodyPr vert="horz" wrap="square" lIns="0" tIns="8404" rIns="0" bIns="0" rtlCol="0">
            <a:spAutoFit/>
          </a:bodyPr>
          <a:lstStyle/>
          <a:p>
            <a:pPr marL="8405" defTabSz="605150">
              <a:spcBef>
                <a:spcPts val="66"/>
              </a:spcBef>
              <a:buClrTx/>
              <a:tabLst>
                <a:tab pos="173981" algn="l"/>
              </a:tabLst>
            </a:pPr>
            <a:r>
              <a:rPr sz="1200" b="1" kern="1200" spc="-46" dirty="0">
                <a:solidFill>
                  <a:srgbClr val="F7941E"/>
                </a:solidFill>
                <a:latin typeface="Calibri" panose="020F0502020204030204" pitchFamily="34" charset="0"/>
                <a:ea typeface="+mn-ea"/>
                <a:cs typeface="Calibri" panose="020F0502020204030204" pitchFamily="34" charset="0"/>
              </a:rPr>
              <a:t>	</a:t>
            </a:r>
            <a:r>
              <a:rPr sz="1200" b="1" kern="1200" spc="50" dirty="0">
                <a:solidFill>
                  <a:srgbClr val="77787B"/>
                </a:solidFill>
                <a:latin typeface="Calibri" panose="020F0502020204030204" pitchFamily="34" charset="0"/>
                <a:ea typeface="+mn-ea"/>
                <a:cs typeface="Calibri" panose="020F0502020204030204" pitchFamily="34" charset="0"/>
              </a:rPr>
              <a:t>EXTERNAL </a:t>
            </a:r>
            <a:r>
              <a:rPr sz="1200" b="1" kern="1200" spc="26" dirty="0">
                <a:solidFill>
                  <a:srgbClr val="77787B"/>
                </a:solidFill>
                <a:latin typeface="Calibri" panose="020F0502020204030204" pitchFamily="34" charset="0"/>
                <a:ea typeface="+mn-ea"/>
                <a:cs typeface="Calibri" panose="020F0502020204030204" pitchFamily="34" charset="0"/>
              </a:rPr>
              <a:t>DATA </a:t>
            </a:r>
            <a:r>
              <a:rPr sz="1200" b="1" kern="1200" spc="53" dirty="0">
                <a:solidFill>
                  <a:srgbClr val="77787B"/>
                </a:solidFill>
                <a:latin typeface="Calibri" panose="020F0502020204030204" pitchFamily="34" charset="0"/>
                <a:ea typeface="+mn-ea"/>
                <a:cs typeface="Calibri" panose="020F0502020204030204" pitchFamily="34" charset="0"/>
              </a:rPr>
              <a:t>GATHERING</a:t>
            </a:r>
            <a:r>
              <a:rPr sz="1200" b="1" kern="1200" spc="-20" dirty="0">
                <a:solidFill>
                  <a:srgbClr val="77787B"/>
                </a:solidFill>
                <a:latin typeface="Calibri" panose="020F0502020204030204" pitchFamily="34" charset="0"/>
                <a:ea typeface="+mn-ea"/>
                <a:cs typeface="Calibri" panose="020F0502020204030204" pitchFamily="34" charset="0"/>
              </a:rPr>
              <a:t> </a:t>
            </a:r>
            <a:r>
              <a:rPr sz="1200" b="1" kern="1200" spc="66" dirty="0">
                <a:solidFill>
                  <a:srgbClr val="77787B"/>
                </a:solidFill>
                <a:latin typeface="Calibri" panose="020F0502020204030204" pitchFamily="34" charset="0"/>
                <a:ea typeface="+mn-ea"/>
                <a:cs typeface="Calibri" panose="020F0502020204030204" pitchFamily="34" charset="0"/>
              </a:rPr>
              <a:t>CHECKLIST</a:t>
            </a:r>
            <a:endParaRPr sz="1200" b="1" kern="1200" dirty="0">
              <a:solidFill>
                <a:prstClr val="black"/>
              </a:solidFill>
              <a:latin typeface="Calibri" panose="020F0502020204030204" pitchFamily="34" charset="0"/>
              <a:ea typeface="+mn-ea"/>
              <a:cs typeface="Calibri" panose="020F0502020204030204" pitchFamily="34" charset="0"/>
            </a:endParaRPr>
          </a:p>
          <a:p>
            <a:pPr marL="173981" marR="3362" defTabSz="605150">
              <a:lnSpc>
                <a:spcPct val="130900"/>
              </a:lnSpc>
              <a:spcBef>
                <a:spcPts val="251"/>
              </a:spcBef>
              <a:buClrTx/>
            </a:pPr>
            <a:r>
              <a:rPr sz="1050" kern="1200" dirty="0">
                <a:solidFill>
                  <a:prstClr val="black"/>
                </a:solidFill>
                <a:latin typeface="Calibri"/>
                <a:ea typeface="+mn-ea"/>
                <a:cs typeface="Calibri"/>
              </a:rPr>
              <a:t>External information </a:t>
            </a:r>
            <a:r>
              <a:rPr sz="1050" kern="1200" spc="10" dirty="0">
                <a:solidFill>
                  <a:prstClr val="black"/>
                </a:solidFill>
                <a:latin typeface="Calibri"/>
                <a:ea typeface="+mn-ea"/>
                <a:cs typeface="Calibri"/>
              </a:rPr>
              <a:t>and </a:t>
            </a:r>
            <a:r>
              <a:rPr sz="1050" kern="1200" dirty="0">
                <a:solidFill>
                  <a:prstClr val="black"/>
                </a:solidFill>
                <a:latin typeface="Calibri"/>
                <a:ea typeface="+mn-ea"/>
                <a:cs typeface="Calibri"/>
              </a:rPr>
              <a:t>insights </a:t>
            </a:r>
            <a:r>
              <a:rPr sz="1050" kern="1200" spc="-7" dirty="0">
                <a:solidFill>
                  <a:prstClr val="black"/>
                </a:solidFill>
                <a:latin typeface="Calibri"/>
                <a:ea typeface="+mn-ea"/>
                <a:cs typeface="Calibri"/>
              </a:rPr>
              <a:t>from </a:t>
            </a:r>
            <a:r>
              <a:rPr sz="1050" kern="1200" spc="3" dirty="0">
                <a:solidFill>
                  <a:prstClr val="black"/>
                </a:solidFill>
                <a:latin typeface="Calibri"/>
                <a:ea typeface="+mn-ea"/>
                <a:cs typeface="Calibri"/>
              </a:rPr>
              <a:t>your </a:t>
            </a:r>
            <a:r>
              <a:rPr sz="1050" kern="1200" spc="-3" dirty="0">
                <a:solidFill>
                  <a:prstClr val="black"/>
                </a:solidFill>
                <a:latin typeface="Calibri"/>
                <a:ea typeface="+mn-ea"/>
                <a:cs typeface="Calibri"/>
              </a:rPr>
              <a:t>stakeholders </a:t>
            </a:r>
            <a:r>
              <a:rPr sz="1050" kern="1200" spc="-7" dirty="0">
                <a:solidFill>
                  <a:prstClr val="black"/>
                </a:solidFill>
                <a:latin typeface="Calibri"/>
                <a:ea typeface="+mn-ea"/>
                <a:cs typeface="Calibri"/>
              </a:rPr>
              <a:t>are important  </a:t>
            </a:r>
            <a:r>
              <a:rPr sz="1050" kern="1200" spc="3" dirty="0">
                <a:solidFill>
                  <a:prstClr val="black"/>
                </a:solidFill>
                <a:latin typeface="Calibri"/>
                <a:ea typeface="+mn-ea"/>
                <a:cs typeface="Calibri"/>
              </a:rPr>
              <a:t>complements </a:t>
            </a:r>
            <a:r>
              <a:rPr sz="1050" kern="1200" spc="-17" dirty="0">
                <a:solidFill>
                  <a:prstClr val="black"/>
                </a:solidFill>
                <a:latin typeface="Calibri"/>
                <a:ea typeface="+mn-ea"/>
                <a:cs typeface="Calibri"/>
              </a:rPr>
              <a:t>to </a:t>
            </a:r>
            <a:r>
              <a:rPr sz="1050" kern="1200" spc="-13" dirty="0">
                <a:solidFill>
                  <a:prstClr val="black"/>
                </a:solidFill>
                <a:latin typeface="Calibri"/>
                <a:ea typeface="+mn-ea"/>
                <a:cs typeface="Calibri"/>
              </a:rPr>
              <a:t>the </a:t>
            </a:r>
            <a:r>
              <a:rPr sz="1050" kern="1200" spc="3" dirty="0">
                <a:solidFill>
                  <a:prstClr val="black"/>
                </a:solidFill>
                <a:latin typeface="Calibri"/>
                <a:ea typeface="+mn-ea"/>
                <a:cs typeface="Calibri"/>
              </a:rPr>
              <a:t>internally </a:t>
            </a:r>
            <a:r>
              <a:rPr sz="1050" kern="1200" spc="-7" dirty="0">
                <a:solidFill>
                  <a:prstClr val="black"/>
                </a:solidFill>
                <a:latin typeface="Calibri"/>
                <a:ea typeface="+mn-ea"/>
                <a:cs typeface="Calibri"/>
              </a:rPr>
              <a:t>gathered </a:t>
            </a:r>
            <a:r>
              <a:rPr sz="1050" kern="1200" spc="-3" dirty="0">
                <a:solidFill>
                  <a:prstClr val="black"/>
                </a:solidFill>
                <a:latin typeface="Calibri"/>
                <a:ea typeface="+mn-ea"/>
                <a:cs typeface="Calibri"/>
              </a:rPr>
              <a:t>data. </a:t>
            </a:r>
            <a:r>
              <a:rPr sz="1050" kern="1200" spc="-7" dirty="0">
                <a:solidFill>
                  <a:prstClr val="black"/>
                </a:solidFill>
                <a:latin typeface="Calibri"/>
                <a:ea typeface="+mn-ea"/>
                <a:cs typeface="Calibri"/>
              </a:rPr>
              <a:t>To </a:t>
            </a:r>
            <a:r>
              <a:rPr sz="1050" kern="1200" spc="-13" dirty="0">
                <a:solidFill>
                  <a:prstClr val="black"/>
                </a:solidFill>
                <a:latin typeface="Calibri"/>
                <a:ea typeface="+mn-ea"/>
                <a:cs typeface="Calibri"/>
              </a:rPr>
              <a:t>the </a:t>
            </a:r>
            <a:r>
              <a:rPr sz="1050" kern="1200" spc="-10" dirty="0">
                <a:solidFill>
                  <a:prstClr val="black"/>
                </a:solidFill>
                <a:latin typeface="Calibri"/>
                <a:ea typeface="+mn-ea"/>
                <a:cs typeface="Calibri"/>
              </a:rPr>
              <a:t>extent </a:t>
            </a:r>
            <a:r>
              <a:rPr sz="1050" kern="1200" spc="3" dirty="0">
                <a:solidFill>
                  <a:prstClr val="black"/>
                </a:solidFill>
                <a:latin typeface="Calibri"/>
                <a:ea typeface="+mn-ea"/>
                <a:cs typeface="Calibri"/>
              </a:rPr>
              <a:t>possible,  obtain </a:t>
            </a:r>
            <a:r>
              <a:rPr sz="1050" kern="1200" spc="7" dirty="0">
                <a:solidFill>
                  <a:prstClr val="black"/>
                </a:solidFill>
                <a:latin typeface="Calibri"/>
                <a:ea typeface="+mn-ea"/>
                <a:cs typeface="Calibri"/>
              </a:rPr>
              <a:t>anonymous </a:t>
            </a:r>
            <a:r>
              <a:rPr sz="1050" kern="1200" spc="-3" dirty="0">
                <a:solidFill>
                  <a:prstClr val="black"/>
                </a:solidFill>
                <a:latin typeface="Calibri"/>
                <a:ea typeface="+mn-ea"/>
                <a:cs typeface="Calibri"/>
              </a:rPr>
              <a:t>or </a:t>
            </a:r>
            <a:r>
              <a:rPr sz="1050" kern="1200" spc="7" dirty="0">
                <a:solidFill>
                  <a:prstClr val="black"/>
                </a:solidFill>
                <a:latin typeface="Calibri"/>
                <a:ea typeface="+mn-ea"/>
                <a:cs typeface="Calibri"/>
              </a:rPr>
              <a:t>confidential </a:t>
            </a:r>
            <a:r>
              <a:rPr sz="1050" kern="1200" spc="3" dirty="0">
                <a:solidFill>
                  <a:prstClr val="black"/>
                </a:solidFill>
                <a:latin typeface="Calibri"/>
                <a:ea typeface="+mn-ea"/>
                <a:cs typeface="Calibri"/>
              </a:rPr>
              <a:t>input </a:t>
            </a:r>
            <a:r>
              <a:rPr sz="1050" kern="1200" spc="-7" dirty="0">
                <a:solidFill>
                  <a:prstClr val="black"/>
                </a:solidFill>
                <a:latin typeface="Calibri"/>
                <a:ea typeface="+mn-ea"/>
                <a:cs typeface="Calibri"/>
              </a:rPr>
              <a:t> from  </a:t>
            </a:r>
            <a:r>
              <a:rPr lang="en-US" sz="1050" kern="1200" spc="-7" dirty="0">
                <a:solidFill>
                  <a:prstClr val="black"/>
                </a:solidFill>
                <a:latin typeface="Calibri"/>
                <a:ea typeface="+mn-ea"/>
                <a:cs typeface="Calibri"/>
              </a:rPr>
              <a:t>all constituencies: </a:t>
            </a:r>
            <a:r>
              <a:rPr sz="1050" kern="1200" spc="-3" dirty="0">
                <a:solidFill>
                  <a:prstClr val="black"/>
                </a:solidFill>
                <a:latin typeface="Calibri"/>
                <a:ea typeface="+mn-ea"/>
                <a:cs typeface="Calibri"/>
              </a:rPr>
              <a:t>current </a:t>
            </a:r>
            <a:r>
              <a:rPr sz="1050" kern="1200" spc="10" dirty="0">
                <a:solidFill>
                  <a:prstClr val="black"/>
                </a:solidFill>
                <a:latin typeface="Calibri"/>
                <a:ea typeface="+mn-ea"/>
                <a:cs typeface="Calibri"/>
              </a:rPr>
              <a:t>and </a:t>
            </a:r>
            <a:r>
              <a:rPr sz="1050" kern="1200" spc="-7" dirty="0">
                <a:solidFill>
                  <a:prstClr val="black"/>
                </a:solidFill>
                <a:latin typeface="Calibri"/>
                <a:ea typeface="+mn-ea"/>
                <a:cs typeface="Calibri"/>
              </a:rPr>
              <a:t>recent</a:t>
            </a:r>
            <a:r>
              <a:rPr lang="en-US" sz="1050" kern="1200" spc="-7" dirty="0">
                <a:solidFill>
                  <a:prstClr val="black"/>
                </a:solidFill>
                <a:latin typeface="Calibri"/>
                <a:ea typeface="+mn-ea"/>
                <a:cs typeface="Calibri"/>
              </a:rPr>
              <a:t> investees,</a:t>
            </a:r>
            <a:r>
              <a:rPr sz="1050" kern="1200" spc="-7" dirty="0">
                <a:solidFill>
                  <a:prstClr val="black"/>
                </a:solidFill>
                <a:latin typeface="Calibri"/>
                <a:ea typeface="+mn-ea"/>
                <a:cs typeface="Calibri"/>
              </a:rPr>
              <a:t> grantees, </a:t>
            </a:r>
            <a:r>
              <a:rPr sz="1050" kern="1200" spc="7" dirty="0">
                <a:solidFill>
                  <a:prstClr val="black"/>
                </a:solidFill>
                <a:latin typeface="Calibri"/>
                <a:ea typeface="+mn-ea"/>
                <a:cs typeface="Calibri"/>
              </a:rPr>
              <a:t>philanthropic </a:t>
            </a:r>
            <a:r>
              <a:rPr sz="1050" kern="1200" spc="-7" dirty="0">
                <a:solidFill>
                  <a:prstClr val="black"/>
                </a:solidFill>
                <a:latin typeface="Calibri"/>
                <a:ea typeface="+mn-ea"/>
                <a:cs typeface="Calibri"/>
              </a:rPr>
              <a:t>peers </a:t>
            </a:r>
            <a:r>
              <a:rPr sz="1050" kern="1200" spc="10" dirty="0">
                <a:solidFill>
                  <a:prstClr val="black"/>
                </a:solidFill>
                <a:latin typeface="Calibri"/>
                <a:ea typeface="+mn-ea"/>
                <a:cs typeface="Calibri"/>
              </a:rPr>
              <a:t>and </a:t>
            </a:r>
            <a:r>
              <a:rPr sz="1050" kern="1200" spc="-10" dirty="0">
                <a:solidFill>
                  <a:prstClr val="black"/>
                </a:solidFill>
                <a:latin typeface="Calibri"/>
                <a:ea typeface="+mn-ea"/>
                <a:cs typeface="Calibri"/>
              </a:rPr>
              <a:t>other </a:t>
            </a:r>
            <a:r>
              <a:rPr sz="1050" kern="1200" spc="13" dirty="0">
                <a:solidFill>
                  <a:prstClr val="black"/>
                </a:solidFill>
                <a:latin typeface="Calibri"/>
                <a:ea typeface="+mn-ea"/>
                <a:cs typeface="Calibri"/>
              </a:rPr>
              <a:t>key </a:t>
            </a:r>
            <a:r>
              <a:rPr sz="1050" kern="1200" spc="-3" dirty="0">
                <a:solidFill>
                  <a:prstClr val="black"/>
                </a:solidFill>
                <a:latin typeface="Calibri"/>
                <a:ea typeface="+mn-ea"/>
                <a:cs typeface="Calibri"/>
              </a:rPr>
              <a:t>leaders  </a:t>
            </a:r>
            <a:r>
              <a:rPr sz="1050" kern="1200" spc="-7" dirty="0">
                <a:solidFill>
                  <a:prstClr val="black"/>
                </a:solidFill>
                <a:latin typeface="Calibri"/>
                <a:ea typeface="+mn-ea"/>
                <a:cs typeface="Calibri"/>
              </a:rPr>
              <a:t>relevant</a:t>
            </a:r>
            <a:r>
              <a:rPr lang="en-US" sz="1050" kern="1200" spc="-7" dirty="0">
                <a:solidFill>
                  <a:prstClr val="black"/>
                </a:solidFill>
                <a:latin typeface="Calibri"/>
                <a:ea typeface="+mn-ea"/>
                <a:cs typeface="Calibri"/>
              </a:rPr>
              <a:t> to you. </a:t>
            </a:r>
            <a:endParaRPr sz="1050" kern="1200" dirty="0">
              <a:solidFill>
                <a:prstClr val="black"/>
              </a:solidFill>
              <a:latin typeface="Calibri"/>
              <a:ea typeface="+mn-ea"/>
              <a:cs typeface="Calibri"/>
            </a:endParaRPr>
          </a:p>
        </p:txBody>
      </p:sp>
      <p:sp>
        <p:nvSpPr>
          <p:cNvPr id="10" name="object 3">
            <a:extLst>
              <a:ext uri="{FF2B5EF4-FFF2-40B4-BE49-F238E27FC236}">
                <a16:creationId xmlns:a16="http://schemas.microsoft.com/office/drawing/2014/main" id="{35E2FEA2-E69A-4524-A2CB-A6576C5881E7}"/>
              </a:ext>
            </a:extLst>
          </p:cNvPr>
          <p:cNvSpPr/>
          <p:nvPr/>
        </p:nvSpPr>
        <p:spPr>
          <a:xfrm flipV="1">
            <a:off x="602561" y="412329"/>
            <a:ext cx="7295321" cy="45719"/>
          </a:xfrm>
          <a:custGeom>
            <a:avLst/>
            <a:gdLst/>
            <a:ahLst/>
            <a:cxnLst/>
            <a:rect l="l" t="t" r="r" b="b"/>
            <a:pathLst>
              <a:path w="8343900">
                <a:moveTo>
                  <a:pt x="0" y="0"/>
                </a:moveTo>
                <a:lnTo>
                  <a:pt x="8343900" y="0"/>
                </a:lnTo>
              </a:path>
            </a:pathLst>
          </a:custGeom>
          <a:ln w="19050">
            <a:solidFill>
              <a:schemeClr val="tx1"/>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 name="Rectangle 1">
            <a:extLst>
              <a:ext uri="{FF2B5EF4-FFF2-40B4-BE49-F238E27FC236}">
                <a16:creationId xmlns:a16="http://schemas.microsoft.com/office/drawing/2014/main" id="{98C3155C-4DA2-4F62-A98C-5008988294E6}"/>
              </a:ext>
            </a:extLst>
          </p:cNvPr>
          <p:cNvSpPr/>
          <p:nvPr/>
        </p:nvSpPr>
        <p:spPr>
          <a:xfrm>
            <a:off x="5968845" y="88781"/>
            <a:ext cx="3010761" cy="307777"/>
          </a:xfrm>
          <a:prstGeom prst="rect">
            <a:avLst/>
          </a:prstGeom>
        </p:spPr>
        <p:txBody>
          <a:bodyPr wrap="none">
            <a:spAutoFit/>
          </a:bodyPr>
          <a:lstStyle/>
          <a:p>
            <a:r>
              <a:rPr lang="en-US" b="1" dirty="0">
                <a:solidFill>
                  <a:srgbClr val="002060"/>
                </a:solidFill>
              </a:rPr>
              <a:t>WIELDING POWER: ASSESMENT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object 2"/>
          <p:cNvSpPr txBox="1"/>
          <p:nvPr/>
        </p:nvSpPr>
        <p:spPr>
          <a:xfrm>
            <a:off x="7188495" y="296418"/>
            <a:ext cx="115140" cy="115438"/>
          </a:xfrm>
          <a:prstGeom prst="rect">
            <a:avLst/>
          </a:prstGeom>
        </p:spPr>
        <p:txBody>
          <a:bodyPr vert="horz" wrap="square" lIns="0" tIns="8404" rIns="0" bIns="0" rtlCol="0">
            <a:spAutoFit/>
          </a:bodyPr>
          <a:lstStyle/>
          <a:p>
            <a:pPr marL="8405" defTabSz="605150">
              <a:spcBef>
                <a:spcPts val="66"/>
              </a:spcBef>
              <a:buClrTx/>
            </a:pPr>
            <a:r>
              <a:rPr sz="695" kern="1200" spc="33" dirty="0">
                <a:solidFill>
                  <a:prstClr val="black"/>
                </a:solidFill>
                <a:latin typeface="Calibri"/>
                <a:ea typeface="+mn-ea"/>
                <a:cs typeface="Calibri"/>
              </a:rPr>
              <a:t>56</a:t>
            </a:r>
            <a:endParaRPr sz="695" kern="1200">
              <a:solidFill>
                <a:prstClr val="black"/>
              </a:solidFill>
              <a:latin typeface="Calibri"/>
              <a:ea typeface="+mn-ea"/>
              <a:cs typeface="Calibri"/>
            </a:endParaRPr>
          </a:p>
        </p:txBody>
      </p:sp>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txBox="1"/>
          <p:nvPr/>
        </p:nvSpPr>
        <p:spPr>
          <a:xfrm>
            <a:off x="6261524" y="296901"/>
            <a:ext cx="623607" cy="115438"/>
          </a:xfrm>
          <a:prstGeom prst="rect">
            <a:avLst/>
          </a:prstGeom>
        </p:spPr>
        <p:txBody>
          <a:bodyPr vert="horz" wrap="square" lIns="0" tIns="8404" rIns="0" bIns="0" rtlCol="0">
            <a:spAutoFit/>
          </a:bodyPr>
          <a:lstStyle/>
          <a:p>
            <a:pPr marL="8405" defTabSz="605150">
              <a:spcBef>
                <a:spcPts val="66"/>
              </a:spcBef>
              <a:buClrTx/>
            </a:pPr>
            <a:r>
              <a:rPr sz="695" kern="1200" spc="26" dirty="0">
                <a:solidFill>
                  <a:prstClr val="black"/>
                </a:solidFill>
                <a:latin typeface="Calibri"/>
                <a:ea typeface="+mn-ea"/>
                <a:cs typeface="Calibri"/>
              </a:rPr>
              <a:t>Wielding</a:t>
            </a:r>
            <a:r>
              <a:rPr sz="695" kern="1200" dirty="0">
                <a:solidFill>
                  <a:prstClr val="black"/>
                </a:solidFill>
                <a:latin typeface="Calibri"/>
                <a:ea typeface="+mn-ea"/>
                <a:cs typeface="Calibri"/>
              </a:rPr>
              <a:t> </a:t>
            </a:r>
            <a:r>
              <a:rPr sz="695" kern="1200" spc="7" dirty="0">
                <a:solidFill>
                  <a:prstClr val="black"/>
                </a:solidFill>
                <a:latin typeface="Calibri"/>
                <a:ea typeface="+mn-ea"/>
                <a:cs typeface="Calibri"/>
              </a:rPr>
              <a:t>Power</a:t>
            </a:r>
            <a:endParaRPr sz="695" kern="1200">
              <a:solidFill>
                <a:prstClr val="black"/>
              </a:solidFill>
              <a:latin typeface="Calibri"/>
              <a:ea typeface="+mn-ea"/>
              <a:cs typeface="Calibri"/>
            </a:endParaRPr>
          </a:p>
        </p:txBody>
      </p:sp>
      <p:sp>
        <p:nvSpPr>
          <p:cNvPr id="5" name="object 5"/>
          <p:cNvSpPr/>
          <p:nvPr/>
        </p:nvSpPr>
        <p:spPr>
          <a:xfrm>
            <a:off x="6980368" y="222692"/>
            <a:ext cx="108921" cy="220229"/>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1243853" y="0"/>
            <a:ext cx="6656294" cy="5143500"/>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4295953" y="0"/>
            <a:ext cx="500063" cy="5143500"/>
          </a:xfrm>
          <a:custGeom>
            <a:avLst/>
            <a:gdLst/>
            <a:ahLst/>
            <a:cxnLst/>
            <a:rect l="l" t="t" r="r" b="b"/>
            <a:pathLst>
              <a:path w="755650" h="7772400">
                <a:moveTo>
                  <a:pt x="755396" y="0"/>
                </a:moveTo>
                <a:lnTo>
                  <a:pt x="0" y="0"/>
                </a:lnTo>
                <a:lnTo>
                  <a:pt x="339950" y="7772400"/>
                </a:lnTo>
                <a:lnTo>
                  <a:pt x="415422" y="7772400"/>
                </a:lnTo>
                <a:lnTo>
                  <a:pt x="755396"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4676806" y="0"/>
            <a:ext cx="1383786" cy="5143500"/>
          </a:xfrm>
          <a:custGeom>
            <a:avLst/>
            <a:gdLst/>
            <a:ahLst/>
            <a:cxnLst/>
            <a:rect l="l" t="t" r="r" b="b"/>
            <a:pathLst>
              <a:path w="2091054" h="7772400">
                <a:moveTo>
                  <a:pt x="2090781" y="0"/>
                </a:moveTo>
                <a:lnTo>
                  <a:pt x="1300651" y="0"/>
                </a:lnTo>
                <a:lnTo>
                  <a:pt x="0" y="7772400"/>
                </a:lnTo>
                <a:lnTo>
                  <a:pt x="79395" y="7772400"/>
                </a:lnTo>
                <a:lnTo>
                  <a:pt x="2090781"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4844511" y="0"/>
            <a:ext cx="2627639" cy="5143500"/>
          </a:xfrm>
          <a:custGeom>
            <a:avLst/>
            <a:gdLst/>
            <a:ahLst/>
            <a:cxnLst/>
            <a:rect l="l" t="t" r="r" b="b"/>
            <a:pathLst>
              <a:path w="3970654" h="7772400">
                <a:moveTo>
                  <a:pt x="3970223" y="0"/>
                </a:moveTo>
                <a:lnTo>
                  <a:pt x="3062338" y="0"/>
                </a:lnTo>
                <a:lnTo>
                  <a:pt x="0" y="7772400"/>
                </a:lnTo>
                <a:lnTo>
                  <a:pt x="92768" y="7772400"/>
                </a:lnTo>
                <a:lnTo>
                  <a:pt x="397022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5043289" y="828699"/>
            <a:ext cx="2857080" cy="4314825"/>
          </a:xfrm>
          <a:custGeom>
            <a:avLst/>
            <a:gdLst/>
            <a:ahLst/>
            <a:cxnLst/>
            <a:rect l="l" t="t" r="r" b="b"/>
            <a:pathLst>
              <a:path w="4317365" h="6520180">
                <a:moveTo>
                  <a:pt x="4317030" y="0"/>
                </a:moveTo>
                <a:lnTo>
                  <a:pt x="0" y="6520142"/>
                </a:lnTo>
                <a:lnTo>
                  <a:pt x="121924" y="6520142"/>
                </a:lnTo>
                <a:lnTo>
                  <a:pt x="4317030" y="1249539"/>
                </a:lnTo>
                <a:lnTo>
                  <a:pt x="431703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5307652" y="2597039"/>
            <a:ext cx="2592761" cy="2546537"/>
          </a:xfrm>
          <a:custGeom>
            <a:avLst/>
            <a:gdLst/>
            <a:ahLst/>
            <a:cxnLst/>
            <a:rect l="l" t="t" r="r" b="b"/>
            <a:pathLst>
              <a:path w="3917950" h="3848100">
                <a:moveTo>
                  <a:pt x="3917546" y="0"/>
                </a:moveTo>
                <a:lnTo>
                  <a:pt x="0" y="3847985"/>
                </a:lnTo>
                <a:lnTo>
                  <a:pt x="185462" y="3847985"/>
                </a:lnTo>
                <a:lnTo>
                  <a:pt x="3917546" y="773930"/>
                </a:lnTo>
                <a:lnTo>
                  <a:pt x="3917546"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5718693" y="3754718"/>
            <a:ext cx="2181785" cy="1388829"/>
          </a:xfrm>
          <a:custGeom>
            <a:avLst/>
            <a:gdLst/>
            <a:ahLst/>
            <a:cxnLst/>
            <a:rect l="l" t="t" r="r" b="b"/>
            <a:pathLst>
              <a:path w="3296920" h="2098675">
                <a:moveTo>
                  <a:pt x="3296419" y="0"/>
                </a:moveTo>
                <a:lnTo>
                  <a:pt x="0" y="2098604"/>
                </a:lnTo>
                <a:lnTo>
                  <a:pt x="348558" y="2098604"/>
                </a:lnTo>
                <a:lnTo>
                  <a:pt x="3296419" y="565806"/>
                </a:lnTo>
                <a:lnTo>
                  <a:pt x="3296419"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6542953" y="4636666"/>
            <a:ext cx="1357313" cy="507206"/>
          </a:xfrm>
          <a:custGeom>
            <a:avLst/>
            <a:gdLst/>
            <a:ahLst/>
            <a:cxnLst/>
            <a:rect l="l" t="t" r="r" b="b"/>
            <a:pathLst>
              <a:path w="2051050" h="766445">
                <a:moveTo>
                  <a:pt x="2050870" y="0"/>
                </a:moveTo>
                <a:lnTo>
                  <a:pt x="0" y="765882"/>
                </a:lnTo>
                <a:lnTo>
                  <a:pt x="970635" y="765882"/>
                </a:lnTo>
                <a:lnTo>
                  <a:pt x="2050870" y="466941"/>
                </a:lnTo>
                <a:lnTo>
                  <a:pt x="205087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1243853" y="4651768"/>
            <a:ext cx="1312349" cy="492078"/>
          </a:xfrm>
          <a:custGeom>
            <a:avLst/>
            <a:gdLst/>
            <a:ahLst/>
            <a:cxnLst/>
            <a:rect l="l" t="t" r="r" b="b"/>
            <a:pathLst>
              <a:path w="1983105" h="743584">
                <a:moveTo>
                  <a:pt x="0" y="0"/>
                </a:moveTo>
                <a:lnTo>
                  <a:pt x="0" y="459672"/>
                </a:lnTo>
                <a:lnTo>
                  <a:pt x="1019400" y="743062"/>
                </a:lnTo>
                <a:lnTo>
                  <a:pt x="1982686" y="743062"/>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1243854" y="3782534"/>
            <a:ext cx="2132619" cy="1361094"/>
          </a:xfrm>
          <a:custGeom>
            <a:avLst/>
            <a:gdLst/>
            <a:ahLst/>
            <a:cxnLst/>
            <a:rect l="l" t="t" r="r" b="b"/>
            <a:pathLst>
              <a:path w="3222625" h="2056765">
                <a:moveTo>
                  <a:pt x="0" y="0"/>
                </a:moveTo>
                <a:lnTo>
                  <a:pt x="0" y="557385"/>
                </a:lnTo>
                <a:lnTo>
                  <a:pt x="2874989" y="2056570"/>
                </a:lnTo>
                <a:lnTo>
                  <a:pt x="3222049" y="2056570"/>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1243853" y="2640736"/>
            <a:ext cx="2542335" cy="2502834"/>
          </a:xfrm>
          <a:custGeom>
            <a:avLst/>
            <a:gdLst/>
            <a:ahLst/>
            <a:cxnLst/>
            <a:rect l="l" t="t" r="r" b="b"/>
            <a:pathLst>
              <a:path w="3841750" h="3782059">
                <a:moveTo>
                  <a:pt x="0" y="0"/>
                </a:moveTo>
                <a:lnTo>
                  <a:pt x="0" y="763070"/>
                </a:lnTo>
                <a:lnTo>
                  <a:pt x="3656416" y="3781953"/>
                </a:lnTo>
                <a:lnTo>
                  <a:pt x="3841353" y="3781953"/>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1243853" y="894878"/>
            <a:ext cx="2806233" cy="4248850"/>
          </a:xfrm>
          <a:custGeom>
            <a:avLst/>
            <a:gdLst/>
            <a:ahLst/>
            <a:cxnLst/>
            <a:rect l="l" t="t" r="r" b="b"/>
            <a:pathLst>
              <a:path w="4240530" h="6420484">
                <a:moveTo>
                  <a:pt x="0" y="0"/>
                </a:moveTo>
                <a:lnTo>
                  <a:pt x="0" y="1233576"/>
                </a:lnTo>
                <a:lnTo>
                  <a:pt x="4118349" y="6420139"/>
                </a:lnTo>
                <a:lnTo>
                  <a:pt x="4240043" y="6420139"/>
                </a:lnTo>
                <a:lnTo>
                  <a:pt x="0"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1628494" y="0"/>
            <a:ext cx="2620075" cy="5143500"/>
          </a:xfrm>
          <a:custGeom>
            <a:avLst/>
            <a:gdLst/>
            <a:ahLst/>
            <a:cxnLst/>
            <a:rect l="l" t="t" r="r" b="b"/>
            <a:pathLst>
              <a:path w="3959225" h="7772400">
                <a:moveTo>
                  <a:pt x="906983" y="0"/>
                </a:moveTo>
                <a:lnTo>
                  <a:pt x="0" y="0"/>
                </a:lnTo>
                <a:lnTo>
                  <a:pt x="3866143" y="7772400"/>
                </a:lnTo>
                <a:lnTo>
                  <a:pt x="3958805" y="7772400"/>
                </a:lnTo>
                <a:lnTo>
                  <a:pt x="906983"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3038728" y="0"/>
            <a:ext cx="1377483" cy="5143500"/>
          </a:xfrm>
          <a:custGeom>
            <a:avLst/>
            <a:gdLst/>
            <a:ahLst/>
            <a:cxnLst/>
            <a:rect l="l" t="t" r="r" b="b"/>
            <a:pathLst>
              <a:path w="2081529" h="7772400">
                <a:moveTo>
                  <a:pt x="789749" y="0"/>
                </a:moveTo>
                <a:lnTo>
                  <a:pt x="0" y="0"/>
                </a:lnTo>
                <a:lnTo>
                  <a:pt x="2001693" y="7772400"/>
                </a:lnTo>
                <a:lnTo>
                  <a:pt x="2081044" y="7772400"/>
                </a:lnTo>
                <a:lnTo>
                  <a:pt x="789749" y="0"/>
                </a:lnTo>
                <a:close/>
              </a:path>
            </a:pathLst>
          </a:custGeom>
          <a:solidFill>
            <a:srgbClr val="FFFFFF">
              <a:alpha val="29998"/>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1684746" y="164710"/>
            <a:ext cx="5792321" cy="4951459"/>
          </a:xfrm>
          <a:custGeom>
            <a:avLst/>
            <a:gdLst/>
            <a:ahLst/>
            <a:cxnLst/>
            <a:rect l="l" t="t" r="r" b="b"/>
            <a:pathLst>
              <a:path w="8752840" h="7482205">
                <a:moveTo>
                  <a:pt x="4376373" y="0"/>
                </a:moveTo>
                <a:lnTo>
                  <a:pt x="4330650" y="2481"/>
                </a:lnTo>
                <a:lnTo>
                  <a:pt x="4285378" y="9926"/>
                </a:lnTo>
                <a:lnTo>
                  <a:pt x="4241008" y="22333"/>
                </a:lnTo>
                <a:lnTo>
                  <a:pt x="4197991" y="39704"/>
                </a:lnTo>
                <a:lnTo>
                  <a:pt x="4156778" y="62038"/>
                </a:lnTo>
                <a:lnTo>
                  <a:pt x="4117821" y="89335"/>
                </a:lnTo>
                <a:lnTo>
                  <a:pt x="4081570" y="121596"/>
                </a:lnTo>
                <a:lnTo>
                  <a:pt x="121596" y="3446075"/>
                </a:lnTo>
                <a:lnTo>
                  <a:pt x="89335" y="3482321"/>
                </a:lnTo>
                <a:lnTo>
                  <a:pt x="62038" y="3521274"/>
                </a:lnTo>
                <a:lnTo>
                  <a:pt x="39704" y="3562484"/>
                </a:lnTo>
                <a:lnTo>
                  <a:pt x="22333" y="3605499"/>
                </a:lnTo>
                <a:lnTo>
                  <a:pt x="9926" y="3649867"/>
                </a:lnTo>
                <a:lnTo>
                  <a:pt x="2481" y="3695138"/>
                </a:lnTo>
                <a:lnTo>
                  <a:pt x="0" y="3740861"/>
                </a:lnTo>
                <a:lnTo>
                  <a:pt x="2481" y="3786583"/>
                </a:lnTo>
                <a:lnTo>
                  <a:pt x="9926" y="3831854"/>
                </a:lnTo>
                <a:lnTo>
                  <a:pt x="22333" y="3876223"/>
                </a:lnTo>
                <a:lnTo>
                  <a:pt x="39704" y="3919238"/>
                </a:lnTo>
                <a:lnTo>
                  <a:pt x="62038" y="3960447"/>
                </a:lnTo>
                <a:lnTo>
                  <a:pt x="89335" y="3999401"/>
                </a:lnTo>
                <a:lnTo>
                  <a:pt x="121596" y="4035647"/>
                </a:lnTo>
                <a:lnTo>
                  <a:pt x="4081570" y="7360126"/>
                </a:lnTo>
                <a:lnTo>
                  <a:pt x="4117821" y="7392388"/>
                </a:lnTo>
                <a:lnTo>
                  <a:pt x="4156778" y="7419688"/>
                </a:lnTo>
                <a:lnTo>
                  <a:pt x="4197991" y="7442023"/>
                </a:lnTo>
                <a:lnTo>
                  <a:pt x="4241008" y="7459396"/>
                </a:lnTo>
                <a:lnTo>
                  <a:pt x="4285378" y="7471804"/>
                </a:lnTo>
                <a:lnTo>
                  <a:pt x="4330650" y="7479250"/>
                </a:lnTo>
                <a:lnTo>
                  <a:pt x="4376373" y="7481731"/>
                </a:lnTo>
                <a:lnTo>
                  <a:pt x="4422096" y="7479250"/>
                </a:lnTo>
                <a:lnTo>
                  <a:pt x="4467368" y="7471804"/>
                </a:lnTo>
                <a:lnTo>
                  <a:pt x="4511737" y="7459396"/>
                </a:lnTo>
                <a:lnTo>
                  <a:pt x="4554753" y="7442023"/>
                </a:lnTo>
                <a:lnTo>
                  <a:pt x="4595964" y="7419688"/>
                </a:lnTo>
                <a:lnTo>
                  <a:pt x="4634919" y="7392388"/>
                </a:lnTo>
                <a:lnTo>
                  <a:pt x="4671167" y="7360126"/>
                </a:lnTo>
                <a:lnTo>
                  <a:pt x="8631142" y="4035647"/>
                </a:lnTo>
                <a:lnTo>
                  <a:pt x="8663404" y="3999401"/>
                </a:lnTo>
                <a:lnTo>
                  <a:pt x="8690704" y="3960447"/>
                </a:lnTo>
                <a:lnTo>
                  <a:pt x="8713039" y="3919238"/>
                </a:lnTo>
                <a:lnTo>
                  <a:pt x="8730412" y="3876223"/>
                </a:lnTo>
                <a:lnTo>
                  <a:pt x="8742820" y="3831854"/>
                </a:lnTo>
                <a:lnTo>
                  <a:pt x="8750266" y="3786583"/>
                </a:lnTo>
                <a:lnTo>
                  <a:pt x="8752747" y="3740861"/>
                </a:lnTo>
                <a:lnTo>
                  <a:pt x="8750266" y="3695138"/>
                </a:lnTo>
                <a:lnTo>
                  <a:pt x="8742820" y="3649867"/>
                </a:lnTo>
                <a:lnTo>
                  <a:pt x="8730412" y="3605499"/>
                </a:lnTo>
                <a:lnTo>
                  <a:pt x="8713039" y="3562484"/>
                </a:lnTo>
                <a:lnTo>
                  <a:pt x="8690704" y="3521274"/>
                </a:lnTo>
                <a:lnTo>
                  <a:pt x="8663404" y="3482321"/>
                </a:lnTo>
                <a:lnTo>
                  <a:pt x="8631142" y="3446075"/>
                </a:lnTo>
                <a:lnTo>
                  <a:pt x="4671167" y="121596"/>
                </a:lnTo>
                <a:lnTo>
                  <a:pt x="4634919" y="89335"/>
                </a:lnTo>
                <a:lnTo>
                  <a:pt x="4595964" y="62038"/>
                </a:lnTo>
                <a:lnTo>
                  <a:pt x="4554753" y="39704"/>
                </a:lnTo>
                <a:lnTo>
                  <a:pt x="4511737" y="22333"/>
                </a:lnTo>
                <a:lnTo>
                  <a:pt x="4467368" y="9926"/>
                </a:lnTo>
                <a:lnTo>
                  <a:pt x="4422096" y="2481"/>
                </a:lnTo>
                <a:lnTo>
                  <a:pt x="4376373" y="0"/>
                </a:lnTo>
                <a:close/>
              </a:path>
            </a:pathLst>
          </a:custGeom>
          <a:solidFill>
            <a:schemeClr val="accent6">
              <a:lumMod val="60000"/>
              <a:lumOff val="40000"/>
            </a:schemeClr>
          </a:solidFill>
        </p:spPr>
        <p:txBody>
          <a:bodyPr wrap="square" lIns="0" tIns="0" rIns="0" bIns="0" rtlCol="0"/>
          <a:lstStyle/>
          <a:p>
            <a:pPr defTabSz="605150">
              <a:buClrTx/>
            </a:pPr>
            <a:endParaRPr sz="1191" kern="1200" dirty="0">
              <a:solidFill>
                <a:prstClr val="black"/>
              </a:solidFill>
              <a:latin typeface="Calibri"/>
              <a:ea typeface="+mn-ea"/>
              <a:cs typeface="+mn-cs"/>
            </a:endParaRPr>
          </a:p>
        </p:txBody>
      </p:sp>
      <p:sp>
        <p:nvSpPr>
          <p:cNvPr id="21" name="object 21"/>
          <p:cNvSpPr/>
          <p:nvPr/>
        </p:nvSpPr>
        <p:spPr>
          <a:xfrm>
            <a:off x="1844690" y="254016"/>
            <a:ext cx="5517916" cy="4716556"/>
          </a:xfrm>
          <a:custGeom>
            <a:avLst/>
            <a:gdLst/>
            <a:ahLst/>
            <a:cxnLst/>
            <a:rect l="l" t="t" r="r" b="b"/>
            <a:pathLst>
              <a:path w="8338184" h="7127240">
                <a:moveTo>
                  <a:pt x="3888127" y="7011295"/>
                </a:moveTo>
                <a:lnTo>
                  <a:pt x="115833" y="3844397"/>
                </a:lnTo>
                <a:lnTo>
                  <a:pt x="85102" y="3809867"/>
                </a:lnTo>
                <a:lnTo>
                  <a:pt x="59098" y="3772757"/>
                </a:lnTo>
                <a:lnTo>
                  <a:pt x="37823" y="3733498"/>
                </a:lnTo>
                <a:lnTo>
                  <a:pt x="21275" y="3692521"/>
                </a:lnTo>
                <a:lnTo>
                  <a:pt x="9455" y="3650253"/>
                </a:lnTo>
                <a:lnTo>
                  <a:pt x="2363" y="3607127"/>
                </a:lnTo>
                <a:lnTo>
                  <a:pt x="0" y="3563570"/>
                </a:lnTo>
                <a:lnTo>
                  <a:pt x="2363" y="3520014"/>
                </a:lnTo>
                <a:lnTo>
                  <a:pt x="9455" y="3476888"/>
                </a:lnTo>
                <a:lnTo>
                  <a:pt x="21275" y="3434622"/>
                </a:lnTo>
                <a:lnTo>
                  <a:pt x="37823" y="3393645"/>
                </a:lnTo>
                <a:lnTo>
                  <a:pt x="59098" y="3354388"/>
                </a:lnTo>
                <a:lnTo>
                  <a:pt x="85102" y="3317281"/>
                </a:lnTo>
                <a:lnTo>
                  <a:pt x="115833" y="3282753"/>
                </a:lnTo>
                <a:lnTo>
                  <a:pt x="3888127" y="115843"/>
                </a:lnTo>
                <a:lnTo>
                  <a:pt x="3922655" y="85109"/>
                </a:lnTo>
                <a:lnTo>
                  <a:pt x="3959763" y="59103"/>
                </a:lnTo>
                <a:lnTo>
                  <a:pt x="3999021" y="37826"/>
                </a:lnTo>
                <a:lnTo>
                  <a:pt x="4039998" y="21277"/>
                </a:lnTo>
                <a:lnTo>
                  <a:pt x="4082265" y="9456"/>
                </a:lnTo>
                <a:lnTo>
                  <a:pt x="4125392" y="2364"/>
                </a:lnTo>
                <a:lnTo>
                  <a:pt x="4168949" y="0"/>
                </a:lnTo>
                <a:lnTo>
                  <a:pt x="4212506" y="2364"/>
                </a:lnTo>
                <a:lnTo>
                  <a:pt x="4255633" y="9456"/>
                </a:lnTo>
                <a:lnTo>
                  <a:pt x="4297900" y="21277"/>
                </a:lnTo>
                <a:lnTo>
                  <a:pt x="4338878" y="37826"/>
                </a:lnTo>
                <a:lnTo>
                  <a:pt x="4378135" y="59103"/>
                </a:lnTo>
                <a:lnTo>
                  <a:pt x="4415243" y="85109"/>
                </a:lnTo>
                <a:lnTo>
                  <a:pt x="4449772" y="115843"/>
                </a:lnTo>
                <a:lnTo>
                  <a:pt x="8222065" y="3282753"/>
                </a:lnTo>
                <a:lnTo>
                  <a:pt x="8252797" y="3317281"/>
                </a:lnTo>
                <a:lnTo>
                  <a:pt x="8278800" y="3354388"/>
                </a:lnTo>
                <a:lnTo>
                  <a:pt x="8300076" y="3393645"/>
                </a:lnTo>
                <a:lnTo>
                  <a:pt x="8316623" y="3434622"/>
                </a:lnTo>
                <a:lnTo>
                  <a:pt x="8328443" y="3476888"/>
                </a:lnTo>
                <a:lnTo>
                  <a:pt x="8335535" y="3520014"/>
                </a:lnTo>
                <a:lnTo>
                  <a:pt x="8337899" y="3563570"/>
                </a:lnTo>
                <a:lnTo>
                  <a:pt x="8335535" y="3607127"/>
                </a:lnTo>
                <a:lnTo>
                  <a:pt x="8328443" y="3650253"/>
                </a:lnTo>
                <a:lnTo>
                  <a:pt x="8316623" y="3692521"/>
                </a:lnTo>
                <a:lnTo>
                  <a:pt x="8300076" y="3733498"/>
                </a:lnTo>
                <a:lnTo>
                  <a:pt x="8278800" y="3772757"/>
                </a:lnTo>
                <a:lnTo>
                  <a:pt x="8252797" y="3809867"/>
                </a:lnTo>
                <a:lnTo>
                  <a:pt x="8222065" y="3844397"/>
                </a:lnTo>
                <a:lnTo>
                  <a:pt x="4449772" y="7011295"/>
                </a:lnTo>
                <a:lnTo>
                  <a:pt x="4415243" y="7042029"/>
                </a:lnTo>
                <a:lnTo>
                  <a:pt x="4378135" y="7068034"/>
                </a:lnTo>
                <a:lnTo>
                  <a:pt x="4338878" y="7089312"/>
                </a:lnTo>
                <a:lnTo>
                  <a:pt x="4297900" y="7105861"/>
                </a:lnTo>
                <a:lnTo>
                  <a:pt x="4255633" y="7117681"/>
                </a:lnTo>
                <a:lnTo>
                  <a:pt x="4212506" y="7124774"/>
                </a:lnTo>
                <a:lnTo>
                  <a:pt x="4168949" y="7127138"/>
                </a:lnTo>
                <a:lnTo>
                  <a:pt x="4125392" y="7124774"/>
                </a:lnTo>
                <a:lnTo>
                  <a:pt x="4082265" y="7117681"/>
                </a:lnTo>
                <a:lnTo>
                  <a:pt x="4039998" y="7105861"/>
                </a:lnTo>
                <a:lnTo>
                  <a:pt x="3999021" y="7089312"/>
                </a:lnTo>
                <a:lnTo>
                  <a:pt x="3959763" y="7068034"/>
                </a:lnTo>
                <a:lnTo>
                  <a:pt x="3922655" y="7042029"/>
                </a:lnTo>
                <a:lnTo>
                  <a:pt x="3888127" y="7011295"/>
                </a:lnTo>
                <a:close/>
              </a:path>
            </a:pathLst>
          </a:custGeom>
          <a:ln w="25400">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 name="object 22"/>
          <p:cNvSpPr/>
          <p:nvPr/>
        </p:nvSpPr>
        <p:spPr>
          <a:xfrm>
            <a:off x="4451246" y="4684850"/>
            <a:ext cx="196663" cy="47485"/>
          </a:xfrm>
          <a:custGeom>
            <a:avLst/>
            <a:gdLst/>
            <a:ahLst/>
            <a:cxnLst/>
            <a:rect l="l" t="t" r="r" b="b"/>
            <a:pathLst>
              <a:path w="297179" h="71754">
                <a:moveTo>
                  <a:pt x="0" y="0"/>
                </a:moveTo>
                <a:lnTo>
                  <a:pt x="147739" y="71373"/>
                </a:lnTo>
                <a:lnTo>
                  <a:pt x="296633" y="0"/>
                </a:lnTo>
              </a:path>
            </a:pathLst>
          </a:custGeom>
          <a:ln w="25400">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3" name="object 23"/>
          <p:cNvSpPr txBox="1"/>
          <p:nvPr/>
        </p:nvSpPr>
        <p:spPr>
          <a:xfrm>
            <a:off x="4294807" y="4269872"/>
            <a:ext cx="679725" cy="327719"/>
          </a:xfrm>
          <a:prstGeom prst="rect">
            <a:avLst/>
          </a:prstGeom>
        </p:spPr>
        <p:txBody>
          <a:bodyPr vert="horz" wrap="square" lIns="0" tIns="19750" rIns="0" bIns="0" rtlCol="0">
            <a:spAutoFit/>
          </a:bodyPr>
          <a:lstStyle/>
          <a:p>
            <a:pPr marL="71441" marR="3362" indent="-63457" defTabSz="605150">
              <a:lnSpc>
                <a:spcPts val="1184"/>
              </a:lnSpc>
              <a:spcBef>
                <a:spcPts val="156"/>
              </a:spcBef>
              <a:buClrTx/>
            </a:pPr>
            <a:r>
              <a:rPr sz="1026" kern="1200" spc="33" dirty="0">
                <a:solidFill>
                  <a:srgbClr val="1F497D">
                    <a:lumMod val="75000"/>
                  </a:srgbClr>
                </a:solidFill>
                <a:latin typeface="Oswald Regular"/>
                <a:ea typeface="+mn-ea"/>
                <a:cs typeface="Oswald Regular"/>
              </a:rPr>
              <a:t>J</a:t>
            </a:r>
            <a:r>
              <a:rPr sz="1026" kern="1200" spc="66" dirty="0">
                <a:solidFill>
                  <a:srgbClr val="1F497D">
                    <a:lumMod val="75000"/>
                  </a:srgbClr>
                </a:solidFill>
                <a:latin typeface="Oswald Regular"/>
                <a:ea typeface="+mn-ea"/>
                <a:cs typeface="Oswald Regular"/>
              </a:rPr>
              <a:t>OURN</a:t>
            </a:r>
            <a:r>
              <a:rPr sz="1026" kern="1200" spc="33" dirty="0">
                <a:solidFill>
                  <a:srgbClr val="1F497D">
                    <a:lumMod val="75000"/>
                  </a:srgbClr>
                </a:solidFill>
                <a:latin typeface="Oswald Regular"/>
                <a:ea typeface="+mn-ea"/>
                <a:cs typeface="Oswald Regular"/>
              </a:rPr>
              <a:t>EY  </a:t>
            </a:r>
            <a:r>
              <a:rPr sz="1026" kern="1200" spc="50" dirty="0">
                <a:solidFill>
                  <a:srgbClr val="1F497D">
                    <a:lumMod val="75000"/>
                  </a:srgbClr>
                </a:solidFill>
                <a:latin typeface="Oswald Regular"/>
                <a:ea typeface="+mn-ea"/>
                <a:cs typeface="Oswald Regular"/>
              </a:rPr>
              <a:t>AHEAD</a:t>
            </a:r>
            <a:endParaRPr sz="1026" kern="1200" dirty="0">
              <a:solidFill>
                <a:srgbClr val="1F497D">
                  <a:lumMod val="75000"/>
                </a:srgbClr>
              </a:solidFill>
              <a:latin typeface="Oswald Regular"/>
              <a:ea typeface="+mn-ea"/>
              <a:cs typeface="Oswald Regular"/>
            </a:endParaRPr>
          </a:p>
        </p:txBody>
      </p:sp>
      <p:sp>
        <p:nvSpPr>
          <p:cNvPr id="24" name="object 24"/>
          <p:cNvSpPr txBox="1"/>
          <p:nvPr/>
        </p:nvSpPr>
        <p:spPr>
          <a:xfrm>
            <a:off x="2764695" y="2054653"/>
            <a:ext cx="3614611" cy="1952173"/>
          </a:xfrm>
          <a:prstGeom prst="rect">
            <a:avLst/>
          </a:prstGeom>
        </p:spPr>
        <p:txBody>
          <a:bodyPr vert="horz" wrap="square" lIns="0" tIns="46644" rIns="0" bIns="0" rtlCol="0">
            <a:spAutoFit/>
          </a:bodyPr>
          <a:lstStyle/>
          <a:p>
            <a:pPr marL="647594" defTabSz="605150">
              <a:spcBef>
                <a:spcPts val="367"/>
              </a:spcBef>
              <a:buClrTx/>
            </a:pPr>
            <a:r>
              <a:rPr sz="993" b="1" kern="1200" spc="40" dirty="0">
                <a:solidFill>
                  <a:srgbClr val="1F497D">
                    <a:lumMod val="75000"/>
                  </a:srgbClr>
                </a:solidFill>
                <a:latin typeface="FrankRuehl" panose="020E0503060101010101" pitchFamily="34" charset="-79"/>
                <a:ea typeface="+mn-ea"/>
                <a:cs typeface="FrankRuehl" panose="020E0503060101010101" pitchFamily="34" charset="-79"/>
              </a:rPr>
              <a:t>AT THE </a:t>
            </a:r>
            <a:r>
              <a:rPr sz="993" b="1" kern="1200" spc="46" dirty="0">
                <a:solidFill>
                  <a:srgbClr val="1F497D">
                    <a:lumMod val="75000"/>
                  </a:srgbClr>
                </a:solidFill>
                <a:latin typeface="FrankRuehl" panose="020E0503060101010101" pitchFamily="34" charset="-79"/>
                <a:ea typeface="+mn-ea"/>
                <a:cs typeface="FrankRuehl" panose="020E0503060101010101" pitchFamily="34" charset="-79"/>
              </a:rPr>
              <a:t>BEGINNING </a:t>
            </a:r>
            <a:r>
              <a:rPr sz="993" b="1" kern="1200" spc="30" dirty="0">
                <a:solidFill>
                  <a:srgbClr val="1F497D">
                    <a:lumMod val="75000"/>
                  </a:srgbClr>
                </a:solidFill>
                <a:latin typeface="FrankRuehl" panose="020E0503060101010101" pitchFamily="34" charset="-79"/>
                <a:ea typeface="+mn-ea"/>
                <a:cs typeface="FrankRuehl" panose="020E0503060101010101" pitchFamily="34" charset="-79"/>
              </a:rPr>
              <a:t>OF </a:t>
            </a:r>
            <a:r>
              <a:rPr sz="993" b="1" kern="1200" spc="40" dirty="0">
                <a:solidFill>
                  <a:srgbClr val="1F497D">
                    <a:lumMod val="75000"/>
                  </a:srgbClr>
                </a:solidFill>
                <a:latin typeface="FrankRuehl" panose="020E0503060101010101" pitchFamily="34" charset="-79"/>
                <a:ea typeface="+mn-ea"/>
                <a:cs typeface="FrankRuehl" panose="020E0503060101010101" pitchFamily="34" charset="-79"/>
              </a:rPr>
              <a:t>WIELDING</a:t>
            </a:r>
            <a:r>
              <a:rPr sz="993" b="1" kern="1200" spc="-96" dirty="0">
                <a:solidFill>
                  <a:srgbClr val="1F497D">
                    <a:lumMod val="75000"/>
                  </a:srgbClr>
                </a:solidFill>
                <a:latin typeface="FrankRuehl" panose="020E0503060101010101" pitchFamily="34" charset="-79"/>
                <a:ea typeface="+mn-ea"/>
                <a:cs typeface="FrankRuehl" panose="020E0503060101010101" pitchFamily="34" charset="-79"/>
              </a:rPr>
              <a:t> </a:t>
            </a:r>
            <a:r>
              <a:rPr sz="993" b="1" kern="1200" spc="40" dirty="0">
                <a:solidFill>
                  <a:srgbClr val="1F497D">
                    <a:lumMod val="75000"/>
                  </a:srgbClr>
                </a:solidFill>
                <a:latin typeface="FrankRuehl" panose="020E0503060101010101" pitchFamily="34" charset="-79"/>
                <a:ea typeface="+mn-ea"/>
                <a:cs typeface="FrankRuehl" panose="020E0503060101010101" pitchFamily="34" charset="-79"/>
              </a:rPr>
              <a:t>POWER</a:t>
            </a:r>
            <a:endParaRPr sz="993" b="1" kern="1200" dirty="0">
              <a:solidFill>
                <a:srgbClr val="1F497D">
                  <a:lumMod val="75000"/>
                </a:srgbClr>
              </a:solidFill>
              <a:latin typeface="FrankRuehl" panose="020E0503060101010101" pitchFamily="34" charset="-79"/>
              <a:ea typeface="+mn-ea"/>
              <a:cs typeface="FrankRuehl" panose="020E0503060101010101" pitchFamily="34" charset="-79"/>
            </a:endParaRPr>
          </a:p>
          <a:p>
            <a:pPr marL="1057331" defTabSz="605150">
              <a:spcBef>
                <a:spcPts val="242"/>
              </a:spcBef>
              <a:buClrTx/>
            </a:pPr>
            <a:r>
              <a:rPr sz="860" b="1" kern="1200" spc="13" dirty="0">
                <a:solidFill>
                  <a:srgbClr val="1F497D">
                    <a:lumMod val="75000"/>
                  </a:srgbClr>
                </a:solidFill>
                <a:latin typeface="Calibri"/>
                <a:ea typeface="+mn-ea"/>
                <a:cs typeface="Calibri"/>
              </a:rPr>
              <a:t>Offers </a:t>
            </a:r>
            <a:r>
              <a:rPr sz="860" b="1" kern="1200" spc="3" dirty="0">
                <a:solidFill>
                  <a:srgbClr val="1F497D">
                    <a:lumMod val="75000"/>
                  </a:srgbClr>
                </a:solidFill>
                <a:latin typeface="Calibri"/>
                <a:ea typeface="+mn-ea"/>
                <a:cs typeface="Calibri"/>
              </a:rPr>
              <a:t>little or </a:t>
            </a:r>
            <a:r>
              <a:rPr sz="860" b="1" kern="1200" spc="23" dirty="0">
                <a:solidFill>
                  <a:srgbClr val="1F497D">
                    <a:lumMod val="75000"/>
                  </a:srgbClr>
                </a:solidFill>
                <a:latin typeface="Calibri"/>
                <a:ea typeface="+mn-ea"/>
                <a:cs typeface="Calibri"/>
              </a:rPr>
              <a:t>no</a:t>
            </a:r>
            <a:r>
              <a:rPr sz="860" b="1" kern="1200" spc="135" dirty="0">
                <a:solidFill>
                  <a:srgbClr val="1F497D">
                    <a:lumMod val="75000"/>
                  </a:srgbClr>
                </a:solidFill>
                <a:latin typeface="Calibri"/>
                <a:ea typeface="+mn-ea"/>
                <a:cs typeface="Calibri"/>
              </a:rPr>
              <a:t> </a:t>
            </a:r>
            <a:r>
              <a:rPr sz="860" b="1" kern="1200" spc="23" dirty="0">
                <a:solidFill>
                  <a:srgbClr val="1F497D">
                    <a:lumMod val="75000"/>
                  </a:srgbClr>
                </a:solidFill>
                <a:latin typeface="Calibri"/>
                <a:ea typeface="+mn-ea"/>
                <a:cs typeface="Calibri"/>
              </a:rPr>
              <a:t>convening.</a:t>
            </a:r>
            <a:endParaRPr sz="860" b="1" kern="1200" dirty="0">
              <a:solidFill>
                <a:srgbClr val="1F497D">
                  <a:lumMod val="75000"/>
                </a:srgbClr>
              </a:solidFill>
              <a:latin typeface="Calibri"/>
              <a:ea typeface="+mn-ea"/>
              <a:cs typeface="Calibri"/>
            </a:endParaRPr>
          </a:p>
          <a:p>
            <a:pPr marL="384522" defTabSz="605150">
              <a:spcBef>
                <a:spcPts val="417"/>
              </a:spcBef>
              <a:buClrTx/>
            </a:pPr>
            <a:r>
              <a:rPr sz="860" b="1" kern="1200" spc="36" dirty="0">
                <a:solidFill>
                  <a:srgbClr val="1F497D">
                    <a:lumMod val="75000"/>
                  </a:srgbClr>
                </a:solidFill>
                <a:latin typeface="Calibri"/>
                <a:ea typeface="+mn-ea"/>
                <a:cs typeface="Calibri"/>
              </a:rPr>
              <a:t>Does </a:t>
            </a:r>
            <a:r>
              <a:rPr sz="860" b="1" kern="1200" dirty="0">
                <a:solidFill>
                  <a:srgbClr val="1F497D">
                    <a:lumMod val="75000"/>
                  </a:srgbClr>
                </a:solidFill>
                <a:latin typeface="Calibri"/>
                <a:ea typeface="+mn-ea"/>
                <a:cs typeface="Calibri"/>
              </a:rPr>
              <a:t>not </a:t>
            </a:r>
            <a:r>
              <a:rPr sz="860" b="1" kern="1200" spc="7" dirty="0">
                <a:solidFill>
                  <a:srgbClr val="1F497D">
                    <a:lumMod val="75000"/>
                  </a:srgbClr>
                </a:solidFill>
                <a:latin typeface="Calibri"/>
                <a:ea typeface="+mn-ea"/>
                <a:cs typeface="Calibri"/>
              </a:rPr>
              <a:t>seek opportunities </a:t>
            </a:r>
            <a:r>
              <a:rPr sz="860" b="1" kern="1200" spc="-13" dirty="0">
                <a:solidFill>
                  <a:srgbClr val="1F497D">
                    <a:lumMod val="75000"/>
                  </a:srgbClr>
                </a:solidFill>
                <a:latin typeface="Calibri"/>
                <a:ea typeface="+mn-ea"/>
                <a:cs typeface="Calibri"/>
              </a:rPr>
              <a:t>to </a:t>
            </a:r>
            <a:r>
              <a:rPr sz="860" b="1" kern="1200" spc="-3" dirty="0">
                <a:solidFill>
                  <a:srgbClr val="1F497D">
                    <a:lumMod val="75000"/>
                  </a:srgbClr>
                </a:solidFill>
                <a:latin typeface="Calibri"/>
                <a:ea typeface="+mn-ea"/>
                <a:cs typeface="Calibri"/>
              </a:rPr>
              <a:t>sit </a:t>
            </a:r>
            <a:r>
              <a:rPr sz="860" b="1" kern="1200" spc="-17" dirty="0">
                <a:solidFill>
                  <a:srgbClr val="1F497D">
                    <a:lumMod val="75000"/>
                  </a:srgbClr>
                </a:solidFill>
                <a:latin typeface="Calibri"/>
                <a:ea typeface="+mn-ea"/>
                <a:cs typeface="Calibri"/>
              </a:rPr>
              <a:t>at </a:t>
            </a:r>
            <a:r>
              <a:rPr sz="860" b="1" kern="1200" spc="-3" dirty="0">
                <a:solidFill>
                  <a:srgbClr val="1F497D">
                    <a:lumMod val="75000"/>
                  </a:srgbClr>
                </a:solidFill>
                <a:latin typeface="Calibri"/>
                <a:ea typeface="+mn-ea"/>
                <a:cs typeface="Calibri"/>
              </a:rPr>
              <a:t>other </a:t>
            </a:r>
            <a:r>
              <a:rPr sz="860" b="1" kern="1200" spc="26" dirty="0">
                <a:solidFill>
                  <a:srgbClr val="1F497D">
                    <a:lumMod val="75000"/>
                  </a:srgbClr>
                </a:solidFill>
                <a:latin typeface="Calibri"/>
                <a:ea typeface="+mn-ea"/>
                <a:cs typeface="Calibri"/>
              </a:rPr>
              <a:t>convening</a:t>
            </a:r>
            <a:r>
              <a:rPr sz="860" b="1" kern="1200" spc="20" dirty="0">
                <a:solidFill>
                  <a:srgbClr val="1F497D">
                    <a:lumMod val="75000"/>
                  </a:srgbClr>
                </a:solidFill>
                <a:latin typeface="Calibri"/>
                <a:ea typeface="+mn-ea"/>
                <a:cs typeface="Calibri"/>
              </a:rPr>
              <a:t> </a:t>
            </a:r>
            <a:r>
              <a:rPr sz="860" b="1" kern="1200" spc="7" dirty="0">
                <a:solidFill>
                  <a:srgbClr val="1F497D">
                    <a:lumMod val="75000"/>
                  </a:srgbClr>
                </a:solidFill>
                <a:latin typeface="Calibri"/>
                <a:ea typeface="+mn-ea"/>
                <a:cs typeface="Calibri"/>
              </a:rPr>
              <a:t>tables.</a:t>
            </a:r>
            <a:endParaRPr sz="860" b="1" kern="1200" dirty="0">
              <a:solidFill>
                <a:srgbClr val="1F497D">
                  <a:lumMod val="75000"/>
                </a:srgbClr>
              </a:solidFill>
              <a:latin typeface="Calibri"/>
              <a:ea typeface="+mn-ea"/>
              <a:cs typeface="Calibri"/>
            </a:endParaRPr>
          </a:p>
          <a:p>
            <a:pPr marL="593803" marR="563965" algn="ctr" defTabSz="605150">
              <a:lnSpc>
                <a:spcPct val="143700"/>
              </a:lnSpc>
              <a:buClrTx/>
            </a:pPr>
            <a:r>
              <a:rPr sz="860" b="1" kern="1200" spc="20" dirty="0">
                <a:solidFill>
                  <a:srgbClr val="1F497D">
                    <a:lumMod val="75000"/>
                  </a:srgbClr>
                </a:solidFill>
                <a:latin typeface="Calibri"/>
                <a:ea typeface="+mn-ea"/>
                <a:cs typeface="Calibri"/>
              </a:rPr>
              <a:t>Remains </a:t>
            </a:r>
            <a:r>
              <a:rPr sz="860" b="1" kern="1200" spc="7" dirty="0">
                <a:solidFill>
                  <a:srgbClr val="1F497D">
                    <a:lumMod val="75000"/>
                  </a:srgbClr>
                </a:solidFill>
                <a:latin typeface="Calibri"/>
                <a:ea typeface="+mn-ea"/>
                <a:cs typeface="Calibri"/>
              </a:rPr>
              <a:t>silent </a:t>
            </a:r>
            <a:r>
              <a:rPr sz="860" b="1" kern="1200" spc="23" dirty="0">
                <a:solidFill>
                  <a:srgbClr val="1F497D">
                    <a:lumMod val="75000"/>
                  </a:srgbClr>
                </a:solidFill>
                <a:latin typeface="Calibri"/>
                <a:ea typeface="+mn-ea"/>
                <a:cs typeface="Calibri"/>
              </a:rPr>
              <a:t>on </a:t>
            </a:r>
            <a:r>
              <a:rPr sz="860" b="1" kern="1200" spc="33" dirty="0">
                <a:solidFill>
                  <a:srgbClr val="1F497D">
                    <a:lumMod val="75000"/>
                  </a:srgbClr>
                </a:solidFill>
                <a:latin typeface="Calibri"/>
                <a:ea typeface="+mn-ea"/>
                <a:cs typeface="Calibri"/>
              </a:rPr>
              <a:t>public </a:t>
            </a:r>
            <a:r>
              <a:rPr sz="860" b="1" kern="1200" spc="10" dirty="0">
                <a:solidFill>
                  <a:srgbClr val="1F497D">
                    <a:lumMod val="75000"/>
                  </a:srgbClr>
                </a:solidFill>
                <a:latin typeface="Calibri"/>
                <a:ea typeface="+mn-ea"/>
                <a:cs typeface="Calibri"/>
              </a:rPr>
              <a:t>issues </a:t>
            </a:r>
            <a:r>
              <a:rPr sz="860" b="1" kern="1200" spc="3" dirty="0">
                <a:solidFill>
                  <a:srgbClr val="1F497D">
                    <a:lumMod val="75000"/>
                  </a:srgbClr>
                </a:solidFill>
                <a:latin typeface="Calibri"/>
                <a:ea typeface="+mn-ea"/>
                <a:cs typeface="Calibri"/>
              </a:rPr>
              <a:t>related </a:t>
            </a:r>
            <a:r>
              <a:rPr sz="860" b="1" kern="1200" spc="-13" dirty="0">
                <a:solidFill>
                  <a:srgbClr val="1F497D">
                    <a:lumMod val="75000"/>
                  </a:srgbClr>
                </a:solidFill>
                <a:latin typeface="Calibri"/>
                <a:ea typeface="+mn-ea"/>
                <a:cs typeface="Calibri"/>
              </a:rPr>
              <a:t>to </a:t>
            </a:r>
            <a:r>
              <a:rPr sz="860" b="1" kern="1200" spc="20" dirty="0">
                <a:solidFill>
                  <a:srgbClr val="1F497D">
                    <a:lumMod val="75000"/>
                  </a:srgbClr>
                </a:solidFill>
                <a:latin typeface="Calibri"/>
                <a:ea typeface="+mn-ea"/>
                <a:cs typeface="Calibri"/>
              </a:rPr>
              <a:t>mission.  </a:t>
            </a:r>
            <a:r>
              <a:rPr sz="860" b="1" kern="1200" spc="36" dirty="0">
                <a:solidFill>
                  <a:srgbClr val="1F497D">
                    <a:lumMod val="75000"/>
                  </a:srgbClr>
                </a:solidFill>
                <a:latin typeface="Calibri"/>
                <a:ea typeface="+mn-ea"/>
                <a:cs typeface="Calibri"/>
              </a:rPr>
              <a:t>Does </a:t>
            </a:r>
            <a:r>
              <a:rPr sz="860" b="1" kern="1200" dirty="0">
                <a:solidFill>
                  <a:srgbClr val="1F497D">
                    <a:lumMod val="75000"/>
                  </a:srgbClr>
                </a:solidFill>
                <a:latin typeface="Calibri"/>
                <a:ea typeface="+mn-ea"/>
                <a:cs typeface="Calibri"/>
              </a:rPr>
              <a:t>not </a:t>
            </a:r>
            <a:r>
              <a:rPr sz="860" b="1" kern="1200" spc="10" dirty="0">
                <a:solidFill>
                  <a:srgbClr val="1F497D">
                    <a:lumMod val="75000"/>
                  </a:srgbClr>
                </a:solidFill>
                <a:latin typeface="Calibri"/>
                <a:ea typeface="+mn-ea"/>
                <a:cs typeface="Calibri"/>
              </a:rPr>
              <a:t>advocate </a:t>
            </a:r>
            <a:r>
              <a:rPr sz="860" b="1" kern="1200" spc="17" dirty="0">
                <a:solidFill>
                  <a:srgbClr val="1F497D">
                    <a:lumMod val="75000"/>
                  </a:srgbClr>
                </a:solidFill>
                <a:latin typeface="Calibri"/>
                <a:ea typeface="+mn-ea"/>
                <a:cs typeface="Calibri"/>
              </a:rPr>
              <a:t>with </a:t>
            </a:r>
            <a:r>
              <a:rPr sz="860" b="1" kern="1200" spc="-3" dirty="0">
                <a:solidFill>
                  <a:srgbClr val="1F497D">
                    <a:lumMod val="75000"/>
                  </a:srgbClr>
                </a:solidFill>
                <a:latin typeface="Calibri"/>
                <a:ea typeface="+mn-ea"/>
                <a:cs typeface="Calibri"/>
              </a:rPr>
              <a:t>other </a:t>
            </a:r>
            <a:r>
              <a:rPr sz="860" b="1" kern="1200" spc="23" dirty="0">
                <a:solidFill>
                  <a:srgbClr val="1F497D">
                    <a:lumMod val="75000"/>
                  </a:srgbClr>
                </a:solidFill>
                <a:latin typeface="Calibri"/>
                <a:ea typeface="+mn-ea"/>
                <a:cs typeface="Calibri"/>
              </a:rPr>
              <a:t>decision</a:t>
            </a:r>
            <a:r>
              <a:rPr sz="860" b="1" kern="1200" spc="189" dirty="0">
                <a:solidFill>
                  <a:srgbClr val="1F497D">
                    <a:lumMod val="75000"/>
                  </a:srgbClr>
                </a:solidFill>
                <a:latin typeface="Calibri"/>
                <a:ea typeface="+mn-ea"/>
                <a:cs typeface="Calibri"/>
              </a:rPr>
              <a:t> </a:t>
            </a:r>
            <a:r>
              <a:rPr sz="860" b="1" kern="1200" spc="10" dirty="0">
                <a:solidFill>
                  <a:srgbClr val="1F497D">
                    <a:lumMod val="75000"/>
                  </a:srgbClr>
                </a:solidFill>
                <a:latin typeface="Calibri"/>
                <a:ea typeface="+mn-ea"/>
                <a:cs typeface="Calibri"/>
              </a:rPr>
              <a:t>makers.</a:t>
            </a:r>
            <a:endParaRPr sz="860" b="1" kern="1200" dirty="0">
              <a:solidFill>
                <a:srgbClr val="1F497D">
                  <a:lumMod val="75000"/>
                </a:srgbClr>
              </a:solidFill>
              <a:latin typeface="Calibri"/>
              <a:ea typeface="+mn-ea"/>
              <a:cs typeface="Calibri"/>
            </a:endParaRPr>
          </a:p>
          <a:p>
            <a:pPr algn="ctr" defTabSz="605150">
              <a:spcBef>
                <a:spcPts val="414"/>
              </a:spcBef>
              <a:buClrTx/>
            </a:pPr>
            <a:r>
              <a:rPr sz="860" b="1" kern="1200" spc="36" dirty="0">
                <a:solidFill>
                  <a:srgbClr val="1F497D">
                    <a:lumMod val="75000"/>
                  </a:srgbClr>
                </a:solidFill>
                <a:latin typeface="Calibri"/>
                <a:ea typeface="+mn-ea"/>
                <a:cs typeface="Calibri"/>
              </a:rPr>
              <a:t>Does</a:t>
            </a:r>
            <a:r>
              <a:rPr sz="860" b="1" kern="1200" spc="40" dirty="0">
                <a:solidFill>
                  <a:srgbClr val="1F497D">
                    <a:lumMod val="75000"/>
                  </a:srgbClr>
                </a:solidFill>
                <a:latin typeface="Calibri"/>
                <a:ea typeface="+mn-ea"/>
                <a:cs typeface="Calibri"/>
              </a:rPr>
              <a:t> </a:t>
            </a:r>
            <a:r>
              <a:rPr sz="860" b="1" kern="1200" dirty="0">
                <a:solidFill>
                  <a:srgbClr val="1F497D">
                    <a:lumMod val="75000"/>
                  </a:srgbClr>
                </a:solidFill>
                <a:latin typeface="Calibri"/>
                <a:ea typeface="+mn-ea"/>
                <a:cs typeface="Calibri"/>
              </a:rPr>
              <a:t>not</a:t>
            </a:r>
            <a:r>
              <a:rPr sz="860" b="1" kern="1200" spc="43" dirty="0">
                <a:solidFill>
                  <a:srgbClr val="1F497D">
                    <a:lumMod val="75000"/>
                  </a:srgbClr>
                </a:solidFill>
                <a:latin typeface="Calibri"/>
                <a:ea typeface="+mn-ea"/>
                <a:cs typeface="Calibri"/>
              </a:rPr>
              <a:t> </a:t>
            </a:r>
            <a:r>
              <a:rPr sz="860" b="1" kern="1200" spc="26" dirty="0">
                <a:solidFill>
                  <a:srgbClr val="1F497D">
                    <a:lumMod val="75000"/>
                  </a:srgbClr>
                </a:solidFill>
                <a:latin typeface="Calibri"/>
                <a:ea typeface="+mn-ea"/>
                <a:cs typeface="Calibri"/>
              </a:rPr>
              <a:t>align</a:t>
            </a:r>
            <a:r>
              <a:rPr sz="860" b="1" kern="1200" spc="43" dirty="0">
                <a:solidFill>
                  <a:srgbClr val="1F497D">
                    <a:lumMod val="75000"/>
                  </a:srgbClr>
                </a:solidFill>
                <a:latin typeface="Calibri"/>
                <a:ea typeface="+mn-ea"/>
                <a:cs typeface="Calibri"/>
              </a:rPr>
              <a:t> </a:t>
            </a:r>
            <a:r>
              <a:rPr sz="860" b="1" kern="1200" spc="3" dirty="0">
                <a:solidFill>
                  <a:srgbClr val="1F497D">
                    <a:lumMod val="75000"/>
                  </a:srgbClr>
                </a:solidFill>
                <a:latin typeface="Calibri"/>
                <a:ea typeface="+mn-ea"/>
                <a:cs typeface="Calibri"/>
              </a:rPr>
              <a:t>or</a:t>
            </a:r>
            <a:r>
              <a:rPr sz="860" b="1" kern="1200" spc="43" dirty="0">
                <a:solidFill>
                  <a:srgbClr val="1F497D">
                    <a:lumMod val="75000"/>
                  </a:srgbClr>
                </a:solidFill>
                <a:latin typeface="Calibri"/>
                <a:ea typeface="+mn-ea"/>
                <a:cs typeface="Calibri"/>
              </a:rPr>
              <a:t> </a:t>
            </a:r>
            <a:r>
              <a:rPr sz="860" b="1" kern="1200" spc="13" dirty="0">
                <a:solidFill>
                  <a:srgbClr val="1F497D">
                    <a:lumMod val="75000"/>
                  </a:srgbClr>
                </a:solidFill>
                <a:latin typeface="Calibri"/>
                <a:ea typeface="+mn-ea"/>
                <a:cs typeface="Calibri"/>
              </a:rPr>
              <a:t>collaborate</a:t>
            </a:r>
            <a:r>
              <a:rPr sz="860" b="1" kern="1200" spc="43" dirty="0">
                <a:solidFill>
                  <a:srgbClr val="1F497D">
                    <a:lumMod val="75000"/>
                  </a:srgbClr>
                </a:solidFill>
                <a:latin typeface="Calibri"/>
                <a:ea typeface="+mn-ea"/>
                <a:cs typeface="Calibri"/>
              </a:rPr>
              <a:t> </a:t>
            </a:r>
            <a:r>
              <a:rPr sz="860" b="1" kern="1200" spc="17" dirty="0">
                <a:solidFill>
                  <a:srgbClr val="1F497D">
                    <a:lumMod val="75000"/>
                  </a:srgbClr>
                </a:solidFill>
                <a:latin typeface="Calibri"/>
                <a:ea typeface="+mn-ea"/>
                <a:cs typeface="Calibri"/>
              </a:rPr>
              <a:t>with</a:t>
            </a:r>
            <a:r>
              <a:rPr sz="860" b="1" kern="1200" spc="43" dirty="0">
                <a:solidFill>
                  <a:srgbClr val="1F497D">
                    <a:lumMod val="75000"/>
                  </a:srgbClr>
                </a:solidFill>
                <a:latin typeface="Calibri"/>
                <a:ea typeface="+mn-ea"/>
                <a:cs typeface="Calibri"/>
              </a:rPr>
              <a:t> </a:t>
            </a:r>
            <a:r>
              <a:rPr sz="860" b="1" kern="1200" spc="-3" dirty="0">
                <a:solidFill>
                  <a:srgbClr val="1F497D">
                    <a:lumMod val="75000"/>
                  </a:srgbClr>
                </a:solidFill>
                <a:latin typeface="Calibri"/>
                <a:ea typeface="+mn-ea"/>
                <a:cs typeface="Calibri"/>
              </a:rPr>
              <a:t>other</a:t>
            </a:r>
            <a:r>
              <a:rPr sz="860" b="1" kern="1200" spc="43" dirty="0">
                <a:solidFill>
                  <a:srgbClr val="1F497D">
                    <a:lumMod val="75000"/>
                  </a:srgbClr>
                </a:solidFill>
                <a:latin typeface="Calibri"/>
                <a:ea typeface="+mn-ea"/>
                <a:cs typeface="Calibri"/>
              </a:rPr>
              <a:t> </a:t>
            </a:r>
            <a:r>
              <a:rPr lang="en-US" sz="860" b="1" kern="1200" spc="43" dirty="0">
                <a:solidFill>
                  <a:srgbClr val="1F497D">
                    <a:lumMod val="75000"/>
                  </a:srgbClr>
                </a:solidFill>
                <a:latin typeface="Calibri"/>
                <a:ea typeface="+mn-ea"/>
                <a:cs typeface="Calibri"/>
              </a:rPr>
              <a:t>funders </a:t>
            </a:r>
            <a:r>
              <a:rPr sz="860" b="1" kern="1200" spc="17" dirty="0">
                <a:solidFill>
                  <a:srgbClr val="1F497D">
                    <a:lumMod val="75000"/>
                  </a:srgbClr>
                </a:solidFill>
                <a:latin typeface="Calibri"/>
                <a:ea typeface="+mn-ea"/>
                <a:cs typeface="Calibri"/>
              </a:rPr>
              <a:t>around</a:t>
            </a:r>
            <a:r>
              <a:rPr sz="860" b="1" kern="1200" spc="43" dirty="0">
                <a:solidFill>
                  <a:srgbClr val="1F497D">
                    <a:lumMod val="75000"/>
                  </a:srgbClr>
                </a:solidFill>
                <a:latin typeface="Calibri"/>
                <a:ea typeface="+mn-ea"/>
                <a:cs typeface="Calibri"/>
              </a:rPr>
              <a:t> </a:t>
            </a:r>
            <a:r>
              <a:rPr sz="860" b="1" kern="1200" spc="30" dirty="0">
                <a:solidFill>
                  <a:srgbClr val="1F497D">
                    <a:lumMod val="75000"/>
                  </a:srgbClr>
                </a:solidFill>
                <a:latin typeface="Calibri"/>
                <a:ea typeface="+mn-ea"/>
                <a:cs typeface="Calibri"/>
              </a:rPr>
              <a:t>common</a:t>
            </a:r>
            <a:r>
              <a:rPr sz="860" b="1" kern="1200" spc="43" dirty="0">
                <a:solidFill>
                  <a:srgbClr val="1F497D">
                    <a:lumMod val="75000"/>
                  </a:srgbClr>
                </a:solidFill>
                <a:latin typeface="Calibri"/>
                <a:ea typeface="+mn-ea"/>
                <a:cs typeface="Calibri"/>
              </a:rPr>
              <a:t> </a:t>
            </a:r>
            <a:r>
              <a:rPr sz="860" b="1" kern="1200" spc="20" dirty="0">
                <a:solidFill>
                  <a:srgbClr val="1F497D">
                    <a:lumMod val="75000"/>
                  </a:srgbClr>
                </a:solidFill>
                <a:latin typeface="Calibri"/>
                <a:ea typeface="+mn-ea"/>
                <a:cs typeface="Calibri"/>
              </a:rPr>
              <a:t>goals.</a:t>
            </a:r>
            <a:endParaRPr sz="860" b="1" kern="1200" dirty="0">
              <a:solidFill>
                <a:srgbClr val="1F497D">
                  <a:lumMod val="75000"/>
                </a:srgbClr>
              </a:solidFill>
              <a:latin typeface="Calibri"/>
              <a:ea typeface="+mn-ea"/>
              <a:cs typeface="Calibri"/>
            </a:endParaRPr>
          </a:p>
          <a:p>
            <a:pPr marL="420" algn="ctr" defTabSz="605150">
              <a:spcBef>
                <a:spcPts val="417"/>
              </a:spcBef>
              <a:buClrTx/>
            </a:pPr>
            <a:r>
              <a:rPr sz="860" b="1" kern="1200" spc="36" dirty="0">
                <a:solidFill>
                  <a:srgbClr val="1F497D">
                    <a:lumMod val="75000"/>
                  </a:srgbClr>
                </a:solidFill>
                <a:latin typeface="Calibri"/>
                <a:ea typeface="+mn-ea"/>
                <a:cs typeface="Calibri"/>
              </a:rPr>
              <a:t>Does </a:t>
            </a:r>
            <a:r>
              <a:rPr sz="860" b="1" kern="1200" dirty="0">
                <a:solidFill>
                  <a:srgbClr val="1F497D">
                    <a:lumMod val="75000"/>
                  </a:srgbClr>
                </a:solidFill>
                <a:latin typeface="Calibri"/>
                <a:ea typeface="+mn-ea"/>
                <a:cs typeface="Calibri"/>
              </a:rPr>
              <a:t>not </a:t>
            </a:r>
            <a:r>
              <a:rPr sz="860" b="1" kern="1200" spc="13" dirty="0">
                <a:solidFill>
                  <a:srgbClr val="1F497D">
                    <a:lumMod val="75000"/>
                  </a:srgbClr>
                </a:solidFill>
                <a:latin typeface="Calibri"/>
                <a:ea typeface="+mn-ea"/>
                <a:cs typeface="Calibri"/>
              </a:rPr>
              <a:t>collaborate </a:t>
            </a:r>
            <a:r>
              <a:rPr sz="860" b="1" kern="1200" spc="17" dirty="0">
                <a:solidFill>
                  <a:srgbClr val="1F497D">
                    <a:lumMod val="75000"/>
                  </a:srgbClr>
                </a:solidFill>
                <a:latin typeface="Calibri"/>
                <a:ea typeface="+mn-ea"/>
                <a:cs typeface="Calibri"/>
              </a:rPr>
              <a:t>with </a:t>
            </a:r>
            <a:r>
              <a:rPr sz="860" b="1" kern="1200" spc="-3" dirty="0">
                <a:solidFill>
                  <a:srgbClr val="1F497D">
                    <a:lumMod val="75000"/>
                  </a:srgbClr>
                </a:solidFill>
                <a:latin typeface="Calibri"/>
                <a:ea typeface="+mn-ea"/>
                <a:cs typeface="Calibri"/>
              </a:rPr>
              <a:t>other</a:t>
            </a:r>
            <a:r>
              <a:rPr sz="860" b="1" kern="1200" spc="132" dirty="0">
                <a:solidFill>
                  <a:srgbClr val="1F497D">
                    <a:lumMod val="75000"/>
                  </a:srgbClr>
                </a:solidFill>
                <a:latin typeface="Calibri"/>
                <a:ea typeface="+mn-ea"/>
                <a:cs typeface="Calibri"/>
              </a:rPr>
              <a:t> </a:t>
            </a:r>
            <a:r>
              <a:rPr sz="860" b="1" kern="1200" spc="3" dirty="0">
                <a:solidFill>
                  <a:srgbClr val="1F497D">
                    <a:lumMod val="75000"/>
                  </a:srgbClr>
                </a:solidFill>
                <a:latin typeface="Calibri"/>
                <a:ea typeface="+mn-ea"/>
                <a:cs typeface="Calibri"/>
              </a:rPr>
              <a:t>sectors.</a:t>
            </a:r>
            <a:endParaRPr sz="860" b="1" kern="1200" dirty="0">
              <a:solidFill>
                <a:srgbClr val="1F497D">
                  <a:lumMod val="75000"/>
                </a:srgbClr>
              </a:solidFill>
              <a:latin typeface="Calibri"/>
              <a:ea typeface="+mn-ea"/>
              <a:cs typeface="Calibri"/>
            </a:endParaRPr>
          </a:p>
          <a:p>
            <a:pPr marL="1681" algn="ctr" defTabSz="605150">
              <a:spcBef>
                <a:spcPts val="417"/>
              </a:spcBef>
              <a:buClrTx/>
            </a:pPr>
            <a:r>
              <a:rPr sz="860" b="1" kern="1200" spc="36" dirty="0">
                <a:solidFill>
                  <a:srgbClr val="1F497D">
                    <a:lumMod val="75000"/>
                  </a:srgbClr>
                </a:solidFill>
                <a:latin typeface="Calibri"/>
                <a:ea typeface="+mn-ea"/>
                <a:cs typeface="Calibri"/>
              </a:rPr>
              <a:t>Does </a:t>
            </a:r>
            <a:r>
              <a:rPr sz="860" b="1" kern="1200" dirty="0">
                <a:solidFill>
                  <a:srgbClr val="1F497D">
                    <a:lumMod val="75000"/>
                  </a:srgbClr>
                </a:solidFill>
                <a:latin typeface="Calibri"/>
                <a:ea typeface="+mn-ea"/>
                <a:cs typeface="Calibri"/>
              </a:rPr>
              <a:t>not </a:t>
            </a:r>
            <a:r>
              <a:rPr sz="860" b="1" kern="1200" spc="20" dirty="0">
                <a:solidFill>
                  <a:srgbClr val="1F497D">
                    <a:lumMod val="75000"/>
                  </a:srgbClr>
                </a:solidFill>
                <a:latin typeface="Calibri"/>
                <a:ea typeface="+mn-ea"/>
                <a:cs typeface="Calibri"/>
              </a:rPr>
              <a:t>help </a:t>
            </a:r>
            <a:r>
              <a:rPr sz="860" b="1" kern="1200" spc="26" dirty="0">
                <a:solidFill>
                  <a:srgbClr val="1F497D">
                    <a:lumMod val="75000"/>
                  </a:srgbClr>
                </a:solidFill>
                <a:latin typeface="Calibri"/>
                <a:ea typeface="+mn-ea"/>
                <a:cs typeface="Calibri"/>
              </a:rPr>
              <a:t>marginalized </a:t>
            </a:r>
            <a:r>
              <a:rPr sz="860" b="1" kern="1200" spc="13" dirty="0">
                <a:solidFill>
                  <a:srgbClr val="1F497D">
                    <a:lumMod val="75000"/>
                  </a:srgbClr>
                </a:solidFill>
                <a:latin typeface="Calibri"/>
                <a:ea typeface="+mn-ea"/>
                <a:cs typeface="Calibri"/>
              </a:rPr>
              <a:t>constituencies reach </a:t>
            </a:r>
            <a:r>
              <a:rPr sz="860" b="1" kern="1200" spc="7" dirty="0">
                <a:solidFill>
                  <a:srgbClr val="1F497D">
                    <a:lumMod val="75000"/>
                  </a:srgbClr>
                </a:solidFill>
                <a:latin typeface="Calibri"/>
                <a:ea typeface="+mn-ea"/>
                <a:cs typeface="Calibri"/>
              </a:rPr>
              <a:t>larger</a:t>
            </a:r>
            <a:r>
              <a:rPr sz="860" b="1" kern="1200" spc="168" dirty="0">
                <a:solidFill>
                  <a:srgbClr val="1F497D">
                    <a:lumMod val="75000"/>
                  </a:srgbClr>
                </a:solidFill>
                <a:latin typeface="Calibri"/>
                <a:ea typeface="+mn-ea"/>
                <a:cs typeface="Calibri"/>
              </a:rPr>
              <a:t> </a:t>
            </a:r>
            <a:r>
              <a:rPr sz="860" b="1" kern="1200" spc="23" dirty="0">
                <a:solidFill>
                  <a:srgbClr val="1F497D">
                    <a:lumMod val="75000"/>
                  </a:srgbClr>
                </a:solidFill>
                <a:latin typeface="Calibri"/>
                <a:ea typeface="+mn-ea"/>
                <a:cs typeface="Calibri"/>
              </a:rPr>
              <a:t>audience.</a:t>
            </a:r>
            <a:endParaRPr sz="860" b="1" kern="1200" dirty="0">
              <a:solidFill>
                <a:srgbClr val="1F497D">
                  <a:lumMod val="75000"/>
                </a:srgbClr>
              </a:solidFill>
              <a:latin typeface="Calibri"/>
              <a:ea typeface="+mn-ea"/>
              <a:cs typeface="Calibri"/>
            </a:endParaRPr>
          </a:p>
          <a:p>
            <a:pPr marL="2521" algn="ctr" defTabSz="605150">
              <a:spcBef>
                <a:spcPts val="417"/>
              </a:spcBef>
              <a:buClrTx/>
            </a:pPr>
            <a:r>
              <a:rPr sz="860" b="1" kern="1200" spc="36" dirty="0">
                <a:solidFill>
                  <a:srgbClr val="1F497D">
                    <a:lumMod val="75000"/>
                  </a:srgbClr>
                </a:solidFill>
                <a:latin typeface="Calibri"/>
                <a:ea typeface="+mn-ea"/>
                <a:cs typeface="Calibri"/>
              </a:rPr>
              <a:t>Does </a:t>
            </a:r>
            <a:r>
              <a:rPr sz="860" b="1" kern="1200" dirty="0">
                <a:solidFill>
                  <a:srgbClr val="1F497D">
                    <a:lumMod val="75000"/>
                  </a:srgbClr>
                </a:solidFill>
                <a:latin typeface="Calibri"/>
                <a:ea typeface="+mn-ea"/>
                <a:cs typeface="Calibri"/>
              </a:rPr>
              <a:t>not </a:t>
            </a:r>
            <a:r>
              <a:rPr sz="860" b="1" kern="1200" spc="26" dirty="0">
                <a:solidFill>
                  <a:srgbClr val="1F497D">
                    <a:lumMod val="75000"/>
                  </a:srgbClr>
                </a:solidFill>
                <a:latin typeface="Calibri"/>
                <a:ea typeface="+mn-ea"/>
                <a:cs typeface="Calibri"/>
              </a:rPr>
              <a:t>align </a:t>
            </a:r>
            <a:r>
              <a:rPr sz="860" b="1" kern="1200" spc="-7" dirty="0">
                <a:solidFill>
                  <a:srgbClr val="1F497D">
                    <a:lumMod val="75000"/>
                  </a:srgbClr>
                </a:solidFill>
                <a:latin typeface="Calibri"/>
                <a:ea typeface="+mn-ea"/>
                <a:cs typeface="Calibri"/>
              </a:rPr>
              <a:t>assets </a:t>
            </a:r>
            <a:r>
              <a:rPr sz="860" b="1" kern="1200" spc="20" dirty="0">
                <a:solidFill>
                  <a:srgbClr val="1F497D">
                    <a:lumMod val="75000"/>
                  </a:srgbClr>
                </a:solidFill>
                <a:latin typeface="Calibri"/>
                <a:ea typeface="+mn-ea"/>
                <a:cs typeface="Calibri"/>
              </a:rPr>
              <a:t>and </a:t>
            </a:r>
            <a:r>
              <a:rPr sz="860" b="1" kern="1200" spc="13" dirty="0">
                <a:solidFill>
                  <a:srgbClr val="1F497D">
                    <a:lumMod val="75000"/>
                  </a:srgbClr>
                </a:solidFill>
                <a:latin typeface="Calibri"/>
                <a:ea typeface="+mn-ea"/>
                <a:cs typeface="Calibri"/>
              </a:rPr>
              <a:t>investing </a:t>
            </a:r>
            <a:r>
              <a:rPr sz="860" b="1" kern="1200" spc="17" dirty="0">
                <a:solidFill>
                  <a:srgbClr val="1F497D">
                    <a:lumMod val="75000"/>
                  </a:srgbClr>
                </a:solidFill>
                <a:latin typeface="Calibri"/>
                <a:ea typeface="+mn-ea"/>
                <a:cs typeface="Calibri"/>
              </a:rPr>
              <a:t>with </a:t>
            </a:r>
            <a:r>
              <a:rPr sz="860" b="1" kern="1200" spc="20" dirty="0">
                <a:solidFill>
                  <a:srgbClr val="1F497D">
                    <a:lumMod val="75000"/>
                  </a:srgbClr>
                </a:solidFill>
                <a:latin typeface="Calibri"/>
                <a:ea typeface="+mn-ea"/>
                <a:cs typeface="Calibri"/>
              </a:rPr>
              <a:t>goals and</a:t>
            </a:r>
            <a:r>
              <a:rPr sz="860" b="1" kern="1200" spc="23" dirty="0">
                <a:solidFill>
                  <a:srgbClr val="1F497D">
                    <a:lumMod val="75000"/>
                  </a:srgbClr>
                </a:solidFill>
                <a:latin typeface="Calibri"/>
                <a:ea typeface="+mn-ea"/>
                <a:cs typeface="Calibri"/>
              </a:rPr>
              <a:t> </a:t>
            </a:r>
            <a:r>
              <a:rPr sz="860" b="1" kern="1200" spc="17" dirty="0">
                <a:solidFill>
                  <a:srgbClr val="1F497D">
                    <a:lumMod val="75000"/>
                  </a:srgbClr>
                </a:solidFill>
                <a:latin typeface="Calibri"/>
                <a:ea typeface="+mn-ea"/>
                <a:cs typeface="Calibri"/>
              </a:rPr>
              <a:t>values.</a:t>
            </a:r>
            <a:endParaRPr sz="860" b="1" kern="1200" dirty="0">
              <a:solidFill>
                <a:srgbClr val="1F497D">
                  <a:lumMod val="75000"/>
                </a:srgbClr>
              </a:solidFill>
              <a:latin typeface="Calibri"/>
              <a:ea typeface="+mn-ea"/>
              <a:cs typeface="Calibri"/>
            </a:endParaRPr>
          </a:p>
          <a:p>
            <a:pPr marL="458905" marR="450080" algn="ctr" defTabSz="605150">
              <a:lnSpc>
                <a:spcPts val="907"/>
              </a:lnSpc>
              <a:spcBef>
                <a:spcPts val="483"/>
              </a:spcBef>
              <a:buClrTx/>
            </a:pPr>
            <a:r>
              <a:rPr lang="en-US" sz="860" b="1" kern="1200" spc="-3" dirty="0">
                <a:solidFill>
                  <a:srgbClr val="1F497D">
                    <a:lumMod val="75000"/>
                  </a:srgbClr>
                </a:solidFill>
                <a:latin typeface="Calibri"/>
                <a:ea typeface="+mn-ea"/>
                <a:cs typeface="Calibri"/>
              </a:rPr>
              <a:t>Doesn’t always follow lead partners, staff or investees </a:t>
            </a:r>
            <a:r>
              <a:rPr sz="860" b="1" kern="1200" spc="10" dirty="0">
                <a:solidFill>
                  <a:srgbClr val="1F497D">
                    <a:lumMod val="75000"/>
                  </a:srgbClr>
                </a:solidFill>
                <a:latin typeface="Calibri"/>
                <a:ea typeface="+mn-ea"/>
                <a:cs typeface="Calibri"/>
              </a:rPr>
              <a:t> </a:t>
            </a:r>
            <a:r>
              <a:rPr lang="en-US" sz="794" b="1" kern="1200" spc="20" dirty="0">
                <a:solidFill>
                  <a:srgbClr val="1F497D">
                    <a:lumMod val="75000"/>
                  </a:srgbClr>
                </a:solidFill>
                <a:latin typeface="Calibri"/>
                <a:ea typeface="+mn-ea"/>
                <a:cs typeface="Calibri"/>
              </a:rPr>
              <a:t>direction </a:t>
            </a:r>
            <a:r>
              <a:rPr sz="794" b="1" kern="1200" spc="23" dirty="0">
                <a:solidFill>
                  <a:srgbClr val="1F497D">
                    <a:lumMod val="75000"/>
                  </a:srgbClr>
                </a:solidFill>
                <a:latin typeface="Calibri"/>
                <a:ea typeface="+mn-ea"/>
                <a:cs typeface="Calibri"/>
              </a:rPr>
              <a:t>on </a:t>
            </a:r>
            <a:r>
              <a:rPr lang="en-US" sz="794" b="1" kern="1200" spc="-3" dirty="0">
                <a:solidFill>
                  <a:srgbClr val="1F497D">
                    <a:lumMod val="75000"/>
                  </a:srgbClr>
                </a:solidFill>
                <a:latin typeface="Calibri"/>
                <a:ea typeface="+mn-ea"/>
                <a:cs typeface="Calibri"/>
              </a:rPr>
              <a:t>investment </a:t>
            </a:r>
            <a:r>
              <a:rPr sz="794" b="1" kern="1200" spc="10" dirty="0">
                <a:solidFill>
                  <a:srgbClr val="1F497D">
                    <a:lumMod val="75000"/>
                  </a:srgbClr>
                </a:solidFill>
                <a:latin typeface="Calibri"/>
                <a:ea typeface="+mn-ea"/>
                <a:cs typeface="Calibri"/>
              </a:rPr>
              <a:t>priorities.</a:t>
            </a:r>
            <a:endParaRPr sz="794" b="1" kern="1200" dirty="0">
              <a:solidFill>
                <a:srgbClr val="1F497D">
                  <a:lumMod val="75000"/>
                </a:srgbClr>
              </a:solidFill>
              <a:latin typeface="Calibri"/>
              <a:ea typeface="+mn-ea"/>
              <a:cs typeface="Calibri"/>
            </a:endParaRPr>
          </a:p>
        </p:txBody>
      </p:sp>
      <p:sp>
        <p:nvSpPr>
          <p:cNvPr id="25" name="object 25"/>
          <p:cNvSpPr txBox="1">
            <a:spLocks noGrp="1"/>
          </p:cNvSpPr>
          <p:nvPr>
            <p:ph type="title"/>
          </p:nvPr>
        </p:nvSpPr>
        <p:spPr>
          <a:xfrm>
            <a:off x="3069605" y="982272"/>
            <a:ext cx="3152648" cy="480431"/>
          </a:xfrm>
          <a:prstGeom prst="rect">
            <a:avLst/>
          </a:prstGeom>
        </p:spPr>
        <p:txBody>
          <a:bodyPr vert="horz" wrap="square" lIns="0" tIns="11346" rIns="0" bIns="0" rtlCol="0">
            <a:spAutoFit/>
          </a:bodyPr>
          <a:lstStyle/>
          <a:p>
            <a:pPr marL="40763" algn="ctr">
              <a:lnSpc>
                <a:spcPts val="1929"/>
              </a:lnSpc>
              <a:spcBef>
                <a:spcPts val="89"/>
              </a:spcBef>
            </a:pPr>
            <a:r>
              <a:rPr sz="1191" b="1" spc="89" dirty="0">
                <a:solidFill>
                  <a:schemeClr val="tx2">
                    <a:lumMod val="75000"/>
                  </a:schemeClr>
                </a:solidFill>
                <a:latin typeface="FrankRuehl" panose="020E0503060101010101" pitchFamily="34" charset="-79"/>
                <a:cs typeface="FrankRuehl" panose="020E0503060101010101" pitchFamily="34" charset="-79"/>
              </a:rPr>
              <a:t>WHERE </a:t>
            </a:r>
            <a:r>
              <a:rPr sz="1191" b="1" spc="75" dirty="0">
                <a:solidFill>
                  <a:schemeClr val="tx2">
                    <a:lumMod val="75000"/>
                  </a:schemeClr>
                </a:solidFill>
                <a:latin typeface="FrankRuehl" panose="020E0503060101010101" pitchFamily="34" charset="-79"/>
                <a:cs typeface="FrankRuehl" panose="020E0503060101010101" pitchFamily="34" charset="-79"/>
              </a:rPr>
              <a:t>ARE </a:t>
            </a:r>
            <a:r>
              <a:rPr sz="1191" b="1" spc="116" dirty="0">
                <a:solidFill>
                  <a:schemeClr val="tx2">
                    <a:lumMod val="75000"/>
                  </a:schemeClr>
                </a:solidFill>
                <a:latin typeface="FrankRuehl" panose="020E0503060101010101" pitchFamily="34" charset="-79"/>
                <a:cs typeface="FrankRuehl" panose="020E0503060101010101" pitchFamily="34" charset="-79"/>
              </a:rPr>
              <a:t>YOU</a:t>
            </a:r>
            <a:r>
              <a:rPr sz="1191" b="1" spc="-132" dirty="0">
                <a:solidFill>
                  <a:schemeClr val="tx2">
                    <a:lumMod val="75000"/>
                  </a:schemeClr>
                </a:solidFill>
                <a:latin typeface="FrankRuehl" panose="020E0503060101010101" pitchFamily="34" charset="-79"/>
                <a:cs typeface="FrankRuehl" panose="020E0503060101010101" pitchFamily="34" charset="-79"/>
              </a:rPr>
              <a:t> </a:t>
            </a:r>
            <a:r>
              <a:rPr sz="1191" b="1" spc="119" dirty="0">
                <a:solidFill>
                  <a:schemeClr val="tx2">
                    <a:lumMod val="75000"/>
                  </a:schemeClr>
                </a:solidFill>
                <a:latin typeface="FrankRuehl" panose="020E0503060101010101" pitchFamily="34" charset="-79"/>
                <a:cs typeface="FrankRuehl" panose="020E0503060101010101" pitchFamily="34" charset="-79"/>
              </a:rPr>
              <a:t>ON</a:t>
            </a:r>
          </a:p>
          <a:p>
            <a:pPr algn="ctr">
              <a:lnSpc>
                <a:spcPts val="1929"/>
              </a:lnSpc>
            </a:pPr>
            <a:r>
              <a:rPr sz="1191" b="1" spc="119" dirty="0">
                <a:solidFill>
                  <a:schemeClr val="tx2">
                    <a:lumMod val="75000"/>
                  </a:schemeClr>
                </a:solidFill>
                <a:latin typeface="FrankRuehl" panose="020E0503060101010101" pitchFamily="34" charset="-79"/>
                <a:cs typeface="FrankRuehl" panose="020E0503060101010101" pitchFamily="34" charset="-79"/>
              </a:rPr>
              <a:t>THIS </a:t>
            </a:r>
            <a:r>
              <a:rPr sz="1191" b="1" spc="113" dirty="0">
                <a:solidFill>
                  <a:schemeClr val="tx2">
                    <a:lumMod val="75000"/>
                  </a:schemeClr>
                </a:solidFill>
                <a:latin typeface="FrankRuehl" panose="020E0503060101010101" pitchFamily="34" charset="-79"/>
                <a:cs typeface="FrankRuehl" panose="020E0503060101010101" pitchFamily="34" charset="-79"/>
              </a:rPr>
              <a:t>DIMENSION </a:t>
            </a:r>
            <a:r>
              <a:rPr sz="1191" b="1" spc="79" dirty="0">
                <a:solidFill>
                  <a:schemeClr val="tx2">
                    <a:lumMod val="75000"/>
                  </a:schemeClr>
                </a:solidFill>
                <a:latin typeface="FrankRuehl" panose="020E0503060101010101" pitchFamily="34" charset="-79"/>
                <a:cs typeface="FrankRuehl" panose="020E0503060101010101" pitchFamily="34" charset="-79"/>
              </a:rPr>
              <a:t>OF</a:t>
            </a:r>
            <a:r>
              <a:rPr lang="en-US" sz="1191" b="1" spc="79" dirty="0">
                <a:solidFill>
                  <a:schemeClr val="tx2">
                    <a:lumMod val="75000"/>
                  </a:schemeClr>
                </a:solidFill>
                <a:latin typeface="FrankRuehl" panose="020E0503060101010101" pitchFamily="34" charset="-79"/>
                <a:cs typeface="FrankRuehl" panose="020E0503060101010101" pitchFamily="34" charset="-79"/>
              </a:rPr>
              <a:t> </a:t>
            </a:r>
            <a:r>
              <a:rPr sz="1191" b="1" spc="-208" dirty="0">
                <a:solidFill>
                  <a:schemeClr val="tx2">
                    <a:lumMod val="75000"/>
                  </a:schemeClr>
                </a:solidFill>
                <a:latin typeface="FrankRuehl" panose="020E0503060101010101" pitchFamily="34" charset="-79"/>
                <a:cs typeface="FrankRuehl" panose="020E0503060101010101" pitchFamily="34" charset="-79"/>
              </a:rPr>
              <a:t> </a:t>
            </a:r>
            <a:r>
              <a:rPr sz="1191" b="1" spc="113" dirty="0">
                <a:solidFill>
                  <a:schemeClr val="tx2">
                    <a:lumMod val="75000"/>
                  </a:schemeClr>
                </a:solidFill>
                <a:latin typeface="FrankRuehl" panose="020E0503060101010101" pitchFamily="34" charset="-79"/>
                <a:cs typeface="FrankRuehl" panose="020E0503060101010101" pitchFamily="34" charset="-79"/>
              </a:rPr>
              <a:t>POWER?</a:t>
            </a:r>
          </a:p>
        </p:txBody>
      </p:sp>
      <p:sp>
        <p:nvSpPr>
          <p:cNvPr id="26" name="object 26"/>
          <p:cNvSpPr txBox="1"/>
          <p:nvPr/>
        </p:nvSpPr>
        <p:spPr>
          <a:xfrm>
            <a:off x="3321225" y="1544279"/>
            <a:ext cx="2857080" cy="193439"/>
          </a:xfrm>
          <a:prstGeom prst="rect">
            <a:avLst/>
          </a:prstGeom>
        </p:spPr>
        <p:txBody>
          <a:bodyPr vert="horz" wrap="square" lIns="0" tIns="10085" rIns="0" bIns="0" rtlCol="0">
            <a:spAutoFit/>
          </a:bodyPr>
          <a:lstStyle/>
          <a:p>
            <a:pPr marL="8405" defTabSz="605150">
              <a:spcBef>
                <a:spcPts val="79"/>
              </a:spcBef>
              <a:buClrTx/>
            </a:pPr>
            <a:r>
              <a:rPr sz="1191" kern="1200" spc="17" dirty="0">
                <a:solidFill>
                  <a:srgbClr val="1F497D">
                    <a:lumMod val="75000"/>
                  </a:srgbClr>
                </a:solidFill>
                <a:latin typeface="FrankRuehl" panose="020E0503060101010101" pitchFamily="34" charset="-79"/>
                <a:ea typeface="+mn-ea"/>
                <a:cs typeface="FrankRuehl" panose="020E0503060101010101" pitchFamily="34" charset="-79"/>
              </a:rPr>
              <a:t>WHERE </a:t>
            </a:r>
            <a:r>
              <a:rPr sz="1191" kern="1200" spc="30" dirty="0">
                <a:solidFill>
                  <a:srgbClr val="1F497D">
                    <a:lumMod val="75000"/>
                  </a:srgbClr>
                </a:solidFill>
                <a:latin typeface="FrankRuehl" panose="020E0503060101010101" pitchFamily="34" charset="-79"/>
                <a:ea typeface="+mn-ea"/>
                <a:cs typeface="FrankRuehl" panose="020E0503060101010101" pitchFamily="34" charset="-79"/>
              </a:rPr>
              <a:t>WOULD </a:t>
            </a:r>
            <a:r>
              <a:rPr sz="1191" kern="1200" spc="23" dirty="0">
                <a:solidFill>
                  <a:srgbClr val="1F497D">
                    <a:lumMod val="75000"/>
                  </a:srgbClr>
                </a:solidFill>
                <a:latin typeface="FrankRuehl" panose="020E0503060101010101" pitchFamily="34" charset="-79"/>
                <a:ea typeface="+mn-ea"/>
                <a:cs typeface="FrankRuehl" panose="020E0503060101010101" pitchFamily="34" charset="-79"/>
              </a:rPr>
              <a:t>YOU </a:t>
            </a:r>
            <a:r>
              <a:rPr sz="1191" kern="1200" spc="20" dirty="0">
                <a:solidFill>
                  <a:srgbClr val="1F497D">
                    <a:lumMod val="75000"/>
                  </a:srgbClr>
                </a:solidFill>
                <a:latin typeface="FrankRuehl" panose="020E0503060101010101" pitchFamily="34" charset="-79"/>
                <a:ea typeface="+mn-ea"/>
                <a:cs typeface="FrankRuehl" panose="020E0503060101010101" pitchFamily="34" charset="-79"/>
              </a:rPr>
              <a:t>LIKE </a:t>
            </a:r>
            <a:r>
              <a:rPr sz="1191" kern="1200" spc="17" dirty="0">
                <a:solidFill>
                  <a:srgbClr val="1F497D">
                    <a:lumMod val="75000"/>
                  </a:srgbClr>
                </a:solidFill>
                <a:latin typeface="FrankRuehl" panose="020E0503060101010101" pitchFamily="34" charset="-79"/>
                <a:ea typeface="+mn-ea"/>
                <a:cs typeface="FrankRuehl" panose="020E0503060101010101" pitchFamily="34" charset="-79"/>
              </a:rPr>
              <a:t>TO</a:t>
            </a:r>
            <a:r>
              <a:rPr sz="1191" kern="1200" spc="146" dirty="0">
                <a:solidFill>
                  <a:srgbClr val="1F497D">
                    <a:lumMod val="75000"/>
                  </a:srgbClr>
                </a:solidFill>
                <a:latin typeface="FrankRuehl" panose="020E0503060101010101" pitchFamily="34" charset="-79"/>
                <a:ea typeface="+mn-ea"/>
                <a:cs typeface="FrankRuehl" panose="020E0503060101010101" pitchFamily="34" charset="-79"/>
              </a:rPr>
              <a:t> </a:t>
            </a:r>
            <a:r>
              <a:rPr sz="1191" kern="1200" spc="-3" dirty="0">
                <a:solidFill>
                  <a:srgbClr val="1F497D">
                    <a:lumMod val="75000"/>
                  </a:srgbClr>
                </a:solidFill>
                <a:latin typeface="FrankRuehl" panose="020E0503060101010101" pitchFamily="34" charset="-79"/>
                <a:ea typeface="+mn-ea"/>
                <a:cs typeface="FrankRuehl" panose="020E0503060101010101" pitchFamily="34" charset="-79"/>
              </a:rPr>
              <a:t>BE?</a:t>
            </a:r>
            <a:endParaRPr sz="1191" kern="1200" dirty="0">
              <a:solidFill>
                <a:srgbClr val="1F497D">
                  <a:lumMod val="75000"/>
                </a:srgbClr>
              </a:solidFill>
              <a:latin typeface="FrankRuehl" panose="020E0503060101010101" pitchFamily="34" charset="-79"/>
              <a:ea typeface="+mn-ea"/>
              <a:cs typeface="FrankRuehl" panose="020E0503060101010101" pitchFamily="34" charset="-79"/>
            </a:endParaRPr>
          </a:p>
        </p:txBody>
      </p:sp>
      <p:sp>
        <p:nvSpPr>
          <p:cNvPr id="27" name="object 27"/>
          <p:cNvSpPr/>
          <p:nvPr/>
        </p:nvSpPr>
        <p:spPr>
          <a:xfrm>
            <a:off x="4412106" y="1865779"/>
            <a:ext cx="319787" cy="0"/>
          </a:xfrm>
          <a:custGeom>
            <a:avLst/>
            <a:gdLst/>
            <a:ahLst/>
            <a:cxnLst/>
            <a:rect l="l" t="t" r="r" b="b"/>
            <a:pathLst>
              <a:path w="483235">
                <a:moveTo>
                  <a:pt x="0" y="0"/>
                </a:moveTo>
                <a:lnTo>
                  <a:pt x="483019" y="0"/>
                </a:lnTo>
              </a:path>
            </a:pathLst>
          </a:custGeom>
          <a:ln w="25400">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4454783" y="582059"/>
            <a:ext cx="234903" cy="337017"/>
          </a:xfrm>
          <a:custGeom>
            <a:avLst/>
            <a:gdLst/>
            <a:ahLst/>
            <a:cxnLst/>
            <a:rect l="l" t="t" r="r" b="b"/>
            <a:pathLst>
              <a:path w="354964" h="509269">
                <a:moveTo>
                  <a:pt x="354456" y="0"/>
                </a:moveTo>
                <a:lnTo>
                  <a:pt x="0" y="0"/>
                </a:lnTo>
                <a:lnTo>
                  <a:pt x="888" y="2070"/>
                </a:lnTo>
                <a:lnTo>
                  <a:pt x="3238" y="41021"/>
                </a:lnTo>
                <a:lnTo>
                  <a:pt x="31826" y="509181"/>
                </a:lnTo>
                <a:lnTo>
                  <a:pt x="322630" y="509181"/>
                </a:lnTo>
                <a:lnTo>
                  <a:pt x="351218" y="41021"/>
                </a:lnTo>
                <a:lnTo>
                  <a:pt x="353567" y="2070"/>
                </a:lnTo>
                <a:lnTo>
                  <a:pt x="354456" y="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4431579" y="547963"/>
            <a:ext cx="281128" cy="0"/>
          </a:xfrm>
          <a:custGeom>
            <a:avLst/>
            <a:gdLst/>
            <a:ahLst/>
            <a:cxnLst/>
            <a:rect l="l" t="t" r="r" b="b"/>
            <a:pathLst>
              <a:path w="424814">
                <a:moveTo>
                  <a:pt x="0" y="0"/>
                </a:moveTo>
                <a:lnTo>
                  <a:pt x="424586" y="0"/>
                </a:lnTo>
              </a:path>
            </a:pathLst>
          </a:custGeom>
          <a:ln w="3938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4464793" y="950681"/>
            <a:ext cx="214733" cy="0"/>
          </a:xfrm>
          <a:custGeom>
            <a:avLst/>
            <a:gdLst/>
            <a:ahLst/>
            <a:cxnLst/>
            <a:rect l="l" t="t" r="r" b="b"/>
            <a:pathLst>
              <a:path w="324485">
                <a:moveTo>
                  <a:pt x="0" y="0"/>
                </a:moveTo>
                <a:lnTo>
                  <a:pt x="324192" y="0"/>
                </a:lnTo>
              </a:path>
            </a:pathLst>
          </a:custGeom>
          <a:ln w="31597">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4483854" y="393035"/>
            <a:ext cx="135800" cy="120840"/>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object 2"/>
          <p:cNvSpPr txBox="1"/>
          <p:nvPr/>
        </p:nvSpPr>
        <p:spPr>
          <a:xfrm>
            <a:off x="7188495" y="296418"/>
            <a:ext cx="115140" cy="115438"/>
          </a:xfrm>
          <a:prstGeom prst="rect">
            <a:avLst/>
          </a:prstGeom>
        </p:spPr>
        <p:txBody>
          <a:bodyPr vert="horz" wrap="square" lIns="0" tIns="8404" rIns="0" bIns="0" rtlCol="0">
            <a:spAutoFit/>
          </a:bodyPr>
          <a:lstStyle/>
          <a:p>
            <a:pPr marL="8405" defTabSz="605150">
              <a:spcBef>
                <a:spcPts val="66"/>
              </a:spcBef>
              <a:buClrTx/>
            </a:pPr>
            <a:r>
              <a:rPr sz="695" kern="1200" spc="33" dirty="0">
                <a:solidFill>
                  <a:srgbClr val="1F497D">
                    <a:lumMod val="75000"/>
                  </a:srgbClr>
                </a:solidFill>
                <a:latin typeface="Calibri"/>
                <a:ea typeface="+mn-ea"/>
                <a:cs typeface="Calibri"/>
              </a:rPr>
              <a:t>57</a:t>
            </a:r>
            <a:endParaRPr sz="695" kern="1200">
              <a:solidFill>
                <a:srgbClr val="1F497D">
                  <a:lumMod val="75000"/>
                </a:srgbClr>
              </a:solidFill>
              <a:latin typeface="Calibri"/>
              <a:ea typeface="+mn-ea"/>
              <a:cs typeface="Calibri"/>
            </a:endParaRPr>
          </a:p>
        </p:txBody>
      </p:sp>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 name="object 4"/>
          <p:cNvSpPr txBox="1"/>
          <p:nvPr/>
        </p:nvSpPr>
        <p:spPr>
          <a:xfrm>
            <a:off x="6261524" y="296901"/>
            <a:ext cx="623607" cy="115438"/>
          </a:xfrm>
          <a:prstGeom prst="rect">
            <a:avLst/>
          </a:prstGeom>
        </p:spPr>
        <p:txBody>
          <a:bodyPr vert="horz" wrap="square" lIns="0" tIns="8404" rIns="0" bIns="0" rtlCol="0">
            <a:spAutoFit/>
          </a:bodyPr>
          <a:lstStyle/>
          <a:p>
            <a:pPr marL="8405" defTabSz="605150">
              <a:spcBef>
                <a:spcPts val="66"/>
              </a:spcBef>
              <a:buClrTx/>
            </a:pPr>
            <a:r>
              <a:rPr sz="695" kern="1200" spc="26" dirty="0">
                <a:solidFill>
                  <a:srgbClr val="1F497D">
                    <a:lumMod val="75000"/>
                  </a:srgbClr>
                </a:solidFill>
                <a:latin typeface="Calibri"/>
                <a:ea typeface="+mn-ea"/>
                <a:cs typeface="Calibri"/>
              </a:rPr>
              <a:t>Wielding</a:t>
            </a:r>
            <a:r>
              <a:rPr sz="695" kern="1200" dirty="0">
                <a:solidFill>
                  <a:srgbClr val="1F497D">
                    <a:lumMod val="75000"/>
                  </a:srgbClr>
                </a:solidFill>
                <a:latin typeface="Calibri"/>
                <a:ea typeface="+mn-ea"/>
                <a:cs typeface="Calibri"/>
              </a:rPr>
              <a:t> </a:t>
            </a:r>
            <a:r>
              <a:rPr sz="695" kern="1200" spc="7" dirty="0">
                <a:solidFill>
                  <a:srgbClr val="1F497D">
                    <a:lumMod val="75000"/>
                  </a:srgbClr>
                </a:solidFill>
                <a:latin typeface="Calibri"/>
                <a:ea typeface="+mn-ea"/>
                <a:cs typeface="Calibri"/>
              </a:rPr>
              <a:t>Power</a:t>
            </a:r>
            <a:endParaRPr sz="695" kern="1200">
              <a:solidFill>
                <a:srgbClr val="1F497D">
                  <a:lumMod val="75000"/>
                </a:srgbClr>
              </a:solidFill>
              <a:latin typeface="Calibri"/>
              <a:ea typeface="+mn-ea"/>
              <a:cs typeface="Calibri"/>
            </a:endParaRPr>
          </a:p>
        </p:txBody>
      </p:sp>
      <p:sp>
        <p:nvSpPr>
          <p:cNvPr id="5" name="object 5"/>
          <p:cNvSpPr/>
          <p:nvPr/>
        </p:nvSpPr>
        <p:spPr>
          <a:xfrm>
            <a:off x="6980368" y="222692"/>
            <a:ext cx="108921" cy="220229"/>
          </a:xfrm>
          <a:prstGeom prst="rect">
            <a:avLst/>
          </a:prstGeom>
          <a:blipFill>
            <a:blip r:embed="rId2"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 name="object 6"/>
          <p:cNvSpPr/>
          <p:nvPr/>
        </p:nvSpPr>
        <p:spPr>
          <a:xfrm>
            <a:off x="1242221" y="-8661"/>
            <a:ext cx="6656293" cy="1688219"/>
          </a:xfrm>
          <a:prstGeom prst="rect">
            <a:avLst/>
          </a:prstGeom>
          <a:blipFill>
            <a:blip r:embed="rId3"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 name="object 7"/>
          <p:cNvSpPr/>
          <p:nvPr/>
        </p:nvSpPr>
        <p:spPr>
          <a:xfrm>
            <a:off x="4475516" y="905071"/>
            <a:ext cx="140774" cy="1609445"/>
          </a:xfrm>
          <a:custGeom>
            <a:avLst/>
            <a:gdLst/>
            <a:ahLst/>
            <a:cxnLst/>
            <a:rect l="l" t="t" r="r" b="b"/>
            <a:pathLst>
              <a:path w="212725" h="2432050">
                <a:moveTo>
                  <a:pt x="106349" y="0"/>
                </a:moveTo>
                <a:lnTo>
                  <a:pt x="0" y="2431554"/>
                </a:lnTo>
                <a:lnTo>
                  <a:pt x="212712" y="2431554"/>
                </a:lnTo>
                <a:lnTo>
                  <a:pt x="106349"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 name="object 8"/>
          <p:cNvSpPr/>
          <p:nvPr/>
        </p:nvSpPr>
        <p:spPr>
          <a:xfrm>
            <a:off x="4520922" y="0"/>
            <a:ext cx="50006" cy="571080"/>
          </a:xfrm>
          <a:custGeom>
            <a:avLst/>
            <a:gdLst/>
            <a:ahLst/>
            <a:cxnLst/>
            <a:rect l="l" t="t" r="r" b="b"/>
            <a:pathLst>
              <a:path w="75564" h="862965">
                <a:moveTo>
                  <a:pt x="75471" y="0"/>
                </a:moveTo>
                <a:lnTo>
                  <a:pt x="0" y="0"/>
                </a:lnTo>
                <a:lnTo>
                  <a:pt x="37734" y="862736"/>
                </a:lnTo>
                <a:lnTo>
                  <a:pt x="75471"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 name="object 9"/>
          <p:cNvSpPr/>
          <p:nvPr/>
        </p:nvSpPr>
        <p:spPr>
          <a:xfrm>
            <a:off x="4093794" y="901415"/>
            <a:ext cx="417699" cy="1612807"/>
          </a:xfrm>
          <a:custGeom>
            <a:avLst/>
            <a:gdLst/>
            <a:ahLst/>
            <a:cxnLst/>
            <a:rect l="l" t="t" r="r" b="b"/>
            <a:pathLst>
              <a:path w="631189" h="2437129">
                <a:moveTo>
                  <a:pt x="630682" y="0"/>
                </a:moveTo>
                <a:lnTo>
                  <a:pt x="0" y="2437079"/>
                </a:lnTo>
                <a:lnTo>
                  <a:pt x="222859" y="2437079"/>
                </a:lnTo>
                <a:lnTo>
                  <a:pt x="630682"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 name="object 10"/>
          <p:cNvSpPr/>
          <p:nvPr/>
        </p:nvSpPr>
        <p:spPr>
          <a:xfrm>
            <a:off x="4580655" y="0"/>
            <a:ext cx="148758" cy="574862"/>
          </a:xfrm>
          <a:custGeom>
            <a:avLst/>
            <a:gdLst/>
            <a:ahLst/>
            <a:cxnLst/>
            <a:rect l="l" t="t" r="r" b="b"/>
            <a:pathLst>
              <a:path w="224789" h="868680">
                <a:moveTo>
                  <a:pt x="224690" y="0"/>
                </a:moveTo>
                <a:lnTo>
                  <a:pt x="145294" y="0"/>
                </a:lnTo>
                <a:lnTo>
                  <a:pt x="0" y="868248"/>
                </a:lnTo>
                <a:lnTo>
                  <a:pt x="22469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1" name="object 11"/>
          <p:cNvSpPr/>
          <p:nvPr/>
        </p:nvSpPr>
        <p:spPr>
          <a:xfrm>
            <a:off x="3667965" y="890607"/>
            <a:ext cx="810185" cy="1623732"/>
          </a:xfrm>
          <a:custGeom>
            <a:avLst/>
            <a:gdLst/>
            <a:ahLst/>
            <a:cxnLst/>
            <a:rect l="l" t="t" r="r" b="b"/>
            <a:pathLst>
              <a:path w="1224279" h="2453640">
                <a:moveTo>
                  <a:pt x="1223937" y="0"/>
                </a:moveTo>
                <a:lnTo>
                  <a:pt x="0" y="2453411"/>
                </a:lnTo>
                <a:lnTo>
                  <a:pt x="257302" y="2453411"/>
                </a:lnTo>
                <a:lnTo>
                  <a:pt x="1223937"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 name="object 12"/>
          <p:cNvSpPr/>
          <p:nvPr/>
        </p:nvSpPr>
        <p:spPr>
          <a:xfrm>
            <a:off x="4613870" y="0"/>
            <a:ext cx="292053" cy="585788"/>
          </a:xfrm>
          <a:custGeom>
            <a:avLst/>
            <a:gdLst/>
            <a:ahLst/>
            <a:cxnLst/>
            <a:rect l="l" t="t" r="r" b="b"/>
            <a:pathLst>
              <a:path w="441325" h="885190">
                <a:moveTo>
                  <a:pt x="441300" y="0"/>
                </a:moveTo>
                <a:lnTo>
                  <a:pt x="348530" y="0"/>
                </a:lnTo>
                <a:lnTo>
                  <a:pt x="0" y="884593"/>
                </a:lnTo>
                <a:lnTo>
                  <a:pt x="44130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 name="object 13"/>
          <p:cNvSpPr/>
          <p:nvPr/>
        </p:nvSpPr>
        <p:spPr>
          <a:xfrm>
            <a:off x="3141483" y="873133"/>
            <a:ext cx="1306465" cy="1641382"/>
          </a:xfrm>
          <a:custGeom>
            <a:avLst/>
            <a:gdLst/>
            <a:ahLst/>
            <a:cxnLst/>
            <a:rect l="l" t="t" r="r" b="b"/>
            <a:pathLst>
              <a:path w="1974214" h="2480310">
                <a:moveTo>
                  <a:pt x="1973795" y="0"/>
                </a:moveTo>
                <a:lnTo>
                  <a:pt x="0" y="2479814"/>
                </a:lnTo>
                <a:lnTo>
                  <a:pt x="331889" y="2479814"/>
                </a:lnTo>
                <a:lnTo>
                  <a:pt x="1973795"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 name="object 14"/>
          <p:cNvSpPr/>
          <p:nvPr/>
        </p:nvSpPr>
        <p:spPr>
          <a:xfrm>
            <a:off x="4644130" y="0"/>
            <a:ext cx="479892" cy="603017"/>
          </a:xfrm>
          <a:custGeom>
            <a:avLst/>
            <a:gdLst/>
            <a:ahLst/>
            <a:cxnLst/>
            <a:rect l="l" t="t" r="r" b="b"/>
            <a:pathLst>
              <a:path w="725170" h="911225">
                <a:moveTo>
                  <a:pt x="725100" y="0"/>
                </a:moveTo>
                <a:lnTo>
                  <a:pt x="603175" y="0"/>
                </a:lnTo>
                <a:lnTo>
                  <a:pt x="0" y="910994"/>
                </a:lnTo>
                <a:lnTo>
                  <a:pt x="72510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5" name="object 15"/>
          <p:cNvSpPr/>
          <p:nvPr/>
        </p:nvSpPr>
        <p:spPr>
          <a:xfrm>
            <a:off x="2400987" y="849762"/>
            <a:ext cx="2020841" cy="1664494"/>
          </a:xfrm>
          <a:custGeom>
            <a:avLst/>
            <a:gdLst/>
            <a:ahLst/>
            <a:cxnLst/>
            <a:rect l="l" t="t" r="r" b="b"/>
            <a:pathLst>
              <a:path w="3053715" h="2515235">
                <a:moveTo>
                  <a:pt x="3053537" y="0"/>
                </a:moveTo>
                <a:lnTo>
                  <a:pt x="0" y="2515133"/>
                </a:lnTo>
                <a:lnTo>
                  <a:pt x="492925" y="2515133"/>
                </a:lnTo>
                <a:lnTo>
                  <a:pt x="3053537"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6" name="object 16"/>
          <p:cNvSpPr/>
          <p:nvPr/>
        </p:nvSpPr>
        <p:spPr>
          <a:xfrm>
            <a:off x="4670090" y="0"/>
            <a:ext cx="760599" cy="626549"/>
          </a:xfrm>
          <a:custGeom>
            <a:avLst/>
            <a:gdLst/>
            <a:ahLst/>
            <a:cxnLst/>
            <a:rect l="l" t="t" r="r" b="b"/>
            <a:pathLst>
              <a:path w="1149350" h="946785">
                <a:moveTo>
                  <a:pt x="1148893" y="0"/>
                </a:moveTo>
                <a:lnTo>
                  <a:pt x="963430" y="0"/>
                </a:lnTo>
                <a:lnTo>
                  <a:pt x="0" y="946323"/>
                </a:lnTo>
                <a:lnTo>
                  <a:pt x="1148893"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7" name="object 17"/>
          <p:cNvSpPr/>
          <p:nvPr/>
        </p:nvSpPr>
        <p:spPr>
          <a:xfrm>
            <a:off x="1243392" y="821483"/>
            <a:ext cx="3157958" cy="1693069"/>
          </a:xfrm>
          <a:custGeom>
            <a:avLst/>
            <a:gdLst/>
            <a:ahLst/>
            <a:cxnLst/>
            <a:rect l="l" t="t" r="r" b="b"/>
            <a:pathLst>
              <a:path w="4772025" h="2558415">
                <a:moveTo>
                  <a:pt x="4771783" y="0"/>
                </a:moveTo>
                <a:lnTo>
                  <a:pt x="0" y="2481186"/>
                </a:lnTo>
                <a:lnTo>
                  <a:pt x="0" y="2557868"/>
                </a:lnTo>
                <a:lnTo>
                  <a:pt x="753960" y="2557868"/>
                </a:lnTo>
                <a:lnTo>
                  <a:pt x="4771783"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8" name="object 18"/>
          <p:cNvSpPr/>
          <p:nvPr/>
        </p:nvSpPr>
        <p:spPr>
          <a:xfrm>
            <a:off x="4690611" y="0"/>
            <a:ext cx="1258981" cy="654704"/>
          </a:xfrm>
          <a:custGeom>
            <a:avLst/>
            <a:gdLst/>
            <a:ahLst/>
            <a:cxnLst/>
            <a:rect l="l" t="t" r="r" b="b"/>
            <a:pathLst>
              <a:path w="1902459" h="989330">
                <a:moveTo>
                  <a:pt x="1902107" y="0"/>
                </a:moveTo>
                <a:lnTo>
                  <a:pt x="1553548" y="0"/>
                </a:lnTo>
                <a:lnTo>
                  <a:pt x="0" y="989038"/>
                </a:lnTo>
                <a:lnTo>
                  <a:pt x="1902107"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9" name="object 19"/>
          <p:cNvSpPr/>
          <p:nvPr/>
        </p:nvSpPr>
        <p:spPr>
          <a:xfrm>
            <a:off x="1243392" y="789556"/>
            <a:ext cx="3143670" cy="1174096"/>
          </a:xfrm>
          <a:custGeom>
            <a:avLst/>
            <a:gdLst/>
            <a:ahLst/>
            <a:cxnLst/>
            <a:rect l="l" t="t" r="r" b="b"/>
            <a:pathLst>
              <a:path w="4750435" h="1774189">
                <a:moveTo>
                  <a:pt x="4750320" y="0"/>
                </a:moveTo>
                <a:lnTo>
                  <a:pt x="0" y="1314576"/>
                </a:lnTo>
                <a:lnTo>
                  <a:pt x="0" y="1773974"/>
                </a:lnTo>
                <a:lnTo>
                  <a:pt x="475032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1" name="object 21"/>
          <p:cNvSpPr/>
          <p:nvPr/>
        </p:nvSpPr>
        <p:spPr>
          <a:xfrm>
            <a:off x="1243392" y="755368"/>
            <a:ext cx="3136526" cy="467285"/>
          </a:xfrm>
          <a:custGeom>
            <a:avLst/>
            <a:gdLst/>
            <a:ahLst/>
            <a:cxnLst/>
            <a:rect l="l" t="t" r="r" b="b"/>
            <a:pathLst>
              <a:path w="4739640" h="706119">
                <a:moveTo>
                  <a:pt x="4739373" y="0"/>
                </a:moveTo>
                <a:lnTo>
                  <a:pt x="0" y="286905"/>
                </a:lnTo>
                <a:lnTo>
                  <a:pt x="0" y="706043"/>
                </a:lnTo>
                <a:lnTo>
                  <a:pt x="4739373"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3" name="object 23"/>
          <p:cNvSpPr/>
          <p:nvPr/>
        </p:nvSpPr>
        <p:spPr>
          <a:xfrm>
            <a:off x="1243392" y="249439"/>
            <a:ext cx="3136526" cy="471067"/>
          </a:xfrm>
          <a:custGeom>
            <a:avLst/>
            <a:gdLst/>
            <a:ahLst/>
            <a:cxnLst/>
            <a:rect l="l" t="t" r="r" b="b"/>
            <a:pathLst>
              <a:path w="4739640" h="711835">
                <a:moveTo>
                  <a:pt x="0" y="0"/>
                </a:moveTo>
                <a:lnTo>
                  <a:pt x="0" y="419265"/>
                </a:lnTo>
                <a:lnTo>
                  <a:pt x="4739386" y="711720"/>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4" name="object 24"/>
          <p:cNvSpPr/>
          <p:nvPr/>
        </p:nvSpPr>
        <p:spPr>
          <a:xfrm>
            <a:off x="4712047" y="755556"/>
            <a:ext cx="3188214" cy="479051"/>
          </a:xfrm>
          <a:custGeom>
            <a:avLst/>
            <a:gdLst/>
            <a:ahLst/>
            <a:cxnLst/>
            <a:rect l="l" t="t" r="r" b="b"/>
            <a:pathLst>
              <a:path w="4817745" h="723900">
                <a:moveTo>
                  <a:pt x="0" y="0"/>
                </a:moveTo>
                <a:lnTo>
                  <a:pt x="4817573" y="723455"/>
                </a:lnTo>
                <a:lnTo>
                  <a:pt x="4817573" y="29728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5" name="object 25"/>
          <p:cNvSpPr/>
          <p:nvPr/>
        </p:nvSpPr>
        <p:spPr>
          <a:xfrm>
            <a:off x="1918451" y="0"/>
            <a:ext cx="2468796" cy="686640"/>
          </a:xfrm>
          <a:custGeom>
            <a:avLst/>
            <a:gdLst/>
            <a:ahLst/>
            <a:cxnLst/>
            <a:rect l="l" t="t" r="r" b="b"/>
            <a:pathLst>
              <a:path w="3730625" h="1037590">
                <a:moveTo>
                  <a:pt x="963288" y="0"/>
                </a:moveTo>
                <a:lnTo>
                  <a:pt x="0" y="0"/>
                </a:lnTo>
                <a:lnTo>
                  <a:pt x="3730320" y="1037015"/>
                </a:lnTo>
                <a:lnTo>
                  <a:pt x="963288"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6" name="object 26"/>
          <p:cNvSpPr/>
          <p:nvPr/>
        </p:nvSpPr>
        <p:spPr>
          <a:xfrm>
            <a:off x="4704751" y="789738"/>
            <a:ext cx="3195778" cy="1197629"/>
          </a:xfrm>
          <a:custGeom>
            <a:avLst/>
            <a:gdLst/>
            <a:ahLst/>
            <a:cxnLst/>
            <a:rect l="l" t="t" r="r" b="b"/>
            <a:pathLst>
              <a:path w="4829175" h="1809750">
                <a:moveTo>
                  <a:pt x="0" y="0"/>
                </a:moveTo>
                <a:lnTo>
                  <a:pt x="4828596" y="1809626"/>
                </a:lnTo>
                <a:lnTo>
                  <a:pt x="4828596" y="1342316"/>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7" name="object 27"/>
          <p:cNvSpPr/>
          <p:nvPr/>
        </p:nvSpPr>
        <p:spPr>
          <a:xfrm>
            <a:off x="3146417" y="0"/>
            <a:ext cx="1255199" cy="654704"/>
          </a:xfrm>
          <a:custGeom>
            <a:avLst/>
            <a:gdLst/>
            <a:ahLst/>
            <a:cxnLst/>
            <a:rect l="l" t="t" r="r" b="b"/>
            <a:pathLst>
              <a:path w="1896745" h="989330">
                <a:moveTo>
                  <a:pt x="347060" y="0"/>
                </a:moveTo>
                <a:lnTo>
                  <a:pt x="0" y="0"/>
                </a:lnTo>
                <a:lnTo>
                  <a:pt x="1896226" y="988801"/>
                </a:lnTo>
                <a:lnTo>
                  <a:pt x="34706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8" name="object 28"/>
          <p:cNvSpPr/>
          <p:nvPr/>
        </p:nvSpPr>
        <p:spPr>
          <a:xfrm>
            <a:off x="4690515" y="821640"/>
            <a:ext cx="3209645" cy="1692649"/>
          </a:xfrm>
          <a:custGeom>
            <a:avLst/>
            <a:gdLst/>
            <a:ahLst/>
            <a:cxnLst/>
            <a:rect l="l" t="t" r="r" b="b"/>
            <a:pathLst>
              <a:path w="4850130" h="2557779">
                <a:moveTo>
                  <a:pt x="0" y="0"/>
                </a:moveTo>
                <a:lnTo>
                  <a:pt x="4007104" y="2557627"/>
                </a:lnTo>
                <a:lnTo>
                  <a:pt x="4850109" y="2557627"/>
                </a:lnTo>
                <a:lnTo>
                  <a:pt x="4850109" y="252909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29" name="object 29"/>
          <p:cNvSpPr/>
          <p:nvPr/>
        </p:nvSpPr>
        <p:spPr>
          <a:xfrm>
            <a:off x="3663539" y="0"/>
            <a:ext cx="758498" cy="626129"/>
          </a:xfrm>
          <a:custGeom>
            <a:avLst/>
            <a:gdLst/>
            <a:ahLst/>
            <a:cxnLst/>
            <a:rect l="l" t="t" r="r" b="b"/>
            <a:pathLst>
              <a:path w="1146175" h="946150">
                <a:moveTo>
                  <a:pt x="184937" y="0"/>
                </a:moveTo>
                <a:lnTo>
                  <a:pt x="0" y="0"/>
                </a:lnTo>
                <a:lnTo>
                  <a:pt x="1145888" y="946091"/>
                </a:lnTo>
                <a:lnTo>
                  <a:pt x="184937"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0" name="object 30"/>
          <p:cNvSpPr/>
          <p:nvPr/>
        </p:nvSpPr>
        <p:spPr>
          <a:xfrm>
            <a:off x="4669951" y="849879"/>
            <a:ext cx="2015798" cy="1664494"/>
          </a:xfrm>
          <a:custGeom>
            <a:avLst/>
            <a:gdLst/>
            <a:ahLst/>
            <a:cxnLst/>
            <a:rect l="l" t="t" r="r" b="b"/>
            <a:pathLst>
              <a:path w="3046095" h="2515235">
                <a:moveTo>
                  <a:pt x="0" y="0"/>
                </a:moveTo>
                <a:lnTo>
                  <a:pt x="2554452" y="2514955"/>
                </a:lnTo>
                <a:lnTo>
                  <a:pt x="3046069" y="2514955"/>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1" name="object 31"/>
          <p:cNvSpPr/>
          <p:nvPr/>
        </p:nvSpPr>
        <p:spPr>
          <a:xfrm>
            <a:off x="3969231" y="0"/>
            <a:ext cx="478631" cy="603017"/>
          </a:xfrm>
          <a:custGeom>
            <a:avLst/>
            <a:gdLst/>
            <a:ahLst/>
            <a:cxnLst/>
            <a:rect l="l" t="t" r="r" b="b"/>
            <a:pathLst>
              <a:path w="723264" h="911225">
                <a:moveTo>
                  <a:pt x="121694" y="0"/>
                </a:moveTo>
                <a:lnTo>
                  <a:pt x="0" y="0"/>
                </a:lnTo>
                <a:lnTo>
                  <a:pt x="723210" y="910796"/>
                </a:lnTo>
                <a:lnTo>
                  <a:pt x="121694"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2" name="object 32"/>
          <p:cNvSpPr/>
          <p:nvPr/>
        </p:nvSpPr>
        <p:spPr>
          <a:xfrm>
            <a:off x="4643984" y="873235"/>
            <a:ext cx="1303104" cy="1640961"/>
          </a:xfrm>
          <a:custGeom>
            <a:avLst/>
            <a:gdLst/>
            <a:ahLst/>
            <a:cxnLst/>
            <a:rect l="l" t="t" r="r" b="b"/>
            <a:pathLst>
              <a:path w="1969134" h="2479675">
                <a:moveTo>
                  <a:pt x="0" y="0"/>
                </a:moveTo>
                <a:lnTo>
                  <a:pt x="1637639" y="2479662"/>
                </a:lnTo>
                <a:lnTo>
                  <a:pt x="1968957" y="2479662"/>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3" name="object 33"/>
          <p:cNvSpPr/>
          <p:nvPr/>
        </p:nvSpPr>
        <p:spPr>
          <a:xfrm>
            <a:off x="4186971" y="0"/>
            <a:ext cx="291213" cy="585367"/>
          </a:xfrm>
          <a:custGeom>
            <a:avLst/>
            <a:gdLst/>
            <a:ahLst/>
            <a:cxnLst/>
            <a:rect l="l" t="t" r="r" b="b"/>
            <a:pathLst>
              <a:path w="440054" h="884555">
                <a:moveTo>
                  <a:pt x="92662" y="0"/>
                </a:moveTo>
                <a:lnTo>
                  <a:pt x="0" y="0"/>
                </a:lnTo>
                <a:lnTo>
                  <a:pt x="439931" y="884427"/>
                </a:lnTo>
                <a:lnTo>
                  <a:pt x="92662"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4" name="object 34"/>
          <p:cNvSpPr/>
          <p:nvPr/>
        </p:nvSpPr>
        <p:spPr>
          <a:xfrm>
            <a:off x="4613699" y="890691"/>
            <a:ext cx="807664" cy="1623732"/>
          </a:xfrm>
          <a:custGeom>
            <a:avLst/>
            <a:gdLst/>
            <a:ahLst/>
            <a:cxnLst/>
            <a:rect l="l" t="t" r="r" b="b"/>
            <a:pathLst>
              <a:path w="1220470" h="2453640">
                <a:moveTo>
                  <a:pt x="0" y="0"/>
                </a:moveTo>
                <a:lnTo>
                  <a:pt x="963282" y="2453284"/>
                </a:lnTo>
                <a:lnTo>
                  <a:pt x="1220304" y="2453284"/>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5" name="object 35"/>
          <p:cNvSpPr/>
          <p:nvPr/>
        </p:nvSpPr>
        <p:spPr>
          <a:xfrm>
            <a:off x="4363378" y="0"/>
            <a:ext cx="148337" cy="574862"/>
          </a:xfrm>
          <a:custGeom>
            <a:avLst/>
            <a:gdLst/>
            <a:ahLst/>
            <a:cxnLst/>
            <a:rect l="l" t="t" r="r" b="b"/>
            <a:pathLst>
              <a:path w="224154" h="868680">
                <a:moveTo>
                  <a:pt x="79351" y="0"/>
                </a:moveTo>
                <a:lnTo>
                  <a:pt x="0" y="0"/>
                </a:lnTo>
                <a:lnTo>
                  <a:pt x="223587" y="868172"/>
                </a:lnTo>
                <a:lnTo>
                  <a:pt x="79351"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6" name="object 36"/>
          <p:cNvSpPr/>
          <p:nvPr/>
        </p:nvSpPr>
        <p:spPr>
          <a:xfrm>
            <a:off x="4580471" y="901440"/>
            <a:ext cx="415598" cy="1612807"/>
          </a:xfrm>
          <a:custGeom>
            <a:avLst/>
            <a:gdLst/>
            <a:ahLst/>
            <a:cxnLst/>
            <a:rect l="l" t="t" r="r" b="b"/>
            <a:pathLst>
              <a:path w="628014" h="2437129">
                <a:moveTo>
                  <a:pt x="0" y="0"/>
                </a:moveTo>
                <a:lnTo>
                  <a:pt x="404888" y="2437041"/>
                </a:lnTo>
                <a:lnTo>
                  <a:pt x="627634" y="2437041"/>
                </a:lnTo>
                <a:lnTo>
                  <a:pt x="0" y="0"/>
                </a:lnTo>
                <a:close/>
              </a:path>
            </a:pathLst>
          </a:custGeom>
          <a:solidFill>
            <a:srgbClr val="FFFFFF">
              <a:alpha val="29998"/>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38" name="object 38"/>
          <p:cNvSpPr/>
          <p:nvPr/>
        </p:nvSpPr>
        <p:spPr>
          <a:xfrm>
            <a:off x="2807468" y="1476327"/>
            <a:ext cx="3081478" cy="302139"/>
          </a:xfrm>
          <a:custGeom>
            <a:avLst/>
            <a:gdLst/>
            <a:ahLst/>
            <a:cxnLst/>
            <a:rect l="l" t="t" r="r" b="b"/>
            <a:pathLst>
              <a:path w="4656455" h="456564">
                <a:moveTo>
                  <a:pt x="0" y="456450"/>
                </a:moveTo>
                <a:lnTo>
                  <a:pt x="4656277" y="456450"/>
                </a:lnTo>
                <a:lnTo>
                  <a:pt x="4656277" y="0"/>
                </a:lnTo>
                <a:lnTo>
                  <a:pt x="0" y="0"/>
                </a:lnTo>
                <a:lnTo>
                  <a:pt x="0" y="456450"/>
                </a:lnTo>
                <a:close/>
              </a:path>
            </a:pathLst>
          </a:custGeom>
          <a:solidFill>
            <a:srgbClr val="405D6C"/>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0" name="object 40"/>
          <p:cNvSpPr/>
          <p:nvPr/>
        </p:nvSpPr>
        <p:spPr>
          <a:xfrm>
            <a:off x="2741278" y="171785"/>
            <a:ext cx="849266" cy="408034"/>
          </a:xfrm>
          <a:custGeom>
            <a:avLst/>
            <a:gdLst/>
            <a:ahLst/>
            <a:cxnLst/>
            <a:rect l="l" t="t" r="r" b="b"/>
            <a:pathLst>
              <a:path w="1283335" h="616585">
                <a:moveTo>
                  <a:pt x="1088123" y="377792"/>
                </a:moveTo>
                <a:lnTo>
                  <a:pt x="27495" y="377792"/>
                </a:lnTo>
                <a:lnTo>
                  <a:pt x="27304" y="381322"/>
                </a:lnTo>
                <a:lnTo>
                  <a:pt x="27203" y="388511"/>
                </a:lnTo>
                <a:lnTo>
                  <a:pt x="32529" y="435420"/>
                </a:lnTo>
                <a:lnTo>
                  <a:pt x="47703" y="479856"/>
                </a:lnTo>
                <a:lnTo>
                  <a:pt x="71516" y="520422"/>
                </a:lnTo>
                <a:lnTo>
                  <a:pt x="102761" y="555719"/>
                </a:lnTo>
                <a:lnTo>
                  <a:pt x="140229" y="584350"/>
                </a:lnTo>
                <a:lnTo>
                  <a:pt x="182714" y="604915"/>
                </a:lnTo>
                <a:lnTo>
                  <a:pt x="229006" y="616018"/>
                </a:lnTo>
                <a:lnTo>
                  <a:pt x="277736" y="616081"/>
                </a:lnTo>
                <a:lnTo>
                  <a:pt x="322168" y="604633"/>
                </a:lnTo>
                <a:lnTo>
                  <a:pt x="360888" y="582964"/>
                </a:lnTo>
                <a:lnTo>
                  <a:pt x="392480" y="552366"/>
                </a:lnTo>
                <a:lnTo>
                  <a:pt x="1007140" y="552366"/>
                </a:lnTo>
                <a:lnTo>
                  <a:pt x="1026096" y="534319"/>
                </a:lnTo>
                <a:lnTo>
                  <a:pt x="1092722" y="534319"/>
                </a:lnTo>
                <a:lnTo>
                  <a:pt x="1097786" y="532471"/>
                </a:lnTo>
                <a:lnTo>
                  <a:pt x="1115005" y="519655"/>
                </a:lnTo>
                <a:lnTo>
                  <a:pt x="1127874" y="502417"/>
                </a:lnTo>
                <a:lnTo>
                  <a:pt x="1202544" y="502417"/>
                </a:lnTo>
                <a:lnTo>
                  <a:pt x="1232508" y="490680"/>
                </a:lnTo>
                <a:lnTo>
                  <a:pt x="1261788" y="467302"/>
                </a:lnTo>
                <a:lnTo>
                  <a:pt x="1282979" y="436161"/>
                </a:lnTo>
                <a:lnTo>
                  <a:pt x="1268962" y="429367"/>
                </a:lnTo>
                <a:lnTo>
                  <a:pt x="1254244" y="424007"/>
                </a:lnTo>
                <a:lnTo>
                  <a:pt x="1238904" y="420209"/>
                </a:lnTo>
                <a:lnTo>
                  <a:pt x="1223501" y="418165"/>
                </a:lnTo>
                <a:lnTo>
                  <a:pt x="1201089" y="418165"/>
                </a:lnTo>
                <a:lnTo>
                  <a:pt x="1185645" y="401598"/>
                </a:lnTo>
                <a:lnTo>
                  <a:pt x="1167137" y="388426"/>
                </a:lnTo>
                <a:lnTo>
                  <a:pt x="1146156" y="379291"/>
                </a:lnTo>
                <a:lnTo>
                  <a:pt x="1141725" y="378427"/>
                </a:lnTo>
                <a:lnTo>
                  <a:pt x="1088110" y="378427"/>
                </a:lnTo>
                <a:lnTo>
                  <a:pt x="1088123" y="377792"/>
                </a:lnTo>
                <a:close/>
              </a:path>
              <a:path w="1283335" h="616585">
                <a:moveTo>
                  <a:pt x="998656" y="560443"/>
                </a:moveTo>
                <a:lnTo>
                  <a:pt x="549998" y="560443"/>
                </a:lnTo>
                <a:lnTo>
                  <a:pt x="571750" y="578251"/>
                </a:lnTo>
                <a:lnTo>
                  <a:pt x="596074" y="592436"/>
                </a:lnTo>
                <a:lnTo>
                  <a:pt x="622522" y="602489"/>
                </a:lnTo>
                <a:lnTo>
                  <a:pt x="650646" y="607903"/>
                </a:lnTo>
                <a:lnTo>
                  <a:pt x="683364" y="607766"/>
                </a:lnTo>
                <a:lnTo>
                  <a:pt x="713697" y="600923"/>
                </a:lnTo>
                <a:lnTo>
                  <a:pt x="740927" y="588038"/>
                </a:lnTo>
                <a:lnTo>
                  <a:pt x="764336" y="569778"/>
                </a:lnTo>
                <a:lnTo>
                  <a:pt x="985704" y="569778"/>
                </a:lnTo>
                <a:lnTo>
                  <a:pt x="993505" y="565347"/>
                </a:lnTo>
                <a:lnTo>
                  <a:pt x="998656" y="560443"/>
                </a:lnTo>
                <a:close/>
              </a:path>
              <a:path w="1283335" h="616585">
                <a:moveTo>
                  <a:pt x="985704" y="569778"/>
                </a:moveTo>
                <a:lnTo>
                  <a:pt x="764336" y="569778"/>
                </a:lnTo>
                <a:lnTo>
                  <a:pt x="786503" y="581669"/>
                </a:lnTo>
                <a:lnTo>
                  <a:pt x="809928" y="591087"/>
                </a:lnTo>
                <a:lnTo>
                  <a:pt x="834436" y="597826"/>
                </a:lnTo>
                <a:lnTo>
                  <a:pt x="859853" y="601680"/>
                </a:lnTo>
                <a:lnTo>
                  <a:pt x="909031" y="600299"/>
                </a:lnTo>
                <a:lnTo>
                  <a:pt x="954033" y="587764"/>
                </a:lnTo>
                <a:lnTo>
                  <a:pt x="985704" y="569778"/>
                </a:lnTo>
                <a:close/>
              </a:path>
              <a:path w="1283335" h="616585">
                <a:moveTo>
                  <a:pt x="1007140" y="552366"/>
                </a:moveTo>
                <a:lnTo>
                  <a:pt x="392480" y="552366"/>
                </a:lnTo>
                <a:lnTo>
                  <a:pt x="408832" y="560312"/>
                </a:lnTo>
                <a:lnTo>
                  <a:pt x="425902" y="566706"/>
                </a:lnTo>
                <a:lnTo>
                  <a:pt x="443603" y="571445"/>
                </a:lnTo>
                <a:lnTo>
                  <a:pt x="461848" y="574426"/>
                </a:lnTo>
                <a:lnTo>
                  <a:pt x="485524" y="575470"/>
                </a:lnTo>
                <a:lnTo>
                  <a:pt x="508242" y="573359"/>
                </a:lnTo>
                <a:lnTo>
                  <a:pt x="529801" y="568286"/>
                </a:lnTo>
                <a:lnTo>
                  <a:pt x="549998" y="560443"/>
                </a:lnTo>
                <a:lnTo>
                  <a:pt x="998656" y="560443"/>
                </a:lnTo>
                <a:lnTo>
                  <a:pt x="1007140" y="552366"/>
                </a:lnTo>
                <a:close/>
              </a:path>
              <a:path w="1283335" h="616585">
                <a:moveTo>
                  <a:pt x="1092722" y="534319"/>
                </a:moveTo>
                <a:lnTo>
                  <a:pt x="1026096" y="534319"/>
                </a:lnTo>
                <a:lnTo>
                  <a:pt x="1032750" y="536920"/>
                </a:lnTo>
                <a:lnTo>
                  <a:pt x="1039615" y="538998"/>
                </a:lnTo>
                <a:lnTo>
                  <a:pt x="1046681" y="540511"/>
                </a:lnTo>
                <a:lnTo>
                  <a:pt x="1053934" y="541419"/>
                </a:lnTo>
                <a:lnTo>
                  <a:pt x="1077126" y="540011"/>
                </a:lnTo>
                <a:lnTo>
                  <a:pt x="1092722" y="534319"/>
                </a:lnTo>
                <a:close/>
              </a:path>
              <a:path w="1283335" h="616585">
                <a:moveTo>
                  <a:pt x="1202544" y="502417"/>
                </a:moveTo>
                <a:lnTo>
                  <a:pt x="1127874" y="502417"/>
                </a:lnTo>
                <a:lnTo>
                  <a:pt x="1134878" y="504222"/>
                </a:lnTo>
                <a:lnTo>
                  <a:pt x="1141996" y="505687"/>
                </a:lnTo>
                <a:lnTo>
                  <a:pt x="1149219" y="506800"/>
                </a:lnTo>
                <a:lnTo>
                  <a:pt x="1156538" y="507548"/>
                </a:lnTo>
                <a:lnTo>
                  <a:pt x="1196852" y="504646"/>
                </a:lnTo>
                <a:lnTo>
                  <a:pt x="1202544" y="502417"/>
                </a:lnTo>
                <a:close/>
              </a:path>
              <a:path w="1283335" h="616585">
                <a:moveTo>
                  <a:pt x="1215555" y="417555"/>
                </a:moveTo>
                <a:lnTo>
                  <a:pt x="1208239" y="417581"/>
                </a:lnTo>
                <a:lnTo>
                  <a:pt x="1201089" y="418165"/>
                </a:lnTo>
                <a:lnTo>
                  <a:pt x="1223501" y="418165"/>
                </a:lnTo>
                <a:lnTo>
                  <a:pt x="1223022" y="418102"/>
                </a:lnTo>
                <a:lnTo>
                  <a:pt x="1215555" y="417555"/>
                </a:lnTo>
                <a:close/>
              </a:path>
              <a:path w="1283335" h="616585">
                <a:moveTo>
                  <a:pt x="1114099" y="374526"/>
                </a:moveTo>
                <a:lnTo>
                  <a:pt x="1105157" y="375058"/>
                </a:lnTo>
                <a:lnTo>
                  <a:pt x="1096486" y="376376"/>
                </a:lnTo>
                <a:lnTo>
                  <a:pt x="1088110" y="378427"/>
                </a:lnTo>
                <a:lnTo>
                  <a:pt x="1141725" y="378427"/>
                </a:lnTo>
                <a:lnTo>
                  <a:pt x="1123289" y="374833"/>
                </a:lnTo>
                <a:lnTo>
                  <a:pt x="1114099" y="374526"/>
                </a:lnTo>
                <a:close/>
              </a:path>
              <a:path w="1283335" h="616585">
                <a:moveTo>
                  <a:pt x="52983" y="354412"/>
                </a:moveTo>
                <a:lnTo>
                  <a:pt x="33313" y="357815"/>
                </a:lnTo>
                <a:lnTo>
                  <a:pt x="15513" y="365008"/>
                </a:lnTo>
                <a:lnTo>
                  <a:pt x="0" y="375633"/>
                </a:lnTo>
                <a:lnTo>
                  <a:pt x="5054" y="376700"/>
                </a:lnTo>
                <a:lnTo>
                  <a:pt x="14414" y="377970"/>
                </a:lnTo>
                <a:lnTo>
                  <a:pt x="21056" y="378173"/>
                </a:lnTo>
                <a:lnTo>
                  <a:pt x="27495" y="377792"/>
                </a:lnTo>
                <a:lnTo>
                  <a:pt x="1088123" y="377792"/>
                </a:lnTo>
                <a:lnTo>
                  <a:pt x="1084756" y="360812"/>
                </a:lnTo>
                <a:lnTo>
                  <a:pt x="96977" y="360812"/>
                </a:lnTo>
                <a:lnTo>
                  <a:pt x="89598" y="358183"/>
                </a:lnTo>
                <a:lnTo>
                  <a:pt x="81978" y="356227"/>
                </a:lnTo>
                <a:lnTo>
                  <a:pt x="74104" y="355160"/>
                </a:lnTo>
                <a:lnTo>
                  <a:pt x="52983" y="354412"/>
                </a:lnTo>
                <a:close/>
              </a:path>
              <a:path w="1283335" h="616585">
                <a:moveTo>
                  <a:pt x="225018" y="281411"/>
                </a:moveTo>
                <a:lnTo>
                  <a:pt x="181618" y="283045"/>
                </a:lnTo>
                <a:lnTo>
                  <a:pt x="144210" y="298194"/>
                </a:lnTo>
                <a:lnTo>
                  <a:pt x="115195" y="324803"/>
                </a:lnTo>
                <a:lnTo>
                  <a:pt x="96977" y="360812"/>
                </a:lnTo>
                <a:lnTo>
                  <a:pt x="1084756" y="360812"/>
                </a:lnTo>
                <a:lnTo>
                  <a:pt x="1077981" y="326856"/>
                </a:lnTo>
                <a:lnTo>
                  <a:pt x="1051353" y="285336"/>
                </a:lnTo>
                <a:lnTo>
                  <a:pt x="244589" y="285336"/>
                </a:lnTo>
                <a:lnTo>
                  <a:pt x="238188" y="283596"/>
                </a:lnTo>
                <a:lnTo>
                  <a:pt x="231673" y="282262"/>
                </a:lnTo>
                <a:lnTo>
                  <a:pt x="225018" y="281411"/>
                </a:lnTo>
                <a:close/>
              </a:path>
              <a:path w="1283335" h="616585">
                <a:moveTo>
                  <a:pt x="488921" y="0"/>
                </a:moveTo>
                <a:lnTo>
                  <a:pt x="443798" y="5894"/>
                </a:lnTo>
                <a:lnTo>
                  <a:pt x="401732" y="18693"/>
                </a:lnTo>
                <a:lnTo>
                  <a:pt x="363323" y="37890"/>
                </a:lnTo>
                <a:lnTo>
                  <a:pt x="329174" y="62978"/>
                </a:lnTo>
                <a:lnTo>
                  <a:pt x="299885" y="93450"/>
                </a:lnTo>
                <a:lnTo>
                  <a:pt x="276059" y="128800"/>
                </a:lnTo>
                <a:lnTo>
                  <a:pt x="258297" y="168520"/>
                </a:lnTo>
                <a:lnTo>
                  <a:pt x="247200" y="212105"/>
                </a:lnTo>
                <a:lnTo>
                  <a:pt x="243370" y="259047"/>
                </a:lnTo>
                <a:lnTo>
                  <a:pt x="243451" y="265642"/>
                </a:lnTo>
                <a:lnTo>
                  <a:pt x="243689" y="272225"/>
                </a:lnTo>
                <a:lnTo>
                  <a:pt x="244071" y="278790"/>
                </a:lnTo>
                <a:lnTo>
                  <a:pt x="244589" y="285336"/>
                </a:lnTo>
                <a:lnTo>
                  <a:pt x="1051353" y="285336"/>
                </a:lnTo>
                <a:lnTo>
                  <a:pt x="1050312" y="283712"/>
                </a:lnTo>
                <a:lnTo>
                  <a:pt x="1009274" y="252676"/>
                </a:lnTo>
                <a:lnTo>
                  <a:pt x="987221" y="246309"/>
                </a:lnTo>
                <a:lnTo>
                  <a:pt x="901801" y="246309"/>
                </a:lnTo>
                <a:lnTo>
                  <a:pt x="885287" y="213635"/>
                </a:lnTo>
                <a:lnTo>
                  <a:pt x="828860" y="167685"/>
                </a:lnTo>
                <a:lnTo>
                  <a:pt x="788708" y="158018"/>
                </a:lnTo>
                <a:lnTo>
                  <a:pt x="784834" y="157840"/>
                </a:lnTo>
                <a:lnTo>
                  <a:pt x="781011" y="157840"/>
                </a:lnTo>
                <a:lnTo>
                  <a:pt x="751718" y="117906"/>
                </a:lnTo>
                <a:lnTo>
                  <a:pt x="716908" y="82534"/>
                </a:lnTo>
                <a:lnTo>
                  <a:pt x="677281" y="52465"/>
                </a:lnTo>
                <a:lnTo>
                  <a:pt x="633537" y="28444"/>
                </a:lnTo>
                <a:lnTo>
                  <a:pt x="586376" y="11214"/>
                </a:lnTo>
                <a:lnTo>
                  <a:pt x="536498" y="1516"/>
                </a:lnTo>
                <a:lnTo>
                  <a:pt x="488921" y="0"/>
                </a:lnTo>
                <a:close/>
              </a:path>
              <a:path w="1283335" h="616585">
                <a:moveTo>
                  <a:pt x="943842" y="237693"/>
                </a:moveTo>
                <a:lnTo>
                  <a:pt x="929176" y="238952"/>
                </a:lnTo>
                <a:lnTo>
                  <a:pt x="915129" y="241854"/>
                </a:lnTo>
                <a:lnTo>
                  <a:pt x="901801" y="246309"/>
                </a:lnTo>
                <a:lnTo>
                  <a:pt x="987221" y="246309"/>
                </a:lnTo>
                <a:lnTo>
                  <a:pt x="959027" y="238168"/>
                </a:lnTo>
                <a:lnTo>
                  <a:pt x="943842" y="237693"/>
                </a:lnTo>
                <a:close/>
              </a:path>
            </a:pathLst>
          </a:custGeom>
          <a:solidFill>
            <a:srgbClr val="ECF7FB">
              <a:alpha val="50000"/>
            </a:srgb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1" name="object 41"/>
          <p:cNvSpPr/>
          <p:nvPr/>
        </p:nvSpPr>
        <p:spPr>
          <a:xfrm>
            <a:off x="1243853" y="1132956"/>
            <a:ext cx="6656294" cy="3910867"/>
          </a:xfrm>
          <a:prstGeom prst="rect">
            <a:avLst/>
          </a:prstGeom>
          <a:blipFill>
            <a:blip r:embed="rId4"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2" name="object 42"/>
          <p:cNvSpPr/>
          <p:nvPr/>
        </p:nvSpPr>
        <p:spPr>
          <a:xfrm>
            <a:off x="2026307" y="1299616"/>
            <a:ext cx="5178799" cy="3792491"/>
          </a:xfrm>
          <a:custGeom>
            <a:avLst/>
            <a:gdLst/>
            <a:ahLst/>
            <a:cxnLst/>
            <a:rect l="l" t="t" r="r" b="b"/>
            <a:pathLst>
              <a:path w="7825740" h="5730875">
                <a:moveTo>
                  <a:pt x="3928795" y="0"/>
                </a:moveTo>
                <a:lnTo>
                  <a:pt x="3822814" y="17995"/>
                </a:lnTo>
                <a:lnTo>
                  <a:pt x="3797191" y="20518"/>
                </a:lnTo>
                <a:lnTo>
                  <a:pt x="3769386" y="24434"/>
                </a:lnTo>
                <a:lnTo>
                  <a:pt x="3707322" y="36240"/>
                </a:lnTo>
                <a:lnTo>
                  <a:pt x="3636814" y="53003"/>
                </a:lnTo>
                <a:lnTo>
                  <a:pt x="3598452" y="63114"/>
                </a:lnTo>
                <a:lnTo>
                  <a:pt x="3558052" y="74311"/>
                </a:lnTo>
                <a:lnTo>
                  <a:pt x="3515636" y="86541"/>
                </a:lnTo>
                <a:lnTo>
                  <a:pt x="3424852" y="113897"/>
                </a:lnTo>
                <a:lnTo>
                  <a:pt x="2723565" y="337527"/>
                </a:lnTo>
                <a:lnTo>
                  <a:pt x="2671921" y="354304"/>
                </a:lnTo>
                <a:lnTo>
                  <a:pt x="2625093" y="370986"/>
                </a:lnTo>
                <a:lnTo>
                  <a:pt x="2582974" y="387574"/>
                </a:lnTo>
                <a:lnTo>
                  <a:pt x="2545461" y="404070"/>
                </a:lnTo>
                <a:lnTo>
                  <a:pt x="2483827" y="436785"/>
                </a:lnTo>
                <a:lnTo>
                  <a:pt x="2439349" y="469137"/>
                </a:lnTo>
                <a:lnTo>
                  <a:pt x="2411186" y="501133"/>
                </a:lnTo>
                <a:lnTo>
                  <a:pt x="2397690" y="548470"/>
                </a:lnTo>
                <a:lnTo>
                  <a:pt x="2400436" y="564077"/>
                </a:lnTo>
                <a:lnTo>
                  <a:pt x="2428939" y="610392"/>
                </a:lnTo>
                <a:lnTo>
                  <a:pt x="2463773" y="640854"/>
                </a:lnTo>
                <a:lnTo>
                  <a:pt x="2510293" y="670991"/>
                </a:lnTo>
                <a:lnTo>
                  <a:pt x="2567654" y="700810"/>
                </a:lnTo>
                <a:lnTo>
                  <a:pt x="2635017" y="730315"/>
                </a:lnTo>
                <a:lnTo>
                  <a:pt x="2672185" y="744953"/>
                </a:lnTo>
                <a:lnTo>
                  <a:pt x="2711538" y="759514"/>
                </a:lnTo>
                <a:lnTo>
                  <a:pt x="2752970" y="774000"/>
                </a:lnTo>
                <a:lnTo>
                  <a:pt x="2796376" y="788411"/>
                </a:lnTo>
                <a:lnTo>
                  <a:pt x="2841651" y="802748"/>
                </a:lnTo>
                <a:lnTo>
                  <a:pt x="2888690" y="817012"/>
                </a:lnTo>
                <a:lnTo>
                  <a:pt x="2937387" y="831204"/>
                </a:lnTo>
                <a:lnTo>
                  <a:pt x="2987637" y="845324"/>
                </a:lnTo>
                <a:lnTo>
                  <a:pt x="3092375" y="873352"/>
                </a:lnTo>
                <a:lnTo>
                  <a:pt x="3202063" y="901103"/>
                </a:lnTo>
                <a:lnTo>
                  <a:pt x="3255359" y="913731"/>
                </a:lnTo>
                <a:lnTo>
                  <a:pt x="3342911" y="932858"/>
                </a:lnTo>
                <a:lnTo>
                  <a:pt x="3760372" y="1016593"/>
                </a:lnTo>
                <a:lnTo>
                  <a:pt x="3952723" y="1057680"/>
                </a:lnTo>
                <a:lnTo>
                  <a:pt x="4069562" y="1084867"/>
                </a:lnTo>
                <a:lnTo>
                  <a:pt x="4147265" y="1104212"/>
                </a:lnTo>
                <a:lnTo>
                  <a:pt x="4224376" y="1124625"/>
                </a:lnTo>
                <a:lnTo>
                  <a:pt x="4300517" y="1146185"/>
                </a:lnTo>
                <a:lnTo>
                  <a:pt x="4338107" y="1157419"/>
                </a:lnTo>
                <a:lnTo>
                  <a:pt x="4375313" y="1168969"/>
                </a:lnTo>
                <a:lnTo>
                  <a:pt x="4412088" y="1180845"/>
                </a:lnTo>
                <a:lnTo>
                  <a:pt x="4448386" y="1193057"/>
                </a:lnTo>
                <a:lnTo>
                  <a:pt x="4519359" y="1218527"/>
                </a:lnTo>
                <a:lnTo>
                  <a:pt x="4587856" y="1245458"/>
                </a:lnTo>
                <a:lnTo>
                  <a:pt x="4653498" y="1273929"/>
                </a:lnTo>
                <a:lnTo>
                  <a:pt x="4715911" y="1304017"/>
                </a:lnTo>
                <a:lnTo>
                  <a:pt x="4774715" y="1335802"/>
                </a:lnTo>
                <a:lnTo>
                  <a:pt x="4829535" y="1369362"/>
                </a:lnTo>
                <a:lnTo>
                  <a:pt x="4879994" y="1404776"/>
                </a:lnTo>
                <a:lnTo>
                  <a:pt x="4925714" y="1442122"/>
                </a:lnTo>
                <a:lnTo>
                  <a:pt x="4966318" y="1481480"/>
                </a:lnTo>
                <a:lnTo>
                  <a:pt x="5001430" y="1522926"/>
                </a:lnTo>
                <a:lnTo>
                  <a:pt x="5030673" y="1566541"/>
                </a:lnTo>
                <a:lnTo>
                  <a:pt x="5053670" y="1612402"/>
                </a:lnTo>
                <a:lnTo>
                  <a:pt x="5070043" y="1660589"/>
                </a:lnTo>
                <a:lnTo>
                  <a:pt x="5079416" y="1711180"/>
                </a:lnTo>
                <a:lnTo>
                  <a:pt x="5081412" y="1764253"/>
                </a:lnTo>
                <a:lnTo>
                  <a:pt x="5079526" y="1791745"/>
                </a:lnTo>
                <a:lnTo>
                  <a:pt x="5069749" y="1848689"/>
                </a:lnTo>
                <a:lnTo>
                  <a:pt x="5051653" y="1908312"/>
                </a:lnTo>
                <a:lnTo>
                  <a:pt x="5024860" y="1970693"/>
                </a:lnTo>
                <a:lnTo>
                  <a:pt x="4988994" y="2035910"/>
                </a:lnTo>
                <a:lnTo>
                  <a:pt x="4967540" y="2069606"/>
                </a:lnTo>
                <a:lnTo>
                  <a:pt x="4943677" y="2104041"/>
                </a:lnTo>
                <a:lnTo>
                  <a:pt x="4917357" y="2139225"/>
                </a:lnTo>
                <a:lnTo>
                  <a:pt x="4888533" y="2175166"/>
                </a:lnTo>
                <a:lnTo>
                  <a:pt x="4857158" y="2211876"/>
                </a:lnTo>
                <a:lnTo>
                  <a:pt x="4823185" y="2249363"/>
                </a:lnTo>
                <a:lnTo>
                  <a:pt x="4786566" y="2287638"/>
                </a:lnTo>
                <a:lnTo>
                  <a:pt x="3226994" y="3652564"/>
                </a:lnTo>
                <a:lnTo>
                  <a:pt x="1671797" y="4744237"/>
                </a:lnTo>
                <a:lnTo>
                  <a:pt x="477343" y="5468378"/>
                </a:lnTo>
                <a:lnTo>
                  <a:pt x="0" y="5730709"/>
                </a:lnTo>
                <a:lnTo>
                  <a:pt x="5122570" y="5730709"/>
                </a:lnTo>
                <a:lnTo>
                  <a:pt x="7143968" y="3367812"/>
                </a:lnTo>
                <a:lnTo>
                  <a:pt x="7825503" y="2083007"/>
                </a:lnTo>
                <a:lnTo>
                  <a:pt x="7174135" y="1428841"/>
                </a:lnTo>
                <a:lnTo>
                  <a:pt x="5196827" y="957859"/>
                </a:lnTo>
                <a:lnTo>
                  <a:pt x="4484462" y="810025"/>
                </a:lnTo>
                <a:lnTo>
                  <a:pt x="4182807" y="742213"/>
                </a:lnTo>
                <a:lnTo>
                  <a:pt x="3999755" y="697953"/>
                </a:lnTo>
                <a:lnTo>
                  <a:pt x="3896107" y="671174"/>
                </a:lnTo>
                <a:lnTo>
                  <a:pt x="3805812" y="646321"/>
                </a:lnTo>
                <a:lnTo>
                  <a:pt x="3765309" y="634547"/>
                </a:lnTo>
                <a:lnTo>
                  <a:pt x="3727707" y="623172"/>
                </a:lnTo>
                <a:lnTo>
                  <a:pt x="3660630" y="601506"/>
                </a:lnTo>
                <a:lnTo>
                  <a:pt x="3603419" y="581102"/>
                </a:lnTo>
                <a:lnTo>
                  <a:pt x="3554910" y="561739"/>
                </a:lnTo>
                <a:lnTo>
                  <a:pt x="3513942" y="543196"/>
                </a:lnTo>
                <a:lnTo>
                  <a:pt x="3479351" y="525253"/>
                </a:lnTo>
                <a:lnTo>
                  <a:pt x="3436881" y="498979"/>
                </a:lnTo>
                <a:lnTo>
                  <a:pt x="3402221" y="472810"/>
                </a:lnTo>
                <a:lnTo>
                  <a:pt x="3374799" y="423949"/>
                </a:lnTo>
                <a:lnTo>
                  <a:pt x="3380092" y="398623"/>
                </a:lnTo>
                <a:lnTo>
                  <a:pt x="3413806" y="340174"/>
                </a:lnTo>
                <a:lnTo>
                  <a:pt x="3440474" y="308178"/>
                </a:lnTo>
                <a:lnTo>
                  <a:pt x="3472514" y="275085"/>
                </a:lnTo>
                <a:lnTo>
                  <a:pt x="3509049" y="241461"/>
                </a:lnTo>
                <a:lnTo>
                  <a:pt x="3549203" y="207868"/>
                </a:lnTo>
                <a:lnTo>
                  <a:pt x="3592100" y="174871"/>
                </a:lnTo>
                <a:lnTo>
                  <a:pt x="3636862" y="143034"/>
                </a:lnTo>
                <a:lnTo>
                  <a:pt x="3682612" y="112919"/>
                </a:lnTo>
                <a:lnTo>
                  <a:pt x="3728476" y="85092"/>
                </a:lnTo>
                <a:lnTo>
                  <a:pt x="3773574" y="60116"/>
                </a:lnTo>
                <a:lnTo>
                  <a:pt x="3817032" y="38555"/>
                </a:lnTo>
                <a:lnTo>
                  <a:pt x="3857973" y="20973"/>
                </a:lnTo>
                <a:lnTo>
                  <a:pt x="3895519" y="7933"/>
                </a:lnTo>
                <a:lnTo>
                  <a:pt x="3928795" y="0"/>
                </a:lnTo>
                <a:close/>
              </a:path>
            </a:pathLst>
          </a:custGeom>
          <a:solidFill>
            <a:srgbClr val="FFFFFF"/>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3" name="object 43"/>
          <p:cNvSpPr/>
          <p:nvPr/>
        </p:nvSpPr>
        <p:spPr>
          <a:xfrm>
            <a:off x="3803391" y="3414046"/>
            <a:ext cx="737067" cy="78581"/>
          </a:xfrm>
          <a:custGeom>
            <a:avLst/>
            <a:gdLst/>
            <a:ahLst/>
            <a:cxnLst/>
            <a:rect l="l" t="t" r="r" b="b"/>
            <a:pathLst>
              <a:path w="1113789" h="118745">
                <a:moveTo>
                  <a:pt x="556640" y="0"/>
                </a:moveTo>
                <a:lnTo>
                  <a:pt x="481109" y="541"/>
                </a:lnTo>
                <a:lnTo>
                  <a:pt x="408666" y="2117"/>
                </a:lnTo>
                <a:lnTo>
                  <a:pt x="339974" y="4658"/>
                </a:lnTo>
                <a:lnTo>
                  <a:pt x="275697" y="8094"/>
                </a:lnTo>
                <a:lnTo>
                  <a:pt x="216497" y="12352"/>
                </a:lnTo>
                <a:lnTo>
                  <a:pt x="163039" y="17364"/>
                </a:lnTo>
                <a:lnTo>
                  <a:pt x="115985" y="23057"/>
                </a:lnTo>
                <a:lnTo>
                  <a:pt x="75999" y="29362"/>
                </a:lnTo>
                <a:lnTo>
                  <a:pt x="19884" y="43523"/>
                </a:lnTo>
                <a:lnTo>
                  <a:pt x="0" y="59283"/>
                </a:lnTo>
                <a:lnTo>
                  <a:pt x="5081" y="67327"/>
                </a:lnTo>
                <a:lnTo>
                  <a:pt x="43744" y="82359"/>
                </a:lnTo>
                <a:lnTo>
                  <a:pt x="115985" y="95509"/>
                </a:lnTo>
                <a:lnTo>
                  <a:pt x="163039" y="101203"/>
                </a:lnTo>
                <a:lnTo>
                  <a:pt x="216497" y="106214"/>
                </a:lnTo>
                <a:lnTo>
                  <a:pt x="275697" y="110473"/>
                </a:lnTo>
                <a:lnTo>
                  <a:pt x="339974" y="113908"/>
                </a:lnTo>
                <a:lnTo>
                  <a:pt x="408666" y="116449"/>
                </a:lnTo>
                <a:lnTo>
                  <a:pt x="481109" y="118025"/>
                </a:lnTo>
                <a:lnTo>
                  <a:pt x="556640" y="118567"/>
                </a:lnTo>
                <a:lnTo>
                  <a:pt x="632174" y="118025"/>
                </a:lnTo>
                <a:lnTo>
                  <a:pt x="704619" y="116449"/>
                </a:lnTo>
                <a:lnTo>
                  <a:pt x="773312" y="113908"/>
                </a:lnTo>
                <a:lnTo>
                  <a:pt x="837590" y="110473"/>
                </a:lnTo>
                <a:lnTo>
                  <a:pt x="896789" y="106214"/>
                </a:lnTo>
                <a:lnTo>
                  <a:pt x="950247" y="101203"/>
                </a:lnTo>
                <a:lnTo>
                  <a:pt x="997300" y="95509"/>
                </a:lnTo>
                <a:lnTo>
                  <a:pt x="1037285" y="89204"/>
                </a:lnTo>
                <a:lnTo>
                  <a:pt x="1093398" y="75043"/>
                </a:lnTo>
                <a:lnTo>
                  <a:pt x="1113281" y="59283"/>
                </a:lnTo>
                <a:lnTo>
                  <a:pt x="1108200" y="51239"/>
                </a:lnTo>
                <a:lnTo>
                  <a:pt x="1069539" y="36208"/>
                </a:lnTo>
                <a:lnTo>
                  <a:pt x="997300" y="23057"/>
                </a:lnTo>
                <a:lnTo>
                  <a:pt x="950247" y="17364"/>
                </a:lnTo>
                <a:lnTo>
                  <a:pt x="896789" y="12352"/>
                </a:lnTo>
                <a:lnTo>
                  <a:pt x="837590" y="8094"/>
                </a:lnTo>
                <a:lnTo>
                  <a:pt x="773312" y="4658"/>
                </a:lnTo>
                <a:lnTo>
                  <a:pt x="704619" y="2117"/>
                </a:lnTo>
                <a:lnTo>
                  <a:pt x="632174" y="541"/>
                </a:lnTo>
                <a:lnTo>
                  <a:pt x="556640"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4" name="object 44"/>
          <p:cNvSpPr/>
          <p:nvPr/>
        </p:nvSpPr>
        <p:spPr>
          <a:xfrm>
            <a:off x="6393712" y="2620752"/>
            <a:ext cx="648400" cy="69336"/>
          </a:xfrm>
          <a:custGeom>
            <a:avLst/>
            <a:gdLst/>
            <a:ahLst/>
            <a:cxnLst/>
            <a:rect l="l" t="t" r="r" b="b"/>
            <a:pathLst>
              <a:path w="979804" h="104775">
                <a:moveTo>
                  <a:pt x="489800" y="0"/>
                </a:moveTo>
                <a:lnTo>
                  <a:pt x="410352" y="682"/>
                </a:lnTo>
                <a:lnTo>
                  <a:pt x="334985" y="2658"/>
                </a:lnTo>
                <a:lnTo>
                  <a:pt x="264708" y="5820"/>
                </a:lnTo>
                <a:lnTo>
                  <a:pt x="200530" y="10060"/>
                </a:lnTo>
                <a:lnTo>
                  <a:pt x="143459" y="15273"/>
                </a:lnTo>
                <a:lnTo>
                  <a:pt x="94503" y="21350"/>
                </a:lnTo>
                <a:lnTo>
                  <a:pt x="54670" y="28184"/>
                </a:lnTo>
                <a:lnTo>
                  <a:pt x="6410" y="43696"/>
                </a:lnTo>
                <a:lnTo>
                  <a:pt x="0" y="52158"/>
                </a:lnTo>
                <a:lnTo>
                  <a:pt x="6410" y="60621"/>
                </a:lnTo>
                <a:lnTo>
                  <a:pt x="54670" y="76133"/>
                </a:lnTo>
                <a:lnTo>
                  <a:pt x="94503" y="82967"/>
                </a:lnTo>
                <a:lnTo>
                  <a:pt x="143459" y="89044"/>
                </a:lnTo>
                <a:lnTo>
                  <a:pt x="200530" y="94256"/>
                </a:lnTo>
                <a:lnTo>
                  <a:pt x="264708" y="98497"/>
                </a:lnTo>
                <a:lnTo>
                  <a:pt x="334985" y="101659"/>
                </a:lnTo>
                <a:lnTo>
                  <a:pt x="410352" y="103635"/>
                </a:lnTo>
                <a:lnTo>
                  <a:pt x="489800" y="104317"/>
                </a:lnTo>
                <a:lnTo>
                  <a:pt x="569249" y="103635"/>
                </a:lnTo>
                <a:lnTo>
                  <a:pt x="644616" y="101659"/>
                </a:lnTo>
                <a:lnTo>
                  <a:pt x="714892" y="98497"/>
                </a:lnTo>
                <a:lnTo>
                  <a:pt x="779071" y="94256"/>
                </a:lnTo>
                <a:lnTo>
                  <a:pt x="836142" y="89044"/>
                </a:lnTo>
                <a:lnTo>
                  <a:pt x="885098" y="82967"/>
                </a:lnTo>
                <a:lnTo>
                  <a:pt x="924931" y="76133"/>
                </a:lnTo>
                <a:lnTo>
                  <a:pt x="973191" y="60621"/>
                </a:lnTo>
                <a:lnTo>
                  <a:pt x="979601" y="52158"/>
                </a:lnTo>
                <a:lnTo>
                  <a:pt x="973191" y="43696"/>
                </a:lnTo>
                <a:lnTo>
                  <a:pt x="924931" y="28184"/>
                </a:lnTo>
                <a:lnTo>
                  <a:pt x="885098" y="21350"/>
                </a:lnTo>
                <a:lnTo>
                  <a:pt x="836142" y="15273"/>
                </a:lnTo>
                <a:lnTo>
                  <a:pt x="779071" y="10060"/>
                </a:lnTo>
                <a:lnTo>
                  <a:pt x="714892" y="5820"/>
                </a:lnTo>
                <a:lnTo>
                  <a:pt x="644616" y="2658"/>
                </a:lnTo>
                <a:lnTo>
                  <a:pt x="569249" y="682"/>
                </a:lnTo>
                <a:lnTo>
                  <a:pt x="489800"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5" name="object 45"/>
          <p:cNvSpPr/>
          <p:nvPr/>
        </p:nvSpPr>
        <p:spPr>
          <a:xfrm>
            <a:off x="4085881" y="1562886"/>
            <a:ext cx="171870" cy="92028"/>
          </a:xfrm>
          <a:custGeom>
            <a:avLst/>
            <a:gdLst/>
            <a:ahLst/>
            <a:cxnLst/>
            <a:rect l="l" t="t" r="r" b="b"/>
            <a:pathLst>
              <a:path w="259714" h="139064">
                <a:moveTo>
                  <a:pt x="228130" y="0"/>
                </a:moveTo>
                <a:lnTo>
                  <a:pt x="31407" y="0"/>
                </a:lnTo>
                <a:lnTo>
                  <a:pt x="19186" y="2467"/>
                </a:lnTo>
                <a:lnTo>
                  <a:pt x="9202" y="9196"/>
                </a:lnTo>
                <a:lnTo>
                  <a:pt x="2469" y="19175"/>
                </a:lnTo>
                <a:lnTo>
                  <a:pt x="0" y="31394"/>
                </a:lnTo>
                <a:lnTo>
                  <a:pt x="0" y="107111"/>
                </a:lnTo>
                <a:lnTo>
                  <a:pt x="2469" y="119343"/>
                </a:lnTo>
                <a:lnTo>
                  <a:pt x="9202" y="129325"/>
                </a:lnTo>
                <a:lnTo>
                  <a:pt x="19186" y="136052"/>
                </a:lnTo>
                <a:lnTo>
                  <a:pt x="31407" y="138518"/>
                </a:lnTo>
                <a:lnTo>
                  <a:pt x="228130" y="138518"/>
                </a:lnTo>
                <a:lnTo>
                  <a:pt x="240356" y="136052"/>
                </a:lnTo>
                <a:lnTo>
                  <a:pt x="250339" y="129325"/>
                </a:lnTo>
                <a:lnTo>
                  <a:pt x="257069" y="119343"/>
                </a:lnTo>
                <a:lnTo>
                  <a:pt x="259537" y="107111"/>
                </a:lnTo>
                <a:lnTo>
                  <a:pt x="259537" y="31394"/>
                </a:lnTo>
                <a:lnTo>
                  <a:pt x="257069" y="19175"/>
                </a:lnTo>
                <a:lnTo>
                  <a:pt x="250339" y="9196"/>
                </a:lnTo>
                <a:lnTo>
                  <a:pt x="240356" y="2467"/>
                </a:lnTo>
                <a:lnTo>
                  <a:pt x="228130"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6" name="object 46"/>
          <p:cNvSpPr/>
          <p:nvPr/>
        </p:nvSpPr>
        <p:spPr>
          <a:xfrm>
            <a:off x="4117220" y="1654551"/>
            <a:ext cx="109257" cy="1786358"/>
          </a:xfrm>
          <a:custGeom>
            <a:avLst/>
            <a:gdLst/>
            <a:ahLst/>
            <a:cxnLst/>
            <a:rect l="l" t="t" r="r" b="b"/>
            <a:pathLst>
              <a:path w="165100" h="2699385">
                <a:moveTo>
                  <a:pt x="164807" y="2699207"/>
                </a:moveTo>
                <a:lnTo>
                  <a:pt x="0" y="2699207"/>
                </a:lnTo>
                <a:lnTo>
                  <a:pt x="0" y="0"/>
                </a:lnTo>
                <a:lnTo>
                  <a:pt x="164807" y="0"/>
                </a:lnTo>
                <a:lnTo>
                  <a:pt x="164807" y="2699207"/>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7" name="object 47"/>
          <p:cNvSpPr/>
          <p:nvPr/>
        </p:nvSpPr>
        <p:spPr>
          <a:xfrm>
            <a:off x="4128356" y="1654553"/>
            <a:ext cx="98332" cy="1786358"/>
          </a:xfrm>
          <a:custGeom>
            <a:avLst/>
            <a:gdLst/>
            <a:ahLst/>
            <a:cxnLst/>
            <a:rect l="l" t="t" r="r" b="b"/>
            <a:pathLst>
              <a:path w="148589" h="2699385">
                <a:moveTo>
                  <a:pt x="147980" y="0"/>
                </a:moveTo>
                <a:lnTo>
                  <a:pt x="65582" y="0"/>
                </a:lnTo>
                <a:lnTo>
                  <a:pt x="65582" y="2039175"/>
                </a:lnTo>
                <a:lnTo>
                  <a:pt x="64100" y="2062808"/>
                </a:lnTo>
                <a:lnTo>
                  <a:pt x="31862" y="2107712"/>
                </a:lnTo>
                <a:lnTo>
                  <a:pt x="0" y="2120684"/>
                </a:lnTo>
                <a:lnTo>
                  <a:pt x="65582" y="2120684"/>
                </a:lnTo>
                <a:lnTo>
                  <a:pt x="65582" y="2699207"/>
                </a:lnTo>
                <a:lnTo>
                  <a:pt x="147980" y="2699207"/>
                </a:lnTo>
                <a:lnTo>
                  <a:pt x="147980"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8" name="object 48"/>
          <p:cNvSpPr/>
          <p:nvPr/>
        </p:nvSpPr>
        <p:spPr>
          <a:xfrm>
            <a:off x="4085878" y="3057947"/>
            <a:ext cx="171870" cy="383241"/>
          </a:xfrm>
          <a:custGeom>
            <a:avLst/>
            <a:gdLst/>
            <a:ahLst/>
            <a:cxnLst/>
            <a:rect l="l" t="t" r="r" b="b"/>
            <a:pathLst>
              <a:path w="259714" h="579120">
                <a:moveTo>
                  <a:pt x="195364" y="0"/>
                </a:moveTo>
                <a:lnTo>
                  <a:pt x="64185" y="0"/>
                </a:lnTo>
                <a:lnTo>
                  <a:pt x="39203" y="5042"/>
                </a:lnTo>
                <a:lnTo>
                  <a:pt x="18800" y="18794"/>
                </a:lnTo>
                <a:lnTo>
                  <a:pt x="5044" y="39192"/>
                </a:lnTo>
                <a:lnTo>
                  <a:pt x="0" y="64173"/>
                </a:lnTo>
                <a:lnTo>
                  <a:pt x="0" y="578523"/>
                </a:lnTo>
                <a:lnTo>
                  <a:pt x="259537" y="578523"/>
                </a:lnTo>
                <a:lnTo>
                  <a:pt x="259537" y="64173"/>
                </a:lnTo>
                <a:lnTo>
                  <a:pt x="254494" y="39192"/>
                </a:lnTo>
                <a:lnTo>
                  <a:pt x="240742" y="18794"/>
                </a:lnTo>
                <a:lnTo>
                  <a:pt x="220344" y="5042"/>
                </a:lnTo>
                <a:lnTo>
                  <a:pt x="195364"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49" name="object 49"/>
          <p:cNvSpPr/>
          <p:nvPr/>
        </p:nvSpPr>
        <p:spPr>
          <a:xfrm>
            <a:off x="4085881" y="3057950"/>
            <a:ext cx="127747" cy="383241"/>
          </a:xfrm>
          <a:custGeom>
            <a:avLst/>
            <a:gdLst/>
            <a:ahLst/>
            <a:cxnLst/>
            <a:rect l="l" t="t" r="r" b="b"/>
            <a:pathLst>
              <a:path w="193039" h="579120">
                <a:moveTo>
                  <a:pt x="128638" y="0"/>
                </a:moveTo>
                <a:lnTo>
                  <a:pt x="64185" y="0"/>
                </a:lnTo>
                <a:lnTo>
                  <a:pt x="39203" y="5042"/>
                </a:lnTo>
                <a:lnTo>
                  <a:pt x="18800" y="18794"/>
                </a:lnTo>
                <a:lnTo>
                  <a:pt x="5044" y="39192"/>
                </a:lnTo>
                <a:lnTo>
                  <a:pt x="0" y="64173"/>
                </a:lnTo>
                <a:lnTo>
                  <a:pt x="0" y="578523"/>
                </a:lnTo>
                <a:lnTo>
                  <a:pt x="192824" y="578523"/>
                </a:lnTo>
                <a:lnTo>
                  <a:pt x="192824" y="64173"/>
                </a:lnTo>
                <a:lnTo>
                  <a:pt x="187779" y="39192"/>
                </a:lnTo>
                <a:lnTo>
                  <a:pt x="174023" y="18794"/>
                </a:lnTo>
                <a:lnTo>
                  <a:pt x="153620" y="5042"/>
                </a:lnTo>
                <a:lnTo>
                  <a:pt x="128638"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0" name="object 50"/>
          <p:cNvSpPr/>
          <p:nvPr/>
        </p:nvSpPr>
        <p:spPr>
          <a:xfrm>
            <a:off x="3563391" y="2004749"/>
            <a:ext cx="1189644" cy="336596"/>
          </a:xfrm>
          <a:custGeom>
            <a:avLst/>
            <a:gdLst/>
            <a:ahLst/>
            <a:cxnLst/>
            <a:rect l="l" t="t" r="r" b="b"/>
            <a:pathLst>
              <a:path w="1797685" h="508635">
                <a:moveTo>
                  <a:pt x="1717014" y="0"/>
                </a:moveTo>
                <a:lnTo>
                  <a:pt x="80111" y="0"/>
                </a:lnTo>
                <a:lnTo>
                  <a:pt x="48927" y="6295"/>
                </a:lnTo>
                <a:lnTo>
                  <a:pt x="23463" y="23463"/>
                </a:lnTo>
                <a:lnTo>
                  <a:pt x="6295" y="48927"/>
                </a:lnTo>
                <a:lnTo>
                  <a:pt x="0" y="80111"/>
                </a:lnTo>
                <a:lnTo>
                  <a:pt x="0" y="428282"/>
                </a:lnTo>
                <a:lnTo>
                  <a:pt x="6295" y="459466"/>
                </a:lnTo>
                <a:lnTo>
                  <a:pt x="23463" y="484930"/>
                </a:lnTo>
                <a:lnTo>
                  <a:pt x="48927" y="502098"/>
                </a:lnTo>
                <a:lnTo>
                  <a:pt x="80111" y="508393"/>
                </a:lnTo>
                <a:lnTo>
                  <a:pt x="1717014" y="508393"/>
                </a:lnTo>
                <a:lnTo>
                  <a:pt x="1748200" y="502098"/>
                </a:lnTo>
                <a:lnTo>
                  <a:pt x="1773669" y="484930"/>
                </a:lnTo>
                <a:lnTo>
                  <a:pt x="1790841" y="459466"/>
                </a:lnTo>
                <a:lnTo>
                  <a:pt x="1797138" y="428282"/>
                </a:lnTo>
                <a:lnTo>
                  <a:pt x="1797138" y="80111"/>
                </a:lnTo>
                <a:lnTo>
                  <a:pt x="1790841" y="48927"/>
                </a:lnTo>
                <a:lnTo>
                  <a:pt x="1773669" y="23463"/>
                </a:lnTo>
                <a:lnTo>
                  <a:pt x="1748200" y="6295"/>
                </a:lnTo>
                <a:lnTo>
                  <a:pt x="1717014" y="0"/>
                </a:lnTo>
                <a:close/>
              </a:path>
            </a:pathLst>
          </a:custGeom>
          <a:solidFill>
            <a:schemeClr val="accent6">
              <a:lumMod val="60000"/>
              <a:lumOff val="40000"/>
            </a:schemeClr>
          </a:solidFill>
        </p:spPr>
        <p:txBody>
          <a:bodyPr wrap="square" lIns="0" tIns="0" rIns="0" bIns="0" rtlCol="0"/>
          <a:lstStyle/>
          <a:p>
            <a:pPr defTabSz="605150">
              <a:buClrTx/>
            </a:pPr>
            <a:endParaRPr sz="1191" kern="1200" dirty="0">
              <a:solidFill>
                <a:srgbClr val="1F497D">
                  <a:lumMod val="75000"/>
                </a:srgbClr>
              </a:solidFill>
              <a:latin typeface="Calibri"/>
              <a:ea typeface="+mn-ea"/>
              <a:cs typeface="+mn-cs"/>
            </a:endParaRPr>
          </a:p>
        </p:txBody>
      </p:sp>
      <p:sp>
        <p:nvSpPr>
          <p:cNvPr id="51" name="object 51"/>
          <p:cNvSpPr/>
          <p:nvPr/>
        </p:nvSpPr>
        <p:spPr>
          <a:xfrm>
            <a:off x="3586774" y="2024796"/>
            <a:ext cx="1142579" cy="296675"/>
          </a:xfrm>
          <a:custGeom>
            <a:avLst/>
            <a:gdLst/>
            <a:ahLst/>
            <a:cxnLst/>
            <a:rect l="l" t="t" r="r" b="b"/>
            <a:pathLst>
              <a:path w="1726564" h="448310">
                <a:moveTo>
                  <a:pt x="1668818" y="447814"/>
                </a:moveTo>
                <a:lnTo>
                  <a:pt x="57632" y="447814"/>
                </a:lnTo>
                <a:lnTo>
                  <a:pt x="35200" y="443285"/>
                </a:lnTo>
                <a:lnTo>
                  <a:pt x="16881" y="430933"/>
                </a:lnTo>
                <a:lnTo>
                  <a:pt x="4529" y="412613"/>
                </a:lnTo>
                <a:lnTo>
                  <a:pt x="0" y="390182"/>
                </a:lnTo>
                <a:lnTo>
                  <a:pt x="0" y="57632"/>
                </a:lnTo>
                <a:lnTo>
                  <a:pt x="4529" y="35200"/>
                </a:lnTo>
                <a:lnTo>
                  <a:pt x="16881" y="16881"/>
                </a:lnTo>
                <a:lnTo>
                  <a:pt x="35200" y="4529"/>
                </a:lnTo>
                <a:lnTo>
                  <a:pt x="57632" y="0"/>
                </a:lnTo>
                <a:lnTo>
                  <a:pt x="1668818" y="0"/>
                </a:lnTo>
                <a:lnTo>
                  <a:pt x="1691257" y="4529"/>
                </a:lnTo>
                <a:lnTo>
                  <a:pt x="1709580" y="16881"/>
                </a:lnTo>
                <a:lnTo>
                  <a:pt x="1721933" y="35200"/>
                </a:lnTo>
                <a:lnTo>
                  <a:pt x="1726463" y="57632"/>
                </a:lnTo>
                <a:lnTo>
                  <a:pt x="1726463" y="390182"/>
                </a:lnTo>
                <a:lnTo>
                  <a:pt x="1721933" y="412613"/>
                </a:lnTo>
                <a:lnTo>
                  <a:pt x="1709580" y="430933"/>
                </a:lnTo>
                <a:lnTo>
                  <a:pt x="1691257" y="443285"/>
                </a:lnTo>
                <a:lnTo>
                  <a:pt x="1668818" y="447814"/>
                </a:lnTo>
                <a:close/>
              </a:path>
            </a:pathLst>
          </a:custGeom>
          <a:ln w="10058">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2" name="object 52"/>
          <p:cNvSpPr/>
          <p:nvPr/>
        </p:nvSpPr>
        <p:spPr>
          <a:xfrm>
            <a:off x="3563391" y="1586842"/>
            <a:ext cx="1189644" cy="358028"/>
          </a:xfrm>
          <a:custGeom>
            <a:avLst/>
            <a:gdLst/>
            <a:ahLst/>
            <a:cxnLst/>
            <a:rect l="l" t="t" r="r" b="b"/>
            <a:pathLst>
              <a:path w="1797685" h="541019">
                <a:moveTo>
                  <a:pt x="1717014" y="0"/>
                </a:moveTo>
                <a:lnTo>
                  <a:pt x="80111" y="0"/>
                </a:lnTo>
                <a:lnTo>
                  <a:pt x="48927" y="6295"/>
                </a:lnTo>
                <a:lnTo>
                  <a:pt x="23463" y="23463"/>
                </a:lnTo>
                <a:lnTo>
                  <a:pt x="6295" y="48927"/>
                </a:lnTo>
                <a:lnTo>
                  <a:pt x="0" y="80111"/>
                </a:lnTo>
                <a:lnTo>
                  <a:pt x="0" y="460641"/>
                </a:lnTo>
                <a:lnTo>
                  <a:pt x="6295" y="491833"/>
                </a:lnTo>
                <a:lnTo>
                  <a:pt x="23463" y="517301"/>
                </a:lnTo>
                <a:lnTo>
                  <a:pt x="48927" y="534470"/>
                </a:lnTo>
                <a:lnTo>
                  <a:pt x="80111" y="540765"/>
                </a:lnTo>
                <a:lnTo>
                  <a:pt x="1717014" y="540765"/>
                </a:lnTo>
                <a:lnTo>
                  <a:pt x="1748200" y="534470"/>
                </a:lnTo>
                <a:lnTo>
                  <a:pt x="1773669" y="517301"/>
                </a:lnTo>
                <a:lnTo>
                  <a:pt x="1790841" y="491833"/>
                </a:lnTo>
                <a:lnTo>
                  <a:pt x="1797138" y="460641"/>
                </a:lnTo>
                <a:lnTo>
                  <a:pt x="1797138" y="80111"/>
                </a:lnTo>
                <a:lnTo>
                  <a:pt x="1790841" y="48927"/>
                </a:lnTo>
                <a:lnTo>
                  <a:pt x="1773669" y="23463"/>
                </a:lnTo>
                <a:lnTo>
                  <a:pt x="1748200" y="6295"/>
                </a:lnTo>
                <a:lnTo>
                  <a:pt x="1717014"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3" name="object 53"/>
          <p:cNvSpPr/>
          <p:nvPr/>
        </p:nvSpPr>
        <p:spPr>
          <a:xfrm>
            <a:off x="3586773" y="1608722"/>
            <a:ext cx="1142579" cy="314325"/>
          </a:xfrm>
          <a:custGeom>
            <a:avLst/>
            <a:gdLst/>
            <a:ahLst/>
            <a:cxnLst/>
            <a:rect l="l" t="t" r="r" b="b"/>
            <a:pathLst>
              <a:path w="1726564" h="474980">
                <a:moveTo>
                  <a:pt x="1667865" y="474624"/>
                </a:moveTo>
                <a:lnTo>
                  <a:pt x="58585" y="474624"/>
                </a:lnTo>
                <a:lnTo>
                  <a:pt x="35779" y="470021"/>
                </a:lnTo>
                <a:lnTo>
                  <a:pt x="17157" y="457466"/>
                </a:lnTo>
                <a:lnTo>
                  <a:pt x="4603" y="438844"/>
                </a:lnTo>
                <a:lnTo>
                  <a:pt x="0" y="416039"/>
                </a:lnTo>
                <a:lnTo>
                  <a:pt x="0" y="58585"/>
                </a:lnTo>
                <a:lnTo>
                  <a:pt x="4603" y="35779"/>
                </a:lnTo>
                <a:lnTo>
                  <a:pt x="17157" y="17157"/>
                </a:lnTo>
                <a:lnTo>
                  <a:pt x="35779" y="4603"/>
                </a:lnTo>
                <a:lnTo>
                  <a:pt x="58585" y="0"/>
                </a:lnTo>
                <a:lnTo>
                  <a:pt x="1667865" y="0"/>
                </a:lnTo>
                <a:lnTo>
                  <a:pt x="1690673" y="4603"/>
                </a:lnTo>
                <a:lnTo>
                  <a:pt x="1709299" y="17157"/>
                </a:lnTo>
                <a:lnTo>
                  <a:pt x="1721858" y="35779"/>
                </a:lnTo>
                <a:lnTo>
                  <a:pt x="1726463" y="58585"/>
                </a:lnTo>
                <a:lnTo>
                  <a:pt x="1726463" y="416039"/>
                </a:lnTo>
                <a:lnTo>
                  <a:pt x="1721858" y="438844"/>
                </a:lnTo>
                <a:lnTo>
                  <a:pt x="1709299" y="457466"/>
                </a:lnTo>
                <a:lnTo>
                  <a:pt x="1690673" y="470021"/>
                </a:lnTo>
                <a:lnTo>
                  <a:pt x="1667865" y="474624"/>
                </a:lnTo>
                <a:close/>
              </a:path>
            </a:pathLst>
          </a:custGeom>
          <a:ln w="10223">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4" name="object 54"/>
          <p:cNvSpPr txBox="1"/>
          <p:nvPr/>
        </p:nvSpPr>
        <p:spPr>
          <a:xfrm>
            <a:off x="3826517" y="1646333"/>
            <a:ext cx="702189" cy="122627"/>
          </a:xfrm>
          <a:prstGeom prst="rect">
            <a:avLst/>
          </a:prstGeom>
        </p:spPr>
        <p:txBody>
          <a:bodyPr vert="horz" wrap="square" lIns="0" tIns="10506" rIns="0" bIns="0" rtlCol="0">
            <a:spAutoFit/>
          </a:bodyPr>
          <a:lstStyle/>
          <a:p>
            <a:pPr marL="8405" defTabSz="605150">
              <a:spcBef>
                <a:spcPts val="83"/>
              </a:spcBef>
              <a:buClrTx/>
            </a:pPr>
            <a:r>
              <a:rPr sz="728" kern="1200" spc="26" dirty="0">
                <a:solidFill>
                  <a:srgbClr val="1F497D">
                    <a:lumMod val="75000"/>
                  </a:srgbClr>
                </a:solidFill>
                <a:latin typeface="Oswald Regular"/>
                <a:ea typeface="+mn-ea"/>
                <a:cs typeface="Oswald Regular"/>
              </a:rPr>
              <a:t>Amplifies voices</a:t>
            </a:r>
            <a:r>
              <a:rPr sz="728" kern="1200" spc="-103" dirty="0">
                <a:solidFill>
                  <a:srgbClr val="1F497D">
                    <a:lumMod val="75000"/>
                  </a:srgbClr>
                </a:solidFill>
                <a:latin typeface="Oswald Regular"/>
                <a:ea typeface="+mn-ea"/>
                <a:cs typeface="Oswald Regular"/>
              </a:rPr>
              <a:t> </a:t>
            </a:r>
            <a:r>
              <a:rPr sz="728" kern="1200" spc="26" dirty="0">
                <a:solidFill>
                  <a:srgbClr val="1F497D">
                    <a:lumMod val="75000"/>
                  </a:srgbClr>
                </a:solidFill>
                <a:latin typeface="Oswald Regular"/>
                <a:ea typeface="+mn-ea"/>
                <a:cs typeface="Oswald Regular"/>
              </a:rPr>
              <a:t>of</a:t>
            </a:r>
            <a:endParaRPr sz="728" kern="1200" dirty="0">
              <a:solidFill>
                <a:srgbClr val="1F497D">
                  <a:lumMod val="75000"/>
                </a:srgbClr>
              </a:solidFill>
              <a:latin typeface="Oswald Regular"/>
              <a:ea typeface="+mn-ea"/>
              <a:cs typeface="Oswald Regular"/>
            </a:endParaRPr>
          </a:p>
        </p:txBody>
      </p:sp>
      <p:sp>
        <p:nvSpPr>
          <p:cNvPr id="55" name="object 55"/>
          <p:cNvSpPr txBox="1"/>
          <p:nvPr/>
        </p:nvSpPr>
        <p:spPr>
          <a:xfrm>
            <a:off x="3677885" y="1753457"/>
            <a:ext cx="998024" cy="122627"/>
          </a:xfrm>
          <a:prstGeom prst="rect">
            <a:avLst/>
          </a:prstGeom>
        </p:spPr>
        <p:txBody>
          <a:bodyPr vert="horz" wrap="square" lIns="0" tIns="10506" rIns="0" bIns="0" rtlCol="0">
            <a:spAutoFit/>
          </a:bodyPr>
          <a:lstStyle/>
          <a:p>
            <a:pPr marL="8405" defTabSz="605150">
              <a:spcBef>
                <a:spcPts val="83"/>
              </a:spcBef>
              <a:buClrTx/>
            </a:pPr>
            <a:r>
              <a:rPr lang="en-US" sz="728" kern="1200" spc="26" dirty="0">
                <a:solidFill>
                  <a:srgbClr val="1F497D">
                    <a:lumMod val="75000"/>
                  </a:srgbClr>
                </a:solidFill>
                <a:latin typeface="Oswald Regular"/>
                <a:ea typeface="+mn-ea"/>
                <a:cs typeface="Oswald Regular"/>
              </a:rPr>
              <a:t>Minority </a:t>
            </a:r>
            <a:r>
              <a:rPr sz="728" kern="1200" spc="26" dirty="0">
                <a:solidFill>
                  <a:srgbClr val="1F497D">
                    <a:lumMod val="75000"/>
                  </a:srgbClr>
                </a:solidFill>
                <a:latin typeface="Oswald Regular"/>
                <a:ea typeface="+mn-ea"/>
                <a:cs typeface="Oswald Regular"/>
              </a:rPr>
              <a:t>communities.</a:t>
            </a:r>
            <a:endParaRPr sz="728" kern="1200" dirty="0">
              <a:solidFill>
                <a:srgbClr val="1F497D">
                  <a:lumMod val="75000"/>
                </a:srgbClr>
              </a:solidFill>
              <a:latin typeface="Oswald Regular"/>
              <a:ea typeface="+mn-ea"/>
              <a:cs typeface="Oswald Regular"/>
            </a:endParaRPr>
          </a:p>
        </p:txBody>
      </p:sp>
      <p:sp>
        <p:nvSpPr>
          <p:cNvPr id="56" name="object 56"/>
          <p:cNvSpPr/>
          <p:nvPr/>
        </p:nvSpPr>
        <p:spPr>
          <a:xfrm>
            <a:off x="6654980" y="1376769"/>
            <a:ext cx="143858" cy="76791"/>
          </a:xfrm>
          <a:prstGeom prst="rect">
            <a:avLst/>
          </a:prstGeom>
          <a:blipFill>
            <a:blip r:embed="rId5"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7" name="object 57"/>
          <p:cNvSpPr/>
          <p:nvPr/>
        </p:nvSpPr>
        <p:spPr>
          <a:xfrm>
            <a:off x="6681238" y="1453560"/>
            <a:ext cx="91608" cy="1187964"/>
          </a:xfrm>
          <a:custGeom>
            <a:avLst/>
            <a:gdLst/>
            <a:ahLst/>
            <a:cxnLst/>
            <a:rect l="l" t="t" r="r" b="b"/>
            <a:pathLst>
              <a:path w="138429" h="1795145">
                <a:moveTo>
                  <a:pt x="138036" y="1795068"/>
                </a:moveTo>
                <a:lnTo>
                  <a:pt x="0" y="1795068"/>
                </a:lnTo>
                <a:lnTo>
                  <a:pt x="0" y="0"/>
                </a:lnTo>
                <a:lnTo>
                  <a:pt x="138036" y="0"/>
                </a:lnTo>
                <a:lnTo>
                  <a:pt x="138036" y="1795068"/>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8" name="object 58"/>
          <p:cNvSpPr/>
          <p:nvPr/>
        </p:nvSpPr>
        <p:spPr>
          <a:xfrm>
            <a:off x="6690552" y="1453560"/>
            <a:ext cx="82363" cy="1187964"/>
          </a:xfrm>
          <a:custGeom>
            <a:avLst/>
            <a:gdLst/>
            <a:ahLst/>
            <a:cxnLst/>
            <a:rect l="l" t="t" r="r" b="b"/>
            <a:pathLst>
              <a:path w="124459" h="1795145">
                <a:moveTo>
                  <a:pt x="123964" y="0"/>
                </a:moveTo>
                <a:lnTo>
                  <a:pt x="54940" y="0"/>
                </a:lnTo>
                <a:lnTo>
                  <a:pt x="54940" y="1242212"/>
                </a:lnTo>
                <a:lnTo>
                  <a:pt x="53696" y="1262001"/>
                </a:lnTo>
                <a:lnTo>
                  <a:pt x="26697" y="1299603"/>
                </a:lnTo>
                <a:lnTo>
                  <a:pt x="0" y="1310474"/>
                </a:lnTo>
                <a:lnTo>
                  <a:pt x="54940" y="1310474"/>
                </a:lnTo>
                <a:lnTo>
                  <a:pt x="54940" y="1795068"/>
                </a:lnTo>
                <a:lnTo>
                  <a:pt x="123964" y="1795068"/>
                </a:lnTo>
                <a:lnTo>
                  <a:pt x="123964"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59" name="object 59"/>
          <p:cNvSpPr/>
          <p:nvPr/>
        </p:nvSpPr>
        <p:spPr>
          <a:xfrm>
            <a:off x="6654982" y="2320784"/>
            <a:ext cx="144135" cy="321049"/>
          </a:xfrm>
          <a:custGeom>
            <a:avLst/>
            <a:gdLst/>
            <a:ahLst/>
            <a:cxnLst/>
            <a:rect l="l" t="t" r="r" b="b"/>
            <a:pathLst>
              <a:path w="217804" h="485139">
                <a:moveTo>
                  <a:pt x="163639" y="0"/>
                </a:moveTo>
                <a:lnTo>
                  <a:pt x="53746" y="0"/>
                </a:lnTo>
                <a:lnTo>
                  <a:pt x="32827" y="4224"/>
                </a:lnTo>
                <a:lnTo>
                  <a:pt x="15743" y="15744"/>
                </a:lnTo>
                <a:lnTo>
                  <a:pt x="4224" y="32832"/>
                </a:lnTo>
                <a:lnTo>
                  <a:pt x="0" y="53759"/>
                </a:lnTo>
                <a:lnTo>
                  <a:pt x="0" y="484593"/>
                </a:lnTo>
                <a:lnTo>
                  <a:pt x="217385" y="484593"/>
                </a:lnTo>
                <a:lnTo>
                  <a:pt x="217385" y="53759"/>
                </a:lnTo>
                <a:lnTo>
                  <a:pt x="213161" y="32832"/>
                </a:lnTo>
                <a:lnTo>
                  <a:pt x="201642" y="15744"/>
                </a:lnTo>
                <a:lnTo>
                  <a:pt x="184558" y="4224"/>
                </a:lnTo>
                <a:lnTo>
                  <a:pt x="163639"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0" name="object 60"/>
          <p:cNvSpPr/>
          <p:nvPr/>
        </p:nvSpPr>
        <p:spPr>
          <a:xfrm>
            <a:off x="6654984" y="2320783"/>
            <a:ext cx="107156" cy="321049"/>
          </a:xfrm>
          <a:custGeom>
            <a:avLst/>
            <a:gdLst/>
            <a:ahLst/>
            <a:cxnLst/>
            <a:rect l="l" t="t" r="r" b="b"/>
            <a:pathLst>
              <a:path w="161925" h="485139">
                <a:moveTo>
                  <a:pt x="107746" y="0"/>
                </a:moveTo>
                <a:lnTo>
                  <a:pt x="53746" y="0"/>
                </a:lnTo>
                <a:lnTo>
                  <a:pt x="32827" y="4226"/>
                </a:lnTo>
                <a:lnTo>
                  <a:pt x="15743" y="15749"/>
                </a:lnTo>
                <a:lnTo>
                  <a:pt x="4224" y="32838"/>
                </a:lnTo>
                <a:lnTo>
                  <a:pt x="0" y="53759"/>
                </a:lnTo>
                <a:lnTo>
                  <a:pt x="0" y="484593"/>
                </a:lnTo>
                <a:lnTo>
                  <a:pt x="161493" y="484593"/>
                </a:lnTo>
                <a:lnTo>
                  <a:pt x="161493" y="53759"/>
                </a:lnTo>
                <a:lnTo>
                  <a:pt x="157270" y="32838"/>
                </a:lnTo>
                <a:lnTo>
                  <a:pt x="145754" y="15749"/>
                </a:lnTo>
                <a:lnTo>
                  <a:pt x="128671" y="4226"/>
                </a:lnTo>
                <a:lnTo>
                  <a:pt x="107746"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1" name="object 61"/>
          <p:cNvSpPr/>
          <p:nvPr/>
        </p:nvSpPr>
        <p:spPr>
          <a:xfrm>
            <a:off x="5718785" y="1970455"/>
            <a:ext cx="383661" cy="41182"/>
          </a:xfrm>
          <a:custGeom>
            <a:avLst/>
            <a:gdLst/>
            <a:ahLst/>
            <a:cxnLst/>
            <a:rect l="l" t="t" r="r" b="b"/>
            <a:pathLst>
              <a:path w="579754" h="62230">
                <a:moveTo>
                  <a:pt x="289674" y="0"/>
                </a:moveTo>
                <a:lnTo>
                  <a:pt x="212667" y="1102"/>
                </a:lnTo>
                <a:lnTo>
                  <a:pt x="143470" y="4213"/>
                </a:lnTo>
                <a:lnTo>
                  <a:pt x="84843" y="9037"/>
                </a:lnTo>
                <a:lnTo>
                  <a:pt x="39549" y="15281"/>
                </a:lnTo>
                <a:lnTo>
                  <a:pt x="0" y="30848"/>
                </a:lnTo>
                <a:lnTo>
                  <a:pt x="10347" y="39052"/>
                </a:lnTo>
                <a:lnTo>
                  <a:pt x="84843" y="52670"/>
                </a:lnTo>
                <a:lnTo>
                  <a:pt x="143470" y="57495"/>
                </a:lnTo>
                <a:lnTo>
                  <a:pt x="212667" y="60606"/>
                </a:lnTo>
                <a:lnTo>
                  <a:pt x="289674" y="61709"/>
                </a:lnTo>
                <a:lnTo>
                  <a:pt x="366680" y="60606"/>
                </a:lnTo>
                <a:lnTo>
                  <a:pt x="435878" y="57495"/>
                </a:lnTo>
                <a:lnTo>
                  <a:pt x="494504" y="52670"/>
                </a:lnTo>
                <a:lnTo>
                  <a:pt x="539799" y="46424"/>
                </a:lnTo>
                <a:lnTo>
                  <a:pt x="579348" y="30848"/>
                </a:lnTo>
                <a:lnTo>
                  <a:pt x="569001" y="22649"/>
                </a:lnTo>
                <a:lnTo>
                  <a:pt x="494504" y="9037"/>
                </a:lnTo>
                <a:lnTo>
                  <a:pt x="435878" y="4213"/>
                </a:lnTo>
                <a:lnTo>
                  <a:pt x="366680" y="1102"/>
                </a:lnTo>
                <a:lnTo>
                  <a:pt x="289674"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2" name="object 62"/>
          <p:cNvSpPr/>
          <p:nvPr/>
        </p:nvSpPr>
        <p:spPr>
          <a:xfrm>
            <a:off x="5873309" y="1010773"/>
            <a:ext cx="85078" cy="45400"/>
          </a:xfrm>
          <a:prstGeom prst="rect">
            <a:avLst/>
          </a:prstGeom>
          <a:blipFill>
            <a:blip r:embed="rId6"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3" name="object 63"/>
          <p:cNvSpPr/>
          <p:nvPr/>
        </p:nvSpPr>
        <p:spPr>
          <a:xfrm>
            <a:off x="5915840" y="1056174"/>
            <a:ext cx="0" cy="926586"/>
          </a:xfrm>
          <a:custGeom>
            <a:avLst/>
            <a:gdLst/>
            <a:ahLst/>
            <a:cxnLst/>
            <a:rect l="l" t="t" r="r" b="b"/>
            <a:pathLst>
              <a:path h="1400175">
                <a:moveTo>
                  <a:pt x="0" y="0"/>
                </a:moveTo>
                <a:lnTo>
                  <a:pt x="0" y="1400098"/>
                </a:lnTo>
              </a:path>
            </a:pathLst>
          </a:custGeom>
          <a:ln w="81635">
            <a:solidFill>
              <a:srgbClr val="C2C1C1"/>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4" name="object 64"/>
          <p:cNvSpPr/>
          <p:nvPr/>
        </p:nvSpPr>
        <p:spPr>
          <a:xfrm>
            <a:off x="5894337" y="1056174"/>
            <a:ext cx="48746" cy="926586"/>
          </a:xfrm>
          <a:custGeom>
            <a:avLst/>
            <a:gdLst/>
            <a:ahLst/>
            <a:cxnLst/>
            <a:rect l="l" t="t" r="r" b="b"/>
            <a:pathLst>
              <a:path w="73659" h="1400175">
                <a:moveTo>
                  <a:pt x="73317" y="0"/>
                </a:moveTo>
                <a:lnTo>
                  <a:pt x="32499" y="0"/>
                </a:lnTo>
                <a:lnTo>
                  <a:pt x="32499" y="1073137"/>
                </a:lnTo>
                <a:lnTo>
                  <a:pt x="31766" y="1084839"/>
                </a:lnTo>
                <a:lnTo>
                  <a:pt x="2318" y="1112926"/>
                </a:lnTo>
                <a:lnTo>
                  <a:pt x="0" y="1113510"/>
                </a:lnTo>
                <a:lnTo>
                  <a:pt x="32499" y="1113510"/>
                </a:lnTo>
                <a:lnTo>
                  <a:pt x="32499" y="1400098"/>
                </a:lnTo>
                <a:lnTo>
                  <a:pt x="73317" y="1400098"/>
                </a:lnTo>
                <a:lnTo>
                  <a:pt x="73317"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5" name="object 65"/>
          <p:cNvSpPr/>
          <p:nvPr/>
        </p:nvSpPr>
        <p:spPr>
          <a:xfrm>
            <a:off x="5873306" y="1793057"/>
            <a:ext cx="85305" cy="189940"/>
          </a:xfrm>
          <a:custGeom>
            <a:avLst/>
            <a:gdLst/>
            <a:ahLst/>
            <a:cxnLst/>
            <a:rect l="l" t="t" r="r" b="b"/>
            <a:pathLst>
              <a:path w="128904" h="287019">
                <a:moveTo>
                  <a:pt x="96774" y="0"/>
                </a:moveTo>
                <a:lnTo>
                  <a:pt x="31788" y="0"/>
                </a:lnTo>
                <a:lnTo>
                  <a:pt x="19411" y="2498"/>
                </a:lnTo>
                <a:lnTo>
                  <a:pt x="9307" y="9313"/>
                </a:lnTo>
                <a:lnTo>
                  <a:pt x="2496" y="19422"/>
                </a:lnTo>
                <a:lnTo>
                  <a:pt x="0" y="31800"/>
                </a:lnTo>
                <a:lnTo>
                  <a:pt x="0" y="286588"/>
                </a:lnTo>
                <a:lnTo>
                  <a:pt x="128562" y="286588"/>
                </a:lnTo>
                <a:lnTo>
                  <a:pt x="128562" y="31800"/>
                </a:lnTo>
                <a:lnTo>
                  <a:pt x="126063" y="19422"/>
                </a:lnTo>
                <a:lnTo>
                  <a:pt x="119249" y="9313"/>
                </a:lnTo>
                <a:lnTo>
                  <a:pt x="109145" y="2498"/>
                </a:lnTo>
                <a:lnTo>
                  <a:pt x="96774"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6" name="object 66"/>
          <p:cNvSpPr/>
          <p:nvPr/>
        </p:nvSpPr>
        <p:spPr>
          <a:xfrm>
            <a:off x="5873301" y="1793053"/>
            <a:ext cx="63453" cy="189940"/>
          </a:xfrm>
          <a:custGeom>
            <a:avLst/>
            <a:gdLst/>
            <a:ahLst/>
            <a:cxnLst/>
            <a:rect l="l" t="t" r="r" b="b"/>
            <a:pathLst>
              <a:path w="95884" h="287019">
                <a:moveTo>
                  <a:pt x="63728" y="0"/>
                </a:moveTo>
                <a:lnTo>
                  <a:pt x="31788" y="0"/>
                </a:lnTo>
                <a:lnTo>
                  <a:pt x="19416" y="2498"/>
                </a:lnTo>
                <a:lnTo>
                  <a:pt x="9312" y="9313"/>
                </a:lnTo>
                <a:lnTo>
                  <a:pt x="2498" y="19422"/>
                </a:lnTo>
                <a:lnTo>
                  <a:pt x="0" y="31800"/>
                </a:lnTo>
                <a:lnTo>
                  <a:pt x="0" y="286588"/>
                </a:lnTo>
                <a:lnTo>
                  <a:pt x="95516" y="286588"/>
                </a:lnTo>
                <a:lnTo>
                  <a:pt x="95516" y="31800"/>
                </a:lnTo>
                <a:lnTo>
                  <a:pt x="93019" y="19422"/>
                </a:lnTo>
                <a:lnTo>
                  <a:pt x="86209" y="9313"/>
                </a:lnTo>
                <a:lnTo>
                  <a:pt x="76105" y="2498"/>
                </a:lnTo>
                <a:lnTo>
                  <a:pt x="63728"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7" name="object 67"/>
          <p:cNvSpPr/>
          <p:nvPr/>
        </p:nvSpPr>
        <p:spPr>
          <a:xfrm>
            <a:off x="5614464" y="1022628"/>
            <a:ext cx="589149" cy="580325"/>
          </a:xfrm>
          <a:custGeom>
            <a:avLst/>
            <a:gdLst/>
            <a:ahLst/>
            <a:cxnLst/>
            <a:rect l="l" t="t" r="r" b="b"/>
            <a:pathLst>
              <a:path w="890270" h="876935">
                <a:moveTo>
                  <a:pt x="850582" y="0"/>
                </a:moveTo>
                <a:lnTo>
                  <a:pt x="39687" y="0"/>
                </a:lnTo>
                <a:lnTo>
                  <a:pt x="24244" y="3120"/>
                </a:lnTo>
                <a:lnTo>
                  <a:pt x="11628" y="11628"/>
                </a:lnTo>
                <a:lnTo>
                  <a:pt x="3120" y="24244"/>
                </a:lnTo>
                <a:lnTo>
                  <a:pt x="0" y="39687"/>
                </a:lnTo>
                <a:lnTo>
                  <a:pt x="0" y="836764"/>
                </a:lnTo>
                <a:lnTo>
                  <a:pt x="3120" y="852219"/>
                </a:lnTo>
                <a:lnTo>
                  <a:pt x="11628" y="864833"/>
                </a:lnTo>
                <a:lnTo>
                  <a:pt x="24244" y="873335"/>
                </a:lnTo>
                <a:lnTo>
                  <a:pt x="39687" y="876452"/>
                </a:lnTo>
                <a:lnTo>
                  <a:pt x="850582" y="876452"/>
                </a:lnTo>
                <a:lnTo>
                  <a:pt x="866031" y="873335"/>
                </a:lnTo>
                <a:lnTo>
                  <a:pt x="878646" y="864833"/>
                </a:lnTo>
                <a:lnTo>
                  <a:pt x="887151" y="852219"/>
                </a:lnTo>
                <a:lnTo>
                  <a:pt x="890270" y="836764"/>
                </a:lnTo>
                <a:lnTo>
                  <a:pt x="890270" y="39687"/>
                </a:lnTo>
                <a:lnTo>
                  <a:pt x="887151" y="24244"/>
                </a:lnTo>
                <a:lnTo>
                  <a:pt x="878646" y="11628"/>
                </a:lnTo>
                <a:lnTo>
                  <a:pt x="866031" y="3120"/>
                </a:lnTo>
                <a:lnTo>
                  <a:pt x="850582"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68" name="object 68"/>
          <p:cNvSpPr/>
          <p:nvPr/>
        </p:nvSpPr>
        <p:spPr>
          <a:xfrm>
            <a:off x="5630687" y="1038040"/>
            <a:ext cx="556792" cy="549228"/>
          </a:xfrm>
          <a:custGeom>
            <a:avLst/>
            <a:gdLst/>
            <a:ahLst/>
            <a:cxnLst/>
            <a:rect l="l" t="t" r="r" b="b"/>
            <a:pathLst>
              <a:path w="841375" h="829944">
                <a:moveTo>
                  <a:pt x="812698" y="829881"/>
                </a:moveTo>
                <a:lnTo>
                  <a:pt x="28549" y="829881"/>
                </a:lnTo>
                <a:lnTo>
                  <a:pt x="17439" y="827636"/>
                </a:lnTo>
                <a:lnTo>
                  <a:pt x="8364" y="821516"/>
                </a:lnTo>
                <a:lnTo>
                  <a:pt x="2244" y="812441"/>
                </a:lnTo>
                <a:lnTo>
                  <a:pt x="0" y="801331"/>
                </a:lnTo>
                <a:lnTo>
                  <a:pt x="0" y="28549"/>
                </a:lnTo>
                <a:lnTo>
                  <a:pt x="2244" y="17439"/>
                </a:lnTo>
                <a:lnTo>
                  <a:pt x="8364" y="8364"/>
                </a:lnTo>
                <a:lnTo>
                  <a:pt x="17439" y="2244"/>
                </a:lnTo>
                <a:lnTo>
                  <a:pt x="28549" y="0"/>
                </a:lnTo>
                <a:lnTo>
                  <a:pt x="812698" y="0"/>
                </a:lnTo>
                <a:lnTo>
                  <a:pt x="823813" y="2244"/>
                </a:lnTo>
                <a:lnTo>
                  <a:pt x="832888" y="8364"/>
                </a:lnTo>
                <a:lnTo>
                  <a:pt x="839005" y="17439"/>
                </a:lnTo>
                <a:lnTo>
                  <a:pt x="841247" y="28549"/>
                </a:lnTo>
                <a:lnTo>
                  <a:pt x="841247" y="801331"/>
                </a:lnTo>
                <a:lnTo>
                  <a:pt x="839005" y="812441"/>
                </a:lnTo>
                <a:lnTo>
                  <a:pt x="832888" y="821516"/>
                </a:lnTo>
                <a:lnTo>
                  <a:pt x="823813" y="827636"/>
                </a:lnTo>
                <a:lnTo>
                  <a:pt x="812698" y="829881"/>
                </a:lnTo>
                <a:close/>
              </a:path>
            </a:pathLst>
          </a:custGeom>
          <a:ln w="7620">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3" name="object 73"/>
          <p:cNvSpPr/>
          <p:nvPr/>
        </p:nvSpPr>
        <p:spPr>
          <a:xfrm>
            <a:off x="6133207" y="1396838"/>
            <a:ext cx="1164431" cy="562675"/>
          </a:xfrm>
          <a:custGeom>
            <a:avLst/>
            <a:gdLst/>
            <a:ahLst/>
            <a:cxnLst/>
            <a:rect l="l" t="t" r="r" b="b"/>
            <a:pathLst>
              <a:path w="1759584" h="850264">
                <a:moveTo>
                  <a:pt x="1692440" y="0"/>
                </a:moveTo>
                <a:lnTo>
                  <a:pt x="67106" y="0"/>
                </a:lnTo>
                <a:lnTo>
                  <a:pt x="40992" y="5272"/>
                </a:lnTo>
                <a:lnTo>
                  <a:pt x="19661" y="19650"/>
                </a:lnTo>
                <a:lnTo>
                  <a:pt x="5275" y="40976"/>
                </a:lnTo>
                <a:lnTo>
                  <a:pt x="0" y="67094"/>
                </a:lnTo>
                <a:lnTo>
                  <a:pt x="0" y="782840"/>
                </a:lnTo>
                <a:lnTo>
                  <a:pt x="5275" y="808960"/>
                </a:lnTo>
                <a:lnTo>
                  <a:pt x="19661" y="830291"/>
                </a:lnTo>
                <a:lnTo>
                  <a:pt x="40992" y="844673"/>
                </a:lnTo>
                <a:lnTo>
                  <a:pt x="67106" y="849947"/>
                </a:lnTo>
                <a:lnTo>
                  <a:pt x="1692440" y="849947"/>
                </a:lnTo>
                <a:lnTo>
                  <a:pt x="1718557" y="844673"/>
                </a:lnTo>
                <a:lnTo>
                  <a:pt x="1739884" y="830291"/>
                </a:lnTo>
                <a:lnTo>
                  <a:pt x="1754262" y="808960"/>
                </a:lnTo>
                <a:lnTo>
                  <a:pt x="1759534" y="782840"/>
                </a:lnTo>
                <a:lnTo>
                  <a:pt x="1759534" y="67094"/>
                </a:lnTo>
                <a:lnTo>
                  <a:pt x="1754262" y="40976"/>
                </a:lnTo>
                <a:lnTo>
                  <a:pt x="1739884" y="19650"/>
                </a:lnTo>
                <a:lnTo>
                  <a:pt x="1718557" y="5272"/>
                </a:lnTo>
                <a:lnTo>
                  <a:pt x="1692440" y="0"/>
                </a:lnTo>
                <a:close/>
              </a:path>
            </a:pathLst>
          </a:custGeom>
          <a:solidFill>
            <a:schemeClr val="accent6">
              <a:lumMod val="60000"/>
              <a:lumOff val="40000"/>
            </a:schemeClr>
          </a:solidFill>
        </p:spPr>
        <p:txBody>
          <a:bodyPr wrap="square" lIns="0" tIns="0" rIns="0" bIns="0" rtlCol="0"/>
          <a:lstStyle/>
          <a:p>
            <a:pPr defTabSz="605150">
              <a:buClrTx/>
            </a:pPr>
            <a:endParaRPr sz="1191" kern="1200" dirty="0">
              <a:solidFill>
                <a:srgbClr val="1F497D">
                  <a:lumMod val="75000"/>
                </a:srgbClr>
              </a:solidFill>
              <a:latin typeface="Calibri"/>
              <a:ea typeface="+mn-ea"/>
              <a:cs typeface="+mn-cs"/>
            </a:endParaRPr>
          </a:p>
        </p:txBody>
      </p:sp>
      <p:sp>
        <p:nvSpPr>
          <p:cNvPr id="74" name="object 74"/>
          <p:cNvSpPr/>
          <p:nvPr/>
        </p:nvSpPr>
        <p:spPr>
          <a:xfrm>
            <a:off x="6152796" y="1415162"/>
            <a:ext cx="1125351" cy="526116"/>
          </a:xfrm>
          <a:custGeom>
            <a:avLst/>
            <a:gdLst/>
            <a:ahLst/>
            <a:cxnLst/>
            <a:rect l="l" t="t" r="r" b="b"/>
            <a:pathLst>
              <a:path w="1700529" h="795019">
                <a:moveTo>
                  <a:pt x="1651266" y="794550"/>
                </a:moveTo>
                <a:lnTo>
                  <a:pt x="49085" y="794550"/>
                </a:lnTo>
                <a:lnTo>
                  <a:pt x="29976" y="790695"/>
                </a:lnTo>
                <a:lnTo>
                  <a:pt x="14374" y="780181"/>
                </a:lnTo>
                <a:lnTo>
                  <a:pt x="3856" y="764583"/>
                </a:lnTo>
                <a:lnTo>
                  <a:pt x="0" y="745477"/>
                </a:lnTo>
                <a:lnTo>
                  <a:pt x="0" y="49085"/>
                </a:lnTo>
                <a:lnTo>
                  <a:pt x="3856" y="29982"/>
                </a:lnTo>
                <a:lnTo>
                  <a:pt x="14374" y="14379"/>
                </a:lnTo>
                <a:lnTo>
                  <a:pt x="29976" y="3858"/>
                </a:lnTo>
                <a:lnTo>
                  <a:pt x="49085" y="0"/>
                </a:lnTo>
                <a:lnTo>
                  <a:pt x="1651266" y="0"/>
                </a:lnTo>
                <a:lnTo>
                  <a:pt x="1670367" y="3858"/>
                </a:lnTo>
                <a:lnTo>
                  <a:pt x="1685966" y="14379"/>
                </a:lnTo>
                <a:lnTo>
                  <a:pt x="1696483" y="29982"/>
                </a:lnTo>
                <a:lnTo>
                  <a:pt x="1700339" y="49085"/>
                </a:lnTo>
                <a:lnTo>
                  <a:pt x="1700339" y="745477"/>
                </a:lnTo>
                <a:lnTo>
                  <a:pt x="1696483" y="764583"/>
                </a:lnTo>
                <a:lnTo>
                  <a:pt x="1685966" y="780181"/>
                </a:lnTo>
                <a:lnTo>
                  <a:pt x="1670367" y="790695"/>
                </a:lnTo>
                <a:lnTo>
                  <a:pt x="1651266" y="794550"/>
                </a:lnTo>
                <a:close/>
              </a:path>
            </a:pathLst>
          </a:custGeom>
          <a:ln w="8572">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5" name="object 75"/>
          <p:cNvSpPr/>
          <p:nvPr/>
        </p:nvSpPr>
        <p:spPr>
          <a:xfrm>
            <a:off x="2404610" y="4242947"/>
            <a:ext cx="974071" cy="103794"/>
          </a:xfrm>
          <a:custGeom>
            <a:avLst/>
            <a:gdLst/>
            <a:ahLst/>
            <a:cxnLst/>
            <a:rect l="l" t="t" r="r" b="b"/>
            <a:pathLst>
              <a:path w="1471930" h="156845">
                <a:moveTo>
                  <a:pt x="735952" y="0"/>
                </a:moveTo>
                <a:lnTo>
                  <a:pt x="655762" y="459"/>
                </a:lnTo>
                <a:lnTo>
                  <a:pt x="578074" y="1807"/>
                </a:lnTo>
                <a:lnTo>
                  <a:pt x="503336" y="3995"/>
                </a:lnTo>
                <a:lnTo>
                  <a:pt x="431996" y="6975"/>
                </a:lnTo>
                <a:lnTo>
                  <a:pt x="364505" y="10700"/>
                </a:lnTo>
                <a:lnTo>
                  <a:pt x="301310" y="15121"/>
                </a:lnTo>
                <a:lnTo>
                  <a:pt x="242861" y="20191"/>
                </a:lnTo>
                <a:lnTo>
                  <a:pt x="189607" y="25862"/>
                </a:lnTo>
                <a:lnTo>
                  <a:pt x="141997" y="32087"/>
                </a:lnTo>
                <a:lnTo>
                  <a:pt x="100480" y="38816"/>
                </a:lnTo>
                <a:lnTo>
                  <a:pt x="37519" y="53600"/>
                </a:lnTo>
                <a:lnTo>
                  <a:pt x="0" y="78371"/>
                </a:lnTo>
                <a:lnTo>
                  <a:pt x="4318" y="86910"/>
                </a:lnTo>
                <a:lnTo>
                  <a:pt x="65504" y="110739"/>
                </a:lnTo>
                <a:lnTo>
                  <a:pt x="141997" y="124656"/>
                </a:lnTo>
                <a:lnTo>
                  <a:pt x="189607" y="130880"/>
                </a:lnTo>
                <a:lnTo>
                  <a:pt x="242861" y="136551"/>
                </a:lnTo>
                <a:lnTo>
                  <a:pt x="301310" y="141621"/>
                </a:lnTo>
                <a:lnTo>
                  <a:pt x="364505" y="146042"/>
                </a:lnTo>
                <a:lnTo>
                  <a:pt x="431996" y="149767"/>
                </a:lnTo>
                <a:lnTo>
                  <a:pt x="503336" y="152747"/>
                </a:lnTo>
                <a:lnTo>
                  <a:pt x="578074" y="154935"/>
                </a:lnTo>
                <a:lnTo>
                  <a:pt x="655762" y="156283"/>
                </a:lnTo>
                <a:lnTo>
                  <a:pt x="735952" y="156743"/>
                </a:lnTo>
                <a:lnTo>
                  <a:pt x="816139" y="156283"/>
                </a:lnTo>
                <a:lnTo>
                  <a:pt x="893824" y="154935"/>
                </a:lnTo>
                <a:lnTo>
                  <a:pt x="968560" y="152747"/>
                </a:lnTo>
                <a:lnTo>
                  <a:pt x="1039898" y="149767"/>
                </a:lnTo>
                <a:lnTo>
                  <a:pt x="1107387" y="146042"/>
                </a:lnTo>
                <a:lnTo>
                  <a:pt x="1170579" y="141621"/>
                </a:lnTo>
                <a:lnTo>
                  <a:pt x="1229026" y="136551"/>
                </a:lnTo>
                <a:lnTo>
                  <a:pt x="1282278" y="130880"/>
                </a:lnTo>
                <a:lnTo>
                  <a:pt x="1329887" y="124656"/>
                </a:lnTo>
                <a:lnTo>
                  <a:pt x="1371402" y="117926"/>
                </a:lnTo>
                <a:lnTo>
                  <a:pt x="1434360" y="103142"/>
                </a:lnTo>
                <a:lnTo>
                  <a:pt x="1471879" y="78371"/>
                </a:lnTo>
                <a:lnTo>
                  <a:pt x="1467560" y="69832"/>
                </a:lnTo>
                <a:lnTo>
                  <a:pt x="1406377" y="46004"/>
                </a:lnTo>
                <a:lnTo>
                  <a:pt x="1329887" y="32087"/>
                </a:lnTo>
                <a:lnTo>
                  <a:pt x="1282278" y="25862"/>
                </a:lnTo>
                <a:lnTo>
                  <a:pt x="1229026" y="20191"/>
                </a:lnTo>
                <a:lnTo>
                  <a:pt x="1170579" y="15121"/>
                </a:lnTo>
                <a:lnTo>
                  <a:pt x="1107387" y="10700"/>
                </a:lnTo>
                <a:lnTo>
                  <a:pt x="1039898" y="6975"/>
                </a:lnTo>
                <a:lnTo>
                  <a:pt x="968560" y="3995"/>
                </a:lnTo>
                <a:lnTo>
                  <a:pt x="893824" y="1807"/>
                </a:lnTo>
                <a:lnTo>
                  <a:pt x="816139" y="459"/>
                </a:lnTo>
                <a:lnTo>
                  <a:pt x="735952"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6" name="object 76"/>
          <p:cNvSpPr/>
          <p:nvPr/>
        </p:nvSpPr>
        <p:spPr>
          <a:xfrm>
            <a:off x="1426357" y="5002357"/>
            <a:ext cx="974071" cy="103794"/>
          </a:xfrm>
          <a:custGeom>
            <a:avLst/>
            <a:gdLst/>
            <a:ahLst/>
            <a:cxnLst/>
            <a:rect l="l" t="t" r="r" b="b"/>
            <a:pathLst>
              <a:path w="1471930" h="156845">
                <a:moveTo>
                  <a:pt x="735939" y="0"/>
                </a:moveTo>
                <a:lnTo>
                  <a:pt x="655750" y="459"/>
                </a:lnTo>
                <a:lnTo>
                  <a:pt x="578062" y="1807"/>
                </a:lnTo>
                <a:lnTo>
                  <a:pt x="503324" y="3995"/>
                </a:lnTo>
                <a:lnTo>
                  <a:pt x="431986" y="6975"/>
                </a:lnTo>
                <a:lnTo>
                  <a:pt x="364495" y="10700"/>
                </a:lnTo>
                <a:lnTo>
                  <a:pt x="301302" y="15121"/>
                </a:lnTo>
                <a:lnTo>
                  <a:pt x="242854" y="20191"/>
                </a:lnTo>
                <a:lnTo>
                  <a:pt x="189601" y="25862"/>
                </a:lnTo>
                <a:lnTo>
                  <a:pt x="141992" y="32087"/>
                </a:lnTo>
                <a:lnTo>
                  <a:pt x="100476" y="38816"/>
                </a:lnTo>
                <a:lnTo>
                  <a:pt x="37518" y="53600"/>
                </a:lnTo>
                <a:lnTo>
                  <a:pt x="0" y="78371"/>
                </a:lnTo>
                <a:lnTo>
                  <a:pt x="4318" y="86910"/>
                </a:lnTo>
                <a:lnTo>
                  <a:pt x="65502" y="110741"/>
                </a:lnTo>
                <a:lnTo>
                  <a:pt x="141992" y="124660"/>
                </a:lnTo>
                <a:lnTo>
                  <a:pt x="189601" y="130886"/>
                </a:lnTo>
                <a:lnTo>
                  <a:pt x="242854" y="136558"/>
                </a:lnTo>
                <a:lnTo>
                  <a:pt x="301302" y="141629"/>
                </a:lnTo>
                <a:lnTo>
                  <a:pt x="364495" y="146052"/>
                </a:lnTo>
                <a:lnTo>
                  <a:pt x="431986" y="149778"/>
                </a:lnTo>
                <a:lnTo>
                  <a:pt x="503324" y="152759"/>
                </a:lnTo>
                <a:lnTo>
                  <a:pt x="578062" y="154947"/>
                </a:lnTo>
                <a:lnTo>
                  <a:pt x="655750" y="156296"/>
                </a:lnTo>
                <a:lnTo>
                  <a:pt x="735939" y="156756"/>
                </a:lnTo>
                <a:lnTo>
                  <a:pt x="816128" y="156296"/>
                </a:lnTo>
                <a:lnTo>
                  <a:pt x="893816" y="154947"/>
                </a:lnTo>
                <a:lnTo>
                  <a:pt x="968554" y="152759"/>
                </a:lnTo>
                <a:lnTo>
                  <a:pt x="1039893" y="149778"/>
                </a:lnTo>
                <a:lnTo>
                  <a:pt x="1107383" y="146052"/>
                </a:lnTo>
                <a:lnTo>
                  <a:pt x="1170577" y="141629"/>
                </a:lnTo>
                <a:lnTo>
                  <a:pt x="1229024" y="136558"/>
                </a:lnTo>
                <a:lnTo>
                  <a:pt x="1282277" y="130886"/>
                </a:lnTo>
                <a:lnTo>
                  <a:pt x="1329886" y="124660"/>
                </a:lnTo>
                <a:lnTo>
                  <a:pt x="1371402" y="117929"/>
                </a:lnTo>
                <a:lnTo>
                  <a:pt x="1434360" y="103143"/>
                </a:lnTo>
                <a:lnTo>
                  <a:pt x="1471879" y="78371"/>
                </a:lnTo>
                <a:lnTo>
                  <a:pt x="1467560" y="69832"/>
                </a:lnTo>
                <a:lnTo>
                  <a:pt x="1406376" y="46004"/>
                </a:lnTo>
                <a:lnTo>
                  <a:pt x="1329886" y="32087"/>
                </a:lnTo>
                <a:lnTo>
                  <a:pt x="1282277" y="25862"/>
                </a:lnTo>
                <a:lnTo>
                  <a:pt x="1229024" y="20191"/>
                </a:lnTo>
                <a:lnTo>
                  <a:pt x="1170577" y="15121"/>
                </a:lnTo>
                <a:lnTo>
                  <a:pt x="1107383" y="10700"/>
                </a:lnTo>
                <a:lnTo>
                  <a:pt x="1039893" y="6975"/>
                </a:lnTo>
                <a:lnTo>
                  <a:pt x="968554" y="3995"/>
                </a:lnTo>
                <a:lnTo>
                  <a:pt x="893816" y="1807"/>
                </a:lnTo>
                <a:lnTo>
                  <a:pt x="816128" y="459"/>
                </a:lnTo>
                <a:lnTo>
                  <a:pt x="735939"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7" name="object 77"/>
          <p:cNvSpPr/>
          <p:nvPr/>
        </p:nvSpPr>
        <p:spPr>
          <a:xfrm>
            <a:off x="2778093" y="2188971"/>
            <a:ext cx="227339" cy="121444"/>
          </a:xfrm>
          <a:custGeom>
            <a:avLst/>
            <a:gdLst/>
            <a:ahLst/>
            <a:cxnLst/>
            <a:rect l="l" t="t" r="r" b="b"/>
            <a:pathLst>
              <a:path w="343535" h="183514">
                <a:moveTo>
                  <a:pt x="301612" y="0"/>
                </a:moveTo>
                <a:lnTo>
                  <a:pt x="41528" y="0"/>
                </a:lnTo>
                <a:lnTo>
                  <a:pt x="25363" y="3263"/>
                </a:lnTo>
                <a:lnTo>
                  <a:pt x="12163" y="12163"/>
                </a:lnTo>
                <a:lnTo>
                  <a:pt x="3263" y="25363"/>
                </a:lnTo>
                <a:lnTo>
                  <a:pt x="0" y="41528"/>
                </a:lnTo>
                <a:lnTo>
                  <a:pt x="0" y="141617"/>
                </a:lnTo>
                <a:lnTo>
                  <a:pt x="3263" y="157782"/>
                </a:lnTo>
                <a:lnTo>
                  <a:pt x="12163" y="170983"/>
                </a:lnTo>
                <a:lnTo>
                  <a:pt x="25363" y="179883"/>
                </a:lnTo>
                <a:lnTo>
                  <a:pt x="41528" y="183146"/>
                </a:lnTo>
                <a:lnTo>
                  <a:pt x="301612" y="183146"/>
                </a:lnTo>
                <a:lnTo>
                  <a:pt x="317777" y="179883"/>
                </a:lnTo>
                <a:lnTo>
                  <a:pt x="330977" y="170983"/>
                </a:lnTo>
                <a:lnTo>
                  <a:pt x="339877" y="157782"/>
                </a:lnTo>
                <a:lnTo>
                  <a:pt x="343141" y="141617"/>
                </a:lnTo>
                <a:lnTo>
                  <a:pt x="343141" y="41528"/>
                </a:lnTo>
                <a:lnTo>
                  <a:pt x="339877" y="25363"/>
                </a:lnTo>
                <a:lnTo>
                  <a:pt x="330977" y="12163"/>
                </a:lnTo>
                <a:lnTo>
                  <a:pt x="317777" y="3263"/>
                </a:lnTo>
                <a:lnTo>
                  <a:pt x="301612"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8" name="object 78"/>
          <p:cNvSpPr/>
          <p:nvPr/>
        </p:nvSpPr>
        <p:spPr>
          <a:xfrm>
            <a:off x="2819545" y="2394282"/>
            <a:ext cx="144556" cy="1884269"/>
          </a:xfrm>
          <a:custGeom>
            <a:avLst/>
            <a:gdLst/>
            <a:ahLst/>
            <a:cxnLst/>
            <a:rect l="l" t="t" r="r" b="b"/>
            <a:pathLst>
              <a:path w="218439" h="2847340">
                <a:moveTo>
                  <a:pt x="217868" y="2846984"/>
                </a:moveTo>
                <a:lnTo>
                  <a:pt x="0" y="2846984"/>
                </a:lnTo>
                <a:lnTo>
                  <a:pt x="0" y="0"/>
                </a:lnTo>
                <a:lnTo>
                  <a:pt x="217868" y="0"/>
                </a:lnTo>
                <a:lnTo>
                  <a:pt x="217868" y="2846984"/>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79" name="object 79"/>
          <p:cNvSpPr/>
          <p:nvPr/>
        </p:nvSpPr>
        <p:spPr>
          <a:xfrm>
            <a:off x="2834249" y="2394281"/>
            <a:ext cx="129848" cy="1884269"/>
          </a:xfrm>
          <a:custGeom>
            <a:avLst/>
            <a:gdLst/>
            <a:ahLst/>
            <a:cxnLst/>
            <a:rect l="l" t="t" r="r" b="b"/>
            <a:pathLst>
              <a:path w="196214" h="2847340">
                <a:moveTo>
                  <a:pt x="195643" y="0"/>
                </a:moveTo>
                <a:lnTo>
                  <a:pt x="86715" y="0"/>
                </a:lnTo>
                <a:lnTo>
                  <a:pt x="86715" y="2846984"/>
                </a:lnTo>
                <a:lnTo>
                  <a:pt x="195643" y="2846984"/>
                </a:lnTo>
                <a:lnTo>
                  <a:pt x="195643" y="0"/>
                </a:lnTo>
                <a:close/>
              </a:path>
              <a:path w="196214" h="2847340">
                <a:moveTo>
                  <a:pt x="86715" y="2082088"/>
                </a:moveTo>
                <a:lnTo>
                  <a:pt x="85814" y="2082088"/>
                </a:lnTo>
                <a:lnTo>
                  <a:pt x="86715" y="2101456"/>
                </a:lnTo>
                <a:lnTo>
                  <a:pt x="86715" y="2082088"/>
                </a:lnTo>
                <a:close/>
              </a:path>
              <a:path w="196214" h="2847340">
                <a:moveTo>
                  <a:pt x="75060" y="2037839"/>
                </a:moveTo>
                <a:lnTo>
                  <a:pt x="42128" y="2064949"/>
                </a:lnTo>
                <a:lnTo>
                  <a:pt x="6184" y="2080531"/>
                </a:lnTo>
                <a:lnTo>
                  <a:pt x="0" y="2082088"/>
                </a:lnTo>
                <a:lnTo>
                  <a:pt x="85814" y="2082088"/>
                </a:lnTo>
                <a:lnTo>
                  <a:pt x="84749" y="2059214"/>
                </a:lnTo>
                <a:lnTo>
                  <a:pt x="81610" y="2039653"/>
                </a:lnTo>
                <a:lnTo>
                  <a:pt x="75060" y="2037839"/>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0" name="object 80"/>
          <p:cNvSpPr/>
          <p:nvPr/>
        </p:nvSpPr>
        <p:spPr>
          <a:xfrm>
            <a:off x="2778089" y="3772133"/>
            <a:ext cx="227339" cy="506366"/>
          </a:xfrm>
          <a:custGeom>
            <a:avLst/>
            <a:gdLst/>
            <a:ahLst/>
            <a:cxnLst/>
            <a:rect l="l" t="t" r="r" b="b"/>
            <a:pathLst>
              <a:path w="343535" h="765175">
                <a:moveTo>
                  <a:pt x="258279" y="0"/>
                </a:moveTo>
                <a:lnTo>
                  <a:pt x="84861" y="0"/>
                </a:lnTo>
                <a:lnTo>
                  <a:pt x="51831" y="6671"/>
                </a:lnTo>
                <a:lnTo>
                  <a:pt x="24857" y="24861"/>
                </a:lnTo>
                <a:lnTo>
                  <a:pt x="6669" y="51836"/>
                </a:lnTo>
                <a:lnTo>
                  <a:pt x="0" y="84861"/>
                </a:lnTo>
                <a:lnTo>
                  <a:pt x="0" y="764895"/>
                </a:lnTo>
                <a:lnTo>
                  <a:pt x="343141" y="764895"/>
                </a:lnTo>
                <a:lnTo>
                  <a:pt x="343141" y="84861"/>
                </a:lnTo>
                <a:lnTo>
                  <a:pt x="336473" y="51836"/>
                </a:lnTo>
                <a:lnTo>
                  <a:pt x="318288" y="24861"/>
                </a:lnTo>
                <a:lnTo>
                  <a:pt x="291315" y="6671"/>
                </a:lnTo>
                <a:lnTo>
                  <a:pt x="258279"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1" name="object 81"/>
          <p:cNvSpPr/>
          <p:nvPr/>
        </p:nvSpPr>
        <p:spPr>
          <a:xfrm>
            <a:off x="2778089" y="3772136"/>
            <a:ext cx="168929" cy="506366"/>
          </a:xfrm>
          <a:custGeom>
            <a:avLst/>
            <a:gdLst/>
            <a:ahLst/>
            <a:cxnLst/>
            <a:rect l="l" t="t" r="r" b="b"/>
            <a:pathLst>
              <a:path w="255269" h="765175">
                <a:moveTo>
                  <a:pt x="170078" y="0"/>
                </a:moveTo>
                <a:lnTo>
                  <a:pt x="84861" y="0"/>
                </a:lnTo>
                <a:lnTo>
                  <a:pt x="51831" y="6669"/>
                </a:lnTo>
                <a:lnTo>
                  <a:pt x="24857" y="24857"/>
                </a:lnTo>
                <a:lnTo>
                  <a:pt x="6669" y="51831"/>
                </a:lnTo>
                <a:lnTo>
                  <a:pt x="0" y="84861"/>
                </a:lnTo>
                <a:lnTo>
                  <a:pt x="0" y="764895"/>
                </a:lnTo>
                <a:lnTo>
                  <a:pt x="254939" y="764895"/>
                </a:lnTo>
                <a:lnTo>
                  <a:pt x="254939" y="84861"/>
                </a:lnTo>
                <a:lnTo>
                  <a:pt x="248268" y="51831"/>
                </a:lnTo>
                <a:lnTo>
                  <a:pt x="230077" y="24857"/>
                </a:lnTo>
                <a:lnTo>
                  <a:pt x="203102" y="6669"/>
                </a:lnTo>
                <a:lnTo>
                  <a:pt x="170078"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2" name="object 82"/>
          <p:cNvSpPr/>
          <p:nvPr/>
        </p:nvSpPr>
        <p:spPr>
          <a:xfrm>
            <a:off x="2098419" y="2835036"/>
            <a:ext cx="1572465" cy="416018"/>
          </a:xfrm>
          <a:custGeom>
            <a:avLst/>
            <a:gdLst/>
            <a:ahLst/>
            <a:cxnLst/>
            <a:rect l="l" t="t" r="r" b="b"/>
            <a:pathLst>
              <a:path w="2376170" h="628650">
                <a:moveTo>
                  <a:pt x="2270086" y="0"/>
                </a:moveTo>
                <a:lnTo>
                  <a:pt x="105918" y="0"/>
                </a:lnTo>
                <a:lnTo>
                  <a:pt x="64690" y="8321"/>
                </a:lnTo>
                <a:lnTo>
                  <a:pt x="31022" y="31018"/>
                </a:lnTo>
                <a:lnTo>
                  <a:pt x="8323" y="64684"/>
                </a:lnTo>
                <a:lnTo>
                  <a:pt x="0" y="105918"/>
                </a:lnTo>
                <a:lnTo>
                  <a:pt x="0" y="522719"/>
                </a:lnTo>
                <a:lnTo>
                  <a:pt x="8323" y="563954"/>
                </a:lnTo>
                <a:lnTo>
                  <a:pt x="31022" y="597625"/>
                </a:lnTo>
                <a:lnTo>
                  <a:pt x="64690" y="620326"/>
                </a:lnTo>
                <a:lnTo>
                  <a:pt x="105918" y="628650"/>
                </a:lnTo>
                <a:lnTo>
                  <a:pt x="2270086" y="628650"/>
                </a:lnTo>
                <a:lnTo>
                  <a:pt x="2311314" y="620326"/>
                </a:lnTo>
                <a:lnTo>
                  <a:pt x="2344981" y="597625"/>
                </a:lnTo>
                <a:lnTo>
                  <a:pt x="2367681" y="563954"/>
                </a:lnTo>
                <a:lnTo>
                  <a:pt x="2376004" y="522719"/>
                </a:lnTo>
                <a:lnTo>
                  <a:pt x="2376004" y="105918"/>
                </a:lnTo>
                <a:lnTo>
                  <a:pt x="2367681" y="64684"/>
                </a:lnTo>
                <a:lnTo>
                  <a:pt x="2344981" y="31018"/>
                </a:lnTo>
                <a:lnTo>
                  <a:pt x="2311314" y="8321"/>
                </a:lnTo>
                <a:lnTo>
                  <a:pt x="2270086" y="0"/>
                </a:lnTo>
                <a:close/>
              </a:path>
            </a:pathLst>
          </a:custGeom>
          <a:solidFill>
            <a:schemeClr val="accent6">
              <a:lumMod val="60000"/>
              <a:lumOff val="40000"/>
            </a:schemeClr>
          </a:solidFill>
        </p:spPr>
        <p:txBody>
          <a:bodyPr wrap="square" lIns="0" tIns="0" rIns="0" bIns="0" rtlCol="0"/>
          <a:lstStyle/>
          <a:p>
            <a:pPr defTabSz="605150">
              <a:buClrTx/>
            </a:pPr>
            <a:endParaRPr sz="1191" kern="1200" dirty="0">
              <a:solidFill>
                <a:srgbClr val="1F497D">
                  <a:lumMod val="75000"/>
                </a:srgbClr>
              </a:solidFill>
              <a:latin typeface="Calibri"/>
              <a:ea typeface="+mn-ea"/>
              <a:cs typeface="+mn-cs"/>
            </a:endParaRPr>
          </a:p>
        </p:txBody>
      </p:sp>
      <p:sp>
        <p:nvSpPr>
          <p:cNvPr id="83" name="object 83"/>
          <p:cNvSpPr/>
          <p:nvPr/>
        </p:nvSpPr>
        <p:spPr>
          <a:xfrm>
            <a:off x="2129341" y="2861541"/>
            <a:ext cx="1510693" cy="363071"/>
          </a:xfrm>
          <a:custGeom>
            <a:avLst/>
            <a:gdLst/>
            <a:ahLst/>
            <a:cxnLst/>
            <a:rect l="l" t="t" r="r" b="b"/>
            <a:pathLst>
              <a:path w="2282825" h="548639">
                <a:moveTo>
                  <a:pt x="2206358" y="548538"/>
                </a:moveTo>
                <a:lnTo>
                  <a:pt x="76200" y="548538"/>
                </a:lnTo>
                <a:lnTo>
                  <a:pt x="46537" y="542550"/>
                </a:lnTo>
                <a:lnTo>
                  <a:pt x="22317" y="526221"/>
                </a:lnTo>
                <a:lnTo>
                  <a:pt x="5987" y="502000"/>
                </a:lnTo>
                <a:lnTo>
                  <a:pt x="0" y="472338"/>
                </a:lnTo>
                <a:lnTo>
                  <a:pt x="0" y="76199"/>
                </a:lnTo>
                <a:lnTo>
                  <a:pt x="5987" y="46537"/>
                </a:lnTo>
                <a:lnTo>
                  <a:pt x="22317" y="22317"/>
                </a:lnTo>
                <a:lnTo>
                  <a:pt x="46537" y="5987"/>
                </a:lnTo>
                <a:lnTo>
                  <a:pt x="76200" y="0"/>
                </a:lnTo>
                <a:lnTo>
                  <a:pt x="2206358" y="0"/>
                </a:lnTo>
                <a:lnTo>
                  <a:pt x="2236020" y="5987"/>
                </a:lnTo>
                <a:lnTo>
                  <a:pt x="2260241" y="22317"/>
                </a:lnTo>
                <a:lnTo>
                  <a:pt x="2276570" y="46537"/>
                </a:lnTo>
                <a:lnTo>
                  <a:pt x="2282558" y="76199"/>
                </a:lnTo>
                <a:lnTo>
                  <a:pt x="2282558" y="472338"/>
                </a:lnTo>
                <a:lnTo>
                  <a:pt x="2276570" y="502000"/>
                </a:lnTo>
                <a:lnTo>
                  <a:pt x="2260241" y="526221"/>
                </a:lnTo>
                <a:lnTo>
                  <a:pt x="2236020" y="542550"/>
                </a:lnTo>
                <a:lnTo>
                  <a:pt x="2206358" y="548538"/>
                </a:lnTo>
                <a:close/>
              </a:path>
            </a:pathLst>
          </a:custGeom>
          <a:ln w="13309">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4" name="object 84"/>
          <p:cNvSpPr/>
          <p:nvPr/>
        </p:nvSpPr>
        <p:spPr>
          <a:xfrm>
            <a:off x="2098419" y="2220638"/>
            <a:ext cx="1572465" cy="535361"/>
          </a:xfrm>
          <a:custGeom>
            <a:avLst/>
            <a:gdLst/>
            <a:ahLst/>
            <a:cxnLst/>
            <a:rect l="l" t="t" r="r" b="b"/>
            <a:pathLst>
              <a:path w="2376170" h="808989">
                <a:moveTo>
                  <a:pt x="2270086" y="0"/>
                </a:moveTo>
                <a:lnTo>
                  <a:pt x="105918" y="0"/>
                </a:lnTo>
                <a:lnTo>
                  <a:pt x="64690" y="8323"/>
                </a:lnTo>
                <a:lnTo>
                  <a:pt x="31022" y="31024"/>
                </a:lnTo>
                <a:lnTo>
                  <a:pt x="8323" y="64695"/>
                </a:lnTo>
                <a:lnTo>
                  <a:pt x="0" y="105930"/>
                </a:lnTo>
                <a:lnTo>
                  <a:pt x="0" y="702525"/>
                </a:lnTo>
                <a:lnTo>
                  <a:pt x="8323" y="743761"/>
                </a:lnTo>
                <a:lnTo>
                  <a:pt x="31022" y="777432"/>
                </a:lnTo>
                <a:lnTo>
                  <a:pt x="64690" y="800132"/>
                </a:lnTo>
                <a:lnTo>
                  <a:pt x="105918" y="808456"/>
                </a:lnTo>
                <a:lnTo>
                  <a:pt x="2270086" y="808456"/>
                </a:lnTo>
                <a:lnTo>
                  <a:pt x="2311314" y="800132"/>
                </a:lnTo>
                <a:lnTo>
                  <a:pt x="2344981" y="777432"/>
                </a:lnTo>
                <a:lnTo>
                  <a:pt x="2367681" y="743761"/>
                </a:lnTo>
                <a:lnTo>
                  <a:pt x="2376004" y="702525"/>
                </a:lnTo>
                <a:lnTo>
                  <a:pt x="2376004" y="105930"/>
                </a:lnTo>
                <a:lnTo>
                  <a:pt x="2367681" y="64695"/>
                </a:lnTo>
                <a:lnTo>
                  <a:pt x="2344981" y="31024"/>
                </a:lnTo>
                <a:lnTo>
                  <a:pt x="2311314" y="8323"/>
                </a:lnTo>
                <a:lnTo>
                  <a:pt x="2270086"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5" name="object 85"/>
          <p:cNvSpPr/>
          <p:nvPr/>
        </p:nvSpPr>
        <p:spPr>
          <a:xfrm>
            <a:off x="2129336" y="2249579"/>
            <a:ext cx="1510693" cy="477371"/>
          </a:xfrm>
          <a:custGeom>
            <a:avLst/>
            <a:gdLst/>
            <a:ahLst/>
            <a:cxnLst/>
            <a:rect l="l" t="t" r="r" b="b"/>
            <a:pathLst>
              <a:path w="2282825" h="721360">
                <a:moveTo>
                  <a:pt x="2205101" y="720991"/>
                </a:moveTo>
                <a:lnTo>
                  <a:pt x="77469" y="720991"/>
                </a:lnTo>
                <a:lnTo>
                  <a:pt x="47314" y="714905"/>
                </a:lnTo>
                <a:lnTo>
                  <a:pt x="22690" y="698306"/>
                </a:lnTo>
                <a:lnTo>
                  <a:pt x="6087" y="673682"/>
                </a:lnTo>
                <a:lnTo>
                  <a:pt x="0" y="643521"/>
                </a:lnTo>
                <a:lnTo>
                  <a:pt x="0" y="77457"/>
                </a:lnTo>
                <a:lnTo>
                  <a:pt x="6087" y="47304"/>
                </a:lnTo>
                <a:lnTo>
                  <a:pt x="22690" y="22683"/>
                </a:lnTo>
                <a:lnTo>
                  <a:pt x="47314" y="6085"/>
                </a:lnTo>
                <a:lnTo>
                  <a:pt x="77469" y="0"/>
                </a:lnTo>
                <a:lnTo>
                  <a:pt x="2205101" y="0"/>
                </a:lnTo>
                <a:lnTo>
                  <a:pt x="2235256" y="6085"/>
                </a:lnTo>
                <a:lnTo>
                  <a:pt x="2259880" y="22683"/>
                </a:lnTo>
                <a:lnTo>
                  <a:pt x="2276483" y="47304"/>
                </a:lnTo>
                <a:lnTo>
                  <a:pt x="2282571" y="77457"/>
                </a:lnTo>
                <a:lnTo>
                  <a:pt x="2282571" y="643521"/>
                </a:lnTo>
                <a:lnTo>
                  <a:pt x="2276483" y="673682"/>
                </a:lnTo>
                <a:lnTo>
                  <a:pt x="2259880" y="698306"/>
                </a:lnTo>
                <a:lnTo>
                  <a:pt x="2235256" y="714905"/>
                </a:lnTo>
                <a:lnTo>
                  <a:pt x="2205101" y="720991"/>
                </a:lnTo>
                <a:close/>
              </a:path>
            </a:pathLst>
          </a:custGeom>
          <a:ln w="13525">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6" name="object 86"/>
          <p:cNvSpPr txBox="1"/>
          <p:nvPr/>
        </p:nvSpPr>
        <p:spPr>
          <a:xfrm>
            <a:off x="2137711" y="2045806"/>
            <a:ext cx="2432657" cy="656901"/>
          </a:xfrm>
          <a:prstGeom prst="rect">
            <a:avLst/>
          </a:prstGeom>
        </p:spPr>
        <p:txBody>
          <a:bodyPr vert="horz" wrap="square" lIns="0" tIns="15548" rIns="0" bIns="0" rtlCol="0">
            <a:spAutoFit/>
          </a:bodyPr>
          <a:lstStyle/>
          <a:p>
            <a:pPr marL="1705766" marR="3362" indent="-95395" defTabSz="605150">
              <a:lnSpc>
                <a:spcPts val="860"/>
              </a:lnSpc>
              <a:spcBef>
                <a:spcPts val="122"/>
              </a:spcBef>
              <a:buClrTx/>
            </a:pPr>
            <a:r>
              <a:rPr sz="728" kern="1200" spc="13" dirty="0">
                <a:solidFill>
                  <a:srgbClr val="1F497D">
                    <a:lumMod val="75000"/>
                  </a:srgbClr>
                </a:solidFill>
                <a:latin typeface="Oswald Regular"/>
                <a:ea typeface="+mn-ea"/>
                <a:cs typeface="Oswald Regular"/>
              </a:rPr>
              <a:t>Collaborates</a:t>
            </a:r>
            <a:r>
              <a:rPr sz="728" kern="1200" spc="-73" dirty="0">
                <a:solidFill>
                  <a:srgbClr val="1F497D">
                    <a:lumMod val="75000"/>
                  </a:srgbClr>
                </a:solidFill>
                <a:latin typeface="Oswald Regular"/>
                <a:ea typeface="+mn-ea"/>
                <a:cs typeface="Oswald Regular"/>
              </a:rPr>
              <a:t> </a:t>
            </a:r>
            <a:r>
              <a:rPr sz="728" kern="1200" spc="13" dirty="0">
                <a:solidFill>
                  <a:srgbClr val="1F497D">
                    <a:lumMod val="75000"/>
                  </a:srgbClr>
                </a:solidFill>
                <a:latin typeface="Oswald Regular"/>
                <a:ea typeface="+mn-ea"/>
                <a:cs typeface="Oswald Regular"/>
              </a:rPr>
              <a:t>with</a:t>
            </a:r>
            <a:r>
              <a:rPr sz="728" kern="1200" spc="-73" dirty="0">
                <a:solidFill>
                  <a:srgbClr val="1F497D">
                    <a:lumMod val="75000"/>
                  </a:srgbClr>
                </a:solidFill>
                <a:latin typeface="Oswald Regular"/>
                <a:ea typeface="+mn-ea"/>
                <a:cs typeface="Oswald Regular"/>
              </a:rPr>
              <a:t> </a:t>
            </a:r>
            <a:r>
              <a:rPr sz="728" kern="1200" spc="10" dirty="0">
                <a:solidFill>
                  <a:srgbClr val="1F497D">
                    <a:lumMod val="75000"/>
                  </a:srgbClr>
                </a:solidFill>
                <a:latin typeface="Oswald Regular"/>
                <a:ea typeface="+mn-ea"/>
                <a:cs typeface="Oswald Regular"/>
              </a:rPr>
              <a:t>other  </a:t>
            </a:r>
            <a:r>
              <a:rPr sz="728" kern="1200" spc="13" dirty="0">
                <a:solidFill>
                  <a:srgbClr val="1F497D">
                    <a:lumMod val="75000"/>
                  </a:srgbClr>
                </a:solidFill>
                <a:latin typeface="Oswald Regular"/>
                <a:ea typeface="+mn-ea"/>
                <a:cs typeface="Oswald Regular"/>
              </a:rPr>
              <a:t>sectors </a:t>
            </a:r>
            <a:r>
              <a:rPr sz="728" kern="1200" spc="20" dirty="0">
                <a:solidFill>
                  <a:srgbClr val="1F497D">
                    <a:lumMod val="75000"/>
                  </a:srgbClr>
                </a:solidFill>
                <a:latin typeface="Oswald Regular"/>
                <a:ea typeface="+mn-ea"/>
                <a:cs typeface="Oswald Regular"/>
              </a:rPr>
              <a:t>of</a:t>
            </a:r>
            <a:r>
              <a:rPr sz="728" kern="1200" spc="-132" dirty="0">
                <a:solidFill>
                  <a:srgbClr val="1F497D">
                    <a:lumMod val="75000"/>
                  </a:srgbClr>
                </a:solidFill>
                <a:latin typeface="Oswald Regular"/>
                <a:ea typeface="+mn-ea"/>
                <a:cs typeface="Oswald Regular"/>
              </a:rPr>
              <a:t> </a:t>
            </a:r>
            <a:r>
              <a:rPr sz="728" kern="1200" spc="7" dirty="0">
                <a:solidFill>
                  <a:srgbClr val="1F497D">
                    <a:lumMod val="75000"/>
                  </a:srgbClr>
                </a:solidFill>
                <a:latin typeface="Oswald Regular"/>
                <a:ea typeface="+mn-ea"/>
                <a:cs typeface="Oswald Regular"/>
              </a:rPr>
              <a:t>society.</a:t>
            </a:r>
            <a:endParaRPr sz="728" kern="1200" dirty="0">
              <a:solidFill>
                <a:srgbClr val="1F497D">
                  <a:lumMod val="75000"/>
                </a:srgbClr>
              </a:solidFill>
              <a:latin typeface="Oswald Regular"/>
              <a:ea typeface="+mn-ea"/>
              <a:cs typeface="Oswald Regular"/>
            </a:endParaRPr>
          </a:p>
          <a:p>
            <a:pPr marL="8405" marR="947228" indent="192471" defTabSz="605150">
              <a:lnSpc>
                <a:spcPts val="1006"/>
              </a:lnSpc>
              <a:spcBef>
                <a:spcPts val="171"/>
              </a:spcBef>
              <a:buClrTx/>
            </a:pPr>
            <a:r>
              <a:rPr sz="860" kern="1200" spc="30" dirty="0">
                <a:solidFill>
                  <a:srgbClr val="1F497D">
                    <a:lumMod val="75000"/>
                  </a:srgbClr>
                </a:solidFill>
                <a:latin typeface="Oswald Regular"/>
                <a:ea typeface="+mn-ea"/>
                <a:cs typeface="Oswald Regular"/>
              </a:rPr>
              <a:t>Convenes </a:t>
            </a:r>
            <a:r>
              <a:rPr sz="860" kern="1200" spc="26" dirty="0">
                <a:solidFill>
                  <a:srgbClr val="1F497D">
                    <a:lumMod val="75000"/>
                  </a:srgbClr>
                </a:solidFill>
                <a:latin typeface="Oswald Regular"/>
                <a:ea typeface="+mn-ea"/>
                <a:cs typeface="Oswald Regular"/>
              </a:rPr>
              <a:t>stakeholders to  advance </a:t>
            </a:r>
            <a:r>
              <a:rPr sz="860" kern="1200" spc="30" dirty="0">
                <a:solidFill>
                  <a:srgbClr val="1F497D">
                    <a:lumMod val="75000"/>
                  </a:srgbClr>
                </a:solidFill>
                <a:latin typeface="Oswald Regular"/>
                <a:ea typeface="+mn-ea"/>
                <a:cs typeface="Oswald Regular"/>
              </a:rPr>
              <a:t>common </a:t>
            </a:r>
            <a:r>
              <a:rPr sz="860" kern="1200" spc="20" dirty="0">
                <a:solidFill>
                  <a:srgbClr val="1F497D">
                    <a:lumMod val="75000"/>
                  </a:srgbClr>
                </a:solidFill>
                <a:latin typeface="Oswald Regular"/>
                <a:ea typeface="+mn-ea"/>
                <a:cs typeface="Oswald Regular"/>
              </a:rPr>
              <a:t>goals, ensuring  </a:t>
            </a:r>
            <a:r>
              <a:rPr sz="860" kern="1200" spc="23" dirty="0">
                <a:solidFill>
                  <a:srgbClr val="1F497D">
                    <a:lumMod val="75000"/>
                  </a:srgbClr>
                </a:solidFill>
                <a:latin typeface="Oswald Regular"/>
                <a:ea typeface="+mn-ea"/>
                <a:cs typeface="Oswald Regular"/>
              </a:rPr>
              <a:t>accessible locations </a:t>
            </a:r>
            <a:r>
              <a:rPr sz="860" kern="1200" spc="40" dirty="0">
                <a:solidFill>
                  <a:srgbClr val="1F497D">
                    <a:lumMod val="75000"/>
                  </a:srgbClr>
                </a:solidFill>
                <a:latin typeface="Oswald Regular"/>
                <a:ea typeface="+mn-ea"/>
                <a:cs typeface="Oswald Regular"/>
              </a:rPr>
              <a:t>and</a:t>
            </a:r>
            <a:r>
              <a:rPr sz="860" kern="1200" spc="-142" dirty="0">
                <a:solidFill>
                  <a:srgbClr val="1F497D">
                    <a:lumMod val="75000"/>
                  </a:srgbClr>
                </a:solidFill>
                <a:latin typeface="Oswald Regular"/>
                <a:ea typeface="+mn-ea"/>
                <a:cs typeface="Oswald Regular"/>
              </a:rPr>
              <a:t> </a:t>
            </a:r>
            <a:r>
              <a:rPr sz="860" kern="1200" spc="17" dirty="0">
                <a:solidFill>
                  <a:srgbClr val="1F497D">
                    <a:lumMod val="75000"/>
                  </a:srgbClr>
                </a:solidFill>
                <a:latin typeface="Oswald Regular"/>
                <a:ea typeface="+mn-ea"/>
                <a:cs typeface="Oswald Regular"/>
              </a:rPr>
              <a:t>materials.</a:t>
            </a:r>
            <a:endParaRPr sz="860" kern="1200" dirty="0">
              <a:solidFill>
                <a:srgbClr val="1F497D">
                  <a:lumMod val="75000"/>
                </a:srgbClr>
              </a:solidFill>
              <a:latin typeface="Oswald Regular"/>
              <a:ea typeface="+mn-ea"/>
              <a:cs typeface="Oswald Regular"/>
            </a:endParaRPr>
          </a:p>
        </p:txBody>
      </p:sp>
      <p:sp>
        <p:nvSpPr>
          <p:cNvPr id="87" name="object 87"/>
          <p:cNvSpPr/>
          <p:nvPr/>
        </p:nvSpPr>
        <p:spPr>
          <a:xfrm>
            <a:off x="1788928" y="2009688"/>
            <a:ext cx="249191" cy="146236"/>
          </a:xfrm>
          <a:custGeom>
            <a:avLst/>
            <a:gdLst/>
            <a:ahLst/>
            <a:cxnLst/>
            <a:rect l="l" t="t" r="r" b="b"/>
            <a:pathLst>
              <a:path w="376555" h="220979">
                <a:moveTo>
                  <a:pt x="328383" y="0"/>
                </a:moveTo>
                <a:lnTo>
                  <a:pt x="47701" y="0"/>
                </a:lnTo>
                <a:lnTo>
                  <a:pt x="29130" y="3751"/>
                </a:lnTo>
                <a:lnTo>
                  <a:pt x="13968" y="13981"/>
                </a:lnTo>
                <a:lnTo>
                  <a:pt x="3747" y="29151"/>
                </a:lnTo>
                <a:lnTo>
                  <a:pt x="0" y="47726"/>
                </a:lnTo>
                <a:lnTo>
                  <a:pt x="0" y="172973"/>
                </a:lnTo>
                <a:lnTo>
                  <a:pt x="3747" y="191548"/>
                </a:lnTo>
                <a:lnTo>
                  <a:pt x="13968" y="206719"/>
                </a:lnTo>
                <a:lnTo>
                  <a:pt x="29130" y="216949"/>
                </a:lnTo>
                <a:lnTo>
                  <a:pt x="47701" y="220700"/>
                </a:lnTo>
                <a:lnTo>
                  <a:pt x="328383" y="220700"/>
                </a:lnTo>
                <a:lnTo>
                  <a:pt x="346958" y="216949"/>
                </a:lnTo>
                <a:lnTo>
                  <a:pt x="362129" y="206719"/>
                </a:lnTo>
                <a:lnTo>
                  <a:pt x="372359" y="191548"/>
                </a:lnTo>
                <a:lnTo>
                  <a:pt x="376110" y="172973"/>
                </a:lnTo>
                <a:lnTo>
                  <a:pt x="376110" y="47726"/>
                </a:lnTo>
                <a:lnTo>
                  <a:pt x="372359" y="29151"/>
                </a:lnTo>
                <a:lnTo>
                  <a:pt x="362129" y="13981"/>
                </a:lnTo>
                <a:lnTo>
                  <a:pt x="346958" y="3751"/>
                </a:lnTo>
                <a:lnTo>
                  <a:pt x="328383"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8" name="object 88"/>
          <p:cNvSpPr/>
          <p:nvPr/>
        </p:nvSpPr>
        <p:spPr>
          <a:xfrm>
            <a:off x="1834339" y="2155739"/>
            <a:ext cx="158423" cy="2898682"/>
          </a:xfrm>
          <a:custGeom>
            <a:avLst/>
            <a:gdLst/>
            <a:ahLst/>
            <a:cxnLst/>
            <a:rect l="l" t="t" r="r" b="b"/>
            <a:pathLst>
              <a:path w="239394" h="4380230">
                <a:moveTo>
                  <a:pt x="238836" y="4379925"/>
                </a:moveTo>
                <a:lnTo>
                  <a:pt x="0" y="4379925"/>
                </a:lnTo>
                <a:lnTo>
                  <a:pt x="0" y="0"/>
                </a:lnTo>
                <a:lnTo>
                  <a:pt x="238836" y="0"/>
                </a:lnTo>
                <a:lnTo>
                  <a:pt x="238836" y="4379925"/>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89" name="object 89"/>
          <p:cNvSpPr/>
          <p:nvPr/>
        </p:nvSpPr>
        <p:spPr>
          <a:xfrm>
            <a:off x="1850476" y="2155739"/>
            <a:ext cx="142034" cy="2898682"/>
          </a:xfrm>
          <a:custGeom>
            <a:avLst/>
            <a:gdLst/>
            <a:ahLst/>
            <a:cxnLst/>
            <a:rect l="l" t="t" r="r" b="b"/>
            <a:pathLst>
              <a:path w="214630" h="4380230">
                <a:moveTo>
                  <a:pt x="214452" y="0"/>
                </a:moveTo>
                <a:lnTo>
                  <a:pt x="95046" y="0"/>
                </a:lnTo>
                <a:lnTo>
                  <a:pt x="95046" y="3328352"/>
                </a:lnTo>
                <a:lnTo>
                  <a:pt x="92895" y="3366002"/>
                </a:lnTo>
                <a:lnTo>
                  <a:pt x="68897" y="3418141"/>
                </a:lnTo>
                <a:lnTo>
                  <a:pt x="23818" y="3449867"/>
                </a:lnTo>
                <a:lnTo>
                  <a:pt x="0" y="3458210"/>
                </a:lnTo>
                <a:lnTo>
                  <a:pt x="95046" y="3458210"/>
                </a:lnTo>
                <a:lnTo>
                  <a:pt x="95046" y="4379925"/>
                </a:lnTo>
                <a:lnTo>
                  <a:pt x="214452" y="4379925"/>
                </a:lnTo>
                <a:lnTo>
                  <a:pt x="214452"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0" name="object 90"/>
          <p:cNvSpPr/>
          <p:nvPr/>
        </p:nvSpPr>
        <p:spPr>
          <a:xfrm>
            <a:off x="1788927" y="4444262"/>
            <a:ext cx="249191" cy="610160"/>
          </a:xfrm>
          <a:custGeom>
            <a:avLst/>
            <a:gdLst/>
            <a:ahLst/>
            <a:cxnLst/>
            <a:rect l="l" t="t" r="r" b="b"/>
            <a:pathLst>
              <a:path w="376555" h="922020">
                <a:moveTo>
                  <a:pt x="278587" y="0"/>
                </a:moveTo>
                <a:lnTo>
                  <a:pt x="97510" y="0"/>
                </a:lnTo>
                <a:lnTo>
                  <a:pt x="59552" y="7662"/>
                </a:lnTo>
                <a:lnTo>
                  <a:pt x="28557" y="28559"/>
                </a:lnTo>
                <a:lnTo>
                  <a:pt x="7661" y="59557"/>
                </a:lnTo>
                <a:lnTo>
                  <a:pt x="0" y="97523"/>
                </a:lnTo>
                <a:lnTo>
                  <a:pt x="0" y="921715"/>
                </a:lnTo>
                <a:lnTo>
                  <a:pt x="376110" y="921715"/>
                </a:lnTo>
                <a:lnTo>
                  <a:pt x="376110" y="97523"/>
                </a:lnTo>
                <a:lnTo>
                  <a:pt x="368446" y="59557"/>
                </a:lnTo>
                <a:lnTo>
                  <a:pt x="347546" y="28559"/>
                </a:lnTo>
                <a:lnTo>
                  <a:pt x="316547" y="7662"/>
                </a:lnTo>
                <a:lnTo>
                  <a:pt x="278587"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1" name="object 91"/>
          <p:cNvSpPr/>
          <p:nvPr/>
        </p:nvSpPr>
        <p:spPr>
          <a:xfrm>
            <a:off x="1788923" y="4444259"/>
            <a:ext cx="185317" cy="610160"/>
          </a:xfrm>
          <a:custGeom>
            <a:avLst/>
            <a:gdLst/>
            <a:ahLst/>
            <a:cxnLst/>
            <a:rect l="l" t="t" r="r" b="b"/>
            <a:pathLst>
              <a:path w="280034" h="922020">
                <a:moveTo>
                  <a:pt x="186423" y="0"/>
                </a:moveTo>
                <a:lnTo>
                  <a:pt x="93014" y="0"/>
                </a:lnTo>
                <a:lnTo>
                  <a:pt x="56808" y="8034"/>
                </a:lnTo>
                <a:lnTo>
                  <a:pt x="27243" y="29945"/>
                </a:lnTo>
                <a:lnTo>
                  <a:pt x="7309" y="62445"/>
                </a:lnTo>
                <a:lnTo>
                  <a:pt x="0" y="102247"/>
                </a:lnTo>
                <a:lnTo>
                  <a:pt x="0" y="921715"/>
                </a:lnTo>
                <a:lnTo>
                  <a:pt x="279425" y="921715"/>
                </a:lnTo>
                <a:lnTo>
                  <a:pt x="279425" y="102247"/>
                </a:lnTo>
                <a:lnTo>
                  <a:pt x="272116" y="62445"/>
                </a:lnTo>
                <a:lnTo>
                  <a:pt x="252183" y="29945"/>
                </a:lnTo>
                <a:lnTo>
                  <a:pt x="222621" y="8034"/>
                </a:lnTo>
                <a:lnTo>
                  <a:pt x="186423"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2" name="object 92"/>
          <p:cNvSpPr txBox="1"/>
          <p:nvPr/>
        </p:nvSpPr>
        <p:spPr>
          <a:xfrm>
            <a:off x="6214940" y="1451935"/>
            <a:ext cx="995503" cy="234644"/>
          </a:xfrm>
          <a:prstGeom prst="rect">
            <a:avLst/>
          </a:prstGeom>
        </p:spPr>
        <p:txBody>
          <a:bodyPr vert="horz" wrap="square" lIns="0" tIns="10506" rIns="0" bIns="0" rtlCol="0">
            <a:spAutoFit/>
          </a:bodyPr>
          <a:lstStyle/>
          <a:p>
            <a:pPr marL="8405" defTabSz="605150">
              <a:spcBef>
                <a:spcPts val="83"/>
              </a:spcBef>
              <a:buClrTx/>
            </a:pPr>
            <a:r>
              <a:rPr lang="en-US" sz="728" kern="1200" spc="17" dirty="0">
                <a:solidFill>
                  <a:srgbClr val="1F497D">
                    <a:lumMod val="75000"/>
                  </a:srgbClr>
                </a:solidFill>
                <a:latin typeface="Oswald Regular"/>
                <a:ea typeface="+mn-ea"/>
                <a:cs typeface="Oswald Regular"/>
              </a:rPr>
              <a:t>When a funder chooses to </a:t>
            </a:r>
            <a:r>
              <a:rPr sz="728" kern="1200" spc="30" dirty="0">
                <a:solidFill>
                  <a:srgbClr val="1F497D">
                    <a:lumMod val="75000"/>
                  </a:srgbClr>
                </a:solidFill>
                <a:latin typeface="Oswald Regular"/>
                <a:ea typeface="+mn-ea"/>
                <a:cs typeface="Oswald Regular"/>
              </a:rPr>
              <a:t>,</a:t>
            </a:r>
            <a:endParaRPr sz="728" kern="1200" dirty="0">
              <a:solidFill>
                <a:srgbClr val="1F497D">
                  <a:lumMod val="75000"/>
                </a:srgbClr>
              </a:solidFill>
              <a:latin typeface="Oswald Regular"/>
              <a:ea typeface="+mn-ea"/>
              <a:cs typeface="Oswald Regular"/>
            </a:endParaRPr>
          </a:p>
        </p:txBody>
      </p:sp>
      <p:sp>
        <p:nvSpPr>
          <p:cNvPr id="93" name="object 93"/>
          <p:cNvSpPr txBox="1"/>
          <p:nvPr/>
        </p:nvSpPr>
        <p:spPr>
          <a:xfrm>
            <a:off x="6250868" y="1561235"/>
            <a:ext cx="923225" cy="234644"/>
          </a:xfrm>
          <a:prstGeom prst="rect">
            <a:avLst/>
          </a:prstGeom>
        </p:spPr>
        <p:txBody>
          <a:bodyPr vert="horz" wrap="square" lIns="0" tIns="10506" rIns="0" bIns="0" rtlCol="0">
            <a:spAutoFit/>
          </a:bodyPr>
          <a:lstStyle/>
          <a:p>
            <a:pPr marL="8405" defTabSz="605150">
              <a:spcBef>
                <a:spcPts val="83"/>
              </a:spcBef>
              <a:buClrTx/>
            </a:pPr>
            <a:r>
              <a:rPr sz="728" kern="1200" spc="20" dirty="0">
                <a:solidFill>
                  <a:srgbClr val="1F497D">
                    <a:lumMod val="75000"/>
                  </a:srgbClr>
                </a:solidFill>
                <a:latin typeface="Oswald Regular"/>
                <a:ea typeface="+mn-ea"/>
                <a:cs typeface="Oswald Regular"/>
              </a:rPr>
              <a:t>creatively </a:t>
            </a:r>
            <a:r>
              <a:rPr sz="728" kern="1200" spc="26" dirty="0">
                <a:solidFill>
                  <a:srgbClr val="1F497D">
                    <a:lumMod val="75000"/>
                  </a:srgbClr>
                </a:solidFill>
                <a:latin typeface="Oswald Regular"/>
                <a:ea typeface="+mn-ea"/>
                <a:cs typeface="Oswald Regular"/>
              </a:rPr>
              <a:t>engages</a:t>
            </a:r>
            <a:r>
              <a:rPr sz="728" kern="1200" spc="-75" dirty="0">
                <a:solidFill>
                  <a:srgbClr val="1F497D">
                    <a:lumMod val="75000"/>
                  </a:srgbClr>
                </a:solidFill>
                <a:latin typeface="Oswald Regular"/>
                <a:ea typeface="+mn-ea"/>
                <a:cs typeface="Oswald Regular"/>
              </a:rPr>
              <a:t> </a:t>
            </a:r>
            <a:r>
              <a:rPr sz="728" kern="1200" spc="33" dirty="0">
                <a:solidFill>
                  <a:srgbClr val="1F497D">
                    <a:lumMod val="75000"/>
                  </a:srgbClr>
                </a:solidFill>
                <a:latin typeface="Oswald Regular"/>
                <a:ea typeface="+mn-ea"/>
                <a:cs typeface="Oswald Regular"/>
              </a:rPr>
              <a:t>donor</a:t>
            </a:r>
            <a:endParaRPr sz="728" kern="1200" dirty="0">
              <a:solidFill>
                <a:srgbClr val="1F497D">
                  <a:lumMod val="75000"/>
                </a:srgbClr>
              </a:solidFill>
              <a:latin typeface="Oswald Regular"/>
              <a:ea typeface="+mn-ea"/>
              <a:cs typeface="Oswald Regular"/>
            </a:endParaRPr>
          </a:p>
        </p:txBody>
      </p:sp>
      <p:sp>
        <p:nvSpPr>
          <p:cNvPr id="94" name="object 94"/>
          <p:cNvSpPr txBox="1"/>
          <p:nvPr/>
        </p:nvSpPr>
        <p:spPr>
          <a:xfrm>
            <a:off x="6221558" y="1670534"/>
            <a:ext cx="982056" cy="122627"/>
          </a:xfrm>
          <a:prstGeom prst="rect">
            <a:avLst/>
          </a:prstGeom>
        </p:spPr>
        <p:txBody>
          <a:bodyPr vert="horz" wrap="square" lIns="0" tIns="10506" rIns="0" bIns="0" rtlCol="0">
            <a:spAutoFit/>
          </a:bodyPr>
          <a:lstStyle/>
          <a:p>
            <a:pPr marL="8405" defTabSz="605150">
              <a:spcBef>
                <a:spcPts val="83"/>
              </a:spcBef>
              <a:buClrTx/>
            </a:pPr>
            <a:r>
              <a:rPr sz="728" kern="1200" spc="30" dirty="0">
                <a:solidFill>
                  <a:srgbClr val="1F497D">
                    <a:lumMod val="75000"/>
                  </a:srgbClr>
                </a:solidFill>
                <a:latin typeface="Oswald Regular"/>
                <a:ea typeface="+mn-ea"/>
                <a:cs typeface="Oswald Regular"/>
              </a:rPr>
              <a:t>advisers</a:t>
            </a:r>
            <a:r>
              <a:rPr sz="728" kern="1200" spc="-36" dirty="0">
                <a:solidFill>
                  <a:srgbClr val="1F497D">
                    <a:lumMod val="75000"/>
                  </a:srgbClr>
                </a:solidFill>
                <a:latin typeface="Oswald Regular"/>
                <a:ea typeface="+mn-ea"/>
                <a:cs typeface="Oswald Regular"/>
              </a:rPr>
              <a:t> </a:t>
            </a:r>
            <a:r>
              <a:rPr sz="728" kern="1200" spc="30" dirty="0">
                <a:solidFill>
                  <a:srgbClr val="1F497D">
                    <a:lumMod val="75000"/>
                  </a:srgbClr>
                </a:solidFill>
                <a:latin typeface="Oswald Regular"/>
                <a:ea typeface="+mn-ea"/>
                <a:cs typeface="Oswald Regular"/>
              </a:rPr>
              <a:t>to</a:t>
            </a:r>
            <a:r>
              <a:rPr sz="728" kern="1200" spc="-36" dirty="0">
                <a:solidFill>
                  <a:srgbClr val="1F497D">
                    <a:lumMod val="75000"/>
                  </a:srgbClr>
                </a:solidFill>
                <a:latin typeface="Oswald Regular"/>
                <a:ea typeface="+mn-ea"/>
                <a:cs typeface="Oswald Regular"/>
              </a:rPr>
              <a:t> </a:t>
            </a:r>
            <a:r>
              <a:rPr sz="728" kern="1200" spc="40" dirty="0">
                <a:solidFill>
                  <a:srgbClr val="1F497D">
                    <a:lumMod val="75000"/>
                  </a:srgbClr>
                </a:solidFill>
                <a:latin typeface="Oswald Regular"/>
                <a:ea typeface="+mn-ea"/>
                <a:cs typeface="Oswald Regular"/>
              </a:rPr>
              <a:t>address</a:t>
            </a:r>
            <a:r>
              <a:rPr sz="728" kern="1200" spc="-36" dirty="0">
                <a:solidFill>
                  <a:srgbClr val="1F497D">
                    <a:lumMod val="75000"/>
                  </a:srgbClr>
                </a:solidFill>
                <a:latin typeface="Oswald Regular"/>
                <a:ea typeface="+mn-ea"/>
                <a:cs typeface="Oswald Regular"/>
              </a:rPr>
              <a:t> </a:t>
            </a:r>
            <a:r>
              <a:rPr sz="728" kern="1200" spc="30" dirty="0">
                <a:solidFill>
                  <a:srgbClr val="1F497D">
                    <a:lumMod val="75000"/>
                  </a:srgbClr>
                </a:solidFill>
                <a:latin typeface="Oswald Regular"/>
                <a:ea typeface="+mn-ea"/>
                <a:cs typeface="Oswald Regular"/>
              </a:rPr>
              <a:t>equity</a:t>
            </a:r>
            <a:endParaRPr sz="728" kern="1200" dirty="0">
              <a:solidFill>
                <a:srgbClr val="1F497D">
                  <a:lumMod val="75000"/>
                </a:srgbClr>
              </a:solidFill>
              <a:latin typeface="Oswald Regular"/>
              <a:ea typeface="+mn-ea"/>
              <a:cs typeface="Oswald Regular"/>
            </a:endParaRPr>
          </a:p>
        </p:txBody>
      </p:sp>
      <p:sp>
        <p:nvSpPr>
          <p:cNvPr id="95" name="object 95"/>
          <p:cNvSpPr txBox="1"/>
          <p:nvPr/>
        </p:nvSpPr>
        <p:spPr>
          <a:xfrm>
            <a:off x="6181752" y="1779834"/>
            <a:ext cx="1060637" cy="122627"/>
          </a:xfrm>
          <a:prstGeom prst="rect">
            <a:avLst/>
          </a:prstGeom>
        </p:spPr>
        <p:txBody>
          <a:bodyPr vert="horz" wrap="square" lIns="0" tIns="10506" rIns="0" bIns="0" rtlCol="0">
            <a:spAutoFit/>
          </a:bodyPr>
          <a:lstStyle/>
          <a:p>
            <a:pPr marL="8405" defTabSz="605150">
              <a:spcBef>
                <a:spcPts val="83"/>
              </a:spcBef>
              <a:buClrTx/>
            </a:pPr>
            <a:r>
              <a:rPr sz="728" kern="1200" spc="40" dirty="0">
                <a:solidFill>
                  <a:srgbClr val="1F497D">
                    <a:lumMod val="75000"/>
                  </a:srgbClr>
                </a:solidFill>
                <a:latin typeface="Oswald Regular"/>
                <a:ea typeface="+mn-ea"/>
                <a:cs typeface="Oswald Regular"/>
              </a:rPr>
              <a:t>and</a:t>
            </a:r>
            <a:r>
              <a:rPr sz="728" kern="1200" spc="-30" dirty="0">
                <a:solidFill>
                  <a:srgbClr val="1F497D">
                    <a:lumMod val="75000"/>
                  </a:srgbClr>
                </a:solidFill>
                <a:latin typeface="Oswald Regular"/>
                <a:ea typeface="+mn-ea"/>
                <a:cs typeface="Oswald Regular"/>
              </a:rPr>
              <a:t> </a:t>
            </a:r>
            <a:r>
              <a:rPr sz="728" kern="1200" spc="26" dirty="0">
                <a:solidFill>
                  <a:srgbClr val="1F497D">
                    <a:lumMod val="75000"/>
                  </a:srgbClr>
                </a:solidFill>
                <a:latin typeface="Oswald Regular"/>
                <a:ea typeface="+mn-ea"/>
                <a:cs typeface="Oswald Regular"/>
              </a:rPr>
              <a:t>other</a:t>
            </a:r>
            <a:r>
              <a:rPr sz="728" kern="1200" spc="-30" dirty="0">
                <a:solidFill>
                  <a:srgbClr val="1F497D">
                    <a:lumMod val="75000"/>
                  </a:srgbClr>
                </a:solidFill>
                <a:latin typeface="Oswald Regular"/>
                <a:ea typeface="+mn-ea"/>
                <a:cs typeface="Oswald Regular"/>
              </a:rPr>
              <a:t> </a:t>
            </a:r>
            <a:r>
              <a:rPr sz="728" kern="1200" spc="26" dirty="0">
                <a:solidFill>
                  <a:srgbClr val="1F497D">
                    <a:lumMod val="75000"/>
                  </a:srgbClr>
                </a:solidFill>
                <a:latin typeface="Oswald Regular"/>
                <a:ea typeface="+mn-ea"/>
                <a:cs typeface="Oswald Regular"/>
              </a:rPr>
              <a:t>community</a:t>
            </a:r>
            <a:r>
              <a:rPr sz="728" kern="1200" spc="-30" dirty="0">
                <a:solidFill>
                  <a:srgbClr val="1F497D">
                    <a:lumMod val="75000"/>
                  </a:srgbClr>
                </a:solidFill>
                <a:latin typeface="Oswald Regular"/>
                <a:ea typeface="+mn-ea"/>
                <a:cs typeface="Oswald Regular"/>
              </a:rPr>
              <a:t> </a:t>
            </a:r>
            <a:r>
              <a:rPr sz="728" kern="1200" spc="30" dirty="0">
                <a:solidFill>
                  <a:srgbClr val="1F497D">
                    <a:lumMod val="75000"/>
                  </a:srgbClr>
                </a:solidFill>
                <a:latin typeface="Oswald Regular"/>
                <a:ea typeface="+mn-ea"/>
                <a:cs typeface="Oswald Regular"/>
              </a:rPr>
              <a:t>issues.</a:t>
            </a:r>
            <a:endParaRPr sz="728" kern="1200" dirty="0">
              <a:solidFill>
                <a:srgbClr val="1F497D">
                  <a:lumMod val="75000"/>
                </a:srgbClr>
              </a:solidFill>
              <a:latin typeface="Oswald Regular"/>
              <a:ea typeface="+mn-ea"/>
              <a:cs typeface="Oswald Regular"/>
            </a:endParaRPr>
          </a:p>
        </p:txBody>
      </p:sp>
      <p:sp>
        <p:nvSpPr>
          <p:cNvPr id="96" name="object 96"/>
          <p:cNvSpPr/>
          <p:nvPr/>
        </p:nvSpPr>
        <p:spPr>
          <a:xfrm>
            <a:off x="5461337" y="4880730"/>
            <a:ext cx="2423832" cy="103374"/>
          </a:xfrm>
          <a:custGeom>
            <a:avLst/>
            <a:gdLst/>
            <a:ahLst/>
            <a:cxnLst/>
            <a:rect l="l" t="t" r="r" b="b"/>
            <a:pathLst>
              <a:path w="3662679" h="156209">
                <a:moveTo>
                  <a:pt x="1831035" y="0"/>
                </a:moveTo>
                <a:lnTo>
                  <a:pt x="1749473" y="75"/>
                </a:lnTo>
                <a:lnTo>
                  <a:pt x="1136124" y="5801"/>
                </a:lnTo>
                <a:lnTo>
                  <a:pt x="619349" y="19478"/>
                </a:lnTo>
                <a:lnTo>
                  <a:pt x="362338" y="31344"/>
                </a:lnTo>
                <a:lnTo>
                  <a:pt x="237255" y="39486"/>
                </a:lnTo>
                <a:lnTo>
                  <a:pt x="167241" y="45288"/>
                </a:lnTo>
                <a:lnTo>
                  <a:pt x="108622" y="51358"/>
                </a:lnTo>
                <a:lnTo>
                  <a:pt x="61993" y="57673"/>
                </a:lnTo>
                <a:lnTo>
                  <a:pt x="15833" y="67546"/>
                </a:lnTo>
                <a:lnTo>
                  <a:pt x="0" y="77825"/>
                </a:lnTo>
                <a:lnTo>
                  <a:pt x="1784" y="81292"/>
                </a:lnTo>
                <a:lnTo>
                  <a:pt x="43360" y="94741"/>
                </a:lnTo>
                <a:lnTo>
                  <a:pt x="83771" y="101168"/>
                </a:lnTo>
                <a:lnTo>
                  <a:pt x="136470" y="107365"/>
                </a:lnTo>
                <a:lnTo>
                  <a:pt x="200861" y="113304"/>
                </a:lnTo>
                <a:lnTo>
                  <a:pt x="276349" y="118961"/>
                </a:lnTo>
                <a:lnTo>
                  <a:pt x="409085" y="126864"/>
                </a:lnTo>
                <a:lnTo>
                  <a:pt x="677362" y="138266"/>
                </a:lnTo>
                <a:lnTo>
                  <a:pt x="1136124" y="149851"/>
                </a:lnTo>
                <a:lnTo>
                  <a:pt x="1831035" y="155651"/>
                </a:lnTo>
                <a:lnTo>
                  <a:pt x="1912597" y="155575"/>
                </a:lnTo>
                <a:lnTo>
                  <a:pt x="2596613" y="148544"/>
                </a:lnTo>
                <a:lnTo>
                  <a:pt x="3042731" y="136177"/>
                </a:lnTo>
                <a:lnTo>
                  <a:pt x="3252996" y="126864"/>
                </a:lnTo>
                <a:lnTo>
                  <a:pt x="3385733" y="118961"/>
                </a:lnTo>
                <a:lnTo>
                  <a:pt x="3461221" y="113304"/>
                </a:lnTo>
                <a:lnTo>
                  <a:pt x="3525612" y="107365"/>
                </a:lnTo>
                <a:lnTo>
                  <a:pt x="3578311" y="101168"/>
                </a:lnTo>
                <a:lnTo>
                  <a:pt x="3618722" y="94741"/>
                </a:lnTo>
                <a:lnTo>
                  <a:pt x="3660299" y="81292"/>
                </a:lnTo>
                <a:lnTo>
                  <a:pt x="3662083" y="77825"/>
                </a:lnTo>
                <a:lnTo>
                  <a:pt x="3660299" y="74359"/>
                </a:lnTo>
                <a:lnTo>
                  <a:pt x="3618722" y="60913"/>
                </a:lnTo>
                <a:lnTo>
                  <a:pt x="3578311" y="54487"/>
                </a:lnTo>
                <a:lnTo>
                  <a:pt x="3525612" y="48291"/>
                </a:lnTo>
                <a:lnTo>
                  <a:pt x="3424827" y="39486"/>
                </a:lnTo>
                <a:lnTo>
                  <a:pt x="3299743" y="31344"/>
                </a:lnTo>
                <a:lnTo>
                  <a:pt x="3042731" y="19478"/>
                </a:lnTo>
                <a:lnTo>
                  <a:pt x="2525953" y="5801"/>
                </a:lnTo>
                <a:lnTo>
                  <a:pt x="1831035"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7" name="object 97"/>
          <p:cNvSpPr/>
          <p:nvPr/>
        </p:nvSpPr>
        <p:spPr>
          <a:xfrm>
            <a:off x="5783755" y="2579706"/>
            <a:ext cx="225658" cy="120603"/>
          </a:xfrm>
          <a:custGeom>
            <a:avLst/>
            <a:gdLst/>
            <a:ahLst/>
            <a:cxnLst/>
            <a:rect l="l" t="t" r="r" b="b"/>
            <a:pathLst>
              <a:path w="340995" h="182245">
                <a:moveTo>
                  <a:pt x="299491" y="0"/>
                </a:moveTo>
                <a:lnTo>
                  <a:pt x="41224" y="0"/>
                </a:lnTo>
                <a:lnTo>
                  <a:pt x="25176" y="3239"/>
                </a:lnTo>
                <a:lnTo>
                  <a:pt x="12072" y="12072"/>
                </a:lnTo>
                <a:lnTo>
                  <a:pt x="3239" y="25176"/>
                </a:lnTo>
                <a:lnTo>
                  <a:pt x="0" y="41224"/>
                </a:lnTo>
                <a:lnTo>
                  <a:pt x="0" y="140627"/>
                </a:lnTo>
                <a:lnTo>
                  <a:pt x="3239" y="156674"/>
                </a:lnTo>
                <a:lnTo>
                  <a:pt x="12072" y="169778"/>
                </a:lnTo>
                <a:lnTo>
                  <a:pt x="25176" y="178612"/>
                </a:lnTo>
                <a:lnTo>
                  <a:pt x="41224" y="181851"/>
                </a:lnTo>
                <a:lnTo>
                  <a:pt x="299491" y="181851"/>
                </a:lnTo>
                <a:lnTo>
                  <a:pt x="315541" y="178612"/>
                </a:lnTo>
                <a:lnTo>
                  <a:pt x="328649" y="169778"/>
                </a:lnTo>
                <a:lnTo>
                  <a:pt x="337487" y="156674"/>
                </a:lnTo>
                <a:lnTo>
                  <a:pt x="340728" y="140627"/>
                </a:lnTo>
                <a:lnTo>
                  <a:pt x="340728" y="41224"/>
                </a:lnTo>
                <a:lnTo>
                  <a:pt x="337487" y="25176"/>
                </a:lnTo>
                <a:lnTo>
                  <a:pt x="328649" y="12072"/>
                </a:lnTo>
                <a:lnTo>
                  <a:pt x="315541" y="3239"/>
                </a:lnTo>
                <a:lnTo>
                  <a:pt x="299491"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8" name="object 98"/>
          <p:cNvSpPr/>
          <p:nvPr/>
        </p:nvSpPr>
        <p:spPr>
          <a:xfrm>
            <a:off x="5824905" y="2649583"/>
            <a:ext cx="143295" cy="2152370"/>
          </a:xfrm>
          <a:custGeom>
            <a:avLst/>
            <a:gdLst/>
            <a:ahLst/>
            <a:cxnLst/>
            <a:rect l="l" t="t" r="r" b="b"/>
            <a:pathLst>
              <a:path w="216534" h="3252470">
                <a:moveTo>
                  <a:pt x="216357" y="3252241"/>
                </a:moveTo>
                <a:lnTo>
                  <a:pt x="0" y="3252241"/>
                </a:lnTo>
                <a:lnTo>
                  <a:pt x="0" y="0"/>
                </a:lnTo>
                <a:lnTo>
                  <a:pt x="216357" y="0"/>
                </a:lnTo>
                <a:lnTo>
                  <a:pt x="216357" y="3252241"/>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99" name="object 99"/>
          <p:cNvSpPr/>
          <p:nvPr/>
        </p:nvSpPr>
        <p:spPr>
          <a:xfrm>
            <a:off x="5839517" y="2700048"/>
            <a:ext cx="128588" cy="2236414"/>
          </a:xfrm>
          <a:custGeom>
            <a:avLst/>
            <a:gdLst/>
            <a:ahLst/>
            <a:cxnLst/>
            <a:rect l="l" t="t" r="r" b="b"/>
            <a:pathLst>
              <a:path w="194309" h="3379470">
                <a:moveTo>
                  <a:pt x="194284" y="0"/>
                </a:moveTo>
                <a:lnTo>
                  <a:pt x="86093" y="0"/>
                </a:lnTo>
                <a:lnTo>
                  <a:pt x="86093" y="2171496"/>
                </a:lnTo>
                <a:lnTo>
                  <a:pt x="84144" y="2399856"/>
                </a:lnTo>
                <a:lnTo>
                  <a:pt x="81029" y="2519238"/>
                </a:lnTo>
                <a:lnTo>
                  <a:pt x="74527" y="2568578"/>
                </a:lnTo>
                <a:lnTo>
                  <a:pt x="41828" y="2602810"/>
                </a:lnTo>
                <a:lnTo>
                  <a:pt x="6140" y="2618285"/>
                </a:lnTo>
                <a:lnTo>
                  <a:pt x="0" y="2619832"/>
                </a:lnTo>
                <a:lnTo>
                  <a:pt x="86093" y="2619832"/>
                </a:lnTo>
                <a:lnTo>
                  <a:pt x="86093" y="3379342"/>
                </a:lnTo>
                <a:lnTo>
                  <a:pt x="194284" y="3175977"/>
                </a:lnTo>
                <a:lnTo>
                  <a:pt x="194284"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0" name="object 100"/>
          <p:cNvSpPr/>
          <p:nvPr/>
        </p:nvSpPr>
        <p:spPr>
          <a:xfrm>
            <a:off x="5783755" y="4433760"/>
            <a:ext cx="225658" cy="503004"/>
          </a:xfrm>
          <a:custGeom>
            <a:avLst/>
            <a:gdLst/>
            <a:ahLst/>
            <a:cxnLst/>
            <a:rect l="l" t="t" r="r" b="b"/>
            <a:pathLst>
              <a:path w="340995" h="760095">
                <a:moveTo>
                  <a:pt x="256463" y="0"/>
                </a:moveTo>
                <a:lnTo>
                  <a:pt x="84264" y="0"/>
                </a:lnTo>
                <a:lnTo>
                  <a:pt x="51467" y="6622"/>
                </a:lnTo>
                <a:lnTo>
                  <a:pt x="24682" y="24682"/>
                </a:lnTo>
                <a:lnTo>
                  <a:pt x="6622" y="51467"/>
                </a:lnTo>
                <a:lnTo>
                  <a:pt x="0" y="84264"/>
                </a:lnTo>
                <a:lnTo>
                  <a:pt x="0" y="759510"/>
                </a:lnTo>
                <a:lnTo>
                  <a:pt x="340728" y="759510"/>
                </a:lnTo>
                <a:lnTo>
                  <a:pt x="340728" y="84264"/>
                </a:lnTo>
                <a:lnTo>
                  <a:pt x="334105" y="51467"/>
                </a:lnTo>
                <a:lnTo>
                  <a:pt x="316045" y="24682"/>
                </a:lnTo>
                <a:lnTo>
                  <a:pt x="289261" y="6622"/>
                </a:lnTo>
                <a:lnTo>
                  <a:pt x="256463"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1" name="object 101"/>
          <p:cNvSpPr/>
          <p:nvPr/>
        </p:nvSpPr>
        <p:spPr>
          <a:xfrm>
            <a:off x="5783752" y="4433763"/>
            <a:ext cx="167668" cy="503004"/>
          </a:xfrm>
          <a:custGeom>
            <a:avLst/>
            <a:gdLst/>
            <a:ahLst/>
            <a:cxnLst/>
            <a:rect l="l" t="t" r="r" b="b"/>
            <a:pathLst>
              <a:path w="253365" h="760095">
                <a:moveTo>
                  <a:pt x="168884" y="0"/>
                </a:moveTo>
                <a:lnTo>
                  <a:pt x="84264" y="0"/>
                </a:lnTo>
                <a:lnTo>
                  <a:pt x="51467" y="6622"/>
                </a:lnTo>
                <a:lnTo>
                  <a:pt x="24682" y="24682"/>
                </a:lnTo>
                <a:lnTo>
                  <a:pt x="6622" y="51467"/>
                </a:lnTo>
                <a:lnTo>
                  <a:pt x="0" y="84264"/>
                </a:lnTo>
                <a:lnTo>
                  <a:pt x="0" y="759510"/>
                </a:lnTo>
                <a:lnTo>
                  <a:pt x="253136" y="759510"/>
                </a:lnTo>
                <a:lnTo>
                  <a:pt x="253136" y="84264"/>
                </a:lnTo>
                <a:lnTo>
                  <a:pt x="246513" y="51467"/>
                </a:lnTo>
                <a:lnTo>
                  <a:pt x="228455" y="24682"/>
                </a:lnTo>
                <a:lnTo>
                  <a:pt x="201674" y="6622"/>
                </a:lnTo>
                <a:lnTo>
                  <a:pt x="168884"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2" name="object 102"/>
          <p:cNvSpPr/>
          <p:nvPr/>
        </p:nvSpPr>
        <p:spPr>
          <a:xfrm>
            <a:off x="7333424" y="2575562"/>
            <a:ext cx="225658" cy="120603"/>
          </a:xfrm>
          <a:custGeom>
            <a:avLst/>
            <a:gdLst/>
            <a:ahLst/>
            <a:cxnLst/>
            <a:rect l="l" t="t" r="r" b="b"/>
            <a:pathLst>
              <a:path w="340995" h="182245">
                <a:moveTo>
                  <a:pt x="299491" y="0"/>
                </a:moveTo>
                <a:lnTo>
                  <a:pt x="41224" y="0"/>
                </a:lnTo>
                <a:lnTo>
                  <a:pt x="25176" y="3239"/>
                </a:lnTo>
                <a:lnTo>
                  <a:pt x="12072" y="12072"/>
                </a:lnTo>
                <a:lnTo>
                  <a:pt x="3239" y="25176"/>
                </a:lnTo>
                <a:lnTo>
                  <a:pt x="0" y="41224"/>
                </a:lnTo>
                <a:lnTo>
                  <a:pt x="0" y="140627"/>
                </a:lnTo>
                <a:lnTo>
                  <a:pt x="3239" y="156674"/>
                </a:lnTo>
                <a:lnTo>
                  <a:pt x="12072" y="169778"/>
                </a:lnTo>
                <a:lnTo>
                  <a:pt x="25176" y="178612"/>
                </a:lnTo>
                <a:lnTo>
                  <a:pt x="41224" y="181851"/>
                </a:lnTo>
                <a:lnTo>
                  <a:pt x="299491" y="181851"/>
                </a:lnTo>
                <a:lnTo>
                  <a:pt x="315539" y="178612"/>
                </a:lnTo>
                <a:lnTo>
                  <a:pt x="328642" y="169778"/>
                </a:lnTo>
                <a:lnTo>
                  <a:pt x="337476" y="156674"/>
                </a:lnTo>
                <a:lnTo>
                  <a:pt x="340715" y="140627"/>
                </a:lnTo>
                <a:lnTo>
                  <a:pt x="340715" y="41224"/>
                </a:lnTo>
                <a:lnTo>
                  <a:pt x="337476" y="25176"/>
                </a:lnTo>
                <a:lnTo>
                  <a:pt x="328642" y="12072"/>
                </a:lnTo>
                <a:lnTo>
                  <a:pt x="315539" y="3239"/>
                </a:lnTo>
                <a:lnTo>
                  <a:pt x="299491"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3" name="object 103"/>
          <p:cNvSpPr/>
          <p:nvPr/>
        </p:nvSpPr>
        <p:spPr>
          <a:xfrm>
            <a:off x="7374577" y="2645439"/>
            <a:ext cx="143295" cy="2152370"/>
          </a:xfrm>
          <a:custGeom>
            <a:avLst/>
            <a:gdLst/>
            <a:ahLst/>
            <a:cxnLst/>
            <a:rect l="l" t="t" r="r" b="b"/>
            <a:pathLst>
              <a:path w="216534" h="3252470">
                <a:moveTo>
                  <a:pt x="216344" y="3252241"/>
                </a:moveTo>
                <a:lnTo>
                  <a:pt x="0" y="3252241"/>
                </a:lnTo>
                <a:lnTo>
                  <a:pt x="0" y="0"/>
                </a:lnTo>
                <a:lnTo>
                  <a:pt x="216344" y="0"/>
                </a:lnTo>
                <a:lnTo>
                  <a:pt x="216344" y="3252241"/>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4" name="object 104"/>
          <p:cNvSpPr/>
          <p:nvPr/>
        </p:nvSpPr>
        <p:spPr>
          <a:xfrm>
            <a:off x="7389178" y="2695904"/>
            <a:ext cx="128588" cy="2236414"/>
          </a:xfrm>
          <a:custGeom>
            <a:avLst/>
            <a:gdLst/>
            <a:ahLst/>
            <a:cxnLst/>
            <a:rect l="l" t="t" r="r" b="b"/>
            <a:pathLst>
              <a:path w="194309" h="3379470">
                <a:moveTo>
                  <a:pt x="194284" y="0"/>
                </a:moveTo>
                <a:lnTo>
                  <a:pt x="86105" y="0"/>
                </a:lnTo>
                <a:lnTo>
                  <a:pt x="86105" y="2171496"/>
                </a:lnTo>
                <a:lnTo>
                  <a:pt x="84157" y="2399856"/>
                </a:lnTo>
                <a:lnTo>
                  <a:pt x="81041" y="2519238"/>
                </a:lnTo>
                <a:lnTo>
                  <a:pt x="74540" y="2568578"/>
                </a:lnTo>
                <a:lnTo>
                  <a:pt x="41833" y="2602810"/>
                </a:lnTo>
                <a:lnTo>
                  <a:pt x="6140" y="2618285"/>
                </a:lnTo>
                <a:lnTo>
                  <a:pt x="0" y="2619832"/>
                </a:lnTo>
                <a:lnTo>
                  <a:pt x="86105" y="2619832"/>
                </a:lnTo>
                <a:lnTo>
                  <a:pt x="86105" y="3379342"/>
                </a:lnTo>
                <a:lnTo>
                  <a:pt x="194284" y="3175977"/>
                </a:lnTo>
                <a:lnTo>
                  <a:pt x="194284"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5" name="object 105"/>
          <p:cNvSpPr/>
          <p:nvPr/>
        </p:nvSpPr>
        <p:spPr>
          <a:xfrm>
            <a:off x="7333425" y="4429615"/>
            <a:ext cx="225658" cy="503004"/>
          </a:xfrm>
          <a:custGeom>
            <a:avLst/>
            <a:gdLst/>
            <a:ahLst/>
            <a:cxnLst/>
            <a:rect l="l" t="t" r="r" b="b"/>
            <a:pathLst>
              <a:path w="340995" h="760095">
                <a:moveTo>
                  <a:pt x="256463" y="0"/>
                </a:moveTo>
                <a:lnTo>
                  <a:pt x="84264" y="0"/>
                </a:lnTo>
                <a:lnTo>
                  <a:pt x="51461" y="6622"/>
                </a:lnTo>
                <a:lnTo>
                  <a:pt x="24677" y="24682"/>
                </a:lnTo>
                <a:lnTo>
                  <a:pt x="6620" y="51467"/>
                </a:lnTo>
                <a:lnTo>
                  <a:pt x="0" y="84264"/>
                </a:lnTo>
                <a:lnTo>
                  <a:pt x="0" y="759510"/>
                </a:lnTo>
                <a:lnTo>
                  <a:pt x="340715" y="759510"/>
                </a:lnTo>
                <a:lnTo>
                  <a:pt x="340715" y="84264"/>
                </a:lnTo>
                <a:lnTo>
                  <a:pt x="334094" y="51467"/>
                </a:lnTo>
                <a:lnTo>
                  <a:pt x="316039" y="24682"/>
                </a:lnTo>
                <a:lnTo>
                  <a:pt x="289259" y="6622"/>
                </a:lnTo>
                <a:lnTo>
                  <a:pt x="256463"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6" name="object 106"/>
          <p:cNvSpPr/>
          <p:nvPr/>
        </p:nvSpPr>
        <p:spPr>
          <a:xfrm>
            <a:off x="7333422" y="4429618"/>
            <a:ext cx="167668" cy="503004"/>
          </a:xfrm>
          <a:custGeom>
            <a:avLst/>
            <a:gdLst/>
            <a:ahLst/>
            <a:cxnLst/>
            <a:rect l="l" t="t" r="r" b="b"/>
            <a:pathLst>
              <a:path w="253365" h="760095">
                <a:moveTo>
                  <a:pt x="168871" y="0"/>
                </a:moveTo>
                <a:lnTo>
                  <a:pt x="84251" y="0"/>
                </a:lnTo>
                <a:lnTo>
                  <a:pt x="51461" y="6622"/>
                </a:lnTo>
                <a:lnTo>
                  <a:pt x="24680" y="24682"/>
                </a:lnTo>
                <a:lnTo>
                  <a:pt x="6622" y="51467"/>
                </a:lnTo>
                <a:lnTo>
                  <a:pt x="0" y="84264"/>
                </a:lnTo>
                <a:lnTo>
                  <a:pt x="0" y="759510"/>
                </a:lnTo>
                <a:lnTo>
                  <a:pt x="253136" y="759510"/>
                </a:lnTo>
                <a:lnTo>
                  <a:pt x="253136" y="84264"/>
                </a:lnTo>
                <a:lnTo>
                  <a:pt x="246513" y="51467"/>
                </a:lnTo>
                <a:lnTo>
                  <a:pt x="228453" y="24682"/>
                </a:lnTo>
                <a:lnTo>
                  <a:pt x="201669" y="6622"/>
                </a:lnTo>
                <a:lnTo>
                  <a:pt x="168871"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7" name="object 107"/>
          <p:cNvSpPr/>
          <p:nvPr/>
        </p:nvSpPr>
        <p:spPr>
          <a:xfrm>
            <a:off x="6090041" y="3029444"/>
            <a:ext cx="646299" cy="68916"/>
          </a:xfrm>
          <a:custGeom>
            <a:avLst/>
            <a:gdLst/>
            <a:ahLst/>
            <a:cxnLst/>
            <a:rect l="l" t="t" r="r" b="b"/>
            <a:pathLst>
              <a:path w="976629" h="104139">
                <a:moveTo>
                  <a:pt x="488035" y="0"/>
                </a:moveTo>
                <a:lnTo>
                  <a:pt x="408874" y="680"/>
                </a:lnTo>
                <a:lnTo>
                  <a:pt x="333779" y="2649"/>
                </a:lnTo>
                <a:lnTo>
                  <a:pt x="263756" y="5800"/>
                </a:lnTo>
                <a:lnTo>
                  <a:pt x="199809" y="10027"/>
                </a:lnTo>
                <a:lnTo>
                  <a:pt x="142943" y="15222"/>
                </a:lnTo>
                <a:lnTo>
                  <a:pt x="94163" y="21279"/>
                </a:lnTo>
                <a:lnTo>
                  <a:pt x="54474" y="28089"/>
                </a:lnTo>
                <a:lnTo>
                  <a:pt x="6387" y="43547"/>
                </a:lnTo>
                <a:lnTo>
                  <a:pt x="0" y="51981"/>
                </a:lnTo>
                <a:lnTo>
                  <a:pt x="6387" y="60411"/>
                </a:lnTo>
                <a:lnTo>
                  <a:pt x="54474" y="75866"/>
                </a:lnTo>
                <a:lnTo>
                  <a:pt x="94163" y="82677"/>
                </a:lnTo>
                <a:lnTo>
                  <a:pt x="142943" y="88734"/>
                </a:lnTo>
                <a:lnTo>
                  <a:pt x="199809" y="93931"/>
                </a:lnTo>
                <a:lnTo>
                  <a:pt x="263756" y="98158"/>
                </a:lnTo>
                <a:lnTo>
                  <a:pt x="333779" y="101311"/>
                </a:lnTo>
                <a:lnTo>
                  <a:pt x="408874" y="103281"/>
                </a:lnTo>
                <a:lnTo>
                  <a:pt x="488035" y="103962"/>
                </a:lnTo>
                <a:lnTo>
                  <a:pt x="567200" y="103281"/>
                </a:lnTo>
                <a:lnTo>
                  <a:pt x="642297" y="101311"/>
                </a:lnTo>
                <a:lnTo>
                  <a:pt x="712323" y="98158"/>
                </a:lnTo>
                <a:lnTo>
                  <a:pt x="776271" y="93931"/>
                </a:lnTo>
                <a:lnTo>
                  <a:pt x="833139" y="88734"/>
                </a:lnTo>
                <a:lnTo>
                  <a:pt x="881919" y="82677"/>
                </a:lnTo>
                <a:lnTo>
                  <a:pt x="921609" y="75866"/>
                </a:lnTo>
                <a:lnTo>
                  <a:pt x="969696" y="60411"/>
                </a:lnTo>
                <a:lnTo>
                  <a:pt x="976083" y="51981"/>
                </a:lnTo>
                <a:lnTo>
                  <a:pt x="969696" y="43547"/>
                </a:lnTo>
                <a:lnTo>
                  <a:pt x="921609" y="28089"/>
                </a:lnTo>
                <a:lnTo>
                  <a:pt x="881919" y="21279"/>
                </a:lnTo>
                <a:lnTo>
                  <a:pt x="833139" y="15222"/>
                </a:lnTo>
                <a:lnTo>
                  <a:pt x="776271" y="10027"/>
                </a:lnTo>
                <a:lnTo>
                  <a:pt x="712323" y="5800"/>
                </a:lnTo>
                <a:lnTo>
                  <a:pt x="642297" y="2649"/>
                </a:lnTo>
                <a:lnTo>
                  <a:pt x="567200" y="680"/>
                </a:lnTo>
                <a:lnTo>
                  <a:pt x="488035"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08" name="object 108"/>
          <p:cNvSpPr/>
          <p:nvPr/>
        </p:nvSpPr>
        <p:spPr>
          <a:xfrm>
            <a:off x="5689879" y="2766880"/>
            <a:ext cx="1986383" cy="658065"/>
          </a:xfrm>
          <a:custGeom>
            <a:avLst/>
            <a:gdLst/>
            <a:ahLst/>
            <a:cxnLst/>
            <a:rect l="l" t="t" r="r" b="b"/>
            <a:pathLst>
              <a:path w="3001645" h="994410">
                <a:moveTo>
                  <a:pt x="2867405" y="0"/>
                </a:moveTo>
                <a:lnTo>
                  <a:pt x="133794" y="0"/>
                </a:lnTo>
                <a:lnTo>
                  <a:pt x="91506" y="6821"/>
                </a:lnTo>
                <a:lnTo>
                  <a:pt x="54778" y="25814"/>
                </a:lnTo>
                <a:lnTo>
                  <a:pt x="25815" y="54776"/>
                </a:lnTo>
                <a:lnTo>
                  <a:pt x="6821" y="91500"/>
                </a:lnTo>
                <a:lnTo>
                  <a:pt x="0" y="133781"/>
                </a:lnTo>
                <a:lnTo>
                  <a:pt x="0" y="860577"/>
                </a:lnTo>
                <a:lnTo>
                  <a:pt x="6821" y="902865"/>
                </a:lnTo>
                <a:lnTo>
                  <a:pt x="25815" y="939592"/>
                </a:lnTo>
                <a:lnTo>
                  <a:pt x="54778" y="968556"/>
                </a:lnTo>
                <a:lnTo>
                  <a:pt x="91506" y="987550"/>
                </a:lnTo>
                <a:lnTo>
                  <a:pt x="133794" y="994371"/>
                </a:lnTo>
                <a:lnTo>
                  <a:pt x="2867405" y="994371"/>
                </a:lnTo>
                <a:lnTo>
                  <a:pt x="2909693" y="987550"/>
                </a:lnTo>
                <a:lnTo>
                  <a:pt x="2946421" y="968556"/>
                </a:lnTo>
                <a:lnTo>
                  <a:pt x="2975384" y="939592"/>
                </a:lnTo>
                <a:lnTo>
                  <a:pt x="2994379" y="902865"/>
                </a:lnTo>
                <a:lnTo>
                  <a:pt x="3001200" y="860577"/>
                </a:lnTo>
                <a:lnTo>
                  <a:pt x="3001200" y="133781"/>
                </a:lnTo>
                <a:lnTo>
                  <a:pt x="2994379" y="91500"/>
                </a:lnTo>
                <a:lnTo>
                  <a:pt x="2975384" y="54776"/>
                </a:lnTo>
                <a:lnTo>
                  <a:pt x="2946421" y="25814"/>
                </a:lnTo>
                <a:lnTo>
                  <a:pt x="2909693" y="6821"/>
                </a:lnTo>
                <a:lnTo>
                  <a:pt x="2867405" y="0"/>
                </a:lnTo>
                <a:close/>
              </a:path>
            </a:pathLst>
          </a:custGeom>
          <a:solidFill>
            <a:schemeClr val="accent6">
              <a:lumMod val="60000"/>
              <a:lumOff val="40000"/>
            </a:schemeClr>
          </a:solidFill>
        </p:spPr>
        <p:txBody>
          <a:bodyPr wrap="square" lIns="0" tIns="0" rIns="0" bIns="0" rtlCol="0"/>
          <a:lstStyle/>
          <a:p>
            <a:pPr defTabSz="605150">
              <a:buClrTx/>
            </a:pPr>
            <a:endParaRPr sz="1191" kern="1200" dirty="0">
              <a:solidFill>
                <a:srgbClr val="1F497D">
                  <a:lumMod val="75000"/>
                </a:srgbClr>
              </a:solidFill>
              <a:latin typeface="Calibri"/>
              <a:ea typeface="+mn-ea"/>
              <a:cs typeface="+mn-cs"/>
            </a:endParaRPr>
          </a:p>
        </p:txBody>
      </p:sp>
      <p:sp>
        <p:nvSpPr>
          <p:cNvPr id="109" name="object 109"/>
          <p:cNvSpPr/>
          <p:nvPr/>
        </p:nvSpPr>
        <p:spPr>
          <a:xfrm>
            <a:off x="5728931" y="2800360"/>
            <a:ext cx="1908222" cy="591250"/>
          </a:xfrm>
          <a:custGeom>
            <a:avLst/>
            <a:gdLst/>
            <a:ahLst/>
            <a:cxnLst/>
            <a:rect l="l" t="t" r="r" b="b"/>
            <a:pathLst>
              <a:path w="2883534" h="893445">
                <a:moveTo>
                  <a:pt x="2786926" y="893190"/>
                </a:moveTo>
                <a:lnTo>
                  <a:pt x="96253" y="893190"/>
                </a:lnTo>
                <a:lnTo>
                  <a:pt x="58785" y="885625"/>
                </a:lnTo>
                <a:lnTo>
                  <a:pt x="28190" y="864995"/>
                </a:lnTo>
                <a:lnTo>
                  <a:pt x="7563" y="834399"/>
                </a:lnTo>
                <a:lnTo>
                  <a:pt x="0" y="796937"/>
                </a:lnTo>
                <a:lnTo>
                  <a:pt x="0" y="96253"/>
                </a:lnTo>
                <a:lnTo>
                  <a:pt x="7563" y="58785"/>
                </a:lnTo>
                <a:lnTo>
                  <a:pt x="28190" y="28190"/>
                </a:lnTo>
                <a:lnTo>
                  <a:pt x="58785" y="7563"/>
                </a:lnTo>
                <a:lnTo>
                  <a:pt x="96253" y="0"/>
                </a:lnTo>
                <a:lnTo>
                  <a:pt x="2786926" y="0"/>
                </a:lnTo>
                <a:lnTo>
                  <a:pt x="2824393" y="7563"/>
                </a:lnTo>
                <a:lnTo>
                  <a:pt x="2854988" y="28190"/>
                </a:lnTo>
                <a:lnTo>
                  <a:pt x="2875615" y="58785"/>
                </a:lnTo>
                <a:lnTo>
                  <a:pt x="2883179" y="96253"/>
                </a:lnTo>
                <a:lnTo>
                  <a:pt x="2883179" y="796937"/>
                </a:lnTo>
                <a:lnTo>
                  <a:pt x="2875615" y="834399"/>
                </a:lnTo>
                <a:lnTo>
                  <a:pt x="2854988" y="864995"/>
                </a:lnTo>
                <a:lnTo>
                  <a:pt x="2824393" y="885625"/>
                </a:lnTo>
                <a:lnTo>
                  <a:pt x="2786926" y="893190"/>
                </a:lnTo>
                <a:close/>
              </a:path>
            </a:pathLst>
          </a:custGeom>
          <a:ln w="16802">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10" name="object 110"/>
          <p:cNvSpPr/>
          <p:nvPr/>
        </p:nvSpPr>
        <p:spPr>
          <a:xfrm>
            <a:off x="5689879" y="3482286"/>
            <a:ext cx="1986383" cy="469386"/>
          </a:xfrm>
          <a:custGeom>
            <a:avLst/>
            <a:gdLst/>
            <a:ahLst/>
            <a:cxnLst/>
            <a:rect l="l" t="t" r="r" b="b"/>
            <a:pathLst>
              <a:path w="3001645" h="709295">
                <a:moveTo>
                  <a:pt x="2867405" y="0"/>
                </a:moveTo>
                <a:lnTo>
                  <a:pt x="133794" y="0"/>
                </a:lnTo>
                <a:lnTo>
                  <a:pt x="91506" y="6820"/>
                </a:lnTo>
                <a:lnTo>
                  <a:pt x="54778" y="25811"/>
                </a:lnTo>
                <a:lnTo>
                  <a:pt x="25815" y="54770"/>
                </a:lnTo>
                <a:lnTo>
                  <a:pt x="6821" y="91495"/>
                </a:lnTo>
                <a:lnTo>
                  <a:pt x="0" y="133781"/>
                </a:lnTo>
                <a:lnTo>
                  <a:pt x="0" y="575119"/>
                </a:lnTo>
                <a:lnTo>
                  <a:pt x="6821" y="617406"/>
                </a:lnTo>
                <a:lnTo>
                  <a:pt x="25815" y="654130"/>
                </a:lnTo>
                <a:lnTo>
                  <a:pt x="54778" y="683090"/>
                </a:lnTo>
                <a:lnTo>
                  <a:pt x="91506" y="702081"/>
                </a:lnTo>
                <a:lnTo>
                  <a:pt x="133794" y="708901"/>
                </a:lnTo>
                <a:lnTo>
                  <a:pt x="2867405" y="708901"/>
                </a:lnTo>
                <a:lnTo>
                  <a:pt x="2909693" y="702081"/>
                </a:lnTo>
                <a:lnTo>
                  <a:pt x="2946421" y="683090"/>
                </a:lnTo>
                <a:lnTo>
                  <a:pt x="2975384" y="654130"/>
                </a:lnTo>
                <a:lnTo>
                  <a:pt x="2994379" y="617406"/>
                </a:lnTo>
                <a:lnTo>
                  <a:pt x="3001200" y="575119"/>
                </a:lnTo>
                <a:lnTo>
                  <a:pt x="3001200" y="133781"/>
                </a:lnTo>
                <a:lnTo>
                  <a:pt x="2994379" y="91495"/>
                </a:lnTo>
                <a:lnTo>
                  <a:pt x="2975384" y="54770"/>
                </a:lnTo>
                <a:lnTo>
                  <a:pt x="2946421" y="25811"/>
                </a:lnTo>
                <a:lnTo>
                  <a:pt x="2909693" y="6820"/>
                </a:lnTo>
                <a:lnTo>
                  <a:pt x="2867405"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11" name="object 111"/>
          <p:cNvSpPr/>
          <p:nvPr/>
        </p:nvSpPr>
        <p:spPr>
          <a:xfrm>
            <a:off x="5728931" y="3515757"/>
            <a:ext cx="1908222" cy="402571"/>
          </a:xfrm>
          <a:custGeom>
            <a:avLst/>
            <a:gdLst/>
            <a:ahLst/>
            <a:cxnLst/>
            <a:rect l="l" t="t" r="r" b="b"/>
            <a:pathLst>
              <a:path w="2883534" h="608329">
                <a:moveTo>
                  <a:pt x="2786926" y="607733"/>
                </a:moveTo>
                <a:lnTo>
                  <a:pt x="96253" y="607733"/>
                </a:lnTo>
                <a:lnTo>
                  <a:pt x="58785" y="600169"/>
                </a:lnTo>
                <a:lnTo>
                  <a:pt x="28190" y="579543"/>
                </a:lnTo>
                <a:lnTo>
                  <a:pt x="7563" y="548952"/>
                </a:lnTo>
                <a:lnTo>
                  <a:pt x="0" y="511492"/>
                </a:lnTo>
                <a:lnTo>
                  <a:pt x="0" y="96265"/>
                </a:lnTo>
                <a:lnTo>
                  <a:pt x="7563" y="58796"/>
                </a:lnTo>
                <a:lnTo>
                  <a:pt x="28190" y="28197"/>
                </a:lnTo>
                <a:lnTo>
                  <a:pt x="58785" y="7565"/>
                </a:lnTo>
                <a:lnTo>
                  <a:pt x="96253" y="0"/>
                </a:lnTo>
                <a:lnTo>
                  <a:pt x="2786926" y="0"/>
                </a:lnTo>
                <a:lnTo>
                  <a:pt x="2824393" y="7565"/>
                </a:lnTo>
                <a:lnTo>
                  <a:pt x="2854988" y="28197"/>
                </a:lnTo>
                <a:lnTo>
                  <a:pt x="2875615" y="58796"/>
                </a:lnTo>
                <a:lnTo>
                  <a:pt x="2883179" y="96265"/>
                </a:lnTo>
                <a:lnTo>
                  <a:pt x="2883179" y="511492"/>
                </a:lnTo>
                <a:lnTo>
                  <a:pt x="2875615" y="548952"/>
                </a:lnTo>
                <a:lnTo>
                  <a:pt x="2854988" y="579543"/>
                </a:lnTo>
                <a:lnTo>
                  <a:pt x="2824393" y="600169"/>
                </a:lnTo>
                <a:lnTo>
                  <a:pt x="2786926" y="607733"/>
                </a:lnTo>
                <a:close/>
              </a:path>
            </a:pathLst>
          </a:custGeom>
          <a:ln w="16802">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12" name="object 112"/>
          <p:cNvSpPr txBox="1"/>
          <p:nvPr/>
        </p:nvSpPr>
        <p:spPr>
          <a:xfrm>
            <a:off x="5854265" y="2878504"/>
            <a:ext cx="867756" cy="152426"/>
          </a:xfrm>
          <a:prstGeom prst="rect">
            <a:avLst/>
          </a:prstGeom>
        </p:spPr>
        <p:txBody>
          <a:bodyPr vert="horz" wrap="square" lIns="0" tIns="9664" rIns="0" bIns="0" rtlCol="0">
            <a:spAutoFit/>
          </a:bodyPr>
          <a:lstStyle/>
          <a:p>
            <a:pPr marL="8405" defTabSz="605150">
              <a:spcBef>
                <a:spcPts val="75"/>
              </a:spcBef>
              <a:buClrTx/>
            </a:pPr>
            <a:r>
              <a:rPr sz="927" kern="1200" spc="33" dirty="0">
                <a:solidFill>
                  <a:srgbClr val="1F497D">
                    <a:lumMod val="75000"/>
                  </a:srgbClr>
                </a:solidFill>
                <a:latin typeface="Oswald Regular"/>
                <a:ea typeface="+mn-ea"/>
                <a:cs typeface="Oswald Regular"/>
              </a:rPr>
              <a:t>Pursues</a:t>
            </a:r>
            <a:r>
              <a:rPr sz="927" kern="1200" spc="-53" dirty="0">
                <a:solidFill>
                  <a:srgbClr val="1F497D">
                    <a:lumMod val="75000"/>
                  </a:srgbClr>
                </a:solidFill>
                <a:latin typeface="Oswald Regular"/>
                <a:ea typeface="+mn-ea"/>
                <a:cs typeface="Oswald Regular"/>
              </a:rPr>
              <a:t> </a:t>
            </a:r>
            <a:r>
              <a:rPr sz="927" kern="1200" spc="26" dirty="0">
                <a:solidFill>
                  <a:srgbClr val="1F497D">
                    <a:lumMod val="75000"/>
                  </a:srgbClr>
                </a:solidFill>
                <a:latin typeface="Oswald Regular"/>
                <a:ea typeface="+mn-ea"/>
                <a:cs typeface="Oswald Regular"/>
              </a:rPr>
              <a:t>alignment</a:t>
            </a:r>
            <a:endParaRPr sz="927" kern="1200" dirty="0">
              <a:solidFill>
                <a:srgbClr val="1F497D">
                  <a:lumMod val="75000"/>
                </a:srgbClr>
              </a:solidFill>
              <a:latin typeface="Oswald Regular"/>
              <a:ea typeface="+mn-ea"/>
              <a:cs typeface="Oswald Regular"/>
            </a:endParaRPr>
          </a:p>
        </p:txBody>
      </p:sp>
      <p:sp>
        <p:nvSpPr>
          <p:cNvPr id="113" name="object 113"/>
          <p:cNvSpPr txBox="1"/>
          <p:nvPr/>
        </p:nvSpPr>
        <p:spPr>
          <a:xfrm>
            <a:off x="5830964" y="3009515"/>
            <a:ext cx="818169" cy="152426"/>
          </a:xfrm>
          <a:prstGeom prst="rect">
            <a:avLst/>
          </a:prstGeom>
        </p:spPr>
        <p:txBody>
          <a:bodyPr vert="horz" wrap="square" lIns="0" tIns="9664" rIns="0" bIns="0" rtlCol="0">
            <a:spAutoFit/>
          </a:bodyPr>
          <a:lstStyle/>
          <a:p>
            <a:pPr marL="8405" defTabSz="605150">
              <a:spcBef>
                <a:spcPts val="75"/>
              </a:spcBef>
              <a:buClrTx/>
            </a:pPr>
            <a:r>
              <a:rPr sz="927" kern="1200" spc="46" dirty="0">
                <a:solidFill>
                  <a:srgbClr val="1F497D">
                    <a:lumMod val="75000"/>
                  </a:srgbClr>
                </a:solidFill>
                <a:latin typeface="Oswald Regular"/>
                <a:ea typeface="+mn-ea"/>
                <a:cs typeface="Oswald Regular"/>
              </a:rPr>
              <a:t>and</a:t>
            </a:r>
            <a:r>
              <a:rPr sz="927" kern="1200" spc="-66" dirty="0">
                <a:solidFill>
                  <a:srgbClr val="1F497D">
                    <a:lumMod val="75000"/>
                  </a:srgbClr>
                </a:solidFill>
                <a:latin typeface="Oswald Regular"/>
                <a:ea typeface="+mn-ea"/>
                <a:cs typeface="Oswald Regular"/>
              </a:rPr>
              <a:t> </a:t>
            </a:r>
            <a:r>
              <a:rPr sz="927" kern="1200" spc="26" dirty="0">
                <a:solidFill>
                  <a:srgbClr val="1F497D">
                    <a:lumMod val="75000"/>
                  </a:srgbClr>
                </a:solidFill>
                <a:latin typeface="Oswald Regular"/>
                <a:ea typeface="+mn-ea"/>
                <a:cs typeface="Oswald Regular"/>
              </a:rPr>
              <a:t>collaboration</a:t>
            </a:r>
            <a:endParaRPr sz="927" kern="1200" dirty="0">
              <a:solidFill>
                <a:srgbClr val="1F497D">
                  <a:lumMod val="75000"/>
                </a:srgbClr>
              </a:solidFill>
              <a:latin typeface="Oswald Regular"/>
              <a:ea typeface="+mn-ea"/>
              <a:cs typeface="Oswald Regular"/>
            </a:endParaRPr>
          </a:p>
        </p:txBody>
      </p:sp>
      <p:sp>
        <p:nvSpPr>
          <p:cNvPr id="114" name="object 114"/>
          <p:cNvSpPr txBox="1"/>
          <p:nvPr/>
        </p:nvSpPr>
        <p:spPr>
          <a:xfrm>
            <a:off x="5830963" y="3155934"/>
            <a:ext cx="887086" cy="152426"/>
          </a:xfrm>
          <a:prstGeom prst="rect">
            <a:avLst/>
          </a:prstGeom>
        </p:spPr>
        <p:txBody>
          <a:bodyPr vert="horz" wrap="square" lIns="0" tIns="9664" rIns="0" bIns="0" rtlCol="0">
            <a:spAutoFit/>
          </a:bodyPr>
          <a:lstStyle/>
          <a:p>
            <a:pPr marL="8405" defTabSz="605150">
              <a:spcBef>
                <a:spcPts val="75"/>
              </a:spcBef>
              <a:buClrTx/>
            </a:pPr>
            <a:r>
              <a:rPr sz="927" kern="1200" spc="30" dirty="0">
                <a:solidFill>
                  <a:srgbClr val="1F497D">
                    <a:lumMod val="75000"/>
                  </a:srgbClr>
                </a:solidFill>
                <a:latin typeface="Oswald Regular"/>
                <a:ea typeface="+mn-ea"/>
                <a:cs typeface="Oswald Regular"/>
              </a:rPr>
              <a:t>with other</a:t>
            </a:r>
            <a:r>
              <a:rPr sz="927" kern="1200" spc="-139" dirty="0">
                <a:solidFill>
                  <a:srgbClr val="1F497D">
                    <a:lumMod val="75000"/>
                  </a:srgbClr>
                </a:solidFill>
                <a:latin typeface="Oswald Regular"/>
                <a:ea typeface="+mn-ea"/>
                <a:cs typeface="Oswald Regular"/>
              </a:rPr>
              <a:t> </a:t>
            </a:r>
            <a:r>
              <a:rPr sz="927" kern="1200" spc="30" dirty="0">
                <a:solidFill>
                  <a:srgbClr val="1F497D">
                    <a:lumMod val="75000"/>
                  </a:srgbClr>
                </a:solidFill>
                <a:latin typeface="Oswald Regular"/>
                <a:ea typeface="+mn-ea"/>
                <a:cs typeface="Oswald Regular"/>
              </a:rPr>
              <a:t>funders.</a:t>
            </a:r>
            <a:endParaRPr sz="927" kern="1200" dirty="0">
              <a:solidFill>
                <a:srgbClr val="1F497D">
                  <a:lumMod val="75000"/>
                </a:srgbClr>
              </a:solidFill>
              <a:latin typeface="Oswald Regular"/>
              <a:ea typeface="+mn-ea"/>
              <a:cs typeface="Oswald Regular"/>
            </a:endParaRPr>
          </a:p>
        </p:txBody>
      </p:sp>
      <p:sp>
        <p:nvSpPr>
          <p:cNvPr id="115" name="object 115"/>
          <p:cNvSpPr txBox="1"/>
          <p:nvPr/>
        </p:nvSpPr>
        <p:spPr>
          <a:xfrm>
            <a:off x="2258308" y="2898758"/>
            <a:ext cx="1216118" cy="142953"/>
          </a:xfrm>
          <a:prstGeom prst="rect">
            <a:avLst/>
          </a:prstGeom>
        </p:spPr>
        <p:txBody>
          <a:bodyPr vert="horz" wrap="square" lIns="0" tIns="10506" rIns="0" bIns="0" rtlCol="0">
            <a:spAutoFit/>
          </a:bodyPr>
          <a:lstStyle/>
          <a:p>
            <a:pPr marL="8405" defTabSz="605150">
              <a:spcBef>
                <a:spcPts val="83"/>
              </a:spcBef>
              <a:buClrTx/>
            </a:pPr>
            <a:r>
              <a:rPr sz="860" kern="1200" spc="40" dirty="0">
                <a:solidFill>
                  <a:srgbClr val="1F497D">
                    <a:lumMod val="75000"/>
                  </a:srgbClr>
                </a:solidFill>
                <a:latin typeface="Oswald Regular"/>
                <a:ea typeface="+mn-ea"/>
                <a:cs typeface="Oswald Regular"/>
              </a:rPr>
              <a:t>Supports</a:t>
            </a:r>
            <a:r>
              <a:rPr sz="860" kern="1200" spc="-33" dirty="0">
                <a:solidFill>
                  <a:srgbClr val="1F497D">
                    <a:lumMod val="75000"/>
                  </a:srgbClr>
                </a:solidFill>
                <a:latin typeface="Oswald Regular"/>
                <a:ea typeface="+mn-ea"/>
                <a:cs typeface="Oswald Regular"/>
              </a:rPr>
              <a:t> </a:t>
            </a:r>
            <a:r>
              <a:rPr sz="860" kern="1200" spc="33" dirty="0">
                <a:solidFill>
                  <a:srgbClr val="1F497D">
                    <a:lumMod val="75000"/>
                  </a:srgbClr>
                </a:solidFill>
                <a:latin typeface="Oswald Regular"/>
                <a:ea typeface="+mn-ea"/>
                <a:cs typeface="Oswald Regular"/>
              </a:rPr>
              <a:t>others</a:t>
            </a:r>
            <a:r>
              <a:rPr sz="860" kern="1200" spc="-33" dirty="0">
                <a:solidFill>
                  <a:srgbClr val="1F497D">
                    <a:lumMod val="75000"/>
                  </a:srgbClr>
                </a:solidFill>
                <a:latin typeface="Oswald Regular"/>
                <a:ea typeface="+mn-ea"/>
                <a:cs typeface="Oswald Regular"/>
              </a:rPr>
              <a:t> </a:t>
            </a:r>
            <a:r>
              <a:rPr sz="860" kern="1200" spc="36" dirty="0">
                <a:solidFill>
                  <a:srgbClr val="1F497D">
                    <a:lumMod val="75000"/>
                  </a:srgbClr>
                </a:solidFill>
                <a:latin typeface="Oswald Regular"/>
                <a:ea typeface="+mn-ea"/>
                <a:cs typeface="Oswald Regular"/>
              </a:rPr>
              <a:t>to</a:t>
            </a:r>
            <a:r>
              <a:rPr sz="860" kern="1200" spc="-30" dirty="0">
                <a:solidFill>
                  <a:srgbClr val="1F497D">
                    <a:lumMod val="75000"/>
                  </a:srgbClr>
                </a:solidFill>
                <a:latin typeface="Oswald Regular"/>
                <a:ea typeface="+mn-ea"/>
                <a:cs typeface="Oswald Regular"/>
              </a:rPr>
              <a:t> </a:t>
            </a:r>
            <a:r>
              <a:rPr sz="860" kern="1200" spc="33" dirty="0">
                <a:solidFill>
                  <a:srgbClr val="1F497D">
                    <a:lumMod val="75000"/>
                  </a:srgbClr>
                </a:solidFill>
                <a:latin typeface="Oswald Regular"/>
                <a:ea typeface="+mn-ea"/>
                <a:cs typeface="Oswald Regular"/>
              </a:rPr>
              <a:t>lead</a:t>
            </a:r>
            <a:r>
              <a:rPr sz="860" kern="1200" spc="-33" dirty="0">
                <a:solidFill>
                  <a:srgbClr val="1F497D">
                    <a:lumMod val="75000"/>
                  </a:srgbClr>
                </a:solidFill>
                <a:latin typeface="Oswald Regular"/>
                <a:ea typeface="+mn-ea"/>
                <a:cs typeface="Oswald Regular"/>
              </a:rPr>
              <a:t> </a:t>
            </a:r>
            <a:r>
              <a:rPr sz="860" kern="1200" spc="43" dirty="0">
                <a:solidFill>
                  <a:srgbClr val="1F497D">
                    <a:lumMod val="75000"/>
                  </a:srgbClr>
                </a:solidFill>
                <a:latin typeface="Oswald Regular"/>
                <a:ea typeface="+mn-ea"/>
                <a:cs typeface="Oswald Regular"/>
              </a:rPr>
              <a:t>and</a:t>
            </a:r>
            <a:endParaRPr sz="860" kern="1200">
              <a:solidFill>
                <a:srgbClr val="1F497D">
                  <a:lumMod val="75000"/>
                </a:srgbClr>
              </a:solidFill>
              <a:latin typeface="Oswald Regular"/>
              <a:ea typeface="+mn-ea"/>
              <a:cs typeface="Oswald Regular"/>
            </a:endParaRPr>
          </a:p>
        </p:txBody>
      </p:sp>
      <p:sp>
        <p:nvSpPr>
          <p:cNvPr id="116" name="object 116"/>
          <p:cNvSpPr txBox="1"/>
          <p:nvPr/>
        </p:nvSpPr>
        <p:spPr>
          <a:xfrm>
            <a:off x="2289377" y="3026932"/>
            <a:ext cx="1153926" cy="142953"/>
          </a:xfrm>
          <a:prstGeom prst="rect">
            <a:avLst/>
          </a:prstGeom>
        </p:spPr>
        <p:txBody>
          <a:bodyPr vert="horz" wrap="square" lIns="0" tIns="10506" rIns="0" bIns="0" rtlCol="0">
            <a:spAutoFit/>
          </a:bodyPr>
          <a:lstStyle/>
          <a:p>
            <a:pPr marL="8405" defTabSz="605150">
              <a:spcBef>
                <a:spcPts val="83"/>
              </a:spcBef>
              <a:buClrTx/>
            </a:pPr>
            <a:r>
              <a:rPr sz="860" kern="1200" spc="30" dirty="0">
                <a:solidFill>
                  <a:srgbClr val="1F497D">
                    <a:lumMod val="75000"/>
                  </a:srgbClr>
                </a:solidFill>
                <a:latin typeface="Oswald Regular"/>
                <a:ea typeface="+mn-ea"/>
                <a:cs typeface="Oswald Regular"/>
              </a:rPr>
              <a:t>convene </a:t>
            </a:r>
            <a:r>
              <a:rPr sz="860" kern="1200" spc="33" dirty="0">
                <a:solidFill>
                  <a:srgbClr val="1F497D">
                    <a:lumMod val="75000"/>
                  </a:srgbClr>
                </a:solidFill>
                <a:latin typeface="Oswald Regular"/>
                <a:ea typeface="+mn-ea"/>
                <a:cs typeface="Oswald Regular"/>
              </a:rPr>
              <a:t>(good</a:t>
            </a:r>
            <a:r>
              <a:rPr sz="860" kern="1200" spc="-86" dirty="0">
                <a:solidFill>
                  <a:srgbClr val="1F497D">
                    <a:lumMod val="75000"/>
                  </a:srgbClr>
                </a:solidFill>
                <a:latin typeface="Oswald Regular"/>
                <a:ea typeface="+mn-ea"/>
                <a:cs typeface="Oswald Regular"/>
              </a:rPr>
              <a:t> </a:t>
            </a:r>
            <a:r>
              <a:rPr sz="860" kern="1200" spc="13" dirty="0">
                <a:solidFill>
                  <a:srgbClr val="1F497D">
                    <a:lumMod val="75000"/>
                  </a:srgbClr>
                </a:solidFill>
                <a:latin typeface="Oswald Regular"/>
                <a:ea typeface="+mn-ea"/>
                <a:cs typeface="Oswald Regular"/>
              </a:rPr>
              <a:t>“follower”).</a:t>
            </a:r>
            <a:endParaRPr sz="860" kern="1200" dirty="0">
              <a:solidFill>
                <a:srgbClr val="1F497D">
                  <a:lumMod val="75000"/>
                </a:srgbClr>
              </a:solidFill>
              <a:latin typeface="Oswald Regular"/>
              <a:ea typeface="+mn-ea"/>
              <a:cs typeface="Oswald Regular"/>
            </a:endParaRPr>
          </a:p>
        </p:txBody>
      </p:sp>
      <p:sp>
        <p:nvSpPr>
          <p:cNvPr id="117" name="object 117"/>
          <p:cNvSpPr txBox="1"/>
          <p:nvPr/>
        </p:nvSpPr>
        <p:spPr>
          <a:xfrm>
            <a:off x="6874496" y="2890757"/>
            <a:ext cx="657869" cy="152426"/>
          </a:xfrm>
          <a:prstGeom prst="rect">
            <a:avLst/>
          </a:prstGeom>
        </p:spPr>
        <p:txBody>
          <a:bodyPr vert="horz" wrap="square" lIns="0" tIns="9664" rIns="0" bIns="0" rtlCol="0">
            <a:spAutoFit/>
          </a:bodyPr>
          <a:lstStyle/>
          <a:p>
            <a:pPr marL="8405" defTabSz="605150">
              <a:spcBef>
                <a:spcPts val="75"/>
              </a:spcBef>
              <a:buClrTx/>
            </a:pPr>
            <a:r>
              <a:rPr sz="927" kern="1200" spc="36" dirty="0">
                <a:solidFill>
                  <a:srgbClr val="1F497D">
                    <a:lumMod val="75000"/>
                  </a:srgbClr>
                </a:solidFill>
                <a:latin typeface="Oswald Regular"/>
                <a:ea typeface="+mn-ea"/>
                <a:cs typeface="Oswald Regular"/>
              </a:rPr>
              <a:t>Advocate</a:t>
            </a:r>
            <a:r>
              <a:rPr lang="en-US" sz="927" kern="1200" spc="36" dirty="0">
                <a:solidFill>
                  <a:srgbClr val="1F497D">
                    <a:lumMod val="75000"/>
                  </a:srgbClr>
                </a:solidFill>
                <a:latin typeface="Oswald Regular"/>
                <a:ea typeface="+mn-ea"/>
                <a:cs typeface="Oswald Regular"/>
              </a:rPr>
              <a:t> and </a:t>
            </a:r>
            <a:endParaRPr sz="927" kern="1200" dirty="0">
              <a:solidFill>
                <a:srgbClr val="1F497D">
                  <a:lumMod val="75000"/>
                </a:srgbClr>
              </a:solidFill>
              <a:latin typeface="Oswald Regular"/>
              <a:ea typeface="+mn-ea"/>
              <a:cs typeface="Oswald Regular"/>
            </a:endParaRPr>
          </a:p>
        </p:txBody>
      </p:sp>
      <p:sp>
        <p:nvSpPr>
          <p:cNvPr id="118" name="object 118"/>
          <p:cNvSpPr txBox="1"/>
          <p:nvPr/>
        </p:nvSpPr>
        <p:spPr>
          <a:xfrm>
            <a:off x="6857246" y="3029109"/>
            <a:ext cx="633693" cy="152426"/>
          </a:xfrm>
          <a:prstGeom prst="rect">
            <a:avLst/>
          </a:prstGeom>
        </p:spPr>
        <p:txBody>
          <a:bodyPr vert="horz" wrap="square" lIns="0" tIns="9664" rIns="0" bIns="0" rtlCol="0">
            <a:spAutoFit/>
          </a:bodyPr>
          <a:lstStyle/>
          <a:p>
            <a:pPr marL="8405" defTabSz="605150">
              <a:spcBef>
                <a:spcPts val="75"/>
              </a:spcBef>
              <a:buClrTx/>
            </a:pPr>
            <a:r>
              <a:rPr sz="927" kern="1200" spc="36" dirty="0">
                <a:solidFill>
                  <a:srgbClr val="1F497D">
                    <a:lumMod val="75000"/>
                  </a:srgbClr>
                </a:solidFill>
                <a:latin typeface="Oswald Regular"/>
                <a:ea typeface="+mn-ea"/>
                <a:cs typeface="Oswald Regular"/>
              </a:rPr>
              <a:t>educates</a:t>
            </a:r>
            <a:endParaRPr sz="927" kern="1200" dirty="0">
              <a:solidFill>
                <a:srgbClr val="1F497D">
                  <a:lumMod val="75000"/>
                </a:srgbClr>
              </a:solidFill>
              <a:latin typeface="Oswald Regular"/>
              <a:ea typeface="+mn-ea"/>
              <a:cs typeface="Oswald Regular"/>
            </a:endParaRPr>
          </a:p>
        </p:txBody>
      </p:sp>
      <p:sp>
        <p:nvSpPr>
          <p:cNvPr id="119" name="object 119"/>
          <p:cNvSpPr txBox="1"/>
          <p:nvPr/>
        </p:nvSpPr>
        <p:spPr>
          <a:xfrm>
            <a:off x="6834335" y="3171859"/>
            <a:ext cx="1114551" cy="152426"/>
          </a:xfrm>
          <a:prstGeom prst="rect">
            <a:avLst/>
          </a:prstGeom>
        </p:spPr>
        <p:txBody>
          <a:bodyPr vert="horz" wrap="square" lIns="0" tIns="9664" rIns="0" bIns="0" rtlCol="0">
            <a:spAutoFit/>
          </a:bodyPr>
          <a:lstStyle/>
          <a:p>
            <a:pPr marL="8405" defTabSz="605150">
              <a:spcBef>
                <a:spcPts val="75"/>
              </a:spcBef>
              <a:buClrTx/>
            </a:pPr>
            <a:r>
              <a:rPr sz="927" kern="1200" spc="26" dirty="0">
                <a:solidFill>
                  <a:srgbClr val="1F497D">
                    <a:lumMod val="75000"/>
                  </a:srgbClr>
                </a:solidFill>
                <a:latin typeface="Oswald Regular"/>
                <a:ea typeface="+mn-ea"/>
                <a:cs typeface="Oswald Regular"/>
              </a:rPr>
              <a:t>policymakers.</a:t>
            </a:r>
            <a:endParaRPr sz="927" kern="1200" dirty="0">
              <a:solidFill>
                <a:srgbClr val="1F497D">
                  <a:lumMod val="75000"/>
                </a:srgbClr>
              </a:solidFill>
              <a:latin typeface="Oswald Regular"/>
              <a:ea typeface="+mn-ea"/>
              <a:cs typeface="Oswald Regular"/>
            </a:endParaRPr>
          </a:p>
        </p:txBody>
      </p:sp>
      <p:sp>
        <p:nvSpPr>
          <p:cNvPr id="120" name="object 120"/>
          <p:cNvSpPr/>
          <p:nvPr/>
        </p:nvSpPr>
        <p:spPr>
          <a:xfrm>
            <a:off x="6787621" y="2886423"/>
            <a:ext cx="0" cy="480732"/>
          </a:xfrm>
          <a:custGeom>
            <a:avLst/>
            <a:gdLst/>
            <a:ahLst/>
            <a:cxnLst/>
            <a:rect l="l" t="t" r="r" b="b"/>
            <a:pathLst>
              <a:path h="726439">
                <a:moveTo>
                  <a:pt x="0" y="0"/>
                </a:moveTo>
                <a:lnTo>
                  <a:pt x="0" y="725855"/>
                </a:lnTo>
              </a:path>
            </a:pathLst>
          </a:custGeom>
          <a:ln w="16802">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1" name="object 121"/>
          <p:cNvSpPr/>
          <p:nvPr/>
        </p:nvSpPr>
        <p:spPr>
          <a:xfrm>
            <a:off x="4406562" y="368207"/>
            <a:ext cx="274824" cy="238685"/>
          </a:xfrm>
          <a:custGeom>
            <a:avLst/>
            <a:gdLst/>
            <a:ahLst/>
            <a:cxnLst/>
            <a:rect l="l" t="t" r="r" b="b"/>
            <a:pathLst>
              <a:path w="415289" h="360680">
                <a:moveTo>
                  <a:pt x="208559" y="0"/>
                </a:moveTo>
                <a:lnTo>
                  <a:pt x="0" y="358965"/>
                </a:lnTo>
                <a:lnTo>
                  <a:pt x="415150" y="360108"/>
                </a:lnTo>
                <a:lnTo>
                  <a:pt x="208559" y="0"/>
                </a:lnTo>
                <a:close/>
              </a:path>
            </a:pathLst>
          </a:custGeom>
          <a:solidFill>
            <a:srgbClr val="F6932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2" name="object 122"/>
          <p:cNvSpPr/>
          <p:nvPr/>
        </p:nvSpPr>
        <p:spPr>
          <a:xfrm>
            <a:off x="4388974" y="522705"/>
            <a:ext cx="310123" cy="310123"/>
          </a:xfrm>
          <a:custGeom>
            <a:avLst/>
            <a:gdLst/>
            <a:ahLst/>
            <a:cxnLst/>
            <a:rect l="l" t="t" r="r" b="b"/>
            <a:pathLst>
              <a:path w="468629" h="468630">
                <a:moveTo>
                  <a:pt x="234721" y="0"/>
                </a:moveTo>
                <a:lnTo>
                  <a:pt x="187534" y="4629"/>
                </a:lnTo>
                <a:lnTo>
                  <a:pt x="143559" y="18151"/>
                </a:lnTo>
                <a:lnTo>
                  <a:pt x="103738" y="39625"/>
                </a:lnTo>
                <a:lnTo>
                  <a:pt x="69016" y="68114"/>
                </a:lnTo>
                <a:lnTo>
                  <a:pt x="40337" y="102680"/>
                </a:lnTo>
                <a:lnTo>
                  <a:pt x="18646" y="142383"/>
                </a:lnTo>
                <a:lnTo>
                  <a:pt x="4885" y="186286"/>
                </a:lnTo>
                <a:lnTo>
                  <a:pt x="0" y="233451"/>
                </a:lnTo>
                <a:lnTo>
                  <a:pt x="4629" y="280641"/>
                </a:lnTo>
                <a:lnTo>
                  <a:pt x="18151" y="324619"/>
                </a:lnTo>
                <a:lnTo>
                  <a:pt x="39625" y="364440"/>
                </a:lnTo>
                <a:lnTo>
                  <a:pt x="68114" y="399160"/>
                </a:lnTo>
                <a:lnTo>
                  <a:pt x="102680" y="427838"/>
                </a:lnTo>
                <a:lnTo>
                  <a:pt x="142383" y="449528"/>
                </a:lnTo>
                <a:lnTo>
                  <a:pt x="186286" y="463287"/>
                </a:lnTo>
                <a:lnTo>
                  <a:pt x="233451" y="468172"/>
                </a:lnTo>
                <a:lnTo>
                  <a:pt x="280638" y="463546"/>
                </a:lnTo>
                <a:lnTo>
                  <a:pt x="324613" y="450027"/>
                </a:lnTo>
                <a:lnTo>
                  <a:pt x="364433" y="428553"/>
                </a:lnTo>
                <a:lnTo>
                  <a:pt x="399154" y="400064"/>
                </a:lnTo>
                <a:lnTo>
                  <a:pt x="427831" y="365498"/>
                </a:lnTo>
                <a:lnTo>
                  <a:pt x="449521" y="325796"/>
                </a:lnTo>
                <a:lnTo>
                  <a:pt x="463278" y="281894"/>
                </a:lnTo>
                <a:lnTo>
                  <a:pt x="468160" y="234734"/>
                </a:lnTo>
                <a:lnTo>
                  <a:pt x="463538" y="187543"/>
                </a:lnTo>
                <a:lnTo>
                  <a:pt x="450021" y="143564"/>
                </a:lnTo>
                <a:lnTo>
                  <a:pt x="428549" y="103741"/>
                </a:lnTo>
                <a:lnTo>
                  <a:pt x="400061" y="69018"/>
                </a:lnTo>
                <a:lnTo>
                  <a:pt x="365495" y="40338"/>
                </a:lnTo>
                <a:lnTo>
                  <a:pt x="325790" y="18646"/>
                </a:lnTo>
                <a:lnTo>
                  <a:pt x="281886" y="4885"/>
                </a:lnTo>
                <a:lnTo>
                  <a:pt x="234721" y="0"/>
                </a:lnTo>
                <a:close/>
              </a:path>
            </a:pathLst>
          </a:custGeom>
          <a:solidFill>
            <a:srgbClr val="F6932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3" name="object 123"/>
          <p:cNvSpPr/>
          <p:nvPr/>
        </p:nvSpPr>
        <p:spPr>
          <a:xfrm>
            <a:off x="4450292" y="519389"/>
            <a:ext cx="187418" cy="162625"/>
          </a:xfrm>
          <a:custGeom>
            <a:avLst/>
            <a:gdLst/>
            <a:ahLst/>
            <a:cxnLst/>
            <a:rect l="l" t="t" r="r" b="b"/>
            <a:pathLst>
              <a:path w="283210" h="245744">
                <a:moveTo>
                  <a:pt x="142138" y="0"/>
                </a:moveTo>
                <a:lnTo>
                  <a:pt x="0" y="244652"/>
                </a:lnTo>
                <a:lnTo>
                  <a:pt x="282943" y="245440"/>
                </a:lnTo>
                <a:lnTo>
                  <a:pt x="142138" y="0"/>
                </a:lnTo>
                <a:close/>
              </a:path>
            </a:pathLst>
          </a:custGeom>
          <a:solidFill>
            <a:srgbClr val="EC2227"/>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4" name="object 124"/>
          <p:cNvSpPr/>
          <p:nvPr/>
        </p:nvSpPr>
        <p:spPr>
          <a:xfrm>
            <a:off x="4438309" y="624695"/>
            <a:ext cx="211371" cy="211371"/>
          </a:xfrm>
          <a:custGeom>
            <a:avLst/>
            <a:gdLst/>
            <a:ahLst/>
            <a:cxnLst/>
            <a:rect l="l" t="t" r="r" b="b"/>
            <a:pathLst>
              <a:path w="319404" h="319405">
                <a:moveTo>
                  <a:pt x="159981" y="0"/>
                </a:moveTo>
                <a:lnTo>
                  <a:pt x="109526" y="7990"/>
                </a:lnTo>
                <a:lnTo>
                  <a:pt x="65667" y="30518"/>
                </a:lnTo>
                <a:lnTo>
                  <a:pt x="31037" y="64959"/>
                </a:lnTo>
                <a:lnTo>
                  <a:pt x="8270" y="108692"/>
                </a:lnTo>
                <a:lnTo>
                  <a:pt x="0" y="159092"/>
                </a:lnTo>
                <a:lnTo>
                  <a:pt x="7990" y="209536"/>
                </a:lnTo>
                <a:lnTo>
                  <a:pt x="30518" y="253392"/>
                </a:lnTo>
                <a:lnTo>
                  <a:pt x="64959" y="288024"/>
                </a:lnTo>
                <a:lnTo>
                  <a:pt x="108692" y="310796"/>
                </a:lnTo>
                <a:lnTo>
                  <a:pt x="159092" y="319074"/>
                </a:lnTo>
                <a:lnTo>
                  <a:pt x="209541" y="311074"/>
                </a:lnTo>
                <a:lnTo>
                  <a:pt x="253398" y="288544"/>
                </a:lnTo>
                <a:lnTo>
                  <a:pt x="288027" y="254104"/>
                </a:lnTo>
                <a:lnTo>
                  <a:pt x="310797" y="210373"/>
                </a:lnTo>
                <a:lnTo>
                  <a:pt x="319074" y="159969"/>
                </a:lnTo>
                <a:lnTo>
                  <a:pt x="311079" y="109519"/>
                </a:lnTo>
                <a:lnTo>
                  <a:pt x="288551" y="65661"/>
                </a:lnTo>
                <a:lnTo>
                  <a:pt x="254111" y="31031"/>
                </a:lnTo>
                <a:lnTo>
                  <a:pt x="210381" y="8265"/>
                </a:lnTo>
                <a:lnTo>
                  <a:pt x="159981" y="0"/>
                </a:lnTo>
                <a:close/>
              </a:path>
            </a:pathLst>
          </a:custGeom>
          <a:solidFill>
            <a:srgbClr val="EC2227"/>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5" name="object 125"/>
          <p:cNvSpPr/>
          <p:nvPr/>
        </p:nvSpPr>
        <p:spPr>
          <a:xfrm>
            <a:off x="4481850" y="651828"/>
            <a:ext cx="122788" cy="184015"/>
          </a:xfrm>
          <a:prstGeom prst="rect">
            <a:avLst/>
          </a:prstGeom>
          <a:blipFill>
            <a:blip r:embed="rId7"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6" name="object 126"/>
          <p:cNvSpPr/>
          <p:nvPr/>
        </p:nvSpPr>
        <p:spPr>
          <a:xfrm>
            <a:off x="4479709" y="977690"/>
            <a:ext cx="134471" cy="352145"/>
          </a:xfrm>
          <a:custGeom>
            <a:avLst/>
            <a:gdLst/>
            <a:ahLst/>
            <a:cxnLst/>
            <a:rect l="l" t="t" r="r" b="b"/>
            <a:pathLst>
              <a:path w="203200" h="532130">
                <a:moveTo>
                  <a:pt x="202920" y="0"/>
                </a:moveTo>
                <a:lnTo>
                  <a:pt x="0" y="0"/>
                </a:lnTo>
                <a:lnTo>
                  <a:pt x="84543" y="532028"/>
                </a:lnTo>
                <a:lnTo>
                  <a:pt x="118376" y="532028"/>
                </a:lnTo>
                <a:lnTo>
                  <a:pt x="202920" y="0"/>
                </a:lnTo>
                <a:close/>
              </a:path>
            </a:pathLst>
          </a:custGeom>
          <a:solidFill>
            <a:srgbClr val="231F2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7" name="object 127"/>
          <p:cNvSpPr/>
          <p:nvPr/>
        </p:nvSpPr>
        <p:spPr>
          <a:xfrm>
            <a:off x="4404585" y="861181"/>
            <a:ext cx="284910" cy="134471"/>
          </a:xfrm>
          <a:custGeom>
            <a:avLst/>
            <a:gdLst/>
            <a:ahLst/>
            <a:cxnLst/>
            <a:rect l="l" t="t" r="r" b="b"/>
            <a:pathLst>
              <a:path w="430529" h="203200">
                <a:moveTo>
                  <a:pt x="429958" y="0"/>
                </a:moveTo>
                <a:lnTo>
                  <a:pt x="0" y="0"/>
                </a:lnTo>
                <a:lnTo>
                  <a:pt x="7917" y="46870"/>
                </a:lnTo>
                <a:lnTo>
                  <a:pt x="25366" y="89717"/>
                </a:lnTo>
                <a:lnTo>
                  <a:pt x="51186" y="127377"/>
                </a:lnTo>
                <a:lnTo>
                  <a:pt x="84218" y="158691"/>
                </a:lnTo>
                <a:lnTo>
                  <a:pt x="123302" y="182495"/>
                </a:lnTo>
                <a:lnTo>
                  <a:pt x="167277" y="197630"/>
                </a:lnTo>
                <a:lnTo>
                  <a:pt x="214985" y="202933"/>
                </a:lnTo>
                <a:lnTo>
                  <a:pt x="262693" y="197630"/>
                </a:lnTo>
                <a:lnTo>
                  <a:pt x="306670" y="182495"/>
                </a:lnTo>
                <a:lnTo>
                  <a:pt x="345755" y="158691"/>
                </a:lnTo>
                <a:lnTo>
                  <a:pt x="378787" y="127377"/>
                </a:lnTo>
                <a:lnTo>
                  <a:pt x="404606" y="89717"/>
                </a:lnTo>
                <a:lnTo>
                  <a:pt x="422049" y="46870"/>
                </a:lnTo>
                <a:lnTo>
                  <a:pt x="429958" y="0"/>
                </a:lnTo>
                <a:close/>
              </a:path>
            </a:pathLst>
          </a:custGeom>
          <a:solidFill>
            <a:srgbClr val="231F2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8" name="object 128"/>
          <p:cNvSpPr/>
          <p:nvPr/>
        </p:nvSpPr>
        <p:spPr>
          <a:xfrm>
            <a:off x="4970328" y="1737863"/>
            <a:ext cx="325671" cy="34878"/>
          </a:xfrm>
          <a:custGeom>
            <a:avLst/>
            <a:gdLst/>
            <a:ahLst/>
            <a:cxnLst/>
            <a:rect l="l" t="t" r="r" b="b"/>
            <a:pathLst>
              <a:path w="492125" h="52705">
                <a:moveTo>
                  <a:pt x="245922" y="0"/>
                </a:moveTo>
                <a:lnTo>
                  <a:pt x="168189" y="1334"/>
                </a:lnTo>
                <a:lnTo>
                  <a:pt x="100680" y="5051"/>
                </a:lnTo>
                <a:lnTo>
                  <a:pt x="47446" y="10720"/>
                </a:lnTo>
                <a:lnTo>
                  <a:pt x="0" y="26187"/>
                </a:lnTo>
                <a:lnTo>
                  <a:pt x="12536" y="34471"/>
                </a:lnTo>
                <a:lnTo>
                  <a:pt x="47446" y="41664"/>
                </a:lnTo>
                <a:lnTo>
                  <a:pt x="100680" y="47334"/>
                </a:lnTo>
                <a:lnTo>
                  <a:pt x="168189" y="51052"/>
                </a:lnTo>
                <a:lnTo>
                  <a:pt x="245922" y="52387"/>
                </a:lnTo>
                <a:lnTo>
                  <a:pt x="323649" y="51052"/>
                </a:lnTo>
                <a:lnTo>
                  <a:pt x="391154" y="47334"/>
                </a:lnTo>
                <a:lnTo>
                  <a:pt x="444386" y="41664"/>
                </a:lnTo>
                <a:lnTo>
                  <a:pt x="479296" y="34471"/>
                </a:lnTo>
                <a:lnTo>
                  <a:pt x="491832" y="26187"/>
                </a:lnTo>
                <a:lnTo>
                  <a:pt x="479296" y="17909"/>
                </a:lnTo>
                <a:lnTo>
                  <a:pt x="444386" y="10720"/>
                </a:lnTo>
                <a:lnTo>
                  <a:pt x="391154" y="5051"/>
                </a:lnTo>
                <a:lnTo>
                  <a:pt x="323649" y="1334"/>
                </a:lnTo>
                <a:lnTo>
                  <a:pt x="245922" y="0"/>
                </a:lnTo>
                <a:close/>
              </a:path>
            </a:pathLst>
          </a:custGeom>
          <a:solidFill>
            <a:srgbClr val="E0E1E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29" name="object 129"/>
          <p:cNvSpPr/>
          <p:nvPr/>
        </p:nvSpPr>
        <p:spPr>
          <a:xfrm>
            <a:off x="5095122" y="1077655"/>
            <a:ext cx="76060" cy="40761"/>
          </a:xfrm>
          <a:custGeom>
            <a:avLst/>
            <a:gdLst/>
            <a:ahLst/>
            <a:cxnLst/>
            <a:rect l="l" t="t" r="r" b="b"/>
            <a:pathLst>
              <a:path w="114935" h="61594">
                <a:moveTo>
                  <a:pt x="108458" y="0"/>
                </a:moveTo>
                <a:lnTo>
                  <a:pt x="6223" y="0"/>
                </a:lnTo>
                <a:lnTo>
                  <a:pt x="0" y="6210"/>
                </a:lnTo>
                <a:lnTo>
                  <a:pt x="0" y="54991"/>
                </a:lnTo>
                <a:lnTo>
                  <a:pt x="6223" y="61201"/>
                </a:lnTo>
                <a:lnTo>
                  <a:pt x="108458" y="61201"/>
                </a:lnTo>
                <a:lnTo>
                  <a:pt x="114668" y="54991"/>
                </a:lnTo>
                <a:lnTo>
                  <a:pt x="114668" y="6210"/>
                </a:lnTo>
                <a:lnTo>
                  <a:pt x="108458"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0" name="object 130"/>
          <p:cNvSpPr/>
          <p:nvPr/>
        </p:nvSpPr>
        <p:spPr>
          <a:xfrm>
            <a:off x="5133070" y="1118156"/>
            <a:ext cx="0" cy="631592"/>
          </a:xfrm>
          <a:custGeom>
            <a:avLst/>
            <a:gdLst/>
            <a:ahLst/>
            <a:cxnLst/>
            <a:rect l="l" t="t" r="r" b="b"/>
            <a:pathLst>
              <a:path h="954405">
                <a:moveTo>
                  <a:pt x="0" y="0"/>
                </a:moveTo>
                <a:lnTo>
                  <a:pt x="0" y="954316"/>
                </a:lnTo>
              </a:path>
            </a:pathLst>
          </a:custGeom>
          <a:ln w="72796">
            <a:solidFill>
              <a:srgbClr val="C2C1C1"/>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1" name="object 131"/>
          <p:cNvSpPr/>
          <p:nvPr/>
        </p:nvSpPr>
        <p:spPr>
          <a:xfrm>
            <a:off x="5113890" y="1118155"/>
            <a:ext cx="43283" cy="631592"/>
          </a:xfrm>
          <a:custGeom>
            <a:avLst/>
            <a:gdLst/>
            <a:ahLst/>
            <a:cxnLst/>
            <a:rect l="l" t="t" r="r" b="b"/>
            <a:pathLst>
              <a:path w="65404" h="954405">
                <a:moveTo>
                  <a:pt x="65379" y="0"/>
                </a:moveTo>
                <a:lnTo>
                  <a:pt x="28981" y="0"/>
                </a:lnTo>
                <a:lnTo>
                  <a:pt x="28981" y="662724"/>
                </a:lnTo>
                <a:lnTo>
                  <a:pt x="28328" y="673157"/>
                </a:lnTo>
                <a:lnTo>
                  <a:pt x="0" y="698728"/>
                </a:lnTo>
                <a:lnTo>
                  <a:pt x="28981" y="698728"/>
                </a:lnTo>
                <a:lnTo>
                  <a:pt x="28981" y="954316"/>
                </a:lnTo>
                <a:lnTo>
                  <a:pt x="65379" y="954316"/>
                </a:lnTo>
                <a:lnTo>
                  <a:pt x="65379" y="0"/>
                </a:lnTo>
                <a:close/>
              </a:path>
            </a:pathLst>
          </a:custGeom>
          <a:solidFill>
            <a:srgbClr val="B0B0B0"/>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2" name="object 132"/>
          <p:cNvSpPr/>
          <p:nvPr/>
        </p:nvSpPr>
        <p:spPr>
          <a:xfrm>
            <a:off x="5095129" y="1580546"/>
            <a:ext cx="76060" cy="169348"/>
          </a:xfrm>
          <a:custGeom>
            <a:avLst/>
            <a:gdLst/>
            <a:ahLst/>
            <a:cxnLst/>
            <a:rect l="l" t="t" r="r" b="b"/>
            <a:pathLst>
              <a:path w="114935" h="255905">
                <a:moveTo>
                  <a:pt x="86309" y="0"/>
                </a:moveTo>
                <a:lnTo>
                  <a:pt x="28346" y="0"/>
                </a:lnTo>
                <a:lnTo>
                  <a:pt x="17316" y="2227"/>
                </a:lnTo>
                <a:lnTo>
                  <a:pt x="8305" y="8301"/>
                </a:lnTo>
                <a:lnTo>
                  <a:pt x="2228" y="17311"/>
                </a:lnTo>
                <a:lnTo>
                  <a:pt x="0" y="28346"/>
                </a:lnTo>
                <a:lnTo>
                  <a:pt x="0" y="255587"/>
                </a:lnTo>
                <a:lnTo>
                  <a:pt x="114655" y="255587"/>
                </a:lnTo>
                <a:lnTo>
                  <a:pt x="114655" y="28346"/>
                </a:lnTo>
                <a:lnTo>
                  <a:pt x="112428" y="17311"/>
                </a:lnTo>
                <a:lnTo>
                  <a:pt x="106354" y="8301"/>
                </a:lnTo>
                <a:lnTo>
                  <a:pt x="97344" y="2227"/>
                </a:lnTo>
                <a:lnTo>
                  <a:pt x="86309" y="0"/>
                </a:lnTo>
                <a:close/>
              </a:path>
            </a:pathLst>
          </a:custGeom>
          <a:solidFill>
            <a:srgbClr val="989898"/>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3" name="object 133"/>
          <p:cNvSpPr/>
          <p:nvPr/>
        </p:nvSpPr>
        <p:spPr>
          <a:xfrm>
            <a:off x="5095122" y="1580546"/>
            <a:ext cx="56730" cy="169348"/>
          </a:xfrm>
          <a:custGeom>
            <a:avLst/>
            <a:gdLst/>
            <a:ahLst/>
            <a:cxnLst/>
            <a:rect l="l" t="t" r="r" b="b"/>
            <a:pathLst>
              <a:path w="85725" h="255905">
                <a:moveTo>
                  <a:pt x="56832" y="0"/>
                </a:moveTo>
                <a:lnTo>
                  <a:pt x="28359" y="0"/>
                </a:lnTo>
                <a:lnTo>
                  <a:pt x="17321" y="2227"/>
                </a:lnTo>
                <a:lnTo>
                  <a:pt x="8307" y="8301"/>
                </a:lnTo>
                <a:lnTo>
                  <a:pt x="2229" y="17311"/>
                </a:lnTo>
                <a:lnTo>
                  <a:pt x="0" y="28346"/>
                </a:lnTo>
                <a:lnTo>
                  <a:pt x="0" y="255587"/>
                </a:lnTo>
                <a:lnTo>
                  <a:pt x="85191" y="255587"/>
                </a:lnTo>
                <a:lnTo>
                  <a:pt x="85191" y="28346"/>
                </a:lnTo>
                <a:lnTo>
                  <a:pt x="82962" y="17311"/>
                </a:lnTo>
                <a:lnTo>
                  <a:pt x="76884" y="8301"/>
                </a:lnTo>
                <a:lnTo>
                  <a:pt x="67869" y="2227"/>
                </a:lnTo>
                <a:lnTo>
                  <a:pt x="56832" y="0"/>
                </a:lnTo>
                <a:close/>
              </a:path>
            </a:pathLst>
          </a:custGeom>
          <a:solidFill>
            <a:srgbClr val="C2C1C1"/>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4" name="object 134"/>
          <p:cNvSpPr/>
          <p:nvPr/>
        </p:nvSpPr>
        <p:spPr>
          <a:xfrm>
            <a:off x="4868014" y="1088238"/>
            <a:ext cx="525696" cy="150859"/>
          </a:xfrm>
          <a:custGeom>
            <a:avLst/>
            <a:gdLst/>
            <a:ahLst/>
            <a:cxnLst/>
            <a:rect l="l" t="t" r="r" b="b"/>
            <a:pathLst>
              <a:path w="794385" h="227964">
                <a:moveTo>
                  <a:pt x="758558" y="0"/>
                </a:moveTo>
                <a:lnTo>
                  <a:pt x="35394" y="0"/>
                </a:lnTo>
                <a:lnTo>
                  <a:pt x="21618" y="2779"/>
                </a:lnTo>
                <a:lnTo>
                  <a:pt x="10367" y="10361"/>
                </a:lnTo>
                <a:lnTo>
                  <a:pt x="2781" y="21608"/>
                </a:lnTo>
                <a:lnTo>
                  <a:pt x="0" y="35382"/>
                </a:lnTo>
                <a:lnTo>
                  <a:pt x="0" y="192278"/>
                </a:lnTo>
                <a:lnTo>
                  <a:pt x="2781" y="206054"/>
                </a:lnTo>
                <a:lnTo>
                  <a:pt x="10367" y="217304"/>
                </a:lnTo>
                <a:lnTo>
                  <a:pt x="21618" y="224891"/>
                </a:lnTo>
                <a:lnTo>
                  <a:pt x="35394" y="227672"/>
                </a:lnTo>
                <a:lnTo>
                  <a:pt x="758558" y="227672"/>
                </a:lnTo>
                <a:lnTo>
                  <a:pt x="772334" y="224891"/>
                </a:lnTo>
                <a:lnTo>
                  <a:pt x="783585" y="217304"/>
                </a:lnTo>
                <a:lnTo>
                  <a:pt x="791171" y="206054"/>
                </a:lnTo>
                <a:lnTo>
                  <a:pt x="793953" y="192278"/>
                </a:lnTo>
                <a:lnTo>
                  <a:pt x="793953" y="35382"/>
                </a:lnTo>
                <a:lnTo>
                  <a:pt x="791171" y="21608"/>
                </a:lnTo>
                <a:lnTo>
                  <a:pt x="783585" y="10361"/>
                </a:lnTo>
                <a:lnTo>
                  <a:pt x="772334" y="2779"/>
                </a:lnTo>
                <a:lnTo>
                  <a:pt x="758558"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5" name="object 135"/>
          <p:cNvSpPr/>
          <p:nvPr/>
        </p:nvSpPr>
        <p:spPr>
          <a:xfrm>
            <a:off x="4880223" y="1097908"/>
            <a:ext cx="501323" cy="131529"/>
          </a:xfrm>
          <a:custGeom>
            <a:avLst/>
            <a:gdLst/>
            <a:ahLst/>
            <a:cxnLst/>
            <a:rect l="l" t="t" r="r" b="b"/>
            <a:pathLst>
              <a:path w="757554" h="198755">
                <a:moveTo>
                  <a:pt x="731253" y="198450"/>
                </a:moveTo>
                <a:lnTo>
                  <a:pt x="25793" y="198450"/>
                </a:lnTo>
                <a:lnTo>
                  <a:pt x="15751" y="196423"/>
                </a:lnTo>
                <a:lnTo>
                  <a:pt x="7553" y="190898"/>
                </a:lnTo>
                <a:lnTo>
                  <a:pt x="2026" y="182703"/>
                </a:lnTo>
                <a:lnTo>
                  <a:pt x="0" y="172669"/>
                </a:lnTo>
                <a:lnTo>
                  <a:pt x="0" y="25780"/>
                </a:lnTo>
                <a:lnTo>
                  <a:pt x="2026" y="15741"/>
                </a:lnTo>
                <a:lnTo>
                  <a:pt x="7553" y="7546"/>
                </a:lnTo>
                <a:lnTo>
                  <a:pt x="15751" y="2024"/>
                </a:lnTo>
                <a:lnTo>
                  <a:pt x="25793" y="0"/>
                </a:lnTo>
                <a:lnTo>
                  <a:pt x="731253" y="0"/>
                </a:lnTo>
                <a:lnTo>
                  <a:pt x="741295" y="2024"/>
                </a:lnTo>
                <a:lnTo>
                  <a:pt x="749493" y="7546"/>
                </a:lnTo>
                <a:lnTo>
                  <a:pt x="755020" y="15741"/>
                </a:lnTo>
                <a:lnTo>
                  <a:pt x="757047" y="25780"/>
                </a:lnTo>
                <a:lnTo>
                  <a:pt x="757047" y="172669"/>
                </a:lnTo>
                <a:lnTo>
                  <a:pt x="755020" y="182703"/>
                </a:lnTo>
                <a:lnTo>
                  <a:pt x="749493" y="190898"/>
                </a:lnTo>
                <a:lnTo>
                  <a:pt x="741295" y="196423"/>
                </a:lnTo>
                <a:lnTo>
                  <a:pt x="731253" y="198450"/>
                </a:lnTo>
                <a:close/>
              </a:path>
            </a:pathLst>
          </a:custGeom>
          <a:ln w="6578">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6" name="object 136"/>
          <p:cNvSpPr txBox="1"/>
          <p:nvPr/>
        </p:nvSpPr>
        <p:spPr>
          <a:xfrm>
            <a:off x="4884452" y="1102023"/>
            <a:ext cx="495440" cy="113344"/>
          </a:xfrm>
          <a:prstGeom prst="rect">
            <a:avLst/>
          </a:prstGeom>
        </p:spPr>
        <p:txBody>
          <a:bodyPr vert="horz" wrap="square" lIns="0" tIns="11346" rIns="0" bIns="0" rtlCol="0">
            <a:spAutoFit/>
          </a:bodyPr>
          <a:lstStyle/>
          <a:p>
            <a:pPr marL="119769" defTabSz="605150">
              <a:spcBef>
                <a:spcPts val="89"/>
              </a:spcBef>
              <a:buClrTx/>
            </a:pPr>
            <a:r>
              <a:rPr sz="662" kern="1200" spc="40" dirty="0">
                <a:solidFill>
                  <a:srgbClr val="1F497D">
                    <a:lumMod val="75000"/>
                  </a:srgbClr>
                </a:solidFill>
                <a:latin typeface="Oswald Regular"/>
                <a:ea typeface="+mn-ea"/>
                <a:cs typeface="Oswald Regular"/>
              </a:rPr>
              <a:t>EQUITY</a:t>
            </a:r>
            <a:endParaRPr sz="662" kern="1200">
              <a:solidFill>
                <a:srgbClr val="1F497D">
                  <a:lumMod val="75000"/>
                </a:srgbClr>
              </a:solidFill>
              <a:latin typeface="Oswald Regular"/>
              <a:ea typeface="+mn-ea"/>
              <a:cs typeface="Oswald Regular"/>
            </a:endParaRPr>
          </a:p>
        </p:txBody>
      </p:sp>
      <p:sp>
        <p:nvSpPr>
          <p:cNvPr id="137" name="object 137"/>
          <p:cNvSpPr/>
          <p:nvPr/>
        </p:nvSpPr>
        <p:spPr>
          <a:xfrm>
            <a:off x="4868014" y="1264894"/>
            <a:ext cx="525696" cy="150859"/>
          </a:xfrm>
          <a:custGeom>
            <a:avLst/>
            <a:gdLst/>
            <a:ahLst/>
            <a:cxnLst/>
            <a:rect l="l" t="t" r="r" b="b"/>
            <a:pathLst>
              <a:path w="794385" h="227964">
                <a:moveTo>
                  <a:pt x="758558" y="0"/>
                </a:moveTo>
                <a:lnTo>
                  <a:pt x="35394" y="0"/>
                </a:lnTo>
                <a:lnTo>
                  <a:pt x="21618" y="2781"/>
                </a:lnTo>
                <a:lnTo>
                  <a:pt x="10367" y="10367"/>
                </a:lnTo>
                <a:lnTo>
                  <a:pt x="2781" y="21618"/>
                </a:lnTo>
                <a:lnTo>
                  <a:pt x="0" y="35394"/>
                </a:lnTo>
                <a:lnTo>
                  <a:pt x="0" y="192290"/>
                </a:lnTo>
                <a:lnTo>
                  <a:pt x="2781" y="206066"/>
                </a:lnTo>
                <a:lnTo>
                  <a:pt x="10367" y="217317"/>
                </a:lnTo>
                <a:lnTo>
                  <a:pt x="21618" y="224903"/>
                </a:lnTo>
                <a:lnTo>
                  <a:pt x="35394" y="227685"/>
                </a:lnTo>
                <a:lnTo>
                  <a:pt x="758558" y="227685"/>
                </a:lnTo>
                <a:lnTo>
                  <a:pt x="772334" y="224903"/>
                </a:lnTo>
                <a:lnTo>
                  <a:pt x="783585" y="217317"/>
                </a:lnTo>
                <a:lnTo>
                  <a:pt x="791171" y="206066"/>
                </a:lnTo>
                <a:lnTo>
                  <a:pt x="793953" y="192290"/>
                </a:lnTo>
                <a:lnTo>
                  <a:pt x="793953" y="35394"/>
                </a:lnTo>
                <a:lnTo>
                  <a:pt x="791171" y="21618"/>
                </a:lnTo>
                <a:lnTo>
                  <a:pt x="783585" y="10367"/>
                </a:lnTo>
                <a:lnTo>
                  <a:pt x="772334" y="2781"/>
                </a:lnTo>
                <a:lnTo>
                  <a:pt x="758558"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8" name="object 138"/>
          <p:cNvSpPr/>
          <p:nvPr/>
        </p:nvSpPr>
        <p:spPr>
          <a:xfrm>
            <a:off x="4880223" y="1274565"/>
            <a:ext cx="501323" cy="131529"/>
          </a:xfrm>
          <a:custGeom>
            <a:avLst/>
            <a:gdLst/>
            <a:ahLst/>
            <a:cxnLst/>
            <a:rect l="l" t="t" r="r" b="b"/>
            <a:pathLst>
              <a:path w="757554" h="198755">
                <a:moveTo>
                  <a:pt x="731253" y="198462"/>
                </a:moveTo>
                <a:lnTo>
                  <a:pt x="25793" y="198462"/>
                </a:lnTo>
                <a:lnTo>
                  <a:pt x="15751" y="196436"/>
                </a:lnTo>
                <a:lnTo>
                  <a:pt x="7553" y="190909"/>
                </a:lnTo>
                <a:lnTo>
                  <a:pt x="2026" y="182710"/>
                </a:lnTo>
                <a:lnTo>
                  <a:pt x="0" y="172669"/>
                </a:lnTo>
                <a:lnTo>
                  <a:pt x="0" y="25781"/>
                </a:lnTo>
                <a:lnTo>
                  <a:pt x="2026" y="15746"/>
                </a:lnTo>
                <a:lnTo>
                  <a:pt x="7553" y="7551"/>
                </a:lnTo>
                <a:lnTo>
                  <a:pt x="15751" y="2026"/>
                </a:lnTo>
                <a:lnTo>
                  <a:pt x="25793" y="0"/>
                </a:lnTo>
                <a:lnTo>
                  <a:pt x="731253" y="0"/>
                </a:lnTo>
                <a:lnTo>
                  <a:pt x="741295" y="2026"/>
                </a:lnTo>
                <a:lnTo>
                  <a:pt x="749493" y="7551"/>
                </a:lnTo>
                <a:lnTo>
                  <a:pt x="755020" y="15746"/>
                </a:lnTo>
                <a:lnTo>
                  <a:pt x="757047" y="25781"/>
                </a:lnTo>
                <a:lnTo>
                  <a:pt x="757047" y="172669"/>
                </a:lnTo>
                <a:lnTo>
                  <a:pt x="755020" y="182710"/>
                </a:lnTo>
                <a:lnTo>
                  <a:pt x="749493" y="190909"/>
                </a:lnTo>
                <a:lnTo>
                  <a:pt x="741295" y="196436"/>
                </a:lnTo>
                <a:lnTo>
                  <a:pt x="731253" y="198462"/>
                </a:lnTo>
                <a:close/>
              </a:path>
            </a:pathLst>
          </a:custGeom>
          <a:ln w="6578">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39" name="object 139"/>
          <p:cNvSpPr txBox="1"/>
          <p:nvPr/>
        </p:nvSpPr>
        <p:spPr>
          <a:xfrm>
            <a:off x="4849699" y="1284041"/>
            <a:ext cx="267135" cy="113344"/>
          </a:xfrm>
          <a:prstGeom prst="rect">
            <a:avLst/>
          </a:prstGeom>
        </p:spPr>
        <p:txBody>
          <a:bodyPr vert="horz" wrap="square" lIns="0" tIns="11346" rIns="0" bIns="0" rtlCol="0">
            <a:spAutoFit/>
          </a:bodyPr>
          <a:lstStyle/>
          <a:p>
            <a:pPr marL="65558" defTabSz="605150">
              <a:spcBef>
                <a:spcPts val="89"/>
              </a:spcBef>
              <a:buClrTx/>
            </a:pPr>
            <a:r>
              <a:rPr sz="662" kern="1200" spc="46" dirty="0">
                <a:solidFill>
                  <a:srgbClr val="1F497D">
                    <a:lumMod val="75000"/>
                  </a:srgbClr>
                </a:solidFill>
                <a:latin typeface="Oswald Regular"/>
                <a:ea typeface="+mn-ea"/>
                <a:cs typeface="Oswald Regular"/>
              </a:rPr>
              <a:t>THIS</a:t>
            </a:r>
            <a:endParaRPr sz="662" kern="1200" dirty="0">
              <a:solidFill>
                <a:srgbClr val="1F497D">
                  <a:lumMod val="75000"/>
                </a:srgbClr>
              </a:solidFill>
              <a:latin typeface="Oswald Regular"/>
              <a:ea typeface="+mn-ea"/>
              <a:cs typeface="Oswald Regular"/>
            </a:endParaRPr>
          </a:p>
        </p:txBody>
      </p:sp>
      <p:sp>
        <p:nvSpPr>
          <p:cNvPr id="140" name="object 140"/>
          <p:cNvSpPr txBox="1"/>
          <p:nvPr/>
        </p:nvSpPr>
        <p:spPr>
          <a:xfrm>
            <a:off x="5136035" y="1278688"/>
            <a:ext cx="243728" cy="113344"/>
          </a:xfrm>
          <a:prstGeom prst="rect">
            <a:avLst/>
          </a:prstGeom>
        </p:spPr>
        <p:txBody>
          <a:bodyPr vert="horz" wrap="square" lIns="0" tIns="11346" rIns="0" bIns="0" rtlCol="0">
            <a:spAutoFit/>
          </a:bodyPr>
          <a:lstStyle/>
          <a:p>
            <a:pPr defTabSz="605150">
              <a:spcBef>
                <a:spcPts val="89"/>
              </a:spcBef>
              <a:buClrTx/>
            </a:pPr>
            <a:r>
              <a:rPr sz="662" kern="1200" spc="30" dirty="0">
                <a:solidFill>
                  <a:srgbClr val="1F497D">
                    <a:lumMod val="75000"/>
                  </a:srgbClr>
                </a:solidFill>
                <a:latin typeface="Oswald Regular"/>
                <a:ea typeface="+mn-ea"/>
                <a:cs typeface="Oswald Regular"/>
              </a:rPr>
              <a:t>WAY!</a:t>
            </a:r>
            <a:endParaRPr sz="662" kern="1200" dirty="0">
              <a:solidFill>
                <a:srgbClr val="1F497D">
                  <a:lumMod val="75000"/>
                </a:srgbClr>
              </a:solidFill>
              <a:latin typeface="Oswald Regular"/>
              <a:ea typeface="+mn-ea"/>
              <a:cs typeface="Oswald Regular"/>
            </a:endParaRPr>
          </a:p>
        </p:txBody>
      </p:sp>
      <p:sp>
        <p:nvSpPr>
          <p:cNvPr id="141" name="object 141"/>
          <p:cNvSpPr/>
          <p:nvPr/>
        </p:nvSpPr>
        <p:spPr>
          <a:xfrm>
            <a:off x="1243853" y="306197"/>
            <a:ext cx="1656089" cy="1972515"/>
          </a:xfrm>
          <a:custGeom>
            <a:avLst/>
            <a:gdLst/>
            <a:ahLst/>
            <a:cxnLst/>
            <a:rect l="l" t="t" r="r" b="b"/>
            <a:pathLst>
              <a:path w="2502535" h="2980690">
                <a:moveTo>
                  <a:pt x="1033656" y="0"/>
                </a:moveTo>
                <a:lnTo>
                  <a:pt x="989791" y="0"/>
                </a:lnTo>
                <a:lnTo>
                  <a:pt x="946271" y="6089"/>
                </a:lnTo>
                <a:lnTo>
                  <a:pt x="903782" y="18267"/>
                </a:lnTo>
                <a:lnTo>
                  <a:pt x="863013" y="36534"/>
                </a:lnTo>
                <a:lnTo>
                  <a:pt x="824651" y="60890"/>
                </a:lnTo>
                <a:lnTo>
                  <a:pt x="789385" y="91336"/>
                </a:lnTo>
                <a:lnTo>
                  <a:pt x="0" y="880712"/>
                </a:lnTo>
                <a:lnTo>
                  <a:pt x="0" y="2099748"/>
                </a:lnTo>
                <a:lnTo>
                  <a:pt x="789385" y="2889133"/>
                </a:lnTo>
                <a:lnTo>
                  <a:pt x="824651" y="2919578"/>
                </a:lnTo>
                <a:lnTo>
                  <a:pt x="863013" y="2943935"/>
                </a:lnTo>
                <a:lnTo>
                  <a:pt x="903782" y="2962202"/>
                </a:lnTo>
                <a:lnTo>
                  <a:pt x="946271" y="2974380"/>
                </a:lnTo>
                <a:lnTo>
                  <a:pt x="989791" y="2980469"/>
                </a:lnTo>
                <a:lnTo>
                  <a:pt x="1033656" y="2980469"/>
                </a:lnTo>
                <a:lnTo>
                  <a:pt x="1077176" y="2974380"/>
                </a:lnTo>
                <a:lnTo>
                  <a:pt x="1119665" y="2962202"/>
                </a:lnTo>
                <a:lnTo>
                  <a:pt x="1160434" y="2943935"/>
                </a:lnTo>
                <a:lnTo>
                  <a:pt x="1198796" y="2919578"/>
                </a:lnTo>
                <a:lnTo>
                  <a:pt x="1234062" y="2889133"/>
                </a:lnTo>
                <a:lnTo>
                  <a:pt x="2410616" y="1712567"/>
                </a:lnTo>
                <a:lnTo>
                  <a:pt x="2441061" y="1677300"/>
                </a:lnTo>
                <a:lnTo>
                  <a:pt x="2465417" y="1638938"/>
                </a:lnTo>
                <a:lnTo>
                  <a:pt x="2483685" y="1598169"/>
                </a:lnTo>
                <a:lnTo>
                  <a:pt x="2495863" y="1555680"/>
                </a:lnTo>
                <a:lnTo>
                  <a:pt x="2501952" y="1512160"/>
                </a:lnTo>
                <a:lnTo>
                  <a:pt x="2501952" y="1468296"/>
                </a:lnTo>
                <a:lnTo>
                  <a:pt x="2495863" y="1424775"/>
                </a:lnTo>
                <a:lnTo>
                  <a:pt x="2483685" y="1382287"/>
                </a:lnTo>
                <a:lnTo>
                  <a:pt x="2465417" y="1341518"/>
                </a:lnTo>
                <a:lnTo>
                  <a:pt x="2441061" y="1303156"/>
                </a:lnTo>
                <a:lnTo>
                  <a:pt x="2410616" y="1267889"/>
                </a:lnTo>
                <a:lnTo>
                  <a:pt x="1234062" y="91336"/>
                </a:lnTo>
                <a:lnTo>
                  <a:pt x="1198796" y="60890"/>
                </a:lnTo>
                <a:lnTo>
                  <a:pt x="1160434" y="36534"/>
                </a:lnTo>
                <a:lnTo>
                  <a:pt x="1119665" y="18267"/>
                </a:lnTo>
                <a:lnTo>
                  <a:pt x="1077176" y="6089"/>
                </a:lnTo>
                <a:lnTo>
                  <a:pt x="1033656" y="0"/>
                </a:lnTo>
                <a:close/>
              </a:path>
            </a:pathLst>
          </a:custGeom>
          <a:solidFill>
            <a:schemeClr val="accent6">
              <a:lumMod val="60000"/>
              <a:lumOff val="40000"/>
            </a:schemeClr>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2" name="object 142"/>
          <p:cNvSpPr/>
          <p:nvPr/>
        </p:nvSpPr>
        <p:spPr>
          <a:xfrm>
            <a:off x="1243853" y="1607615"/>
            <a:ext cx="591250" cy="591250"/>
          </a:xfrm>
          <a:custGeom>
            <a:avLst/>
            <a:gdLst/>
            <a:ahLst/>
            <a:cxnLst/>
            <a:rect l="l" t="t" r="r" b="b"/>
            <a:pathLst>
              <a:path w="893444" h="893445">
                <a:moveTo>
                  <a:pt x="893265" y="893265"/>
                </a:moveTo>
                <a:lnTo>
                  <a:pt x="0" y="0"/>
                </a:lnTo>
              </a:path>
            </a:pathLst>
          </a:custGeom>
          <a:ln w="25984">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3" name="object 143"/>
          <p:cNvSpPr/>
          <p:nvPr/>
        </p:nvSpPr>
        <p:spPr>
          <a:xfrm>
            <a:off x="1243853" y="353548"/>
            <a:ext cx="1608604" cy="1877966"/>
          </a:xfrm>
          <a:custGeom>
            <a:avLst/>
            <a:gdLst/>
            <a:ahLst/>
            <a:cxnLst/>
            <a:rect l="l" t="t" r="r" b="b"/>
            <a:pathLst>
              <a:path w="2430780" h="2837815">
                <a:moveTo>
                  <a:pt x="0" y="942329"/>
                </a:moveTo>
                <a:lnTo>
                  <a:pt x="893265" y="49063"/>
                </a:lnTo>
                <a:lnTo>
                  <a:pt x="928986" y="21805"/>
                </a:lnTo>
                <a:lnTo>
                  <a:pt x="969223" y="5451"/>
                </a:lnTo>
                <a:lnTo>
                  <a:pt x="1011718" y="0"/>
                </a:lnTo>
                <a:lnTo>
                  <a:pt x="1054214" y="5451"/>
                </a:lnTo>
                <a:lnTo>
                  <a:pt x="1094451" y="21805"/>
                </a:lnTo>
                <a:lnTo>
                  <a:pt x="1130171" y="49063"/>
                </a:lnTo>
                <a:lnTo>
                  <a:pt x="2381337" y="1300229"/>
                </a:lnTo>
                <a:lnTo>
                  <a:pt x="2408594" y="1335949"/>
                </a:lnTo>
                <a:lnTo>
                  <a:pt x="2424949" y="1376186"/>
                </a:lnTo>
                <a:lnTo>
                  <a:pt x="2430400" y="1418682"/>
                </a:lnTo>
                <a:lnTo>
                  <a:pt x="2424949" y="1461177"/>
                </a:lnTo>
                <a:lnTo>
                  <a:pt x="2408594" y="1501414"/>
                </a:lnTo>
                <a:lnTo>
                  <a:pt x="2381337" y="1537134"/>
                </a:lnTo>
                <a:lnTo>
                  <a:pt x="1130171" y="2788300"/>
                </a:lnTo>
                <a:lnTo>
                  <a:pt x="1094451" y="2815558"/>
                </a:lnTo>
                <a:lnTo>
                  <a:pt x="1054214" y="2831912"/>
                </a:lnTo>
                <a:lnTo>
                  <a:pt x="1011718" y="2837364"/>
                </a:lnTo>
                <a:lnTo>
                  <a:pt x="969223" y="2831912"/>
                </a:lnTo>
                <a:lnTo>
                  <a:pt x="928986" y="2815558"/>
                </a:lnTo>
                <a:lnTo>
                  <a:pt x="893265" y="2788300"/>
                </a:lnTo>
              </a:path>
            </a:pathLst>
          </a:custGeom>
          <a:ln w="25984">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4" name="object 144"/>
          <p:cNvSpPr txBox="1"/>
          <p:nvPr/>
        </p:nvSpPr>
        <p:spPr>
          <a:xfrm>
            <a:off x="1391226" y="1164538"/>
            <a:ext cx="1184372" cy="647802"/>
          </a:xfrm>
          <a:prstGeom prst="rect">
            <a:avLst/>
          </a:prstGeom>
        </p:spPr>
        <p:txBody>
          <a:bodyPr vert="horz" wrap="square" lIns="0" tIns="31937" rIns="0" bIns="0" rtlCol="0">
            <a:spAutoFit/>
          </a:bodyPr>
          <a:lstStyle/>
          <a:p>
            <a:pPr marL="148345" marR="3362" indent="-140361" defTabSz="605150">
              <a:lnSpc>
                <a:spcPts val="2356"/>
              </a:lnSpc>
              <a:spcBef>
                <a:spcPts val="251"/>
              </a:spcBef>
              <a:buClrTx/>
            </a:pPr>
            <a:r>
              <a:rPr sz="2052" kern="1200" spc="89" dirty="0">
                <a:solidFill>
                  <a:srgbClr val="1F497D">
                    <a:lumMod val="75000"/>
                  </a:srgbClr>
                </a:solidFill>
                <a:latin typeface="Oswald Regular"/>
                <a:ea typeface="+mn-ea"/>
                <a:cs typeface="Oswald Regular"/>
              </a:rPr>
              <a:t>WIELDIN</a:t>
            </a:r>
            <a:r>
              <a:rPr sz="2052" kern="1200" spc="69" dirty="0">
                <a:solidFill>
                  <a:srgbClr val="1F497D">
                    <a:lumMod val="75000"/>
                  </a:srgbClr>
                </a:solidFill>
                <a:latin typeface="Oswald Regular"/>
                <a:ea typeface="+mn-ea"/>
                <a:cs typeface="Oswald Regular"/>
              </a:rPr>
              <a:t>G  </a:t>
            </a:r>
            <a:r>
              <a:rPr sz="2052" kern="1200" spc="103" dirty="0">
                <a:solidFill>
                  <a:srgbClr val="1F497D">
                    <a:lumMod val="75000"/>
                  </a:srgbClr>
                </a:solidFill>
                <a:latin typeface="Oswald Regular"/>
                <a:ea typeface="+mn-ea"/>
                <a:cs typeface="Oswald Regular"/>
              </a:rPr>
              <a:t>POWER</a:t>
            </a:r>
            <a:endParaRPr sz="2052" kern="1200" dirty="0">
              <a:solidFill>
                <a:srgbClr val="1F497D">
                  <a:lumMod val="75000"/>
                </a:srgbClr>
              </a:solidFill>
              <a:latin typeface="Oswald Regular"/>
              <a:ea typeface="+mn-ea"/>
              <a:cs typeface="Oswald Regular"/>
            </a:endParaRPr>
          </a:p>
        </p:txBody>
      </p:sp>
      <p:sp>
        <p:nvSpPr>
          <p:cNvPr id="145" name="object 145"/>
          <p:cNvSpPr txBox="1"/>
          <p:nvPr/>
        </p:nvSpPr>
        <p:spPr>
          <a:xfrm>
            <a:off x="5931315" y="3560642"/>
            <a:ext cx="1493884" cy="290412"/>
          </a:xfrm>
          <a:prstGeom prst="rect">
            <a:avLst/>
          </a:prstGeom>
        </p:spPr>
        <p:txBody>
          <a:bodyPr vert="horz" wrap="square" lIns="0" tIns="4202" rIns="0" bIns="0" rtlCol="0">
            <a:spAutoFit/>
          </a:bodyPr>
          <a:lstStyle/>
          <a:p>
            <a:pPr marL="212643" marR="3362" indent="-204658" defTabSz="605150">
              <a:lnSpc>
                <a:spcPct val="103699"/>
              </a:lnSpc>
              <a:spcBef>
                <a:spcPts val="33"/>
              </a:spcBef>
              <a:buClrTx/>
            </a:pPr>
            <a:r>
              <a:rPr sz="927" kern="1200" spc="46" dirty="0">
                <a:solidFill>
                  <a:srgbClr val="1F497D">
                    <a:lumMod val="75000"/>
                  </a:srgbClr>
                </a:solidFill>
                <a:latin typeface="Oswald Regular"/>
                <a:ea typeface="+mn-ea"/>
                <a:cs typeface="Oswald Regular"/>
              </a:rPr>
              <a:t>Uses</a:t>
            </a:r>
            <a:r>
              <a:rPr sz="927" kern="1200" spc="-36" dirty="0">
                <a:solidFill>
                  <a:srgbClr val="1F497D">
                    <a:lumMod val="75000"/>
                  </a:srgbClr>
                </a:solidFill>
                <a:latin typeface="Oswald Regular"/>
                <a:ea typeface="+mn-ea"/>
                <a:cs typeface="Oswald Regular"/>
              </a:rPr>
              <a:t> </a:t>
            </a:r>
            <a:r>
              <a:rPr sz="927" kern="1200" spc="26" dirty="0">
                <a:solidFill>
                  <a:srgbClr val="1F497D">
                    <a:lumMod val="75000"/>
                  </a:srgbClr>
                </a:solidFill>
                <a:latin typeface="Oswald Regular"/>
                <a:ea typeface="+mn-ea"/>
                <a:cs typeface="Oswald Regular"/>
              </a:rPr>
              <a:t>bully</a:t>
            </a:r>
            <a:r>
              <a:rPr sz="927" kern="1200" spc="-33" dirty="0">
                <a:solidFill>
                  <a:srgbClr val="1F497D">
                    <a:lumMod val="75000"/>
                  </a:srgbClr>
                </a:solidFill>
                <a:latin typeface="Oswald Regular"/>
                <a:ea typeface="+mn-ea"/>
                <a:cs typeface="Oswald Regular"/>
              </a:rPr>
              <a:t> </a:t>
            </a:r>
            <a:r>
              <a:rPr sz="927" kern="1200" spc="33" dirty="0">
                <a:solidFill>
                  <a:srgbClr val="1F497D">
                    <a:lumMod val="75000"/>
                  </a:srgbClr>
                </a:solidFill>
                <a:latin typeface="Oswald Regular"/>
                <a:ea typeface="+mn-ea"/>
                <a:cs typeface="Oswald Regular"/>
              </a:rPr>
              <a:t>pulpit</a:t>
            </a:r>
            <a:r>
              <a:rPr sz="927" kern="1200" spc="-33" dirty="0">
                <a:solidFill>
                  <a:srgbClr val="1F497D">
                    <a:lumMod val="75000"/>
                  </a:srgbClr>
                </a:solidFill>
                <a:latin typeface="Oswald Regular"/>
                <a:ea typeface="+mn-ea"/>
                <a:cs typeface="Oswald Regular"/>
              </a:rPr>
              <a:t> </a:t>
            </a:r>
            <a:r>
              <a:rPr sz="927" kern="1200" spc="46" dirty="0">
                <a:solidFill>
                  <a:srgbClr val="1F497D">
                    <a:lumMod val="75000"/>
                  </a:srgbClr>
                </a:solidFill>
                <a:latin typeface="Oswald Regular"/>
                <a:ea typeface="+mn-ea"/>
                <a:cs typeface="Oswald Regular"/>
              </a:rPr>
              <a:t>and</a:t>
            </a:r>
            <a:r>
              <a:rPr sz="927" kern="1200" spc="-36" dirty="0">
                <a:solidFill>
                  <a:srgbClr val="1F497D">
                    <a:lumMod val="75000"/>
                  </a:srgbClr>
                </a:solidFill>
                <a:latin typeface="Oswald Regular"/>
                <a:ea typeface="+mn-ea"/>
                <a:cs typeface="Oswald Regular"/>
              </a:rPr>
              <a:t> </a:t>
            </a:r>
            <a:r>
              <a:rPr sz="927" kern="1200" spc="30" dirty="0">
                <a:solidFill>
                  <a:srgbClr val="1F497D">
                    <a:lumMod val="75000"/>
                  </a:srgbClr>
                </a:solidFill>
                <a:latin typeface="Oswald Regular"/>
                <a:ea typeface="+mn-ea"/>
                <a:cs typeface="Oswald Regular"/>
              </a:rPr>
              <a:t>reputation  </a:t>
            </a:r>
            <a:r>
              <a:rPr sz="927" kern="1200" spc="33" dirty="0">
                <a:solidFill>
                  <a:srgbClr val="1F497D">
                    <a:lumMod val="75000"/>
                  </a:srgbClr>
                </a:solidFill>
                <a:latin typeface="Oswald Regular"/>
                <a:ea typeface="+mn-ea"/>
                <a:cs typeface="Oswald Regular"/>
              </a:rPr>
              <a:t>to </a:t>
            </a:r>
            <a:r>
              <a:rPr sz="927" kern="1200" spc="26" dirty="0">
                <a:solidFill>
                  <a:srgbClr val="1F497D">
                    <a:lumMod val="75000"/>
                  </a:srgbClr>
                </a:solidFill>
                <a:latin typeface="Oswald Regular"/>
                <a:ea typeface="+mn-ea"/>
                <a:cs typeface="Oswald Regular"/>
              </a:rPr>
              <a:t>raise </a:t>
            </a:r>
            <a:r>
              <a:rPr sz="927" kern="1200" spc="36" dirty="0">
                <a:solidFill>
                  <a:srgbClr val="1F497D">
                    <a:lumMod val="75000"/>
                  </a:srgbClr>
                </a:solidFill>
                <a:latin typeface="Oswald Regular"/>
                <a:ea typeface="+mn-ea"/>
                <a:cs typeface="Oswald Regular"/>
              </a:rPr>
              <a:t>issues</a:t>
            </a:r>
            <a:r>
              <a:rPr sz="927" kern="1200" spc="-156" dirty="0">
                <a:solidFill>
                  <a:srgbClr val="1F497D">
                    <a:lumMod val="75000"/>
                  </a:srgbClr>
                </a:solidFill>
                <a:latin typeface="Oswald Regular"/>
                <a:ea typeface="+mn-ea"/>
                <a:cs typeface="Oswald Regular"/>
              </a:rPr>
              <a:t> </a:t>
            </a:r>
            <a:r>
              <a:rPr sz="927" kern="1200" spc="20" dirty="0">
                <a:solidFill>
                  <a:srgbClr val="1F497D">
                    <a:lumMod val="75000"/>
                  </a:srgbClr>
                </a:solidFill>
                <a:latin typeface="Oswald Regular"/>
                <a:ea typeface="+mn-ea"/>
                <a:cs typeface="Oswald Regular"/>
              </a:rPr>
              <a:t>publicly.</a:t>
            </a:r>
            <a:endParaRPr sz="927" kern="1200">
              <a:solidFill>
                <a:srgbClr val="1F497D">
                  <a:lumMod val="75000"/>
                </a:srgbClr>
              </a:solidFill>
              <a:latin typeface="Oswald Regular"/>
              <a:ea typeface="+mn-ea"/>
              <a:cs typeface="Oswald Regular"/>
            </a:endParaRPr>
          </a:p>
        </p:txBody>
      </p:sp>
      <p:sp>
        <p:nvSpPr>
          <p:cNvPr id="146" name="object 146"/>
          <p:cNvSpPr/>
          <p:nvPr/>
        </p:nvSpPr>
        <p:spPr>
          <a:xfrm>
            <a:off x="1804152" y="749240"/>
            <a:ext cx="234903" cy="337017"/>
          </a:xfrm>
          <a:custGeom>
            <a:avLst/>
            <a:gdLst/>
            <a:ahLst/>
            <a:cxnLst/>
            <a:rect l="l" t="t" r="r" b="b"/>
            <a:pathLst>
              <a:path w="354965" h="509269">
                <a:moveTo>
                  <a:pt x="354456" y="0"/>
                </a:moveTo>
                <a:lnTo>
                  <a:pt x="0" y="0"/>
                </a:lnTo>
                <a:lnTo>
                  <a:pt x="888" y="2070"/>
                </a:lnTo>
                <a:lnTo>
                  <a:pt x="3238" y="41008"/>
                </a:lnTo>
                <a:lnTo>
                  <a:pt x="31826" y="509181"/>
                </a:lnTo>
                <a:lnTo>
                  <a:pt x="322630" y="509181"/>
                </a:lnTo>
                <a:lnTo>
                  <a:pt x="351218" y="41008"/>
                </a:lnTo>
                <a:lnTo>
                  <a:pt x="353567" y="2070"/>
                </a:lnTo>
                <a:lnTo>
                  <a:pt x="354456" y="0"/>
                </a:lnTo>
                <a:close/>
              </a:path>
            </a:pathLst>
          </a:custGeom>
          <a:solidFill>
            <a:srgbClr val="FFFFFF"/>
          </a:solid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7" name="object 147"/>
          <p:cNvSpPr/>
          <p:nvPr/>
        </p:nvSpPr>
        <p:spPr>
          <a:xfrm>
            <a:off x="1780945" y="715144"/>
            <a:ext cx="281128" cy="0"/>
          </a:xfrm>
          <a:custGeom>
            <a:avLst/>
            <a:gdLst/>
            <a:ahLst/>
            <a:cxnLst/>
            <a:rect l="l" t="t" r="r" b="b"/>
            <a:pathLst>
              <a:path w="424815">
                <a:moveTo>
                  <a:pt x="0" y="0"/>
                </a:moveTo>
                <a:lnTo>
                  <a:pt x="424586" y="0"/>
                </a:lnTo>
              </a:path>
            </a:pathLst>
          </a:custGeom>
          <a:ln w="39382">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8" name="object 148"/>
          <p:cNvSpPr/>
          <p:nvPr/>
        </p:nvSpPr>
        <p:spPr>
          <a:xfrm>
            <a:off x="1814159" y="1117862"/>
            <a:ext cx="214733" cy="0"/>
          </a:xfrm>
          <a:custGeom>
            <a:avLst/>
            <a:gdLst/>
            <a:ahLst/>
            <a:cxnLst/>
            <a:rect l="l" t="t" r="r" b="b"/>
            <a:pathLst>
              <a:path w="324484">
                <a:moveTo>
                  <a:pt x="0" y="0"/>
                </a:moveTo>
                <a:lnTo>
                  <a:pt x="324192" y="0"/>
                </a:lnTo>
              </a:path>
            </a:pathLst>
          </a:custGeom>
          <a:ln w="31597">
            <a:solidFill>
              <a:srgbClr val="FFFFFF"/>
            </a:solidFill>
          </a:ln>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49" name="object 149"/>
          <p:cNvSpPr/>
          <p:nvPr/>
        </p:nvSpPr>
        <p:spPr>
          <a:xfrm>
            <a:off x="1833222" y="560213"/>
            <a:ext cx="135800" cy="120843"/>
          </a:xfrm>
          <a:prstGeom prst="rect">
            <a:avLst/>
          </a:prstGeom>
          <a:blipFill>
            <a:blip r:embed="rId8" cstate="print"/>
            <a:stretch>
              <a:fillRect/>
            </a:stretch>
          </a:blipFill>
        </p:spPr>
        <p:txBody>
          <a:bodyPr wrap="square" lIns="0" tIns="0" rIns="0" bIns="0" rtlCol="0"/>
          <a:lstStyle/>
          <a:p>
            <a:pPr defTabSz="605150">
              <a:buClrTx/>
            </a:pPr>
            <a:endParaRPr sz="1191" kern="1200">
              <a:solidFill>
                <a:srgbClr val="1F497D">
                  <a:lumMod val="75000"/>
                </a:srgbClr>
              </a:solidFill>
              <a:latin typeface="Calibri"/>
              <a:ea typeface="+mn-ea"/>
              <a:cs typeface="+mn-cs"/>
            </a:endParaRPr>
          </a:p>
        </p:txBody>
      </p:sp>
      <p:sp>
        <p:nvSpPr>
          <p:cNvPr id="164" name="TextBox 163">
            <a:extLst>
              <a:ext uri="{FF2B5EF4-FFF2-40B4-BE49-F238E27FC236}">
                <a16:creationId xmlns:a16="http://schemas.microsoft.com/office/drawing/2014/main" id="{5CF220A8-99A5-4F9C-87CB-6AFA3303F510}"/>
              </a:ext>
            </a:extLst>
          </p:cNvPr>
          <p:cNvSpPr txBox="1"/>
          <p:nvPr/>
        </p:nvSpPr>
        <p:spPr>
          <a:xfrm>
            <a:off x="5661512" y="1099591"/>
            <a:ext cx="559384" cy="499880"/>
          </a:xfrm>
          <a:prstGeom prst="rect">
            <a:avLst/>
          </a:prstGeom>
          <a:noFill/>
        </p:spPr>
        <p:txBody>
          <a:bodyPr wrap="square" rtlCol="0">
            <a:spAutoFit/>
          </a:bodyPr>
          <a:lstStyle/>
          <a:p>
            <a:pPr defTabSz="605150">
              <a:buClrTx/>
            </a:pPr>
            <a:r>
              <a:rPr lang="en-US" sz="662" kern="1200" dirty="0">
                <a:solidFill>
                  <a:srgbClr val="1F497D">
                    <a:lumMod val="75000"/>
                  </a:srgbClr>
                </a:solidFill>
                <a:latin typeface="Oswald Regular"/>
                <a:ea typeface="+mn-ea"/>
                <a:cs typeface="+mn-cs"/>
              </a:rPr>
              <a:t>Deploys</a:t>
            </a:r>
            <a:r>
              <a:rPr lang="en-US" sz="662" kern="1200" dirty="0">
                <a:solidFill>
                  <a:srgbClr val="1F497D">
                    <a:lumMod val="75000"/>
                  </a:srgbClr>
                </a:solidFill>
                <a:latin typeface="Calibri"/>
                <a:ea typeface="+mn-ea"/>
                <a:cs typeface="+mn-cs"/>
              </a:rPr>
              <a:t> more than financial capital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object 3"/>
          <p:cNvSpPr/>
          <p:nvPr/>
        </p:nvSpPr>
        <p:spPr>
          <a:xfrm>
            <a:off x="1785765" y="504265"/>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5948094" y="2066414"/>
            <a:ext cx="2893723" cy="1870149"/>
          </a:xfrm>
          <a:custGeom>
            <a:avLst/>
            <a:gdLst/>
            <a:ahLst/>
            <a:cxnLst/>
            <a:rect l="l" t="t" r="r" b="b"/>
            <a:pathLst>
              <a:path w="4000500" h="2496820">
                <a:moveTo>
                  <a:pt x="0" y="2496566"/>
                </a:moveTo>
                <a:lnTo>
                  <a:pt x="4000500" y="2496566"/>
                </a:lnTo>
                <a:lnTo>
                  <a:pt x="4000500" y="0"/>
                </a:lnTo>
                <a:lnTo>
                  <a:pt x="0" y="0"/>
                </a:lnTo>
                <a:lnTo>
                  <a:pt x="0" y="2496566"/>
                </a:lnTo>
                <a:close/>
              </a:path>
            </a:pathLst>
          </a:custGeom>
          <a:solidFill>
            <a:srgbClr val="FFF4E9"/>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txBox="1"/>
          <p:nvPr/>
        </p:nvSpPr>
        <p:spPr>
          <a:xfrm>
            <a:off x="745436" y="1630090"/>
            <a:ext cx="3654103" cy="1632649"/>
          </a:xfrm>
          <a:prstGeom prst="rect">
            <a:avLst/>
          </a:prstGeom>
        </p:spPr>
        <p:txBody>
          <a:bodyPr vert="horz" wrap="square" lIns="0" tIns="8404" rIns="0" bIns="0" rtlCol="0">
            <a:spAutoFit/>
          </a:bodyPr>
          <a:lstStyle/>
          <a:p>
            <a:pPr marL="8405" marR="550939" defTabSz="605150">
              <a:lnSpc>
                <a:spcPct val="116100"/>
              </a:lnSpc>
              <a:spcBef>
                <a:spcPts val="66"/>
              </a:spcBef>
              <a:buClrTx/>
            </a:pPr>
            <a:r>
              <a:rPr sz="1100" b="1" kern="1200" spc="43" dirty="0">
                <a:solidFill>
                  <a:srgbClr val="4F81BD">
                    <a:lumMod val="50000"/>
                  </a:srgbClr>
                </a:solidFill>
                <a:latin typeface="Calibri" panose="020F0502020204030204" pitchFamily="34" charset="0"/>
                <a:ea typeface="+mn-ea"/>
                <a:cs typeface="Calibri" panose="020F0502020204030204" pitchFamily="34" charset="0"/>
              </a:rPr>
              <a:t>REFLECT </a:t>
            </a:r>
            <a:r>
              <a:rPr sz="1100" b="1" kern="1200" spc="56" dirty="0">
                <a:solidFill>
                  <a:srgbClr val="4F81BD">
                    <a:lumMod val="50000"/>
                  </a:srgbClr>
                </a:solidFill>
                <a:latin typeface="Calibri" panose="020F0502020204030204" pitchFamily="34" charset="0"/>
                <a:ea typeface="+mn-ea"/>
                <a:cs typeface="Calibri" panose="020F0502020204030204" pitchFamily="34" charset="0"/>
              </a:rPr>
              <a:t>ON </a:t>
            </a:r>
            <a:r>
              <a:rPr sz="1100" b="1" kern="1200" spc="60" dirty="0">
                <a:solidFill>
                  <a:srgbClr val="4F81BD">
                    <a:lumMod val="50000"/>
                  </a:srgbClr>
                </a:solidFill>
                <a:latin typeface="Calibri" panose="020F0502020204030204" pitchFamily="34" charset="0"/>
                <a:ea typeface="+mn-ea"/>
                <a:cs typeface="Calibri" panose="020F0502020204030204" pitchFamily="34" charset="0"/>
              </a:rPr>
              <a:t>WHO </a:t>
            </a:r>
            <a:r>
              <a:rPr sz="1100" b="1" kern="1200" spc="66" dirty="0">
                <a:solidFill>
                  <a:srgbClr val="4F81BD">
                    <a:lumMod val="50000"/>
                  </a:srgbClr>
                </a:solidFill>
                <a:latin typeface="Calibri" panose="020F0502020204030204" pitchFamily="34" charset="0"/>
                <a:ea typeface="+mn-ea"/>
                <a:cs typeface="Calibri" panose="020F0502020204030204" pitchFamily="34" charset="0"/>
              </a:rPr>
              <a:t>SHOULD</a:t>
            </a:r>
            <a:r>
              <a:rPr sz="1100" b="1" kern="1200" spc="-119" dirty="0">
                <a:solidFill>
                  <a:srgbClr val="4F81BD">
                    <a:lumMod val="50000"/>
                  </a:srgbClr>
                </a:solidFill>
                <a:latin typeface="Calibri" panose="020F0502020204030204" pitchFamily="34" charset="0"/>
                <a:ea typeface="+mn-ea"/>
                <a:cs typeface="Calibri" panose="020F0502020204030204" pitchFamily="34" charset="0"/>
              </a:rPr>
              <a:t> </a:t>
            </a:r>
            <a:r>
              <a:rPr sz="1100" b="1" kern="1200" spc="50" dirty="0">
                <a:solidFill>
                  <a:srgbClr val="4F81BD">
                    <a:lumMod val="50000"/>
                  </a:srgbClr>
                </a:solidFill>
                <a:latin typeface="Calibri" panose="020F0502020204030204" pitchFamily="34" charset="0"/>
                <a:ea typeface="+mn-ea"/>
                <a:cs typeface="Calibri" panose="020F0502020204030204" pitchFamily="34" charset="0"/>
              </a:rPr>
              <a:t>WIELD </a:t>
            </a:r>
            <a:r>
              <a:rPr sz="1100" b="1" kern="1200" spc="46" dirty="0">
                <a:solidFill>
                  <a:srgbClr val="4F81BD">
                    <a:lumMod val="50000"/>
                  </a:srgbClr>
                </a:solidFill>
                <a:latin typeface="Calibri" panose="020F0502020204030204" pitchFamily="34" charset="0"/>
                <a:ea typeface="+mn-ea"/>
                <a:cs typeface="Calibri" panose="020F0502020204030204" pitchFamily="34" charset="0"/>
              </a:rPr>
              <a:t>POWER, </a:t>
            </a:r>
            <a:r>
              <a:rPr sz="1100" b="1" kern="1200" spc="53" dirty="0">
                <a:solidFill>
                  <a:srgbClr val="4F81BD">
                    <a:lumMod val="50000"/>
                  </a:srgbClr>
                </a:solidFill>
                <a:latin typeface="Calibri" panose="020F0502020204030204" pitchFamily="34" charset="0"/>
                <a:ea typeface="+mn-ea"/>
                <a:cs typeface="Calibri" panose="020F0502020204030204" pitchFamily="34" charset="0"/>
              </a:rPr>
              <a:t>WHEN </a:t>
            </a:r>
            <a:r>
              <a:rPr sz="1100" b="1" kern="1200" spc="46" dirty="0">
                <a:solidFill>
                  <a:srgbClr val="4F81BD">
                    <a:lumMod val="50000"/>
                  </a:srgbClr>
                </a:solidFill>
                <a:latin typeface="Calibri" panose="020F0502020204030204" pitchFamily="34" charset="0"/>
                <a:ea typeface="+mn-ea"/>
                <a:cs typeface="Calibri" panose="020F0502020204030204" pitchFamily="34" charset="0"/>
              </a:rPr>
              <a:t>AND</a:t>
            </a:r>
            <a:r>
              <a:rPr sz="1100" b="1" kern="1200" spc="-23" dirty="0">
                <a:solidFill>
                  <a:srgbClr val="4F81BD">
                    <a:lumMod val="50000"/>
                  </a:srgbClr>
                </a:solidFill>
                <a:latin typeface="Calibri" panose="020F0502020204030204" pitchFamily="34" charset="0"/>
                <a:ea typeface="+mn-ea"/>
                <a:cs typeface="Calibri" panose="020F0502020204030204" pitchFamily="34" charset="0"/>
              </a:rPr>
              <a:t> </a:t>
            </a:r>
            <a:r>
              <a:rPr sz="1100" b="1" kern="1200" spc="53" dirty="0">
                <a:solidFill>
                  <a:srgbClr val="4F81BD">
                    <a:lumMod val="50000"/>
                  </a:srgbClr>
                </a:solidFill>
                <a:latin typeface="Calibri" panose="020F0502020204030204" pitchFamily="34" charset="0"/>
                <a:ea typeface="+mn-ea"/>
                <a:cs typeface="Calibri" panose="020F0502020204030204" pitchFamily="34" charset="0"/>
              </a:rPr>
              <a:t>HOW</a:t>
            </a:r>
            <a:r>
              <a:rPr sz="927" b="1" kern="1200" spc="53" dirty="0">
                <a:solidFill>
                  <a:srgbClr val="4F81BD">
                    <a:lumMod val="50000"/>
                  </a:srgbClr>
                </a:solidFill>
                <a:latin typeface="FrankRuehl" panose="020E0503060101010101" pitchFamily="34" charset="-79"/>
                <a:ea typeface="+mn-ea"/>
                <a:cs typeface="FrankRuehl" panose="020E0503060101010101" pitchFamily="34" charset="-79"/>
              </a:rPr>
              <a:t>.</a:t>
            </a:r>
            <a:endParaRPr sz="927" b="1" kern="1200" dirty="0">
              <a:solidFill>
                <a:srgbClr val="4F81BD">
                  <a:lumMod val="50000"/>
                </a:srgbClr>
              </a:solidFill>
              <a:latin typeface="FrankRuehl" panose="020E0503060101010101" pitchFamily="34" charset="-79"/>
              <a:ea typeface="+mn-ea"/>
              <a:cs typeface="FrankRuehl" panose="020E0503060101010101" pitchFamily="34" charset="-79"/>
            </a:endParaRPr>
          </a:p>
          <a:p>
            <a:pPr marL="8405" marR="41184" defTabSz="605150">
              <a:lnSpc>
                <a:spcPct val="130900"/>
              </a:lnSpc>
              <a:spcBef>
                <a:spcPts val="251"/>
              </a:spcBef>
              <a:buClrTx/>
            </a:pPr>
            <a:r>
              <a:rPr sz="1000" kern="1200" spc="33" dirty="0">
                <a:solidFill>
                  <a:prstClr val="black"/>
                </a:solidFill>
                <a:latin typeface="Calibri"/>
                <a:ea typeface="+mn-ea"/>
                <a:cs typeface="Calibri"/>
              </a:rPr>
              <a:t>Knowing </a:t>
            </a:r>
            <a:r>
              <a:rPr sz="1000" kern="1200" spc="30" dirty="0">
                <a:solidFill>
                  <a:prstClr val="black"/>
                </a:solidFill>
                <a:latin typeface="Calibri"/>
                <a:ea typeface="+mn-ea"/>
                <a:cs typeface="Calibri"/>
              </a:rPr>
              <a:t>which </a:t>
            </a:r>
            <a:r>
              <a:rPr sz="1000" kern="1200" spc="10" dirty="0">
                <a:solidFill>
                  <a:prstClr val="black"/>
                </a:solidFill>
                <a:latin typeface="Calibri"/>
                <a:ea typeface="+mn-ea"/>
                <a:cs typeface="Calibri"/>
              </a:rPr>
              <a:t>roles </a:t>
            </a:r>
            <a:r>
              <a:rPr sz="1000" kern="1200" spc="20" dirty="0">
                <a:solidFill>
                  <a:prstClr val="black"/>
                </a:solidFill>
                <a:latin typeface="Calibri"/>
                <a:ea typeface="+mn-ea"/>
                <a:cs typeface="Calibri"/>
              </a:rPr>
              <a:t>and capacities you and </a:t>
            </a:r>
            <a:r>
              <a:rPr sz="1000" kern="1200" dirty="0">
                <a:solidFill>
                  <a:prstClr val="black"/>
                </a:solidFill>
                <a:latin typeface="Calibri"/>
                <a:ea typeface="+mn-ea"/>
                <a:cs typeface="Calibri"/>
              </a:rPr>
              <a:t>other </a:t>
            </a:r>
            <a:r>
              <a:rPr sz="1000" kern="1200" spc="10" dirty="0">
                <a:solidFill>
                  <a:prstClr val="black"/>
                </a:solidFill>
                <a:latin typeface="Calibri"/>
                <a:ea typeface="+mn-ea"/>
                <a:cs typeface="Calibri"/>
              </a:rPr>
              <a:t>stakeholders  </a:t>
            </a:r>
            <a:r>
              <a:rPr sz="1000" kern="1200" spc="17" dirty="0">
                <a:solidFill>
                  <a:prstClr val="black"/>
                </a:solidFill>
                <a:latin typeface="Calibri"/>
                <a:ea typeface="+mn-ea"/>
                <a:cs typeface="Calibri"/>
              </a:rPr>
              <a:t>bring </a:t>
            </a:r>
            <a:r>
              <a:rPr sz="1000" kern="1200" spc="-10" dirty="0">
                <a:solidFill>
                  <a:prstClr val="black"/>
                </a:solidFill>
                <a:latin typeface="Calibri"/>
                <a:ea typeface="+mn-ea"/>
                <a:cs typeface="Calibri"/>
              </a:rPr>
              <a:t>to </a:t>
            </a:r>
            <a:r>
              <a:rPr sz="1000" kern="1200" spc="17" dirty="0">
                <a:solidFill>
                  <a:prstClr val="black"/>
                </a:solidFill>
                <a:latin typeface="Calibri"/>
                <a:ea typeface="+mn-ea"/>
                <a:cs typeface="Calibri"/>
              </a:rPr>
              <a:t>an </a:t>
            </a:r>
            <a:r>
              <a:rPr sz="1000" kern="1200" spc="13" dirty="0">
                <a:solidFill>
                  <a:prstClr val="black"/>
                </a:solidFill>
                <a:latin typeface="Calibri"/>
                <a:ea typeface="+mn-ea"/>
                <a:cs typeface="Calibri"/>
              </a:rPr>
              <a:t>issue </a:t>
            </a:r>
            <a:r>
              <a:rPr sz="1000" kern="1200" spc="3" dirty="0">
                <a:solidFill>
                  <a:prstClr val="black"/>
                </a:solidFill>
                <a:latin typeface="Calibri"/>
                <a:ea typeface="+mn-ea"/>
                <a:cs typeface="Calibri"/>
              </a:rPr>
              <a:t>or </a:t>
            </a:r>
            <a:r>
              <a:rPr sz="1000" kern="1200" spc="26" dirty="0">
                <a:solidFill>
                  <a:prstClr val="black"/>
                </a:solidFill>
                <a:latin typeface="Calibri"/>
                <a:ea typeface="+mn-ea"/>
                <a:cs typeface="Calibri"/>
              </a:rPr>
              <a:t>place </a:t>
            </a:r>
            <a:r>
              <a:rPr sz="1000" kern="1200" spc="36" dirty="0">
                <a:solidFill>
                  <a:prstClr val="black"/>
                </a:solidFill>
                <a:latin typeface="Calibri"/>
                <a:ea typeface="+mn-ea"/>
                <a:cs typeface="Calibri"/>
              </a:rPr>
              <a:t>will </a:t>
            </a:r>
            <a:r>
              <a:rPr sz="1000" kern="1200" spc="20" dirty="0">
                <a:solidFill>
                  <a:prstClr val="black"/>
                </a:solidFill>
                <a:latin typeface="Calibri"/>
                <a:ea typeface="+mn-ea"/>
                <a:cs typeface="Calibri"/>
              </a:rPr>
              <a:t>make </a:t>
            </a:r>
            <a:r>
              <a:rPr sz="1000" kern="1200" spc="-3" dirty="0">
                <a:solidFill>
                  <a:prstClr val="black"/>
                </a:solidFill>
                <a:latin typeface="Calibri"/>
                <a:ea typeface="+mn-ea"/>
                <a:cs typeface="Calibri"/>
              </a:rPr>
              <a:t>it </a:t>
            </a:r>
            <a:r>
              <a:rPr sz="1000" kern="1200" spc="7" dirty="0">
                <a:solidFill>
                  <a:prstClr val="black"/>
                </a:solidFill>
                <a:latin typeface="Calibri"/>
                <a:ea typeface="+mn-ea"/>
                <a:cs typeface="Calibri"/>
              </a:rPr>
              <a:t>easier </a:t>
            </a:r>
            <a:r>
              <a:rPr sz="1000" kern="1200" spc="-10" dirty="0">
                <a:solidFill>
                  <a:prstClr val="black"/>
                </a:solidFill>
                <a:latin typeface="Calibri"/>
                <a:ea typeface="+mn-ea"/>
                <a:cs typeface="Calibri"/>
              </a:rPr>
              <a:t>to </a:t>
            </a:r>
            <a:r>
              <a:rPr sz="1000" kern="1200" spc="17" dirty="0">
                <a:solidFill>
                  <a:prstClr val="black"/>
                </a:solidFill>
                <a:latin typeface="Calibri"/>
                <a:ea typeface="+mn-ea"/>
                <a:cs typeface="Calibri"/>
              </a:rPr>
              <a:t>choose</a:t>
            </a:r>
            <a:r>
              <a:rPr sz="1000" kern="1200" spc="-23" dirty="0">
                <a:solidFill>
                  <a:prstClr val="black"/>
                </a:solidFill>
                <a:latin typeface="Calibri"/>
                <a:ea typeface="+mn-ea"/>
                <a:cs typeface="Calibri"/>
              </a:rPr>
              <a:t> </a:t>
            </a:r>
            <a:r>
              <a:rPr sz="1000" kern="1200" spc="20" dirty="0">
                <a:solidFill>
                  <a:prstClr val="black"/>
                </a:solidFill>
                <a:latin typeface="Calibri"/>
                <a:ea typeface="+mn-ea"/>
                <a:cs typeface="Calibri"/>
              </a:rPr>
              <a:t>when</a:t>
            </a:r>
            <a:endParaRPr sz="1000" kern="1200" dirty="0">
              <a:solidFill>
                <a:prstClr val="black"/>
              </a:solidFill>
              <a:latin typeface="Calibri"/>
              <a:ea typeface="+mn-ea"/>
              <a:cs typeface="Calibri"/>
            </a:endParaRPr>
          </a:p>
          <a:p>
            <a:pPr marL="8405" marR="3362" defTabSz="605150">
              <a:lnSpc>
                <a:spcPct val="130900"/>
              </a:lnSpc>
              <a:buClrTx/>
            </a:pPr>
            <a:r>
              <a:rPr sz="1000" kern="1200" spc="-10" dirty="0">
                <a:solidFill>
                  <a:prstClr val="black"/>
                </a:solidFill>
                <a:latin typeface="Calibri"/>
                <a:ea typeface="+mn-ea"/>
                <a:cs typeface="Calibri"/>
              </a:rPr>
              <a:t>to </a:t>
            </a:r>
            <a:r>
              <a:rPr sz="1000" kern="1200" spc="20" dirty="0">
                <a:solidFill>
                  <a:prstClr val="black"/>
                </a:solidFill>
                <a:latin typeface="Calibri"/>
                <a:ea typeface="+mn-ea"/>
                <a:cs typeface="Calibri"/>
              </a:rPr>
              <a:t>lead and when </a:t>
            </a:r>
            <a:r>
              <a:rPr sz="1000" kern="1200" spc="-10" dirty="0">
                <a:solidFill>
                  <a:prstClr val="black"/>
                </a:solidFill>
                <a:latin typeface="Calibri"/>
                <a:ea typeface="+mn-ea"/>
                <a:cs typeface="Calibri"/>
              </a:rPr>
              <a:t>to </a:t>
            </a:r>
            <a:r>
              <a:rPr sz="1000" kern="1200" spc="13" dirty="0">
                <a:solidFill>
                  <a:prstClr val="black"/>
                </a:solidFill>
                <a:latin typeface="Calibri"/>
                <a:ea typeface="+mn-ea"/>
                <a:cs typeface="Calibri"/>
              </a:rPr>
              <a:t>follow. </a:t>
            </a:r>
            <a:r>
              <a:rPr sz="1000" kern="1200" spc="20" dirty="0">
                <a:solidFill>
                  <a:prstClr val="black"/>
                </a:solidFill>
                <a:latin typeface="Calibri"/>
                <a:ea typeface="+mn-ea"/>
                <a:cs typeface="Calibri"/>
              </a:rPr>
              <a:t>Understanding </a:t>
            </a:r>
            <a:r>
              <a:rPr sz="1000" kern="1200" spc="10" dirty="0">
                <a:solidFill>
                  <a:prstClr val="black"/>
                </a:solidFill>
                <a:latin typeface="Calibri"/>
                <a:ea typeface="+mn-ea"/>
                <a:cs typeface="Calibri"/>
              </a:rPr>
              <a:t>institutional </a:t>
            </a:r>
            <a:r>
              <a:rPr sz="1000" kern="1200" spc="20" dirty="0">
                <a:solidFill>
                  <a:prstClr val="black"/>
                </a:solidFill>
                <a:latin typeface="Calibri"/>
                <a:ea typeface="+mn-ea"/>
                <a:cs typeface="Calibri"/>
              </a:rPr>
              <a:t>and  </a:t>
            </a:r>
            <a:r>
              <a:rPr sz="1000" kern="1200" spc="13" dirty="0">
                <a:solidFill>
                  <a:prstClr val="black"/>
                </a:solidFill>
                <a:latin typeface="Calibri"/>
                <a:ea typeface="+mn-ea"/>
                <a:cs typeface="Calibri"/>
              </a:rPr>
              <a:t>personal </a:t>
            </a:r>
            <a:r>
              <a:rPr sz="1000" kern="1200" spc="20" dirty="0">
                <a:solidFill>
                  <a:prstClr val="black"/>
                </a:solidFill>
                <a:latin typeface="Calibri"/>
                <a:ea typeface="+mn-ea"/>
                <a:cs typeface="Calibri"/>
              </a:rPr>
              <a:t>privilege and re-examining </a:t>
            </a:r>
            <a:r>
              <a:rPr sz="1000" kern="1200" spc="13" dirty="0">
                <a:solidFill>
                  <a:prstClr val="black"/>
                </a:solidFill>
                <a:latin typeface="Calibri"/>
                <a:ea typeface="+mn-ea"/>
                <a:cs typeface="Calibri"/>
              </a:rPr>
              <a:t>risk </a:t>
            </a:r>
            <a:r>
              <a:rPr sz="1000" kern="1200" spc="3" dirty="0">
                <a:solidFill>
                  <a:prstClr val="black"/>
                </a:solidFill>
                <a:latin typeface="Calibri"/>
                <a:ea typeface="+mn-ea"/>
                <a:cs typeface="Calibri"/>
              </a:rPr>
              <a:t>from </a:t>
            </a:r>
            <a:r>
              <a:rPr sz="1000" kern="1200" spc="-10" dirty="0">
                <a:solidFill>
                  <a:prstClr val="black"/>
                </a:solidFill>
                <a:latin typeface="Calibri"/>
                <a:ea typeface="+mn-ea"/>
                <a:cs typeface="Calibri"/>
              </a:rPr>
              <a:t>that </a:t>
            </a:r>
            <a:r>
              <a:rPr sz="1000" kern="1200" spc="10" dirty="0">
                <a:solidFill>
                  <a:prstClr val="black"/>
                </a:solidFill>
                <a:latin typeface="Calibri"/>
                <a:ea typeface="+mn-ea"/>
                <a:cs typeface="Calibri"/>
              </a:rPr>
              <a:t>vantage </a:t>
            </a:r>
            <a:r>
              <a:rPr sz="1000" kern="1200" spc="13" dirty="0">
                <a:solidFill>
                  <a:prstClr val="black"/>
                </a:solidFill>
                <a:latin typeface="Calibri"/>
                <a:ea typeface="+mn-ea"/>
                <a:cs typeface="Calibri"/>
              </a:rPr>
              <a:t>point,  </a:t>
            </a:r>
            <a:r>
              <a:rPr sz="1000" kern="1200" spc="26" dirty="0">
                <a:solidFill>
                  <a:prstClr val="black"/>
                </a:solidFill>
                <a:latin typeface="Calibri"/>
                <a:ea typeface="+mn-ea"/>
                <a:cs typeface="Calibri"/>
              </a:rPr>
              <a:t>in </a:t>
            </a:r>
            <a:r>
              <a:rPr sz="1000" kern="1200" spc="13" dirty="0">
                <a:solidFill>
                  <a:prstClr val="black"/>
                </a:solidFill>
                <a:latin typeface="Calibri"/>
                <a:ea typeface="+mn-ea"/>
                <a:cs typeface="Calibri"/>
              </a:rPr>
              <a:t>consultation </a:t>
            </a:r>
            <a:r>
              <a:rPr sz="1000" kern="1200" spc="17" dirty="0">
                <a:solidFill>
                  <a:prstClr val="black"/>
                </a:solidFill>
                <a:latin typeface="Calibri"/>
                <a:ea typeface="+mn-ea"/>
                <a:cs typeface="Calibri"/>
              </a:rPr>
              <a:t>with </a:t>
            </a:r>
            <a:r>
              <a:rPr sz="1000" kern="1200" dirty="0">
                <a:solidFill>
                  <a:prstClr val="black"/>
                </a:solidFill>
                <a:latin typeface="Calibri"/>
                <a:ea typeface="+mn-ea"/>
                <a:cs typeface="Calibri"/>
              </a:rPr>
              <a:t>partners </a:t>
            </a:r>
            <a:r>
              <a:rPr sz="1000" kern="1200" spc="20" dirty="0">
                <a:solidFill>
                  <a:prstClr val="black"/>
                </a:solidFill>
                <a:latin typeface="Calibri"/>
                <a:ea typeface="+mn-ea"/>
                <a:cs typeface="Calibri"/>
              </a:rPr>
              <a:t>and communities, </a:t>
            </a:r>
            <a:r>
              <a:rPr sz="1000" kern="1200" spc="36" dirty="0">
                <a:solidFill>
                  <a:prstClr val="black"/>
                </a:solidFill>
                <a:latin typeface="Calibri"/>
                <a:ea typeface="+mn-ea"/>
                <a:cs typeface="Calibri"/>
              </a:rPr>
              <a:t>will </a:t>
            </a:r>
            <a:r>
              <a:rPr sz="1000" kern="1200" spc="20" dirty="0">
                <a:solidFill>
                  <a:prstClr val="black"/>
                </a:solidFill>
                <a:latin typeface="Calibri"/>
                <a:ea typeface="+mn-ea"/>
                <a:cs typeface="Calibri"/>
              </a:rPr>
              <a:t>help </a:t>
            </a:r>
            <a:r>
              <a:rPr sz="1000" kern="1200" spc="23" dirty="0">
                <a:solidFill>
                  <a:prstClr val="black"/>
                </a:solidFill>
                <a:latin typeface="Calibri"/>
                <a:ea typeface="+mn-ea"/>
                <a:cs typeface="Calibri"/>
              </a:rPr>
              <a:t>you  </a:t>
            </a:r>
            <a:r>
              <a:rPr sz="1000" kern="1200" spc="7" dirty="0">
                <a:solidFill>
                  <a:prstClr val="black"/>
                </a:solidFill>
                <a:latin typeface="Calibri"/>
                <a:ea typeface="+mn-ea"/>
                <a:cs typeface="Calibri"/>
              </a:rPr>
              <a:t>determine </a:t>
            </a:r>
            <a:r>
              <a:rPr sz="1000" kern="1200" spc="26" dirty="0">
                <a:solidFill>
                  <a:prstClr val="black"/>
                </a:solidFill>
                <a:latin typeface="Calibri"/>
                <a:ea typeface="+mn-ea"/>
                <a:cs typeface="Calibri"/>
              </a:rPr>
              <a:t>how </a:t>
            </a:r>
            <a:r>
              <a:rPr sz="1000" kern="1200" spc="-10" dirty="0">
                <a:solidFill>
                  <a:prstClr val="black"/>
                </a:solidFill>
                <a:latin typeface="Calibri"/>
                <a:ea typeface="+mn-ea"/>
                <a:cs typeface="Calibri"/>
              </a:rPr>
              <a:t>to </a:t>
            </a:r>
            <a:r>
              <a:rPr sz="1000" kern="1200" spc="17" dirty="0">
                <a:solidFill>
                  <a:prstClr val="black"/>
                </a:solidFill>
                <a:latin typeface="Calibri"/>
                <a:ea typeface="+mn-ea"/>
                <a:cs typeface="Calibri"/>
              </a:rPr>
              <a:t>choose </a:t>
            </a:r>
            <a:r>
              <a:rPr sz="1000" kern="1200" spc="30" dirty="0">
                <a:solidFill>
                  <a:prstClr val="black"/>
                </a:solidFill>
                <a:latin typeface="Calibri"/>
                <a:ea typeface="+mn-ea"/>
                <a:cs typeface="Calibri"/>
              </a:rPr>
              <a:t>which</a:t>
            </a:r>
            <a:r>
              <a:rPr sz="1000" kern="1200" spc="26" dirty="0">
                <a:solidFill>
                  <a:prstClr val="black"/>
                </a:solidFill>
                <a:latin typeface="Calibri"/>
                <a:ea typeface="+mn-ea"/>
                <a:cs typeface="Calibri"/>
              </a:rPr>
              <a:t> </a:t>
            </a:r>
            <a:r>
              <a:rPr sz="1000" kern="1200" spc="13" dirty="0">
                <a:solidFill>
                  <a:prstClr val="black"/>
                </a:solidFill>
                <a:latin typeface="Calibri"/>
                <a:ea typeface="+mn-ea"/>
                <a:cs typeface="Calibri"/>
              </a:rPr>
              <a:t>role.</a:t>
            </a:r>
            <a:endParaRPr sz="1000" kern="1200" dirty="0">
              <a:solidFill>
                <a:prstClr val="black"/>
              </a:solidFill>
              <a:latin typeface="Calibri"/>
              <a:ea typeface="+mn-ea"/>
              <a:cs typeface="Calibri"/>
            </a:endParaRPr>
          </a:p>
        </p:txBody>
      </p:sp>
      <p:sp>
        <p:nvSpPr>
          <p:cNvPr id="8" name="object 8"/>
          <p:cNvSpPr txBox="1"/>
          <p:nvPr/>
        </p:nvSpPr>
        <p:spPr>
          <a:xfrm>
            <a:off x="745436" y="3378574"/>
            <a:ext cx="3524006" cy="1201505"/>
          </a:xfrm>
          <a:prstGeom prst="rect">
            <a:avLst/>
          </a:prstGeom>
        </p:spPr>
        <p:txBody>
          <a:bodyPr vert="horz" wrap="square" lIns="0" tIns="8404" rIns="0" bIns="0" rtlCol="0">
            <a:spAutoFit/>
          </a:bodyPr>
          <a:lstStyle/>
          <a:p>
            <a:pPr marL="8405" marR="3362" defTabSz="605150">
              <a:lnSpc>
                <a:spcPct val="130900"/>
              </a:lnSpc>
              <a:spcBef>
                <a:spcPts val="66"/>
              </a:spcBef>
              <a:buClrTx/>
            </a:pPr>
            <a:r>
              <a:rPr sz="1000" kern="1200" spc="-17" dirty="0">
                <a:solidFill>
                  <a:prstClr val="black"/>
                </a:solidFill>
                <a:latin typeface="Calibri"/>
                <a:ea typeface="+mn-ea"/>
                <a:cs typeface="Calibri"/>
              </a:rPr>
              <a:t>Part </a:t>
            </a:r>
            <a:r>
              <a:rPr sz="1000" kern="1200" dirty="0">
                <a:solidFill>
                  <a:prstClr val="black"/>
                </a:solidFill>
                <a:latin typeface="Calibri"/>
                <a:ea typeface="+mn-ea"/>
                <a:cs typeface="Calibri"/>
              </a:rPr>
              <a:t>of </a:t>
            </a:r>
            <a:r>
              <a:rPr sz="1000" kern="1200" spc="26" dirty="0">
                <a:solidFill>
                  <a:prstClr val="black"/>
                </a:solidFill>
                <a:latin typeface="Calibri"/>
                <a:ea typeface="+mn-ea"/>
                <a:cs typeface="Calibri"/>
              </a:rPr>
              <a:t>knowing </a:t>
            </a:r>
            <a:r>
              <a:rPr sz="1000" kern="1200" spc="20" dirty="0">
                <a:solidFill>
                  <a:prstClr val="black"/>
                </a:solidFill>
                <a:latin typeface="Calibri"/>
                <a:ea typeface="+mn-ea"/>
                <a:cs typeface="Calibri"/>
              </a:rPr>
              <a:t>when </a:t>
            </a:r>
            <a:r>
              <a:rPr sz="1000" kern="1200" spc="-10" dirty="0">
                <a:solidFill>
                  <a:prstClr val="black"/>
                </a:solidFill>
                <a:latin typeface="Calibri"/>
                <a:ea typeface="+mn-ea"/>
                <a:cs typeface="Calibri"/>
              </a:rPr>
              <a:t>to </a:t>
            </a:r>
            <a:r>
              <a:rPr sz="1000" kern="1200" spc="20" dirty="0">
                <a:solidFill>
                  <a:prstClr val="black"/>
                </a:solidFill>
                <a:latin typeface="Calibri"/>
                <a:ea typeface="+mn-ea"/>
                <a:cs typeface="Calibri"/>
              </a:rPr>
              <a:t>lead </a:t>
            </a:r>
            <a:r>
              <a:rPr sz="1000" kern="1200" spc="3" dirty="0">
                <a:solidFill>
                  <a:prstClr val="black"/>
                </a:solidFill>
                <a:latin typeface="Calibri"/>
                <a:ea typeface="+mn-ea"/>
                <a:cs typeface="Calibri"/>
              </a:rPr>
              <a:t>or </a:t>
            </a:r>
            <a:r>
              <a:rPr sz="1000" kern="1200" spc="23" dirty="0">
                <a:solidFill>
                  <a:prstClr val="black"/>
                </a:solidFill>
                <a:latin typeface="Calibri"/>
                <a:ea typeface="+mn-ea"/>
                <a:cs typeface="Calibri"/>
              </a:rPr>
              <a:t>follow </a:t>
            </a:r>
            <a:r>
              <a:rPr sz="1000" kern="1200" spc="17" dirty="0">
                <a:solidFill>
                  <a:prstClr val="black"/>
                </a:solidFill>
                <a:latin typeface="Calibri"/>
                <a:ea typeface="+mn-ea"/>
                <a:cs typeface="Calibri"/>
              </a:rPr>
              <a:t>is </a:t>
            </a:r>
            <a:r>
              <a:rPr sz="1000" kern="1200" spc="26" dirty="0">
                <a:solidFill>
                  <a:prstClr val="black"/>
                </a:solidFill>
                <a:latin typeface="Calibri"/>
                <a:ea typeface="+mn-ea"/>
                <a:cs typeface="Calibri"/>
              </a:rPr>
              <a:t>making </a:t>
            </a:r>
            <a:r>
              <a:rPr sz="1000" kern="1200" spc="-3" dirty="0">
                <a:solidFill>
                  <a:prstClr val="black"/>
                </a:solidFill>
                <a:latin typeface="Calibri"/>
                <a:ea typeface="+mn-ea"/>
                <a:cs typeface="Calibri"/>
              </a:rPr>
              <a:t>the </a:t>
            </a:r>
            <a:r>
              <a:rPr sz="1000" kern="1200" spc="-10" dirty="0">
                <a:solidFill>
                  <a:prstClr val="black"/>
                </a:solidFill>
                <a:latin typeface="Calibri"/>
                <a:ea typeface="+mn-ea"/>
                <a:cs typeface="Calibri"/>
              </a:rPr>
              <a:t>effort to </a:t>
            </a:r>
            <a:r>
              <a:rPr sz="1000" kern="1200" spc="17" dirty="0">
                <a:solidFill>
                  <a:prstClr val="black"/>
                </a:solidFill>
                <a:latin typeface="Calibri"/>
                <a:ea typeface="+mn-ea"/>
                <a:cs typeface="Calibri"/>
              </a:rPr>
              <a:t>find  </a:t>
            </a:r>
            <a:r>
              <a:rPr sz="1000" kern="1200" dirty="0">
                <a:solidFill>
                  <a:prstClr val="black"/>
                </a:solidFill>
                <a:latin typeface="Calibri"/>
                <a:ea typeface="+mn-ea"/>
                <a:cs typeface="Calibri"/>
              </a:rPr>
              <a:t>out </a:t>
            </a:r>
            <a:r>
              <a:rPr sz="1000" kern="1200" spc="23" dirty="0">
                <a:solidFill>
                  <a:prstClr val="black"/>
                </a:solidFill>
                <a:latin typeface="Calibri"/>
                <a:ea typeface="+mn-ea"/>
                <a:cs typeface="Calibri"/>
              </a:rPr>
              <a:t>who </a:t>
            </a:r>
            <a:r>
              <a:rPr sz="1000" kern="1200" spc="10" dirty="0">
                <a:solidFill>
                  <a:prstClr val="black"/>
                </a:solidFill>
                <a:latin typeface="Calibri"/>
                <a:ea typeface="+mn-ea"/>
                <a:cs typeface="Calibri"/>
              </a:rPr>
              <a:t>else </a:t>
            </a:r>
            <a:r>
              <a:rPr sz="1000" kern="1200" spc="17" dirty="0">
                <a:solidFill>
                  <a:prstClr val="black"/>
                </a:solidFill>
                <a:latin typeface="Calibri"/>
                <a:ea typeface="+mn-ea"/>
                <a:cs typeface="Calibri"/>
              </a:rPr>
              <a:t>is </a:t>
            </a:r>
            <a:r>
              <a:rPr sz="1000" kern="1200" spc="23" dirty="0">
                <a:solidFill>
                  <a:prstClr val="black"/>
                </a:solidFill>
                <a:latin typeface="Calibri"/>
                <a:ea typeface="+mn-ea"/>
                <a:cs typeface="Calibri"/>
              </a:rPr>
              <a:t>leading </a:t>
            </a:r>
            <a:r>
              <a:rPr sz="1000" kern="1200" spc="-10" dirty="0">
                <a:solidFill>
                  <a:prstClr val="black"/>
                </a:solidFill>
                <a:latin typeface="Calibri"/>
                <a:ea typeface="+mn-ea"/>
                <a:cs typeface="Calibri"/>
              </a:rPr>
              <a:t>efforts </a:t>
            </a:r>
            <a:r>
              <a:rPr sz="1000" kern="1200" spc="26" dirty="0">
                <a:solidFill>
                  <a:prstClr val="black"/>
                </a:solidFill>
                <a:latin typeface="Calibri"/>
                <a:ea typeface="+mn-ea"/>
                <a:cs typeface="Calibri"/>
              </a:rPr>
              <a:t>in </a:t>
            </a:r>
            <a:r>
              <a:rPr sz="1000" kern="1200" spc="-3" dirty="0">
                <a:solidFill>
                  <a:prstClr val="black"/>
                </a:solidFill>
                <a:latin typeface="Calibri"/>
                <a:ea typeface="+mn-ea"/>
                <a:cs typeface="Calibri"/>
              </a:rPr>
              <a:t>the </a:t>
            </a:r>
            <a:r>
              <a:rPr sz="1000" kern="1200" spc="17" dirty="0">
                <a:solidFill>
                  <a:prstClr val="black"/>
                </a:solidFill>
                <a:latin typeface="Calibri"/>
                <a:ea typeface="+mn-ea"/>
                <a:cs typeface="Calibri"/>
              </a:rPr>
              <a:t>community, </a:t>
            </a:r>
            <a:r>
              <a:rPr sz="1000" kern="1200" spc="20" dirty="0">
                <a:solidFill>
                  <a:prstClr val="black"/>
                </a:solidFill>
                <a:latin typeface="Calibri"/>
                <a:ea typeface="+mn-ea"/>
                <a:cs typeface="Calibri"/>
              </a:rPr>
              <a:t>and asking </a:t>
            </a:r>
            <a:r>
              <a:rPr sz="1000" kern="1200" spc="-10" dirty="0">
                <a:solidFill>
                  <a:prstClr val="black"/>
                </a:solidFill>
                <a:latin typeface="Calibri"/>
                <a:ea typeface="+mn-ea"/>
                <a:cs typeface="Calibri"/>
              </a:rPr>
              <a:t>to </a:t>
            </a:r>
            <a:r>
              <a:rPr sz="1000" kern="1200" spc="13" dirty="0">
                <a:solidFill>
                  <a:prstClr val="black"/>
                </a:solidFill>
                <a:latin typeface="Calibri"/>
                <a:ea typeface="+mn-ea"/>
                <a:cs typeface="Calibri"/>
              </a:rPr>
              <a:t>be  </a:t>
            </a:r>
            <a:r>
              <a:rPr sz="1000" kern="1200" spc="26" dirty="0">
                <a:solidFill>
                  <a:prstClr val="black"/>
                </a:solidFill>
                <a:latin typeface="Calibri"/>
                <a:ea typeface="+mn-ea"/>
                <a:cs typeface="Calibri"/>
              </a:rPr>
              <a:t>included, </a:t>
            </a:r>
            <a:r>
              <a:rPr sz="1000" kern="1200" spc="-3" dirty="0">
                <a:solidFill>
                  <a:prstClr val="black"/>
                </a:solidFill>
                <a:latin typeface="Calibri"/>
                <a:ea typeface="+mn-ea"/>
                <a:cs typeface="Calibri"/>
              </a:rPr>
              <a:t>rather </a:t>
            </a:r>
            <a:r>
              <a:rPr sz="1000" kern="1200" spc="7" dirty="0">
                <a:solidFill>
                  <a:prstClr val="black"/>
                </a:solidFill>
                <a:latin typeface="Calibri"/>
                <a:ea typeface="+mn-ea"/>
                <a:cs typeface="Calibri"/>
              </a:rPr>
              <a:t>than </a:t>
            </a:r>
            <a:r>
              <a:rPr sz="1000" kern="1200" spc="17" dirty="0">
                <a:solidFill>
                  <a:prstClr val="black"/>
                </a:solidFill>
                <a:latin typeface="Calibri"/>
                <a:ea typeface="+mn-ea"/>
                <a:cs typeface="Calibri"/>
              </a:rPr>
              <a:t>always </a:t>
            </a:r>
            <a:r>
              <a:rPr sz="1000" kern="1200" spc="13" dirty="0">
                <a:solidFill>
                  <a:prstClr val="black"/>
                </a:solidFill>
                <a:latin typeface="Calibri"/>
                <a:ea typeface="+mn-ea"/>
                <a:cs typeface="Calibri"/>
              </a:rPr>
              <a:t>creating a </a:t>
            </a:r>
            <a:r>
              <a:rPr sz="1000" kern="1200" spc="23" dirty="0">
                <a:solidFill>
                  <a:prstClr val="black"/>
                </a:solidFill>
                <a:latin typeface="Calibri"/>
                <a:ea typeface="+mn-ea"/>
                <a:cs typeface="Calibri"/>
              </a:rPr>
              <a:t>new </a:t>
            </a:r>
            <a:r>
              <a:rPr sz="1000" kern="1200" spc="7" dirty="0">
                <a:solidFill>
                  <a:prstClr val="black"/>
                </a:solidFill>
                <a:latin typeface="Calibri"/>
                <a:ea typeface="+mn-ea"/>
                <a:cs typeface="Calibri"/>
              </a:rPr>
              <a:t>table </a:t>
            </a:r>
            <a:r>
              <a:rPr sz="1000" kern="1200" spc="20" dirty="0">
                <a:solidFill>
                  <a:prstClr val="black"/>
                </a:solidFill>
                <a:latin typeface="Calibri"/>
                <a:ea typeface="+mn-ea"/>
                <a:cs typeface="Calibri"/>
              </a:rPr>
              <a:t>and inviting </a:t>
            </a:r>
            <a:r>
              <a:rPr sz="1000" kern="1200" dirty="0">
                <a:solidFill>
                  <a:prstClr val="black"/>
                </a:solidFill>
                <a:latin typeface="Calibri"/>
                <a:ea typeface="+mn-ea"/>
                <a:cs typeface="Calibri"/>
              </a:rPr>
              <a:t>others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it. </a:t>
            </a:r>
            <a:r>
              <a:rPr sz="1000" kern="1200" spc="20" dirty="0">
                <a:solidFill>
                  <a:prstClr val="black"/>
                </a:solidFill>
                <a:latin typeface="Calibri"/>
                <a:ea typeface="+mn-ea"/>
                <a:cs typeface="Calibri"/>
              </a:rPr>
              <a:t>In </a:t>
            </a:r>
            <a:r>
              <a:rPr sz="1000" kern="1200" dirty="0">
                <a:solidFill>
                  <a:prstClr val="black"/>
                </a:solidFill>
                <a:latin typeface="Calibri"/>
                <a:ea typeface="+mn-ea"/>
                <a:cs typeface="Calibri"/>
              </a:rPr>
              <a:t>those </a:t>
            </a:r>
            <a:r>
              <a:rPr sz="1000" kern="1200" spc="10" dirty="0">
                <a:solidFill>
                  <a:prstClr val="black"/>
                </a:solidFill>
                <a:latin typeface="Calibri"/>
                <a:ea typeface="+mn-ea"/>
                <a:cs typeface="Calibri"/>
              </a:rPr>
              <a:t>situations, </a:t>
            </a:r>
            <a:r>
              <a:rPr sz="1000" kern="1200" spc="-13" dirty="0">
                <a:solidFill>
                  <a:prstClr val="black"/>
                </a:solidFill>
                <a:latin typeface="Calibri"/>
                <a:ea typeface="+mn-ea"/>
                <a:cs typeface="Calibri"/>
              </a:rPr>
              <a:t>it’s </a:t>
            </a:r>
            <a:r>
              <a:rPr sz="1000" kern="1200" spc="7" dirty="0">
                <a:solidFill>
                  <a:prstClr val="black"/>
                </a:solidFill>
                <a:latin typeface="Calibri"/>
                <a:ea typeface="+mn-ea"/>
                <a:cs typeface="Calibri"/>
              </a:rPr>
              <a:t>important </a:t>
            </a:r>
            <a:r>
              <a:rPr sz="1000" kern="1200" spc="-10" dirty="0">
                <a:solidFill>
                  <a:prstClr val="black"/>
                </a:solidFill>
                <a:latin typeface="Calibri"/>
                <a:ea typeface="+mn-ea"/>
                <a:cs typeface="Calibri"/>
              </a:rPr>
              <a:t>to </a:t>
            </a:r>
            <a:r>
              <a:rPr sz="1000" kern="1200" spc="26" dirty="0">
                <a:solidFill>
                  <a:prstClr val="black"/>
                </a:solidFill>
                <a:latin typeface="Calibri"/>
                <a:ea typeface="+mn-ea"/>
                <a:cs typeface="Calibri"/>
              </a:rPr>
              <a:t>only join </a:t>
            </a:r>
            <a:r>
              <a:rPr sz="1000" kern="1200" spc="7" dirty="0">
                <a:solidFill>
                  <a:prstClr val="black"/>
                </a:solidFill>
                <a:latin typeface="Calibri"/>
                <a:ea typeface="+mn-ea"/>
                <a:cs typeface="Calibri"/>
              </a:rPr>
              <a:t>if </a:t>
            </a:r>
            <a:r>
              <a:rPr sz="1000" kern="1200" spc="17" dirty="0">
                <a:solidFill>
                  <a:prstClr val="black"/>
                </a:solidFill>
                <a:latin typeface="Calibri"/>
                <a:ea typeface="+mn-ea"/>
                <a:cs typeface="Calibri"/>
              </a:rPr>
              <a:t>invited </a:t>
            </a:r>
            <a:r>
              <a:rPr sz="1000" kern="1200" spc="20" dirty="0">
                <a:solidFill>
                  <a:prstClr val="black"/>
                </a:solidFill>
                <a:latin typeface="Calibri"/>
                <a:ea typeface="+mn-ea"/>
                <a:cs typeface="Calibri"/>
              </a:rPr>
              <a:t>and </a:t>
            </a:r>
            <a:r>
              <a:rPr sz="1000" kern="1200" spc="13" dirty="0">
                <a:solidFill>
                  <a:prstClr val="black"/>
                </a:solidFill>
                <a:latin typeface="Calibri"/>
                <a:ea typeface="+mn-ea"/>
                <a:cs typeface="Calibri"/>
              </a:rPr>
              <a:t>be  </a:t>
            </a:r>
            <a:r>
              <a:rPr sz="1000" kern="1200" spc="10" dirty="0">
                <a:solidFill>
                  <a:prstClr val="black"/>
                </a:solidFill>
                <a:latin typeface="Calibri"/>
                <a:ea typeface="+mn-ea"/>
                <a:cs typeface="Calibri"/>
              </a:rPr>
              <a:t>ready </a:t>
            </a:r>
            <a:r>
              <a:rPr sz="1000" kern="1200" spc="-10" dirty="0">
                <a:solidFill>
                  <a:prstClr val="black"/>
                </a:solidFill>
                <a:latin typeface="Calibri"/>
                <a:ea typeface="+mn-ea"/>
                <a:cs typeface="Calibri"/>
              </a:rPr>
              <a:t>to </a:t>
            </a:r>
            <a:r>
              <a:rPr sz="1000" kern="1200" spc="17" dirty="0">
                <a:solidFill>
                  <a:prstClr val="black"/>
                </a:solidFill>
                <a:latin typeface="Calibri"/>
                <a:ea typeface="+mn-ea"/>
                <a:cs typeface="Calibri"/>
              </a:rPr>
              <a:t>bring </a:t>
            </a:r>
            <a:r>
              <a:rPr sz="1000" kern="1200" spc="26" dirty="0">
                <a:solidFill>
                  <a:prstClr val="black"/>
                </a:solidFill>
                <a:latin typeface="Calibri"/>
                <a:ea typeface="+mn-ea"/>
                <a:cs typeface="Calibri"/>
              </a:rPr>
              <a:t>all </a:t>
            </a:r>
            <a:r>
              <a:rPr sz="1000" kern="1200" spc="-3" dirty="0">
                <a:solidFill>
                  <a:prstClr val="black"/>
                </a:solidFill>
                <a:latin typeface="Calibri"/>
                <a:ea typeface="+mn-ea"/>
                <a:cs typeface="Calibri"/>
              </a:rPr>
              <a:t>the </a:t>
            </a:r>
            <a:r>
              <a:rPr sz="1000" kern="1200" spc="10" dirty="0">
                <a:solidFill>
                  <a:prstClr val="black"/>
                </a:solidFill>
                <a:latin typeface="Calibri"/>
                <a:ea typeface="+mn-ea"/>
                <a:cs typeface="Calibri"/>
              </a:rPr>
              <a:t>resources </a:t>
            </a:r>
            <a:r>
              <a:rPr sz="1000" kern="1200" spc="20" dirty="0">
                <a:solidFill>
                  <a:prstClr val="black"/>
                </a:solidFill>
                <a:latin typeface="Calibri"/>
                <a:ea typeface="+mn-ea"/>
                <a:cs typeface="Calibri"/>
              </a:rPr>
              <a:t>and capacities </a:t>
            </a:r>
            <a:r>
              <a:rPr sz="1000" kern="1200" spc="10" dirty="0">
                <a:solidFill>
                  <a:prstClr val="black"/>
                </a:solidFill>
                <a:latin typeface="Calibri"/>
                <a:ea typeface="+mn-ea"/>
                <a:cs typeface="Calibri"/>
              </a:rPr>
              <a:t>appropriate </a:t>
            </a:r>
            <a:r>
              <a:rPr sz="1000" kern="1200" spc="-10" dirty="0">
                <a:solidFill>
                  <a:prstClr val="black"/>
                </a:solidFill>
                <a:latin typeface="Calibri"/>
                <a:ea typeface="+mn-ea"/>
                <a:cs typeface="Calibri"/>
              </a:rPr>
              <a:t>to </a:t>
            </a:r>
            <a:r>
              <a:rPr sz="1000" kern="1200" spc="7" dirty="0">
                <a:solidFill>
                  <a:prstClr val="black"/>
                </a:solidFill>
                <a:latin typeface="Calibri"/>
                <a:ea typeface="+mn-ea"/>
                <a:cs typeface="Calibri"/>
              </a:rPr>
              <a:t>share  </a:t>
            </a:r>
            <a:r>
              <a:rPr sz="1000" kern="1200" spc="26" dirty="0">
                <a:solidFill>
                  <a:prstClr val="black"/>
                </a:solidFill>
                <a:latin typeface="Calibri"/>
                <a:ea typeface="+mn-ea"/>
                <a:cs typeface="Calibri"/>
              </a:rPr>
              <a:t>in </a:t>
            </a:r>
            <a:r>
              <a:rPr sz="1000" kern="1200" spc="-10" dirty="0">
                <a:solidFill>
                  <a:prstClr val="black"/>
                </a:solidFill>
                <a:latin typeface="Calibri"/>
                <a:ea typeface="+mn-ea"/>
                <a:cs typeface="Calibri"/>
              </a:rPr>
              <a:t>that</a:t>
            </a:r>
            <a:r>
              <a:rPr sz="1000" kern="1200" spc="56" dirty="0">
                <a:solidFill>
                  <a:prstClr val="black"/>
                </a:solidFill>
                <a:latin typeface="Calibri"/>
                <a:ea typeface="+mn-ea"/>
                <a:cs typeface="Calibri"/>
              </a:rPr>
              <a:t> </a:t>
            </a:r>
            <a:r>
              <a:rPr sz="1000" kern="1200" spc="13" dirty="0">
                <a:solidFill>
                  <a:prstClr val="black"/>
                </a:solidFill>
                <a:latin typeface="Calibri"/>
                <a:ea typeface="+mn-ea"/>
                <a:cs typeface="Calibri"/>
              </a:rPr>
              <a:t>context.</a:t>
            </a:r>
            <a:endParaRPr sz="1000" kern="1200" dirty="0">
              <a:solidFill>
                <a:prstClr val="black"/>
              </a:solidFill>
              <a:latin typeface="Calibri"/>
              <a:ea typeface="+mn-ea"/>
              <a:cs typeface="Calibri"/>
            </a:endParaRPr>
          </a:p>
        </p:txBody>
      </p:sp>
      <p:sp>
        <p:nvSpPr>
          <p:cNvPr id="9" name="object 9"/>
          <p:cNvSpPr txBox="1"/>
          <p:nvPr/>
        </p:nvSpPr>
        <p:spPr>
          <a:xfrm>
            <a:off x="1785764" y="329854"/>
            <a:ext cx="5521699" cy="928931"/>
          </a:xfrm>
          <a:prstGeom prst="rect">
            <a:avLst/>
          </a:prstGeom>
        </p:spPr>
        <p:txBody>
          <a:bodyPr vert="horz" wrap="square" lIns="0" tIns="8404" rIns="0" bIns="0" rtlCol="0">
            <a:spAutoFit/>
          </a:bodyPr>
          <a:lstStyle/>
          <a:p>
            <a:pPr marL="8405" defTabSz="605150">
              <a:lnSpc>
                <a:spcPts val="1085"/>
              </a:lnSpc>
              <a:spcBef>
                <a:spcPts val="66"/>
              </a:spcBef>
              <a:buClrTx/>
            </a:pPr>
            <a:r>
              <a:rPr sz="1600" b="1" kern="1200" spc="56" dirty="0">
                <a:solidFill>
                  <a:srgbClr val="4F81BD">
                    <a:lumMod val="50000"/>
                  </a:srgbClr>
                </a:solidFill>
                <a:latin typeface="Calibri" panose="020F0502020204030204" pitchFamily="34" charset="0"/>
                <a:ea typeface="+mn-ea"/>
                <a:cs typeface="Calibri" panose="020F0502020204030204" pitchFamily="34" charset="0"/>
              </a:rPr>
              <a:t>WIELDING</a:t>
            </a:r>
            <a:r>
              <a:rPr sz="1600" b="1" kern="1200" spc="13" dirty="0">
                <a:solidFill>
                  <a:srgbClr val="4F81BD">
                    <a:lumMod val="50000"/>
                  </a:srgbClr>
                </a:solidFill>
                <a:latin typeface="Calibri" panose="020F0502020204030204" pitchFamily="34" charset="0"/>
                <a:ea typeface="+mn-ea"/>
                <a:cs typeface="Calibri" panose="020F0502020204030204" pitchFamily="34" charset="0"/>
              </a:rPr>
              <a:t> </a:t>
            </a:r>
            <a:r>
              <a:rPr sz="1600" b="1" kern="1200" spc="50" dirty="0">
                <a:solidFill>
                  <a:srgbClr val="4F81BD">
                    <a:lumMod val="50000"/>
                  </a:srgbClr>
                </a:solidFill>
                <a:latin typeface="Calibri" panose="020F0502020204030204" pitchFamily="34" charset="0"/>
                <a:ea typeface="+mn-ea"/>
                <a:cs typeface="Calibri" panose="020F0502020204030204" pitchFamily="34" charset="0"/>
              </a:rPr>
              <a:t>POWER</a:t>
            </a:r>
            <a:endParaRPr sz="1600" b="1" kern="1200" dirty="0">
              <a:solidFill>
                <a:srgbClr val="4F81BD">
                  <a:lumMod val="50000"/>
                </a:srgbClr>
              </a:solidFill>
              <a:latin typeface="Calibri" panose="020F0502020204030204" pitchFamily="34" charset="0"/>
              <a:ea typeface="+mn-ea"/>
              <a:cs typeface="Calibri" panose="020F0502020204030204" pitchFamily="34" charset="0"/>
            </a:endParaRPr>
          </a:p>
          <a:p>
            <a:pPr marL="8405" defTabSz="605150">
              <a:lnSpc>
                <a:spcPts val="2356"/>
              </a:lnSpc>
              <a:buClrTx/>
            </a:pPr>
            <a:r>
              <a:rPr sz="1324" b="1" kern="1200" spc="129" dirty="0">
                <a:solidFill>
                  <a:srgbClr val="4F81BD">
                    <a:lumMod val="50000"/>
                  </a:srgbClr>
                </a:solidFill>
                <a:latin typeface="Oswald"/>
                <a:ea typeface="+mn-ea"/>
                <a:cs typeface="Oswald"/>
              </a:rPr>
              <a:t>CONSIDERATIONS </a:t>
            </a:r>
            <a:r>
              <a:rPr sz="1324" b="1" kern="1200" spc="99" dirty="0">
                <a:solidFill>
                  <a:srgbClr val="4F81BD">
                    <a:lumMod val="50000"/>
                  </a:srgbClr>
                </a:solidFill>
                <a:latin typeface="Oswald"/>
                <a:ea typeface="+mn-ea"/>
                <a:cs typeface="Oswald"/>
              </a:rPr>
              <a:t>FOR</a:t>
            </a:r>
            <a:r>
              <a:rPr sz="1324" b="1" kern="1200" spc="-50" dirty="0">
                <a:solidFill>
                  <a:srgbClr val="4F81BD">
                    <a:lumMod val="50000"/>
                  </a:srgbClr>
                </a:solidFill>
                <a:latin typeface="Oswald"/>
                <a:ea typeface="+mn-ea"/>
                <a:cs typeface="Oswald"/>
              </a:rPr>
              <a:t> </a:t>
            </a:r>
            <a:r>
              <a:rPr sz="1324" b="1" kern="1200" spc="119" dirty="0">
                <a:solidFill>
                  <a:srgbClr val="4F81BD">
                    <a:lumMod val="50000"/>
                  </a:srgbClr>
                </a:solidFill>
                <a:latin typeface="Oswald"/>
                <a:ea typeface="+mn-ea"/>
                <a:cs typeface="Oswald"/>
              </a:rPr>
              <a:t>IMPLEMENTATION</a:t>
            </a:r>
            <a:endParaRPr sz="1324" b="1" kern="1200" dirty="0">
              <a:solidFill>
                <a:srgbClr val="4F81BD">
                  <a:lumMod val="50000"/>
                </a:srgbClr>
              </a:solidFill>
              <a:latin typeface="Oswald"/>
              <a:ea typeface="+mn-ea"/>
              <a:cs typeface="Oswald"/>
            </a:endParaRPr>
          </a:p>
          <a:p>
            <a:pPr marL="8405" defTabSz="605150">
              <a:spcBef>
                <a:spcPts val="96"/>
              </a:spcBef>
              <a:buClrTx/>
            </a:pPr>
            <a:r>
              <a:rPr sz="927" i="1" kern="1200" dirty="0">
                <a:solidFill>
                  <a:prstClr val="black"/>
                </a:solidFill>
                <a:latin typeface="Calibri"/>
                <a:ea typeface="+mn-ea"/>
                <a:cs typeface="Palatino Linotype"/>
              </a:rPr>
              <a:t>Exercising </a:t>
            </a:r>
            <a:r>
              <a:rPr sz="927" i="1" kern="1200" spc="13" dirty="0">
                <a:solidFill>
                  <a:prstClr val="black"/>
                </a:solidFill>
                <a:latin typeface="Calibri"/>
                <a:ea typeface="+mn-ea"/>
                <a:cs typeface="Palatino Linotype"/>
              </a:rPr>
              <a:t>institutional </a:t>
            </a:r>
            <a:r>
              <a:rPr sz="927" i="1" kern="1200" spc="26" dirty="0">
                <a:solidFill>
                  <a:prstClr val="black"/>
                </a:solidFill>
                <a:latin typeface="Calibri"/>
                <a:ea typeface="+mn-ea"/>
                <a:cs typeface="Palatino Linotype"/>
              </a:rPr>
              <a:t>power </a:t>
            </a:r>
            <a:r>
              <a:rPr sz="927" i="1" kern="1200" spc="13" dirty="0">
                <a:solidFill>
                  <a:prstClr val="black"/>
                </a:solidFill>
                <a:latin typeface="Calibri"/>
                <a:ea typeface="+mn-ea"/>
                <a:cs typeface="Palatino Linotype"/>
              </a:rPr>
              <a:t>effectively </a:t>
            </a:r>
            <a:r>
              <a:rPr sz="927" i="1" kern="1200" spc="23" dirty="0">
                <a:solidFill>
                  <a:prstClr val="black"/>
                </a:solidFill>
                <a:latin typeface="Calibri"/>
                <a:ea typeface="+mn-ea"/>
                <a:cs typeface="Palatino Linotype"/>
              </a:rPr>
              <a:t>requires </a:t>
            </a:r>
            <a:r>
              <a:rPr sz="927" i="1" kern="1200" dirty="0">
                <a:solidFill>
                  <a:prstClr val="black"/>
                </a:solidFill>
                <a:latin typeface="Calibri"/>
                <a:ea typeface="+mn-ea"/>
                <a:cs typeface="Palatino Linotype"/>
              </a:rPr>
              <a:t>trusting </a:t>
            </a:r>
            <a:r>
              <a:rPr sz="927" i="1" kern="1200" spc="30" dirty="0">
                <a:solidFill>
                  <a:prstClr val="black"/>
                </a:solidFill>
                <a:latin typeface="Calibri"/>
                <a:ea typeface="+mn-ea"/>
                <a:cs typeface="Palatino Linotype"/>
              </a:rPr>
              <a:t>relationships </a:t>
            </a:r>
            <a:r>
              <a:rPr sz="927" i="1" kern="1200" spc="43" dirty="0">
                <a:solidFill>
                  <a:prstClr val="black"/>
                </a:solidFill>
                <a:latin typeface="Calibri"/>
                <a:ea typeface="+mn-ea"/>
                <a:cs typeface="Palatino Linotype"/>
              </a:rPr>
              <a:t>and</a:t>
            </a:r>
            <a:r>
              <a:rPr sz="927" i="1" kern="1200" spc="-172" dirty="0">
                <a:solidFill>
                  <a:prstClr val="black"/>
                </a:solidFill>
                <a:latin typeface="Calibri"/>
                <a:ea typeface="+mn-ea"/>
                <a:cs typeface="Palatino Linotype"/>
              </a:rPr>
              <a:t> </a:t>
            </a:r>
            <a:r>
              <a:rPr sz="927" i="1" kern="1200" spc="43" dirty="0">
                <a:solidFill>
                  <a:prstClr val="black"/>
                </a:solidFill>
                <a:latin typeface="Calibri"/>
                <a:ea typeface="+mn-ea"/>
                <a:cs typeface="Palatino Linotype"/>
              </a:rPr>
              <a:t>open</a:t>
            </a:r>
            <a:endParaRPr sz="927" kern="1200" dirty="0">
              <a:solidFill>
                <a:prstClr val="black"/>
              </a:solidFill>
              <a:latin typeface="Calibri"/>
              <a:ea typeface="+mn-ea"/>
              <a:cs typeface="Palatino Linotype"/>
            </a:endParaRPr>
          </a:p>
          <a:p>
            <a:pPr marL="8405" marR="3362" defTabSz="605150">
              <a:lnSpc>
                <a:spcPct val="113700"/>
              </a:lnSpc>
              <a:buClrTx/>
            </a:pPr>
            <a:r>
              <a:rPr sz="927" i="1" kern="1200" spc="23" dirty="0">
                <a:solidFill>
                  <a:prstClr val="black"/>
                </a:solidFill>
                <a:latin typeface="Calibri"/>
                <a:ea typeface="+mn-ea"/>
                <a:cs typeface="Palatino Linotype"/>
              </a:rPr>
              <a:t>communication</a:t>
            </a:r>
            <a:r>
              <a:rPr sz="927" i="1" kern="1200" spc="-10" dirty="0">
                <a:solidFill>
                  <a:prstClr val="black"/>
                </a:solidFill>
                <a:latin typeface="Calibri"/>
                <a:ea typeface="+mn-ea"/>
                <a:cs typeface="Palatino Linotype"/>
              </a:rPr>
              <a:t> </a:t>
            </a:r>
            <a:r>
              <a:rPr sz="927" i="1" kern="1200" dirty="0">
                <a:solidFill>
                  <a:prstClr val="black"/>
                </a:solidFill>
                <a:latin typeface="Calibri"/>
                <a:ea typeface="+mn-ea"/>
                <a:cs typeface="Palatino Linotype"/>
              </a:rPr>
              <a:t>with</a:t>
            </a:r>
            <a:r>
              <a:rPr sz="927" i="1" kern="1200" spc="-7" dirty="0">
                <a:solidFill>
                  <a:prstClr val="black"/>
                </a:solidFill>
                <a:latin typeface="Calibri"/>
                <a:ea typeface="+mn-ea"/>
                <a:cs typeface="Palatino Linotype"/>
              </a:rPr>
              <a:t> </a:t>
            </a:r>
            <a:r>
              <a:rPr sz="927" i="1" kern="1200" spc="17" dirty="0">
                <a:solidFill>
                  <a:prstClr val="black"/>
                </a:solidFill>
                <a:latin typeface="Calibri"/>
                <a:ea typeface="+mn-ea"/>
                <a:cs typeface="Palatino Linotype"/>
              </a:rPr>
              <a:t>grant</a:t>
            </a:r>
            <a:r>
              <a:rPr sz="927" i="1" kern="1200" spc="-10" dirty="0">
                <a:solidFill>
                  <a:prstClr val="black"/>
                </a:solidFill>
                <a:latin typeface="Calibri"/>
                <a:ea typeface="+mn-ea"/>
                <a:cs typeface="Palatino Linotype"/>
              </a:rPr>
              <a:t> </a:t>
            </a:r>
            <a:r>
              <a:rPr sz="927" i="1" kern="1200" spc="30" dirty="0">
                <a:solidFill>
                  <a:prstClr val="black"/>
                </a:solidFill>
                <a:latin typeface="Calibri"/>
                <a:ea typeface="+mn-ea"/>
                <a:cs typeface="Palatino Linotype"/>
              </a:rPr>
              <a:t>partners,</a:t>
            </a:r>
            <a:r>
              <a:rPr sz="927" i="1" kern="1200" spc="-50" dirty="0">
                <a:solidFill>
                  <a:prstClr val="black"/>
                </a:solidFill>
                <a:latin typeface="Calibri"/>
                <a:ea typeface="+mn-ea"/>
                <a:cs typeface="Palatino Linotype"/>
              </a:rPr>
              <a:t> </a:t>
            </a:r>
            <a:r>
              <a:rPr sz="927" i="1" kern="1200" spc="63" dirty="0">
                <a:solidFill>
                  <a:prstClr val="black"/>
                </a:solidFill>
                <a:latin typeface="Calibri"/>
                <a:ea typeface="+mn-ea"/>
                <a:cs typeface="Palatino Linotype"/>
              </a:rPr>
              <a:t>as</a:t>
            </a:r>
            <a:r>
              <a:rPr sz="927" i="1" kern="1200" spc="-10" dirty="0">
                <a:solidFill>
                  <a:prstClr val="black"/>
                </a:solidFill>
                <a:latin typeface="Calibri"/>
                <a:ea typeface="+mn-ea"/>
                <a:cs typeface="Palatino Linotype"/>
              </a:rPr>
              <a:t> </a:t>
            </a:r>
            <a:r>
              <a:rPr sz="927" i="1" kern="1200" spc="36" dirty="0">
                <a:solidFill>
                  <a:prstClr val="black"/>
                </a:solidFill>
                <a:latin typeface="Calibri"/>
                <a:ea typeface="+mn-ea"/>
                <a:cs typeface="Palatino Linotype"/>
              </a:rPr>
              <a:t>described</a:t>
            </a:r>
            <a:r>
              <a:rPr sz="927" i="1" kern="1200" spc="-7" dirty="0">
                <a:solidFill>
                  <a:prstClr val="black"/>
                </a:solidFill>
                <a:latin typeface="Calibri"/>
                <a:ea typeface="+mn-ea"/>
                <a:cs typeface="Palatino Linotype"/>
              </a:rPr>
              <a:t> </a:t>
            </a:r>
            <a:r>
              <a:rPr sz="927" i="1" kern="1200" spc="-3" dirty="0">
                <a:solidFill>
                  <a:prstClr val="black"/>
                </a:solidFill>
                <a:latin typeface="Calibri"/>
                <a:ea typeface="+mn-ea"/>
                <a:cs typeface="Palatino Linotype"/>
              </a:rPr>
              <a:t>in</a:t>
            </a:r>
            <a:r>
              <a:rPr sz="927" i="1" kern="1200" spc="-10" dirty="0">
                <a:solidFill>
                  <a:prstClr val="black"/>
                </a:solidFill>
                <a:latin typeface="Calibri"/>
                <a:ea typeface="+mn-ea"/>
                <a:cs typeface="Palatino Linotype"/>
              </a:rPr>
              <a:t> </a:t>
            </a:r>
            <a:r>
              <a:rPr sz="927" i="1" kern="1200" spc="40" dirty="0">
                <a:solidFill>
                  <a:prstClr val="black"/>
                </a:solidFill>
                <a:latin typeface="Calibri"/>
                <a:ea typeface="+mn-ea"/>
                <a:cs typeface="Palatino Linotype"/>
              </a:rPr>
              <a:t>the</a:t>
            </a:r>
            <a:r>
              <a:rPr sz="927" i="1" kern="1200" spc="-7" dirty="0">
                <a:solidFill>
                  <a:prstClr val="black"/>
                </a:solidFill>
                <a:latin typeface="Calibri"/>
                <a:ea typeface="+mn-ea"/>
                <a:cs typeface="Palatino Linotype"/>
              </a:rPr>
              <a:t> </a:t>
            </a:r>
            <a:r>
              <a:rPr sz="927" i="1" kern="1200" spc="13" dirty="0">
                <a:solidFill>
                  <a:prstClr val="black"/>
                </a:solidFill>
                <a:latin typeface="Calibri"/>
                <a:ea typeface="+mn-ea"/>
                <a:cs typeface="Palatino Linotype"/>
              </a:rPr>
              <a:t>Sharing</a:t>
            </a:r>
            <a:r>
              <a:rPr sz="927" i="1" kern="1200" spc="-10" dirty="0">
                <a:solidFill>
                  <a:prstClr val="black"/>
                </a:solidFill>
                <a:latin typeface="Calibri"/>
                <a:ea typeface="+mn-ea"/>
                <a:cs typeface="Palatino Linotype"/>
              </a:rPr>
              <a:t> </a:t>
            </a:r>
            <a:r>
              <a:rPr sz="927" i="1" kern="1200" spc="13" dirty="0">
                <a:solidFill>
                  <a:prstClr val="black"/>
                </a:solidFill>
                <a:latin typeface="Calibri"/>
                <a:ea typeface="+mn-ea"/>
                <a:cs typeface="Palatino Linotype"/>
              </a:rPr>
              <a:t>Power</a:t>
            </a:r>
            <a:r>
              <a:rPr sz="927" i="1" kern="1200" spc="-7" dirty="0">
                <a:solidFill>
                  <a:prstClr val="black"/>
                </a:solidFill>
                <a:latin typeface="Calibri"/>
                <a:ea typeface="+mn-ea"/>
                <a:cs typeface="Palatino Linotype"/>
              </a:rPr>
              <a:t> </a:t>
            </a:r>
            <a:r>
              <a:rPr sz="927" i="1" kern="1200" spc="26" dirty="0">
                <a:solidFill>
                  <a:prstClr val="black"/>
                </a:solidFill>
                <a:latin typeface="Calibri"/>
                <a:ea typeface="+mn-ea"/>
                <a:cs typeface="Palatino Linotype"/>
              </a:rPr>
              <a:t>section,</a:t>
            </a:r>
            <a:r>
              <a:rPr sz="927" i="1" kern="1200" spc="-53" dirty="0">
                <a:solidFill>
                  <a:prstClr val="black"/>
                </a:solidFill>
                <a:latin typeface="Calibri"/>
                <a:ea typeface="+mn-ea"/>
                <a:cs typeface="Palatino Linotype"/>
              </a:rPr>
              <a:t> </a:t>
            </a:r>
            <a:r>
              <a:rPr sz="927" i="1" kern="1200" spc="63" dirty="0">
                <a:solidFill>
                  <a:prstClr val="black"/>
                </a:solidFill>
                <a:latin typeface="Calibri"/>
                <a:ea typeface="+mn-ea"/>
                <a:cs typeface="Palatino Linotype"/>
              </a:rPr>
              <a:t>as</a:t>
            </a:r>
            <a:r>
              <a:rPr sz="927" i="1" kern="1200" spc="-7" dirty="0">
                <a:solidFill>
                  <a:prstClr val="black"/>
                </a:solidFill>
                <a:latin typeface="Calibri"/>
                <a:ea typeface="+mn-ea"/>
                <a:cs typeface="Palatino Linotype"/>
              </a:rPr>
              <a:t> </a:t>
            </a:r>
            <a:r>
              <a:rPr sz="927" i="1" kern="1200" spc="7" dirty="0">
                <a:solidFill>
                  <a:prstClr val="black"/>
                </a:solidFill>
                <a:latin typeface="Calibri"/>
                <a:ea typeface="+mn-ea"/>
                <a:cs typeface="Palatino Linotype"/>
              </a:rPr>
              <a:t>well</a:t>
            </a:r>
            <a:r>
              <a:rPr sz="927" i="1" kern="1200" spc="-7" dirty="0">
                <a:solidFill>
                  <a:prstClr val="black"/>
                </a:solidFill>
                <a:latin typeface="Calibri"/>
                <a:ea typeface="+mn-ea"/>
                <a:cs typeface="Palatino Linotype"/>
              </a:rPr>
              <a:t> </a:t>
            </a:r>
            <a:r>
              <a:rPr sz="927" i="1" kern="1200" spc="63" dirty="0">
                <a:solidFill>
                  <a:prstClr val="black"/>
                </a:solidFill>
                <a:latin typeface="Calibri"/>
                <a:ea typeface="+mn-ea"/>
                <a:cs typeface="Palatino Linotype"/>
              </a:rPr>
              <a:t>as </a:t>
            </a:r>
            <a:r>
              <a:rPr sz="927" i="1" kern="1200" dirty="0">
                <a:solidFill>
                  <a:prstClr val="black"/>
                </a:solidFill>
                <a:latin typeface="Calibri"/>
                <a:ea typeface="+mn-ea"/>
                <a:cs typeface="Palatino Linotype"/>
              </a:rPr>
              <a:t>humility</a:t>
            </a:r>
            <a:r>
              <a:rPr sz="927" i="1" kern="1200" spc="-10" dirty="0">
                <a:solidFill>
                  <a:prstClr val="black"/>
                </a:solidFill>
                <a:latin typeface="Calibri"/>
                <a:ea typeface="+mn-ea"/>
                <a:cs typeface="Palatino Linotype"/>
              </a:rPr>
              <a:t> </a:t>
            </a:r>
            <a:r>
              <a:rPr sz="927" i="1" kern="1200" spc="43" dirty="0">
                <a:solidFill>
                  <a:prstClr val="black"/>
                </a:solidFill>
                <a:latin typeface="Calibri"/>
                <a:ea typeface="+mn-ea"/>
                <a:cs typeface="Palatino Linotype"/>
              </a:rPr>
              <a:t>and</a:t>
            </a:r>
            <a:r>
              <a:rPr sz="927" i="1" kern="1200" spc="-10" dirty="0">
                <a:solidFill>
                  <a:prstClr val="black"/>
                </a:solidFill>
                <a:latin typeface="Calibri"/>
                <a:ea typeface="+mn-ea"/>
                <a:cs typeface="Palatino Linotype"/>
              </a:rPr>
              <a:t> </a:t>
            </a:r>
            <a:r>
              <a:rPr sz="927" i="1" kern="1200" spc="23" dirty="0">
                <a:solidFill>
                  <a:prstClr val="black"/>
                </a:solidFill>
                <a:latin typeface="Calibri"/>
                <a:ea typeface="+mn-ea"/>
                <a:cs typeface="Palatino Linotype"/>
              </a:rPr>
              <a:t>humor.</a:t>
            </a:r>
            <a:r>
              <a:rPr sz="927" i="1" kern="1200" spc="-53" dirty="0">
                <a:solidFill>
                  <a:prstClr val="black"/>
                </a:solidFill>
                <a:latin typeface="Calibri"/>
                <a:ea typeface="+mn-ea"/>
                <a:cs typeface="Palatino Linotype"/>
              </a:rPr>
              <a:t> </a:t>
            </a:r>
            <a:r>
              <a:rPr sz="927" i="1" kern="1200" spc="36" dirty="0">
                <a:solidFill>
                  <a:prstClr val="black"/>
                </a:solidFill>
                <a:latin typeface="Calibri"/>
                <a:ea typeface="+mn-ea"/>
                <a:cs typeface="Palatino Linotype"/>
              </a:rPr>
              <a:t>The</a:t>
            </a:r>
            <a:r>
              <a:rPr sz="927" i="1" kern="1200" spc="-10" dirty="0">
                <a:solidFill>
                  <a:prstClr val="black"/>
                </a:solidFill>
                <a:latin typeface="Calibri"/>
                <a:ea typeface="+mn-ea"/>
                <a:cs typeface="Palatino Linotype"/>
              </a:rPr>
              <a:t> </a:t>
            </a:r>
            <a:r>
              <a:rPr sz="927" i="1" kern="1200" spc="10" dirty="0">
                <a:solidFill>
                  <a:prstClr val="black"/>
                </a:solidFill>
                <a:latin typeface="Calibri"/>
                <a:ea typeface="+mn-ea"/>
                <a:cs typeface="Palatino Linotype"/>
              </a:rPr>
              <a:t>following</a:t>
            </a:r>
            <a:r>
              <a:rPr sz="927" i="1" kern="1200" spc="-10" dirty="0">
                <a:solidFill>
                  <a:prstClr val="black"/>
                </a:solidFill>
                <a:latin typeface="Calibri"/>
                <a:ea typeface="+mn-ea"/>
                <a:cs typeface="Palatino Linotype"/>
              </a:rPr>
              <a:t> </a:t>
            </a:r>
            <a:r>
              <a:rPr sz="927" i="1" kern="1200" spc="30" dirty="0">
                <a:solidFill>
                  <a:prstClr val="black"/>
                </a:solidFill>
                <a:latin typeface="Calibri"/>
                <a:ea typeface="+mn-ea"/>
                <a:cs typeface="Palatino Linotype"/>
              </a:rPr>
              <a:t>considerations</a:t>
            </a:r>
            <a:r>
              <a:rPr sz="927" i="1" kern="1200" spc="-7" dirty="0">
                <a:solidFill>
                  <a:prstClr val="black"/>
                </a:solidFill>
                <a:latin typeface="Calibri"/>
                <a:ea typeface="+mn-ea"/>
                <a:cs typeface="Palatino Linotype"/>
              </a:rPr>
              <a:t> </a:t>
            </a:r>
            <a:r>
              <a:rPr sz="927" i="1" kern="1200" spc="36" dirty="0">
                <a:solidFill>
                  <a:prstClr val="black"/>
                </a:solidFill>
                <a:latin typeface="Calibri"/>
                <a:ea typeface="+mn-ea"/>
                <a:cs typeface="Palatino Linotype"/>
              </a:rPr>
              <a:t>can</a:t>
            </a:r>
            <a:r>
              <a:rPr sz="927" i="1" kern="1200" spc="-10" dirty="0">
                <a:solidFill>
                  <a:prstClr val="black"/>
                </a:solidFill>
                <a:latin typeface="Calibri"/>
                <a:ea typeface="+mn-ea"/>
                <a:cs typeface="Palatino Linotype"/>
              </a:rPr>
              <a:t> </a:t>
            </a:r>
            <a:r>
              <a:rPr sz="927" i="1" kern="1200" spc="17" dirty="0">
                <a:solidFill>
                  <a:prstClr val="black"/>
                </a:solidFill>
                <a:latin typeface="Calibri"/>
                <a:ea typeface="+mn-ea"/>
                <a:cs typeface="Palatino Linotype"/>
              </a:rPr>
              <a:t>inform</a:t>
            </a:r>
            <a:r>
              <a:rPr sz="927" i="1" kern="1200" spc="-10" dirty="0">
                <a:solidFill>
                  <a:prstClr val="black"/>
                </a:solidFill>
                <a:latin typeface="Calibri"/>
                <a:ea typeface="+mn-ea"/>
                <a:cs typeface="Palatino Linotype"/>
              </a:rPr>
              <a:t> </a:t>
            </a:r>
            <a:r>
              <a:rPr sz="927" i="1" kern="1200" dirty="0">
                <a:solidFill>
                  <a:prstClr val="black"/>
                </a:solidFill>
                <a:latin typeface="Calibri"/>
                <a:ea typeface="+mn-ea"/>
                <a:cs typeface="Palatino Linotype"/>
              </a:rPr>
              <a:t>your</a:t>
            </a:r>
            <a:r>
              <a:rPr sz="927" i="1" kern="1200" spc="-10" dirty="0">
                <a:solidFill>
                  <a:prstClr val="black"/>
                </a:solidFill>
                <a:latin typeface="Calibri"/>
                <a:ea typeface="+mn-ea"/>
                <a:cs typeface="Palatino Linotype"/>
              </a:rPr>
              <a:t> </a:t>
            </a:r>
            <a:r>
              <a:rPr sz="927" i="1" kern="1200" spc="3" dirty="0">
                <a:solidFill>
                  <a:prstClr val="black"/>
                </a:solidFill>
                <a:latin typeface="Calibri"/>
                <a:ea typeface="+mn-ea"/>
                <a:cs typeface="Palatino Linotype"/>
              </a:rPr>
              <a:t>next</a:t>
            </a:r>
            <a:r>
              <a:rPr sz="927" i="1" kern="1200" spc="-10" dirty="0">
                <a:solidFill>
                  <a:prstClr val="black"/>
                </a:solidFill>
                <a:latin typeface="Calibri"/>
                <a:ea typeface="+mn-ea"/>
                <a:cs typeface="Palatino Linotype"/>
              </a:rPr>
              <a:t> </a:t>
            </a:r>
            <a:r>
              <a:rPr sz="927" i="1" kern="1200" spc="33" dirty="0">
                <a:solidFill>
                  <a:prstClr val="black"/>
                </a:solidFill>
                <a:latin typeface="Calibri"/>
                <a:ea typeface="+mn-ea"/>
                <a:cs typeface="Palatino Linotype"/>
              </a:rPr>
              <a:t>steps.</a:t>
            </a:r>
            <a:endParaRPr sz="927" kern="1200" dirty="0">
              <a:solidFill>
                <a:prstClr val="black"/>
              </a:solidFill>
              <a:latin typeface="Calibri"/>
              <a:ea typeface="+mn-ea"/>
              <a:cs typeface="Palatino Linotype"/>
            </a:endParaRPr>
          </a:p>
        </p:txBody>
      </p:sp>
      <p:sp>
        <p:nvSpPr>
          <p:cNvPr id="10" name="object 10" descr="Tip"/>
          <p:cNvSpPr/>
          <p:nvPr/>
        </p:nvSpPr>
        <p:spPr>
          <a:xfrm>
            <a:off x="5741862" y="2027081"/>
            <a:ext cx="342006" cy="256403"/>
          </a:xfrm>
          <a:custGeom>
            <a:avLst/>
            <a:gdLst/>
            <a:ahLst/>
            <a:cxnLst/>
            <a:rect l="l" t="t" r="r" b="b"/>
            <a:pathLst>
              <a:path w="403860" h="269239">
                <a:moveTo>
                  <a:pt x="141935" y="0"/>
                </a:moveTo>
                <a:lnTo>
                  <a:pt x="99007" y="4551"/>
                </a:lnTo>
                <a:lnTo>
                  <a:pt x="61014" y="21655"/>
                </a:lnTo>
                <a:lnTo>
                  <a:pt x="30290" y="49213"/>
                </a:lnTo>
                <a:lnTo>
                  <a:pt x="9173" y="85128"/>
                </a:lnTo>
                <a:lnTo>
                  <a:pt x="0" y="127304"/>
                </a:lnTo>
                <a:lnTo>
                  <a:pt x="4557" y="170232"/>
                </a:lnTo>
                <a:lnTo>
                  <a:pt x="21664" y="208225"/>
                </a:lnTo>
                <a:lnTo>
                  <a:pt x="49224" y="238949"/>
                </a:lnTo>
                <a:lnTo>
                  <a:pt x="85141" y="260066"/>
                </a:lnTo>
                <a:lnTo>
                  <a:pt x="127317" y="269240"/>
                </a:lnTo>
                <a:lnTo>
                  <a:pt x="147795" y="268808"/>
                </a:lnTo>
                <a:lnTo>
                  <a:pt x="167468" y="265407"/>
                </a:lnTo>
                <a:lnTo>
                  <a:pt x="186103" y="259249"/>
                </a:lnTo>
                <a:lnTo>
                  <a:pt x="403517" y="149072"/>
                </a:lnTo>
                <a:lnTo>
                  <a:pt x="211556" y="23901"/>
                </a:lnTo>
                <a:lnTo>
                  <a:pt x="209270" y="22313"/>
                </a:lnTo>
                <a:lnTo>
                  <a:pt x="206933" y="20789"/>
                </a:lnTo>
                <a:lnTo>
                  <a:pt x="204558" y="19329"/>
                </a:lnTo>
                <a:lnTo>
                  <a:pt x="203364" y="18567"/>
                </a:lnTo>
                <a:lnTo>
                  <a:pt x="203225" y="18567"/>
                </a:lnTo>
                <a:lnTo>
                  <a:pt x="189182" y="11319"/>
                </a:lnTo>
                <a:lnTo>
                  <a:pt x="174213" y="5721"/>
                </a:lnTo>
                <a:lnTo>
                  <a:pt x="158428" y="1904"/>
                </a:lnTo>
                <a:lnTo>
                  <a:pt x="141935" y="0"/>
                </a:lnTo>
                <a:close/>
              </a:path>
              <a:path w="403860" h="269239">
                <a:moveTo>
                  <a:pt x="203225" y="18478"/>
                </a:moveTo>
                <a:lnTo>
                  <a:pt x="203364" y="18567"/>
                </a:lnTo>
                <a:lnTo>
                  <a:pt x="203225" y="18478"/>
                </a:lnTo>
                <a:close/>
              </a:path>
            </a:pathLst>
          </a:custGeom>
          <a:solidFill>
            <a:srgbClr val="F794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txBox="1"/>
          <p:nvPr/>
        </p:nvSpPr>
        <p:spPr>
          <a:xfrm>
            <a:off x="5877635" y="2227265"/>
            <a:ext cx="2893723" cy="1587893"/>
          </a:xfrm>
          <a:prstGeom prst="rect">
            <a:avLst/>
          </a:prstGeom>
        </p:spPr>
        <p:txBody>
          <a:bodyPr vert="horz" wrap="square" lIns="0" tIns="8404" rIns="0" bIns="0" rtlCol="0">
            <a:spAutoFit/>
          </a:bodyPr>
          <a:lstStyle/>
          <a:p>
            <a:pPr marL="171458" marR="3362" indent="-163475" defTabSz="605150">
              <a:lnSpc>
                <a:spcPct val="129900"/>
              </a:lnSpc>
              <a:spcBef>
                <a:spcPts val="66"/>
              </a:spcBef>
              <a:buClrTx/>
              <a:tabLst>
                <a:tab pos="269375" algn="l"/>
              </a:tabLst>
            </a:pPr>
            <a:r>
              <a:rPr sz="1191" kern="1200" spc="54" baseline="2314" dirty="0">
                <a:solidFill>
                  <a:srgbClr val="FFFFFF"/>
                </a:solidFill>
                <a:latin typeface="Oswald Regular"/>
                <a:ea typeface="+mn-ea"/>
                <a:cs typeface="Oswald Regular"/>
              </a:rPr>
              <a:t>	</a:t>
            </a:r>
            <a:r>
              <a:rPr sz="794" i="1" kern="1200" dirty="0">
                <a:solidFill>
                  <a:prstClr val="black"/>
                </a:solidFill>
                <a:latin typeface="Calibri"/>
                <a:ea typeface="+mn-ea"/>
                <a:cs typeface="Book Antiqua"/>
              </a:rPr>
              <a:t>Applying </a:t>
            </a:r>
            <a:r>
              <a:rPr sz="794" i="1" kern="1200" spc="30" dirty="0">
                <a:solidFill>
                  <a:prstClr val="black"/>
                </a:solidFill>
                <a:latin typeface="Calibri"/>
                <a:ea typeface="+mn-ea"/>
                <a:cs typeface="Book Antiqua"/>
              </a:rPr>
              <a:t>the </a:t>
            </a:r>
            <a:r>
              <a:rPr sz="794" i="1" kern="1200" spc="20" dirty="0">
                <a:solidFill>
                  <a:prstClr val="black"/>
                </a:solidFill>
                <a:latin typeface="Calibri"/>
                <a:ea typeface="+mn-ea"/>
                <a:cs typeface="Book Antiqua"/>
              </a:rPr>
              <a:t>lenses </a:t>
            </a:r>
            <a:r>
              <a:rPr sz="794" i="1" kern="1200" spc="36" dirty="0">
                <a:solidFill>
                  <a:prstClr val="black"/>
                </a:solidFill>
                <a:latin typeface="Calibri"/>
                <a:ea typeface="+mn-ea"/>
                <a:cs typeface="Book Antiqua"/>
              </a:rPr>
              <a:t>of </a:t>
            </a:r>
            <a:r>
              <a:rPr sz="794" i="1" kern="1200" spc="7" dirty="0">
                <a:solidFill>
                  <a:prstClr val="black"/>
                </a:solidFill>
                <a:latin typeface="Calibri"/>
                <a:ea typeface="+mn-ea"/>
                <a:cs typeface="Book Antiqua"/>
              </a:rPr>
              <a:t>privilege </a:t>
            </a:r>
            <a:r>
              <a:rPr sz="794" i="1" kern="1200" spc="30" dirty="0">
                <a:solidFill>
                  <a:prstClr val="black"/>
                </a:solidFill>
                <a:latin typeface="Calibri"/>
                <a:ea typeface="+mn-ea"/>
                <a:cs typeface="Book Antiqua"/>
              </a:rPr>
              <a:t>and </a:t>
            </a:r>
            <a:r>
              <a:rPr sz="794" i="1" kern="1200" spc="17" dirty="0">
                <a:solidFill>
                  <a:prstClr val="black"/>
                </a:solidFill>
                <a:latin typeface="Calibri"/>
                <a:ea typeface="+mn-ea"/>
                <a:cs typeface="Book Antiqua"/>
              </a:rPr>
              <a:t>equity </a:t>
            </a:r>
            <a:r>
              <a:rPr sz="794" i="1" kern="1200" spc="33" dirty="0">
                <a:solidFill>
                  <a:prstClr val="black"/>
                </a:solidFill>
                <a:latin typeface="Calibri"/>
                <a:ea typeface="+mn-ea"/>
                <a:cs typeface="Book Antiqua"/>
              </a:rPr>
              <a:t>can </a:t>
            </a:r>
            <a:r>
              <a:rPr sz="794" i="1" kern="1200" spc="75" dirty="0">
                <a:solidFill>
                  <a:prstClr val="black"/>
                </a:solidFill>
                <a:latin typeface="Calibri"/>
                <a:ea typeface="+mn-ea"/>
                <a:cs typeface="Book Antiqua"/>
              </a:rPr>
              <a:t>be </a:t>
            </a:r>
            <a:r>
              <a:rPr sz="794" i="1" kern="1200" spc="7" dirty="0">
                <a:solidFill>
                  <a:prstClr val="black"/>
                </a:solidFill>
                <a:latin typeface="Calibri"/>
                <a:ea typeface="+mn-ea"/>
                <a:cs typeface="Book Antiqua"/>
              </a:rPr>
              <a:t>useful </a:t>
            </a:r>
            <a:r>
              <a:rPr sz="794" i="1" kern="1200" spc="-13" dirty="0">
                <a:solidFill>
                  <a:prstClr val="black"/>
                </a:solidFill>
                <a:latin typeface="Calibri"/>
                <a:ea typeface="+mn-ea"/>
                <a:cs typeface="Book Antiqua"/>
              </a:rPr>
              <a:t>in  </a:t>
            </a:r>
            <a:r>
              <a:rPr sz="794" i="1" kern="1200" spc="7" dirty="0">
                <a:solidFill>
                  <a:prstClr val="black"/>
                </a:solidFill>
                <a:latin typeface="Calibri"/>
                <a:ea typeface="+mn-ea"/>
                <a:cs typeface="Book Antiqua"/>
              </a:rPr>
              <a:t>examining </a:t>
            </a:r>
            <a:r>
              <a:rPr sz="794" i="1" kern="1200" spc="23" dirty="0">
                <a:solidFill>
                  <a:prstClr val="black"/>
                </a:solidFill>
                <a:latin typeface="Calibri"/>
                <a:ea typeface="+mn-ea"/>
                <a:cs typeface="Book Antiqua"/>
              </a:rPr>
              <a:t>which </a:t>
            </a:r>
            <a:r>
              <a:rPr sz="794" i="1" kern="1200" spc="13" dirty="0">
                <a:solidFill>
                  <a:prstClr val="black"/>
                </a:solidFill>
                <a:latin typeface="Calibri"/>
                <a:ea typeface="+mn-ea"/>
                <a:cs typeface="Book Antiqua"/>
              </a:rPr>
              <a:t>assumptions </a:t>
            </a:r>
            <a:r>
              <a:rPr sz="794" i="1" kern="1200" spc="36" dirty="0">
                <a:solidFill>
                  <a:prstClr val="black"/>
                </a:solidFill>
                <a:latin typeface="Calibri"/>
                <a:ea typeface="+mn-ea"/>
                <a:cs typeface="Book Antiqua"/>
              </a:rPr>
              <a:t>go </a:t>
            </a:r>
            <a:r>
              <a:rPr sz="794" i="1" kern="1200" spc="7" dirty="0">
                <a:solidFill>
                  <a:prstClr val="black"/>
                </a:solidFill>
                <a:latin typeface="Calibri"/>
                <a:ea typeface="+mn-ea"/>
                <a:cs typeface="Book Antiqua"/>
              </a:rPr>
              <a:t>into defining </a:t>
            </a:r>
            <a:r>
              <a:rPr sz="794" i="1" kern="1200" spc="20" dirty="0">
                <a:solidFill>
                  <a:prstClr val="black"/>
                </a:solidFill>
                <a:latin typeface="Calibri"/>
                <a:ea typeface="+mn-ea"/>
                <a:cs typeface="Book Antiqua"/>
              </a:rPr>
              <a:t>“capacity” </a:t>
            </a:r>
            <a:r>
              <a:rPr sz="794" i="1" kern="1200" spc="30" dirty="0">
                <a:solidFill>
                  <a:prstClr val="black"/>
                </a:solidFill>
                <a:latin typeface="Calibri"/>
                <a:ea typeface="+mn-ea"/>
                <a:cs typeface="Book Antiqua"/>
              </a:rPr>
              <a:t>and  </a:t>
            </a:r>
            <a:r>
              <a:rPr sz="794" i="1" kern="1200" spc="20" dirty="0">
                <a:solidFill>
                  <a:prstClr val="black"/>
                </a:solidFill>
                <a:latin typeface="Calibri"/>
                <a:ea typeface="+mn-ea"/>
                <a:cs typeface="Book Antiqua"/>
              </a:rPr>
              <a:t>“leadership” </a:t>
            </a:r>
            <a:r>
              <a:rPr sz="794" i="1" kern="1200" spc="-13" dirty="0">
                <a:solidFill>
                  <a:prstClr val="black"/>
                </a:solidFill>
                <a:latin typeface="Calibri"/>
                <a:ea typeface="+mn-ea"/>
                <a:cs typeface="Book Antiqua"/>
              </a:rPr>
              <a:t>in </a:t>
            </a:r>
            <a:r>
              <a:rPr sz="794" i="1" kern="1200" spc="36" dirty="0">
                <a:solidFill>
                  <a:prstClr val="black"/>
                </a:solidFill>
                <a:latin typeface="Calibri"/>
                <a:ea typeface="+mn-ea"/>
                <a:cs typeface="Book Antiqua"/>
              </a:rPr>
              <a:t>a </a:t>
            </a:r>
            <a:r>
              <a:rPr sz="794" i="1" kern="1200" spc="3" dirty="0">
                <a:solidFill>
                  <a:prstClr val="black"/>
                </a:solidFill>
                <a:latin typeface="Calibri"/>
                <a:ea typeface="+mn-ea"/>
                <a:cs typeface="Book Antiqua"/>
              </a:rPr>
              <a:t>particular </a:t>
            </a:r>
            <a:r>
              <a:rPr sz="794" i="1" kern="1200" spc="10" dirty="0">
                <a:solidFill>
                  <a:prstClr val="black"/>
                </a:solidFill>
                <a:latin typeface="Calibri"/>
                <a:ea typeface="+mn-ea"/>
                <a:cs typeface="Book Antiqua"/>
              </a:rPr>
              <a:t>community. </a:t>
            </a:r>
            <a:r>
              <a:rPr sz="794" i="1" kern="1200" spc="-13" dirty="0">
                <a:solidFill>
                  <a:prstClr val="black"/>
                </a:solidFill>
                <a:latin typeface="Calibri"/>
                <a:ea typeface="+mn-ea"/>
                <a:cs typeface="Book Antiqua"/>
              </a:rPr>
              <a:t>For </a:t>
            </a:r>
            <a:r>
              <a:rPr sz="794" i="1" kern="1200" spc="26" dirty="0">
                <a:solidFill>
                  <a:prstClr val="black"/>
                </a:solidFill>
                <a:latin typeface="Calibri"/>
                <a:ea typeface="+mn-ea"/>
                <a:cs typeface="Book Antiqua"/>
              </a:rPr>
              <a:t>example, </a:t>
            </a:r>
            <a:r>
              <a:rPr sz="794" i="1" kern="1200" spc="-26" dirty="0">
                <a:solidFill>
                  <a:prstClr val="black"/>
                </a:solidFill>
                <a:latin typeface="Calibri"/>
                <a:ea typeface="+mn-ea"/>
                <a:cs typeface="Book Antiqua"/>
              </a:rPr>
              <a:t>NCRP’s  </a:t>
            </a:r>
            <a:r>
              <a:rPr sz="794" kern="1200" spc="30" dirty="0">
                <a:solidFill>
                  <a:prstClr val="black"/>
                </a:solidFill>
                <a:latin typeface="Calibri"/>
                <a:ea typeface="+mn-ea"/>
                <a:cs typeface="Calibri"/>
              </a:rPr>
              <a:t>As </a:t>
            </a:r>
            <a:r>
              <a:rPr sz="794" kern="1200" spc="-7" dirty="0">
                <a:solidFill>
                  <a:prstClr val="black"/>
                </a:solidFill>
                <a:latin typeface="Calibri"/>
                <a:ea typeface="+mn-ea"/>
                <a:cs typeface="Calibri"/>
              </a:rPr>
              <a:t>the </a:t>
            </a:r>
            <a:r>
              <a:rPr sz="794" kern="1200" spc="10" dirty="0">
                <a:solidFill>
                  <a:prstClr val="black"/>
                </a:solidFill>
                <a:latin typeface="Calibri"/>
                <a:ea typeface="+mn-ea"/>
                <a:cs typeface="Calibri"/>
              </a:rPr>
              <a:t>South </a:t>
            </a:r>
            <a:r>
              <a:rPr sz="794" kern="1200" spc="23" dirty="0">
                <a:solidFill>
                  <a:prstClr val="black"/>
                </a:solidFill>
                <a:latin typeface="Calibri"/>
                <a:ea typeface="+mn-ea"/>
                <a:cs typeface="Calibri"/>
              </a:rPr>
              <a:t>Grows: </a:t>
            </a:r>
            <a:r>
              <a:rPr sz="794" kern="1200" spc="69" dirty="0">
                <a:solidFill>
                  <a:prstClr val="black"/>
                </a:solidFill>
                <a:latin typeface="Calibri"/>
                <a:ea typeface="+mn-ea"/>
                <a:cs typeface="Calibri"/>
              </a:rPr>
              <a:t>On </a:t>
            </a:r>
            <a:r>
              <a:rPr sz="794" kern="1200" dirty="0">
                <a:solidFill>
                  <a:prstClr val="black"/>
                </a:solidFill>
                <a:latin typeface="Calibri"/>
                <a:ea typeface="+mn-ea"/>
                <a:cs typeface="Calibri"/>
              </a:rPr>
              <a:t>Fertile </a:t>
            </a:r>
            <a:r>
              <a:rPr sz="794" kern="1200" spc="26" dirty="0">
                <a:solidFill>
                  <a:prstClr val="black"/>
                </a:solidFill>
                <a:latin typeface="Calibri"/>
                <a:ea typeface="+mn-ea"/>
                <a:cs typeface="Calibri"/>
              </a:rPr>
              <a:t>Soil </a:t>
            </a:r>
            <a:r>
              <a:rPr sz="794" i="1" kern="1200" spc="7" dirty="0">
                <a:solidFill>
                  <a:prstClr val="black"/>
                </a:solidFill>
                <a:latin typeface="Calibri"/>
                <a:ea typeface="+mn-ea"/>
                <a:cs typeface="Book Antiqua"/>
              </a:rPr>
              <a:t>urges </a:t>
            </a:r>
            <a:r>
              <a:rPr sz="794" i="1" kern="1200" spc="10" dirty="0">
                <a:solidFill>
                  <a:prstClr val="black"/>
                </a:solidFill>
                <a:latin typeface="Calibri"/>
                <a:ea typeface="+mn-ea"/>
                <a:cs typeface="Book Antiqua"/>
              </a:rPr>
              <a:t>grantmakers </a:t>
            </a:r>
            <a:r>
              <a:rPr sz="794" i="1" kern="1200" spc="23" dirty="0">
                <a:solidFill>
                  <a:prstClr val="black"/>
                </a:solidFill>
                <a:latin typeface="Calibri"/>
                <a:ea typeface="+mn-ea"/>
                <a:cs typeface="Book Antiqua"/>
              </a:rPr>
              <a:t>to  </a:t>
            </a:r>
            <a:r>
              <a:rPr sz="794" i="1" kern="1200" spc="50" dirty="0">
                <a:solidFill>
                  <a:prstClr val="black"/>
                </a:solidFill>
                <a:latin typeface="Calibri"/>
                <a:ea typeface="+mn-ea"/>
                <a:cs typeface="Book Antiqua"/>
              </a:rPr>
              <a:t>check </a:t>
            </a:r>
            <a:r>
              <a:rPr sz="794" i="1" kern="1200" spc="33" dirty="0">
                <a:solidFill>
                  <a:prstClr val="black"/>
                </a:solidFill>
                <a:latin typeface="Calibri"/>
                <a:ea typeface="+mn-ea"/>
                <a:cs typeface="Book Antiqua"/>
              </a:rPr>
              <a:t>those </a:t>
            </a:r>
            <a:r>
              <a:rPr sz="794" i="1" kern="1200" spc="13" dirty="0">
                <a:solidFill>
                  <a:prstClr val="black"/>
                </a:solidFill>
                <a:latin typeface="Calibri"/>
                <a:ea typeface="+mn-ea"/>
                <a:cs typeface="Book Antiqua"/>
              </a:rPr>
              <a:t>assumptions </a:t>
            </a:r>
            <a:r>
              <a:rPr sz="794" i="1" kern="1200" spc="-13" dirty="0">
                <a:solidFill>
                  <a:prstClr val="black"/>
                </a:solidFill>
                <a:latin typeface="Calibri"/>
                <a:ea typeface="+mn-ea"/>
                <a:cs typeface="Book Antiqua"/>
              </a:rPr>
              <a:t>in </a:t>
            </a:r>
            <a:r>
              <a:rPr sz="794" i="1" kern="1200" spc="36" dirty="0">
                <a:solidFill>
                  <a:prstClr val="black"/>
                </a:solidFill>
                <a:latin typeface="Calibri"/>
                <a:ea typeface="+mn-ea"/>
                <a:cs typeface="Book Antiqua"/>
              </a:rPr>
              <a:t>a </a:t>
            </a:r>
            <a:r>
              <a:rPr sz="794" i="1" kern="1200" spc="10" dirty="0">
                <a:solidFill>
                  <a:prstClr val="black"/>
                </a:solidFill>
                <a:latin typeface="Calibri"/>
                <a:ea typeface="+mn-ea"/>
                <a:cs typeface="Book Antiqua"/>
              </a:rPr>
              <a:t>regional </a:t>
            </a:r>
            <a:r>
              <a:rPr sz="794" i="1" kern="1200" spc="17" dirty="0">
                <a:solidFill>
                  <a:prstClr val="black"/>
                </a:solidFill>
                <a:latin typeface="Calibri"/>
                <a:ea typeface="+mn-ea"/>
                <a:cs typeface="Book Antiqua"/>
              </a:rPr>
              <a:t>context. </a:t>
            </a:r>
            <a:r>
              <a:rPr sz="794" i="1" kern="1200" spc="23" dirty="0">
                <a:solidFill>
                  <a:prstClr val="black"/>
                </a:solidFill>
                <a:latin typeface="Calibri"/>
                <a:ea typeface="+mn-ea"/>
                <a:cs typeface="Book Antiqua"/>
              </a:rPr>
              <a:t>“When </a:t>
            </a:r>
            <a:r>
              <a:rPr sz="794" i="1" kern="1200" spc="10" dirty="0">
                <a:solidFill>
                  <a:prstClr val="black"/>
                </a:solidFill>
                <a:latin typeface="Calibri"/>
                <a:ea typeface="+mn-ea"/>
                <a:cs typeface="Book Antiqua"/>
              </a:rPr>
              <a:t>funders  </a:t>
            </a:r>
            <a:r>
              <a:rPr sz="794" i="1" kern="1200" spc="33" dirty="0">
                <a:solidFill>
                  <a:prstClr val="black"/>
                </a:solidFill>
                <a:latin typeface="Calibri"/>
                <a:ea typeface="+mn-ea"/>
                <a:cs typeface="Book Antiqua"/>
              </a:rPr>
              <a:t>expect </a:t>
            </a:r>
            <a:r>
              <a:rPr sz="794" i="1" kern="1200" spc="36" dirty="0">
                <a:solidFill>
                  <a:prstClr val="black"/>
                </a:solidFill>
                <a:latin typeface="Calibri"/>
                <a:ea typeface="+mn-ea"/>
                <a:cs typeface="Book Antiqua"/>
              </a:rPr>
              <a:t>a </a:t>
            </a:r>
            <a:r>
              <a:rPr sz="794" i="1" kern="1200" spc="33" dirty="0">
                <a:solidFill>
                  <a:prstClr val="black"/>
                </a:solidFill>
                <a:latin typeface="Calibri"/>
                <a:ea typeface="+mn-ea"/>
                <a:cs typeface="Book Antiqua"/>
              </a:rPr>
              <a:t>college </a:t>
            </a:r>
            <a:r>
              <a:rPr sz="794" i="1" kern="1200" spc="40" dirty="0">
                <a:solidFill>
                  <a:prstClr val="black"/>
                </a:solidFill>
                <a:latin typeface="Calibri"/>
                <a:ea typeface="+mn-ea"/>
                <a:cs typeface="Book Antiqua"/>
              </a:rPr>
              <a:t>degree </a:t>
            </a:r>
            <a:r>
              <a:rPr sz="794" i="1" kern="1200" spc="17" dirty="0">
                <a:solidFill>
                  <a:prstClr val="black"/>
                </a:solidFill>
                <a:latin typeface="Calibri"/>
                <a:ea typeface="+mn-ea"/>
                <a:cs typeface="Book Antiqua"/>
              </a:rPr>
              <a:t>or </a:t>
            </a:r>
            <a:r>
              <a:rPr sz="794" i="1" kern="1200" spc="36" dirty="0">
                <a:solidFill>
                  <a:prstClr val="black"/>
                </a:solidFill>
                <a:latin typeface="Calibri"/>
                <a:ea typeface="+mn-ea"/>
                <a:cs typeface="Book Antiqua"/>
              </a:rPr>
              <a:t>a </a:t>
            </a:r>
            <a:r>
              <a:rPr sz="794" i="1" kern="1200" spc="30" dirty="0">
                <a:solidFill>
                  <a:prstClr val="black"/>
                </a:solidFill>
                <a:latin typeface="Calibri"/>
                <a:ea typeface="+mn-ea"/>
                <a:cs typeface="Book Antiqua"/>
              </a:rPr>
              <a:t>polished </a:t>
            </a:r>
            <a:r>
              <a:rPr sz="794" i="1" kern="1200" spc="-10" dirty="0">
                <a:solidFill>
                  <a:prstClr val="black"/>
                </a:solidFill>
                <a:latin typeface="Calibri"/>
                <a:ea typeface="+mn-ea"/>
                <a:cs typeface="Book Antiqua"/>
              </a:rPr>
              <a:t>grant </a:t>
            </a:r>
            <a:r>
              <a:rPr sz="794" i="1" kern="1200" spc="26" dirty="0">
                <a:solidFill>
                  <a:prstClr val="black"/>
                </a:solidFill>
                <a:latin typeface="Calibri"/>
                <a:ea typeface="+mn-ea"/>
                <a:cs typeface="Book Antiqua"/>
              </a:rPr>
              <a:t>proposal </a:t>
            </a:r>
            <a:r>
              <a:rPr sz="794" i="1" kern="1200" spc="23" dirty="0">
                <a:solidFill>
                  <a:prstClr val="black"/>
                </a:solidFill>
                <a:latin typeface="Calibri"/>
                <a:ea typeface="+mn-ea"/>
                <a:cs typeface="Book Antiqua"/>
              </a:rPr>
              <a:t>to </a:t>
            </a:r>
            <a:r>
              <a:rPr sz="794" i="1" kern="1200" spc="-13" dirty="0">
                <a:solidFill>
                  <a:prstClr val="black"/>
                </a:solidFill>
                <a:latin typeface="Calibri"/>
                <a:ea typeface="+mn-ea"/>
                <a:cs typeface="Book Antiqua"/>
              </a:rPr>
              <a:t>justify  </a:t>
            </a:r>
            <a:r>
              <a:rPr sz="794" i="1" kern="1200" spc="17" dirty="0">
                <a:solidFill>
                  <a:prstClr val="black"/>
                </a:solidFill>
                <a:latin typeface="Calibri"/>
                <a:ea typeface="+mn-ea"/>
                <a:cs typeface="Book Antiqua"/>
              </a:rPr>
              <a:t>an </a:t>
            </a:r>
            <a:r>
              <a:rPr sz="794" i="1" kern="1200" spc="10" dirty="0">
                <a:solidFill>
                  <a:prstClr val="black"/>
                </a:solidFill>
                <a:latin typeface="Calibri"/>
                <a:ea typeface="+mn-ea"/>
                <a:cs typeface="Book Antiqua"/>
              </a:rPr>
              <a:t>investment, </a:t>
            </a:r>
            <a:r>
              <a:rPr sz="794" i="1" kern="1200" spc="20" dirty="0">
                <a:solidFill>
                  <a:prstClr val="black"/>
                </a:solidFill>
                <a:latin typeface="Calibri"/>
                <a:ea typeface="+mn-ea"/>
                <a:cs typeface="Book Antiqua"/>
              </a:rPr>
              <a:t>they </a:t>
            </a:r>
            <a:r>
              <a:rPr sz="794" i="1" kern="1200" spc="26" dirty="0">
                <a:solidFill>
                  <a:prstClr val="black"/>
                </a:solidFill>
                <a:latin typeface="Calibri"/>
                <a:ea typeface="+mn-ea"/>
                <a:cs typeface="Book Antiqua"/>
              </a:rPr>
              <a:t>exclude </a:t>
            </a:r>
            <a:r>
              <a:rPr sz="794" i="1" kern="1200" spc="10" dirty="0">
                <a:solidFill>
                  <a:prstClr val="black"/>
                </a:solidFill>
                <a:latin typeface="Calibri"/>
                <a:ea typeface="+mn-ea"/>
                <a:cs typeface="Book Antiqua"/>
              </a:rPr>
              <a:t>Southern organizations </a:t>
            </a:r>
            <a:r>
              <a:rPr sz="794" i="1" kern="1200" spc="-13" dirty="0">
                <a:solidFill>
                  <a:prstClr val="black"/>
                </a:solidFill>
                <a:latin typeface="Calibri"/>
                <a:ea typeface="+mn-ea"/>
                <a:cs typeface="Book Antiqua"/>
              </a:rPr>
              <a:t>in</a:t>
            </a:r>
            <a:r>
              <a:rPr sz="794" i="1" kern="1200" spc="36" dirty="0">
                <a:solidFill>
                  <a:prstClr val="black"/>
                </a:solidFill>
                <a:latin typeface="Calibri"/>
                <a:ea typeface="+mn-ea"/>
                <a:cs typeface="Book Antiqua"/>
              </a:rPr>
              <a:t> </a:t>
            </a:r>
            <a:r>
              <a:rPr sz="794" i="1" kern="1200" spc="50" dirty="0">
                <a:solidFill>
                  <a:prstClr val="black"/>
                </a:solidFill>
                <a:latin typeface="Calibri"/>
                <a:ea typeface="+mn-ea"/>
                <a:cs typeface="Book Antiqua"/>
              </a:rPr>
              <a:t>need</a:t>
            </a:r>
            <a:endParaRPr sz="794" kern="1200" dirty="0">
              <a:solidFill>
                <a:prstClr val="black"/>
              </a:solidFill>
              <a:latin typeface="Calibri"/>
              <a:ea typeface="+mn-ea"/>
              <a:cs typeface="Book Antiqua"/>
            </a:endParaRPr>
          </a:p>
          <a:p>
            <a:pPr marL="171458" marR="63877" algn="just" defTabSz="605150">
              <a:lnSpc>
                <a:spcPct val="130900"/>
              </a:lnSpc>
              <a:buClrTx/>
            </a:pPr>
            <a:r>
              <a:rPr sz="794" i="1" kern="1200" spc="36" dirty="0">
                <a:solidFill>
                  <a:prstClr val="black"/>
                </a:solidFill>
                <a:latin typeface="Calibri"/>
                <a:ea typeface="+mn-ea"/>
                <a:cs typeface="Book Antiqua"/>
              </a:rPr>
              <a:t>of </a:t>
            </a:r>
            <a:r>
              <a:rPr sz="794" i="1" kern="1200" spc="17" dirty="0">
                <a:solidFill>
                  <a:prstClr val="black"/>
                </a:solidFill>
                <a:latin typeface="Calibri"/>
                <a:ea typeface="+mn-ea"/>
                <a:cs typeface="Book Antiqua"/>
              </a:rPr>
              <a:t>philanthropic </a:t>
            </a:r>
            <a:r>
              <a:rPr sz="794" i="1" kern="1200" spc="20" dirty="0">
                <a:solidFill>
                  <a:prstClr val="black"/>
                </a:solidFill>
                <a:latin typeface="Calibri"/>
                <a:ea typeface="+mn-ea"/>
                <a:cs typeface="Book Antiqua"/>
              </a:rPr>
              <a:t>resources, </a:t>
            </a:r>
            <a:r>
              <a:rPr sz="794" i="1" kern="1200" spc="23" dirty="0">
                <a:solidFill>
                  <a:prstClr val="black"/>
                </a:solidFill>
                <a:latin typeface="Calibri"/>
                <a:ea typeface="+mn-ea"/>
                <a:cs typeface="Book Antiqua"/>
              </a:rPr>
              <a:t>which are </a:t>
            </a:r>
            <a:r>
              <a:rPr sz="794" i="1" kern="1200" spc="33" dirty="0">
                <a:solidFill>
                  <a:prstClr val="black"/>
                </a:solidFill>
                <a:latin typeface="Calibri"/>
                <a:ea typeface="+mn-ea"/>
                <a:cs typeface="Book Antiqua"/>
              </a:rPr>
              <a:t>led </a:t>
            </a:r>
            <a:r>
              <a:rPr sz="794" i="1" kern="1200" spc="30" dirty="0">
                <a:solidFill>
                  <a:prstClr val="black"/>
                </a:solidFill>
                <a:latin typeface="Calibri"/>
                <a:ea typeface="+mn-ea"/>
                <a:cs typeface="Book Antiqua"/>
              </a:rPr>
              <a:t>by </a:t>
            </a:r>
            <a:r>
              <a:rPr sz="794" i="1" kern="1200" spc="50" dirty="0">
                <a:solidFill>
                  <a:prstClr val="black"/>
                </a:solidFill>
                <a:latin typeface="Calibri"/>
                <a:ea typeface="+mn-ea"/>
                <a:cs typeface="Book Antiqua"/>
              </a:rPr>
              <a:t>people </a:t>
            </a:r>
            <a:r>
              <a:rPr sz="794" i="1" kern="1200" spc="46" dirty="0">
                <a:solidFill>
                  <a:prstClr val="black"/>
                </a:solidFill>
                <a:latin typeface="Calibri"/>
                <a:ea typeface="+mn-ea"/>
                <a:cs typeface="Book Antiqua"/>
              </a:rPr>
              <a:t>who </a:t>
            </a:r>
            <a:r>
              <a:rPr sz="794" i="1" kern="1200" spc="23" dirty="0">
                <a:solidFill>
                  <a:prstClr val="black"/>
                </a:solidFill>
                <a:latin typeface="Calibri"/>
                <a:ea typeface="+mn-ea"/>
                <a:cs typeface="Book Antiqua"/>
              </a:rPr>
              <a:t>are  </a:t>
            </a:r>
            <a:r>
              <a:rPr sz="794" i="1" kern="1200" spc="20" dirty="0">
                <a:solidFill>
                  <a:prstClr val="black"/>
                </a:solidFill>
                <a:latin typeface="Calibri"/>
                <a:ea typeface="+mn-ea"/>
                <a:cs typeface="Book Antiqua"/>
              </a:rPr>
              <a:t>most </a:t>
            </a:r>
            <a:r>
              <a:rPr sz="794" i="1" kern="1200" spc="43" dirty="0">
                <a:solidFill>
                  <a:prstClr val="black"/>
                </a:solidFill>
                <a:latin typeface="Calibri"/>
                <a:ea typeface="+mn-ea"/>
                <a:cs typeface="Book Antiqua"/>
              </a:rPr>
              <a:t>capable </a:t>
            </a:r>
            <a:r>
              <a:rPr sz="794" i="1" kern="1200" spc="36" dirty="0">
                <a:solidFill>
                  <a:prstClr val="black"/>
                </a:solidFill>
                <a:latin typeface="Calibri"/>
                <a:ea typeface="+mn-ea"/>
                <a:cs typeface="Book Antiqua"/>
              </a:rPr>
              <a:t>of </a:t>
            </a:r>
            <a:r>
              <a:rPr sz="794" i="1" kern="1200" spc="3" dirty="0">
                <a:solidFill>
                  <a:prstClr val="black"/>
                </a:solidFill>
                <a:latin typeface="Calibri"/>
                <a:ea typeface="+mn-ea"/>
                <a:cs typeface="Book Antiqua"/>
              </a:rPr>
              <a:t>organizing their </a:t>
            </a:r>
            <a:r>
              <a:rPr sz="794" i="1" kern="1200" spc="20" dirty="0">
                <a:solidFill>
                  <a:prstClr val="black"/>
                </a:solidFill>
                <a:latin typeface="Calibri"/>
                <a:ea typeface="+mn-ea"/>
                <a:cs typeface="Book Antiqua"/>
              </a:rPr>
              <a:t>communities. </a:t>
            </a:r>
            <a:r>
              <a:rPr sz="794" i="1" kern="1200" spc="7" dirty="0">
                <a:solidFill>
                  <a:prstClr val="black"/>
                </a:solidFill>
                <a:latin typeface="Calibri"/>
                <a:ea typeface="+mn-ea"/>
                <a:cs typeface="Book Antiqua"/>
              </a:rPr>
              <a:t>Funders </a:t>
            </a:r>
            <a:r>
              <a:rPr sz="794" i="1" kern="1200" spc="23" dirty="0">
                <a:solidFill>
                  <a:prstClr val="black"/>
                </a:solidFill>
                <a:latin typeface="Calibri"/>
                <a:ea typeface="+mn-ea"/>
                <a:cs typeface="Book Antiqua"/>
              </a:rPr>
              <a:t>often  </a:t>
            </a:r>
            <a:r>
              <a:rPr sz="794" i="1" kern="1200" spc="13" dirty="0">
                <a:solidFill>
                  <a:prstClr val="black"/>
                </a:solidFill>
                <a:latin typeface="Calibri"/>
                <a:ea typeface="+mn-ea"/>
                <a:cs typeface="Book Antiqua"/>
              </a:rPr>
              <a:t>misconstrue </a:t>
            </a:r>
            <a:r>
              <a:rPr sz="794" i="1" kern="1200" spc="-7" dirty="0">
                <a:solidFill>
                  <a:prstClr val="black"/>
                </a:solidFill>
                <a:latin typeface="Calibri"/>
                <a:ea typeface="+mn-ea"/>
                <a:cs typeface="Book Antiqua"/>
              </a:rPr>
              <a:t>signs </a:t>
            </a:r>
            <a:r>
              <a:rPr sz="794" i="1" kern="1200" spc="36" dirty="0">
                <a:solidFill>
                  <a:prstClr val="black"/>
                </a:solidFill>
                <a:latin typeface="Calibri"/>
                <a:ea typeface="+mn-ea"/>
                <a:cs typeface="Book Antiqua"/>
              </a:rPr>
              <a:t>of </a:t>
            </a:r>
            <a:r>
              <a:rPr sz="794" i="1" kern="1200" spc="7" dirty="0">
                <a:solidFill>
                  <a:prstClr val="black"/>
                </a:solidFill>
                <a:latin typeface="Calibri"/>
                <a:ea typeface="+mn-ea"/>
                <a:cs typeface="Book Antiqua"/>
              </a:rPr>
              <a:t>privilege </a:t>
            </a:r>
            <a:r>
              <a:rPr sz="794" i="1" kern="1200" spc="10" dirty="0">
                <a:solidFill>
                  <a:prstClr val="black"/>
                </a:solidFill>
                <a:latin typeface="Calibri"/>
                <a:ea typeface="+mn-ea"/>
                <a:cs typeface="Book Antiqua"/>
              </a:rPr>
              <a:t>for </a:t>
            </a:r>
            <a:r>
              <a:rPr sz="794" i="1" kern="1200" spc="-7" dirty="0">
                <a:solidFill>
                  <a:prstClr val="black"/>
                </a:solidFill>
                <a:latin typeface="Calibri"/>
                <a:ea typeface="+mn-ea"/>
                <a:cs typeface="Book Antiqua"/>
              </a:rPr>
              <a:t>signs </a:t>
            </a:r>
            <a:r>
              <a:rPr sz="794" i="1" kern="1200" spc="36" dirty="0">
                <a:solidFill>
                  <a:prstClr val="black"/>
                </a:solidFill>
                <a:latin typeface="Calibri"/>
                <a:ea typeface="+mn-ea"/>
                <a:cs typeface="Book Antiqua"/>
              </a:rPr>
              <a:t>of</a:t>
            </a:r>
            <a:r>
              <a:rPr sz="794" i="1" kern="1200" spc="66" dirty="0">
                <a:solidFill>
                  <a:prstClr val="black"/>
                </a:solidFill>
                <a:latin typeface="Calibri"/>
                <a:ea typeface="+mn-ea"/>
                <a:cs typeface="Book Antiqua"/>
              </a:rPr>
              <a:t> </a:t>
            </a:r>
            <a:r>
              <a:rPr sz="794" i="1" kern="1200" spc="13" dirty="0">
                <a:solidFill>
                  <a:prstClr val="black"/>
                </a:solidFill>
                <a:latin typeface="Calibri"/>
                <a:ea typeface="+mn-ea"/>
                <a:cs typeface="Book Antiqua"/>
              </a:rPr>
              <a:t>capacity.”</a:t>
            </a:r>
            <a:endParaRPr sz="794" kern="1200" baseline="32407" dirty="0">
              <a:solidFill>
                <a:prstClr val="black"/>
              </a:solidFill>
              <a:latin typeface="Calibri"/>
              <a:ea typeface="+mn-ea"/>
              <a:cs typeface="Book Antiqua"/>
            </a:endParaRPr>
          </a:p>
        </p:txBody>
      </p:sp>
      <p:sp>
        <p:nvSpPr>
          <p:cNvPr id="15" name="TextBox 14">
            <a:extLst>
              <a:ext uri="{FF2B5EF4-FFF2-40B4-BE49-F238E27FC236}">
                <a16:creationId xmlns:a16="http://schemas.microsoft.com/office/drawing/2014/main" id="{F8A97D9F-23F3-4BFB-92AD-508B1812C3EC}"/>
              </a:ext>
            </a:extLst>
          </p:cNvPr>
          <p:cNvSpPr txBox="1"/>
          <p:nvPr/>
        </p:nvSpPr>
        <p:spPr>
          <a:xfrm>
            <a:off x="5703373" y="2035087"/>
            <a:ext cx="410819" cy="235001"/>
          </a:xfrm>
          <a:prstGeom prst="rect">
            <a:avLst/>
          </a:prstGeom>
          <a:noFill/>
        </p:spPr>
        <p:txBody>
          <a:bodyPr wrap="square" rtlCol="0">
            <a:spAutoFit/>
          </a:bodyPr>
          <a:lstStyle/>
          <a:p>
            <a:pPr defTabSz="605150">
              <a:buClrTx/>
            </a:pPr>
            <a:r>
              <a:rPr lang="en-US" sz="927" b="1" kern="1200" dirty="0">
                <a:solidFill>
                  <a:prstClr val="black"/>
                </a:solidFill>
                <a:latin typeface="Calibri"/>
                <a:ea typeface="+mn-ea"/>
                <a:cs typeface="+mn-cs"/>
              </a:rPr>
              <a:t>Tip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object 7"/>
          <p:cNvSpPr txBox="1"/>
          <p:nvPr/>
        </p:nvSpPr>
        <p:spPr>
          <a:xfrm>
            <a:off x="527604" y="1915376"/>
            <a:ext cx="6202456" cy="837752"/>
          </a:xfrm>
          <a:prstGeom prst="rect">
            <a:avLst/>
          </a:prstGeom>
        </p:spPr>
        <p:txBody>
          <a:bodyPr vert="horz" wrap="square" lIns="0" tIns="8404" rIns="0" bIns="0" rtlCol="0">
            <a:spAutoFit/>
          </a:bodyPr>
          <a:lstStyle/>
          <a:p>
            <a:pPr marL="8405" marR="3362" defTabSz="605150">
              <a:lnSpc>
                <a:spcPct val="130900"/>
              </a:lnSpc>
              <a:spcBef>
                <a:spcPts val="66"/>
              </a:spcBef>
              <a:buClrTx/>
            </a:pPr>
            <a:r>
              <a:rPr lang="en-US" sz="1050" kern="1200" spc="10" dirty="0">
                <a:solidFill>
                  <a:prstClr val="black"/>
                </a:solidFill>
                <a:latin typeface="Calibri"/>
                <a:ea typeface="+mn-ea"/>
                <a:cs typeface="Calibri"/>
              </a:rPr>
              <a:t>Funders </a:t>
            </a:r>
            <a:r>
              <a:rPr sz="1050" kern="1200" dirty="0">
                <a:solidFill>
                  <a:prstClr val="black"/>
                </a:solidFill>
                <a:latin typeface="Calibri"/>
                <a:ea typeface="+mn-ea"/>
                <a:cs typeface="Calibri"/>
              </a:rPr>
              <a:t>are </a:t>
            </a:r>
            <a:r>
              <a:rPr sz="1050" kern="1200" spc="23" dirty="0">
                <a:solidFill>
                  <a:prstClr val="black"/>
                </a:solidFill>
                <a:latin typeface="Calibri"/>
                <a:ea typeface="+mn-ea"/>
                <a:cs typeface="Calibri"/>
              </a:rPr>
              <a:t>uniquely </a:t>
            </a:r>
            <a:r>
              <a:rPr sz="1050" kern="1200" spc="10" dirty="0">
                <a:solidFill>
                  <a:prstClr val="black"/>
                </a:solidFill>
                <a:latin typeface="Calibri"/>
                <a:ea typeface="+mn-ea"/>
                <a:cs typeface="Calibri"/>
              </a:rPr>
              <a:t>positioned </a:t>
            </a:r>
            <a:r>
              <a:rPr sz="1050" kern="1200" spc="-10" dirty="0">
                <a:solidFill>
                  <a:prstClr val="black"/>
                </a:solidFill>
                <a:latin typeface="Calibri"/>
                <a:ea typeface="+mn-ea"/>
                <a:cs typeface="Calibri"/>
              </a:rPr>
              <a:t>to </a:t>
            </a:r>
            <a:r>
              <a:rPr sz="1050" kern="1200" spc="3" dirty="0">
                <a:solidFill>
                  <a:prstClr val="black"/>
                </a:solidFill>
                <a:latin typeface="Calibri"/>
                <a:ea typeface="+mn-ea"/>
                <a:cs typeface="Calibri"/>
              </a:rPr>
              <a:t>weather </a:t>
            </a:r>
            <a:r>
              <a:rPr sz="1050" kern="1200" spc="-3" dirty="0">
                <a:solidFill>
                  <a:prstClr val="black"/>
                </a:solidFill>
                <a:latin typeface="Calibri"/>
                <a:ea typeface="+mn-ea"/>
                <a:cs typeface="Calibri"/>
              </a:rPr>
              <a:t>these </a:t>
            </a:r>
            <a:r>
              <a:rPr sz="1050" kern="1200" spc="7" dirty="0">
                <a:solidFill>
                  <a:prstClr val="black"/>
                </a:solidFill>
                <a:latin typeface="Calibri"/>
                <a:ea typeface="+mn-ea"/>
                <a:cs typeface="Calibri"/>
              </a:rPr>
              <a:t>moments </a:t>
            </a:r>
            <a:r>
              <a:rPr sz="1050" kern="1200" dirty="0">
                <a:solidFill>
                  <a:prstClr val="black"/>
                </a:solidFill>
                <a:latin typeface="Calibri"/>
                <a:ea typeface="+mn-ea"/>
                <a:cs typeface="Calibri"/>
              </a:rPr>
              <a:t>of  </a:t>
            </a:r>
            <a:r>
              <a:rPr sz="1050" kern="1200" spc="17" dirty="0">
                <a:solidFill>
                  <a:prstClr val="black"/>
                </a:solidFill>
                <a:latin typeface="Calibri"/>
                <a:ea typeface="+mn-ea"/>
                <a:cs typeface="Calibri"/>
              </a:rPr>
              <a:t>conflict and vulnerability </a:t>
            </a:r>
            <a:r>
              <a:rPr sz="1050" kern="1200" spc="13" dirty="0">
                <a:solidFill>
                  <a:prstClr val="black"/>
                </a:solidFill>
                <a:latin typeface="Calibri"/>
                <a:ea typeface="+mn-ea"/>
                <a:cs typeface="Calibri"/>
              </a:rPr>
              <a:t>because </a:t>
            </a:r>
            <a:r>
              <a:rPr sz="1050" kern="1200" dirty="0">
                <a:solidFill>
                  <a:prstClr val="black"/>
                </a:solidFill>
                <a:latin typeface="Calibri"/>
                <a:ea typeface="+mn-ea"/>
                <a:cs typeface="Calibri"/>
              </a:rPr>
              <a:t>of their </a:t>
            </a:r>
            <a:r>
              <a:rPr sz="1050" kern="1200" spc="3" dirty="0">
                <a:solidFill>
                  <a:prstClr val="black"/>
                </a:solidFill>
                <a:latin typeface="Calibri"/>
                <a:ea typeface="+mn-ea"/>
                <a:cs typeface="Calibri"/>
              </a:rPr>
              <a:t>relative stability, </a:t>
            </a:r>
            <a:r>
              <a:rPr sz="1050" kern="1200" spc="10" dirty="0">
                <a:solidFill>
                  <a:prstClr val="black"/>
                </a:solidFill>
                <a:latin typeface="Calibri"/>
                <a:ea typeface="+mn-ea"/>
                <a:cs typeface="Calibri"/>
              </a:rPr>
              <a:t>longevity,  </a:t>
            </a:r>
            <a:r>
              <a:rPr sz="1050" kern="1200" spc="7" dirty="0">
                <a:solidFill>
                  <a:prstClr val="black"/>
                </a:solidFill>
                <a:latin typeface="Calibri"/>
                <a:ea typeface="+mn-ea"/>
                <a:cs typeface="Calibri"/>
              </a:rPr>
              <a:t>resources </a:t>
            </a:r>
            <a:r>
              <a:rPr sz="1050" kern="1200" spc="17" dirty="0">
                <a:solidFill>
                  <a:prstClr val="black"/>
                </a:solidFill>
                <a:latin typeface="Calibri"/>
                <a:ea typeface="+mn-ea"/>
                <a:cs typeface="Calibri"/>
              </a:rPr>
              <a:t>and privileged </a:t>
            </a:r>
            <a:r>
              <a:rPr sz="1050" kern="1200" spc="-10" dirty="0">
                <a:solidFill>
                  <a:prstClr val="black"/>
                </a:solidFill>
                <a:latin typeface="Calibri"/>
                <a:ea typeface="+mn-ea"/>
                <a:cs typeface="Calibri"/>
              </a:rPr>
              <a:t>status </a:t>
            </a:r>
            <a:r>
              <a:rPr sz="1050" kern="1200" dirty="0">
                <a:solidFill>
                  <a:prstClr val="black"/>
                </a:solidFill>
                <a:latin typeface="Calibri"/>
                <a:ea typeface="+mn-ea"/>
                <a:cs typeface="Calibri"/>
              </a:rPr>
              <a:t>– </a:t>
            </a:r>
            <a:r>
              <a:rPr sz="1050" kern="1200" spc="17" dirty="0">
                <a:solidFill>
                  <a:prstClr val="black"/>
                </a:solidFill>
                <a:latin typeface="Calibri" panose="020F0502020204030204" pitchFamily="34" charset="0"/>
                <a:ea typeface="+mn-ea"/>
                <a:cs typeface="Calibri" panose="020F0502020204030204" pitchFamily="34" charset="0"/>
              </a:rPr>
              <a:t>and</a:t>
            </a:r>
            <a:r>
              <a:rPr sz="1050" kern="1200" spc="17" dirty="0">
                <a:solidFill>
                  <a:prstClr val="black"/>
                </a:solidFill>
                <a:latin typeface="Calibri"/>
                <a:ea typeface="+mn-ea"/>
                <a:cs typeface="Calibri"/>
              </a:rPr>
              <a:t> </a:t>
            </a:r>
            <a:r>
              <a:rPr sz="1050" kern="1200" spc="-10" dirty="0">
                <a:solidFill>
                  <a:prstClr val="black"/>
                </a:solidFill>
                <a:latin typeface="Calibri"/>
                <a:ea typeface="+mn-ea"/>
                <a:cs typeface="Calibri"/>
              </a:rPr>
              <a:t>to </a:t>
            </a:r>
            <a:r>
              <a:rPr sz="1050" kern="1200" spc="10" dirty="0">
                <a:solidFill>
                  <a:prstClr val="black"/>
                </a:solidFill>
                <a:latin typeface="Calibri"/>
                <a:ea typeface="+mn-ea"/>
                <a:cs typeface="Calibri"/>
              </a:rPr>
              <a:t>learn </a:t>
            </a:r>
            <a:r>
              <a:rPr sz="1050" kern="1200" spc="3" dirty="0">
                <a:solidFill>
                  <a:prstClr val="black"/>
                </a:solidFill>
                <a:latin typeface="Calibri"/>
                <a:ea typeface="+mn-ea"/>
                <a:cs typeface="Calibri"/>
              </a:rPr>
              <a:t>from them. </a:t>
            </a:r>
            <a:r>
              <a:rPr sz="1050" kern="1200" spc="26" dirty="0">
                <a:solidFill>
                  <a:prstClr val="black"/>
                </a:solidFill>
                <a:latin typeface="Calibri"/>
                <a:ea typeface="+mn-ea"/>
                <a:cs typeface="Calibri"/>
              </a:rPr>
              <a:t>Also,  </a:t>
            </a:r>
            <a:r>
              <a:rPr sz="1050" kern="1200" spc="20" dirty="0">
                <a:solidFill>
                  <a:prstClr val="black"/>
                </a:solidFill>
                <a:latin typeface="Calibri"/>
                <a:ea typeface="+mn-ea"/>
                <a:cs typeface="Calibri"/>
              </a:rPr>
              <a:t>pushback </a:t>
            </a:r>
            <a:r>
              <a:rPr sz="1050" kern="1200" spc="13" dirty="0">
                <a:solidFill>
                  <a:prstClr val="black"/>
                </a:solidFill>
                <a:latin typeface="Calibri"/>
                <a:ea typeface="+mn-ea"/>
                <a:cs typeface="Calibri"/>
              </a:rPr>
              <a:t>is </a:t>
            </a:r>
            <a:r>
              <a:rPr sz="1050" kern="1200" dirty="0">
                <a:solidFill>
                  <a:prstClr val="black"/>
                </a:solidFill>
                <a:latin typeface="Calibri"/>
                <a:ea typeface="+mn-ea"/>
                <a:cs typeface="Calibri"/>
              </a:rPr>
              <a:t>not </a:t>
            </a:r>
            <a:r>
              <a:rPr sz="1050" kern="1200" spc="17" dirty="0">
                <a:solidFill>
                  <a:prstClr val="black"/>
                </a:solidFill>
                <a:latin typeface="Calibri"/>
                <a:ea typeface="+mn-ea"/>
                <a:cs typeface="Calibri"/>
              </a:rPr>
              <a:t>always </a:t>
            </a:r>
            <a:r>
              <a:rPr sz="1050" kern="1200" spc="13" dirty="0">
                <a:solidFill>
                  <a:prstClr val="black"/>
                </a:solidFill>
                <a:latin typeface="Calibri"/>
                <a:ea typeface="+mn-ea"/>
                <a:cs typeface="Calibri"/>
              </a:rPr>
              <a:t>a </a:t>
            </a:r>
            <a:r>
              <a:rPr sz="1050" kern="1200" spc="17" dirty="0">
                <a:solidFill>
                  <a:prstClr val="black"/>
                </a:solidFill>
                <a:latin typeface="Calibri"/>
                <a:ea typeface="+mn-ea"/>
                <a:cs typeface="Calibri"/>
              </a:rPr>
              <a:t>bad </a:t>
            </a:r>
            <a:r>
              <a:rPr sz="1050" kern="1200" spc="10" dirty="0">
                <a:solidFill>
                  <a:prstClr val="black"/>
                </a:solidFill>
                <a:latin typeface="Calibri"/>
                <a:ea typeface="+mn-ea"/>
                <a:cs typeface="Calibri"/>
              </a:rPr>
              <a:t>thing, </a:t>
            </a:r>
            <a:r>
              <a:rPr sz="1050" kern="1200" spc="3" dirty="0">
                <a:solidFill>
                  <a:prstClr val="black"/>
                </a:solidFill>
                <a:latin typeface="Calibri"/>
                <a:ea typeface="+mn-ea"/>
                <a:cs typeface="Calibri"/>
              </a:rPr>
              <a:t>as </a:t>
            </a:r>
            <a:r>
              <a:rPr sz="1050" kern="1200" spc="-3" dirty="0">
                <a:solidFill>
                  <a:prstClr val="black"/>
                </a:solidFill>
                <a:latin typeface="Calibri"/>
                <a:ea typeface="+mn-ea"/>
                <a:cs typeface="Calibri"/>
              </a:rPr>
              <a:t>it </a:t>
            </a:r>
            <a:r>
              <a:rPr sz="1050" kern="1200" spc="13" dirty="0">
                <a:solidFill>
                  <a:prstClr val="black"/>
                </a:solidFill>
                <a:latin typeface="Calibri"/>
                <a:ea typeface="+mn-ea"/>
                <a:cs typeface="Calibri"/>
              </a:rPr>
              <a:t>shows </a:t>
            </a:r>
            <a:r>
              <a:rPr sz="1050" kern="1200" spc="-13" dirty="0">
                <a:solidFill>
                  <a:prstClr val="black"/>
                </a:solidFill>
                <a:latin typeface="Calibri"/>
                <a:ea typeface="+mn-ea"/>
                <a:cs typeface="Calibri"/>
              </a:rPr>
              <a:t>that </a:t>
            </a:r>
            <a:r>
              <a:rPr sz="1050" kern="1200" spc="17" dirty="0">
                <a:solidFill>
                  <a:prstClr val="black"/>
                </a:solidFill>
                <a:latin typeface="Calibri"/>
                <a:ea typeface="+mn-ea"/>
                <a:cs typeface="Calibri"/>
              </a:rPr>
              <a:t>people </a:t>
            </a:r>
            <a:r>
              <a:rPr sz="1050" kern="1200" dirty="0">
                <a:solidFill>
                  <a:prstClr val="black"/>
                </a:solidFill>
                <a:latin typeface="Calibri"/>
                <a:ea typeface="+mn-ea"/>
                <a:cs typeface="Calibri"/>
              </a:rPr>
              <a:t>are  </a:t>
            </a:r>
            <a:r>
              <a:rPr sz="1050" kern="1200" spc="20" dirty="0">
                <a:solidFill>
                  <a:prstClr val="black"/>
                </a:solidFill>
                <a:latin typeface="Calibri"/>
                <a:ea typeface="+mn-ea"/>
                <a:cs typeface="Calibri"/>
              </a:rPr>
              <a:t>paying </a:t>
            </a:r>
            <a:r>
              <a:rPr sz="1050" kern="1200" dirty="0">
                <a:solidFill>
                  <a:prstClr val="black"/>
                </a:solidFill>
                <a:latin typeface="Calibri"/>
                <a:ea typeface="+mn-ea"/>
                <a:cs typeface="Calibri"/>
              </a:rPr>
              <a:t>attention. </a:t>
            </a:r>
            <a:r>
              <a:rPr sz="1050" kern="1200" spc="30" dirty="0">
                <a:solidFill>
                  <a:prstClr val="black"/>
                </a:solidFill>
                <a:latin typeface="Calibri"/>
                <a:ea typeface="+mn-ea"/>
                <a:cs typeface="Calibri"/>
              </a:rPr>
              <a:t>As </a:t>
            </a:r>
            <a:r>
              <a:rPr sz="1050" kern="1200" spc="13" dirty="0">
                <a:solidFill>
                  <a:prstClr val="black"/>
                </a:solidFill>
                <a:latin typeface="Calibri"/>
                <a:ea typeface="+mn-ea"/>
                <a:cs typeface="Calibri"/>
              </a:rPr>
              <a:t>organizers </a:t>
            </a:r>
            <a:r>
              <a:rPr sz="1050" kern="1200" spc="-7" dirty="0">
                <a:solidFill>
                  <a:prstClr val="black"/>
                </a:solidFill>
                <a:latin typeface="Calibri"/>
                <a:ea typeface="+mn-ea"/>
                <a:cs typeface="Calibri"/>
              </a:rPr>
              <a:t>say, </a:t>
            </a:r>
            <a:r>
              <a:rPr sz="1050" kern="1200" spc="13" dirty="0">
                <a:solidFill>
                  <a:prstClr val="black"/>
                </a:solidFill>
                <a:latin typeface="Calibri"/>
                <a:ea typeface="+mn-ea"/>
                <a:cs typeface="Calibri"/>
              </a:rPr>
              <a:t>“The </a:t>
            </a:r>
            <a:r>
              <a:rPr sz="1050" kern="1200" spc="17" dirty="0">
                <a:solidFill>
                  <a:prstClr val="black"/>
                </a:solidFill>
                <a:latin typeface="Calibri"/>
                <a:ea typeface="+mn-ea"/>
                <a:cs typeface="Calibri"/>
              </a:rPr>
              <a:t>action </a:t>
            </a:r>
            <a:r>
              <a:rPr sz="1050" kern="1200" spc="13" dirty="0">
                <a:solidFill>
                  <a:prstClr val="black"/>
                </a:solidFill>
                <a:latin typeface="Calibri"/>
                <a:ea typeface="+mn-ea"/>
                <a:cs typeface="Calibri"/>
              </a:rPr>
              <a:t>is </a:t>
            </a:r>
            <a:r>
              <a:rPr sz="1050" kern="1200" spc="26" dirty="0">
                <a:solidFill>
                  <a:prstClr val="black"/>
                </a:solidFill>
                <a:latin typeface="Calibri"/>
                <a:ea typeface="+mn-ea"/>
                <a:cs typeface="Calibri"/>
              </a:rPr>
              <a:t>in </a:t>
            </a:r>
            <a:r>
              <a:rPr sz="1050" kern="1200" spc="-7" dirty="0">
                <a:solidFill>
                  <a:prstClr val="black"/>
                </a:solidFill>
                <a:latin typeface="Calibri"/>
                <a:ea typeface="+mn-ea"/>
                <a:cs typeface="Calibri"/>
              </a:rPr>
              <a:t>the</a:t>
            </a:r>
            <a:r>
              <a:rPr sz="1050" kern="1200" spc="43" dirty="0">
                <a:solidFill>
                  <a:prstClr val="black"/>
                </a:solidFill>
                <a:latin typeface="Calibri"/>
                <a:ea typeface="+mn-ea"/>
                <a:cs typeface="Calibri"/>
              </a:rPr>
              <a:t> </a:t>
            </a:r>
            <a:r>
              <a:rPr sz="1050" kern="1200" spc="7" dirty="0">
                <a:solidFill>
                  <a:prstClr val="black"/>
                </a:solidFill>
                <a:latin typeface="Calibri"/>
                <a:ea typeface="+mn-ea"/>
                <a:cs typeface="Calibri"/>
              </a:rPr>
              <a:t>reaction.”</a:t>
            </a:r>
            <a:endParaRPr sz="1050" kern="1200" dirty="0">
              <a:solidFill>
                <a:prstClr val="black"/>
              </a:solidFill>
              <a:latin typeface="Calibri"/>
              <a:ea typeface="+mn-ea"/>
              <a:cs typeface="Calibri"/>
            </a:endParaRPr>
          </a:p>
        </p:txBody>
      </p:sp>
      <p:sp>
        <p:nvSpPr>
          <p:cNvPr id="10" name="object 10"/>
          <p:cNvSpPr txBox="1"/>
          <p:nvPr/>
        </p:nvSpPr>
        <p:spPr>
          <a:xfrm>
            <a:off x="414708" y="1040286"/>
            <a:ext cx="6315352" cy="228483"/>
          </a:xfrm>
          <a:prstGeom prst="rect">
            <a:avLst/>
          </a:prstGeom>
        </p:spPr>
        <p:txBody>
          <a:bodyPr vert="horz" wrap="square" lIns="0" tIns="8404" rIns="0" bIns="0" rtlCol="0">
            <a:spAutoFit/>
          </a:bodyPr>
          <a:lstStyle/>
          <a:p>
            <a:pPr marL="171879" marR="1032957" indent="-163895" defTabSz="605150">
              <a:lnSpc>
                <a:spcPct val="113100"/>
              </a:lnSpc>
              <a:spcBef>
                <a:spcPts val="66"/>
              </a:spcBef>
              <a:buClrTx/>
              <a:tabLst>
                <a:tab pos="171879" algn="l"/>
              </a:tabLst>
            </a:pPr>
            <a:r>
              <a:rPr lang="en-US" sz="1324" b="1" kern="1200" dirty="0">
                <a:solidFill>
                  <a:srgbClr val="4F81BD">
                    <a:lumMod val="50000"/>
                  </a:srgbClr>
                </a:solidFill>
                <a:latin typeface="FrankRuehl" panose="020E0503060101010101" pitchFamily="34" charset="-79"/>
                <a:ea typeface="+mn-ea"/>
                <a:cs typeface="FrankRuehl" panose="020E0503060101010101" pitchFamily="34" charset="-79"/>
              </a:rPr>
              <a:t>	ANTICIPATE PUSH BACK WHEN YOU ADVOCATE ON ISSUES</a:t>
            </a:r>
            <a:endParaRPr sz="1324" b="1" kern="1200" dirty="0">
              <a:solidFill>
                <a:srgbClr val="4F81BD">
                  <a:lumMod val="50000"/>
                </a:srgbClr>
              </a:solidFill>
              <a:latin typeface="FrankRuehl" panose="020E0503060101010101" pitchFamily="34" charset="-79"/>
              <a:ea typeface="+mn-ea"/>
              <a:cs typeface="FrankRuehl" panose="020E0503060101010101" pitchFamily="34" charset="-79"/>
            </a:endParaRPr>
          </a:p>
        </p:txBody>
      </p:sp>
      <p:sp>
        <p:nvSpPr>
          <p:cNvPr id="12" name="object 12"/>
          <p:cNvSpPr txBox="1"/>
          <p:nvPr/>
        </p:nvSpPr>
        <p:spPr>
          <a:xfrm>
            <a:off x="471156" y="2818405"/>
            <a:ext cx="4269809" cy="1551665"/>
          </a:xfrm>
          <a:prstGeom prst="rect">
            <a:avLst/>
          </a:prstGeom>
        </p:spPr>
        <p:txBody>
          <a:bodyPr vert="horz" wrap="square" lIns="0" tIns="8404" rIns="0" bIns="0" rtlCol="0">
            <a:spAutoFit/>
          </a:bodyPr>
          <a:lstStyle/>
          <a:p>
            <a:pPr marL="171879" marR="21432" indent="-163895" defTabSz="605150">
              <a:lnSpc>
                <a:spcPct val="112700"/>
              </a:lnSpc>
              <a:spcBef>
                <a:spcPts val="66"/>
              </a:spcBef>
              <a:buClrTx/>
              <a:tabLst>
                <a:tab pos="171879" algn="l"/>
              </a:tabLst>
            </a:pPr>
            <a:r>
              <a:rPr sz="1191" b="1" kern="1200" spc="-10" dirty="0">
                <a:solidFill>
                  <a:srgbClr val="002060"/>
                </a:solidFill>
                <a:latin typeface="FrankRuehl" panose="020E0503060101010101" pitchFamily="34" charset="-79"/>
                <a:ea typeface="+mn-ea"/>
                <a:cs typeface="FrankRuehl" panose="020E0503060101010101" pitchFamily="34" charset="-79"/>
              </a:rPr>
              <a:t>	</a:t>
            </a:r>
            <a:r>
              <a:rPr sz="1191" b="1" kern="1200" spc="50" dirty="0">
                <a:solidFill>
                  <a:srgbClr val="002060"/>
                </a:solidFill>
                <a:latin typeface="FrankRuehl" panose="020E0503060101010101" pitchFamily="34" charset="-79"/>
                <a:ea typeface="+mn-ea"/>
                <a:cs typeface="FrankRuehl" panose="020E0503060101010101" pitchFamily="34" charset="-79"/>
              </a:rPr>
              <a:t>COMPLEMENT, </a:t>
            </a:r>
            <a:r>
              <a:rPr sz="1191" b="1" kern="1200" spc="66" dirty="0">
                <a:solidFill>
                  <a:srgbClr val="002060"/>
                </a:solidFill>
                <a:latin typeface="FrankRuehl" panose="020E0503060101010101" pitchFamily="34" charset="-79"/>
                <a:ea typeface="+mn-ea"/>
                <a:cs typeface="FrankRuehl" panose="020E0503060101010101" pitchFamily="34" charset="-79"/>
              </a:rPr>
              <a:t>DON’T </a:t>
            </a:r>
            <a:r>
              <a:rPr sz="1191" b="1" kern="1200" spc="50" dirty="0">
                <a:solidFill>
                  <a:srgbClr val="002060"/>
                </a:solidFill>
                <a:latin typeface="FrankRuehl" panose="020E0503060101010101" pitchFamily="34" charset="-79"/>
                <a:ea typeface="+mn-ea"/>
                <a:cs typeface="FrankRuehl" panose="020E0503060101010101" pitchFamily="34" charset="-79"/>
              </a:rPr>
              <a:t>DISPLACE, </a:t>
            </a:r>
            <a:r>
              <a:rPr sz="1191" b="1" kern="1200" spc="69" dirty="0">
                <a:solidFill>
                  <a:srgbClr val="002060"/>
                </a:solidFill>
                <a:latin typeface="FrankRuehl" panose="020E0503060101010101" pitchFamily="34" charset="-79"/>
                <a:ea typeface="+mn-ea"/>
                <a:cs typeface="FrankRuehl" panose="020E0503060101010101" pitchFamily="34" charset="-79"/>
              </a:rPr>
              <a:t>COMMUNITY</a:t>
            </a:r>
            <a:r>
              <a:rPr sz="1191" b="1" kern="1200" spc="-99" dirty="0">
                <a:solidFill>
                  <a:srgbClr val="002060"/>
                </a:solidFill>
                <a:latin typeface="FrankRuehl" panose="020E0503060101010101" pitchFamily="34" charset="-79"/>
                <a:ea typeface="+mn-ea"/>
                <a:cs typeface="FrankRuehl" panose="020E0503060101010101" pitchFamily="34" charset="-79"/>
              </a:rPr>
              <a:t> </a:t>
            </a:r>
            <a:r>
              <a:rPr sz="1191" b="1" kern="1200" spc="50" dirty="0">
                <a:solidFill>
                  <a:srgbClr val="002060"/>
                </a:solidFill>
                <a:latin typeface="FrankRuehl" panose="020E0503060101010101" pitchFamily="34" charset="-79"/>
                <a:ea typeface="+mn-ea"/>
                <a:cs typeface="FrankRuehl" panose="020E0503060101010101" pitchFamily="34" charset="-79"/>
              </a:rPr>
              <a:t>VOICE </a:t>
            </a:r>
            <a:r>
              <a:rPr sz="1191" b="1" kern="1200" spc="46" dirty="0">
                <a:solidFill>
                  <a:srgbClr val="002060"/>
                </a:solidFill>
                <a:latin typeface="FrankRuehl" panose="020E0503060101010101" pitchFamily="34" charset="-79"/>
                <a:ea typeface="+mn-ea"/>
                <a:cs typeface="FrankRuehl" panose="020E0503060101010101" pitchFamily="34" charset="-79"/>
              </a:rPr>
              <a:t>AND  ADVOCACY</a:t>
            </a:r>
            <a:r>
              <a:rPr sz="1191" b="1" kern="1200" spc="17" dirty="0">
                <a:solidFill>
                  <a:srgbClr val="002060"/>
                </a:solidFill>
                <a:latin typeface="FrankRuehl" panose="020E0503060101010101" pitchFamily="34" charset="-79"/>
                <a:ea typeface="+mn-ea"/>
                <a:cs typeface="FrankRuehl" panose="020E0503060101010101" pitchFamily="34" charset="-79"/>
              </a:rPr>
              <a:t> </a:t>
            </a:r>
            <a:r>
              <a:rPr sz="1191" b="1" kern="1200" spc="40" dirty="0">
                <a:solidFill>
                  <a:srgbClr val="002060"/>
                </a:solidFill>
                <a:latin typeface="FrankRuehl" panose="020E0503060101010101" pitchFamily="34" charset="-79"/>
                <a:ea typeface="+mn-ea"/>
                <a:cs typeface="FrankRuehl" panose="020E0503060101010101" pitchFamily="34" charset="-79"/>
              </a:rPr>
              <a:t>CAPACITY.</a:t>
            </a:r>
            <a:endParaRPr sz="1191" b="1" kern="1200" dirty="0">
              <a:solidFill>
                <a:srgbClr val="002060"/>
              </a:solidFill>
              <a:latin typeface="FrankRuehl" panose="020E0503060101010101" pitchFamily="34" charset="-79"/>
              <a:ea typeface="+mn-ea"/>
              <a:cs typeface="FrankRuehl" panose="020E0503060101010101" pitchFamily="34" charset="-79"/>
            </a:endParaRPr>
          </a:p>
          <a:p>
            <a:pPr marL="171458" marR="3362" defTabSz="605150">
              <a:lnSpc>
                <a:spcPct val="130900"/>
              </a:lnSpc>
              <a:spcBef>
                <a:spcPts val="251"/>
              </a:spcBef>
              <a:buClrTx/>
            </a:pPr>
            <a:r>
              <a:rPr sz="1100" b="1" kern="1200" spc="10" dirty="0">
                <a:solidFill>
                  <a:prstClr val="black"/>
                </a:solidFill>
                <a:latin typeface="Calibri"/>
                <a:ea typeface="+mn-ea"/>
                <a:cs typeface="Calibri"/>
              </a:rPr>
              <a:t>Funders </a:t>
            </a:r>
            <a:r>
              <a:rPr sz="1100" b="1" kern="1200" spc="-13" dirty="0">
                <a:solidFill>
                  <a:prstClr val="black"/>
                </a:solidFill>
                <a:latin typeface="Calibri"/>
                <a:ea typeface="+mn-ea"/>
                <a:cs typeface="Calibri"/>
              </a:rPr>
              <a:t>that </a:t>
            </a:r>
            <a:r>
              <a:rPr sz="1100" b="1" kern="1200" spc="7" dirty="0">
                <a:solidFill>
                  <a:prstClr val="black"/>
                </a:solidFill>
                <a:latin typeface="Calibri"/>
                <a:ea typeface="+mn-ea"/>
                <a:cs typeface="Calibri"/>
              </a:rPr>
              <a:t>use </a:t>
            </a:r>
            <a:r>
              <a:rPr sz="1100" b="1" kern="1200" dirty="0">
                <a:solidFill>
                  <a:prstClr val="black"/>
                </a:solidFill>
                <a:latin typeface="Calibri"/>
                <a:ea typeface="+mn-ea"/>
                <a:cs typeface="Calibri"/>
              </a:rPr>
              <a:t>their </a:t>
            </a:r>
            <a:r>
              <a:rPr sz="1100" b="1" kern="1200" spc="23" dirty="0">
                <a:solidFill>
                  <a:prstClr val="black"/>
                </a:solidFill>
                <a:latin typeface="Calibri"/>
                <a:ea typeface="+mn-ea"/>
                <a:cs typeface="Calibri"/>
              </a:rPr>
              <a:t>own </a:t>
            </a:r>
            <a:r>
              <a:rPr sz="1100" b="1" kern="1200" spc="26" dirty="0">
                <a:solidFill>
                  <a:prstClr val="black"/>
                </a:solidFill>
                <a:latin typeface="Calibri"/>
                <a:ea typeface="+mn-ea"/>
                <a:cs typeface="Calibri"/>
              </a:rPr>
              <a:t>bully </a:t>
            </a:r>
            <a:r>
              <a:rPr sz="1100" b="1" kern="1200" spc="13" dirty="0">
                <a:solidFill>
                  <a:prstClr val="black"/>
                </a:solidFill>
                <a:latin typeface="Calibri"/>
                <a:ea typeface="+mn-ea"/>
                <a:cs typeface="Calibri"/>
              </a:rPr>
              <a:t>pulpit </a:t>
            </a:r>
            <a:r>
              <a:rPr sz="1100" b="1" kern="1200" spc="17" dirty="0">
                <a:solidFill>
                  <a:prstClr val="black"/>
                </a:solidFill>
                <a:latin typeface="Calibri"/>
                <a:ea typeface="+mn-ea"/>
                <a:cs typeface="Calibri"/>
              </a:rPr>
              <a:t>and </a:t>
            </a:r>
            <a:r>
              <a:rPr sz="1100" b="1" kern="1200" spc="13" dirty="0">
                <a:solidFill>
                  <a:prstClr val="black"/>
                </a:solidFill>
                <a:latin typeface="Calibri"/>
                <a:ea typeface="+mn-ea"/>
                <a:cs typeface="Calibri"/>
              </a:rPr>
              <a:t>embrace </a:t>
            </a:r>
            <a:r>
              <a:rPr sz="1100" b="1" kern="1200" spc="23" dirty="0">
                <a:solidFill>
                  <a:prstClr val="black"/>
                </a:solidFill>
                <a:latin typeface="Calibri"/>
                <a:ea typeface="+mn-ea"/>
                <a:cs typeface="Calibri"/>
              </a:rPr>
              <a:t>advocacy </a:t>
            </a:r>
            <a:r>
              <a:rPr sz="1100" b="1" kern="1200" spc="30" dirty="0">
                <a:solidFill>
                  <a:prstClr val="black"/>
                </a:solidFill>
                <a:latin typeface="Calibri"/>
                <a:ea typeface="+mn-ea"/>
                <a:cs typeface="Calibri"/>
              </a:rPr>
              <a:t>can </a:t>
            </a:r>
            <a:r>
              <a:rPr sz="1100" b="1" kern="1200" spc="10" dirty="0">
                <a:solidFill>
                  <a:prstClr val="black"/>
                </a:solidFill>
                <a:latin typeface="Calibri"/>
                <a:ea typeface="+mn-ea"/>
                <a:cs typeface="Calibri"/>
              </a:rPr>
              <a:t>be  </a:t>
            </a:r>
            <a:r>
              <a:rPr sz="1100" b="1" kern="1200" spc="23" dirty="0">
                <a:solidFill>
                  <a:prstClr val="black"/>
                </a:solidFill>
                <a:latin typeface="Calibri"/>
                <a:ea typeface="+mn-ea"/>
                <a:cs typeface="Calibri"/>
              </a:rPr>
              <a:t>accused </a:t>
            </a:r>
            <a:r>
              <a:rPr sz="1100" b="1" kern="1200" dirty="0">
                <a:solidFill>
                  <a:prstClr val="black"/>
                </a:solidFill>
                <a:latin typeface="Calibri"/>
                <a:ea typeface="+mn-ea"/>
                <a:cs typeface="Calibri"/>
              </a:rPr>
              <a:t>of </a:t>
            </a:r>
            <a:r>
              <a:rPr sz="1100" b="1" kern="1200" spc="10" dirty="0">
                <a:solidFill>
                  <a:prstClr val="black"/>
                </a:solidFill>
                <a:latin typeface="Calibri"/>
                <a:ea typeface="+mn-ea"/>
                <a:cs typeface="Calibri"/>
              </a:rPr>
              <a:t>over-reaching </a:t>
            </a:r>
            <a:r>
              <a:rPr sz="1100" b="1" kern="1200" spc="3" dirty="0">
                <a:solidFill>
                  <a:prstClr val="black"/>
                </a:solidFill>
                <a:latin typeface="Calibri"/>
                <a:ea typeface="+mn-ea"/>
                <a:cs typeface="Calibri"/>
              </a:rPr>
              <a:t>or </a:t>
            </a:r>
            <a:r>
              <a:rPr sz="1100" b="1" kern="1200" spc="7" dirty="0">
                <a:solidFill>
                  <a:prstClr val="black"/>
                </a:solidFill>
                <a:latin typeface="Calibri"/>
                <a:ea typeface="+mn-ea"/>
                <a:cs typeface="Calibri"/>
              </a:rPr>
              <a:t>exerting </a:t>
            </a:r>
            <a:r>
              <a:rPr sz="1100" b="1" kern="1200" dirty="0">
                <a:solidFill>
                  <a:prstClr val="black"/>
                </a:solidFill>
                <a:latin typeface="Calibri"/>
                <a:ea typeface="+mn-ea"/>
                <a:cs typeface="Calibri"/>
              </a:rPr>
              <a:t>too </a:t>
            </a:r>
            <a:r>
              <a:rPr sz="1100" b="1" kern="1200" spc="26" dirty="0">
                <a:solidFill>
                  <a:prstClr val="black"/>
                </a:solidFill>
                <a:latin typeface="Calibri"/>
                <a:ea typeface="+mn-ea"/>
                <a:cs typeface="Calibri"/>
              </a:rPr>
              <a:t>much </a:t>
            </a:r>
            <a:r>
              <a:rPr sz="1100" b="1" kern="1200" spc="13" dirty="0">
                <a:solidFill>
                  <a:prstClr val="black"/>
                </a:solidFill>
                <a:latin typeface="Calibri"/>
                <a:ea typeface="+mn-ea"/>
                <a:cs typeface="Calibri"/>
              </a:rPr>
              <a:t>control </a:t>
            </a:r>
            <a:r>
              <a:rPr sz="1100" b="1" kern="1200" spc="3" dirty="0">
                <a:solidFill>
                  <a:prstClr val="black"/>
                </a:solidFill>
                <a:latin typeface="Calibri"/>
                <a:ea typeface="+mn-ea"/>
                <a:cs typeface="Calibri"/>
              </a:rPr>
              <a:t>over </a:t>
            </a:r>
            <a:r>
              <a:rPr sz="1100" b="1" kern="1200" spc="7" dirty="0">
                <a:solidFill>
                  <a:prstClr val="black"/>
                </a:solidFill>
                <a:latin typeface="Calibri"/>
                <a:ea typeface="+mn-ea"/>
                <a:cs typeface="Calibri"/>
              </a:rPr>
              <a:t>priorities,  </a:t>
            </a:r>
            <a:r>
              <a:rPr sz="1100" b="1" kern="1200" dirty="0">
                <a:solidFill>
                  <a:prstClr val="black"/>
                </a:solidFill>
                <a:latin typeface="Calibri"/>
                <a:ea typeface="+mn-ea"/>
                <a:cs typeface="Calibri"/>
              </a:rPr>
              <a:t>narrative </a:t>
            </a:r>
            <a:r>
              <a:rPr sz="1100" b="1" kern="1200" spc="17" dirty="0">
                <a:solidFill>
                  <a:prstClr val="black"/>
                </a:solidFill>
                <a:latin typeface="Calibri"/>
                <a:ea typeface="+mn-ea"/>
                <a:cs typeface="Calibri"/>
              </a:rPr>
              <a:t>and </a:t>
            </a:r>
            <a:r>
              <a:rPr sz="1100" b="1" kern="1200" spc="-10" dirty="0">
                <a:solidFill>
                  <a:prstClr val="black"/>
                </a:solidFill>
                <a:latin typeface="Calibri"/>
                <a:ea typeface="+mn-ea"/>
                <a:cs typeface="Calibri"/>
              </a:rPr>
              <a:t>strategy. </a:t>
            </a:r>
            <a:r>
              <a:rPr sz="1100" b="1" kern="1200" spc="23" dirty="0">
                <a:solidFill>
                  <a:prstClr val="black"/>
                </a:solidFill>
                <a:latin typeface="Calibri"/>
                <a:ea typeface="+mn-ea"/>
                <a:cs typeface="Calibri"/>
              </a:rPr>
              <a:t>Avoid </a:t>
            </a:r>
            <a:r>
              <a:rPr sz="1100" b="1" kern="1200" spc="3" dirty="0">
                <a:solidFill>
                  <a:prstClr val="black"/>
                </a:solidFill>
                <a:latin typeface="Calibri"/>
                <a:ea typeface="+mn-ea"/>
                <a:cs typeface="Calibri"/>
              </a:rPr>
              <a:t>this </a:t>
            </a:r>
            <a:r>
              <a:rPr sz="1100" b="1" kern="1200" spc="10" dirty="0">
                <a:solidFill>
                  <a:prstClr val="black"/>
                </a:solidFill>
                <a:latin typeface="Calibri"/>
                <a:ea typeface="+mn-ea"/>
                <a:cs typeface="Calibri"/>
              </a:rPr>
              <a:t>pitfall </a:t>
            </a:r>
            <a:r>
              <a:rPr sz="1100" b="1" kern="1200" spc="20" dirty="0">
                <a:solidFill>
                  <a:prstClr val="black"/>
                </a:solidFill>
                <a:latin typeface="Calibri"/>
                <a:ea typeface="+mn-ea"/>
                <a:cs typeface="Calibri"/>
              </a:rPr>
              <a:t>by </a:t>
            </a:r>
            <a:r>
              <a:rPr sz="1100" b="1" kern="1200" spc="13" dirty="0">
                <a:solidFill>
                  <a:prstClr val="black"/>
                </a:solidFill>
                <a:latin typeface="Calibri"/>
                <a:ea typeface="+mn-ea"/>
                <a:cs typeface="Calibri"/>
              </a:rPr>
              <a:t>ensuring </a:t>
            </a:r>
            <a:r>
              <a:rPr sz="1100" b="1" kern="1200" spc="-13" dirty="0">
                <a:solidFill>
                  <a:prstClr val="black"/>
                </a:solidFill>
                <a:latin typeface="Calibri"/>
                <a:ea typeface="+mn-ea"/>
                <a:cs typeface="Calibri"/>
              </a:rPr>
              <a:t>that </a:t>
            </a:r>
            <a:r>
              <a:rPr sz="1100" b="1" kern="1200" spc="10" dirty="0">
                <a:solidFill>
                  <a:prstClr val="black"/>
                </a:solidFill>
                <a:latin typeface="Calibri"/>
                <a:ea typeface="+mn-ea"/>
                <a:cs typeface="Calibri"/>
              </a:rPr>
              <a:t>your  </a:t>
            </a:r>
            <a:r>
              <a:rPr sz="1100" b="1" kern="1200" spc="23" dirty="0">
                <a:solidFill>
                  <a:prstClr val="black"/>
                </a:solidFill>
                <a:latin typeface="Calibri"/>
                <a:ea typeface="+mn-ea"/>
                <a:cs typeface="Calibri"/>
              </a:rPr>
              <a:t>advocacy </a:t>
            </a:r>
            <a:r>
              <a:rPr sz="1100" b="1" kern="1200" spc="13" dirty="0">
                <a:solidFill>
                  <a:prstClr val="black"/>
                </a:solidFill>
                <a:latin typeface="Calibri"/>
                <a:ea typeface="+mn-ea"/>
                <a:cs typeface="Calibri"/>
              </a:rPr>
              <a:t>is </a:t>
            </a:r>
            <a:r>
              <a:rPr sz="1100" b="1" kern="1200" spc="10" dirty="0">
                <a:solidFill>
                  <a:prstClr val="black"/>
                </a:solidFill>
                <a:latin typeface="Calibri"/>
                <a:ea typeface="+mn-ea"/>
                <a:cs typeface="Calibri"/>
              </a:rPr>
              <a:t>based </a:t>
            </a:r>
            <a:r>
              <a:rPr sz="1100" b="1" kern="1200" spc="20" dirty="0">
                <a:solidFill>
                  <a:prstClr val="black"/>
                </a:solidFill>
                <a:latin typeface="Calibri"/>
                <a:ea typeface="+mn-ea"/>
                <a:cs typeface="Calibri"/>
              </a:rPr>
              <a:t>on </a:t>
            </a:r>
            <a:r>
              <a:rPr sz="1100" b="1" kern="1200" spc="23" dirty="0">
                <a:solidFill>
                  <a:prstClr val="black"/>
                </a:solidFill>
                <a:latin typeface="Calibri"/>
                <a:ea typeface="+mn-ea"/>
                <a:cs typeface="Calibri"/>
              </a:rPr>
              <a:t>wisdom </a:t>
            </a:r>
            <a:r>
              <a:rPr sz="1100" b="1" kern="1200" spc="3" dirty="0">
                <a:solidFill>
                  <a:prstClr val="black"/>
                </a:solidFill>
                <a:latin typeface="Calibri"/>
                <a:ea typeface="+mn-ea"/>
                <a:cs typeface="Calibri"/>
              </a:rPr>
              <a:t>from </a:t>
            </a:r>
            <a:r>
              <a:rPr sz="1100" b="1" kern="1200" spc="-7" dirty="0">
                <a:solidFill>
                  <a:prstClr val="black"/>
                </a:solidFill>
                <a:latin typeface="Calibri"/>
                <a:ea typeface="+mn-ea"/>
                <a:cs typeface="Calibri"/>
              </a:rPr>
              <a:t>the </a:t>
            </a:r>
            <a:r>
              <a:rPr sz="1100" b="1" kern="1200" spc="13" dirty="0">
                <a:solidFill>
                  <a:prstClr val="black"/>
                </a:solidFill>
                <a:latin typeface="Calibri"/>
                <a:ea typeface="+mn-ea"/>
                <a:cs typeface="Calibri"/>
              </a:rPr>
              <a:t>community, </a:t>
            </a:r>
            <a:r>
              <a:rPr sz="1100" b="1" kern="1200" spc="17" dirty="0">
                <a:solidFill>
                  <a:prstClr val="black"/>
                </a:solidFill>
                <a:latin typeface="Calibri"/>
                <a:ea typeface="+mn-ea"/>
                <a:cs typeface="Calibri"/>
              </a:rPr>
              <a:t>and </a:t>
            </a:r>
            <a:r>
              <a:rPr sz="1100" b="1" kern="1200" spc="10" dirty="0">
                <a:solidFill>
                  <a:prstClr val="black"/>
                </a:solidFill>
                <a:latin typeface="Calibri"/>
                <a:ea typeface="+mn-ea"/>
                <a:cs typeface="Calibri"/>
              </a:rPr>
              <a:t>your </a:t>
            </a:r>
            <a:r>
              <a:rPr sz="1100" b="1" kern="1200" spc="7" dirty="0">
                <a:solidFill>
                  <a:prstClr val="black"/>
                </a:solidFill>
                <a:latin typeface="Calibri"/>
                <a:ea typeface="+mn-ea"/>
                <a:cs typeface="Calibri"/>
              </a:rPr>
              <a:t>stances  </a:t>
            </a:r>
            <a:r>
              <a:rPr sz="1100" b="1" kern="1200" dirty="0">
                <a:solidFill>
                  <a:prstClr val="black"/>
                </a:solidFill>
                <a:latin typeface="Calibri"/>
                <a:ea typeface="+mn-ea"/>
                <a:cs typeface="Calibri"/>
              </a:rPr>
              <a:t>reflect </a:t>
            </a:r>
            <a:r>
              <a:rPr sz="1100" b="1" kern="1200" spc="-7" dirty="0">
                <a:solidFill>
                  <a:prstClr val="black"/>
                </a:solidFill>
                <a:latin typeface="Calibri"/>
                <a:ea typeface="+mn-ea"/>
                <a:cs typeface="Calibri"/>
              </a:rPr>
              <a:t>the </a:t>
            </a:r>
            <a:r>
              <a:rPr sz="1100" b="1" kern="1200" spc="7" dirty="0">
                <a:solidFill>
                  <a:prstClr val="black"/>
                </a:solidFill>
                <a:latin typeface="Calibri"/>
                <a:ea typeface="+mn-ea"/>
                <a:cs typeface="Calibri"/>
              </a:rPr>
              <a:t>priorities </a:t>
            </a:r>
            <a:r>
              <a:rPr sz="1100" b="1" kern="1200" dirty="0">
                <a:solidFill>
                  <a:prstClr val="black"/>
                </a:solidFill>
                <a:latin typeface="Calibri"/>
                <a:ea typeface="+mn-ea"/>
                <a:cs typeface="Calibri"/>
              </a:rPr>
              <a:t>of </a:t>
            </a:r>
            <a:r>
              <a:rPr sz="1100" b="1" kern="1200" spc="-3" dirty="0">
                <a:solidFill>
                  <a:prstClr val="black"/>
                </a:solidFill>
                <a:latin typeface="Calibri"/>
                <a:ea typeface="+mn-ea"/>
                <a:cs typeface="Calibri"/>
              </a:rPr>
              <a:t>grantees </a:t>
            </a:r>
            <a:r>
              <a:rPr sz="1100" b="1" kern="1200" spc="17" dirty="0">
                <a:solidFill>
                  <a:prstClr val="black"/>
                </a:solidFill>
                <a:latin typeface="Calibri"/>
                <a:ea typeface="+mn-ea"/>
                <a:cs typeface="Calibri"/>
              </a:rPr>
              <a:t>and communities</a:t>
            </a:r>
            <a:r>
              <a:rPr sz="1100" b="1" kern="1200" spc="50" dirty="0">
                <a:solidFill>
                  <a:prstClr val="black"/>
                </a:solidFill>
                <a:latin typeface="Calibri"/>
                <a:ea typeface="+mn-ea"/>
                <a:cs typeface="Calibri"/>
              </a:rPr>
              <a:t> </a:t>
            </a:r>
            <a:r>
              <a:rPr sz="1100" b="1" kern="1200" spc="7" dirty="0">
                <a:solidFill>
                  <a:prstClr val="black"/>
                </a:solidFill>
                <a:latin typeface="Calibri"/>
                <a:ea typeface="+mn-ea"/>
                <a:cs typeface="Calibri"/>
              </a:rPr>
              <a:t>served.</a:t>
            </a:r>
            <a:endParaRPr sz="1100" b="1" kern="1200" dirty="0">
              <a:solidFill>
                <a:prstClr val="black"/>
              </a:solidFill>
              <a:latin typeface="Calibri"/>
              <a:ea typeface="+mn-ea"/>
              <a:cs typeface="Calibri"/>
            </a:endParaRPr>
          </a:p>
        </p:txBody>
      </p:sp>
      <p:sp>
        <p:nvSpPr>
          <p:cNvPr id="17" name="TextBox 16">
            <a:extLst>
              <a:ext uri="{FF2B5EF4-FFF2-40B4-BE49-F238E27FC236}">
                <a16:creationId xmlns:a16="http://schemas.microsoft.com/office/drawing/2014/main" id="{DCC3D33E-BAC1-401B-BCA5-50D79687CFD1}"/>
              </a:ext>
            </a:extLst>
          </p:cNvPr>
          <p:cNvSpPr txBox="1"/>
          <p:nvPr/>
        </p:nvSpPr>
        <p:spPr>
          <a:xfrm>
            <a:off x="471156" y="1355370"/>
            <a:ext cx="6202456" cy="577081"/>
          </a:xfrm>
          <a:prstGeom prst="rect">
            <a:avLst/>
          </a:prstGeom>
          <a:noFill/>
        </p:spPr>
        <p:txBody>
          <a:bodyPr wrap="square" rtlCol="0">
            <a:spAutoFit/>
          </a:bodyPr>
          <a:lstStyle/>
          <a:p>
            <a:pPr defTabSz="605150">
              <a:buClrTx/>
            </a:pPr>
            <a:r>
              <a:rPr lang="en-US" sz="1050" kern="1200" dirty="0">
                <a:solidFill>
                  <a:prstClr val="black"/>
                </a:solidFill>
                <a:latin typeface="Calibri" panose="020F0502020204030204" pitchFamily="34" charset="0"/>
                <a:ea typeface="+mn-ea"/>
                <a:cs typeface="Calibri" panose="020F0502020204030204" pitchFamily="34" charset="0"/>
              </a:rPr>
              <a:t>Fear of </a:t>
            </a:r>
            <a:r>
              <a:rPr lang="en-US" sz="1050" kern="1200" spc="10" dirty="0">
                <a:solidFill>
                  <a:prstClr val="black"/>
                </a:solidFill>
                <a:latin typeface="Calibri" panose="020F0502020204030204" pitchFamily="34" charset="0"/>
                <a:ea typeface="+mn-ea"/>
                <a:cs typeface="Calibri" panose="020F0502020204030204" pitchFamily="34" charset="0"/>
              </a:rPr>
              <a:t>repercussions </a:t>
            </a:r>
            <a:r>
              <a:rPr lang="en-US" sz="1050" kern="1200" spc="3" dirty="0">
                <a:solidFill>
                  <a:prstClr val="black"/>
                </a:solidFill>
                <a:latin typeface="Calibri" panose="020F0502020204030204" pitchFamily="34" charset="0"/>
                <a:ea typeface="+mn-ea"/>
                <a:cs typeface="Calibri" panose="020F0502020204030204" pitchFamily="34" charset="0"/>
              </a:rPr>
              <a:t>from </a:t>
            </a:r>
            <a:r>
              <a:rPr lang="en-US" sz="1050" kern="1200" spc="13" dirty="0">
                <a:solidFill>
                  <a:prstClr val="black"/>
                </a:solidFill>
                <a:latin typeface="Calibri" panose="020F0502020204030204" pitchFamily="34" charset="0"/>
                <a:ea typeface="+mn-ea"/>
                <a:cs typeface="Calibri" panose="020F0502020204030204" pitchFamily="34" charset="0"/>
              </a:rPr>
              <a:t>taking a </a:t>
            </a:r>
            <a:r>
              <a:rPr lang="en-US" sz="1050" kern="1200" spc="30" dirty="0">
                <a:solidFill>
                  <a:prstClr val="black"/>
                </a:solidFill>
                <a:latin typeface="Calibri" panose="020F0502020204030204" pitchFamily="34" charset="0"/>
                <a:ea typeface="+mn-ea"/>
                <a:cs typeface="Calibri" panose="020F0502020204030204" pitchFamily="34" charset="0"/>
              </a:rPr>
              <a:t>public </a:t>
            </a:r>
            <a:r>
              <a:rPr lang="en-US" sz="1050" kern="1200" spc="7" dirty="0">
                <a:solidFill>
                  <a:prstClr val="black"/>
                </a:solidFill>
                <a:latin typeface="Calibri" panose="020F0502020204030204" pitchFamily="34" charset="0"/>
                <a:ea typeface="+mn-ea"/>
                <a:cs typeface="Calibri" panose="020F0502020204030204" pitchFamily="34" charset="0"/>
              </a:rPr>
              <a:t>stance </a:t>
            </a:r>
            <a:r>
              <a:rPr lang="en-US" sz="1050" kern="1200" spc="13" dirty="0">
                <a:solidFill>
                  <a:prstClr val="black"/>
                </a:solidFill>
                <a:latin typeface="Calibri" panose="020F0502020204030204" pitchFamily="34" charset="0"/>
                <a:ea typeface="+mn-ea"/>
                <a:cs typeface="Calibri" panose="020F0502020204030204" pitchFamily="34" charset="0"/>
              </a:rPr>
              <a:t>is </a:t>
            </a:r>
            <a:r>
              <a:rPr lang="en-US" sz="1050" kern="1200" spc="-3" dirty="0">
                <a:solidFill>
                  <a:prstClr val="black"/>
                </a:solidFill>
                <a:latin typeface="Calibri" panose="020F0502020204030204" pitchFamily="34" charset="0"/>
                <a:ea typeface="+mn-ea"/>
                <a:cs typeface="Calibri" panose="020F0502020204030204" pitchFamily="34" charset="0"/>
              </a:rPr>
              <a:t>often </a:t>
            </a:r>
            <a:r>
              <a:rPr lang="en-US" sz="1050" kern="1200" spc="7" dirty="0">
                <a:solidFill>
                  <a:prstClr val="black"/>
                </a:solidFill>
                <a:latin typeface="Calibri" panose="020F0502020204030204" pitchFamily="34" charset="0"/>
                <a:ea typeface="+mn-ea"/>
                <a:cs typeface="Calibri" panose="020F0502020204030204" pitchFamily="34" charset="0"/>
              </a:rPr>
              <a:t>unwarranted  </a:t>
            </a:r>
            <a:r>
              <a:rPr lang="en-US" sz="1050" kern="1200" spc="17" dirty="0">
                <a:solidFill>
                  <a:prstClr val="black"/>
                </a:solidFill>
                <a:latin typeface="Calibri" panose="020F0502020204030204" pitchFamily="34" charset="0"/>
                <a:ea typeface="+mn-ea"/>
                <a:cs typeface="Calibri" panose="020F0502020204030204" pitchFamily="34" charset="0"/>
              </a:rPr>
              <a:t>(especially </a:t>
            </a:r>
            <a:r>
              <a:rPr lang="en-US" sz="1050" kern="1200" spc="7" dirty="0">
                <a:solidFill>
                  <a:prstClr val="black"/>
                </a:solidFill>
                <a:latin typeface="Calibri" panose="020F0502020204030204" pitchFamily="34" charset="0"/>
                <a:ea typeface="+mn-ea"/>
                <a:cs typeface="Calibri" panose="020F0502020204030204" pitchFamily="34" charset="0"/>
              </a:rPr>
              <a:t>if </a:t>
            </a:r>
            <a:r>
              <a:rPr lang="en-US" sz="1050" kern="1200" spc="10" dirty="0">
                <a:solidFill>
                  <a:prstClr val="black"/>
                </a:solidFill>
                <a:latin typeface="Calibri" panose="020F0502020204030204" pitchFamily="34" charset="0"/>
                <a:ea typeface="+mn-ea"/>
                <a:cs typeface="Calibri" panose="020F0502020204030204" pitchFamily="34" charset="0"/>
              </a:rPr>
              <a:t>you’ve </a:t>
            </a:r>
            <a:r>
              <a:rPr lang="en-US" sz="1050" kern="1200" spc="13" dirty="0">
                <a:solidFill>
                  <a:prstClr val="black"/>
                </a:solidFill>
                <a:latin typeface="Calibri" panose="020F0502020204030204" pitchFamily="34" charset="0"/>
                <a:ea typeface="+mn-ea"/>
                <a:cs typeface="Calibri" panose="020F0502020204030204" pitchFamily="34" charset="0"/>
              </a:rPr>
              <a:t>made </a:t>
            </a:r>
            <a:r>
              <a:rPr lang="en-US" sz="1050" kern="1200" spc="-13" dirty="0">
                <a:solidFill>
                  <a:prstClr val="black"/>
                </a:solidFill>
                <a:latin typeface="Calibri" panose="020F0502020204030204" pitchFamily="34" charset="0"/>
                <a:ea typeface="+mn-ea"/>
                <a:cs typeface="Calibri" panose="020F0502020204030204" pitchFamily="34" charset="0"/>
              </a:rPr>
              <a:t>that </a:t>
            </a:r>
            <a:r>
              <a:rPr lang="en-US" sz="1050" kern="1200" spc="20" dirty="0">
                <a:solidFill>
                  <a:prstClr val="black"/>
                </a:solidFill>
                <a:latin typeface="Calibri" panose="020F0502020204030204" pitchFamily="34" charset="0"/>
                <a:ea typeface="+mn-ea"/>
                <a:cs typeface="Calibri" panose="020F0502020204030204" pitchFamily="34" charset="0"/>
              </a:rPr>
              <a:t>decision </a:t>
            </a:r>
            <a:r>
              <a:rPr lang="en-US" sz="1050" kern="1200" spc="26" dirty="0">
                <a:solidFill>
                  <a:prstClr val="black"/>
                </a:solidFill>
                <a:latin typeface="Calibri" panose="020F0502020204030204" pitchFamily="34" charset="0"/>
                <a:ea typeface="+mn-ea"/>
                <a:cs typeface="Calibri" panose="020F0502020204030204" pitchFamily="34" charset="0"/>
              </a:rPr>
              <a:t>in </a:t>
            </a:r>
            <a:r>
              <a:rPr lang="en-US" sz="1050" kern="1200" spc="13" dirty="0">
                <a:solidFill>
                  <a:prstClr val="black"/>
                </a:solidFill>
                <a:latin typeface="Calibri" panose="020F0502020204030204" pitchFamily="34" charset="0"/>
                <a:ea typeface="+mn-ea"/>
                <a:cs typeface="Calibri" panose="020F0502020204030204" pitchFamily="34" charset="0"/>
              </a:rPr>
              <a:t>consultation with </a:t>
            </a:r>
            <a:r>
              <a:rPr lang="en-US" sz="1050" kern="1200" spc="10" dirty="0">
                <a:solidFill>
                  <a:prstClr val="black"/>
                </a:solidFill>
                <a:latin typeface="Calibri" panose="020F0502020204030204" pitchFamily="34" charset="0"/>
                <a:ea typeface="+mn-ea"/>
                <a:cs typeface="Calibri" panose="020F0502020204030204" pitchFamily="34" charset="0"/>
              </a:rPr>
              <a:t>your  </a:t>
            </a:r>
            <a:r>
              <a:rPr lang="en-US" sz="1050" kern="1200" spc="3" dirty="0">
                <a:solidFill>
                  <a:prstClr val="black"/>
                </a:solidFill>
                <a:latin typeface="Calibri" panose="020F0502020204030204" pitchFamily="34" charset="0"/>
                <a:ea typeface="+mn-ea"/>
                <a:cs typeface="Calibri" panose="020F0502020204030204" pitchFamily="34" charset="0"/>
              </a:rPr>
              <a:t>constituents), </a:t>
            </a:r>
            <a:r>
              <a:rPr lang="en-US" sz="1050" kern="1200" dirty="0">
                <a:solidFill>
                  <a:prstClr val="black"/>
                </a:solidFill>
                <a:latin typeface="Calibri" panose="020F0502020204030204" pitchFamily="34" charset="0"/>
                <a:ea typeface="+mn-ea"/>
                <a:cs typeface="Calibri" panose="020F0502020204030204" pitchFamily="34" charset="0"/>
              </a:rPr>
              <a:t>but </a:t>
            </a:r>
            <a:r>
              <a:rPr lang="en-US" sz="1050" kern="1200" spc="-7" dirty="0">
                <a:solidFill>
                  <a:prstClr val="black"/>
                </a:solidFill>
                <a:latin typeface="Calibri" panose="020F0502020204030204" pitchFamily="34" charset="0"/>
                <a:ea typeface="+mn-ea"/>
                <a:cs typeface="Calibri" panose="020F0502020204030204" pitchFamily="34" charset="0"/>
              </a:rPr>
              <a:t>there </a:t>
            </a:r>
            <a:r>
              <a:rPr lang="en-US" sz="1050" kern="1200" spc="13" dirty="0">
                <a:solidFill>
                  <a:prstClr val="black"/>
                </a:solidFill>
                <a:latin typeface="Calibri" panose="020F0502020204030204" pitchFamily="34" charset="0"/>
                <a:ea typeface="+mn-ea"/>
                <a:cs typeface="Calibri" panose="020F0502020204030204" pitchFamily="34" charset="0"/>
              </a:rPr>
              <a:t>is </a:t>
            </a:r>
            <a:r>
              <a:rPr lang="en-US" sz="1050" kern="1200" spc="17" dirty="0">
                <a:solidFill>
                  <a:prstClr val="black"/>
                </a:solidFill>
                <a:latin typeface="Calibri" panose="020F0502020204030204" pitchFamily="34" charset="0"/>
                <a:ea typeface="+mn-ea"/>
                <a:cs typeface="Calibri" panose="020F0502020204030204" pitchFamily="34" charset="0"/>
              </a:rPr>
              <a:t>always </a:t>
            </a:r>
            <a:r>
              <a:rPr lang="en-US" sz="1050" kern="1200" spc="-7" dirty="0">
                <a:solidFill>
                  <a:prstClr val="black"/>
                </a:solidFill>
                <a:latin typeface="Calibri" panose="020F0502020204030204" pitchFamily="34" charset="0"/>
                <a:ea typeface="+mn-ea"/>
                <a:cs typeface="Calibri" panose="020F0502020204030204" pitchFamily="34" charset="0"/>
              </a:rPr>
              <a:t>the </a:t>
            </a:r>
            <a:r>
              <a:rPr lang="en-US" sz="1050" kern="1200" spc="23" dirty="0">
                <a:solidFill>
                  <a:prstClr val="black"/>
                </a:solidFill>
                <a:latin typeface="Calibri" panose="020F0502020204030204" pitchFamily="34" charset="0"/>
                <a:ea typeface="+mn-ea"/>
                <a:cs typeface="Calibri" panose="020F0502020204030204" pitchFamily="34" charset="0"/>
              </a:rPr>
              <a:t>chance </a:t>
            </a:r>
            <a:r>
              <a:rPr lang="en-US" sz="1050" kern="1200" spc="-13" dirty="0">
                <a:solidFill>
                  <a:prstClr val="black"/>
                </a:solidFill>
                <a:latin typeface="Calibri" panose="020F0502020204030204" pitchFamily="34" charset="0"/>
                <a:ea typeface="+mn-ea"/>
                <a:cs typeface="Calibri" panose="020F0502020204030204" pitchFamily="34" charset="0"/>
              </a:rPr>
              <a:t>that </a:t>
            </a:r>
            <a:r>
              <a:rPr lang="en-US" sz="1050" kern="1200" spc="13" dirty="0">
                <a:solidFill>
                  <a:prstClr val="black"/>
                </a:solidFill>
                <a:latin typeface="Calibri" panose="020F0502020204030204" pitchFamily="34" charset="0"/>
                <a:ea typeface="+mn-ea"/>
                <a:cs typeface="Calibri" panose="020F0502020204030204" pitchFamily="34" charset="0"/>
              </a:rPr>
              <a:t>a </a:t>
            </a:r>
            <a:r>
              <a:rPr lang="en-US" sz="1050" kern="1200" spc="7" dirty="0">
                <a:solidFill>
                  <a:prstClr val="black"/>
                </a:solidFill>
                <a:latin typeface="Calibri" panose="020F0502020204030204" pitchFamily="34" charset="0"/>
                <a:ea typeface="+mn-ea"/>
                <a:cs typeface="Calibri" panose="020F0502020204030204" pitchFamily="34" charset="0"/>
              </a:rPr>
              <a:t>person </a:t>
            </a:r>
            <a:r>
              <a:rPr lang="en-US" sz="1050" kern="1200" spc="3" dirty="0">
                <a:solidFill>
                  <a:prstClr val="black"/>
                </a:solidFill>
                <a:latin typeface="Calibri" panose="020F0502020204030204" pitchFamily="34" charset="0"/>
                <a:ea typeface="+mn-ea"/>
                <a:cs typeface="Calibri" panose="020F0502020204030204" pitchFamily="34" charset="0"/>
              </a:rPr>
              <a:t>or  institution </a:t>
            </a:r>
            <a:r>
              <a:rPr lang="en-US" sz="1050" kern="1200" spc="13" dirty="0">
                <a:solidFill>
                  <a:prstClr val="black"/>
                </a:solidFill>
                <a:latin typeface="Calibri" panose="020F0502020204030204" pitchFamily="34" charset="0"/>
                <a:ea typeface="+mn-ea"/>
                <a:cs typeface="Calibri" panose="020F0502020204030204" pitchFamily="34" charset="0"/>
              </a:rPr>
              <a:t>opposed </a:t>
            </a:r>
            <a:r>
              <a:rPr lang="en-US" sz="1050" kern="1200" spc="-10" dirty="0">
                <a:solidFill>
                  <a:prstClr val="black"/>
                </a:solidFill>
                <a:latin typeface="Calibri" panose="020F0502020204030204" pitchFamily="34" charset="0"/>
                <a:ea typeface="+mn-ea"/>
                <a:cs typeface="Calibri" panose="020F0502020204030204" pitchFamily="34" charset="0"/>
              </a:rPr>
              <a:t>to </a:t>
            </a:r>
            <a:r>
              <a:rPr lang="en-US" sz="1050" kern="1200" spc="-7" dirty="0">
                <a:solidFill>
                  <a:prstClr val="black"/>
                </a:solidFill>
                <a:latin typeface="Calibri" panose="020F0502020204030204" pitchFamily="34" charset="0"/>
                <a:ea typeface="+mn-ea"/>
                <a:cs typeface="Calibri" panose="020F0502020204030204" pitchFamily="34" charset="0"/>
              </a:rPr>
              <a:t>the </a:t>
            </a:r>
            <a:r>
              <a:rPr lang="en-US" sz="1050" kern="1200" spc="7" dirty="0">
                <a:solidFill>
                  <a:prstClr val="black"/>
                </a:solidFill>
                <a:latin typeface="Calibri" panose="020F0502020204030204" pitchFamily="34" charset="0"/>
                <a:ea typeface="+mn-ea"/>
                <a:cs typeface="Calibri" panose="020F0502020204030204" pitchFamily="34" charset="0"/>
              </a:rPr>
              <a:t>stance </a:t>
            </a:r>
            <a:r>
              <a:rPr lang="en-US" sz="1050" kern="1200" spc="-7" dirty="0">
                <a:solidFill>
                  <a:prstClr val="black"/>
                </a:solidFill>
                <a:latin typeface="Calibri" panose="020F0502020204030204" pitchFamily="34" charset="0"/>
                <a:ea typeface="+mn-ea"/>
                <a:cs typeface="Calibri" panose="020F0502020204030204" pitchFamily="34" charset="0"/>
              </a:rPr>
              <a:t>the </a:t>
            </a:r>
            <a:r>
              <a:rPr lang="en-US" sz="1050" kern="1200" spc="10" dirty="0">
                <a:solidFill>
                  <a:prstClr val="black"/>
                </a:solidFill>
                <a:latin typeface="Calibri" panose="020F0502020204030204" pitchFamily="34" charset="0"/>
                <a:ea typeface="+mn-ea"/>
                <a:cs typeface="Calibri" panose="020F0502020204030204" pitchFamily="34" charset="0"/>
              </a:rPr>
              <a:t>foundation has </a:t>
            </a:r>
            <a:r>
              <a:rPr lang="en-US" sz="1050" kern="1200" spc="17" dirty="0">
                <a:solidFill>
                  <a:prstClr val="black"/>
                </a:solidFill>
                <a:latin typeface="Calibri" panose="020F0502020204030204" pitchFamily="34" charset="0"/>
                <a:ea typeface="+mn-ea"/>
                <a:cs typeface="Calibri" panose="020F0502020204030204" pitchFamily="34" charset="0"/>
              </a:rPr>
              <a:t>chosen </a:t>
            </a:r>
            <a:r>
              <a:rPr lang="en-US" sz="1050" kern="1200" spc="33" dirty="0">
                <a:solidFill>
                  <a:prstClr val="black"/>
                </a:solidFill>
                <a:latin typeface="Calibri" panose="020F0502020204030204" pitchFamily="34" charset="0"/>
                <a:ea typeface="+mn-ea"/>
                <a:cs typeface="Calibri" panose="020F0502020204030204" pitchFamily="34" charset="0"/>
              </a:rPr>
              <a:t>will  </a:t>
            </a:r>
            <a:r>
              <a:rPr lang="en-US" sz="1050" kern="1200" spc="30" dirty="0">
                <a:solidFill>
                  <a:prstClr val="black"/>
                </a:solidFill>
                <a:latin typeface="Calibri" panose="020F0502020204030204" pitchFamily="34" charset="0"/>
                <a:ea typeface="+mn-ea"/>
                <a:cs typeface="Calibri" panose="020F0502020204030204" pitchFamily="34" charset="0"/>
              </a:rPr>
              <a:t>publicly </a:t>
            </a:r>
            <a:r>
              <a:rPr lang="en-US" sz="1050" kern="1200" spc="3" dirty="0">
                <a:solidFill>
                  <a:prstClr val="black"/>
                </a:solidFill>
                <a:latin typeface="Calibri" panose="020F0502020204030204" pitchFamily="34" charset="0"/>
                <a:ea typeface="+mn-ea"/>
                <a:cs typeface="Calibri" panose="020F0502020204030204" pitchFamily="34" charset="0"/>
              </a:rPr>
              <a:t>or </a:t>
            </a:r>
            <a:r>
              <a:rPr lang="en-US" sz="1050" kern="1200" spc="7" dirty="0">
                <a:solidFill>
                  <a:prstClr val="black"/>
                </a:solidFill>
                <a:latin typeface="Calibri" panose="020F0502020204030204" pitchFamily="34" charset="0"/>
                <a:ea typeface="+mn-ea"/>
                <a:cs typeface="Calibri" panose="020F0502020204030204" pitchFamily="34" charset="0"/>
              </a:rPr>
              <a:t>privately </a:t>
            </a:r>
            <a:r>
              <a:rPr lang="en-US" sz="1050" kern="1200" spc="13" dirty="0">
                <a:solidFill>
                  <a:prstClr val="black"/>
                </a:solidFill>
                <a:latin typeface="Calibri" panose="020F0502020204030204" pitchFamily="34" charset="0"/>
                <a:ea typeface="+mn-ea"/>
                <a:cs typeface="Calibri" panose="020F0502020204030204" pitchFamily="34" charset="0"/>
              </a:rPr>
              <a:t>critique</a:t>
            </a:r>
            <a:r>
              <a:rPr lang="en-US" sz="1050" kern="1200" spc="89" dirty="0">
                <a:solidFill>
                  <a:prstClr val="black"/>
                </a:solidFill>
                <a:latin typeface="Calibri" panose="020F0502020204030204" pitchFamily="34" charset="0"/>
                <a:ea typeface="+mn-ea"/>
                <a:cs typeface="Calibri" panose="020F0502020204030204" pitchFamily="34" charset="0"/>
              </a:rPr>
              <a:t> </a:t>
            </a:r>
            <a:r>
              <a:rPr lang="en-US" sz="1050" kern="1200" spc="3" dirty="0">
                <a:solidFill>
                  <a:prstClr val="black"/>
                </a:solidFill>
                <a:latin typeface="Calibri" panose="020F0502020204030204" pitchFamily="34" charset="0"/>
                <a:ea typeface="+mn-ea"/>
                <a:cs typeface="Calibri" panose="020F0502020204030204" pitchFamily="34" charset="0"/>
              </a:rPr>
              <a:t>it</a:t>
            </a:r>
            <a:r>
              <a:rPr lang="en-US" sz="927" kern="1200" spc="3" dirty="0">
                <a:solidFill>
                  <a:prstClr val="black"/>
                </a:solidFill>
                <a:latin typeface="Calibri" panose="020F0502020204030204" pitchFamily="34" charset="0"/>
                <a:ea typeface="+mn-ea"/>
                <a:cs typeface="Calibri" panose="020F0502020204030204" pitchFamily="34" charset="0"/>
              </a:rPr>
              <a:t>. </a:t>
            </a:r>
            <a:endParaRPr lang="en-US" sz="927" kern="1200" dirty="0">
              <a:solidFill>
                <a:prstClr val="black"/>
              </a:solidFill>
              <a:latin typeface="Calibri" panose="020F0502020204030204" pitchFamily="34" charset="0"/>
              <a:ea typeface="+mn-ea"/>
              <a:cs typeface="Calibri" panose="020F0502020204030204" pitchFamily="34" charset="0"/>
            </a:endParaRPr>
          </a:p>
        </p:txBody>
      </p:sp>
      <p:sp>
        <p:nvSpPr>
          <p:cNvPr id="18" name="object 11">
            <a:extLst>
              <a:ext uri="{FF2B5EF4-FFF2-40B4-BE49-F238E27FC236}">
                <a16:creationId xmlns:a16="http://schemas.microsoft.com/office/drawing/2014/main" id="{B74B218B-BAF9-40E9-BAAA-73F729CA84F5}"/>
              </a:ext>
            </a:extLst>
          </p:cNvPr>
          <p:cNvSpPr txBox="1"/>
          <p:nvPr/>
        </p:nvSpPr>
        <p:spPr>
          <a:xfrm>
            <a:off x="5081260" y="2818405"/>
            <a:ext cx="3834140" cy="1773393"/>
          </a:xfrm>
          <a:prstGeom prst="rect">
            <a:avLst/>
          </a:prstGeom>
        </p:spPr>
        <p:txBody>
          <a:bodyPr vert="horz" wrap="square" lIns="0" tIns="8404" rIns="0" bIns="0" rtlCol="0">
            <a:spAutoFit/>
          </a:bodyPr>
          <a:lstStyle/>
          <a:p>
            <a:pPr marL="173140" marR="627843" indent="-165155" defTabSz="605150">
              <a:lnSpc>
                <a:spcPct val="113100"/>
              </a:lnSpc>
              <a:spcBef>
                <a:spcPts val="66"/>
              </a:spcBef>
              <a:buClrTx/>
              <a:tabLst>
                <a:tab pos="173140" algn="l"/>
              </a:tabLst>
            </a:pPr>
            <a:r>
              <a:rPr lang="en-US" sz="1191" b="1" kern="1200" spc="50"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50" dirty="0">
                <a:solidFill>
                  <a:srgbClr val="4F81BD">
                    <a:lumMod val="50000"/>
                  </a:srgbClr>
                </a:solidFill>
                <a:latin typeface="FrankRuehl" panose="020E0503060101010101" pitchFamily="34" charset="-79"/>
                <a:ea typeface="+mn-ea"/>
                <a:cs typeface="FrankRuehl" panose="020E0503060101010101" pitchFamily="34" charset="-79"/>
              </a:rPr>
              <a:t>DECIDE</a:t>
            </a:r>
            <a:r>
              <a:rPr sz="1191" b="1"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53" dirty="0">
                <a:solidFill>
                  <a:srgbClr val="4F81BD">
                    <a:lumMod val="50000"/>
                  </a:srgbClr>
                </a:solidFill>
                <a:latin typeface="FrankRuehl" panose="020E0503060101010101" pitchFamily="34" charset="-79"/>
                <a:ea typeface="+mn-ea"/>
                <a:cs typeface="FrankRuehl" panose="020E0503060101010101" pitchFamily="34" charset="-79"/>
              </a:rPr>
              <a:t>WHETHER</a:t>
            </a:r>
            <a:r>
              <a:rPr sz="1191" b="1"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43" dirty="0">
                <a:solidFill>
                  <a:srgbClr val="4F81BD">
                    <a:lumMod val="50000"/>
                  </a:srgbClr>
                </a:solidFill>
                <a:latin typeface="FrankRuehl" panose="020E0503060101010101" pitchFamily="34" charset="-79"/>
                <a:ea typeface="+mn-ea"/>
                <a:cs typeface="FrankRuehl" panose="020E0503060101010101" pitchFamily="34" charset="-79"/>
              </a:rPr>
              <a:t>TO</a:t>
            </a:r>
            <a:r>
              <a:rPr sz="1191" b="1" kern="1200" spc="10"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26" dirty="0">
                <a:solidFill>
                  <a:srgbClr val="4F81BD">
                    <a:lumMod val="50000"/>
                  </a:srgbClr>
                </a:solidFill>
                <a:latin typeface="FrankRuehl" panose="020E0503060101010101" pitchFamily="34" charset="-79"/>
                <a:ea typeface="+mn-ea"/>
                <a:cs typeface="FrankRuehl" panose="020E0503060101010101" pitchFamily="34" charset="-79"/>
              </a:rPr>
              <a:t>PLAY</a:t>
            </a:r>
            <a:r>
              <a:rPr sz="1191" b="1"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46" dirty="0">
                <a:solidFill>
                  <a:srgbClr val="4F81BD">
                    <a:lumMod val="50000"/>
                  </a:srgbClr>
                </a:solidFill>
                <a:latin typeface="FrankRuehl" panose="020E0503060101010101" pitchFamily="34" charset="-79"/>
                <a:ea typeface="+mn-ea"/>
                <a:cs typeface="FrankRuehl" panose="020E0503060101010101" pitchFamily="34" charset="-79"/>
              </a:rPr>
              <a:t>AN</a:t>
            </a:r>
            <a:r>
              <a:rPr lang="en-US" sz="1191" b="1" kern="1200" spc="10"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69" dirty="0">
                <a:solidFill>
                  <a:srgbClr val="4F81BD">
                    <a:lumMod val="50000"/>
                  </a:srgbClr>
                </a:solidFill>
                <a:latin typeface="FrankRuehl" panose="020E0503060101010101" pitchFamily="34" charset="-79"/>
                <a:ea typeface="+mn-ea"/>
                <a:cs typeface="FrankRuehl" panose="020E0503060101010101" pitchFamily="34" charset="-79"/>
              </a:rPr>
              <a:t>ONGOING</a:t>
            </a:r>
            <a:r>
              <a:rPr sz="1191" b="1" kern="1200" spc="10"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60" dirty="0">
                <a:solidFill>
                  <a:srgbClr val="4F81BD">
                    <a:lumMod val="50000"/>
                  </a:srgbClr>
                </a:solidFill>
                <a:latin typeface="FrankRuehl" panose="020E0503060101010101" pitchFamily="34" charset="-79"/>
                <a:ea typeface="+mn-ea"/>
                <a:cs typeface="FrankRuehl" panose="020E0503060101010101" pitchFamily="34" charset="-79"/>
              </a:rPr>
              <a:t>OR </a:t>
            </a:r>
            <a:r>
              <a:rPr sz="1191" b="1" kern="1200" spc="50" dirty="0">
                <a:solidFill>
                  <a:srgbClr val="4F81BD">
                    <a:lumMod val="50000"/>
                  </a:srgbClr>
                </a:solidFill>
                <a:latin typeface="FrankRuehl" panose="020E0503060101010101" pitchFamily="34" charset="-79"/>
                <a:ea typeface="+mn-ea"/>
                <a:cs typeface="FrankRuehl" panose="020E0503060101010101" pitchFamily="34" charset="-79"/>
              </a:rPr>
              <a:t>TIME-LIMITED</a:t>
            </a:r>
            <a:r>
              <a:rPr lang="en-US" sz="1191" b="1" kern="1200" spc="50"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53" dirty="0">
                <a:solidFill>
                  <a:srgbClr val="4F81BD">
                    <a:lumMod val="50000"/>
                  </a:srgbClr>
                </a:solidFill>
                <a:latin typeface="FrankRuehl" panose="020E0503060101010101" pitchFamily="34" charset="-79"/>
                <a:ea typeface="+mn-ea"/>
                <a:cs typeface="FrankRuehl" panose="020E0503060101010101" pitchFamily="34" charset="-79"/>
              </a:rPr>
              <a:t>LEADERSHIP</a:t>
            </a:r>
            <a:r>
              <a:rPr sz="1191" b="1"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1191" b="1" kern="1200" spc="40" dirty="0">
                <a:solidFill>
                  <a:srgbClr val="4F81BD">
                    <a:lumMod val="50000"/>
                  </a:srgbClr>
                </a:solidFill>
                <a:latin typeface="FrankRuehl" panose="020E0503060101010101" pitchFamily="34" charset="-79"/>
                <a:ea typeface="+mn-ea"/>
                <a:cs typeface="FrankRuehl" panose="020E0503060101010101" pitchFamily="34" charset="-79"/>
              </a:rPr>
              <a:t>ROLE</a:t>
            </a:r>
            <a:r>
              <a:rPr sz="1191" kern="1200" spc="40" dirty="0">
                <a:solidFill>
                  <a:srgbClr val="77787B"/>
                </a:solidFill>
                <a:latin typeface="FrankRuehl" panose="020E0503060101010101" pitchFamily="34" charset="-79"/>
                <a:ea typeface="+mn-ea"/>
                <a:cs typeface="FrankRuehl" panose="020E0503060101010101" pitchFamily="34" charset="-79"/>
              </a:rPr>
              <a:t>.</a:t>
            </a:r>
            <a:endParaRPr sz="1191" kern="1200" dirty="0">
              <a:solidFill>
                <a:prstClr val="black"/>
              </a:solidFill>
              <a:latin typeface="FrankRuehl" panose="020E0503060101010101" pitchFamily="34" charset="-79"/>
              <a:ea typeface="+mn-ea"/>
              <a:cs typeface="FrankRuehl" panose="020E0503060101010101" pitchFamily="34" charset="-79"/>
            </a:endParaRPr>
          </a:p>
          <a:p>
            <a:pPr marL="173140" marR="3362" defTabSz="605150">
              <a:lnSpc>
                <a:spcPct val="130900"/>
              </a:lnSpc>
              <a:spcBef>
                <a:spcPts val="251"/>
              </a:spcBef>
              <a:buClrTx/>
            </a:pPr>
            <a:r>
              <a:rPr sz="1100" b="1" kern="1200" spc="-20" dirty="0">
                <a:solidFill>
                  <a:prstClr val="black"/>
                </a:solidFill>
                <a:latin typeface="Calibri" panose="020F0502020204030204" pitchFamily="34" charset="0"/>
                <a:ea typeface="+mn-ea"/>
                <a:cs typeface="Calibri" panose="020F0502020204030204" pitchFamily="34" charset="0"/>
              </a:rPr>
              <a:t>It’s </a:t>
            </a:r>
            <a:r>
              <a:rPr sz="1100" b="1" kern="1200" spc="3" dirty="0">
                <a:solidFill>
                  <a:prstClr val="black"/>
                </a:solidFill>
                <a:latin typeface="Calibri" panose="020F0502020204030204" pitchFamily="34" charset="0"/>
                <a:ea typeface="+mn-ea"/>
                <a:cs typeface="Calibri" panose="020F0502020204030204" pitchFamily="34" charset="0"/>
              </a:rPr>
              <a:t>important </a:t>
            </a:r>
            <a:r>
              <a:rPr sz="1100" b="1" kern="1200" spc="-10" dirty="0">
                <a:solidFill>
                  <a:prstClr val="black"/>
                </a:solidFill>
                <a:latin typeface="Calibri" panose="020F0502020204030204" pitchFamily="34" charset="0"/>
                <a:ea typeface="+mn-ea"/>
                <a:cs typeface="Calibri" panose="020F0502020204030204" pitchFamily="34" charset="0"/>
              </a:rPr>
              <a:t>to </a:t>
            </a:r>
            <a:r>
              <a:rPr sz="1100" b="1" kern="1200" spc="20" dirty="0">
                <a:solidFill>
                  <a:prstClr val="black"/>
                </a:solidFill>
                <a:latin typeface="Calibri" panose="020F0502020204030204" pitchFamily="34" charset="0"/>
                <a:ea typeface="+mn-ea"/>
                <a:cs typeface="Calibri" panose="020F0502020204030204" pitchFamily="34" charset="0"/>
              </a:rPr>
              <a:t>decide </a:t>
            </a:r>
            <a:r>
              <a:rPr sz="1100" b="1" kern="1200" spc="17" dirty="0">
                <a:solidFill>
                  <a:prstClr val="black"/>
                </a:solidFill>
                <a:latin typeface="Calibri" panose="020F0502020204030204" pitchFamily="34" charset="0"/>
                <a:ea typeface="+mn-ea"/>
                <a:cs typeface="Calibri" panose="020F0502020204030204" pitchFamily="34" charset="0"/>
              </a:rPr>
              <a:t>and </a:t>
            </a:r>
            <a:r>
              <a:rPr sz="1100" b="1" kern="1200" spc="20" dirty="0">
                <a:solidFill>
                  <a:prstClr val="black"/>
                </a:solidFill>
                <a:latin typeface="Calibri" panose="020F0502020204030204" pitchFamily="34" charset="0"/>
                <a:ea typeface="+mn-ea"/>
                <a:cs typeface="Calibri" panose="020F0502020204030204" pitchFamily="34" charset="0"/>
              </a:rPr>
              <a:t>communicate </a:t>
            </a:r>
            <a:r>
              <a:rPr sz="1100" b="1" kern="1200" spc="3" dirty="0">
                <a:solidFill>
                  <a:prstClr val="black"/>
                </a:solidFill>
                <a:latin typeface="Calibri" panose="020F0502020204030204" pitchFamily="34" charset="0"/>
                <a:ea typeface="+mn-ea"/>
                <a:cs typeface="Calibri" panose="020F0502020204030204" pitchFamily="34" charset="0"/>
              </a:rPr>
              <a:t>whether </a:t>
            </a:r>
            <a:r>
              <a:rPr lang="en-US" sz="1100" b="1" kern="1200" spc="13" dirty="0">
                <a:solidFill>
                  <a:prstClr val="black"/>
                </a:solidFill>
                <a:latin typeface="Calibri" panose="020F0502020204030204" pitchFamily="34" charset="0"/>
                <a:ea typeface="+mn-ea"/>
                <a:cs typeface="Calibri" panose="020F0502020204030204" pitchFamily="34" charset="0"/>
              </a:rPr>
              <a:t> your organization </a:t>
            </a:r>
            <a:r>
              <a:rPr sz="1100" b="1" kern="1200" spc="13" dirty="0">
                <a:solidFill>
                  <a:prstClr val="black"/>
                </a:solidFill>
                <a:latin typeface="Calibri" panose="020F0502020204030204" pitchFamily="34" charset="0"/>
                <a:ea typeface="+mn-ea"/>
                <a:cs typeface="Calibri" panose="020F0502020204030204" pitchFamily="34" charset="0"/>
              </a:rPr>
              <a:t>is  pursuing a </a:t>
            </a:r>
            <a:r>
              <a:rPr sz="1100" b="1" kern="1200" spc="10" dirty="0">
                <a:solidFill>
                  <a:prstClr val="black"/>
                </a:solidFill>
                <a:latin typeface="Calibri" panose="020F0502020204030204" pitchFamily="34" charset="0"/>
                <a:ea typeface="+mn-ea"/>
                <a:cs typeface="Calibri" panose="020F0502020204030204" pitchFamily="34" charset="0"/>
              </a:rPr>
              <a:t>time-limited </a:t>
            </a:r>
            <a:r>
              <a:rPr sz="1100" b="1" kern="1200" spc="7" dirty="0">
                <a:solidFill>
                  <a:prstClr val="black"/>
                </a:solidFill>
                <a:latin typeface="Calibri" panose="020F0502020204030204" pitchFamily="34" charset="0"/>
                <a:ea typeface="+mn-ea"/>
                <a:cs typeface="Calibri" panose="020F0502020204030204" pitchFamily="34" charset="0"/>
              </a:rPr>
              <a:t>engagement </a:t>
            </a:r>
            <a:r>
              <a:rPr sz="1100" b="1" kern="1200" spc="3" dirty="0">
                <a:solidFill>
                  <a:prstClr val="black"/>
                </a:solidFill>
                <a:latin typeface="Calibri" panose="020F0502020204030204" pitchFamily="34" charset="0"/>
                <a:ea typeface="+mn-ea"/>
                <a:cs typeface="Calibri" panose="020F0502020204030204" pitchFamily="34" charset="0"/>
              </a:rPr>
              <a:t>or </a:t>
            </a:r>
            <a:r>
              <a:rPr sz="1100" b="1" kern="1200" spc="17" dirty="0">
                <a:solidFill>
                  <a:prstClr val="black"/>
                </a:solidFill>
                <a:latin typeface="Calibri" panose="020F0502020204030204" pitchFamily="34" charset="0"/>
                <a:ea typeface="+mn-ea"/>
                <a:cs typeface="Calibri" panose="020F0502020204030204" pitchFamily="34" charset="0"/>
              </a:rPr>
              <a:t>an </a:t>
            </a:r>
            <a:r>
              <a:rPr sz="1100" b="1" kern="1200" spc="20" dirty="0">
                <a:solidFill>
                  <a:prstClr val="black"/>
                </a:solidFill>
                <a:latin typeface="Calibri" panose="020F0502020204030204" pitchFamily="34" charset="0"/>
                <a:ea typeface="+mn-ea"/>
                <a:cs typeface="Calibri" panose="020F0502020204030204" pitchFamily="34" charset="0"/>
              </a:rPr>
              <a:t>ongoing </a:t>
            </a:r>
            <a:r>
              <a:rPr sz="1100" b="1" kern="1200" spc="10" dirty="0">
                <a:solidFill>
                  <a:prstClr val="black"/>
                </a:solidFill>
                <a:latin typeface="Calibri" panose="020F0502020204030204" pitchFamily="34" charset="0"/>
                <a:ea typeface="+mn-ea"/>
                <a:cs typeface="Calibri" panose="020F0502020204030204" pitchFamily="34" charset="0"/>
              </a:rPr>
              <a:t>commitment. </a:t>
            </a:r>
            <a:r>
              <a:rPr sz="1100" b="1" kern="1200" spc="17" dirty="0">
                <a:solidFill>
                  <a:prstClr val="black"/>
                </a:solidFill>
                <a:latin typeface="Calibri" panose="020F0502020204030204" pitchFamily="34" charset="0"/>
                <a:ea typeface="+mn-ea"/>
                <a:cs typeface="Calibri" panose="020F0502020204030204" pitchFamily="34" charset="0"/>
              </a:rPr>
              <a:t>This  </a:t>
            </a:r>
            <a:r>
              <a:rPr sz="1100" b="1" kern="1200" spc="7" dirty="0">
                <a:solidFill>
                  <a:prstClr val="black"/>
                </a:solidFill>
                <a:latin typeface="Calibri" panose="020F0502020204030204" pitchFamily="34" charset="0"/>
                <a:ea typeface="+mn-ea"/>
                <a:cs typeface="Calibri" panose="020F0502020204030204" pitchFamily="34" charset="0"/>
              </a:rPr>
              <a:t>question </a:t>
            </a:r>
            <a:r>
              <a:rPr sz="1100" b="1" kern="1200" spc="17" dirty="0">
                <a:solidFill>
                  <a:prstClr val="black"/>
                </a:solidFill>
                <a:latin typeface="Calibri" panose="020F0502020204030204" pitchFamily="34" charset="0"/>
                <a:ea typeface="+mn-ea"/>
                <a:cs typeface="Calibri" panose="020F0502020204030204" pitchFamily="34" charset="0"/>
              </a:rPr>
              <a:t>should </a:t>
            </a:r>
            <a:r>
              <a:rPr sz="1100" b="1" kern="1200" spc="10" dirty="0">
                <a:solidFill>
                  <a:prstClr val="black"/>
                </a:solidFill>
                <a:latin typeface="Calibri" panose="020F0502020204030204" pitchFamily="34" charset="0"/>
                <a:ea typeface="+mn-ea"/>
                <a:cs typeface="Calibri" panose="020F0502020204030204" pitchFamily="34" charset="0"/>
              </a:rPr>
              <a:t>be posed </a:t>
            </a:r>
            <a:r>
              <a:rPr sz="1100" b="1" kern="1200" spc="-13" dirty="0">
                <a:solidFill>
                  <a:prstClr val="black"/>
                </a:solidFill>
                <a:latin typeface="Calibri" panose="020F0502020204030204" pitchFamily="34" charset="0"/>
                <a:ea typeface="+mn-ea"/>
                <a:cs typeface="Calibri" panose="020F0502020204030204" pitchFamily="34" charset="0"/>
              </a:rPr>
              <a:t>at </a:t>
            </a:r>
            <a:r>
              <a:rPr sz="1100" b="1" kern="1200" spc="-7" dirty="0">
                <a:solidFill>
                  <a:prstClr val="black"/>
                </a:solidFill>
                <a:latin typeface="Calibri" panose="020F0502020204030204" pitchFamily="34" charset="0"/>
                <a:ea typeface="+mn-ea"/>
                <a:cs typeface="Calibri" panose="020F0502020204030204" pitchFamily="34" charset="0"/>
              </a:rPr>
              <a:t>the outset </a:t>
            </a:r>
            <a:r>
              <a:rPr sz="1100" b="1" kern="1200" spc="17" dirty="0">
                <a:solidFill>
                  <a:prstClr val="black"/>
                </a:solidFill>
                <a:latin typeface="Calibri" panose="020F0502020204030204" pitchFamily="34" charset="0"/>
                <a:ea typeface="+mn-ea"/>
                <a:cs typeface="Calibri" panose="020F0502020204030204" pitchFamily="34" charset="0"/>
              </a:rPr>
              <a:t>and </a:t>
            </a:r>
            <a:r>
              <a:rPr sz="1100" b="1" kern="1200" spc="23" dirty="0">
                <a:solidFill>
                  <a:prstClr val="black"/>
                </a:solidFill>
                <a:latin typeface="Calibri" panose="020F0502020204030204" pitchFamily="34" charset="0"/>
                <a:ea typeface="+mn-ea"/>
                <a:cs typeface="Calibri" panose="020F0502020204030204" pitchFamily="34" charset="0"/>
              </a:rPr>
              <a:t>periodically </a:t>
            </a:r>
            <a:r>
              <a:rPr sz="1100" b="1" kern="1200" dirty="0">
                <a:solidFill>
                  <a:prstClr val="black"/>
                </a:solidFill>
                <a:latin typeface="Calibri" panose="020F0502020204030204" pitchFamily="34" charset="0"/>
                <a:ea typeface="+mn-ea"/>
                <a:cs typeface="Calibri" panose="020F0502020204030204" pitchFamily="34" charset="0"/>
              </a:rPr>
              <a:t>reassessed  </a:t>
            </a:r>
            <a:r>
              <a:rPr sz="1100" b="1" kern="1200" spc="10" dirty="0">
                <a:solidFill>
                  <a:prstClr val="black"/>
                </a:solidFill>
                <a:latin typeface="Calibri" panose="020F0502020204030204" pitchFamily="34" charset="0"/>
                <a:ea typeface="+mn-ea"/>
                <a:cs typeface="Calibri" panose="020F0502020204030204" pitchFamily="34" charset="0"/>
              </a:rPr>
              <a:t>based </a:t>
            </a:r>
            <a:r>
              <a:rPr sz="1100" b="1" kern="1200" spc="20" dirty="0">
                <a:solidFill>
                  <a:prstClr val="black"/>
                </a:solidFill>
                <a:latin typeface="Calibri" panose="020F0502020204030204" pitchFamily="34" charset="0"/>
                <a:ea typeface="+mn-ea"/>
                <a:cs typeface="Calibri" panose="020F0502020204030204" pitchFamily="34" charset="0"/>
              </a:rPr>
              <a:t>on </a:t>
            </a:r>
            <a:r>
              <a:rPr sz="1100" b="1" kern="1200" spc="-10" dirty="0">
                <a:solidFill>
                  <a:prstClr val="black"/>
                </a:solidFill>
                <a:latin typeface="Calibri" panose="020F0502020204030204" pitchFamily="34" charset="0"/>
                <a:ea typeface="+mn-ea"/>
                <a:cs typeface="Calibri" panose="020F0502020204030204" pitchFamily="34" charset="0"/>
              </a:rPr>
              <a:t>stated </a:t>
            </a:r>
            <a:r>
              <a:rPr sz="1100" b="1" kern="1200" spc="17" dirty="0">
                <a:solidFill>
                  <a:prstClr val="black"/>
                </a:solidFill>
                <a:latin typeface="Calibri" panose="020F0502020204030204" pitchFamily="34" charset="0"/>
                <a:ea typeface="+mn-ea"/>
                <a:cs typeface="Calibri" panose="020F0502020204030204" pitchFamily="34" charset="0"/>
              </a:rPr>
              <a:t>aims, </a:t>
            </a:r>
            <a:r>
              <a:rPr sz="1100" b="1" kern="1200" spc="10" dirty="0">
                <a:solidFill>
                  <a:prstClr val="black"/>
                </a:solidFill>
                <a:latin typeface="Calibri" panose="020F0502020204030204" pitchFamily="34" charset="0"/>
                <a:ea typeface="+mn-ea"/>
                <a:cs typeface="Calibri" panose="020F0502020204030204" pitchFamily="34" charset="0"/>
              </a:rPr>
              <a:t>understanding </a:t>
            </a:r>
            <a:r>
              <a:rPr sz="1100" b="1" kern="1200" dirty="0">
                <a:solidFill>
                  <a:prstClr val="black"/>
                </a:solidFill>
                <a:latin typeface="Calibri" panose="020F0502020204030204" pitchFamily="34" charset="0"/>
                <a:ea typeface="+mn-ea"/>
                <a:cs typeface="Calibri" panose="020F0502020204030204" pitchFamily="34" charset="0"/>
              </a:rPr>
              <a:t>of </a:t>
            </a:r>
            <a:r>
              <a:rPr sz="1100" b="1" kern="1200" spc="23" dirty="0">
                <a:solidFill>
                  <a:prstClr val="black"/>
                </a:solidFill>
                <a:latin typeface="Calibri" panose="020F0502020204030204" pitchFamily="34" charset="0"/>
                <a:ea typeface="+mn-ea"/>
                <a:cs typeface="Calibri" panose="020F0502020204030204" pitchFamily="34" charset="0"/>
              </a:rPr>
              <a:t>changing </a:t>
            </a:r>
            <a:r>
              <a:rPr sz="1100" b="1" kern="1200" spc="20" dirty="0">
                <a:solidFill>
                  <a:prstClr val="black"/>
                </a:solidFill>
                <a:latin typeface="Calibri" panose="020F0502020204030204" pitchFamily="34" charset="0"/>
                <a:ea typeface="+mn-ea"/>
                <a:cs typeface="Calibri" panose="020F0502020204030204" pitchFamily="34" charset="0"/>
              </a:rPr>
              <a:t>landscape </a:t>
            </a:r>
            <a:r>
              <a:rPr sz="1100" b="1" kern="1200" spc="17" dirty="0">
                <a:solidFill>
                  <a:prstClr val="black"/>
                </a:solidFill>
                <a:latin typeface="Calibri" panose="020F0502020204030204" pitchFamily="34" charset="0"/>
                <a:ea typeface="+mn-ea"/>
                <a:cs typeface="Calibri" panose="020F0502020204030204" pitchFamily="34" charset="0"/>
              </a:rPr>
              <a:t>and  </a:t>
            </a:r>
            <a:r>
              <a:rPr sz="1100" b="1" kern="1200" spc="3" dirty="0">
                <a:solidFill>
                  <a:prstClr val="black"/>
                </a:solidFill>
                <a:latin typeface="Calibri" panose="020F0502020204030204" pitchFamily="34" charset="0"/>
                <a:ea typeface="+mn-ea"/>
                <a:cs typeface="Calibri" panose="020F0502020204030204" pitchFamily="34" charset="0"/>
              </a:rPr>
              <a:t>progress toward </a:t>
            </a:r>
            <a:r>
              <a:rPr sz="1100" b="1" kern="1200" spc="-7" dirty="0">
                <a:solidFill>
                  <a:prstClr val="black"/>
                </a:solidFill>
                <a:latin typeface="Calibri" panose="020F0502020204030204" pitchFamily="34" charset="0"/>
                <a:ea typeface="+mn-ea"/>
                <a:cs typeface="Calibri" panose="020F0502020204030204" pitchFamily="34" charset="0"/>
              </a:rPr>
              <a:t>the </a:t>
            </a:r>
            <a:r>
              <a:rPr sz="1100" b="1" kern="1200" spc="-10" dirty="0">
                <a:solidFill>
                  <a:prstClr val="black"/>
                </a:solidFill>
                <a:latin typeface="Calibri" panose="020F0502020204030204" pitchFamily="34" charset="0"/>
                <a:ea typeface="+mn-ea"/>
                <a:cs typeface="Calibri" panose="020F0502020204030204" pitchFamily="34" charset="0"/>
              </a:rPr>
              <a:t>stated</a:t>
            </a:r>
            <a:r>
              <a:rPr sz="1100" b="1" kern="1200" spc="129" dirty="0">
                <a:solidFill>
                  <a:prstClr val="black"/>
                </a:solidFill>
                <a:latin typeface="Calibri" panose="020F0502020204030204" pitchFamily="34" charset="0"/>
                <a:ea typeface="+mn-ea"/>
                <a:cs typeface="Calibri" panose="020F0502020204030204" pitchFamily="34" charset="0"/>
              </a:rPr>
              <a:t> </a:t>
            </a:r>
            <a:r>
              <a:rPr sz="1100" b="1" kern="1200" spc="17" dirty="0">
                <a:solidFill>
                  <a:prstClr val="black"/>
                </a:solidFill>
                <a:latin typeface="Calibri" panose="020F0502020204030204" pitchFamily="34" charset="0"/>
                <a:ea typeface="+mn-ea"/>
                <a:cs typeface="Calibri" panose="020F0502020204030204" pitchFamily="34" charset="0"/>
              </a:rPr>
              <a:t>goals</a:t>
            </a:r>
            <a:r>
              <a:rPr sz="927" b="1" kern="1200" spc="17" dirty="0">
                <a:solidFill>
                  <a:prstClr val="black"/>
                </a:solidFill>
                <a:latin typeface="Calibri" panose="020F0502020204030204" pitchFamily="34" charset="0"/>
                <a:ea typeface="+mn-ea"/>
                <a:cs typeface="Calibri" panose="020F0502020204030204" pitchFamily="34" charset="0"/>
              </a:rPr>
              <a:t>.</a:t>
            </a:r>
            <a:endParaRPr sz="927" b="1" kern="1200" dirty="0">
              <a:solidFill>
                <a:prstClr val="black"/>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F48A14D6-158D-4592-BC09-2CAFEA66C915}"/>
              </a:ext>
            </a:extLst>
          </p:cNvPr>
          <p:cNvSpPr/>
          <p:nvPr/>
        </p:nvSpPr>
        <p:spPr>
          <a:xfrm>
            <a:off x="661046" y="360968"/>
            <a:ext cx="5573121" cy="523220"/>
          </a:xfrm>
          <a:prstGeom prst="rect">
            <a:avLst/>
          </a:prstGeom>
        </p:spPr>
        <p:txBody>
          <a:bodyPr wrap="square">
            <a:spAutoFit/>
          </a:bodyPr>
          <a:lstStyle/>
          <a:p>
            <a:r>
              <a:rPr lang="en-US" dirty="0">
                <a:solidFill>
                  <a:srgbClr val="002060"/>
                </a:solidFill>
              </a:rPr>
              <a:t>WIELDING POWER</a:t>
            </a:r>
          </a:p>
          <a:p>
            <a:r>
              <a:rPr lang="en-US" dirty="0">
                <a:solidFill>
                  <a:srgbClr val="002060"/>
                </a:solidFill>
              </a:rPr>
              <a:t>CONSIDERATIONS FOR IMPLEMENTATION</a:t>
            </a:r>
          </a:p>
        </p:txBody>
      </p:sp>
      <p:pic>
        <p:nvPicPr>
          <p:cNvPr id="6" name="Picture 5">
            <a:extLst>
              <a:ext uri="{FF2B5EF4-FFF2-40B4-BE49-F238E27FC236}">
                <a16:creationId xmlns:a16="http://schemas.microsoft.com/office/drawing/2014/main" id="{2440F1BB-9164-4147-92FA-F6718381CB4E}"/>
              </a:ext>
            </a:extLst>
          </p:cNvPr>
          <p:cNvPicPr>
            <a:picLocks noChangeAspect="1"/>
          </p:cNvPicPr>
          <p:nvPr/>
        </p:nvPicPr>
        <p:blipFill>
          <a:blip r:embed="rId2"/>
          <a:stretch>
            <a:fillRect/>
          </a:stretch>
        </p:blipFill>
        <p:spPr>
          <a:xfrm>
            <a:off x="807801" y="595340"/>
            <a:ext cx="7309738" cy="1829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84452" y="0"/>
            <a:ext cx="7034600" cy="5143500"/>
          </a:xfrm>
          <a:custGeom>
            <a:avLst/>
            <a:gdLst/>
            <a:ahLst/>
            <a:cxnLst/>
            <a:rect l="l" t="t" r="r" b="b"/>
            <a:pathLst>
              <a:path w="10058400" h="7772400">
                <a:moveTo>
                  <a:pt x="0" y="7772400"/>
                </a:moveTo>
                <a:lnTo>
                  <a:pt x="10058400" y="7772400"/>
                </a:lnTo>
                <a:lnTo>
                  <a:pt x="10058400" y="0"/>
                </a:lnTo>
                <a:lnTo>
                  <a:pt x="0" y="0"/>
                </a:lnTo>
                <a:lnTo>
                  <a:pt x="0" y="7772400"/>
                </a:lnTo>
                <a:close/>
              </a:path>
            </a:pathLst>
          </a:custGeom>
          <a:no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txBox="1">
            <a:spLocks noGrp="1"/>
          </p:cNvSpPr>
          <p:nvPr>
            <p:ph type="title"/>
          </p:nvPr>
        </p:nvSpPr>
        <p:spPr>
          <a:xfrm>
            <a:off x="2116112" y="121538"/>
            <a:ext cx="5371279" cy="254546"/>
          </a:xfrm>
          <a:prstGeom prst="rect">
            <a:avLst/>
          </a:prstGeom>
        </p:spPr>
        <p:txBody>
          <a:bodyPr vert="horz" wrap="square" lIns="0" tIns="10085" rIns="0" bIns="0" rtlCol="0">
            <a:spAutoFit/>
          </a:bodyPr>
          <a:lstStyle/>
          <a:p>
            <a:pPr marL="8405">
              <a:spcBef>
                <a:spcPts val="79"/>
              </a:spcBef>
            </a:pPr>
            <a:r>
              <a:rPr sz="1588" spc="126" dirty="0">
                <a:solidFill>
                  <a:srgbClr val="227730"/>
                </a:solidFill>
                <a:latin typeface="FrankRuehl" panose="020E0503060101010101" pitchFamily="34" charset="-79"/>
                <a:cs typeface="FrankRuehl" panose="020E0503060101010101" pitchFamily="34" charset="-79"/>
              </a:rPr>
              <a:t>NOW </a:t>
            </a:r>
            <a:r>
              <a:rPr sz="1588" spc="106" dirty="0">
                <a:solidFill>
                  <a:srgbClr val="227730"/>
                </a:solidFill>
                <a:latin typeface="FrankRuehl" panose="020E0503060101010101" pitchFamily="34" charset="-79"/>
                <a:cs typeface="FrankRuehl" panose="020E0503060101010101" pitchFamily="34" charset="-79"/>
              </a:rPr>
              <a:t>WHAT</a:t>
            </a:r>
            <a:r>
              <a:rPr lang="en-US" sz="1588" spc="106" dirty="0">
                <a:solidFill>
                  <a:srgbClr val="227730"/>
                </a:solidFill>
                <a:latin typeface="FrankRuehl" panose="020E0503060101010101" pitchFamily="34" charset="-79"/>
                <a:cs typeface="FrankRuehl" panose="020E0503060101010101" pitchFamily="34" charset="-79"/>
              </a:rPr>
              <a:t>-</a:t>
            </a:r>
            <a:r>
              <a:rPr sz="1588" spc="106" dirty="0">
                <a:solidFill>
                  <a:srgbClr val="227730"/>
                </a:solidFill>
                <a:latin typeface="FrankRuehl" panose="020E0503060101010101" pitchFamily="34" charset="-79"/>
                <a:cs typeface="FrankRuehl" panose="020E0503060101010101" pitchFamily="34" charset="-79"/>
              </a:rPr>
              <a:t> </a:t>
            </a:r>
            <a:r>
              <a:rPr sz="1588" spc="122" dirty="0">
                <a:solidFill>
                  <a:srgbClr val="227730"/>
                </a:solidFill>
                <a:latin typeface="FrankRuehl" panose="020E0503060101010101" pitchFamily="34" charset="-79"/>
                <a:cs typeface="FrankRuehl" panose="020E0503060101010101" pitchFamily="34" charset="-79"/>
              </a:rPr>
              <a:t>PLANNING </a:t>
            </a:r>
            <a:r>
              <a:rPr sz="1588" spc="126" dirty="0">
                <a:solidFill>
                  <a:srgbClr val="227730"/>
                </a:solidFill>
                <a:latin typeface="FrankRuehl" panose="020E0503060101010101" pitchFamily="34" charset="-79"/>
                <a:cs typeface="FrankRuehl" panose="020E0503060101010101" pitchFamily="34" charset="-79"/>
              </a:rPr>
              <a:t>NEXT</a:t>
            </a:r>
            <a:r>
              <a:rPr lang="en-US" sz="1588" spc="126" dirty="0">
                <a:solidFill>
                  <a:srgbClr val="227730"/>
                </a:solidFill>
                <a:latin typeface="FrankRuehl" panose="020E0503060101010101" pitchFamily="34" charset="-79"/>
                <a:cs typeface="FrankRuehl" panose="020E0503060101010101" pitchFamily="34" charset="-79"/>
              </a:rPr>
              <a:t> </a:t>
            </a:r>
            <a:r>
              <a:rPr sz="1588" spc="-251" dirty="0">
                <a:solidFill>
                  <a:srgbClr val="227730"/>
                </a:solidFill>
                <a:latin typeface="FrankRuehl" panose="020E0503060101010101" pitchFamily="34" charset="-79"/>
                <a:cs typeface="FrankRuehl" panose="020E0503060101010101" pitchFamily="34" charset="-79"/>
              </a:rPr>
              <a:t> </a:t>
            </a:r>
            <a:r>
              <a:rPr sz="1588" spc="146" dirty="0">
                <a:solidFill>
                  <a:srgbClr val="227730"/>
                </a:solidFill>
                <a:latin typeface="FrankRuehl" panose="020E0503060101010101" pitchFamily="34" charset="-79"/>
                <a:cs typeface="FrankRuehl" panose="020E0503060101010101" pitchFamily="34" charset="-79"/>
              </a:rPr>
              <a:t>STEPS</a:t>
            </a:r>
            <a:endParaRPr sz="1588" dirty="0">
              <a:latin typeface="FrankRuehl" panose="020E0503060101010101" pitchFamily="34" charset="-79"/>
              <a:cs typeface="FrankRuehl" panose="020E0503060101010101" pitchFamily="34" charset="-79"/>
            </a:endParaRPr>
          </a:p>
        </p:txBody>
      </p:sp>
      <p:sp>
        <p:nvSpPr>
          <p:cNvPr id="6" name="object 6"/>
          <p:cNvSpPr txBox="1"/>
          <p:nvPr/>
        </p:nvSpPr>
        <p:spPr>
          <a:xfrm>
            <a:off x="976339" y="429304"/>
            <a:ext cx="6718851" cy="361018"/>
          </a:xfrm>
          <a:prstGeom prst="rect">
            <a:avLst/>
          </a:prstGeom>
        </p:spPr>
        <p:txBody>
          <a:bodyPr vert="horz" wrap="square" lIns="0" tIns="8404" rIns="0" bIns="0" rtlCol="0">
            <a:spAutoFit/>
          </a:bodyPr>
          <a:lstStyle/>
          <a:p>
            <a:pPr marL="8405" marR="3362" defTabSz="605150">
              <a:lnSpc>
                <a:spcPct val="111100"/>
              </a:lnSpc>
              <a:spcBef>
                <a:spcPts val="66"/>
              </a:spcBef>
              <a:buClrTx/>
            </a:pPr>
            <a:r>
              <a:rPr sz="1059" i="1" kern="1200" spc="7" dirty="0">
                <a:solidFill>
                  <a:prstClr val="black"/>
                </a:solidFill>
                <a:latin typeface="Calibri"/>
                <a:ea typeface="+mn-ea"/>
                <a:cs typeface="Palatino Linotype"/>
              </a:rPr>
              <a:t>After</a:t>
            </a:r>
            <a:r>
              <a:rPr sz="1059" i="1" kern="1200" spc="-10" dirty="0">
                <a:solidFill>
                  <a:prstClr val="black"/>
                </a:solidFill>
                <a:latin typeface="Calibri"/>
                <a:ea typeface="+mn-ea"/>
                <a:cs typeface="Palatino Linotype"/>
              </a:rPr>
              <a:t> </a:t>
            </a:r>
            <a:r>
              <a:rPr sz="1059" i="1" kern="1200" dirty="0">
                <a:solidFill>
                  <a:prstClr val="black"/>
                </a:solidFill>
                <a:latin typeface="Calibri"/>
                <a:ea typeface="+mn-ea"/>
                <a:cs typeface="Palatino Linotype"/>
              </a:rPr>
              <a:t>your</a:t>
            </a:r>
            <a:r>
              <a:rPr sz="1059" i="1" kern="1200" spc="-7" dirty="0">
                <a:solidFill>
                  <a:prstClr val="black"/>
                </a:solidFill>
                <a:latin typeface="Calibri"/>
                <a:ea typeface="+mn-ea"/>
                <a:cs typeface="Palatino Linotype"/>
              </a:rPr>
              <a:t> </a:t>
            </a:r>
            <a:r>
              <a:rPr lang="en-US" sz="1059" i="1" kern="1200" spc="23" dirty="0">
                <a:solidFill>
                  <a:prstClr val="black"/>
                </a:solidFill>
                <a:latin typeface="Calibri"/>
                <a:ea typeface="+mn-ea"/>
                <a:cs typeface="Palatino Linotype"/>
              </a:rPr>
              <a:t>organization </a:t>
            </a:r>
            <a:r>
              <a:rPr sz="1059" i="1" kern="1200" spc="53" dirty="0">
                <a:solidFill>
                  <a:prstClr val="black"/>
                </a:solidFill>
                <a:latin typeface="Calibri"/>
                <a:ea typeface="+mn-ea"/>
                <a:cs typeface="Palatino Linotype"/>
              </a:rPr>
              <a:t>has</a:t>
            </a:r>
            <a:r>
              <a:rPr sz="1059" i="1" kern="1200" spc="-7" dirty="0">
                <a:solidFill>
                  <a:prstClr val="black"/>
                </a:solidFill>
                <a:latin typeface="Calibri"/>
                <a:ea typeface="+mn-ea"/>
                <a:cs typeface="Palatino Linotype"/>
              </a:rPr>
              <a:t> </a:t>
            </a:r>
            <a:r>
              <a:rPr sz="1059" i="1" kern="1200" spc="23" dirty="0">
                <a:solidFill>
                  <a:prstClr val="black"/>
                </a:solidFill>
                <a:latin typeface="Calibri"/>
                <a:ea typeface="+mn-ea"/>
                <a:cs typeface="Palatino Linotype"/>
              </a:rPr>
              <a:t>received</a:t>
            </a:r>
            <a:r>
              <a:rPr sz="1059" i="1" kern="1200" spc="-7" dirty="0">
                <a:solidFill>
                  <a:prstClr val="black"/>
                </a:solidFill>
                <a:latin typeface="Calibri"/>
                <a:ea typeface="+mn-ea"/>
                <a:cs typeface="Palatino Linotype"/>
              </a:rPr>
              <a:t> </a:t>
            </a:r>
            <a:r>
              <a:rPr sz="1059" i="1" kern="1200" spc="46" dirty="0">
                <a:solidFill>
                  <a:prstClr val="black"/>
                </a:solidFill>
                <a:latin typeface="Calibri"/>
                <a:ea typeface="+mn-ea"/>
                <a:cs typeface="Palatino Linotype"/>
              </a:rPr>
              <a:t>feedback</a:t>
            </a:r>
            <a:r>
              <a:rPr sz="1059" i="1" kern="1200" spc="-7" dirty="0">
                <a:solidFill>
                  <a:prstClr val="black"/>
                </a:solidFill>
                <a:latin typeface="Calibri"/>
                <a:ea typeface="+mn-ea"/>
                <a:cs typeface="Palatino Linotype"/>
              </a:rPr>
              <a:t> </a:t>
            </a:r>
            <a:r>
              <a:rPr sz="1059" i="1" kern="1200" spc="40" dirty="0">
                <a:solidFill>
                  <a:prstClr val="black"/>
                </a:solidFill>
                <a:latin typeface="Calibri"/>
                <a:ea typeface="+mn-ea"/>
                <a:cs typeface="Palatino Linotype"/>
              </a:rPr>
              <a:t>and</a:t>
            </a:r>
            <a:r>
              <a:rPr sz="1059" i="1" kern="1200" spc="-7" dirty="0">
                <a:solidFill>
                  <a:prstClr val="black"/>
                </a:solidFill>
                <a:latin typeface="Calibri"/>
                <a:ea typeface="+mn-ea"/>
                <a:cs typeface="Palatino Linotype"/>
              </a:rPr>
              <a:t> </a:t>
            </a:r>
            <a:r>
              <a:rPr sz="1059" i="1" kern="1200" spc="26" dirty="0">
                <a:solidFill>
                  <a:prstClr val="black"/>
                </a:solidFill>
                <a:latin typeface="Calibri"/>
                <a:ea typeface="+mn-ea"/>
                <a:cs typeface="Palatino Linotype"/>
              </a:rPr>
              <a:t>reflected</a:t>
            </a:r>
            <a:r>
              <a:rPr sz="1059" i="1" kern="1200" spc="-7" dirty="0">
                <a:solidFill>
                  <a:prstClr val="black"/>
                </a:solidFill>
                <a:latin typeface="Calibri"/>
                <a:ea typeface="+mn-ea"/>
                <a:cs typeface="Palatino Linotype"/>
              </a:rPr>
              <a:t> </a:t>
            </a:r>
            <a:r>
              <a:rPr sz="1059" i="1" kern="1200" spc="30" dirty="0">
                <a:solidFill>
                  <a:prstClr val="black"/>
                </a:solidFill>
                <a:latin typeface="Calibri"/>
                <a:ea typeface="+mn-ea"/>
                <a:cs typeface="Palatino Linotype"/>
              </a:rPr>
              <a:t>on</a:t>
            </a:r>
            <a:r>
              <a:rPr sz="1059" i="1" kern="1200" spc="-7" dirty="0">
                <a:solidFill>
                  <a:prstClr val="black"/>
                </a:solidFill>
                <a:latin typeface="Calibri"/>
                <a:ea typeface="+mn-ea"/>
                <a:cs typeface="Palatino Linotype"/>
              </a:rPr>
              <a:t> </a:t>
            </a:r>
            <a:r>
              <a:rPr sz="1059" i="1" kern="1200" spc="10" dirty="0">
                <a:solidFill>
                  <a:prstClr val="black"/>
                </a:solidFill>
                <a:latin typeface="Calibri"/>
                <a:ea typeface="+mn-ea"/>
                <a:cs typeface="Palatino Linotype"/>
              </a:rPr>
              <a:t>its</a:t>
            </a:r>
            <a:r>
              <a:rPr sz="1059" i="1" kern="1200" spc="-7" dirty="0">
                <a:solidFill>
                  <a:prstClr val="black"/>
                </a:solidFill>
                <a:latin typeface="Calibri"/>
                <a:ea typeface="+mn-ea"/>
                <a:cs typeface="Palatino Linotype"/>
              </a:rPr>
              <a:t> </a:t>
            </a:r>
            <a:r>
              <a:rPr sz="1059" i="1" kern="1200" spc="26" dirty="0">
                <a:solidFill>
                  <a:prstClr val="black"/>
                </a:solidFill>
                <a:latin typeface="Calibri"/>
                <a:ea typeface="+mn-ea"/>
                <a:cs typeface="Palatino Linotype"/>
              </a:rPr>
              <a:t>practice</a:t>
            </a:r>
            <a:r>
              <a:rPr sz="1059" i="1" kern="1200" spc="-7" dirty="0">
                <a:solidFill>
                  <a:prstClr val="black"/>
                </a:solidFill>
                <a:latin typeface="Calibri"/>
                <a:ea typeface="+mn-ea"/>
                <a:cs typeface="Palatino Linotype"/>
              </a:rPr>
              <a:t> </a:t>
            </a:r>
            <a:r>
              <a:rPr sz="1059" i="1" kern="1200" spc="26" dirty="0">
                <a:solidFill>
                  <a:prstClr val="black"/>
                </a:solidFill>
                <a:latin typeface="Calibri"/>
                <a:ea typeface="+mn-ea"/>
                <a:cs typeface="Palatino Linotype"/>
              </a:rPr>
              <a:t>for</a:t>
            </a:r>
            <a:r>
              <a:rPr sz="1059" i="1" kern="1200" spc="-7" dirty="0">
                <a:solidFill>
                  <a:prstClr val="black"/>
                </a:solidFill>
                <a:latin typeface="Calibri"/>
                <a:ea typeface="+mn-ea"/>
                <a:cs typeface="Palatino Linotype"/>
              </a:rPr>
              <a:t> </a:t>
            </a:r>
            <a:r>
              <a:rPr sz="1059" i="1" kern="1200" spc="36" dirty="0">
                <a:solidFill>
                  <a:prstClr val="black"/>
                </a:solidFill>
                <a:latin typeface="Calibri"/>
                <a:ea typeface="+mn-ea"/>
                <a:cs typeface="Palatino Linotype"/>
              </a:rPr>
              <a:t>one, </a:t>
            </a:r>
            <a:r>
              <a:rPr sz="1059" i="1" kern="1200" spc="10" dirty="0">
                <a:solidFill>
                  <a:prstClr val="black"/>
                </a:solidFill>
                <a:latin typeface="Calibri"/>
                <a:ea typeface="+mn-ea"/>
                <a:cs typeface="Palatino Linotype"/>
              </a:rPr>
              <a:t>two</a:t>
            </a:r>
            <a:r>
              <a:rPr sz="1059" i="1" kern="1200" spc="-10" dirty="0">
                <a:solidFill>
                  <a:prstClr val="black"/>
                </a:solidFill>
                <a:latin typeface="Calibri"/>
                <a:ea typeface="+mn-ea"/>
                <a:cs typeface="Palatino Linotype"/>
              </a:rPr>
              <a:t> </a:t>
            </a:r>
            <a:r>
              <a:rPr sz="1059" i="1" kern="1200" spc="30" dirty="0">
                <a:solidFill>
                  <a:prstClr val="black"/>
                </a:solidFill>
                <a:latin typeface="Calibri"/>
                <a:ea typeface="+mn-ea"/>
                <a:cs typeface="Palatino Linotype"/>
              </a:rPr>
              <a:t>or</a:t>
            </a:r>
            <a:r>
              <a:rPr sz="1059" i="1" kern="1200" spc="-10" dirty="0">
                <a:solidFill>
                  <a:prstClr val="black"/>
                </a:solidFill>
                <a:latin typeface="Calibri"/>
                <a:ea typeface="+mn-ea"/>
                <a:cs typeface="Palatino Linotype"/>
              </a:rPr>
              <a:t> </a:t>
            </a:r>
            <a:r>
              <a:rPr sz="1059" i="1" kern="1200" spc="26" dirty="0">
                <a:solidFill>
                  <a:prstClr val="black"/>
                </a:solidFill>
                <a:latin typeface="Calibri"/>
                <a:ea typeface="+mn-ea"/>
                <a:cs typeface="Palatino Linotype"/>
              </a:rPr>
              <a:t>all</a:t>
            </a:r>
            <a:r>
              <a:rPr sz="1059" i="1" kern="1200" spc="-10" dirty="0">
                <a:solidFill>
                  <a:prstClr val="black"/>
                </a:solidFill>
                <a:latin typeface="Calibri"/>
                <a:ea typeface="+mn-ea"/>
                <a:cs typeface="Palatino Linotype"/>
              </a:rPr>
              <a:t> </a:t>
            </a:r>
            <a:r>
              <a:rPr sz="1059" i="1" kern="1200" spc="33" dirty="0">
                <a:solidFill>
                  <a:prstClr val="black"/>
                </a:solidFill>
                <a:latin typeface="Calibri"/>
                <a:ea typeface="+mn-ea"/>
                <a:cs typeface="Palatino Linotype"/>
              </a:rPr>
              <a:t>three</a:t>
            </a:r>
            <a:r>
              <a:rPr sz="1059" i="1" kern="1200" spc="-10" dirty="0">
                <a:solidFill>
                  <a:prstClr val="black"/>
                </a:solidFill>
                <a:latin typeface="Calibri"/>
                <a:ea typeface="+mn-ea"/>
                <a:cs typeface="Palatino Linotype"/>
              </a:rPr>
              <a:t> </a:t>
            </a:r>
            <a:r>
              <a:rPr sz="1059" i="1" kern="1200" spc="23" dirty="0">
                <a:solidFill>
                  <a:prstClr val="black"/>
                </a:solidFill>
                <a:latin typeface="Calibri"/>
                <a:ea typeface="+mn-ea"/>
                <a:cs typeface="Palatino Linotype"/>
              </a:rPr>
              <a:t>power</a:t>
            </a:r>
            <a:r>
              <a:rPr sz="1059" i="1" kern="1200" spc="-7" dirty="0">
                <a:solidFill>
                  <a:prstClr val="black"/>
                </a:solidFill>
                <a:latin typeface="Calibri"/>
                <a:ea typeface="+mn-ea"/>
                <a:cs typeface="Palatino Linotype"/>
              </a:rPr>
              <a:t> </a:t>
            </a:r>
            <a:r>
              <a:rPr sz="1059" i="1" kern="1200" spc="23" dirty="0">
                <a:solidFill>
                  <a:prstClr val="black"/>
                </a:solidFill>
                <a:latin typeface="Calibri"/>
                <a:ea typeface="+mn-ea"/>
                <a:cs typeface="Palatino Linotype"/>
              </a:rPr>
              <a:t>dimensions,</a:t>
            </a:r>
            <a:r>
              <a:rPr sz="1059" i="1" kern="1200" spc="-50" dirty="0">
                <a:solidFill>
                  <a:prstClr val="black"/>
                </a:solidFill>
                <a:latin typeface="Calibri"/>
                <a:ea typeface="+mn-ea"/>
                <a:cs typeface="Palatino Linotype"/>
              </a:rPr>
              <a:t> </a:t>
            </a:r>
            <a:r>
              <a:rPr sz="1059" i="1" kern="1200" spc="7" dirty="0">
                <a:solidFill>
                  <a:prstClr val="black"/>
                </a:solidFill>
                <a:latin typeface="Calibri"/>
                <a:ea typeface="+mn-ea"/>
                <a:cs typeface="Palatino Linotype"/>
              </a:rPr>
              <a:t>it’s</a:t>
            </a:r>
            <a:r>
              <a:rPr sz="1059" i="1" kern="1200" spc="-10" dirty="0">
                <a:solidFill>
                  <a:prstClr val="black"/>
                </a:solidFill>
                <a:latin typeface="Calibri"/>
                <a:ea typeface="+mn-ea"/>
                <a:cs typeface="Palatino Linotype"/>
              </a:rPr>
              <a:t> </a:t>
            </a:r>
            <a:r>
              <a:rPr sz="1059" i="1" kern="1200" spc="20" dirty="0">
                <a:solidFill>
                  <a:prstClr val="black"/>
                </a:solidFill>
                <a:latin typeface="Calibri"/>
                <a:ea typeface="+mn-ea"/>
                <a:cs typeface="Palatino Linotype"/>
              </a:rPr>
              <a:t>time</a:t>
            </a:r>
            <a:r>
              <a:rPr sz="1059" i="1" kern="1200" spc="-10" dirty="0">
                <a:solidFill>
                  <a:prstClr val="black"/>
                </a:solidFill>
                <a:latin typeface="Calibri"/>
                <a:ea typeface="+mn-ea"/>
                <a:cs typeface="Palatino Linotype"/>
              </a:rPr>
              <a:t> </a:t>
            </a:r>
            <a:r>
              <a:rPr sz="1059" i="1" kern="1200" spc="33" dirty="0">
                <a:solidFill>
                  <a:prstClr val="black"/>
                </a:solidFill>
                <a:latin typeface="Calibri"/>
                <a:ea typeface="+mn-ea"/>
                <a:cs typeface="Palatino Linotype"/>
              </a:rPr>
              <a:t>to</a:t>
            </a:r>
            <a:r>
              <a:rPr sz="1059" i="1" kern="1200" spc="-10" dirty="0">
                <a:solidFill>
                  <a:prstClr val="black"/>
                </a:solidFill>
                <a:latin typeface="Calibri"/>
                <a:ea typeface="+mn-ea"/>
                <a:cs typeface="Palatino Linotype"/>
              </a:rPr>
              <a:t> </a:t>
            </a:r>
            <a:r>
              <a:rPr sz="1059" i="1" kern="1200" spc="30" dirty="0">
                <a:solidFill>
                  <a:prstClr val="black"/>
                </a:solidFill>
                <a:latin typeface="Calibri"/>
                <a:ea typeface="+mn-ea"/>
                <a:cs typeface="Palatino Linotype"/>
              </a:rPr>
              <a:t>plan</a:t>
            </a:r>
            <a:r>
              <a:rPr sz="1059" i="1" kern="1200" spc="-7" dirty="0">
                <a:solidFill>
                  <a:prstClr val="black"/>
                </a:solidFill>
                <a:latin typeface="Calibri"/>
                <a:ea typeface="+mn-ea"/>
                <a:cs typeface="Palatino Linotype"/>
              </a:rPr>
              <a:t> </a:t>
            </a:r>
            <a:r>
              <a:rPr sz="1059" i="1" kern="1200" spc="36" dirty="0">
                <a:solidFill>
                  <a:prstClr val="black"/>
                </a:solidFill>
                <a:latin typeface="Calibri"/>
                <a:ea typeface="+mn-ea"/>
                <a:cs typeface="Palatino Linotype"/>
              </a:rPr>
              <a:t>the</a:t>
            </a:r>
            <a:r>
              <a:rPr sz="1059" i="1" kern="1200" spc="-10" dirty="0">
                <a:solidFill>
                  <a:prstClr val="black"/>
                </a:solidFill>
                <a:latin typeface="Calibri"/>
                <a:ea typeface="+mn-ea"/>
                <a:cs typeface="Palatino Linotype"/>
              </a:rPr>
              <a:t> </a:t>
            </a:r>
            <a:r>
              <a:rPr sz="1059" i="1" kern="1200" spc="3" dirty="0">
                <a:solidFill>
                  <a:prstClr val="black"/>
                </a:solidFill>
                <a:latin typeface="Calibri"/>
                <a:ea typeface="+mn-ea"/>
                <a:cs typeface="Palatino Linotype"/>
              </a:rPr>
              <a:t>next</a:t>
            </a:r>
            <a:r>
              <a:rPr sz="1059" i="1" kern="1200" spc="-10" dirty="0">
                <a:solidFill>
                  <a:prstClr val="black"/>
                </a:solidFill>
                <a:latin typeface="Calibri"/>
                <a:ea typeface="+mn-ea"/>
                <a:cs typeface="Palatino Linotype"/>
              </a:rPr>
              <a:t> </a:t>
            </a:r>
            <a:r>
              <a:rPr sz="1059" i="1" kern="1200" spc="30" dirty="0">
                <a:solidFill>
                  <a:prstClr val="black"/>
                </a:solidFill>
                <a:latin typeface="Calibri"/>
                <a:ea typeface="+mn-ea"/>
                <a:cs typeface="Palatino Linotype"/>
              </a:rPr>
              <a:t>steps.</a:t>
            </a:r>
            <a:endParaRPr sz="1059" kern="1200" dirty="0">
              <a:solidFill>
                <a:prstClr val="black"/>
              </a:solidFill>
              <a:latin typeface="Calibri"/>
              <a:ea typeface="+mn-ea"/>
              <a:cs typeface="Palatino Linotype"/>
            </a:endParaRPr>
          </a:p>
        </p:txBody>
      </p:sp>
      <p:sp>
        <p:nvSpPr>
          <p:cNvPr id="7" name="object 7"/>
          <p:cNvSpPr txBox="1"/>
          <p:nvPr/>
        </p:nvSpPr>
        <p:spPr>
          <a:xfrm>
            <a:off x="824948" y="892996"/>
            <a:ext cx="7267912" cy="222263"/>
          </a:xfrm>
          <a:prstGeom prst="rect">
            <a:avLst/>
          </a:prstGeom>
        </p:spPr>
        <p:txBody>
          <a:bodyPr vert="horz" wrap="square" lIns="0" tIns="8404" rIns="0" bIns="0" rtlCol="0">
            <a:spAutoFit/>
          </a:bodyPr>
          <a:lstStyle/>
          <a:p>
            <a:pPr marL="8405" marR="3362" defTabSz="605150">
              <a:lnSpc>
                <a:spcPct val="125400"/>
              </a:lnSpc>
              <a:spcBef>
                <a:spcPts val="66"/>
              </a:spcBef>
              <a:buClrTx/>
            </a:pPr>
            <a:r>
              <a:rPr sz="1200" kern="1200" dirty="0">
                <a:solidFill>
                  <a:prstClr val="black"/>
                </a:solidFill>
                <a:latin typeface="Calibri"/>
                <a:ea typeface="+mn-ea"/>
                <a:cs typeface="Calibri"/>
              </a:rPr>
              <a:t>First, </a:t>
            </a:r>
            <a:r>
              <a:rPr sz="1200" kern="1200" spc="3" dirty="0">
                <a:solidFill>
                  <a:prstClr val="black"/>
                </a:solidFill>
                <a:latin typeface="Calibri"/>
                <a:ea typeface="+mn-ea"/>
                <a:cs typeface="Calibri"/>
              </a:rPr>
              <a:t>prepare </a:t>
            </a:r>
            <a:r>
              <a:rPr sz="1200" kern="1200" spc="10" dirty="0">
                <a:solidFill>
                  <a:prstClr val="black"/>
                </a:solidFill>
                <a:latin typeface="Calibri"/>
                <a:ea typeface="+mn-ea"/>
                <a:cs typeface="Calibri"/>
              </a:rPr>
              <a:t>your </a:t>
            </a:r>
            <a:r>
              <a:rPr sz="1200" kern="1200" dirty="0">
                <a:solidFill>
                  <a:prstClr val="black"/>
                </a:solidFill>
                <a:latin typeface="Calibri"/>
                <a:ea typeface="+mn-ea"/>
                <a:cs typeface="Calibri"/>
              </a:rPr>
              <a:t>team </a:t>
            </a:r>
            <a:r>
              <a:rPr sz="1200" kern="1200" spc="20" dirty="0">
                <a:solidFill>
                  <a:prstClr val="black"/>
                </a:solidFill>
                <a:latin typeface="Calibri"/>
                <a:ea typeface="+mn-ea"/>
                <a:cs typeface="Calibri"/>
              </a:rPr>
              <a:t>by </a:t>
            </a:r>
            <a:r>
              <a:rPr sz="1200" kern="1200" spc="10" dirty="0">
                <a:solidFill>
                  <a:prstClr val="black"/>
                </a:solidFill>
                <a:latin typeface="Calibri"/>
                <a:ea typeface="+mn-ea"/>
                <a:cs typeface="Calibri"/>
              </a:rPr>
              <a:t>revisiting </a:t>
            </a:r>
            <a:r>
              <a:rPr sz="1200" kern="1200" spc="3" dirty="0">
                <a:solidFill>
                  <a:prstClr val="black"/>
                </a:solidFill>
                <a:latin typeface="Calibri"/>
                <a:ea typeface="+mn-ea"/>
                <a:cs typeface="Calibri"/>
              </a:rPr>
              <a:t>self-assessment </a:t>
            </a:r>
            <a:r>
              <a:rPr sz="1200" kern="1200" spc="10" dirty="0">
                <a:solidFill>
                  <a:prstClr val="black"/>
                </a:solidFill>
                <a:latin typeface="Calibri"/>
                <a:ea typeface="+mn-ea"/>
                <a:cs typeface="Calibri"/>
              </a:rPr>
              <a:t>insights </a:t>
            </a:r>
            <a:r>
              <a:rPr sz="1200" kern="1200" spc="17" dirty="0">
                <a:solidFill>
                  <a:prstClr val="black"/>
                </a:solidFill>
                <a:latin typeface="Calibri"/>
                <a:ea typeface="+mn-ea"/>
                <a:cs typeface="Calibri"/>
              </a:rPr>
              <a:t>and  </a:t>
            </a:r>
            <a:r>
              <a:rPr sz="1200" kern="1200" dirty="0">
                <a:solidFill>
                  <a:prstClr val="black"/>
                </a:solidFill>
                <a:latin typeface="Calibri"/>
                <a:ea typeface="+mn-ea"/>
                <a:cs typeface="Calibri"/>
              </a:rPr>
              <a:t>themes </a:t>
            </a:r>
            <a:r>
              <a:rPr sz="1200" kern="1200" spc="3" dirty="0">
                <a:solidFill>
                  <a:prstClr val="black"/>
                </a:solidFill>
                <a:latin typeface="Calibri"/>
                <a:ea typeface="+mn-ea"/>
                <a:cs typeface="Calibri"/>
              </a:rPr>
              <a:t>from </a:t>
            </a:r>
            <a:r>
              <a:rPr sz="1200" kern="1200" dirty="0">
                <a:solidFill>
                  <a:prstClr val="black"/>
                </a:solidFill>
                <a:latin typeface="Calibri"/>
                <a:ea typeface="+mn-ea"/>
                <a:cs typeface="Calibri"/>
              </a:rPr>
              <a:t>related </a:t>
            </a:r>
            <a:r>
              <a:rPr sz="1200" kern="1200" spc="17" dirty="0">
                <a:solidFill>
                  <a:prstClr val="black"/>
                </a:solidFill>
                <a:latin typeface="Calibri"/>
                <a:ea typeface="+mn-ea"/>
                <a:cs typeface="Calibri"/>
              </a:rPr>
              <a:t>discussions. </a:t>
            </a:r>
            <a:r>
              <a:rPr sz="1200" kern="1200" spc="20" dirty="0">
                <a:solidFill>
                  <a:prstClr val="black"/>
                </a:solidFill>
                <a:latin typeface="Calibri"/>
                <a:ea typeface="+mn-ea"/>
                <a:cs typeface="Calibri"/>
              </a:rPr>
              <a:t>You’ll </a:t>
            </a:r>
            <a:r>
              <a:rPr sz="1200" kern="1200" spc="10" dirty="0">
                <a:solidFill>
                  <a:prstClr val="black"/>
                </a:solidFill>
                <a:latin typeface="Calibri"/>
                <a:ea typeface="+mn-ea"/>
                <a:cs typeface="Calibri"/>
              </a:rPr>
              <a:t>need</a:t>
            </a:r>
            <a:r>
              <a:rPr sz="1200" kern="1200" spc="93" dirty="0">
                <a:solidFill>
                  <a:prstClr val="black"/>
                </a:solidFill>
                <a:latin typeface="Calibri"/>
                <a:ea typeface="+mn-ea"/>
                <a:cs typeface="Calibri"/>
              </a:rPr>
              <a:t> </a:t>
            </a:r>
            <a:r>
              <a:rPr sz="1200" kern="1200" spc="-7" dirty="0">
                <a:solidFill>
                  <a:prstClr val="black"/>
                </a:solidFill>
                <a:latin typeface="Calibri"/>
                <a:ea typeface="+mn-ea"/>
                <a:cs typeface="Calibri"/>
              </a:rPr>
              <a:t>to</a:t>
            </a:r>
            <a:r>
              <a:rPr sz="1050" kern="1200" spc="-7" dirty="0">
                <a:solidFill>
                  <a:prstClr val="black"/>
                </a:solidFill>
                <a:latin typeface="Calibri"/>
                <a:ea typeface="+mn-ea"/>
                <a:cs typeface="Calibri"/>
              </a:rPr>
              <a:t>:</a:t>
            </a:r>
            <a:endParaRPr sz="1050" kern="1200" dirty="0">
              <a:solidFill>
                <a:prstClr val="black"/>
              </a:solidFill>
              <a:latin typeface="Calibri"/>
              <a:ea typeface="+mn-ea"/>
              <a:cs typeface="Calibri"/>
            </a:endParaRPr>
          </a:p>
        </p:txBody>
      </p:sp>
      <p:sp>
        <p:nvSpPr>
          <p:cNvPr id="8" name="object 8"/>
          <p:cNvSpPr txBox="1"/>
          <p:nvPr/>
        </p:nvSpPr>
        <p:spPr>
          <a:xfrm>
            <a:off x="454792" y="1267596"/>
            <a:ext cx="3978060" cy="1745885"/>
          </a:xfrm>
          <a:prstGeom prst="rect">
            <a:avLst/>
          </a:prstGeom>
        </p:spPr>
        <p:txBody>
          <a:bodyPr vert="horz" wrap="square" lIns="0" tIns="8404" rIns="0" bIns="0" rtlCol="0">
            <a:spAutoFit/>
          </a:bodyPr>
          <a:lstStyle/>
          <a:p>
            <a:pPr marL="159272" marR="124392" indent="-150867" defTabSz="605150">
              <a:lnSpc>
                <a:spcPct val="125400"/>
              </a:lnSpc>
              <a:spcBef>
                <a:spcPts val="66"/>
              </a:spcBef>
              <a:buClrTx/>
              <a:buFont typeface="Calibri"/>
              <a:buAutoNum type="arabicPeriod"/>
              <a:tabLst>
                <a:tab pos="159692" algn="l"/>
              </a:tabLst>
            </a:pPr>
            <a:r>
              <a:rPr sz="1100" b="1" kern="1200" spc="17" dirty="0">
                <a:solidFill>
                  <a:prstClr val="black"/>
                </a:solidFill>
                <a:latin typeface="Calibri"/>
                <a:ea typeface="+mn-ea"/>
                <a:cs typeface="Calibri"/>
              </a:rPr>
              <a:t>Affirm </a:t>
            </a:r>
            <a:r>
              <a:rPr sz="1100" b="1" kern="1200" spc="20" dirty="0">
                <a:solidFill>
                  <a:prstClr val="black"/>
                </a:solidFill>
                <a:latin typeface="Calibri"/>
                <a:ea typeface="+mn-ea"/>
                <a:cs typeface="Calibri"/>
              </a:rPr>
              <a:t>which </a:t>
            </a:r>
            <a:r>
              <a:rPr sz="1100" b="1" kern="1200" spc="7" dirty="0">
                <a:solidFill>
                  <a:prstClr val="black"/>
                </a:solidFill>
                <a:latin typeface="Calibri"/>
                <a:ea typeface="+mn-ea"/>
                <a:cs typeface="Calibri"/>
              </a:rPr>
              <a:t>aspects </a:t>
            </a:r>
            <a:r>
              <a:rPr sz="1100" b="1" kern="1200" spc="3" dirty="0">
                <a:solidFill>
                  <a:prstClr val="black"/>
                </a:solidFill>
                <a:latin typeface="Calibri"/>
                <a:ea typeface="+mn-ea"/>
                <a:cs typeface="Calibri"/>
              </a:rPr>
              <a:t>of </a:t>
            </a:r>
            <a:r>
              <a:rPr sz="1100" b="1" kern="1200" spc="13" dirty="0">
                <a:solidFill>
                  <a:prstClr val="black"/>
                </a:solidFill>
                <a:latin typeface="Calibri"/>
                <a:ea typeface="+mn-ea"/>
                <a:cs typeface="Calibri"/>
              </a:rPr>
              <a:t>each </a:t>
            </a:r>
            <a:r>
              <a:rPr sz="1100" b="1" kern="1200" spc="10" dirty="0">
                <a:solidFill>
                  <a:prstClr val="black"/>
                </a:solidFill>
                <a:latin typeface="Calibri"/>
                <a:ea typeface="+mn-ea"/>
                <a:cs typeface="Calibri"/>
              </a:rPr>
              <a:t>power dimension you </a:t>
            </a:r>
            <a:r>
              <a:rPr sz="1100" b="1" kern="1200" spc="13" dirty="0">
                <a:solidFill>
                  <a:prstClr val="black"/>
                </a:solidFill>
                <a:latin typeface="Calibri"/>
                <a:ea typeface="+mn-ea"/>
                <a:cs typeface="Calibri"/>
              </a:rPr>
              <a:t>would  like </a:t>
            </a:r>
            <a:r>
              <a:rPr sz="1100" b="1" kern="1200" dirty="0">
                <a:solidFill>
                  <a:prstClr val="black"/>
                </a:solidFill>
                <a:latin typeface="Calibri"/>
                <a:ea typeface="+mn-ea"/>
                <a:cs typeface="Calibri"/>
              </a:rPr>
              <a:t>to </a:t>
            </a:r>
            <a:r>
              <a:rPr sz="1100" b="1" kern="1200" spc="3" dirty="0">
                <a:solidFill>
                  <a:prstClr val="black"/>
                </a:solidFill>
                <a:latin typeface="Calibri"/>
                <a:ea typeface="+mn-ea"/>
                <a:cs typeface="Calibri"/>
              </a:rPr>
              <a:t>grow, strengthen </a:t>
            </a:r>
            <a:r>
              <a:rPr sz="1100" b="1" kern="1200" spc="17" dirty="0">
                <a:solidFill>
                  <a:prstClr val="black"/>
                </a:solidFill>
                <a:latin typeface="Calibri"/>
                <a:ea typeface="+mn-ea"/>
                <a:cs typeface="Calibri"/>
              </a:rPr>
              <a:t>or </a:t>
            </a:r>
            <a:r>
              <a:rPr sz="1100" b="1" kern="1200" spc="10" dirty="0">
                <a:solidFill>
                  <a:prstClr val="black"/>
                </a:solidFill>
                <a:latin typeface="Calibri"/>
                <a:ea typeface="+mn-ea"/>
                <a:cs typeface="Calibri"/>
              </a:rPr>
              <a:t>improve. </a:t>
            </a:r>
            <a:r>
              <a:rPr sz="1100" kern="1200" spc="-10" dirty="0">
                <a:solidFill>
                  <a:prstClr val="black"/>
                </a:solidFill>
                <a:latin typeface="Calibri"/>
                <a:ea typeface="+mn-ea"/>
                <a:cs typeface="Calibri"/>
              </a:rPr>
              <a:t>State </a:t>
            </a:r>
            <a:r>
              <a:rPr sz="1100" kern="1200" spc="17" dirty="0">
                <a:solidFill>
                  <a:prstClr val="black"/>
                </a:solidFill>
                <a:latin typeface="Calibri"/>
                <a:ea typeface="+mn-ea"/>
                <a:cs typeface="Calibri"/>
              </a:rPr>
              <a:t>clear </a:t>
            </a:r>
            <a:r>
              <a:rPr sz="1100" kern="1200" spc="10" dirty="0">
                <a:solidFill>
                  <a:prstClr val="black"/>
                </a:solidFill>
                <a:latin typeface="Calibri"/>
                <a:ea typeface="+mn-ea"/>
                <a:cs typeface="Calibri"/>
              </a:rPr>
              <a:t>objectives </a:t>
            </a:r>
            <a:r>
              <a:rPr sz="1100" kern="1200" spc="-3" dirty="0">
                <a:solidFill>
                  <a:prstClr val="black"/>
                </a:solidFill>
                <a:latin typeface="Calibri"/>
                <a:ea typeface="+mn-ea"/>
                <a:cs typeface="Calibri"/>
              </a:rPr>
              <a:t>for  </a:t>
            </a:r>
            <a:r>
              <a:rPr sz="1100" kern="1200" spc="3" dirty="0">
                <a:solidFill>
                  <a:prstClr val="black"/>
                </a:solidFill>
                <a:latin typeface="Calibri"/>
                <a:ea typeface="+mn-ea"/>
                <a:cs typeface="Calibri"/>
              </a:rPr>
              <a:t>progress </a:t>
            </a:r>
            <a:r>
              <a:rPr sz="1100" kern="1200" spc="17" dirty="0">
                <a:solidFill>
                  <a:prstClr val="black"/>
                </a:solidFill>
                <a:latin typeface="Calibri"/>
                <a:ea typeface="+mn-ea"/>
                <a:cs typeface="Calibri"/>
              </a:rPr>
              <a:t>within each</a:t>
            </a:r>
            <a:r>
              <a:rPr sz="1100" kern="1200" spc="79" dirty="0">
                <a:solidFill>
                  <a:prstClr val="black"/>
                </a:solidFill>
                <a:latin typeface="Calibri"/>
                <a:ea typeface="+mn-ea"/>
                <a:cs typeface="Calibri"/>
              </a:rPr>
              <a:t> </a:t>
            </a:r>
            <a:r>
              <a:rPr sz="1100" kern="1200" spc="17" dirty="0">
                <a:solidFill>
                  <a:prstClr val="black"/>
                </a:solidFill>
                <a:latin typeface="Calibri"/>
                <a:ea typeface="+mn-ea"/>
                <a:cs typeface="Calibri"/>
              </a:rPr>
              <a:t>dimension.</a:t>
            </a:r>
            <a:endParaRPr lang="en-US" sz="1100" kern="1200" spc="17" dirty="0">
              <a:solidFill>
                <a:prstClr val="black"/>
              </a:solidFill>
              <a:latin typeface="Calibri"/>
              <a:ea typeface="+mn-ea"/>
              <a:cs typeface="Calibri"/>
            </a:endParaRPr>
          </a:p>
          <a:p>
            <a:pPr marL="159272" marR="124392" indent="-150867" defTabSz="605150">
              <a:lnSpc>
                <a:spcPct val="125400"/>
              </a:lnSpc>
              <a:spcBef>
                <a:spcPts val="66"/>
              </a:spcBef>
              <a:buClrTx/>
              <a:buFont typeface="Calibri"/>
              <a:buAutoNum type="arabicPeriod"/>
              <a:tabLst>
                <a:tab pos="159692" algn="l"/>
              </a:tabLst>
            </a:pPr>
            <a:endParaRPr sz="1100" kern="1200" dirty="0">
              <a:solidFill>
                <a:prstClr val="black"/>
              </a:solidFill>
              <a:latin typeface="Calibri"/>
              <a:ea typeface="+mn-ea"/>
              <a:cs typeface="Calibri"/>
            </a:endParaRPr>
          </a:p>
          <a:p>
            <a:pPr marL="159272" indent="-150867" defTabSz="605150">
              <a:spcBef>
                <a:spcPts val="688"/>
              </a:spcBef>
              <a:buClrTx/>
              <a:buFont typeface="Calibri"/>
              <a:buAutoNum type="arabicPeriod"/>
              <a:tabLst>
                <a:tab pos="159692" algn="l"/>
              </a:tabLst>
            </a:pPr>
            <a:r>
              <a:rPr sz="1100" b="1" kern="1200" dirty="0">
                <a:solidFill>
                  <a:prstClr val="black"/>
                </a:solidFill>
                <a:latin typeface="Calibri"/>
                <a:ea typeface="+mn-ea"/>
                <a:cs typeface="Calibri"/>
              </a:rPr>
              <a:t>Develop </a:t>
            </a:r>
            <a:r>
              <a:rPr sz="1100" b="1" kern="1200" spc="3" dirty="0">
                <a:solidFill>
                  <a:prstClr val="black"/>
                </a:solidFill>
                <a:latin typeface="Calibri"/>
                <a:ea typeface="+mn-ea"/>
                <a:cs typeface="Calibri"/>
              </a:rPr>
              <a:t>a </a:t>
            </a:r>
            <a:r>
              <a:rPr sz="1100" b="1" kern="1200" spc="-13" dirty="0">
                <a:solidFill>
                  <a:prstClr val="black"/>
                </a:solidFill>
                <a:latin typeface="Calibri"/>
                <a:ea typeface="+mn-ea"/>
                <a:cs typeface="Calibri"/>
              </a:rPr>
              <a:t>short-term </a:t>
            </a:r>
            <a:r>
              <a:rPr sz="1100" b="1" kern="1200" spc="-3" dirty="0">
                <a:solidFill>
                  <a:prstClr val="black"/>
                </a:solidFill>
                <a:latin typeface="Calibri"/>
                <a:ea typeface="+mn-ea"/>
                <a:cs typeface="Calibri"/>
              </a:rPr>
              <a:t>action </a:t>
            </a:r>
            <a:r>
              <a:rPr sz="1100" b="1" kern="1200" spc="-10" dirty="0">
                <a:solidFill>
                  <a:prstClr val="black"/>
                </a:solidFill>
                <a:latin typeface="Calibri"/>
                <a:ea typeface="+mn-ea"/>
                <a:cs typeface="Calibri"/>
              </a:rPr>
              <a:t>plan: </a:t>
            </a:r>
            <a:r>
              <a:rPr sz="1100" b="1" kern="1200" spc="-3" dirty="0">
                <a:solidFill>
                  <a:prstClr val="black"/>
                </a:solidFill>
                <a:latin typeface="Calibri"/>
                <a:ea typeface="+mn-ea"/>
                <a:cs typeface="Calibri"/>
              </a:rPr>
              <a:t>decide </a:t>
            </a:r>
            <a:r>
              <a:rPr sz="1100" b="1" kern="1200" spc="3" dirty="0">
                <a:solidFill>
                  <a:prstClr val="black"/>
                </a:solidFill>
                <a:latin typeface="Calibri"/>
                <a:ea typeface="+mn-ea"/>
                <a:cs typeface="Calibri"/>
              </a:rPr>
              <a:t>specific </a:t>
            </a:r>
            <a:r>
              <a:rPr sz="1100" b="1" kern="1200" spc="-23" dirty="0">
                <a:solidFill>
                  <a:prstClr val="black"/>
                </a:solidFill>
                <a:latin typeface="Calibri"/>
                <a:ea typeface="+mn-ea"/>
                <a:cs typeface="Calibri"/>
              </a:rPr>
              <a:t>steps </a:t>
            </a:r>
            <a:r>
              <a:rPr sz="1100" b="1" kern="1200" spc="-7" dirty="0">
                <a:solidFill>
                  <a:prstClr val="black"/>
                </a:solidFill>
                <a:latin typeface="Calibri"/>
                <a:ea typeface="+mn-ea"/>
                <a:cs typeface="Calibri"/>
              </a:rPr>
              <a:t>you </a:t>
            </a:r>
            <a:r>
              <a:rPr sz="1100" b="1" kern="1200" spc="-3" dirty="0">
                <a:solidFill>
                  <a:prstClr val="black"/>
                </a:solidFill>
                <a:latin typeface="Calibri"/>
                <a:ea typeface="+mn-ea"/>
                <a:cs typeface="Calibri"/>
              </a:rPr>
              <a:t>will</a:t>
            </a:r>
            <a:endParaRPr sz="1100" kern="1200" dirty="0">
              <a:solidFill>
                <a:prstClr val="black"/>
              </a:solidFill>
              <a:latin typeface="Calibri"/>
              <a:ea typeface="+mn-ea"/>
              <a:cs typeface="Calibri"/>
            </a:endParaRPr>
          </a:p>
          <a:p>
            <a:pPr marL="159272" marR="3362" defTabSz="605150">
              <a:lnSpc>
                <a:spcPct val="125400"/>
              </a:lnSpc>
              <a:buClrTx/>
            </a:pPr>
            <a:r>
              <a:rPr sz="1100" b="1" kern="1200" spc="-17" dirty="0">
                <a:solidFill>
                  <a:prstClr val="black"/>
                </a:solidFill>
                <a:latin typeface="Calibri"/>
                <a:ea typeface="+mn-ea"/>
                <a:cs typeface="Calibri"/>
              </a:rPr>
              <a:t>take </a:t>
            </a:r>
            <a:r>
              <a:rPr sz="1100" b="1" kern="1200" spc="3" dirty="0">
                <a:solidFill>
                  <a:prstClr val="black"/>
                </a:solidFill>
                <a:latin typeface="Calibri"/>
                <a:ea typeface="+mn-ea"/>
                <a:cs typeface="Calibri"/>
              </a:rPr>
              <a:t>in </a:t>
            </a:r>
            <a:r>
              <a:rPr sz="1100" b="1" kern="1200" spc="-17" dirty="0">
                <a:solidFill>
                  <a:prstClr val="black"/>
                </a:solidFill>
                <a:latin typeface="Calibri"/>
                <a:ea typeface="+mn-ea"/>
                <a:cs typeface="Calibri"/>
              </a:rPr>
              <a:t>the </a:t>
            </a:r>
            <a:r>
              <a:rPr sz="1100" b="1" kern="1200" spc="-10" dirty="0">
                <a:solidFill>
                  <a:prstClr val="black"/>
                </a:solidFill>
                <a:latin typeface="Calibri"/>
                <a:ea typeface="+mn-ea"/>
                <a:cs typeface="Calibri"/>
              </a:rPr>
              <a:t>next </a:t>
            </a:r>
            <a:r>
              <a:rPr sz="1100" b="1" kern="1200" spc="20" dirty="0">
                <a:solidFill>
                  <a:prstClr val="black"/>
                </a:solidFill>
                <a:latin typeface="Calibri"/>
                <a:ea typeface="+mn-ea"/>
                <a:cs typeface="Calibri"/>
              </a:rPr>
              <a:t>12 </a:t>
            </a:r>
            <a:r>
              <a:rPr sz="1100" b="1" kern="1200" spc="-13" dirty="0">
                <a:solidFill>
                  <a:prstClr val="black"/>
                </a:solidFill>
                <a:latin typeface="Calibri"/>
                <a:ea typeface="+mn-ea"/>
                <a:cs typeface="Calibri"/>
              </a:rPr>
              <a:t>months </a:t>
            </a:r>
            <a:r>
              <a:rPr sz="1100" kern="1200" spc="-23" dirty="0">
                <a:solidFill>
                  <a:prstClr val="black"/>
                </a:solidFill>
                <a:latin typeface="Calibri"/>
                <a:ea typeface="+mn-ea"/>
                <a:cs typeface="Calibri"/>
              </a:rPr>
              <a:t>to </a:t>
            </a:r>
            <a:r>
              <a:rPr sz="1100" kern="1200" dirty="0">
                <a:solidFill>
                  <a:prstClr val="black"/>
                </a:solidFill>
                <a:latin typeface="Calibri"/>
                <a:ea typeface="+mn-ea"/>
                <a:cs typeface="Calibri"/>
              </a:rPr>
              <a:t>work </a:t>
            </a:r>
            <a:r>
              <a:rPr sz="1100" kern="1200" spc="-17" dirty="0">
                <a:solidFill>
                  <a:prstClr val="black"/>
                </a:solidFill>
                <a:latin typeface="Calibri"/>
                <a:ea typeface="+mn-ea"/>
                <a:cs typeface="Calibri"/>
              </a:rPr>
              <a:t>toward </a:t>
            </a:r>
            <a:r>
              <a:rPr sz="1100" kern="1200" dirty="0">
                <a:solidFill>
                  <a:prstClr val="black"/>
                </a:solidFill>
                <a:latin typeface="Calibri"/>
                <a:ea typeface="+mn-ea"/>
                <a:cs typeface="Calibri"/>
              </a:rPr>
              <a:t>each </a:t>
            </a:r>
            <a:r>
              <a:rPr sz="1100" kern="1200" spc="-7" dirty="0">
                <a:solidFill>
                  <a:prstClr val="black"/>
                </a:solidFill>
                <a:latin typeface="Calibri"/>
                <a:ea typeface="+mn-ea"/>
                <a:cs typeface="Calibri"/>
              </a:rPr>
              <a:t>objective. Designate  </a:t>
            </a:r>
            <a:r>
              <a:rPr sz="1100" kern="1200" spc="10" dirty="0">
                <a:solidFill>
                  <a:prstClr val="black"/>
                </a:solidFill>
                <a:latin typeface="Calibri"/>
                <a:ea typeface="+mn-ea"/>
                <a:cs typeface="Calibri"/>
              </a:rPr>
              <a:t>which </a:t>
            </a:r>
            <a:r>
              <a:rPr sz="1100" kern="1200" spc="-3" dirty="0">
                <a:solidFill>
                  <a:prstClr val="black"/>
                </a:solidFill>
                <a:latin typeface="Calibri"/>
                <a:ea typeface="+mn-ea"/>
                <a:cs typeface="Calibri"/>
              </a:rPr>
              <a:t>people </a:t>
            </a:r>
            <a:r>
              <a:rPr sz="1100" kern="1200" spc="17" dirty="0">
                <a:solidFill>
                  <a:prstClr val="black"/>
                </a:solidFill>
                <a:latin typeface="Calibri"/>
                <a:ea typeface="+mn-ea"/>
                <a:cs typeface="Calibri"/>
              </a:rPr>
              <a:t>will </a:t>
            </a:r>
            <a:r>
              <a:rPr sz="1100" kern="1200" spc="-17" dirty="0">
                <a:solidFill>
                  <a:prstClr val="black"/>
                </a:solidFill>
                <a:latin typeface="Calibri"/>
                <a:ea typeface="+mn-ea"/>
                <a:cs typeface="Calibri"/>
              </a:rPr>
              <a:t>take </a:t>
            </a:r>
            <a:r>
              <a:rPr sz="1100" kern="1200" spc="-10" dirty="0">
                <a:solidFill>
                  <a:prstClr val="black"/>
                </a:solidFill>
                <a:latin typeface="Calibri"/>
                <a:ea typeface="+mn-ea"/>
                <a:cs typeface="Calibri"/>
              </a:rPr>
              <a:t>responsibility </a:t>
            </a:r>
            <a:r>
              <a:rPr sz="1100" kern="1200" spc="-20" dirty="0">
                <a:solidFill>
                  <a:prstClr val="black"/>
                </a:solidFill>
                <a:latin typeface="Calibri"/>
                <a:ea typeface="+mn-ea"/>
                <a:cs typeface="Calibri"/>
              </a:rPr>
              <a:t>for </a:t>
            </a:r>
            <a:r>
              <a:rPr sz="1100" kern="1200" spc="-10" dirty="0">
                <a:solidFill>
                  <a:prstClr val="black"/>
                </a:solidFill>
                <a:latin typeface="Calibri"/>
                <a:ea typeface="+mn-ea"/>
                <a:cs typeface="Calibri"/>
              </a:rPr>
              <a:t>follow-through </a:t>
            </a:r>
            <a:r>
              <a:rPr sz="1100" kern="1200" spc="7" dirty="0">
                <a:solidFill>
                  <a:prstClr val="black"/>
                </a:solidFill>
                <a:latin typeface="Calibri"/>
                <a:ea typeface="+mn-ea"/>
                <a:cs typeface="Calibri"/>
              </a:rPr>
              <a:t>on </a:t>
            </a:r>
            <a:r>
              <a:rPr sz="1100" kern="1200" dirty="0">
                <a:solidFill>
                  <a:prstClr val="black"/>
                </a:solidFill>
                <a:latin typeface="Calibri"/>
                <a:ea typeface="+mn-ea"/>
                <a:cs typeface="Calibri"/>
              </a:rPr>
              <a:t>each</a:t>
            </a:r>
            <a:r>
              <a:rPr sz="1100" kern="1200" spc="20" dirty="0">
                <a:solidFill>
                  <a:prstClr val="black"/>
                </a:solidFill>
                <a:latin typeface="Calibri"/>
                <a:ea typeface="+mn-ea"/>
                <a:cs typeface="Calibri"/>
              </a:rPr>
              <a:t> </a:t>
            </a:r>
            <a:r>
              <a:rPr sz="1100" kern="1200" spc="-20" dirty="0">
                <a:solidFill>
                  <a:prstClr val="black"/>
                </a:solidFill>
                <a:latin typeface="Calibri"/>
                <a:ea typeface="+mn-ea"/>
                <a:cs typeface="Calibri"/>
              </a:rPr>
              <a:t>task.</a:t>
            </a:r>
            <a:endParaRPr sz="1100" kern="1200" dirty="0">
              <a:solidFill>
                <a:prstClr val="black"/>
              </a:solidFill>
              <a:latin typeface="Calibri"/>
              <a:ea typeface="+mn-ea"/>
              <a:cs typeface="Calibri"/>
            </a:endParaRPr>
          </a:p>
        </p:txBody>
      </p:sp>
      <p:sp>
        <p:nvSpPr>
          <p:cNvPr id="9" name="object 9"/>
          <p:cNvSpPr txBox="1"/>
          <p:nvPr/>
        </p:nvSpPr>
        <p:spPr>
          <a:xfrm>
            <a:off x="454792" y="3051360"/>
            <a:ext cx="3800983" cy="627630"/>
          </a:xfrm>
          <a:prstGeom prst="rect">
            <a:avLst/>
          </a:prstGeom>
        </p:spPr>
        <p:txBody>
          <a:bodyPr vert="horz" wrap="square" lIns="0" tIns="8404" rIns="0" bIns="0" rtlCol="0">
            <a:spAutoFit/>
          </a:bodyPr>
          <a:lstStyle/>
          <a:p>
            <a:pPr marL="159272" marR="3362" indent="-151287" defTabSz="605150">
              <a:lnSpc>
                <a:spcPct val="125400"/>
              </a:lnSpc>
              <a:spcBef>
                <a:spcPts val="66"/>
              </a:spcBef>
              <a:buClrTx/>
            </a:pPr>
            <a:r>
              <a:rPr sz="1100" kern="1200" spc="23" dirty="0">
                <a:solidFill>
                  <a:prstClr val="black"/>
                </a:solidFill>
                <a:latin typeface="Calibri"/>
                <a:ea typeface="+mn-ea"/>
                <a:cs typeface="Calibri"/>
              </a:rPr>
              <a:t>3. </a:t>
            </a:r>
            <a:r>
              <a:rPr sz="1100" b="1" kern="1200" spc="10" dirty="0">
                <a:solidFill>
                  <a:prstClr val="black"/>
                </a:solidFill>
                <a:latin typeface="Calibri"/>
                <a:ea typeface="+mn-ea"/>
                <a:cs typeface="Calibri"/>
              </a:rPr>
              <a:t>Identify </a:t>
            </a:r>
            <a:r>
              <a:rPr sz="1100" b="1" kern="1200" spc="-3" dirty="0">
                <a:solidFill>
                  <a:prstClr val="black"/>
                </a:solidFill>
                <a:latin typeface="Calibri"/>
                <a:ea typeface="+mn-ea"/>
                <a:cs typeface="Calibri"/>
              </a:rPr>
              <a:t>best </a:t>
            </a:r>
            <a:r>
              <a:rPr sz="1100" b="1" kern="1200" spc="17" dirty="0">
                <a:solidFill>
                  <a:prstClr val="black"/>
                </a:solidFill>
                <a:latin typeface="Calibri"/>
                <a:ea typeface="+mn-ea"/>
                <a:cs typeface="Calibri"/>
              </a:rPr>
              <a:t>practice </a:t>
            </a:r>
            <a:r>
              <a:rPr sz="1100" b="1" kern="1200" spc="10" dirty="0">
                <a:solidFill>
                  <a:prstClr val="black"/>
                </a:solidFill>
                <a:latin typeface="Calibri"/>
                <a:ea typeface="+mn-ea"/>
                <a:cs typeface="Calibri"/>
              </a:rPr>
              <a:t>resources: </a:t>
            </a:r>
            <a:r>
              <a:rPr sz="1100" b="1" kern="1200" spc="13" dirty="0">
                <a:solidFill>
                  <a:prstClr val="black"/>
                </a:solidFill>
                <a:latin typeface="Calibri"/>
                <a:ea typeface="+mn-ea"/>
                <a:cs typeface="Calibri"/>
              </a:rPr>
              <a:t>individuals, </a:t>
            </a:r>
            <a:r>
              <a:rPr sz="1100" b="1" kern="1200" spc="3" dirty="0">
                <a:solidFill>
                  <a:prstClr val="black"/>
                </a:solidFill>
                <a:latin typeface="Calibri"/>
                <a:ea typeface="+mn-ea"/>
                <a:cs typeface="Calibri"/>
              </a:rPr>
              <a:t>institutions </a:t>
            </a:r>
            <a:r>
              <a:rPr sz="1100" b="1" kern="1200" spc="10" dirty="0">
                <a:solidFill>
                  <a:prstClr val="black"/>
                </a:solidFill>
                <a:latin typeface="Calibri"/>
                <a:ea typeface="+mn-ea"/>
                <a:cs typeface="Calibri"/>
              </a:rPr>
              <a:t>and  </a:t>
            </a:r>
            <a:r>
              <a:rPr sz="1100" b="1" kern="1200" spc="3" dirty="0">
                <a:solidFill>
                  <a:prstClr val="black"/>
                </a:solidFill>
                <a:latin typeface="Calibri"/>
                <a:ea typeface="+mn-ea"/>
                <a:cs typeface="Calibri"/>
              </a:rPr>
              <a:t>innovative ideas </a:t>
            </a:r>
            <a:r>
              <a:rPr sz="1100" kern="1200" spc="-13" dirty="0">
                <a:solidFill>
                  <a:prstClr val="black"/>
                </a:solidFill>
                <a:latin typeface="Calibri"/>
                <a:ea typeface="+mn-ea"/>
                <a:cs typeface="Calibri"/>
              </a:rPr>
              <a:t>that </a:t>
            </a:r>
            <a:r>
              <a:rPr sz="1100" kern="1200" spc="30" dirty="0">
                <a:solidFill>
                  <a:prstClr val="black"/>
                </a:solidFill>
                <a:latin typeface="Calibri"/>
                <a:ea typeface="+mn-ea"/>
                <a:cs typeface="Calibri"/>
              </a:rPr>
              <a:t>can </a:t>
            </a:r>
            <a:r>
              <a:rPr sz="1100" kern="1200" spc="17" dirty="0">
                <a:solidFill>
                  <a:prstClr val="black"/>
                </a:solidFill>
                <a:latin typeface="Calibri"/>
                <a:ea typeface="+mn-ea"/>
                <a:cs typeface="Calibri"/>
              </a:rPr>
              <a:t>help </a:t>
            </a:r>
            <a:r>
              <a:rPr sz="1100" kern="1200" spc="20" dirty="0">
                <a:solidFill>
                  <a:prstClr val="black"/>
                </a:solidFill>
                <a:latin typeface="Calibri"/>
                <a:ea typeface="+mn-ea"/>
                <a:cs typeface="Calibri"/>
              </a:rPr>
              <a:t>you </a:t>
            </a:r>
            <a:r>
              <a:rPr sz="1100" kern="1200" spc="17" dirty="0">
                <a:solidFill>
                  <a:prstClr val="black"/>
                </a:solidFill>
                <a:latin typeface="Calibri"/>
                <a:ea typeface="+mn-ea"/>
                <a:cs typeface="Calibri"/>
              </a:rPr>
              <a:t>make </a:t>
            </a:r>
            <a:r>
              <a:rPr sz="1100" kern="1200" spc="3" dirty="0">
                <a:solidFill>
                  <a:prstClr val="black"/>
                </a:solidFill>
                <a:latin typeface="Calibri"/>
                <a:ea typeface="+mn-ea"/>
                <a:cs typeface="Calibri"/>
              </a:rPr>
              <a:t>progress </a:t>
            </a:r>
            <a:r>
              <a:rPr sz="1100" kern="1200" spc="26" dirty="0">
                <a:solidFill>
                  <a:prstClr val="black"/>
                </a:solidFill>
                <a:latin typeface="Calibri"/>
                <a:ea typeface="+mn-ea"/>
                <a:cs typeface="Calibri"/>
              </a:rPr>
              <a:t>in </a:t>
            </a:r>
            <a:r>
              <a:rPr sz="1100" kern="1200" spc="17" dirty="0">
                <a:solidFill>
                  <a:prstClr val="black"/>
                </a:solidFill>
                <a:latin typeface="Calibri"/>
                <a:ea typeface="+mn-ea"/>
                <a:cs typeface="Calibri"/>
              </a:rPr>
              <a:t>each </a:t>
            </a:r>
            <a:r>
              <a:rPr sz="1100" kern="1200" spc="3" dirty="0">
                <a:solidFill>
                  <a:prstClr val="black"/>
                </a:solidFill>
                <a:latin typeface="Calibri"/>
                <a:ea typeface="+mn-ea"/>
                <a:cs typeface="Calibri"/>
              </a:rPr>
              <a:t>relevant </a:t>
            </a:r>
            <a:r>
              <a:rPr sz="1100" kern="1200" spc="10" dirty="0">
                <a:solidFill>
                  <a:prstClr val="black"/>
                </a:solidFill>
                <a:latin typeface="Calibri"/>
                <a:ea typeface="+mn-ea"/>
                <a:cs typeface="Calibri"/>
              </a:rPr>
              <a:t>power</a:t>
            </a:r>
            <a:r>
              <a:rPr sz="1100" kern="1200" spc="60" dirty="0">
                <a:solidFill>
                  <a:prstClr val="black"/>
                </a:solidFill>
                <a:latin typeface="Calibri"/>
                <a:ea typeface="+mn-ea"/>
                <a:cs typeface="Calibri"/>
              </a:rPr>
              <a:t> </a:t>
            </a:r>
            <a:r>
              <a:rPr sz="1100" kern="1200" spc="17" dirty="0">
                <a:solidFill>
                  <a:prstClr val="black"/>
                </a:solidFill>
                <a:latin typeface="Calibri"/>
                <a:ea typeface="+mn-ea"/>
                <a:cs typeface="Calibri"/>
              </a:rPr>
              <a:t>dimension.</a:t>
            </a:r>
            <a:endParaRPr sz="1100" kern="1200" dirty="0">
              <a:solidFill>
                <a:prstClr val="black"/>
              </a:solidFill>
              <a:latin typeface="Calibri"/>
              <a:ea typeface="+mn-ea"/>
              <a:cs typeface="Calibri"/>
            </a:endParaRPr>
          </a:p>
        </p:txBody>
      </p:sp>
      <p:sp>
        <p:nvSpPr>
          <p:cNvPr id="11" name="object 11"/>
          <p:cNvSpPr txBox="1"/>
          <p:nvPr/>
        </p:nvSpPr>
        <p:spPr>
          <a:xfrm>
            <a:off x="454791" y="3771769"/>
            <a:ext cx="4117208" cy="1262419"/>
          </a:xfrm>
          <a:prstGeom prst="rect">
            <a:avLst/>
          </a:prstGeom>
        </p:spPr>
        <p:txBody>
          <a:bodyPr vert="horz" wrap="square" lIns="0" tIns="8404" rIns="0" bIns="0" rtlCol="0">
            <a:spAutoFit/>
          </a:bodyPr>
          <a:lstStyle/>
          <a:p>
            <a:pPr marL="8405" marR="3362" defTabSz="605150">
              <a:lnSpc>
                <a:spcPct val="125400"/>
              </a:lnSpc>
              <a:spcBef>
                <a:spcPts val="66"/>
              </a:spcBef>
              <a:buClrTx/>
            </a:pPr>
            <a:r>
              <a:rPr sz="1100" kern="1200" spc="60" dirty="0">
                <a:solidFill>
                  <a:prstClr val="black"/>
                </a:solidFill>
                <a:latin typeface="Calibri"/>
                <a:ea typeface="+mn-ea"/>
                <a:cs typeface="Calibri"/>
              </a:rPr>
              <a:t>A </a:t>
            </a:r>
            <a:r>
              <a:rPr sz="1100" kern="1200" spc="20" dirty="0">
                <a:solidFill>
                  <a:prstClr val="black"/>
                </a:solidFill>
                <a:latin typeface="Calibri"/>
                <a:ea typeface="+mn-ea"/>
                <a:cs typeface="Calibri"/>
              </a:rPr>
              <a:t>key </a:t>
            </a:r>
            <a:r>
              <a:rPr sz="1100" kern="1200" spc="7" dirty="0">
                <a:solidFill>
                  <a:prstClr val="black"/>
                </a:solidFill>
                <a:latin typeface="Calibri"/>
                <a:ea typeface="+mn-ea"/>
                <a:cs typeface="Calibri"/>
              </a:rPr>
              <a:t>resource </a:t>
            </a:r>
            <a:r>
              <a:rPr sz="1100" kern="1200" spc="33" dirty="0">
                <a:solidFill>
                  <a:prstClr val="black"/>
                </a:solidFill>
                <a:latin typeface="Calibri"/>
                <a:ea typeface="+mn-ea"/>
                <a:cs typeface="Calibri"/>
              </a:rPr>
              <a:t>will </a:t>
            </a:r>
            <a:r>
              <a:rPr sz="1100" kern="1200" spc="10" dirty="0">
                <a:solidFill>
                  <a:prstClr val="black"/>
                </a:solidFill>
                <a:latin typeface="Calibri"/>
                <a:ea typeface="+mn-ea"/>
                <a:cs typeface="Calibri"/>
              </a:rPr>
              <a:t>be </a:t>
            </a:r>
            <a:r>
              <a:rPr sz="1100" kern="1200" spc="-3" dirty="0">
                <a:solidFill>
                  <a:prstClr val="black"/>
                </a:solidFill>
                <a:latin typeface="Calibri"/>
                <a:ea typeface="+mn-ea"/>
                <a:cs typeface="Calibri"/>
              </a:rPr>
              <a:t>other </a:t>
            </a:r>
            <a:r>
              <a:rPr lang="en-US" sz="1100" kern="1200" spc="10" dirty="0">
                <a:solidFill>
                  <a:prstClr val="black"/>
                </a:solidFill>
                <a:latin typeface="Calibri"/>
                <a:ea typeface="+mn-ea"/>
                <a:cs typeface="Calibri"/>
              </a:rPr>
              <a:t>funders</a:t>
            </a:r>
            <a:r>
              <a:rPr sz="1100" kern="1200" spc="10" dirty="0">
                <a:solidFill>
                  <a:prstClr val="black"/>
                </a:solidFill>
                <a:latin typeface="Calibri"/>
                <a:ea typeface="+mn-ea"/>
                <a:cs typeface="Calibri"/>
              </a:rPr>
              <a:t> </a:t>
            </a:r>
            <a:r>
              <a:rPr sz="1100" kern="1200" spc="17" dirty="0">
                <a:solidFill>
                  <a:prstClr val="black"/>
                </a:solidFill>
                <a:latin typeface="Calibri"/>
                <a:ea typeface="+mn-ea"/>
                <a:cs typeface="Calibri"/>
              </a:rPr>
              <a:t>and </a:t>
            </a:r>
            <a:r>
              <a:rPr sz="1100" kern="1200" dirty="0">
                <a:solidFill>
                  <a:prstClr val="black"/>
                </a:solidFill>
                <a:latin typeface="Calibri"/>
                <a:ea typeface="+mn-ea"/>
                <a:cs typeface="Calibri"/>
              </a:rPr>
              <a:t>their </a:t>
            </a:r>
            <a:r>
              <a:rPr sz="1100" kern="1200" spc="10" dirty="0">
                <a:solidFill>
                  <a:prstClr val="black"/>
                </a:solidFill>
                <a:latin typeface="Calibri"/>
                <a:ea typeface="+mn-ea"/>
                <a:cs typeface="Calibri"/>
              </a:rPr>
              <a:t>leaders,  </a:t>
            </a:r>
            <a:r>
              <a:rPr sz="1100" kern="1200" spc="20" dirty="0">
                <a:solidFill>
                  <a:prstClr val="black"/>
                </a:solidFill>
                <a:latin typeface="Calibri"/>
                <a:ea typeface="+mn-ea"/>
                <a:cs typeface="Calibri"/>
              </a:rPr>
              <a:t>especially </a:t>
            </a:r>
            <a:r>
              <a:rPr sz="1100" kern="1200" dirty="0">
                <a:solidFill>
                  <a:prstClr val="black"/>
                </a:solidFill>
                <a:latin typeface="Calibri"/>
                <a:ea typeface="+mn-ea"/>
                <a:cs typeface="Calibri"/>
              </a:rPr>
              <a:t>but not </a:t>
            </a:r>
            <a:r>
              <a:rPr sz="1100" kern="1200" spc="26" dirty="0">
                <a:solidFill>
                  <a:prstClr val="black"/>
                </a:solidFill>
                <a:latin typeface="Calibri"/>
                <a:ea typeface="+mn-ea"/>
                <a:cs typeface="Calibri"/>
              </a:rPr>
              <a:t>only </a:t>
            </a:r>
            <a:r>
              <a:rPr sz="1100" kern="1200" dirty="0">
                <a:solidFill>
                  <a:prstClr val="black"/>
                </a:solidFill>
                <a:latin typeface="Calibri"/>
                <a:ea typeface="+mn-ea"/>
                <a:cs typeface="Calibri"/>
              </a:rPr>
              <a:t>those </a:t>
            </a:r>
            <a:r>
              <a:rPr sz="1100" kern="1200" spc="-13" dirty="0">
                <a:solidFill>
                  <a:prstClr val="black"/>
                </a:solidFill>
                <a:latin typeface="Calibri"/>
                <a:ea typeface="+mn-ea"/>
                <a:cs typeface="Calibri"/>
              </a:rPr>
              <a:t>that </a:t>
            </a:r>
            <a:r>
              <a:rPr sz="1100" kern="1200" spc="20" dirty="0">
                <a:solidFill>
                  <a:prstClr val="black"/>
                </a:solidFill>
                <a:latin typeface="Calibri"/>
                <a:ea typeface="+mn-ea"/>
                <a:cs typeface="Calibri"/>
              </a:rPr>
              <a:t>you </a:t>
            </a:r>
            <a:r>
              <a:rPr sz="1100" kern="1200" spc="17" dirty="0">
                <a:solidFill>
                  <a:prstClr val="black"/>
                </a:solidFill>
                <a:latin typeface="Calibri"/>
                <a:ea typeface="+mn-ea"/>
                <a:cs typeface="Calibri"/>
              </a:rPr>
              <a:t>consider </a:t>
            </a:r>
            <a:r>
              <a:rPr sz="1100" kern="1200" dirty="0">
                <a:solidFill>
                  <a:prstClr val="black"/>
                </a:solidFill>
                <a:latin typeface="Calibri"/>
                <a:ea typeface="+mn-ea"/>
                <a:cs typeface="Calibri"/>
              </a:rPr>
              <a:t>peers </a:t>
            </a:r>
            <a:r>
              <a:rPr sz="1100" kern="1200" spc="10" dirty="0">
                <a:solidFill>
                  <a:prstClr val="black"/>
                </a:solidFill>
                <a:latin typeface="Calibri"/>
                <a:ea typeface="+mn-ea"/>
                <a:cs typeface="Calibri"/>
              </a:rPr>
              <a:t>based </a:t>
            </a:r>
            <a:r>
              <a:rPr sz="1100" kern="1200" spc="20" dirty="0">
                <a:solidFill>
                  <a:prstClr val="black"/>
                </a:solidFill>
                <a:latin typeface="Calibri"/>
                <a:ea typeface="+mn-ea"/>
                <a:cs typeface="Calibri"/>
              </a:rPr>
              <a:t>on </a:t>
            </a:r>
            <a:r>
              <a:rPr sz="1100" kern="1200" spc="10" dirty="0">
                <a:solidFill>
                  <a:prstClr val="black"/>
                </a:solidFill>
                <a:latin typeface="Calibri"/>
                <a:ea typeface="+mn-ea"/>
                <a:cs typeface="Calibri"/>
              </a:rPr>
              <a:t>issue  </a:t>
            </a:r>
            <a:r>
              <a:rPr sz="1100" kern="1200" spc="13" dirty="0">
                <a:solidFill>
                  <a:prstClr val="black"/>
                </a:solidFill>
                <a:latin typeface="Calibri"/>
                <a:ea typeface="+mn-ea"/>
                <a:cs typeface="Calibri"/>
              </a:rPr>
              <a:t>focus, </a:t>
            </a:r>
            <a:r>
              <a:rPr sz="1100" kern="1200" spc="10" dirty="0">
                <a:solidFill>
                  <a:prstClr val="black"/>
                </a:solidFill>
                <a:latin typeface="Calibri"/>
                <a:ea typeface="+mn-ea"/>
                <a:cs typeface="Calibri"/>
              </a:rPr>
              <a:t>geography </a:t>
            </a:r>
            <a:r>
              <a:rPr sz="1100" kern="1200" spc="-3" dirty="0">
                <a:solidFill>
                  <a:prstClr val="black"/>
                </a:solidFill>
                <a:latin typeface="Calibri"/>
                <a:ea typeface="+mn-ea"/>
                <a:cs typeface="Calibri"/>
              </a:rPr>
              <a:t>and/or </a:t>
            </a:r>
            <a:r>
              <a:rPr sz="1100" kern="1200" spc="10" dirty="0">
                <a:solidFill>
                  <a:prstClr val="black"/>
                </a:solidFill>
                <a:latin typeface="Calibri"/>
                <a:ea typeface="+mn-ea"/>
                <a:cs typeface="Calibri"/>
              </a:rPr>
              <a:t>foundation </a:t>
            </a:r>
            <a:r>
              <a:rPr sz="1100" kern="1200" spc="7" dirty="0">
                <a:solidFill>
                  <a:prstClr val="black"/>
                </a:solidFill>
                <a:latin typeface="Calibri"/>
                <a:ea typeface="+mn-ea"/>
                <a:cs typeface="Calibri"/>
              </a:rPr>
              <a:t>type. </a:t>
            </a:r>
            <a:r>
              <a:rPr sz="1100" kern="1200" spc="-3" dirty="0">
                <a:solidFill>
                  <a:prstClr val="black"/>
                </a:solidFill>
                <a:latin typeface="Calibri"/>
                <a:ea typeface="+mn-ea"/>
                <a:cs typeface="Calibri"/>
              </a:rPr>
              <a:t>If </a:t>
            </a:r>
            <a:r>
              <a:rPr sz="1100" kern="1200" spc="20" dirty="0">
                <a:solidFill>
                  <a:prstClr val="black"/>
                </a:solidFill>
                <a:latin typeface="Calibri"/>
                <a:ea typeface="+mn-ea"/>
                <a:cs typeface="Calibri"/>
              </a:rPr>
              <a:t>you </a:t>
            </a:r>
            <a:r>
              <a:rPr sz="1100" kern="1200" spc="-3" dirty="0">
                <a:solidFill>
                  <a:prstClr val="black"/>
                </a:solidFill>
                <a:latin typeface="Calibri"/>
                <a:ea typeface="+mn-ea"/>
                <a:cs typeface="Calibri"/>
              </a:rPr>
              <a:t>aren’t </a:t>
            </a:r>
            <a:r>
              <a:rPr sz="1100" kern="1200" dirty="0">
                <a:solidFill>
                  <a:prstClr val="black"/>
                </a:solidFill>
                <a:latin typeface="Calibri"/>
                <a:ea typeface="+mn-ea"/>
                <a:cs typeface="Calibri"/>
              </a:rPr>
              <a:t>sure </a:t>
            </a:r>
            <a:r>
              <a:rPr sz="1100" kern="1200" spc="26" dirty="0">
                <a:solidFill>
                  <a:prstClr val="black"/>
                </a:solidFill>
                <a:latin typeface="Calibri"/>
                <a:ea typeface="+mn-ea"/>
                <a:cs typeface="Calibri"/>
              </a:rPr>
              <a:t>which</a:t>
            </a:r>
            <a:r>
              <a:rPr lang="en-US" sz="1100" kern="1200" spc="26" dirty="0">
                <a:solidFill>
                  <a:prstClr val="black"/>
                </a:solidFill>
                <a:latin typeface="Calibri"/>
                <a:ea typeface="+mn-ea"/>
                <a:cs typeface="Calibri"/>
              </a:rPr>
              <a:t> funders </a:t>
            </a:r>
            <a:r>
              <a:rPr sz="1100" kern="1200" dirty="0">
                <a:solidFill>
                  <a:prstClr val="black"/>
                </a:solidFill>
                <a:latin typeface="Calibri"/>
                <a:ea typeface="+mn-ea"/>
                <a:cs typeface="Calibri"/>
              </a:rPr>
              <a:t>are </a:t>
            </a:r>
            <a:r>
              <a:rPr sz="1100" kern="1200" spc="17" dirty="0">
                <a:solidFill>
                  <a:prstClr val="black"/>
                </a:solidFill>
                <a:latin typeface="Calibri"/>
                <a:ea typeface="+mn-ea"/>
                <a:cs typeface="Calibri"/>
              </a:rPr>
              <a:t>using </a:t>
            </a:r>
            <a:r>
              <a:rPr sz="1100" kern="1200" spc="-7" dirty="0">
                <a:solidFill>
                  <a:prstClr val="black"/>
                </a:solidFill>
                <a:latin typeface="Calibri"/>
                <a:ea typeface="+mn-ea"/>
                <a:cs typeface="Calibri"/>
              </a:rPr>
              <a:t>best </a:t>
            </a:r>
            <a:r>
              <a:rPr sz="1100" kern="1200" spc="10" dirty="0">
                <a:solidFill>
                  <a:prstClr val="black"/>
                </a:solidFill>
                <a:latin typeface="Calibri"/>
                <a:ea typeface="+mn-ea"/>
                <a:cs typeface="Calibri"/>
              </a:rPr>
              <a:t>practices </a:t>
            </a:r>
            <a:r>
              <a:rPr sz="1100" kern="1200" spc="26" dirty="0">
                <a:solidFill>
                  <a:prstClr val="black"/>
                </a:solidFill>
                <a:latin typeface="Calibri"/>
                <a:ea typeface="+mn-ea"/>
                <a:cs typeface="Calibri"/>
              </a:rPr>
              <a:t>in </a:t>
            </a:r>
            <a:r>
              <a:rPr sz="1100" kern="1200" spc="17" dirty="0">
                <a:solidFill>
                  <a:prstClr val="black"/>
                </a:solidFill>
                <a:latin typeface="Calibri"/>
                <a:ea typeface="+mn-ea"/>
                <a:cs typeface="Calibri"/>
              </a:rPr>
              <a:t>each </a:t>
            </a:r>
            <a:r>
              <a:rPr sz="1100" kern="1200" spc="10" dirty="0">
                <a:solidFill>
                  <a:prstClr val="black"/>
                </a:solidFill>
                <a:latin typeface="Calibri"/>
                <a:ea typeface="+mn-ea"/>
                <a:cs typeface="Calibri"/>
              </a:rPr>
              <a:t>power </a:t>
            </a:r>
            <a:r>
              <a:rPr sz="1100" kern="1200" spc="17" dirty="0">
                <a:solidFill>
                  <a:prstClr val="black"/>
                </a:solidFill>
                <a:latin typeface="Calibri"/>
                <a:ea typeface="+mn-ea"/>
                <a:cs typeface="Calibri"/>
              </a:rPr>
              <a:t>dimension, </a:t>
            </a:r>
            <a:r>
              <a:rPr sz="1100" kern="1200" spc="20" dirty="0">
                <a:solidFill>
                  <a:prstClr val="black"/>
                </a:solidFill>
                <a:latin typeface="Calibri"/>
                <a:ea typeface="+mn-ea"/>
                <a:cs typeface="Calibri"/>
              </a:rPr>
              <a:t>you  </a:t>
            </a:r>
            <a:r>
              <a:rPr sz="1100" kern="1200" spc="30" dirty="0">
                <a:solidFill>
                  <a:prstClr val="black"/>
                </a:solidFill>
                <a:latin typeface="Calibri"/>
                <a:ea typeface="+mn-ea"/>
                <a:cs typeface="Calibri"/>
              </a:rPr>
              <a:t>can </a:t>
            </a:r>
            <a:r>
              <a:rPr sz="1100" kern="1200" spc="23" dirty="0">
                <a:solidFill>
                  <a:prstClr val="black"/>
                </a:solidFill>
                <a:latin typeface="Calibri"/>
                <a:ea typeface="+mn-ea"/>
                <a:cs typeface="Calibri"/>
              </a:rPr>
              <a:t>look </a:t>
            </a:r>
            <a:r>
              <a:rPr sz="1100" kern="1200" spc="-13" dirty="0">
                <a:solidFill>
                  <a:prstClr val="black"/>
                </a:solidFill>
                <a:latin typeface="Calibri"/>
                <a:ea typeface="+mn-ea"/>
                <a:cs typeface="Calibri"/>
              </a:rPr>
              <a:t>at </a:t>
            </a:r>
            <a:r>
              <a:rPr sz="1100" kern="1200" spc="10" dirty="0">
                <a:solidFill>
                  <a:prstClr val="black"/>
                </a:solidFill>
                <a:latin typeface="Calibri"/>
                <a:ea typeface="+mn-ea"/>
                <a:cs typeface="Calibri"/>
              </a:rPr>
              <a:t>anecdotes </a:t>
            </a:r>
            <a:r>
              <a:rPr sz="1100" kern="1200" spc="26" dirty="0">
                <a:solidFill>
                  <a:prstClr val="black"/>
                </a:solidFill>
                <a:latin typeface="Calibri"/>
                <a:ea typeface="+mn-ea"/>
                <a:cs typeface="Calibri"/>
              </a:rPr>
              <a:t>in </a:t>
            </a:r>
            <a:r>
              <a:rPr sz="1100" kern="1200" spc="3" dirty="0">
                <a:solidFill>
                  <a:prstClr val="black"/>
                </a:solidFill>
                <a:latin typeface="Calibri"/>
                <a:ea typeface="+mn-ea"/>
                <a:cs typeface="Calibri"/>
              </a:rPr>
              <a:t>this </a:t>
            </a:r>
            <a:r>
              <a:rPr sz="1100" kern="1200" spc="7" dirty="0">
                <a:solidFill>
                  <a:prstClr val="black"/>
                </a:solidFill>
                <a:latin typeface="Calibri"/>
                <a:ea typeface="+mn-ea"/>
                <a:cs typeface="Calibri"/>
              </a:rPr>
              <a:t>toolkit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ask </a:t>
            </a:r>
            <a:r>
              <a:rPr sz="1100" kern="1200" dirty="0">
                <a:solidFill>
                  <a:prstClr val="black"/>
                </a:solidFill>
                <a:latin typeface="Calibri"/>
                <a:ea typeface="+mn-ea"/>
                <a:cs typeface="Calibri"/>
              </a:rPr>
              <a:t>peers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relevant  </a:t>
            </a:r>
            <a:r>
              <a:rPr sz="1100" kern="1200" spc="13" dirty="0">
                <a:solidFill>
                  <a:prstClr val="black"/>
                </a:solidFill>
                <a:latin typeface="Calibri"/>
                <a:ea typeface="+mn-ea"/>
                <a:cs typeface="Calibri"/>
              </a:rPr>
              <a:t>philanthropy-serving </a:t>
            </a:r>
            <a:r>
              <a:rPr sz="1100" kern="1200" spc="17" dirty="0">
                <a:solidFill>
                  <a:prstClr val="black"/>
                </a:solidFill>
                <a:latin typeface="Calibri"/>
                <a:ea typeface="+mn-ea"/>
                <a:cs typeface="Calibri"/>
              </a:rPr>
              <a:t>organizations</a:t>
            </a:r>
            <a:endParaRPr sz="1100" kern="1200" dirty="0">
              <a:solidFill>
                <a:prstClr val="black"/>
              </a:solidFill>
              <a:latin typeface="Calibri"/>
              <a:ea typeface="+mn-ea"/>
              <a:cs typeface="Calibri"/>
            </a:endParaRPr>
          </a:p>
        </p:txBody>
      </p:sp>
      <p:sp>
        <p:nvSpPr>
          <p:cNvPr id="15" name="object 15"/>
          <p:cNvSpPr txBox="1"/>
          <p:nvPr/>
        </p:nvSpPr>
        <p:spPr>
          <a:xfrm>
            <a:off x="5316443" y="1403128"/>
            <a:ext cx="3055135" cy="347040"/>
          </a:xfrm>
          <a:prstGeom prst="rect">
            <a:avLst/>
          </a:prstGeom>
        </p:spPr>
        <p:txBody>
          <a:bodyPr vert="horz" wrap="square" lIns="0" tIns="8404" rIns="0" bIns="0" rtlCol="0">
            <a:spAutoFit/>
          </a:bodyPr>
          <a:lstStyle/>
          <a:p>
            <a:pPr marL="8405" defTabSz="605150">
              <a:spcBef>
                <a:spcPts val="66"/>
              </a:spcBef>
              <a:buClrTx/>
            </a:pPr>
            <a:r>
              <a:rPr sz="1100" b="1" kern="1200" spc="30" dirty="0">
                <a:solidFill>
                  <a:prstClr val="black"/>
                </a:solidFill>
                <a:latin typeface="Calibri"/>
                <a:ea typeface="+mn-ea"/>
                <a:cs typeface="Calibri"/>
              </a:rPr>
              <a:t>As </a:t>
            </a:r>
            <a:r>
              <a:rPr sz="1100" b="1" kern="1200" spc="20" dirty="0">
                <a:solidFill>
                  <a:prstClr val="black"/>
                </a:solidFill>
                <a:latin typeface="Calibri"/>
                <a:ea typeface="+mn-ea"/>
                <a:cs typeface="Calibri"/>
              </a:rPr>
              <a:t>you </a:t>
            </a:r>
            <a:r>
              <a:rPr sz="1100" b="1" kern="1200" spc="17" dirty="0">
                <a:solidFill>
                  <a:prstClr val="black"/>
                </a:solidFill>
                <a:latin typeface="Calibri"/>
                <a:ea typeface="+mn-ea"/>
                <a:cs typeface="Calibri"/>
              </a:rPr>
              <a:t>consider </a:t>
            </a:r>
            <a:r>
              <a:rPr sz="1100" b="1" kern="1200" spc="7" dirty="0">
                <a:solidFill>
                  <a:prstClr val="black"/>
                </a:solidFill>
                <a:latin typeface="Calibri"/>
                <a:ea typeface="+mn-ea"/>
                <a:cs typeface="Calibri"/>
              </a:rPr>
              <a:t>next </a:t>
            </a:r>
            <a:r>
              <a:rPr sz="1100" b="1" kern="1200" dirty="0">
                <a:solidFill>
                  <a:prstClr val="black"/>
                </a:solidFill>
                <a:latin typeface="Calibri"/>
                <a:ea typeface="+mn-ea"/>
                <a:cs typeface="Calibri"/>
              </a:rPr>
              <a:t>steps, </a:t>
            </a:r>
            <a:r>
              <a:rPr sz="1100" b="1" kern="1200" spc="13" dirty="0">
                <a:solidFill>
                  <a:prstClr val="black"/>
                </a:solidFill>
                <a:latin typeface="Calibri"/>
                <a:ea typeface="+mn-ea"/>
                <a:cs typeface="Calibri"/>
              </a:rPr>
              <a:t>explore </a:t>
            </a:r>
            <a:r>
              <a:rPr sz="1100" b="1" kern="1200" spc="-7" dirty="0">
                <a:solidFill>
                  <a:prstClr val="black"/>
                </a:solidFill>
                <a:latin typeface="Calibri"/>
                <a:ea typeface="+mn-ea"/>
                <a:cs typeface="Calibri"/>
              </a:rPr>
              <a:t>the </a:t>
            </a:r>
            <a:r>
              <a:rPr sz="1100" b="1" kern="1200" spc="20" dirty="0">
                <a:solidFill>
                  <a:prstClr val="black"/>
                </a:solidFill>
                <a:latin typeface="Calibri"/>
                <a:ea typeface="+mn-ea"/>
                <a:cs typeface="Calibri"/>
              </a:rPr>
              <a:t>following</a:t>
            </a:r>
            <a:r>
              <a:rPr sz="1100" b="1" kern="1200" spc="192" dirty="0">
                <a:solidFill>
                  <a:prstClr val="black"/>
                </a:solidFill>
                <a:latin typeface="Calibri"/>
                <a:ea typeface="+mn-ea"/>
                <a:cs typeface="Calibri"/>
              </a:rPr>
              <a:t> </a:t>
            </a:r>
            <a:r>
              <a:rPr sz="1100" b="1" kern="1200" spc="7" dirty="0">
                <a:solidFill>
                  <a:prstClr val="black"/>
                </a:solidFill>
                <a:latin typeface="Calibri"/>
                <a:ea typeface="+mn-ea"/>
                <a:cs typeface="Calibri"/>
              </a:rPr>
              <a:t>questions</a:t>
            </a:r>
            <a:r>
              <a:rPr sz="1100" kern="1200" spc="7" dirty="0">
                <a:solidFill>
                  <a:prstClr val="black"/>
                </a:solidFill>
                <a:latin typeface="Calibri"/>
                <a:ea typeface="+mn-ea"/>
                <a:cs typeface="Calibri"/>
              </a:rPr>
              <a:t>:</a:t>
            </a:r>
            <a:endParaRPr sz="1100" kern="1200" dirty="0">
              <a:solidFill>
                <a:prstClr val="black"/>
              </a:solidFill>
              <a:latin typeface="Calibri"/>
              <a:ea typeface="+mn-ea"/>
              <a:cs typeface="Calibri"/>
            </a:endParaRPr>
          </a:p>
        </p:txBody>
      </p:sp>
      <p:sp>
        <p:nvSpPr>
          <p:cNvPr id="16" name="object 16"/>
          <p:cNvSpPr txBox="1"/>
          <p:nvPr/>
        </p:nvSpPr>
        <p:spPr>
          <a:xfrm>
            <a:off x="5089702" y="1871488"/>
            <a:ext cx="3800983" cy="3102988"/>
          </a:xfrm>
          <a:prstGeom prst="rect">
            <a:avLst/>
          </a:prstGeom>
        </p:spPr>
        <p:txBody>
          <a:bodyPr vert="horz" wrap="square" lIns="0" tIns="8404" rIns="0" bIns="0" rtlCol="0">
            <a:spAutoFit/>
          </a:bodyPr>
          <a:lstStyle/>
          <a:p>
            <a:pPr marL="159272" marR="89512" indent="-150867" defTabSz="605150">
              <a:lnSpc>
                <a:spcPct val="123000"/>
              </a:lnSpc>
              <a:spcBef>
                <a:spcPts val="66"/>
              </a:spcBef>
              <a:buClrTx/>
              <a:buFontTx/>
              <a:buAutoNum type="arabicPeriod"/>
              <a:tabLst>
                <a:tab pos="159692" algn="l"/>
              </a:tabLst>
            </a:pPr>
            <a:r>
              <a:rPr sz="1100" kern="1200" spc="36" dirty="0">
                <a:solidFill>
                  <a:prstClr val="black"/>
                </a:solidFill>
                <a:latin typeface="Calibri"/>
                <a:ea typeface="+mn-ea"/>
                <a:cs typeface="Calibri"/>
              </a:rPr>
              <a:t>Which </a:t>
            </a:r>
            <a:r>
              <a:rPr sz="1100" kern="1200" spc="10" dirty="0">
                <a:solidFill>
                  <a:prstClr val="black"/>
                </a:solidFill>
                <a:latin typeface="Calibri"/>
                <a:ea typeface="+mn-ea"/>
                <a:cs typeface="Calibri"/>
              </a:rPr>
              <a:t>implementation considerations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the </a:t>
            </a:r>
            <a:r>
              <a:rPr sz="1100" kern="1200" spc="26" dirty="0">
                <a:solidFill>
                  <a:prstClr val="black"/>
                </a:solidFill>
                <a:latin typeface="Calibri"/>
                <a:ea typeface="+mn-ea"/>
                <a:cs typeface="Calibri"/>
              </a:rPr>
              <a:t>Building </a:t>
            </a:r>
            <a:r>
              <a:rPr sz="1100" kern="1200" dirty="0">
                <a:solidFill>
                  <a:prstClr val="black"/>
                </a:solidFill>
                <a:latin typeface="Calibri"/>
                <a:ea typeface="+mn-ea"/>
                <a:cs typeface="Calibri"/>
              </a:rPr>
              <a:t>Power,  </a:t>
            </a:r>
            <a:r>
              <a:rPr sz="1100" kern="1200" spc="17" dirty="0">
                <a:solidFill>
                  <a:prstClr val="black"/>
                </a:solidFill>
                <a:latin typeface="Calibri"/>
                <a:ea typeface="+mn-ea"/>
                <a:cs typeface="Calibri"/>
              </a:rPr>
              <a:t>Sharing </a:t>
            </a:r>
            <a:r>
              <a:rPr sz="1100" kern="1200" spc="7" dirty="0">
                <a:solidFill>
                  <a:prstClr val="black"/>
                </a:solidFill>
                <a:latin typeface="Calibri"/>
                <a:ea typeface="+mn-ea"/>
                <a:cs typeface="Calibri"/>
              </a:rPr>
              <a:t>Power </a:t>
            </a:r>
            <a:r>
              <a:rPr sz="1100" kern="1200" spc="17" dirty="0">
                <a:solidFill>
                  <a:prstClr val="black"/>
                </a:solidFill>
                <a:latin typeface="Calibri"/>
                <a:ea typeface="+mn-ea"/>
                <a:cs typeface="Calibri"/>
              </a:rPr>
              <a:t>and </a:t>
            </a:r>
            <a:r>
              <a:rPr sz="1100" kern="1200" spc="26" dirty="0">
                <a:solidFill>
                  <a:prstClr val="black"/>
                </a:solidFill>
                <a:latin typeface="Calibri"/>
                <a:ea typeface="+mn-ea"/>
                <a:cs typeface="Calibri"/>
              </a:rPr>
              <a:t>Wielding </a:t>
            </a:r>
            <a:r>
              <a:rPr sz="1100" kern="1200" spc="7" dirty="0">
                <a:solidFill>
                  <a:prstClr val="black"/>
                </a:solidFill>
                <a:latin typeface="Calibri"/>
                <a:ea typeface="+mn-ea"/>
                <a:cs typeface="Calibri"/>
              </a:rPr>
              <a:t>Power </a:t>
            </a:r>
            <a:r>
              <a:rPr sz="1100" kern="1200" spc="10" dirty="0">
                <a:solidFill>
                  <a:prstClr val="black"/>
                </a:solidFill>
                <a:latin typeface="Calibri"/>
                <a:ea typeface="+mn-ea"/>
                <a:cs typeface="Calibri"/>
              </a:rPr>
              <a:t>sections </a:t>
            </a:r>
            <a:r>
              <a:rPr sz="1100" kern="1200" spc="17" dirty="0">
                <a:solidFill>
                  <a:prstClr val="black"/>
                </a:solidFill>
                <a:latin typeface="Calibri"/>
                <a:ea typeface="+mn-ea"/>
                <a:cs typeface="Calibri"/>
              </a:rPr>
              <a:t>should </a:t>
            </a:r>
            <a:r>
              <a:rPr sz="1100" kern="1200" spc="20" dirty="0">
                <a:solidFill>
                  <a:prstClr val="black"/>
                </a:solidFill>
                <a:latin typeface="Calibri"/>
                <a:ea typeface="+mn-ea"/>
                <a:cs typeface="Calibri"/>
              </a:rPr>
              <a:t>we </a:t>
            </a:r>
            <a:r>
              <a:rPr sz="1100" kern="1200" spc="13" dirty="0">
                <a:solidFill>
                  <a:prstClr val="black"/>
                </a:solidFill>
                <a:latin typeface="Calibri"/>
                <a:ea typeface="+mn-ea"/>
                <a:cs typeface="Calibri"/>
              </a:rPr>
              <a:t>pay </a:t>
            </a:r>
            <a:r>
              <a:rPr sz="1100" kern="1200" spc="-7" dirty="0">
                <a:solidFill>
                  <a:prstClr val="black"/>
                </a:solidFill>
                <a:latin typeface="Calibri"/>
                <a:ea typeface="+mn-ea"/>
                <a:cs typeface="Calibri"/>
              </a:rPr>
              <a:t>the  </a:t>
            </a:r>
            <a:r>
              <a:rPr sz="1100" kern="1200" dirty="0">
                <a:solidFill>
                  <a:prstClr val="black"/>
                </a:solidFill>
                <a:latin typeface="Calibri"/>
                <a:ea typeface="+mn-ea"/>
                <a:cs typeface="Calibri"/>
              </a:rPr>
              <a:t>most </a:t>
            </a:r>
            <a:r>
              <a:rPr sz="1100" kern="1200" spc="-3" dirty="0">
                <a:solidFill>
                  <a:prstClr val="black"/>
                </a:solidFill>
                <a:latin typeface="Calibri"/>
                <a:ea typeface="+mn-ea"/>
                <a:cs typeface="Calibri"/>
              </a:rPr>
              <a:t>attention</a:t>
            </a:r>
            <a:r>
              <a:rPr sz="1100" kern="1200" spc="63" dirty="0">
                <a:solidFill>
                  <a:prstClr val="black"/>
                </a:solidFill>
                <a:latin typeface="Calibri"/>
                <a:ea typeface="+mn-ea"/>
                <a:cs typeface="Calibri"/>
              </a:rPr>
              <a:t> </a:t>
            </a:r>
            <a:r>
              <a:rPr sz="1100" kern="1200" spc="-26" dirty="0">
                <a:solidFill>
                  <a:prstClr val="black"/>
                </a:solidFill>
                <a:latin typeface="Calibri"/>
                <a:ea typeface="+mn-ea"/>
                <a:cs typeface="Calibri"/>
              </a:rPr>
              <a:t>to?</a:t>
            </a:r>
            <a:endParaRPr lang="en-US" sz="1100" kern="1200" spc="-26" dirty="0">
              <a:solidFill>
                <a:prstClr val="black"/>
              </a:solidFill>
              <a:latin typeface="Calibri"/>
              <a:ea typeface="+mn-ea"/>
              <a:cs typeface="Calibri"/>
            </a:endParaRPr>
          </a:p>
          <a:p>
            <a:pPr marL="8405" marR="89512" defTabSz="605150">
              <a:lnSpc>
                <a:spcPct val="123000"/>
              </a:lnSpc>
              <a:spcBef>
                <a:spcPts val="66"/>
              </a:spcBef>
              <a:buClrTx/>
              <a:tabLst>
                <a:tab pos="159692" algn="l"/>
              </a:tabLst>
            </a:pPr>
            <a:endParaRPr sz="1100" kern="1200" dirty="0">
              <a:solidFill>
                <a:prstClr val="black"/>
              </a:solidFill>
              <a:latin typeface="Calibri"/>
              <a:ea typeface="+mn-ea"/>
              <a:cs typeface="Calibri"/>
            </a:endParaRPr>
          </a:p>
          <a:p>
            <a:pPr marL="159272" indent="-150867" defTabSz="605150">
              <a:spcBef>
                <a:spcPts val="192"/>
              </a:spcBef>
              <a:buClrTx/>
              <a:buFontTx/>
              <a:buAutoNum type="arabicPeriod"/>
              <a:tabLst>
                <a:tab pos="159692" algn="l"/>
              </a:tabLst>
            </a:pPr>
            <a:r>
              <a:rPr sz="1100" kern="1200" spc="17" dirty="0">
                <a:solidFill>
                  <a:prstClr val="black"/>
                </a:solidFill>
                <a:latin typeface="Calibri"/>
                <a:ea typeface="+mn-ea"/>
                <a:cs typeface="Calibri"/>
              </a:rPr>
              <a:t>What </a:t>
            </a:r>
            <a:r>
              <a:rPr sz="1100" kern="1200" spc="30" dirty="0">
                <a:solidFill>
                  <a:prstClr val="black"/>
                </a:solidFill>
                <a:latin typeface="Calibri"/>
                <a:ea typeface="+mn-ea"/>
                <a:cs typeface="Calibri"/>
              </a:rPr>
              <a:t>can </a:t>
            </a:r>
            <a:r>
              <a:rPr sz="1100" kern="1200" spc="20" dirty="0">
                <a:solidFill>
                  <a:prstClr val="black"/>
                </a:solidFill>
                <a:latin typeface="Calibri"/>
                <a:ea typeface="+mn-ea"/>
                <a:cs typeface="Calibri"/>
              </a:rPr>
              <a:t>we do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prepare </a:t>
            </a:r>
            <a:r>
              <a:rPr sz="1100" kern="1200" spc="-3" dirty="0">
                <a:solidFill>
                  <a:prstClr val="black"/>
                </a:solidFill>
                <a:latin typeface="Calibri"/>
                <a:ea typeface="+mn-ea"/>
                <a:cs typeface="Calibri"/>
              </a:rPr>
              <a:t>for </a:t>
            </a:r>
            <a:r>
              <a:rPr sz="1100" kern="1200" spc="3" dirty="0">
                <a:solidFill>
                  <a:prstClr val="black"/>
                </a:solidFill>
                <a:latin typeface="Calibri"/>
                <a:ea typeface="+mn-ea"/>
                <a:cs typeface="Calibri"/>
              </a:rPr>
              <a:t>or mitigate </a:t>
            </a:r>
            <a:r>
              <a:rPr sz="1100" kern="1200" spc="20" dirty="0">
                <a:solidFill>
                  <a:prstClr val="black"/>
                </a:solidFill>
                <a:latin typeface="Calibri"/>
                <a:ea typeface="+mn-ea"/>
                <a:cs typeface="Calibri"/>
              </a:rPr>
              <a:t>specific</a:t>
            </a:r>
            <a:r>
              <a:rPr sz="1100" kern="1200" spc="113" dirty="0">
                <a:solidFill>
                  <a:prstClr val="black"/>
                </a:solidFill>
                <a:latin typeface="Calibri"/>
                <a:ea typeface="+mn-ea"/>
                <a:cs typeface="Calibri"/>
              </a:rPr>
              <a:t> </a:t>
            </a:r>
            <a:r>
              <a:rPr sz="1100" kern="1200" spc="10" dirty="0">
                <a:solidFill>
                  <a:prstClr val="black"/>
                </a:solidFill>
                <a:latin typeface="Calibri"/>
                <a:ea typeface="+mn-ea"/>
                <a:cs typeface="Calibri"/>
              </a:rPr>
              <a:t>concerns?</a:t>
            </a:r>
            <a:endParaRPr lang="en-US" sz="1100" kern="1200" spc="10" dirty="0">
              <a:solidFill>
                <a:prstClr val="black"/>
              </a:solidFill>
              <a:latin typeface="Calibri"/>
              <a:ea typeface="+mn-ea"/>
              <a:cs typeface="Calibri"/>
            </a:endParaRPr>
          </a:p>
          <a:p>
            <a:pPr marL="8405" defTabSz="605150">
              <a:spcBef>
                <a:spcPts val="192"/>
              </a:spcBef>
              <a:buClrTx/>
              <a:tabLst>
                <a:tab pos="159692" algn="l"/>
              </a:tabLst>
            </a:pPr>
            <a:endParaRPr sz="1100" kern="1200" dirty="0">
              <a:solidFill>
                <a:prstClr val="black"/>
              </a:solidFill>
              <a:latin typeface="Calibri"/>
              <a:ea typeface="+mn-ea"/>
              <a:cs typeface="Calibri"/>
            </a:endParaRPr>
          </a:p>
          <a:p>
            <a:pPr marL="159272" marR="3362" indent="-150867" defTabSz="605150">
              <a:lnSpc>
                <a:spcPct val="123000"/>
              </a:lnSpc>
              <a:buClrTx/>
              <a:buFontTx/>
              <a:buAutoNum type="arabicPeriod"/>
              <a:tabLst>
                <a:tab pos="159692" algn="l"/>
              </a:tabLst>
            </a:pPr>
            <a:r>
              <a:rPr sz="1100" kern="1200" spc="17" dirty="0">
                <a:solidFill>
                  <a:prstClr val="black"/>
                </a:solidFill>
                <a:latin typeface="Calibri"/>
                <a:ea typeface="+mn-ea"/>
                <a:cs typeface="Calibri"/>
              </a:rPr>
              <a:t>What </a:t>
            </a:r>
            <a:r>
              <a:rPr sz="1100" kern="1200" spc="10" dirty="0">
                <a:solidFill>
                  <a:prstClr val="black"/>
                </a:solidFill>
                <a:latin typeface="Calibri"/>
                <a:ea typeface="+mn-ea"/>
                <a:cs typeface="Calibri"/>
              </a:rPr>
              <a:t>lessons </a:t>
            </a:r>
            <a:r>
              <a:rPr sz="1100" kern="1200" spc="3" dirty="0">
                <a:solidFill>
                  <a:prstClr val="black"/>
                </a:solidFill>
                <a:latin typeface="Calibri"/>
                <a:ea typeface="+mn-ea"/>
                <a:cs typeface="Calibri"/>
              </a:rPr>
              <a:t>or </a:t>
            </a:r>
            <a:r>
              <a:rPr sz="1100" kern="1200" spc="10" dirty="0">
                <a:solidFill>
                  <a:prstClr val="black"/>
                </a:solidFill>
                <a:latin typeface="Calibri"/>
                <a:ea typeface="+mn-ea"/>
                <a:cs typeface="Calibri"/>
              </a:rPr>
              <a:t>food </a:t>
            </a:r>
            <a:r>
              <a:rPr sz="1100" kern="1200" spc="-3" dirty="0">
                <a:solidFill>
                  <a:prstClr val="black"/>
                </a:solidFill>
                <a:latin typeface="Calibri"/>
                <a:ea typeface="+mn-ea"/>
                <a:cs typeface="Calibri"/>
              </a:rPr>
              <a:t>for </a:t>
            </a:r>
            <a:r>
              <a:rPr sz="1100" kern="1200" spc="3" dirty="0">
                <a:solidFill>
                  <a:prstClr val="black"/>
                </a:solidFill>
                <a:latin typeface="Calibri"/>
                <a:ea typeface="+mn-ea"/>
                <a:cs typeface="Calibri"/>
              </a:rPr>
              <a:t>thought </a:t>
            </a:r>
            <a:r>
              <a:rPr sz="1100" kern="1200" spc="20" dirty="0">
                <a:solidFill>
                  <a:prstClr val="black"/>
                </a:solidFill>
                <a:latin typeface="Calibri"/>
                <a:ea typeface="+mn-ea"/>
                <a:cs typeface="Calibri"/>
              </a:rPr>
              <a:t>do </a:t>
            </a:r>
            <a:r>
              <a:rPr sz="1100" kern="1200" spc="17" dirty="0">
                <a:solidFill>
                  <a:prstClr val="black"/>
                </a:solidFill>
                <a:latin typeface="Calibri"/>
                <a:ea typeface="+mn-ea"/>
                <a:cs typeface="Calibri"/>
              </a:rPr>
              <a:t>examples </a:t>
            </a:r>
            <a:r>
              <a:rPr sz="1100" kern="1200" spc="3" dirty="0">
                <a:solidFill>
                  <a:prstClr val="black"/>
                </a:solidFill>
                <a:latin typeface="Calibri"/>
                <a:ea typeface="+mn-ea"/>
                <a:cs typeface="Calibri"/>
              </a:rPr>
              <a:t>from </a:t>
            </a:r>
            <a:r>
              <a:rPr sz="1100" kern="1200" spc="-3" dirty="0">
                <a:solidFill>
                  <a:prstClr val="black"/>
                </a:solidFill>
                <a:latin typeface="Calibri"/>
                <a:ea typeface="+mn-ea"/>
                <a:cs typeface="Calibri"/>
              </a:rPr>
              <a:t>other </a:t>
            </a:r>
            <a:r>
              <a:rPr sz="1100" kern="1200" spc="3" dirty="0">
                <a:solidFill>
                  <a:prstClr val="black"/>
                </a:solidFill>
                <a:latin typeface="Calibri"/>
                <a:ea typeface="+mn-ea"/>
                <a:cs typeface="Calibri"/>
              </a:rPr>
              <a:t>funders  </a:t>
            </a:r>
            <a:r>
              <a:rPr sz="1100" kern="1200" spc="-13" dirty="0">
                <a:solidFill>
                  <a:prstClr val="black"/>
                </a:solidFill>
                <a:latin typeface="Calibri"/>
                <a:ea typeface="+mn-ea"/>
                <a:cs typeface="Calibri"/>
              </a:rPr>
              <a:t>offer?</a:t>
            </a:r>
            <a:endParaRPr lang="en-US" sz="1100" kern="1200" spc="-13" dirty="0">
              <a:solidFill>
                <a:prstClr val="black"/>
              </a:solidFill>
              <a:latin typeface="Calibri"/>
              <a:ea typeface="+mn-ea"/>
              <a:cs typeface="Calibri"/>
            </a:endParaRPr>
          </a:p>
          <a:p>
            <a:pPr marL="159272" marR="260971" indent="-150867" defTabSz="605150">
              <a:lnSpc>
                <a:spcPct val="123000"/>
              </a:lnSpc>
              <a:buClrTx/>
              <a:buFontTx/>
              <a:buAutoNum type="arabicPeriod"/>
              <a:tabLst>
                <a:tab pos="159692" algn="l"/>
              </a:tabLst>
            </a:pPr>
            <a:endParaRPr lang="en-US" sz="1100" kern="1200" spc="-13" dirty="0">
              <a:solidFill>
                <a:prstClr val="black"/>
              </a:solidFill>
              <a:latin typeface="Calibri"/>
              <a:ea typeface="+mn-ea"/>
              <a:cs typeface="Calibri"/>
            </a:endParaRPr>
          </a:p>
          <a:p>
            <a:pPr marL="159272" marR="260971" indent="-150867" defTabSz="605150">
              <a:lnSpc>
                <a:spcPct val="123000"/>
              </a:lnSpc>
              <a:buClrTx/>
              <a:buFontTx/>
              <a:buAutoNum type="arabicPeriod"/>
              <a:tabLst>
                <a:tab pos="159692" algn="l"/>
              </a:tabLst>
            </a:pPr>
            <a:r>
              <a:rPr lang="en-US" sz="1100" kern="1200" spc="17" dirty="0">
                <a:solidFill>
                  <a:prstClr val="black"/>
                </a:solidFill>
                <a:latin typeface="Calibri"/>
                <a:ea typeface="+mn-ea"/>
                <a:cs typeface="Calibri"/>
              </a:rPr>
              <a:t>W</a:t>
            </a:r>
            <a:r>
              <a:rPr sz="1100" kern="1200" spc="17" dirty="0">
                <a:solidFill>
                  <a:prstClr val="black"/>
                </a:solidFill>
                <a:latin typeface="Calibri"/>
                <a:ea typeface="+mn-ea"/>
                <a:cs typeface="Calibri"/>
              </a:rPr>
              <a:t>hat </a:t>
            </a:r>
            <a:r>
              <a:rPr sz="1100" kern="1200" spc="-13" dirty="0">
                <a:solidFill>
                  <a:prstClr val="black"/>
                </a:solidFill>
                <a:latin typeface="Calibri"/>
                <a:ea typeface="+mn-ea"/>
                <a:cs typeface="Calibri"/>
              </a:rPr>
              <a:t>staff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board </a:t>
            </a:r>
            <a:r>
              <a:rPr sz="1100" kern="1200" spc="17" dirty="0">
                <a:solidFill>
                  <a:prstClr val="black"/>
                </a:solidFill>
                <a:latin typeface="Calibri"/>
                <a:ea typeface="+mn-ea"/>
                <a:cs typeface="Calibri"/>
              </a:rPr>
              <a:t>backgrounds, </a:t>
            </a:r>
            <a:r>
              <a:rPr sz="1100" kern="1200" spc="20" dirty="0">
                <a:solidFill>
                  <a:prstClr val="black"/>
                </a:solidFill>
                <a:latin typeface="Calibri"/>
                <a:ea typeface="+mn-ea"/>
                <a:cs typeface="Calibri"/>
              </a:rPr>
              <a:t>skills, </a:t>
            </a:r>
            <a:r>
              <a:rPr sz="1100" kern="1200" spc="17" dirty="0">
                <a:solidFill>
                  <a:prstClr val="black"/>
                </a:solidFill>
                <a:latin typeface="Calibri"/>
                <a:ea typeface="+mn-ea"/>
                <a:cs typeface="Calibri"/>
              </a:rPr>
              <a:t>capacities and  </a:t>
            </a:r>
            <a:r>
              <a:rPr sz="1100" kern="1200" spc="13" dirty="0">
                <a:solidFill>
                  <a:prstClr val="black"/>
                </a:solidFill>
                <a:latin typeface="Calibri"/>
                <a:ea typeface="+mn-ea"/>
                <a:cs typeface="Calibri"/>
              </a:rPr>
              <a:t>experiences </a:t>
            </a:r>
            <a:r>
              <a:rPr sz="1100" kern="1200" spc="20" dirty="0">
                <a:solidFill>
                  <a:prstClr val="black"/>
                </a:solidFill>
                <a:latin typeface="Calibri"/>
                <a:ea typeface="+mn-ea"/>
                <a:cs typeface="Calibri"/>
              </a:rPr>
              <a:t>do we </a:t>
            </a:r>
            <a:r>
              <a:rPr sz="1100" kern="1200" spc="10" dirty="0">
                <a:solidFill>
                  <a:prstClr val="black"/>
                </a:solidFill>
                <a:latin typeface="Calibri"/>
                <a:ea typeface="+mn-ea"/>
                <a:cs typeface="Calibri"/>
              </a:rPr>
              <a:t>already </a:t>
            </a:r>
            <a:r>
              <a:rPr sz="1100" kern="1200" spc="7" dirty="0">
                <a:solidFill>
                  <a:prstClr val="black"/>
                </a:solidFill>
                <a:latin typeface="Calibri"/>
                <a:ea typeface="+mn-ea"/>
                <a:cs typeface="Calibri"/>
              </a:rPr>
              <a:t>have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support </a:t>
            </a:r>
            <a:r>
              <a:rPr sz="1100" kern="1200" spc="17" dirty="0">
                <a:solidFill>
                  <a:prstClr val="black"/>
                </a:solidFill>
                <a:latin typeface="Calibri"/>
                <a:ea typeface="+mn-ea"/>
                <a:cs typeface="Calibri"/>
              </a:rPr>
              <a:t>each </a:t>
            </a:r>
            <a:r>
              <a:rPr sz="1100" kern="1200" dirty="0">
                <a:solidFill>
                  <a:prstClr val="black"/>
                </a:solidFill>
                <a:latin typeface="Calibri"/>
                <a:ea typeface="+mn-ea"/>
                <a:cs typeface="Calibri"/>
              </a:rPr>
              <a:t>of </a:t>
            </a:r>
            <a:r>
              <a:rPr sz="1100" kern="1200" spc="-3" dirty="0">
                <a:solidFill>
                  <a:prstClr val="black"/>
                </a:solidFill>
                <a:latin typeface="Calibri"/>
                <a:ea typeface="+mn-ea"/>
                <a:cs typeface="Calibri"/>
              </a:rPr>
              <a:t>these  </a:t>
            </a:r>
            <a:r>
              <a:rPr sz="1100" kern="1200" spc="17" dirty="0">
                <a:solidFill>
                  <a:prstClr val="black"/>
                </a:solidFill>
                <a:latin typeface="Calibri"/>
                <a:ea typeface="+mn-ea"/>
                <a:cs typeface="Calibri"/>
              </a:rPr>
              <a:t>dimensions </a:t>
            </a:r>
            <a:r>
              <a:rPr sz="1100" kern="1200" dirty="0">
                <a:solidFill>
                  <a:prstClr val="black"/>
                </a:solidFill>
                <a:latin typeface="Calibri"/>
                <a:ea typeface="+mn-ea"/>
                <a:cs typeface="Calibri"/>
              </a:rPr>
              <a:t>of</a:t>
            </a:r>
            <a:r>
              <a:rPr sz="1100" kern="1200" spc="46" dirty="0">
                <a:solidFill>
                  <a:prstClr val="black"/>
                </a:solidFill>
                <a:latin typeface="Calibri"/>
                <a:ea typeface="+mn-ea"/>
                <a:cs typeface="Calibri"/>
              </a:rPr>
              <a:t> </a:t>
            </a:r>
            <a:r>
              <a:rPr sz="1100" kern="1200" dirty="0">
                <a:solidFill>
                  <a:prstClr val="black"/>
                </a:solidFill>
                <a:latin typeface="Calibri"/>
                <a:ea typeface="+mn-ea"/>
                <a:cs typeface="Calibri"/>
              </a:rPr>
              <a:t>power?</a:t>
            </a:r>
            <a:endParaRPr lang="en-US" sz="1100" kern="1200" dirty="0">
              <a:solidFill>
                <a:prstClr val="black"/>
              </a:solidFill>
              <a:latin typeface="Calibri"/>
              <a:ea typeface="+mn-ea"/>
              <a:cs typeface="Calibri"/>
            </a:endParaRPr>
          </a:p>
          <a:p>
            <a:pPr marL="8405" marR="260971" defTabSz="605150">
              <a:lnSpc>
                <a:spcPct val="123000"/>
              </a:lnSpc>
              <a:buClrTx/>
              <a:tabLst>
                <a:tab pos="159692" algn="l"/>
              </a:tabLst>
            </a:pPr>
            <a:endParaRPr sz="1100" kern="1200" dirty="0">
              <a:solidFill>
                <a:prstClr val="black"/>
              </a:solidFill>
              <a:latin typeface="Calibri"/>
              <a:ea typeface="+mn-ea"/>
              <a:cs typeface="Calibri"/>
            </a:endParaRPr>
          </a:p>
          <a:p>
            <a:pPr marL="159272" marR="195413" indent="-150867" defTabSz="605150">
              <a:lnSpc>
                <a:spcPct val="123000"/>
              </a:lnSpc>
              <a:buClrTx/>
              <a:buFontTx/>
              <a:buAutoNum type="arabicPeriod"/>
              <a:tabLst>
                <a:tab pos="159692" algn="l"/>
              </a:tabLst>
            </a:pPr>
            <a:r>
              <a:rPr sz="1100" kern="1200" spc="17" dirty="0">
                <a:solidFill>
                  <a:prstClr val="black"/>
                </a:solidFill>
                <a:latin typeface="Calibri"/>
                <a:ea typeface="+mn-ea"/>
                <a:cs typeface="Calibri"/>
              </a:rPr>
              <a:t>What </a:t>
            </a:r>
            <a:r>
              <a:rPr sz="1100" kern="1200" spc="20" dirty="0">
                <a:solidFill>
                  <a:prstClr val="black"/>
                </a:solidFill>
                <a:latin typeface="Calibri"/>
                <a:ea typeface="+mn-ea"/>
                <a:cs typeface="Calibri"/>
              </a:rPr>
              <a:t>new skills, </a:t>
            </a:r>
            <a:r>
              <a:rPr sz="1100" kern="1200" spc="17" dirty="0">
                <a:solidFill>
                  <a:prstClr val="black"/>
                </a:solidFill>
                <a:latin typeface="Calibri"/>
                <a:ea typeface="+mn-ea"/>
                <a:cs typeface="Calibri"/>
              </a:rPr>
              <a:t>capacities and </a:t>
            </a:r>
            <a:r>
              <a:rPr sz="1100" kern="1200" spc="13" dirty="0">
                <a:solidFill>
                  <a:prstClr val="black"/>
                </a:solidFill>
                <a:latin typeface="Calibri"/>
                <a:ea typeface="+mn-ea"/>
                <a:cs typeface="Calibri"/>
              </a:rPr>
              <a:t>experiences </a:t>
            </a:r>
            <a:r>
              <a:rPr sz="1100" kern="1200" spc="23" dirty="0">
                <a:solidFill>
                  <a:prstClr val="black"/>
                </a:solidFill>
                <a:latin typeface="Calibri"/>
                <a:ea typeface="+mn-ea"/>
                <a:cs typeface="Calibri"/>
              </a:rPr>
              <a:t>would </a:t>
            </a:r>
            <a:r>
              <a:rPr sz="1100" kern="1200" spc="17" dirty="0">
                <a:solidFill>
                  <a:prstClr val="black"/>
                </a:solidFill>
                <a:latin typeface="Calibri"/>
                <a:ea typeface="+mn-ea"/>
                <a:cs typeface="Calibri"/>
              </a:rPr>
              <a:t>help </a:t>
            </a:r>
            <a:r>
              <a:rPr sz="1100" kern="1200" spc="10" dirty="0">
                <a:solidFill>
                  <a:prstClr val="black"/>
                </a:solidFill>
                <a:latin typeface="Calibri"/>
                <a:ea typeface="+mn-ea"/>
                <a:cs typeface="Calibri"/>
              </a:rPr>
              <a:t>our  </a:t>
            </a:r>
            <a:r>
              <a:rPr sz="1100" kern="1200" spc="13" dirty="0">
                <a:solidFill>
                  <a:prstClr val="black"/>
                </a:solidFill>
                <a:latin typeface="Calibri"/>
                <a:ea typeface="+mn-ea"/>
                <a:cs typeface="Calibri"/>
              </a:rPr>
              <a:t>board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staff </a:t>
            </a:r>
            <a:r>
              <a:rPr sz="1100" kern="1200" spc="17" dirty="0">
                <a:solidFill>
                  <a:prstClr val="black"/>
                </a:solidFill>
                <a:latin typeface="Calibri"/>
                <a:ea typeface="+mn-ea"/>
                <a:cs typeface="Calibri"/>
              </a:rPr>
              <a:t>make </a:t>
            </a:r>
            <a:r>
              <a:rPr sz="1100" kern="1200" spc="3" dirty="0">
                <a:solidFill>
                  <a:prstClr val="black"/>
                </a:solidFill>
                <a:latin typeface="Calibri"/>
                <a:ea typeface="+mn-ea"/>
                <a:cs typeface="Calibri"/>
              </a:rPr>
              <a:t>progress </a:t>
            </a:r>
            <a:r>
              <a:rPr sz="1100" kern="1200" spc="26" dirty="0">
                <a:solidFill>
                  <a:prstClr val="black"/>
                </a:solidFill>
                <a:latin typeface="Calibri"/>
                <a:ea typeface="+mn-ea"/>
                <a:cs typeface="Calibri"/>
              </a:rPr>
              <a:t>in </a:t>
            </a:r>
            <a:r>
              <a:rPr sz="1100" kern="1200" spc="17" dirty="0">
                <a:solidFill>
                  <a:prstClr val="black"/>
                </a:solidFill>
                <a:latin typeface="Calibri"/>
                <a:ea typeface="+mn-ea"/>
                <a:cs typeface="Calibri"/>
              </a:rPr>
              <a:t>each </a:t>
            </a:r>
            <a:r>
              <a:rPr sz="1100" kern="1200" spc="-7" dirty="0">
                <a:solidFill>
                  <a:prstClr val="black"/>
                </a:solidFill>
                <a:latin typeface="Calibri"/>
                <a:ea typeface="+mn-ea"/>
                <a:cs typeface="Calibri"/>
              </a:rPr>
              <a:t>area?</a:t>
            </a:r>
            <a:endParaRPr sz="1100" kern="1200" dirty="0">
              <a:solidFill>
                <a:prstClr val="black"/>
              </a:solidFill>
              <a:latin typeface="Calibri"/>
              <a:ea typeface="+mn-ea"/>
              <a:cs typeface="Calibri"/>
            </a:endParaRPr>
          </a:p>
        </p:txBody>
      </p:sp>
      <p:pic>
        <p:nvPicPr>
          <p:cNvPr id="10" name="Picture 9">
            <a:extLst>
              <a:ext uri="{FF2B5EF4-FFF2-40B4-BE49-F238E27FC236}">
                <a16:creationId xmlns:a16="http://schemas.microsoft.com/office/drawing/2014/main" id="{C7A0797A-CBCD-44F8-A543-006CEF0FDB60}"/>
              </a:ext>
            </a:extLst>
          </p:cNvPr>
          <p:cNvPicPr>
            <a:picLocks noChangeAspect="1"/>
          </p:cNvPicPr>
          <p:nvPr/>
        </p:nvPicPr>
        <p:blipFill>
          <a:blip r:embed="rId2"/>
          <a:stretch>
            <a:fillRect/>
          </a:stretch>
        </p:blipFill>
        <p:spPr>
          <a:xfrm>
            <a:off x="852695" y="376084"/>
            <a:ext cx="7309738" cy="1829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1243854" y="4329058"/>
            <a:ext cx="3429000" cy="814626"/>
          </a:xfrm>
          <a:custGeom>
            <a:avLst/>
            <a:gdLst/>
            <a:ahLst/>
            <a:cxnLst/>
            <a:rect l="l" t="t" r="r" b="b"/>
            <a:pathLst>
              <a:path w="5254625" h="1346834">
                <a:moveTo>
                  <a:pt x="4107197" y="0"/>
                </a:moveTo>
                <a:lnTo>
                  <a:pt x="854346" y="0"/>
                </a:lnTo>
                <a:lnTo>
                  <a:pt x="0" y="1014815"/>
                </a:lnTo>
                <a:lnTo>
                  <a:pt x="0" y="1346556"/>
                </a:lnTo>
                <a:lnTo>
                  <a:pt x="5254138" y="1346556"/>
                </a:lnTo>
                <a:lnTo>
                  <a:pt x="4107197" y="0"/>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 name="object 3"/>
          <p:cNvSpPr/>
          <p:nvPr/>
        </p:nvSpPr>
        <p:spPr>
          <a:xfrm>
            <a:off x="1764393" y="2797429"/>
            <a:ext cx="2242297" cy="112199"/>
          </a:xfrm>
          <a:custGeom>
            <a:avLst/>
            <a:gdLst/>
            <a:ahLst/>
            <a:cxnLst/>
            <a:rect l="l" t="t" r="r" b="b"/>
            <a:pathLst>
              <a:path w="3388360" h="169545">
                <a:moveTo>
                  <a:pt x="3344799" y="0"/>
                </a:moveTo>
                <a:lnTo>
                  <a:pt x="43561" y="0"/>
                </a:lnTo>
                <a:lnTo>
                  <a:pt x="26601" y="3422"/>
                </a:lnTo>
                <a:lnTo>
                  <a:pt x="12755" y="12755"/>
                </a:lnTo>
                <a:lnTo>
                  <a:pt x="3422" y="26601"/>
                </a:lnTo>
                <a:lnTo>
                  <a:pt x="0" y="43560"/>
                </a:lnTo>
                <a:lnTo>
                  <a:pt x="0" y="125818"/>
                </a:lnTo>
                <a:lnTo>
                  <a:pt x="3422" y="142778"/>
                </a:lnTo>
                <a:lnTo>
                  <a:pt x="12755" y="156624"/>
                </a:lnTo>
                <a:lnTo>
                  <a:pt x="26601" y="165957"/>
                </a:lnTo>
                <a:lnTo>
                  <a:pt x="43561" y="169379"/>
                </a:lnTo>
                <a:lnTo>
                  <a:pt x="3344799" y="169379"/>
                </a:lnTo>
                <a:lnTo>
                  <a:pt x="3361758" y="165957"/>
                </a:lnTo>
                <a:lnTo>
                  <a:pt x="3375604" y="156624"/>
                </a:lnTo>
                <a:lnTo>
                  <a:pt x="3384937" y="142778"/>
                </a:lnTo>
                <a:lnTo>
                  <a:pt x="3388360" y="125818"/>
                </a:lnTo>
                <a:lnTo>
                  <a:pt x="3388360" y="43560"/>
                </a:lnTo>
                <a:lnTo>
                  <a:pt x="3384937" y="26601"/>
                </a:lnTo>
                <a:lnTo>
                  <a:pt x="3375604" y="12755"/>
                </a:lnTo>
                <a:lnTo>
                  <a:pt x="3361758" y="3422"/>
                </a:lnTo>
                <a:lnTo>
                  <a:pt x="3344799"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 name="object 4"/>
          <p:cNvSpPr/>
          <p:nvPr/>
        </p:nvSpPr>
        <p:spPr>
          <a:xfrm>
            <a:off x="2534504" y="3274947"/>
            <a:ext cx="1326636" cy="121444"/>
          </a:xfrm>
          <a:custGeom>
            <a:avLst/>
            <a:gdLst/>
            <a:ahLst/>
            <a:cxnLst/>
            <a:rect l="l" t="t" r="r" b="b"/>
            <a:pathLst>
              <a:path w="2004695" h="183514">
                <a:moveTo>
                  <a:pt x="0" y="182943"/>
                </a:moveTo>
                <a:lnTo>
                  <a:pt x="2004424" y="182943"/>
                </a:lnTo>
                <a:lnTo>
                  <a:pt x="2004424" y="0"/>
                </a:lnTo>
                <a:lnTo>
                  <a:pt x="0" y="0"/>
                </a:lnTo>
                <a:lnTo>
                  <a:pt x="0" y="182943"/>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2534504" y="3483444"/>
            <a:ext cx="1326636" cy="141614"/>
          </a:xfrm>
          <a:custGeom>
            <a:avLst/>
            <a:gdLst/>
            <a:ahLst/>
            <a:cxnLst/>
            <a:rect l="l" t="t" r="r" b="b"/>
            <a:pathLst>
              <a:path w="2004695" h="213995">
                <a:moveTo>
                  <a:pt x="0" y="213410"/>
                </a:moveTo>
                <a:lnTo>
                  <a:pt x="2004424" y="213410"/>
                </a:lnTo>
                <a:lnTo>
                  <a:pt x="2004424" y="0"/>
                </a:lnTo>
                <a:lnTo>
                  <a:pt x="0" y="0"/>
                </a:lnTo>
                <a:lnTo>
                  <a:pt x="0" y="213410"/>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1910104" y="3274947"/>
            <a:ext cx="588729" cy="121444"/>
          </a:xfrm>
          <a:custGeom>
            <a:avLst/>
            <a:gdLst/>
            <a:ahLst/>
            <a:cxnLst/>
            <a:rect l="l" t="t" r="r" b="b"/>
            <a:pathLst>
              <a:path w="889635" h="183514">
                <a:moveTo>
                  <a:pt x="0" y="182943"/>
                </a:moveTo>
                <a:lnTo>
                  <a:pt x="889562" y="182943"/>
                </a:lnTo>
                <a:lnTo>
                  <a:pt x="889562" y="0"/>
                </a:lnTo>
                <a:lnTo>
                  <a:pt x="0" y="0"/>
                </a:lnTo>
                <a:lnTo>
                  <a:pt x="0" y="182943"/>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 name="object 7"/>
          <p:cNvSpPr/>
          <p:nvPr/>
        </p:nvSpPr>
        <p:spPr>
          <a:xfrm>
            <a:off x="1910104" y="3483444"/>
            <a:ext cx="588729" cy="141614"/>
          </a:xfrm>
          <a:custGeom>
            <a:avLst/>
            <a:gdLst/>
            <a:ahLst/>
            <a:cxnLst/>
            <a:rect l="l" t="t" r="r" b="b"/>
            <a:pathLst>
              <a:path w="889635" h="213995">
                <a:moveTo>
                  <a:pt x="0" y="213410"/>
                </a:moveTo>
                <a:lnTo>
                  <a:pt x="889562" y="213410"/>
                </a:lnTo>
                <a:lnTo>
                  <a:pt x="889562" y="0"/>
                </a:lnTo>
                <a:lnTo>
                  <a:pt x="0" y="0"/>
                </a:lnTo>
                <a:lnTo>
                  <a:pt x="0" y="213410"/>
                </a:lnTo>
                <a:close/>
              </a:path>
            </a:pathLst>
          </a:custGeom>
          <a:solidFill>
            <a:srgbClr val="C8C8C8"/>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2919311" y="2376528"/>
            <a:ext cx="49586" cy="641257"/>
          </a:xfrm>
          <a:custGeom>
            <a:avLst/>
            <a:gdLst/>
            <a:ahLst/>
            <a:cxnLst/>
            <a:rect l="l" t="t" r="r" b="b"/>
            <a:pathLst>
              <a:path w="74930" h="969010">
                <a:moveTo>
                  <a:pt x="74561" y="0"/>
                </a:moveTo>
                <a:lnTo>
                  <a:pt x="28054" y="0"/>
                </a:lnTo>
                <a:lnTo>
                  <a:pt x="17161" y="2185"/>
                </a:lnTo>
                <a:lnTo>
                  <a:pt x="8240" y="8151"/>
                </a:lnTo>
                <a:lnTo>
                  <a:pt x="2213" y="17011"/>
                </a:lnTo>
                <a:lnTo>
                  <a:pt x="0" y="27876"/>
                </a:lnTo>
                <a:lnTo>
                  <a:pt x="0" y="968629"/>
                </a:lnTo>
                <a:lnTo>
                  <a:pt x="74561" y="968629"/>
                </a:lnTo>
                <a:lnTo>
                  <a:pt x="74561" y="0"/>
                </a:lnTo>
                <a:close/>
              </a:path>
            </a:pathLst>
          </a:custGeom>
          <a:solidFill>
            <a:srgbClr val="C4C9C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2968656" y="2376532"/>
            <a:ext cx="49586" cy="641257"/>
          </a:xfrm>
          <a:custGeom>
            <a:avLst/>
            <a:gdLst/>
            <a:ahLst/>
            <a:cxnLst/>
            <a:rect l="l" t="t" r="r" b="b"/>
            <a:pathLst>
              <a:path w="74930" h="969010">
                <a:moveTo>
                  <a:pt x="46583" y="0"/>
                </a:moveTo>
                <a:lnTo>
                  <a:pt x="0" y="0"/>
                </a:lnTo>
                <a:lnTo>
                  <a:pt x="0" y="968629"/>
                </a:lnTo>
                <a:lnTo>
                  <a:pt x="74460" y="968629"/>
                </a:lnTo>
                <a:lnTo>
                  <a:pt x="74460" y="27876"/>
                </a:lnTo>
                <a:lnTo>
                  <a:pt x="72274" y="17011"/>
                </a:lnTo>
                <a:lnTo>
                  <a:pt x="66308" y="8151"/>
                </a:lnTo>
                <a:lnTo>
                  <a:pt x="57449" y="2185"/>
                </a:lnTo>
                <a:lnTo>
                  <a:pt x="46583" y="0"/>
                </a:lnTo>
                <a:close/>
              </a:path>
            </a:pathLst>
          </a:custGeom>
          <a:solidFill>
            <a:srgbClr val="CED2C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2968649" y="3017536"/>
            <a:ext cx="101693" cy="974912"/>
          </a:xfrm>
          <a:custGeom>
            <a:avLst/>
            <a:gdLst/>
            <a:ahLst/>
            <a:cxnLst/>
            <a:rect l="l" t="t" r="r" b="b"/>
            <a:pathLst>
              <a:path w="153669" h="1473200">
                <a:moveTo>
                  <a:pt x="76225" y="0"/>
                </a:moveTo>
                <a:lnTo>
                  <a:pt x="0" y="0"/>
                </a:lnTo>
                <a:lnTo>
                  <a:pt x="0" y="1472679"/>
                </a:lnTo>
                <a:lnTo>
                  <a:pt x="54432" y="1472679"/>
                </a:lnTo>
                <a:lnTo>
                  <a:pt x="93462" y="1464469"/>
                </a:lnTo>
                <a:lnTo>
                  <a:pt x="125118" y="1441259"/>
                </a:lnTo>
                <a:lnTo>
                  <a:pt x="146124" y="1405181"/>
                </a:lnTo>
                <a:lnTo>
                  <a:pt x="153200" y="1358366"/>
                </a:lnTo>
                <a:lnTo>
                  <a:pt x="121615" y="44272"/>
                </a:lnTo>
                <a:lnTo>
                  <a:pt x="117737" y="26971"/>
                </a:lnTo>
                <a:lnTo>
                  <a:pt x="107940" y="12906"/>
                </a:lnTo>
                <a:lnTo>
                  <a:pt x="93633" y="3456"/>
                </a:lnTo>
                <a:lnTo>
                  <a:pt x="76225" y="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2867270" y="3017536"/>
            <a:ext cx="101693" cy="974912"/>
          </a:xfrm>
          <a:custGeom>
            <a:avLst/>
            <a:gdLst/>
            <a:ahLst/>
            <a:cxnLst/>
            <a:rect l="l" t="t" r="r" b="b"/>
            <a:pathLst>
              <a:path w="153669" h="1473200">
                <a:moveTo>
                  <a:pt x="153200" y="0"/>
                </a:moveTo>
                <a:lnTo>
                  <a:pt x="76974" y="0"/>
                </a:lnTo>
                <a:lnTo>
                  <a:pt x="59567" y="3456"/>
                </a:lnTo>
                <a:lnTo>
                  <a:pt x="45264" y="12906"/>
                </a:lnTo>
                <a:lnTo>
                  <a:pt x="35478" y="26971"/>
                </a:lnTo>
                <a:lnTo>
                  <a:pt x="31622" y="44272"/>
                </a:lnTo>
                <a:lnTo>
                  <a:pt x="0" y="1371536"/>
                </a:lnTo>
                <a:lnTo>
                  <a:pt x="7077" y="1410737"/>
                </a:lnTo>
                <a:lnTo>
                  <a:pt x="28086" y="1442905"/>
                </a:lnTo>
                <a:lnTo>
                  <a:pt x="59743" y="1464674"/>
                </a:lnTo>
                <a:lnTo>
                  <a:pt x="98767" y="1472679"/>
                </a:lnTo>
                <a:lnTo>
                  <a:pt x="153200" y="1472679"/>
                </a:lnTo>
                <a:lnTo>
                  <a:pt x="153200" y="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2676408" y="2395868"/>
            <a:ext cx="207589" cy="210531"/>
          </a:xfrm>
          <a:custGeom>
            <a:avLst/>
            <a:gdLst/>
            <a:ahLst/>
            <a:cxnLst/>
            <a:rect l="l" t="t" r="r" b="b"/>
            <a:pathLst>
              <a:path w="313689" h="318135">
                <a:moveTo>
                  <a:pt x="140309" y="0"/>
                </a:moveTo>
                <a:lnTo>
                  <a:pt x="28905" y="0"/>
                </a:lnTo>
                <a:lnTo>
                  <a:pt x="17670" y="2263"/>
                </a:lnTo>
                <a:lnTo>
                  <a:pt x="8480" y="8443"/>
                </a:lnTo>
                <a:lnTo>
                  <a:pt x="2276" y="17621"/>
                </a:lnTo>
                <a:lnTo>
                  <a:pt x="0" y="28879"/>
                </a:lnTo>
                <a:lnTo>
                  <a:pt x="0" y="288937"/>
                </a:lnTo>
                <a:lnTo>
                  <a:pt x="2276" y="300151"/>
                </a:lnTo>
                <a:lnTo>
                  <a:pt x="8480" y="309306"/>
                </a:lnTo>
                <a:lnTo>
                  <a:pt x="17670" y="315478"/>
                </a:lnTo>
                <a:lnTo>
                  <a:pt x="28905" y="317741"/>
                </a:lnTo>
                <a:lnTo>
                  <a:pt x="140309" y="317741"/>
                </a:lnTo>
                <a:lnTo>
                  <a:pt x="142091" y="300085"/>
                </a:lnTo>
                <a:lnTo>
                  <a:pt x="147199" y="283629"/>
                </a:lnTo>
                <a:lnTo>
                  <a:pt x="178928" y="245070"/>
                </a:lnTo>
                <a:lnTo>
                  <a:pt x="227952" y="230111"/>
                </a:lnTo>
                <a:lnTo>
                  <a:pt x="313410" y="230111"/>
                </a:lnTo>
                <a:lnTo>
                  <a:pt x="313410" y="87642"/>
                </a:lnTo>
                <a:lnTo>
                  <a:pt x="227952" y="87642"/>
                </a:lnTo>
                <a:lnTo>
                  <a:pt x="193818" y="80760"/>
                </a:lnTo>
                <a:lnTo>
                  <a:pt x="165962" y="61985"/>
                </a:lnTo>
                <a:lnTo>
                  <a:pt x="147190" y="34128"/>
                </a:lnTo>
                <a:lnTo>
                  <a:pt x="140309" y="0"/>
                </a:lnTo>
                <a:close/>
              </a:path>
            </a:pathLst>
          </a:custGeom>
          <a:solidFill>
            <a:srgbClr val="4E4F4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2676410" y="2395865"/>
            <a:ext cx="92869" cy="210531"/>
          </a:xfrm>
          <a:custGeom>
            <a:avLst/>
            <a:gdLst/>
            <a:ahLst/>
            <a:cxnLst/>
            <a:rect l="l" t="t" r="r" b="b"/>
            <a:pathLst>
              <a:path w="140335" h="318135">
                <a:moveTo>
                  <a:pt x="140309" y="0"/>
                </a:moveTo>
                <a:lnTo>
                  <a:pt x="28905" y="0"/>
                </a:lnTo>
                <a:lnTo>
                  <a:pt x="17670" y="2265"/>
                </a:lnTo>
                <a:lnTo>
                  <a:pt x="8480" y="8448"/>
                </a:lnTo>
                <a:lnTo>
                  <a:pt x="2276" y="17627"/>
                </a:lnTo>
                <a:lnTo>
                  <a:pt x="0" y="28879"/>
                </a:lnTo>
                <a:lnTo>
                  <a:pt x="0" y="288937"/>
                </a:lnTo>
                <a:lnTo>
                  <a:pt x="2276" y="300153"/>
                </a:lnTo>
                <a:lnTo>
                  <a:pt x="8480" y="309313"/>
                </a:lnTo>
                <a:lnTo>
                  <a:pt x="17670" y="315489"/>
                </a:lnTo>
                <a:lnTo>
                  <a:pt x="28905" y="317754"/>
                </a:lnTo>
                <a:lnTo>
                  <a:pt x="140309" y="317754"/>
                </a:lnTo>
                <a:lnTo>
                  <a:pt x="140309" y="0"/>
                </a:lnTo>
                <a:close/>
              </a:path>
            </a:pathLst>
          </a:custGeom>
          <a:solidFill>
            <a:srgbClr val="33333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2846105" y="2398804"/>
            <a:ext cx="437870" cy="204647"/>
          </a:xfrm>
          <a:custGeom>
            <a:avLst/>
            <a:gdLst/>
            <a:ahLst/>
            <a:cxnLst/>
            <a:rect l="l" t="t" r="r" b="b"/>
            <a:pathLst>
              <a:path w="661669" h="309245">
                <a:moveTo>
                  <a:pt x="337489" y="0"/>
                </a:moveTo>
                <a:lnTo>
                  <a:pt x="35407" y="0"/>
                </a:lnTo>
                <a:lnTo>
                  <a:pt x="21566" y="2790"/>
                </a:lnTo>
                <a:lnTo>
                  <a:pt x="10340" y="10347"/>
                </a:lnTo>
                <a:lnTo>
                  <a:pt x="2771" y="21602"/>
                </a:lnTo>
                <a:lnTo>
                  <a:pt x="0" y="35420"/>
                </a:lnTo>
                <a:lnTo>
                  <a:pt x="0" y="273494"/>
                </a:lnTo>
                <a:lnTo>
                  <a:pt x="2771" y="287317"/>
                </a:lnTo>
                <a:lnTo>
                  <a:pt x="10340" y="298572"/>
                </a:lnTo>
                <a:lnTo>
                  <a:pt x="21591" y="306143"/>
                </a:lnTo>
                <a:lnTo>
                  <a:pt x="35407" y="308914"/>
                </a:lnTo>
                <a:lnTo>
                  <a:pt x="334860" y="308914"/>
                </a:lnTo>
                <a:lnTo>
                  <a:pt x="348673" y="306143"/>
                </a:lnTo>
                <a:lnTo>
                  <a:pt x="359929" y="298572"/>
                </a:lnTo>
                <a:lnTo>
                  <a:pt x="367506" y="287317"/>
                </a:lnTo>
                <a:lnTo>
                  <a:pt x="370281" y="273494"/>
                </a:lnTo>
                <a:lnTo>
                  <a:pt x="370281" y="200228"/>
                </a:lnTo>
                <a:lnTo>
                  <a:pt x="375454" y="178006"/>
                </a:lnTo>
                <a:lnTo>
                  <a:pt x="389189" y="160947"/>
                </a:lnTo>
                <a:lnTo>
                  <a:pt x="408809" y="151250"/>
                </a:lnTo>
                <a:lnTo>
                  <a:pt x="604285" y="151117"/>
                </a:lnTo>
                <a:lnTo>
                  <a:pt x="592980" y="136712"/>
                </a:lnTo>
                <a:lnTo>
                  <a:pt x="559068" y="102669"/>
                </a:lnTo>
                <a:lnTo>
                  <a:pt x="520315" y="71857"/>
                </a:lnTo>
                <a:lnTo>
                  <a:pt x="477159" y="45061"/>
                </a:lnTo>
                <a:lnTo>
                  <a:pt x="430037" y="23069"/>
                </a:lnTo>
                <a:lnTo>
                  <a:pt x="379387" y="6667"/>
                </a:lnTo>
                <a:lnTo>
                  <a:pt x="342569" y="876"/>
                </a:lnTo>
                <a:lnTo>
                  <a:pt x="340118" y="177"/>
                </a:lnTo>
                <a:lnTo>
                  <a:pt x="337489" y="0"/>
                </a:lnTo>
                <a:close/>
              </a:path>
              <a:path w="661669" h="309245">
                <a:moveTo>
                  <a:pt x="604285" y="151117"/>
                </a:moveTo>
                <a:lnTo>
                  <a:pt x="431800" y="151117"/>
                </a:lnTo>
                <a:lnTo>
                  <a:pt x="431990" y="151307"/>
                </a:lnTo>
                <a:lnTo>
                  <a:pt x="483914" y="166780"/>
                </a:lnTo>
                <a:lnTo>
                  <a:pt x="531076" y="188693"/>
                </a:lnTo>
                <a:lnTo>
                  <a:pt x="572752" y="214353"/>
                </a:lnTo>
                <a:lnTo>
                  <a:pt x="608218" y="241067"/>
                </a:lnTo>
                <a:lnTo>
                  <a:pt x="636752" y="266141"/>
                </a:lnTo>
                <a:lnTo>
                  <a:pt x="646108" y="270257"/>
                </a:lnTo>
                <a:lnTo>
                  <a:pt x="655204" y="267782"/>
                </a:lnTo>
                <a:lnTo>
                  <a:pt x="661211" y="260540"/>
                </a:lnTo>
                <a:lnTo>
                  <a:pt x="661301" y="250355"/>
                </a:lnTo>
                <a:lnTo>
                  <a:pt x="644534" y="211342"/>
                </a:lnTo>
                <a:lnTo>
                  <a:pt x="621615" y="173199"/>
                </a:lnTo>
                <a:lnTo>
                  <a:pt x="604285" y="151117"/>
                </a:lnTo>
                <a:close/>
              </a:path>
            </a:pathLst>
          </a:custGeom>
          <a:solidFill>
            <a:srgbClr val="33333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2632808" y="2990928"/>
            <a:ext cx="113460" cy="896751"/>
          </a:xfrm>
          <a:custGeom>
            <a:avLst/>
            <a:gdLst/>
            <a:ahLst/>
            <a:cxnLst/>
            <a:rect l="l" t="t" r="r" b="b"/>
            <a:pathLst>
              <a:path w="171450" h="1355089">
                <a:moveTo>
                  <a:pt x="171399" y="0"/>
                </a:moveTo>
                <a:lnTo>
                  <a:pt x="0" y="0"/>
                </a:lnTo>
                <a:lnTo>
                  <a:pt x="0" y="1354912"/>
                </a:lnTo>
                <a:lnTo>
                  <a:pt x="171399" y="1354912"/>
                </a:lnTo>
                <a:lnTo>
                  <a:pt x="171399" y="93103"/>
                </a:lnTo>
                <a:lnTo>
                  <a:pt x="63245" y="93103"/>
                </a:lnTo>
                <a:lnTo>
                  <a:pt x="52999" y="91033"/>
                </a:lnTo>
                <a:lnTo>
                  <a:pt x="44635" y="85388"/>
                </a:lnTo>
                <a:lnTo>
                  <a:pt x="38998" y="77019"/>
                </a:lnTo>
                <a:lnTo>
                  <a:pt x="36931" y="66776"/>
                </a:lnTo>
                <a:lnTo>
                  <a:pt x="38998" y="56528"/>
                </a:lnTo>
                <a:lnTo>
                  <a:pt x="44635" y="48159"/>
                </a:lnTo>
                <a:lnTo>
                  <a:pt x="52999" y="42518"/>
                </a:lnTo>
                <a:lnTo>
                  <a:pt x="63245" y="40449"/>
                </a:lnTo>
                <a:lnTo>
                  <a:pt x="171399" y="40449"/>
                </a:lnTo>
                <a:lnTo>
                  <a:pt x="171399" y="0"/>
                </a:lnTo>
                <a:close/>
              </a:path>
              <a:path w="171450" h="1355089">
                <a:moveTo>
                  <a:pt x="171399" y="40449"/>
                </a:moveTo>
                <a:lnTo>
                  <a:pt x="63245" y="40449"/>
                </a:lnTo>
                <a:lnTo>
                  <a:pt x="73494" y="42518"/>
                </a:lnTo>
                <a:lnTo>
                  <a:pt x="81862" y="48159"/>
                </a:lnTo>
                <a:lnTo>
                  <a:pt x="87504" y="56528"/>
                </a:lnTo>
                <a:lnTo>
                  <a:pt x="89573" y="66776"/>
                </a:lnTo>
                <a:lnTo>
                  <a:pt x="87504" y="77019"/>
                </a:lnTo>
                <a:lnTo>
                  <a:pt x="81862" y="85388"/>
                </a:lnTo>
                <a:lnTo>
                  <a:pt x="73494" y="91033"/>
                </a:lnTo>
                <a:lnTo>
                  <a:pt x="63245" y="93103"/>
                </a:lnTo>
                <a:lnTo>
                  <a:pt x="171399" y="93103"/>
                </a:lnTo>
                <a:lnTo>
                  <a:pt x="171399" y="40449"/>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2617944" y="2990937"/>
            <a:ext cx="0" cy="405093"/>
          </a:xfrm>
          <a:custGeom>
            <a:avLst/>
            <a:gdLst/>
            <a:ahLst/>
            <a:cxnLst/>
            <a:rect l="l" t="t" r="r" b="b"/>
            <a:pathLst>
              <a:path h="612139">
                <a:moveTo>
                  <a:pt x="0" y="0"/>
                </a:moveTo>
                <a:lnTo>
                  <a:pt x="0" y="612114"/>
                </a:lnTo>
              </a:path>
            </a:pathLst>
          </a:custGeom>
          <a:ln w="44894">
            <a:solidFill>
              <a:srgbClr val="F9A95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2617944" y="3483443"/>
            <a:ext cx="0" cy="404252"/>
          </a:xfrm>
          <a:custGeom>
            <a:avLst/>
            <a:gdLst/>
            <a:ahLst/>
            <a:cxnLst/>
            <a:rect l="l" t="t" r="r" b="b"/>
            <a:pathLst>
              <a:path h="610870">
                <a:moveTo>
                  <a:pt x="0" y="0"/>
                </a:moveTo>
                <a:lnTo>
                  <a:pt x="0" y="610679"/>
                </a:lnTo>
              </a:path>
            </a:pathLst>
          </a:custGeom>
          <a:ln w="44894">
            <a:solidFill>
              <a:srgbClr val="F9A95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2632808" y="3084650"/>
            <a:ext cx="68496" cy="0"/>
          </a:xfrm>
          <a:custGeom>
            <a:avLst/>
            <a:gdLst/>
            <a:ahLst/>
            <a:cxnLst/>
            <a:rect l="l" t="t" r="r" b="b"/>
            <a:pathLst>
              <a:path w="103505">
                <a:moveTo>
                  <a:pt x="0" y="0"/>
                </a:moveTo>
                <a:lnTo>
                  <a:pt x="103035" y="0"/>
                </a:lnTo>
              </a:path>
            </a:pathLst>
          </a:custGeom>
          <a:ln w="20612">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2632808" y="3166488"/>
            <a:ext cx="68496" cy="13867"/>
          </a:xfrm>
          <a:custGeom>
            <a:avLst/>
            <a:gdLst/>
            <a:ahLst/>
            <a:cxnLst/>
            <a:rect l="l" t="t" r="r" b="b"/>
            <a:pathLst>
              <a:path w="103505" h="20954">
                <a:moveTo>
                  <a:pt x="0" y="20599"/>
                </a:moveTo>
                <a:lnTo>
                  <a:pt x="103035" y="20599"/>
                </a:lnTo>
                <a:lnTo>
                  <a:pt x="103035" y="0"/>
                </a:lnTo>
                <a:lnTo>
                  <a:pt x="0" y="0"/>
                </a:lnTo>
                <a:lnTo>
                  <a:pt x="0"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p:nvPr/>
        </p:nvSpPr>
        <p:spPr>
          <a:xfrm>
            <a:off x="2632808" y="3100001"/>
            <a:ext cx="41182" cy="13867"/>
          </a:xfrm>
          <a:custGeom>
            <a:avLst/>
            <a:gdLst/>
            <a:ahLst/>
            <a:cxnLst/>
            <a:rect l="l" t="t" r="r" b="b"/>
            <a:pathLst>
              <a:path w="62230" h="20954">
                <a:moveTo>
                  <a:pt x="61823" y="20599"/>
                </a:moveTo>
                <a:lnTo>
                  <a:pt x="0" y="20599"/>
                </a:lnTo>
                <a:lnTo>
                  <a:pt x="0" y="0"/>
                </a:lnTo>
                <a:lnTo>
                  <a:pt x="61823" y="0"/>
                </a:lnTo>
                <a:lnTo>
                  <a:pt x="61823"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1" name="object 21"/>
          <p:cNvSpPr/>
          <p:nvPr/>
        </p:nvSpPr>
        <p:spPr>
          <a:xfrm>
            <a:off x="2632808" y="3122155"/>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2" name="object 22"/>
          <p:cNvSpPr/>
          <p:nvPr/>
        </p:nvSpPr>
        <p:spPr>
          <a:xfrm>
            <a:off x="2632808" y="3144318"/>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3" name="object 23"/>
          <p:cNvSpPr/>
          <p:nvPr/>
        </p:nvSpPr>
        <p:spPr>
          <a:xfrm>
            <a:off x="2632808" y="3166488"/>
            <a:ext cx="68496" cy="13867"/>
          </a:xfrm>
          <a:custGeom>
            <a:avLst/>
            <a:gdLst/>
            <a:ahLst/>
            <a:cxnLst/>
            <a:rect l="l" t="t" r="r" b="b"/>
            <a:pathLst>
              <a:path w="103505" h="20954">
                <a:moveTo>
                  <a:pt x="0" y="20599"/>
                </a:moveTo>
                <a:lnTo>
                  <a:pt x="103035" y="20599"/>
                </a:lnTo>
                <a:lnTo>
                  <a:pt x="103035" y="0"/>
                </a:lnTo>
                <a:lnTo>
                  <a:pt x="0" y="0"/>
                </a:lnTo>
                <a:lnTo>
                  <a:pt x="0"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4" name="object 24"/>
          <p:cNvSpPr/>
          <p:nvPr/>
        </p:nvSpPr>
        <p:spPr>
          <a:xfrm>
            <a:off x="2632808" y="3255138"/>
            <a:ext cx="68496" cy="13867"/>
          </a:xfrm>
          <a:custGeom>
            <a:avLst/>
            <a:gdLst/>
            <a:ahLst/>
            <a:cxnLst/>
            <a:rect l="l" t="t" r="r" b="b"/>
            <a:pathLst>
              <a:path w="103505" h="20954">
                <a:moveTo>
                  <a:pt x="0" y="20599"/>
                </a:moveTo>
                <a:lnTo>
                  <a:pt x="103035" y="20599"/>
                </a:lnTo>
                <a:lnTo>
                  <a:pt x="103035" y="0"/>
                </a:lnTo>
                <a:lnTo>
                  <a:pt x="0" y="0"/>
                </a:lnTo>
                <a:lnTo>
                  <a:pt x="0"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p:nvPr/>
        </p:nvSpPr>
        <p:spPr>
          <a:xfrm>
            <a:off x="2632808" y="3188642"/>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6" name="object 26"/>
          <p:cNvSpPr/>
          <p:nvPr/>
        </p:nvSpPr>
        <p:spPr>
          <a:xfrm>
            <a:off x="2632808" y="3210805"/>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7" name="object 27"/>
          <p:cNvSpPr/>
          <p:nvPr/>
        </p:nvSpPr>
        <p:spPr>
          <a:xfrm>
            <a:off x="2632808" y="3232967"/>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8" name="object 28"/>
          <p:cNvSpPr/>
          <p:nvPr/>
        </p:nvSpPr>
        <p:spPr>
          <a:xfrm>
            <a:off x="2632808" y="3255138"/>
            <a:ext cx="68496" cy="13867"/>
          </a:xfrm>
          <a:custGeom>
            <a:avLst/>
            <a:gdLst/>
            <a:ahLst/>
            <a:cxnLst/>
            <a:rect l="l" t="t" r="r" b="b"/>
            <a:pathLst>
              <a:path w="103505" h="20954">
                <a:moveTo>
                  <a:pt x="0" y="20599"/>
                </a:moveTo>
                <a:lnTo>
                  <a:pt x="103035" y="20599"/>
                </a:lnTo>
                <a:lnTo>
                  <a:pt x="103035" y="0"/>
                </a:lnTo>
                <a:lnTo>
                  <a:pt x="0" y="0"/>
                </a:lnTo>
                <a:lnTo>
                  <a:pt x="0"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9" name="object 29"/>
          <p:cNvSpPr/>
          <p:nvPr/>
        </p:nvSpPr>
        <p:spPr>
          <a:xfrm>
            <a:off x="2632808" y="3343779"/>
            <a:ext cx="68496" cy="13867"/>
          </a:xfrm>
          <a:custGeom>
            <a:avLst/>
            <a:gdLst/>
            <a:ahLst/>
            <a:cxnLst/>
            <a:rect l="l" t="t" r="r" b="b"/>
            <a:pathLst>
              <a:path w="103505" h="20954">
                <a:moveTo>
                  <a:pt x="0" y="20612"/>
                </a:moveTo>
                <a:lnTo>
                  <a:pt x="103035" y="20612"/>
                </a:lnTo>
                <a:lnTo>
                  <a:pt x="103035" y="0"/>
                </a:lnTo>
                <a:lnTo>
                  <a:pt x="0" y="0"/>
                </a:lnTo>
                <a:lnTo>
                  <a:pt x="0"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2632808" y="3277292"/>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2632808" y="3299455"/>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2632808" y="3321625"/>
            <a:ext cx="41182" cy="13867"/>
          </a:xfrm>
          <a:custGeom>
            <a:avLst/>
            <a:gdLst/>
            <a:ahLst/>
            <a:cxnLst/>
            <a:rect l="l" t="t" r="r" b="b"/>
            <a:pathLst>
              <a:path w="62230" h="20954">
                <a:moveTo>
                  <a:pt x="61823" y="20599"/>
                </a:moveTo>
                <a:lnTo>
                  <a:pt x="0" y="20599"/>
                </a:lnTo>
                <a:lnTo>
                  <a:pt x="0" y="0"/>
                </a:lnTo>
                <a:lnTo>
                  <a:pt x="61823" y="0"/>
                </a:lnTo>
                <a:lnTo>
                  <a:pt x="61823"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2632808" y="3343779"/>
            <a:ext cx="68496" cy="13867"/>
          </a:xfrm>
          <a:custGeom>
            <a:avLst/>
            <a:gdLst/>
            <a:ahLst/>
            <a:cxnLst/>
            <a:rect l="l" t="t" r="r" b="b"/>
            <a:pathLst>
              <a:path w="103505" h="20954">
                <a:moveTo>
                  <a:pt x="0" y="20612"/>
                </a:moveTo>
                <a:lnTo>
                  <a:pt x="103035" y="20612"/>
                </a:lnTo>
                <a:lnTo>
                  <a:pt x="103035" y="0"/>
                </a:lnTo>
                <a:lnTo>
                  <a:pt x="0" y="0"/>
                </a:lnTo>
                <a:lnTo>
                  <a:pt x="0"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2632808" y="3365942"/>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2632808" y="3388104"/>
            <a:ext cx="41182" cy="7984"/>
          </a:xfrm>
          <a:custGeom>
            <a:avLst/>
            <a:gdLst/>
            <a:ahLst/>
            <a:cxnLst/>
            <a:rect l="l" t="t" r="r" b="b"/>
            <a:pathLst>
              <a:path w="62230" h="12064">
                <a:moveTo>
                  <a:pt x="0" y="11950"/>
                </a:moveTo>
                <a:lnTo>
                  <a:pt x="61823" y="11950"/>
                </a:lnTo>
                <a:lnTo>
                  <a:pt x="61823" y="0"/>
                </a:lnTo>
                <a:lnTo>
                  <a:pt x="0" y="0"/>
                </a:lnTo>
                <a:lnTo>
                  <a:pt x="0" y="11950"/>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6" name="object 36"/>
          <p:cNvSpPr/>
          <p:nvPr/>
        </p:nvSpPr>
        <p:spPr>
          <a:xfrm>
            <a:off x="2632808" y="3521079"/>
            <a:ext cx="68496" cy="13867"/>
          </a:xfrm>
          <a:custGeom>
            <a:avLst/>
            <a:gdLst/>
            <a:ahLst/>
            <a:cxnLst/>
            <a:rect l="l" t="t" r="r" b="b"/>
            <a:pathLst>
              <a:path w="103505" h="20954">
                <a:moveTo>
                  <a:pt x="0" y="20612"/>
                </a:moveTo>
                <a:lnTo>
                  <a:pt x="103035" y="20612"/>
                </a:lnTo>
                <a:lnTo>
                  <a:pt x="103035" y="0"/>
                </a:lnTo>
                <a:lnTo>
                  <a:pt x="0" y="0"/>
                </a:lnTo>
                <a:lnTo>
                  <a:pt x="0"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7" name="object 37"/>
          <p:cNvSpPr/>
          <p:nvPr/>
        </p:nvSpPr>
        <p:spPr>
          <a:xfrm>
            <a:off x="2632808" y="3483444"/>
            <a:ext cx="41182" cy="7144"/>
          </a:xfrm>
          <a:custGeom>
            <a:avLst/>
            <a:gdLst/>
            <a:ahLst/>
            <a:cxnLst/>
            <a:rect l="l" t="t" r="r" b="b"/>
            <a:pathLst>
              <a:path w="62230" h="10795">
                <a:moveTo>
                  <a:pt x="0" y="10502"/>
                </a:moveTo>
                <a:lnTo>
                  <a:pt x="61823" y="10502"/>
                </a:lnTo>
                <a:lnTo>
                  <a:pt x="61823" y="0"/>
                </a:lnTo>
                <a:lnTo>
                  <a:pt x="0" y="0"/>
                </a:lnTo>
                <a:lnTo>
                  <a:pt x="0" y="1050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2632808" y="3498917"/>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2632808" y="3521079"/>
            <a:ext cx="68496" cy="13867"/>
          </a:xfrm>
          <a:custGeom>
            <a:avLst/>
            <a:gdLst/>
            <a:ahLst/>
            <a:cxnLst/>
            <a:rect l="l" t="t" r="r" b="b"/>
            <a:pathLst>
              <a:path w="103505" h="20954">
                <a:moveTo>
                  <a:pt x="0" y="20612"/>
                </a:moveTo>
                <a:lnTo>
                  <a:pt x="103035" y="20612"/>
                </a:lnTo>
                <a:lnTo>
                  <a:pt x="103035" y="0"/>
                </a:lnTo>
                <a:lnTo>
                  <a:pt x="0" y="0"/>
                </a:lnTo>
                <a:lnTo>
                  <a:pt x="0"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0" name="object 40"/>
          <p:cNvSpPr/>
          <p:nvPr/>
        </p:nvSpPr>
        <p:spPr>
          <a:xfrm>
            <a:off x="2632808" y="3609728"/>
            <a:ext cx="68496" cy="13867"/>
          </a:xfrm>
          <a:custGeom>
            <a:avLst/>
            <a:gdLst/>
            <a:ahLst/>
            <a:cxnLst/>
            <a:rect l="l" t="t" r="r" b="b"/>
            <a:pathLst>
              <a:path w="103505" h="20954">
                <a:moveTo>
                  <a:pt x="0" y="20612"/>
                </a:moveTo>
                <a:lnTo>
                  <a:pt x="103035" y="20612"/>
                </a:lnTo>
                <a:lnTo>
                  <a:pt x="103035" y="0"/>
                </a:lnTo>
                <a:lnTo>
                  <a:pt x="0" y="0"/>
                </a:lnTo>
                <a:lnTo>
                  <a:pt x="0"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1" name="object 41"/>
          <p:cNvSpPr/>
          <p:nvPr/>
        </p:nvSpPr>
        <p:spPr>
          <a:xfrm>
            <a:off x="2632808" y="3543241"/>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2" name="object 42"/>
          <p:cNvSpPr/>
          <p:nvPr/>
        </p:nvSpPr>
        <p:spPr>
          <a:xfrm>
            <a:off x="2632808" y="3565412"/>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3" name="object 43"/>
          <p:cNvSpPr/>
          <p:nvPr/>
        </p:nvSpPr>
        <p:spPr>
          <a:xfrm>
            <a:off x="2632808" y="3587566"/>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4" name="object 44"/>
          <p:cNvSpPr/>
          <p:nvPr/>
        </p:nvSpPr>
        <p:spPr>
          <a:xfrm>
            <a:off x="2632808" y="3609728"/>
            <a:ext cx="68496" cy="13867"/>
          </a:xfrm>
          <a:custGeom>
            <a:avLst/>
            <a:gdLst/>
            <a:ahLst/>
            <a:cxnLst/>
            <a:rect l="l" t="t" r="r" b="b"/>
            <a:pathLst>
              <a:path w="103505" h="20954">
                <a:moveTo>
                  <a:pt x="0" y="20612"/>
                </a:moveTo>
                <a:lnTo>
                  <a:pt x="103035" y="20612"/>
                </a:lnTo>
                <a:lnTo>
                  <a:pt x="103035" y="0"/>
                </a:lnTo>
                <a:lnTo>
                  <a:pt x="0" y="0"/>
                </a:lnTo>
                <a:lnTo>
                  <a:pt x="0"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5" name="object 45"/>
          <p:cNvSpPr/>
          <p:nvPr/>
        </p:nvSpPr>
        <p:spPr>
          <a:xfrm>
            <a:off x="2632808" y="3698387"/>
            <a:ext cx="68496" cy="13867"/>
          </a:xfrm>
          <a:custGeom>
            <a:avLst/>
            <a:gdLst/>
            <a:ahLst/>
            <a:cxnLst/>
            <a:rect l="l" t="t" r="r" b="b"/>
            <a:pathLst>
              <a:path w="103505" h="20954">
                <a:moveTo>
                  <a:pt x="0" y="20599"/>
                </a:moveTo>
                <a:lnTo>
                  <a:pt x="103035" y="20599"/>
                </a:lnTo>
                <a:lnTo>
                  <a:pt x="103035" y="0"/>
                </a:lnTo>
                <a:lnTo>
                  <a:pt x="0" y="0"/>
                </a:lnTo>
                <a:lnTo>
                  <a:pt x="0"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6" name="object 46"/>
          <p:cNvSpPr/>
          <p:nvPr/>
        </p:nvSpPr>
        <p:spPr>
          <a:xfrm>
            <a:off x="2632808" y="3631900"/>
            <a:ext cx="41182" cy="13867"/>
          </a:xfrm>
          <a:custGeom>
            <a:avLst/>
            <a:gdLst/>
            <a:ahLst/>
            <a:cxnLst/>
            <a:rect l="l" t="t" r="r" b="b"/>
            <a:pathLst>
              <a:path w="62230" h="20954">
                <a:moveTo>
                  <a:pt x="61823" y="20599"/>
                </a:moveTo>
                <a:lnTo>
                  <a:pt x="0" y="20599"/>
                </a:lnTo>
                <a:lnTo>
                  <a:pt x="0" y="0"/>
                </a:lnTo>
                <a:lnTo>
                  <a:pt x="61823" y="0"/>
                </a:lnTo>
                <a:lnTo>
                  <a:pt x="61823"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7" name="object 47"/>
          <p:cNvSpPr/>
          <p:nvPr/>
        </p:nvSpPr>
        <p:spPr>
          <a:xfrm>
            <a:off x="2632808" y="3654053"/>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8" name="object 48"/>
          <p:cNvSpPr/>
          <p:nvPr/>
        </p:nvSpPr>
        <p:spPr>
          <a:xfrm>
            <a:off x="2632808" y="3676216"/>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9" name="object 49"/>
          <p:cNvSpPr/>
          <p:nvPr/>
        </p:nvSpPr>
        <p:spPr>
          <a:xfrm>
            <a:off x="2632808" y="3698387"/>
            <a:ext cx="68496" cy="13867"/>
          </a:xfrm>
          <a:custGeom>
            <a:avLst/>
            <a:gdLst/>
            <a:ahLst/>
            <a:cxnLst/>
            <a:rect l="l" t="t" r="r" b="b"/>
            <a:pathLst>
              <a:path w="103505" h="20954">
                <a:moveTo>
                  <a:pt x="0" y="20599"/>
                </a:moveTo>
                <a:lnTo>
                  <a:pt x="103035" y="20599"/>
                </a:lnTo>
                <a:lnTo>
                  <a:pt x="103035" y="0"/>
                </a:lnTo>
                <a:lnTo>
                  <a:pt x="0" y="0"/>
                </a:lnTo>
                <a:lnTo>
                  <a:pt x="0" y="20599"/>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0" name="object 50"/>
          <p:cNvSpPr/>
          <p:nvPr/>
        </p:nvSpPr>
        <p:spPr>
          <a:xfrm>
            <a:off x="2632808" y="3793852"/>
            <a:ext cx="68496" cy="0"/>
          </a:xfrm>
          <a:custGeom>
            <a:avLst/>
            <a:gdLst/>
            <a:ahLst/>
            <a:cxnLst/>
            <a:rect l="l" t="t" r="r" b="b"/>
            <a:pathLst>
              <a:path w="103505">
                <a:moveTo>
                  <a:pt x="0" y="0"/>
                </a:moveTo>
                <a:lnTo>
                  <a:pt x="103035" y="0"/>
                </a:lnTo>
              </a:path>
            </a:pathLst>
          </a:custGeom>
          <a:ln w="20599">
            <a:solidFill>
              <a:srgbClr val="FFFFF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1" name="object 51"/>
          <p:cNvSpPr/>
          <p:nvPr/>
        </p:nvSpPr>
        <p:spPr>
          <a:xfrm>
            <a:off x="2632808" y="3720550"/>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2" name="object 52"/>
          <p:cNvSpPr/>
          <p:nvPr/>
        </p:nvSpPr>
        <p:spPr>
          <a:xfrm>
            <a:off x="2632808" y="3742703"/>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3" name="object 53"/>
          <p:cNvSpPr/>
          <p:nvPr/>
        </p:nvSpPr>
        <p:spPr>
          <a:xfrm>
            <a:off x="2632808" y="3764866"/>
            <a:ext cx="41182" cy="13867"/>
          </a:xfrm>
          <a:custGeom>
            <a:avLst/>
            <a:gdLst/>
            <a:ahLst/>
            <a:cxnLst/>
            <a:rect l="l" t="t" r="r" b="b"/>
            <a:pathLst>
              <a:path w="62230" h="20954">
                <a:moveTo>
                  <a:pt x="61823" y="20612"/>
                </a:moveTo>
                <a:lnTo>
                  <a:pt x="0" y="20612"/>
                </a:lnTo>
                <a:lnTo>
                  <a:pt x="0" y="0"/>
                </a:lnTo>
                <a:lnTo>
                  <a:pt x="61823" y="0"/>
                </a:lnTo>
                <a:lnTo>
                  <a:pt x="61823" y="20612"/>
                </a:lnTo>
                <a:close/>
              </a:path>
            </a:pathLst>
          </a:custGeom>
          <a:solidFill>
            <a:srgbClr val="FFFFF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4" name="object 54"/>
          <p:cNvSpPr/>
          <p:nvPr/>
        </p:nvSpPr>
        <p:spPr>
          <a:xfrm>
            <a:off x="3272006" y="3067239"/>
            <a:ext cx="150859" cy="701768"/>
          </a:xfrm>
          <a:custGeom>
            <a:avLst/>
            <a:gdLst/>
            <a:ahLst/>
            <a:cxnLst/>
            <a:rect l="l" t="t" r="r" b="b"/>
            <a:pathLst>
              <a:path w="227964" h="1060450">
                <a:moveTo>
                  <a:pt x="0" y="0"/>
                </a:moveTo>
                <a:lnTo>
                  <a:pt x="0" y="1060081"/>
                </a:lnTo>
                <a:lnTo>
                  <a:pt x="26309" y="1047873"/>
                </a:lnTo>
                <a:lnTo>
                  <a:pt x="54199" y="1038872"/>
                </a:lnTo>
                <a:lnTo>
                  <a:pt x="83463" y="1033301"/>
                </a:lnTo>
                <a:lnTo>
                  <a:pt x="113868" y="1031392"/>
                </a:lnTo>
                <a:lnTo>
                  <a:pt x="227710" y="1031392"/>
                </a:lnTo>
                <a:lnTo>
                  <a:pt x="227710" y="955484"/>
                </a:lnTo>
                <a:lnTo>
                  <a:pt x="113868" y="955484"/>
                </a:lnTo>
                <a:lnTo>
                  <a:pt x="91194" y="950907"/>
                </a:lnTo>
                <a:lnTo>
                  <a:pt x="72677" y="938426"/>
                </a:lnTo>
                <a:lnTo>
                  <a:pt x="60191" y="919913"/>
                </a:lnTo>
                <a:lnTo>
                  <a:pt x="55613" y="897242"/>
                </a:lnTo>
                <a:lnTo>
                  <a:pt x="55613" y="142252"/>
                </a:lnTo>
                <a:lnTo>
                  <a:pt x="72677" y="101068"/>
                </a:lnTo>
                <a:lnTo>
                  <a:pt x="113868" y="84010"/>
                </a:lnTo>
                <a:lnTo>
                  <a:pt x="227710" y="84010"/>
                </a:lnTo>
                <a:lnTo>
                  <a:pt x="227710" y="28676"/>
                </a:lnTo>
                <a:lnTo>
                  <a:pt x="113868" y="28676"/>
                </a:lnTo>
                <a:lnTo>
                  <a:pt x="83460" y="26769"/>
                </a:lnTo>
                <a:lnTo>
                  <a:pt x="54190" y="21201"/>
                </a:lnTo>
                <a:lnTo>
                  <a:pt x="26292" y="12201"/>
                </a:lnTo>
                <a:lnTo>
                  <a:pt x="0" y="0"/>
                </a:lnTo>
                <a:close/>
              </a:path>
              <a:path w="227964" h="1060450">
                <a:moveTo>
                  <a:pt x="227710" y="1031392"/>
                </a:moveTo>
                <a:lnTo>
                  <a:pt x="113868" y="1031392"/>
                </a:lnTo>
                <a:lnTo>
                  <a:pt x="144274" y="1033301"/>
                </a:lnTo>
                <a:lnTo>
                  <a:pt x="173542" y="1038874"/>
                </a:lnTo>
                <a:lnTo>
                  <a:pt x="201438" y="1047878"/>
                </a:lnTo>
                <a:lnTo>
                  <a:pt x="227710" y="1060068"/>
                </a:lnTo>
                <a:lnTo>
                  <a:pt x="227710" y="1031392"/>
                </a:lnTo>
                <a:close/>
              </a:path>
              <a:path w="227964" h="1060450">
                <a:moveTo>
                  <a:pt x="227710" y="84010"/>
                </a:moveTo>
                <a:lnTo>
                  <a:pt x="113868" y="84010"/>
                </a:lnTo>
                <a:lnTo>
                  <a:pt x="116268" y="84035"/>
                </a:lnTo>
                <a:lnTo>
                  <a:pt x="117462" y="84112"/>
                </a:lnTo>
                <a:lnTo>
                  <a:pt x="139140" y="89960"/>
                </a:lnTo>
                <a:lnTo>
                  <a:pt x="156470" y="103333"/>
                </a:lnTo>
                <a:lnTo>
                  <a:pt x="167961" y="122202"/>
                </a:lnTo>
                <a:lnTo>
                  <a:pt x="172123" y="144538"/>
                </a:lnTo>
                <a:lnTo>
                  <a:pt x="172123" y="894956"/>
                </a:lnTo>
                <a:lnTo>
                  <a:pt x="156470" y="936161"/>
                </a:lnTo>
                <a:lnTo>
                  <a:pt x="117462" y="955382"/>
                </a:lnTo>
                <a:lnTo>
                  <a:pt x="115061" y="955484"/>
                </a:lnTo>
                <a:lnTo>
                  <a:pt x="227710" y="955484"/>
                </a:lnTo>
                <a:lnTo>
                  <a:pt x="227710" y="84010"/>
                </a:lnTo>
                <a:close/>
              </a:path>
              <a:path w="227964" h="1060450">
                <a:moveTo>
                  <a:pt x="227710" y="12"/>
                </a:moveTo>
                <a:lnTo>
                  <a:pt x="201427" y="12206"/>
                </a:lnTo>
                <a:lnTo>
                  <a:pt x="173537" y="21202"/>
                </a:lnTo>
                <a:lnTo>
                  <a:pt x="144273" y="26769"/>
                </a:lnTo>
                <a:lnTo>
                  <a:pt x="113868" y="28676"/>
                </a:lnTo>
                <a:lnTo>
                  <a:pt x="227710" y="28676"/>
                </a:lnTo>
                <a:lnTo>
                  <a:pt x="227710" y="12"/>
                </a:lnTo>
                <a:close/>
              </a:path>
            </a:pathLst>
          </a:custGeom>
          <a:solidFill>
            <a:srgbClr val="A0A293"/>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5" name="object 55"/>
          <p:cNvSpPr/>
          <p:nvPr/>
        </p:nvSpPr>
        <p:spPr>
          <a:xfrm>
            <a:off x="3308810" y="3122837"/>
            <a:ext cx="38660" cy="576963"/>
          </a:xfrm>
          <a:custGeom>
            <a:avLst/>
            <a:gdLst/>
            <a:ahLst/>
            <a:cxnLst/>
            <a:rect l="l" t="t" r="r" b="b"/>
            <a:pathLst>
              <a:path w="58419" h="871854">
                <a:moveTo>
                  <a:pt x="58254" y="0"/>
                </a:moveTo>
                <a:lnTo>
                  <a:pt x="35581" y="4576"/>
                </a:lnTo>
                <a:lnTo>
                  <a:pt x="17064" y="17057"/>
                </a:lnTo>
                <a:lnTo>
                  <a:pt x="4578" y="35570"/>
                </a:lnTo>
                <a:lnTo>
                  <a:pt x="0" y="58242"/>
                </a:lnTo>
                <a:lnTo>
                  <a:pt x="0" y="813219"/>
                </a:lnTo>
                <a:lnTo>
                  <a:pt x="4578" y="835890"/>
                </a:lnTo>
                <a:lnTo>
                  <a:pt x="17064" y="854403"/>
                </a:lnTo>
                <a:lnTo>
                  <a:pt x="35581" y="866884"/>
                </a:lnTo>
                <a:lnTo>
                  <a:pt x="58254" y="871461"/>
                </a:lnTo>
                <a:lnTo>
                  <a:pt x="58254" y="0"/>
                </a:lnTo>
                <a:close/>
              </a:path>
            </a:pathLst>
          </a:custGeom>
          <a:solidFill>
            <a:srgbClr val="C4C9C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6" name="object 56"/>
          <p:cNvSpPr/>
          <p:nvPr/>
        </p:nvSpPr>
        <p:spPr>
          <a:xfrm>
            <a:off x="3347362" y="3122841"/>
            <a:ext cx="38660" cy="576963"/>
          </a:xfrm>
          <a:custGeom>
            <a:avLst/>
            <a:gdLst/>
            <a:ahLst/>
            <a:cxnLst/>
            <a:rect l="l" t="t" r="r" b="b"/>
            <a:pathLst>
              <a:path w="58419" h="871854">
                <a:moveTo>
                  <a:pt x="1193" y="0"/>
                </a:moveTo>
                <a:lnTo>
                  <a:pt x="0" y="0"/>
                </a:lnTo>
                <a:lnTo>
                  <a:pt x="0" y="871461"/>
                </a:lnTo>
                <a:lnTo>
                  <a:pt x="42602" y="852143"/>
                </a:lnTo>
                <a:lnTo>
                  <a:pt x="58254" y="810933"/>
                </a:lnTo>
                <a:lnTo>
                  <a:pt x="58254" y="60515"/>
                </a:lnTo>
                <a:lnTo>
                  <a:pt x="42602" y="19310"/>
                </a:lnTo>
                <a:lnTo>
                  <a:pt x="3594" y="88"/>
                </a:lnTo>
                <a:lnTo>
                  <a:pt x="1193" y="0"/>
                </a:lnTo>
                <a:close/>
              </a:path>
            </a:pathLst>
          </a:custGeom>
          <a:solidFill>
            <a:srgbClr val="CED2C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7" name="object 57"/>
          <p:cNvSpPr/>
          <p:nvPr/>
        </p:nvSpPr>
        <p:spPr>
          <a:xfrm>
            <a:off x="3347360" y="3749777"/>
            <a:ext cx="159264" cy="300458"/>
          </a:xfrm>
          <a:custGeom>
            <a:avLst/>
            <a:gdLst/>
            <a:ahLst/>
            <a:cxnLst/>
            <a:rect l="l" t="t" r="r" b="b"/>
            <a:pathLst>
              <a:path w="240664" h="454025">
                <a:moveTo>
                  <a:pt x="0" y="0"/>
                </a:moveTo>
                <a:lnTo>
                  <a:pt x="0" y="206108"/>
                </a:lnTo>
                <a:lnTo>
                  <a:pt x="109016" y="241363"/>
                </a:lnTo>
                <a:lnTo>
                  <a:pt x="109016" y="453974"/>
                </a:lnTo>
                <a:lnTo>
                  <a:pt x="152512" y="425435"/>
                </a:lnTo>
                <a:lnTo>
                  <a:pt x="188750" y="388405"/>
                </a:lnTo>
                <a:lnTo>
                  <a:pt x="216345" y="344255"/>
                </a:lnTo>
                <a:lnTo>
                  <a:pt x="233916" y="294356"/>
                </a:lnTo>
                <a:lnTo>
                  <a:pt x="240080" y="240080"/>
                </a:lnTo>
                <a:lnTo>
                  <a:pt x="234168" y="186894"/>
                </a:lnTo>
                <a:lnTo>
                  <a:pt x="217294" y="137865"/>
                </a:lnTo>
                <a:lnTo>
                  <a:pt x="190752" y="94288"/>
                </a:lnTo>
                <a:lnTo>
                  <a:pt x="155837" y="57460"/>
                </a:lnTo>
                <a:lnTo>
                  <a:pt x="113842" y="28676"/>
                </a:lnTo>
                <a:lnTo>
                  <a:pt x="59669" y="7485"/>
                </a:lnTo>
                <a:lnTo>
                  <a:pt x="30405" y="1910"/>
                </a:lnTo>
                <a:lnTo>
                  <a:pt x="0" y="0"/>
                </a:lnTo>
                <a:close/>
              </a:path>
            </a:pathLst>
          </a:custGeom>
          <a:solidFill>
            <a:srgbClr val="CED2C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8" name="object 58"/>
          <p:cNvSpPr/>
          <p:nvPr/>
        </p:nvSpPr>
        <p:spPr>
          <a:xfrm>
            <a:off x="3188483" y="3749779"/>
            <a:ext cx="159264" cy="300458"/>
          </a:xfrm>
          <a:custGeom>
            <a:avLst/>
            <a:gdLst/>
            <a:ahLst/>
            <a:cxnLst/>
            <a:rect l="l" t="t" r="r" b="b"/>
            <a:pathLst>
              <a:path w="240664" h="454025">
                <a:moveTo>
                  <a:pt x="240080" y="0"/>
                </a:moveTo>
                <a:lnTo>
                  <a:pt x="180403" y="7481"/>
                </a:lnTo>
                <a:lnTo>
                  <a:pt x="126212" y="28689"/>
                </a:lnTo>
                <a:lnTo>
                  <a:pt x="84230" y="57473"/>
                </a:lnTo>
                <a:lnTo>
                  <a:pt x="49322" y="94300"/>
                </a:lnTo>
                <a:lnTo>
                  <a:pt x="22784" y="137875"/>
                </a:lnTo>
                <a:lnTo>
                  <a:pt x="5912" y="186900"/>
                </a:lnTo>
                <a:lnTo>
                  <a:pt x="0" y="240080"/>
                </a:lnTo>
                <a:lnTo>
                  <a:pt x="6164" y="294356"/>
                </a:lnTo>
                <a:lnTo>
                  <a:pt x="23736" y="344255"/>
                </a:lnTo>
                <a:lnTo>
                  <a:pt x="51333" y="388405"/>
                </a:lnTo>
                <a:lnTo>
                  <a:pt x="87574" y="425435"/>
                </a:lnTo>
                <a:lnTo>
                  <a:pt x="131076" y="453974"/>
                </a:lnTo>
                <a:lnTo>
                  <a:pt x="131076" y="241363"/>
                </a:lnTo>
                <a:lnTo>
                  <a:pt x="240080" y="206108"/>
                </a:lnTo>
                <a:lnTo>
                  <a:pt x="240080" y="0"/>
                </a:lnTo>
                <a:close/>
              </a:path>
            </a:pathLst>
          </a:custGeom>
          <a:solidFill>
            <a:srgbClr val="C4C9C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9" name="object 59"/>
          <p:cNvSpPr/>
          <p:nvPr/>
        </p:nvSpPr>
        <p:spPr>
          <a:xfrm>
            <a:off x="3347360" y="2785800"/>
            <a:ext cx="159264" cy="300458"/>
          </a:xfrm>
          <a:custGeom>
            <a:avLst/>
            <a:gdLst/>
            <a:ahLst/>
            <a:cxnLst/>
            <a:rect l="l" t="t" r="r" b="b"/>
            <a:pathLst>
              <a:path w="240664" h="454025">
                <a:moveTo>
                  <a:pt x="109016" y="0"/>
                </a:moveTo>
                <a:lnTo>
                  <a:pt x="109016" y="212610"/>
                </a:lnTo>
                <a:lnTo>
                  <a:pt x="0" y="247878"/>
                </a:lnTo>
                <a:lnTo>
                  <a:pt x="0" y="453961"/>
                </a:lnTo>
                <a:lnTo>
                  <a:pt x="59669" y="446487"/>
                </a:lnTo>
                <a:lnTo>
                  <a:pt x="113842" y="425297"/>
                </a:lnTo>
                <a:lnTo>
                  <a:pt x="155837" y="396513"/>
                </a:lnTo>
                <a:lnTo>
                  <a:pt x="190752" y="359685"/>
                </a:lnTo>
                <a:lnTo>
                  <a:pt x="217294" y="316109"/>
                </a:lnTo>
                <a:lnTo>
                  <a:pt x="234168" y="267079"/>
                </a:lnTo>
                <a:lnTo>
                  <a:pt x="240080" y="213893"/>
                </a:lnTo>
                <a:lnTo>
                  <a:pt x="233916" y="159617"/>
                </a:lnTo>
                <a:lnTo>
                  <a:pt x="216345" y="109718"/>
                </a:lnTo>
                <a:lnTo>
                  <a:pt x="188750" y="65568"/>
                </a:lnTo>
                <a:lnTo>
                  <a:pt x="152512" y="28538"/>
                </a:lnTo>
                <a:lnTo>
                  <a:pt x="109016" y="0"/>
                </a:lnTo>
                <a:close/>
              </a:path>
            </a:pathLst>
          </a:custGeom>
          <a:solidFill>
            <a:srgbClr val="CED2C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0" name="object 60"/>
          <p:cNvSpPr/>
          <p:nvPr/>
        </p:nvSpPr>
        <p:spPr>
          <a:xfrm>
            <a:off x="3188483" y="2785800"/>
            <a:ext cx="159264" cy="300458"/>
          </a:xfrm>
          <a:custGeom>
            <a:avLst/>
            <a:gdLst/>
            <a:ahLst/>
            <a:cxnLst/>
            <a:rect l="l" t="t" r="r" b="b"/>
            <a:pathLst>
              <a:path w="240664" h="454025">
                <a:moveTo>
                  <a:pt x="131076" y="0"/>
                </a:moveTo>
                <a:lnTo>
                  <a:pt x="87574" y="28538"/>
                </a:lnTo>
                <a:lnTo>
                  <a:pt x="51333" y="65568"/>
                </a:lnTo>
                <a:lnTo>
                  <a:pt x="23736" y="109718"/>
                </a:lnTo>
                <a:lnTo>
                  <a:pt x="6164" y="159617"/>
                </a:lnTo>
                <a:lnTo>
                  <a:pt x="0" y="213893"/>
                </a:lnTo>
                <a:lnTo>
                  <a:pt x="5912" y="267073"/>
                </a:lnTo>
                <a:lnTo>
                  <a:pt x="22784" y="316099"/>
                </a:lnTo>
                <a:lnTo>
                  <a:pt x="49322" y="359673"/>
                </a:lnTo>
                <a:lnTo>
                  <a:pt x="84230" y="396500"/>
                </a:lnTo>
                <a:lnTo>
                  <a:pt x="126212" y="425284"/>
                </a:lnTo>
                <a:lnTo>
                  <a:pt x="180403" y="446485"/>
                </a:lnTo>
                <a:lnTo>
                  <a:pt x="240080" y="453961"/>
                </a:lnTo>
                <a:lnTo>
                  <a:pt x="240080" y="247878"/>
                </a:lnTo>
                <a:lnTo>
                  <a:pt x="131076" y="212610"/>
                </a:lnTo>
                <a:lnTo>
                  <a:pt x="131076" y="0"/>
                </a:lnTo>
                <a:close/>
              </a:path>
            </a:pathLst>
          </a:custGeom>
          <a:solidFill>
            <a:srgbClr val="C4C9C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1" name="object 61"/>
          <p:cNvSpPr/>
          <p:nvPr/>
        </p:nvSpPr>
        <p:spPr>
          <a:xfrm>
            <a:off x="3569693" y="2849247"/>
            <a:ext cx="59469" cy="58377"/>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2" name="object 62"/>
          <p:cNvSpPr/>
          <p:nvPr/>
        </p:nvSpPr>
        <p:spPr>
          <a:xfrm>
            <a:off x="3569691" y="2907623"/>
            <a:ext cx="59671" cy="478631"/>
          </a:xfrm>
          <a:custGeom>
            <a:avLst/>
            <a:gdLst/>
            <a:ahLst/>
            <a:cxnLst/>
            <a:rect l="l" t="t" r="r" b="b"/>
            <a:pathLst>
              <a:path w="90170" h="723264">
                <a:moveTo>
                  <a:pt x="89865" y="0"/>
                </a:moveTo>
                <a:lnTo>
                  <a:pt x="0" y="0"/>
                </a:lnTo>
                <a:lnTo>
                  <a:pt x="18783" y="72580"/>
                </a:lnTo>
                <a:lnTo>
                  <a:pt x="18783" y="722845"/>
                </a:lnTo>
                <a:lnTo>
                  <a:pt x="71094" y="722845"/>
                </a:lnTo>
                <a:lnTo>
                  <a:pt x="71094" y="72580"/>
                </a:lnTo>
                <a:lnTo>
                  <a:pt x="89865" y="0"/>
                </a:lnTo>
                <a:close/>
              </a:path>
            </a:pathLst>
          </a:custGeom>
          <a:solidFill>
            <a:srgbClr val="D1D3D4"/>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3" name="object 63"/>
          <p:cNvSpPr/>
          <p:nvPr/>
        </p:nvSpPr>
        <p:spPr>
          <a:xfrm>
            <a:off x="3549305" y="3209837"/>
            <a:ext cx="100433" cy="28575"/>
          </a:xfrm>
          <a:custGeom>
            <a:avLst/>
            <a:gdLst/>
            <a:ahLst/>
            <a:cxnLst/>
            <a:rect l="l" t="t" r="r" b="b"/>
            <a:pathLst>
              <a:path w="151764" h="43179">
                <a:moveTo>
                  <a:pt x="144614" y="0"/>
                </a:moveTo>
                <a:lnTo>
                  <a:pt x="6870" y="0"/>
                </a:lnTo>
                <a:lnTo>
                  <a:pt x="0" y="6870"/>
                </a:lnTo>
                <a:lnTo>
                  <a:pt x="0" y="43091"/>
                </a:lnTo>
                <a:lnTo>
                  <a:pt x="151485" y="43091"/>
                </a:lnTo>
                <a:lnTo>
                  <a:pt x="151485" y="6870"/>
                </a:lnTo>
                <a:lnTo>
                  <a:pt x="144614" y="0"/>
                </a:lnTo>
                <a:close/>
              </a:path>
            </a:pathLst>
          </a:custGeom>
          <a:solidFill>
            <a:srgbClr val="414042"/>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4" name="object 64"/>
          <p:cNvSpPr/>
          <p:nvPr/>
        </p:nvSpPr>
        <p:spPr>
          <a:xfrm>
            <a:off x="3537403" y="3238350"/>
            <a:ext cx="124385" cy="410556"/>
          </a:xfrm>
          <a:custGeom>
            <a:avLst/>
            <a:gdLst/>
            <a:ahLst/>
            <a:cxnLst/>
            <a:rect l="l" t="t" r="r" b="b"/>
            <a:pathLst>
              <a:path w="187960" h="620395">
                <a:moveTo>
                  <a:pt x="159537" y="594436"/>
                </a:moveTo>
                <a:lnTo>
                  <a:pt x="27927" y="594436"/>
                </a:lnTo>
                <a:lnTo>
                  <a:pt x="34956" y="595406"/>
                </a:lnTo>
                <a:lnTo>
                  <a:pt x="41355" y="598157"/>
                </a:lnTo>
                <a:lnTo>
                  <a:pt x="46895" y="602451"/>
                </a:lnTo>
                <a:lnTo>
                  <a:pt x="51346" y="608050"/>
                </a:lnTo>
                <a:lnTo>
                  <a:pt x="55905" y="615403"/>
                </a:lnTo>
                <a:lnTo>
                  <a:pt x="64058" y="620306"/>
                </a:lnTo>
                <a:lnTo>
                  <a:pt x="123393" y="620306"/>
                </a:lnTo>
                <a:lnTo>
                  <a:pt x="131533" y="615403"/>
                </a:lnTo>
                <a:lnTo>
                  <a:pt x="136105" y="608050"/>
                </a:lnTo>
                <a:lnTo>
                  <a:pt x="140556" y="602451"/>
                </a:lnTo>
                <a:lnTo>
                  <a:pt x="146097" y="598157"/>
                </a:lnTo>
                <a:lnTo>
                  <a:pt x="152500" y="595406"/>
                </a:lnTo>
                <a:lnTo>
                  <a:pt x="159537" y="594436"/>
                </a:lnTo>
                <a:close/>
              </a:path>
              <a:path w="187960" h="620395">
                <a:moveTo>
                  <a:pt x="180581" y="0"/>
                </a:moveTo>
                <a:lnTo>
                  <a:pt x="6870" y="0"/>
                </a:lnTo>
                <a:lnTo>
                  <a:pt x="0" y="6857"/>
                </a:lnTo>
                <a:lnTo>
                  <a:pt x="0" y="566673"/>
                </a:lnTo>
                <a:lnTo>
                  <a:pt x="2182" y="577478"/>
                </a:lnTo>
                <a:lnTo>
                  <a:pt x="8132" y="586303"/>
                </a:lnTo>
                <a:lnTo>
                  <a:pt x="16957" y="592253"/>
                </a:lnTo>
                <a:lnTo>
                  <a:pt x="27762" y="594436"/>
                </a:lnTo>
                <a:lnTo>
                  <a:pt x="159689" y="594436"/>
                </a:lnTo>
                <a:lnTo>
                  <a:pt x="170494" y="592253"/>
                </a:lnTo>
                <a:lnTo>
                  <a:pt x="179319" y="586303"/>
                </a:lnTo>
                <a:lnTo>
                  <a:pt x="185269" y="577478"/>
                </a:lnTo>
                <a:lnTo>
                  <a:pt x="187452" y="566673"/>
                </a:lnTo>
                <a:lnTo>
                  <a:pt x="187452" y="6857"/>
                </a:lnTo>
                <a:lnTo>
                  <a:pt x="180581"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5" name="object 65"/>
          <p:cNvSpPr/>
          <p:nvPr/>
        </p:nvSpPr>
        <p:spPr>
          <a:xfrm>
            <a:off x="2480545" y="3111495"/>
            <a:ext cx="72278" cy="528638"/>
          </a:xfrm>
          <a:custGeom>
            <a:avLst/>
            <a:gdLst/>
            <a:ahLst/>
            <a:cxnLst/>
            <a:rect l="l" t="t" r="r" b="b"/>
            <a:pathLst>
              <a:path w="109219" h="798829">
                <a:moveTo>
                  <a:pt x="70053" y="0"/>
                </a:moveTo>
                <a:lnTo>
                  <a:pt x="39052" y="0"/>
                </a:lnTo>
                <a:lnTo>
                  <a:pt x="0" y="85928"/>
                </a:lnTo>
                <a:lnTo>
                  <a:pt x="0" y="798347"/>
                </a:lnTo>
                <a:lnTo>
                  <a:pt x="109092" y="798347"/>
                </a:lnTo>
                <a:lnTo>
                  <a:pt x="109092" y="85928"/>
                </a:lnTo>
                <a:lnTo>
                  <a:pt x="70053" y="0"/>
                </a:lnTo>
                <a:close/>
              </a:path>
            </a:pathLst>
          </a:custGeom>
          <a:solidFill>
            <a:srgbClr val="FFE98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6" name="object 66"/>
          <p:cNvSpPr/>
          <p:nvPr/>
        </p:nvSpPr>
        <p:spPr>
          <a:xfrm>
            <a:off x="2506384" y="3091820"/>
            <a:ext cx="20591" cy="19750"/>
          </a:xfrm>
          <a:custGeom>
            <a:avLst/>
            <a:gdLst/>
            <a:ahLst/>
            <a:cxnLst/>
            <a:rect l="l" t="t" r="r" b="b"/>
            <a:pathLst>
              <a:path w="31114" h="29845">
                <a:moveTo>
                  <a:pt x="17500" y="0"/>
                </a:moveTo>
                <a:lnTo>
                  <a:pt x="13512" y="0"/>
                </a:lnTo>
                <a:lnTo>
                  <a:pt x="0" y="29730"/>
                </a:lnTo>
                <a:lnTo>
                  <a:pt x="31013" y="29730"/>
                </a:lnTo>
                <a:lnTo>
                  <a:pt x="17500" y="0"/>
                </a:lnTo>
                <a:close/>
              </a:path>
            </a:pathLst>
          </a:custGeom>
          <a:solidFill>
            <a:srgbClr val="58595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7" name="object 67"/>
          <p:cNvSpPr/>
          <p:nvPr/>
        </p:nvSpPr>
        <p:spPr>
          <a:xfrm>
            <a:off x="2534504" y="3168356"/>
            <a:ext cx="18490" cy="227760"/>
          </a:xfrm>
          <a:custGeom>
            <a:avLst/>
            <a:gdLst/>
            <a:ahLst/>
            <a:cxnLst/>
            <a:rect l="l" t="t" r="r" b="b"/>
            <a:pathLst>
              <a:path w="27939" h="344170">
                <a:moveTo>
                  <a:pt x="0" y="344013"/>
                </a:moveTo>
                <a:lnTo>
                  <a:pt x="27558" y="344013"/>
                </a:lnTo>
                <a:lnTo>
                  <a:pt x="27558" y="0"/>
                </a:lnTo>
                <a:lnTo>
                  <a:pt x="0" y="0"/>
                </a:lnTo>
                <a:lnTo>
                  <a:pt x="0" y="344013"/>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8" name="object 68"/>
          <p:cNvSpPr/>
          <p:nvPr/>
        </p:nvSpPr>
        <p:spPr>
          <a:xfrm>
            <a:off x="2534504" y="3483443"/>
            <a:ext cx="18490" cy="156742"/>
          </a:xfrm>
          <a:custGeom>
            <a:avLst/>
            <a:gdLst/>
            <a:ahLst/>
            <a:cxnLst/>
            <a:rect l="l" t="t" r="r" b="b"/>
            <a:pathLst>
              <a:path w="27939" h="236854">
                <a:moveTo>
                  <a:pt x="0" y="236300"/>
                </a:moveTo>
                <a:lnTo>
                  <a:pt x="27558" y="236300"/>
                </a:lnTo>
                <a:lnTo>
                  <a:pt x="27558" y="0"/>
                </a:lnTo>
                <a:lnTo>
                  <a:pt x="0" y="0"/>
                </a:lnTo>
                <a:lnTo>
                  <a:pt x="0" y="236300"/>
                </a:lnTo>
                <a:close/>
              </a:path>
            </a:pathLst>
          </a:custGeom>
          <a:solidFill>
            <a:srgbClr val="835D9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9" name="object 69"/>
          <p:cNvSpPr/>
          <p:nvPr/>
        </p:nvSpPr>
        <p:spPr>
          <a:xfrm>
            <a:off x="2480547" y="3168356"/>
            <a:ext cx="18490" cy="227760"/>
          </a:xfrm>
          <a:custGeom>
            <a:avLst/>
            <a:gdLst/>
            <a:ahLst/>
            <a:cxnLst/>
            <a:rect l="l" t="t" r="r" b="b"/>
            <a:pathLst>
              <a:path w="27939" h="344170">
                <a:moveTo>
                  <a:pt x="0" y="344013"/>
                </a:moveTo>
                <a:lnTo>
                  <a:pt x="27558" y="344013"/>
                </a:lnTo>
                <a:lnTo>
                  <a:pt x="27558" y="0"/>
                </a:lnTo>
                <a:lnTo>
                  <a:pt x="0" y="0"/>
                </a:lnTo>
                <a:lnTo>
                  <a:pt x="0" y="344013"/>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0" name="object 70"/>
          <p:cNvSpPr/>
          <p:nvPr/>
        </p:nvSpPr>
        <p:spPr>
          <a:xfrm>
            <a:off x="2480547" y="3483443"/>
            <a:ext cx="18490" cy="156742"/>
          </a:xfrm>
          <a:custGeom>
            <a:avLst/>
            <a:gdLst/>
            <a:ahLst/>
            <a:cxnLst/>
            <a:rect l="l" t="t" r="r" b="b"/>
            <a:pathLst>
              <a:path w="27939" h="236854">
                <a:moveTo>
                  <a:pt x="0" y="236300"/>
                </a:moveTo>
                <a:lnTo>
                  <a:pt x="27558" y="236300"/>
                </a:lnTo>
                <a:lnTo>
                  <a:pt x="27558" y="0"/>
                </a:lnTo>
                <a:lnTo>
                  <a:pt x="0" y="0"/>
                </a:lnTo>
                <a:lnTo>
                  <a:pt x="0" y="23630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1" name="object 71"/>
          <p:cNvSpPr/>
          <p:nvPr/>
        </p:nvSpPr>
        <p:spPr>
          <a:xfrm>
            <a:off x="2498785" y="3168356"/>
            <a:ext cx="35719" cy="227760"/>
          </a:xfrm>
          <a:custGeom>
            <a:avLst/>
            <a:gdLst/>
            <a:ahLst/>
            <a:cxnLst/>
            <a:rect l="l" t="t" r="r" b="b"/>
            <a:pathLst>
              <a:path w="53975" h="344170">
                <a:moveTo>
                  <a:pt x="0" y="344013"/>
                </a:moveTo>
                <a:lnTo>
                  <a:pt x="53975" y="344013"/>
                </a:lnTo>
                <a:lnTo>
                  <a:pt x="53975" y="0"/>
                </a:lnTo>
                <a:lnTo>
                  <a:pt x="0" y="0"/>
                </a:lnTo>
                <a:lnTo>
                  <a:pt x="0" y="344013"/>
                </a:lnTo>
                <a:close/>
              </a:path>
            </a:pathLst>
          </a:custGeom>
          <a:solidFill>
            <a:srgbClr val="6A408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2" name="object 72"/>
          <p:cNvSpPr/>
          <p:nvPr/>
        </p:nvSpPr>
        <p:spPr>
          <a:xfrm>
            <a:off x="2498785" y="3483443"/>
            <a:ext cx="35719" cy="156742"/>
          </a:xfrm>
          <a:custGeom>
            <a:avLst/>
            <a:gdLst/>
            <a:ahLst/>
            <a:cxnLst/>
            <a:rect l="l" t="t" r="r" b="b"/>
            <a:pathLst>
              <a:path w="53975" h="236854">
                <a:moveTo>
                  <a:pt x="0" y="236300"/>
                </a:moveTo>
                <a:lnTo>
                  <a:pt x="53975" y="236300"/>
                </a:lnTo>
                <a:lnTo>
                  <a:pt x="53975" y="0"/>
                </a:lnTo>
                <a:lnTo>
                  <a:pt x="0" y="0"/>
                </a:lnTo>
                <a:lnTo>
                  <a:pt x="0" y="236300"/>
                </a:lnTo>
                <a:close/>
              </a:path>
            </a:pathLst>
          </a:custGeom>
          <a:solidFill>
            <a:srgbClr val="6A4086"/>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3" name="object 73"/>
          <p:cNvSpPr/>
          <p:nvPr/>
        </p:nvSpPr>
        <p:spPr>
          <a:xfrm>
            <a:off x="2369283" y="2337897"/>
            <a:ext cx="0" cy="1058115"/>
          </a:xfrm>
          <a:custGeom>
            <a:avLst/>
            <a:gdLst/>
            <a:ahLst/>
            <a:cxnLst/>
            <a:rect l="l" t="t" r="r" b="b"/>
            <a:pathLst>
              <a:path h="1598929">
                <a:moveTo>
                  <a:pt x="0" y="0"/>
                </a:moveTo>
                <a:lnTo>
                  <a:pt x="0" y="1598930"/>
                </a:lnTo>
              </a:path>
            </a:pathLst>
          </a:custGeom>
          <a:ln w="48907">
            <a:solidFill>
              <a:srgbClr val="950C0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4" name="object 74"/>
          <p:cNvSpPr/>
          <p:nvPr/>
        </p:nvSpPr>
        <p:spPr>
          <a:xfrm>
            <a:off x="2369283" y="3483443"/>
            <a:ext cx="0" cy="672353"/>
          </a:xfrm>
          <a:custGeom>
            <a:avLst/>
            <a:gdLst/>
            <a:ahLst/>
            <a:cxnLst/>
            <a:rect l="l" t="t" r="r" b="b"/>
            <a:pathLst>
              <a:path h="1016000">
                <a:moveTo>
                  <a:pt x="0" y="0"/>
                </a:moveTo>
                <a:lnTo>
                  <a:pt x="0" y="1015911"/>
                </a:lnTo>
              </a:path>
            </a:pathLst>
          </a:custGeom>
          <a:ln w="48907">
            <a:solidFill>
              <a:srgbClr val="950C0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5" name="object 75"/>
          <p:cNvSpPr/>
          <p:nvPr/>
        </p:nvSpPr>
        <p:spPr>
          <a:xfrm>
            <a:off x="2142769" y="2539561"/>
            <a:ext cx="180826" cy="191610"/>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6" name="object 76"/>
          <p:cNvSpPr/>
          <p:nvPr/>
        </p:nvSpPr>
        <p:spPr>
          <a:xfrm>
            <a:off x="2208973" y="3130627"/>
            <a:ext cx="52948" cy="232382"/>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7" name="object 77"/>
          <p:cNvSpPr/>
          <p:nvPr/>
        </p:nvSpPr>
        <p:spPr>
          <a:xfrm>
            <a:off x="2132863" y="3829235"/>
            <a:ext cx="205168" cy="52948"/>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8" name="object 78"/>
          <p:cNvSpPr/>
          <p:nvPr/>
        </p:nvSpPr>
        <p:spPr>
          <a:xfrm>
            <a:off x="2118763" y="2337893"/>
            <a:ext cx="234483" cy="1817874"/>
          </a:xfrm>
          <a:custGeom>
            <a:avLst/>
            <a:gdLst/>
            <a:ahLst/>
            <a:cxnLst/>
            <a:rect l="l" t="t" r="r" b="b"/>
            <a:pathLst>
              <a:path w="354330" h="2747010">
                <a:moveTo>
                  <a:pt x="354114" y="0"/>
                </a:moveTo>
                <a:lnTo>
                  <a:pt x="0" y="0"/>
                </a:lnTo>
                <a:lnTo>
                  <a:pt x="0" y="2746959"/>
                </a:lnTo>
                <a:lnTo>
                  <a:pt x="354114" y="2746959"/>
                </a:lnTo>
                <a:lnTo>
                  <a:pt x="354114" y="2426931"/>
                </a:lnTo>
                <a:lnTo>
                  <a:pt x="176326" y="2426931"/>
                </a:lnTo>
                <a:lnTo>
                  <a:pt x="134177" y="2420133"/>
                </a:lnTo>
                <a:lnTo>
                  <a:pt x="97571" y="2401203"/>
                </a:lnTo>
                <a:lnTo>
                  <a:pt x="68705" y="2372336"/>
                </a:lnTo>
                <a:lnTo>
                  <a:pt x="49775" y="2335730"/>
                </a:lnTo>
                <a:lnTo>
                  <a:pt x="42976" y="2293581"/>
                </a:lnTo>
                <a:lnTo>
                  <a:pt x="49775" y="2251432"/>
                </a:lnTo>
                <a:lnTo>
                  <a:pt x="68705" y="2214827"/>
                </a:lnTo>
                <a:lnTo>
                  <a:pt x="97571" y="2185960"/>
                </a:lnTo>
                <a:lnTo>
                  <a:pt x="134177" y="2167030"/>
                </a:lnTo>
                <a:lnTo>
                  <a:pt x="176326" y="2160231"/>
                </a:lnTo>
                <a:lnTo>
                  <a:pt x="354114" y="2160231"/>
                </a:lnTo>
                <a:lnTo>
                  <a:pt x="354114" y="1506842"/>
                </a:lnTo>
                <a:lnTo>
                  <a:pt x="176326" y="1506842"/>
                </a:lnTo>
                <a:lnTo>
                  <a:pt x="134177" y="1500044"/>
                </a:lnTo>
                <a:lnTo>
                  <a:pt x="97571" y="1481113"/>
                </a:lnTo>
                <a:lnTo>
                  <a:pt x="68705" y="1452247"/>
                </a:lnTo>
                <a:lnTo>
                  <a:pt x="49775" y="1415641"/>
                </a:lnTo>
                <a:lnTo>
                  <a:pt x="42976" y="1373492"/>
                </a:lnTo>
                <a:lnTo>
                  <a:pt x="49775" y="1331343"/>
                </a:lnTo>
                <a:lnTo>
                  <a:pt x="68705" y="1294737"/>
                </a:lnTo>
                <a:lnTo>
                  <a:pt x="97571" y="1265871"/>
                </a:lnTo>
                <a:lnTo>
                  <a:pt x="134177" y="1246940"/>
                </a:lnTo>
                <a:lnTo>
                  <a:pt x="176326" y="1240142"/>
                </a:lnTo>
                <a:lnTo>
                  <a:pt x="354114" y="1240142"/>
                </a:lnTo>
                <a:lnTo>
                  <a:pt x="354114" y="586740"/>
                </a:lnTo>
                <a:lnTo>
                  <a:pt x="176326" y="586740"/>
                </a:lnTo>
                <a:lnTo>
                  <a:pt x="134177" y="579941"/>
                </a:lnTo>
                <a:lnTo>
                  <a:pt x="97571" y="561011"/>
                </a:lnTo>
                <a:lnTo>
                  <a:pt x="68705" y="532144"/>
                </a:lnTo>
                <a:lnTo>
                  <a:pt x="49775" y="495538"/>
                </a:lnTo>
                <a:lnTo>
                  <a:pt x="42976" y="453390"/>
                </a:lnTo>
                <a:lnTo>
                  <a:pt x="49775" y="411242"/>
                </a:lnTo>
                <a:lnTo>
                  <a:pt x="68705" y="374639"/>
                </a:lnTo>
                <a:lnTo>
                  <a:pt x="97571" y="345777"/>
                </a:lnTo>
                <a:lnTo>
                  <a:pt x="134177" y="326849"/>
                </a:lnTo>
                <a:lnTo>
                  <a:pt x="176326" y="320052"/>
                </a:lnTo>
                <a:lnTo>
                  <a:pt x="354114" y="320052"/>
                </a:lnTo>
                <a:lnTo>
                  <a:pt x="354114" y="0"/>
                </a:lnTo>
                <a:close/>
              </a:path>
              <a:path w="354330" h="2747010">
                <a:moveTo>
                  <a:pt x="354114" y="2160231"/>
                </a:moveTo>
                <a:lnTo>
                  <a:pt x="176326" y="2160231"/>
                </a:lnTo>
                <a:lnTo>
                  <a:pt x="218475" y="2167030"/>
                </a:lnTo>
                <a:lnTo>
                  <a:pt x="255081" y="2185960"/>
                </a:lnTo>
                <a:lnTo>
                  <a:pt x="283948" y="2214827"/>
                </a:lnTo>
                <a:lnTo>
                  <a:pt x="302878" y="2251432"/>
                </a:lnTo>
                <a:lnTo>
                  <a:pt x="309676" y="2293581"/>
                </a:lnTo>
                <a:lnTo>
                  <a:pt x="302878" y="2335730"/>
                </a:lnTo>
                <a:lnTo>
                  <a:pt x="283948" y="2372336"/>
                </a:lnTo>
                <a:lnTo>
                  <a:pt x="255081" y="2401203"/>
                </a:lnTo>
                <a:lnTo>
                  <a:pt x="218475" y="2420133"/>
                </a:lnTo>
                <a:lnTo>
                  <a:pt x="176326" y="2426931"/>
                </a:lnTo>
                <a:lnTo>
                  <a:pt x="354114" y="2426931"/>
                </a:lnTo>
                <a:lnTo>
                  <a:pt x="354114" y="2160231"/>
                </a:lnTo>
                <a:close/>
              </a:path>
              <a:path w="354330" h="2747010">
                <a:moveTo>
                  <a:pt x="354114" y="1240142"/>
                </a:moveTo>
                <a:lnTo>
                  <a:pt x="176326" y="1240142"/>
                </a:lnTo>
                <a:lnTo>
                  <a:pt x="218475" y="1246940"/>
                </a:lnTo>
                <a:lnTo>
                  <a:pt x="255081" y="1265871"/>
                </a:lnTo>
                <a:lnTo>
                  <a:pt x="283948" y="1294737"/>
                </a:lnTo>
                <a:lnTo>
                  <a:pt x="302878" y="1331343"/>
                </a:lnTo>
                <a:lnTo>
                  <a:pt x="309676" y="1373492"/>
                </a:lnTo>
                <a:lnTo>
                  <a:pt x="302878" y="1415641"/>
                </a:lnTo>
                <a:lnTo>
                  <a:pt x="283948" y="1452247"/>
                </a:lnTo>
                <a:lnTo>
                  <a:pt x="255081" y="1481113"/>
                </a:lnTo>
                <a:lnTo>
                  <a:pt x="218475" y="1500044"/>
                </a:lnTo>
                <a:lnTo>
                  <a:pt x="176326" y="1506842"/>
                </a:lnTo>
                <a:lnTo>
                  <a:pt x="354114" y="1506842"/>
                </a:lnTo>
                <a:lnTo>
                  <a:pt x="354114" y="1240142"/>
                </a:lnTo>
                <a:close/>
              </a:path>
              <a:path w="354330" h="2747010">
                <a:moveTo>
                  <a:pt x="354114" y="320052"/>
                </a:moveTo>
                <a:lnTo>
                  <a:pt x="176326" y="320052"/>
                </a:lnTo>
                <a:lnTo>
                  <a:pt x="218475" y="326849"/>
                </a:lnTo>
                <a:lnTo>
                  <a:pt x="255081" y="345777"/>
                </a:lnTo>
                <a:lnTo>
                  <a:pt x="283948" y="374639"/>
                </a:lnTo>
                <a:lnTo>
                  <a:pt x="302878" y="411242"/>
                </a:lnTo>
                <a:lnTo>
                  <a:pt x="309676" y="453390"/>
                </a:lnTo>
                <a:lnTo>
                  <a:pt x="302878" y="495538"/>
                </a:lnTo>
                <a:lnTo>
                  <a:pt x="283948" y="532144"/>
                </a:lnTo>
                <a:lnTo>
                  <a:pt x="255081" y="561011"/>
                </a:lnTo>
                <a:lnTo>
                  <a:pt x="218475" y="579941"/>
                </a:lnTo>
                <a:lnTo>
                  <a:pt x="176326" y="586740"/>
                </a:lnTo>
                <a:lnTo>
                  <a:pt x="354114" y="586740"/>
                </a:lnTo>
                <a:lnTo>
                  <a:pt x="354114" y="320052"/>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79" name="object 79"/>
          <p:cNvSpPr/>
          <p:nvPr/>
        </p:nvSpPr>
        <p:spPr>
          <a:xfrm>
            <a:off x="2133966" y="3145337"/>
            <a:ext cx="202967" cy="202967"/>
          </a:xfrm>
          <a:custGeom>
            <a:avLst/>
            <a:gdLst/>
            <a:ahLst/>
            <a:cxnLst/>
            <a:rect l="l" t="t" r="r" b="b"/>
            <a:pathLst>
              <a:path w="306705" h="306704">
                <a:moveTo>
                  <a:pt x="153352" y="0"/>
                </a:moveTo>
                <a:lnTo>
                  <a:pt x="104934" y="7831"/>
                </a:lnTo>
                <a:lnTo>
                  <a:pt x="62843" y="29627"/>
                </a:lnTo>
                <a:lnTo>
                  <a:pt x="29627" y="62843"/>
                </a:lnTo>
                <a:lnTo>
                  <a:pt x="7831" y="104934"/>
                </a:lnTo>
                <a:lnTo>
                  <a:pt x="0" y="153352"/>
                </a:lnTo>
                <a:lnTo>
                  <a:pt x="7831" y="201769"/>
                </a:lnTo>
                <a:lnTo>
                  <a:pt x="29627" y="243856"/>
                </a:lnTo>
                <a:lnTo>
                  <a:pt x="62843" y="277068"/>
                </a:lnTo>
                <a:lnTo>
                  <a:pt x="104934" y="298862"/>
                </a:lnTo>
                <a:lnTo>
                  <a:pt x="153352" y="306692"/>
                </a:lnTo>
                <a:lnTo>
                  <a:pt x="201769" y="298862"/>
                </a:lnTo>
                <a:lnTo>
                  <a:pt x="225252" y="286702"/>
                </a:lnTo>
                <a:lnTo>
                  <a:pt x="153352" y="286702"/>
                </a:lnTo>
                <a:lnTo>
                  <a:pt x="111203" y="279904"/>
                </a:lnTo>
                <a:lnTo>
                  <a:pt x="74597" y="260973"/>
                </a:lnTo>
                <a:lnTo>
                  <a:pt x="45731" y="232107"/>
                </a:lnTo>
                <a:lnTo>
                  <a:pt x="26800" y="195501"/>
                </a:lnTo>
                <a:lnTo>
                  <a:pt x="20002" y="153352"/>
                </a:lnTo>
                <a:lnTo>
                  <a:pt x="26800" y="111203"/>
                </a:lnTo>
                <a:lnTo>
                  <a:pt x="45731" y="74597"/>
                </a:lnTo>
                <a:lnTo>
                  <a:pt x="74597" y="45731"/>
                </a:lnTo>
                <a:lnTo>
                  <a:pt x="111203" y="26800"/>
                </a:lnTo>
                <a:lnTo>
                  <a:pt x="153352" y="20002"/>
                </a:lnTo>
                <a:lnTo>
                  <a:pt x="225271" y="20002"/>
                </a:lnTo>
                <a:lnTo>
                  <a:pt x="201769" y="7831"/>
                </a:lnTo>
                <a:lnTo>
                  <a:pt x="153352" y="0"/>
                </a:lnTo>
                <a:close/>
              </a:path>
              <a:path w="306705" h="306704">
                <a:moveTo>
                  <a:pt x="225271" y="20002"/>
                </a:moveTo>
                <a:lnTo>
                  <a:pt x="153352" y="20002"/>
                </a:lnTo>
                <a:lnTo>
                  <a:pt x="195501" y="26800"/>
                </a:lnTo>
                <a:lnTo>
                  <a:pt x="232107" y="45731"/>
                </a:lnTo>
                <a:lnTo>
                  <a:pt x="260973" y="74597"/>
                </a:lnTo>
                <a:lnTo>
                  <a:pt x="279904" y="111203"/>
                </a:lnTo>
                <a:lnTo>
                  <a:pt x="286702" y="153352"/>
                </a:lnTo>
                <a:lnTo>
                  <a:pt x="279904" y="195501"/>
                </a:lnTo>
                <a:lnTo>
                  <a:pt x="260973" y="232107"/>
                </a:lnTo>
                <a:lnTo>
                  <a:pt x="232107" y="260973"/>
                </a:lnTo>
                <a:lnTo>
                  <a:pt x="195501" y="279904"/>
                </a:lnTo>
                <a:lnTo>
                  <a:pt x="153352" y="286702"/>
                </a:lnTo>
                <a:lnTo>
                  <a:pt x="225252" y="286702"/>
                </a:lnTo>
                <a:lnTo>
                  <a:pt x="243856" y="277068"/>
                </a:lnTo>
                <a:lnTo>
                  <a:pt x="277068" y="243856"/>
                </a:lnTo>
                <a:lnTo>
                  <a:pt x="298862" y="201769"/>
                </a:lnTo>
                <a:lnTo>
                  <a:pt x="306692" y="153352"/>
                </a:lnTo>
                <a:lnTo>
                  <a:pt x="298862" y="104934"/>
                </a:lnTo>
                <a:lnTo>
                  <a:pt x="277068" y="62843"/>
                </a:lnTo>
                <a:lnTo>
                  <a:pt x="243856" y="29627"/>
                </a:lnTo>
                <a:lnTo>
                  <a:pt x="225271" y="20002"/>
                </a:lnTo>
                <a:close/>
              </a:path>
            </a:pathLst>
          </a:custGeom>
          <a:solidFill>
            <a:srgbClr val="000000">
              <a:alpha val="25000"/>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0" name="object 80"/>
          <p:cNvSpPr/>
          <p:nvPr/>
        </p:nvSpPr>
        <p:spPr>
          <a:xfrm>
            <a:off x="2133966" y="2536452"/>
            <a:ext cx="202967" cy="202967"/>
          </a:xfrm>
          <a:custGeom>
            <a:avLst/>
            <a:gdLst/>
            <a:ahLst/>
            <a:cxnLst/>
            <a:rect l="l" t="t" r="r" b="b"/>
            <a:pathLst>
              <a:path w="306705" h="306704">
                <a:moveTo>
                  <a:pt x="153352" y="0"/>
                </a:moveTo>
                <a:lnTo>
                  <a:pt x="104934" y="7831"/>
                </a:lnTo>
                <a:lnTo>
                  <a:pt x="62843" y="29626"/>
                </a:lnTo>
                <a:lnTo>
                  <a:pt x="29627" y="62841"/>
                </a:lnTo>
                <a:lnTo>
                  <a:pt x="7831" y="104927"/>
                </a:lnTo>
                <a:lnTo>
                  <a:pt x="0" y="153339"/>
                </a:lnTo>
                <a:lnTo>
                  <a:pt x="7831" y="201758"/>
                </a:lnTo>
                <a:lnTo>
                  <a:pt x="29627" y="243848"/>
                </a:lnTo>
                <a:lnTo>
                  <a:pt x="62843" y="277064"/>
                </a:lnTo>
                <a:lnTo>
                  <a:pt x="104934" y="298861"/>
                </a:lnTo>
                <a:lnTo>
                  <a:pt x="153352" y="306692"/>
                </a:lnTo>
                <a:lnTo>
                  <a:pt x="201769" y="298861"/>
                </a:lnTo>
                <a:lnTo>
                  <a:pt x="225271" y="286689"/>
                </a:lnTo>
                <a:lnTo>
                  <a:pt x="153352" y="286689"/>
                </a:lnTo>
                <a:lnTo>
                  <a:pt x="111203" y="279892"/>
                </a:lnTo>
                <a:lnTo>
                  <a:pt x="74597" y="260964"/>
                </a:lnTo>
                <a:lnTo>
                  <a:pt x="45731" y="232100"/>
                </a:lnTo>
                <a:lnTo>
                  <a:pt x="26800" y="195493"/>
                </a:lnTo>
                <a:lnTo>
                  <a:pt x="20002" y="153339"/>
                </a:lnTo>
                <a:lnTo>
                  <a:pt x="26800" y="111192"/>
                </a:lnTo>
                <a:lnTo>
                  <a:pt x="45731" y="74589"/>
                </a:lnTo>
                <a:lnTo>
                  <a:pt x="74597" y="45726"/>
                </a:lnTo>
                <a:lnTo>
                  <a:pt x="111203" y="26799"/>
                </a:lnTo>
                <a:lnTo>
                  <a:pt x="153352" y="20002"/>
                </a:lnTo>
                <a:lnTo>
                  <a:pt x="225272" y="20002"/>
                </a:lnTo>
                <a:lnTo>
                  <a:pt x="201769" y="7831"/>
                </a:lnTo>
                <a:lnTo>
                  <a:pt x="153352" y="0"/>
                </a:lnTo>
                <a:close/>
              </a:path>
              <a:path w="306705" h="306704">
                <a:moveTo>
                  <a:pt x="225272" y="20002"/>
                </a:moveTo>
                <a:lnTo>
                  <a:pt x="153352" y="20002"/>
                </a:lnTo>
                <a:lnTo>
                  <a:pt x="195501" y="26799"/>
                </a:lnTo>
                <a:lnTo>
                  <a:pt x="232107" y="45726"/>
                </a:lnTo>
                <a:lnTo>
                  <a:pt x="260973" y="74589"/>
                </a:lnTo>
                <a:lnTo>
                  <a:pt x="279904" y="111192"/>
                </a:lnTo>
                <a:lnTo>
                  <a:pt x="286702" y="153339"/>
                </a:lnTo>
                <a:lnTo>
                  <a:pt x="279904" y="195493"/>
                </a:lnTo>
                <a:lnTo>
                  <a:pt x="260973" y="232100"/>
                </a:lnTo>
                <a:lnTo>
                  <a:pt x="232107" y="260964"/>
                </a:lnTo>
                <a:lnTo>
                  <a:pt x="195501" y="279892"/>
                </a:lnTo>
                <a:lnTo>
                  <a:pt x="153352" y="286689"/>
                </a:lnTo>
                <a:lnTo>
                  <a:pt x="225271" y="286689"/>
                </a:lnTo>
                <a:lnTo>
                  <a:pt x="243856" y="277064"/>
                </a:lnTo>
                <a:lnTo>
                  <a:pt x="277068" y="243848"/>
                </a:lnTo>
                <a:lnTo>
                  <a:pt x="298862" y="201758"/>
                </a:lnTo>
                <a:lnTo>
                  <a:pt x="306692" y="153339"/>
                </a:lnTo>
                <a:lnTo>
                  <a:pt x="298862" y="104927"/>
                </a:lnTo>
                <a:lnTo>
                  <a:pt x="277068" y="62841"/>
                </a:lnTo>
                <a:lnTo>
                  <a:pt x="243856" y="29626"/>
                </a:lnTo>
                <a:lnTo>
                  <a:pt x="225272" y="20002"/>
                </a:lnTo>
                <a:close/>
              </a:path>
            </a:pathLst>
          </a:custGeom>
          <a:solidFill>
            <a:srgbClr val="000000">
              <a:alpha val="25000"/>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1" name="object 81"/>
          <p:cNvSpPr/>
          <p:nvPr/>
        </p:nvSpPr>
        <p:spPr>
          <a:xfrm>
            <a:off x="2133966" y="3754230"/>
            <a:ext cx="202967" cy="202967"/>
          </a:xfrm>
          <a:custGeom>
            <a:avLst/>
            <a:gdLst/>
            <a:ahLst/>
            <a:cxnLst/>
            <a:rect l="l" t="t" r="r" b="b"/>
            <a:pathLst>
              <a:path w="306705" h="306704">
                <a:moveTo>
                  <a:pt x="153352" y="0"/>
                </a:moveTo>
                <a:lnTo>
                  <a:pt x="104934" y="7829"/>
                </a:lnTo>
                <a:lnTo>
                  <a:pt x="62843" y="29623"/>
                </a:lnTo>
                <a:lnTo>
                  <a:pt x="29627" y="62835"/>
                </a:lnTo>
                <a:lnTo>
                  <a:pt x="7831" y="104922"/>
                </a:lnTo>
                <a:lnTo>
                  <a:pt x="0" y="153339"/>
                </a:lnTo>
                <a:lnTo>
                  <a:pt x="7831" y="201758"/>
                </a:lnTo>
                <a:lnTo>
                  <a:pt x="29627" y="243848"/>
                </a:lnTo>
                <a:lnTo>
                  <a:pt x="62843" y="277064"/>
                </a:lnTo>
                <a:lnTo>
                  <a:pt x="104934" y="298861"/>
                </a:lnTo>
                <a:lnTo>
                  <a:pt x="153352" y="306692"/>
                </a:lnTo>
                <a:lnTo>
                  <a:pt x="201769" y="298861"/>
                </a:lnTo>
                <a:lnTo>
                  <a:pt x="225271" y="286689"/>
                </a:lnTo>
                <a:lnTo>
                  <a:pt x="153352" y="286689"/>
                </a:lnTo>
                <a:lnTo>
                  <a:pt x="111203" y="279891"/>
                </a:lnTo>
                <a:lnTo>
                  <a:pt x="74597" y="260961"/>
                </a:lnTo>
                <a:lnTo>
                  <a:pt x="45731" y="232094"/>
                </a:lnTo>
                <a:lnTo>
                  <a:pt x="26800" y="195488"/>
                </a:lnTo>
                <a:lnTo>
                  <a:pt x="20002" y="153339"/>
                </a:lnTo>
                <a:lnTo>
                  <a:pt x="26800" y="111190"/>
                </a:lnTo>
                <a:lnTo>
                  <a:pt x="45731" y="74584"/>
                </a:lnTo>
                <a:lnTo>
                  <a:pt x="74597" y="45718"/>
                </a:lnTo>
                <a:lnTo>
                  <a:pt x="111203" y="26788"/>
                </a:lnTo>
                <a:lnTo>
                  <a:pt x="153352" y="19989"/>
                </a:lnTo>
                <a:lnTo>
                  <a:pt x="225252" y="19989"/>
                </a:lnTo>
                <a:lnTo>
                  <a:pt x="201769" y="7829"/>
                </a:lnTo>
                <a:lnTo>
                  <a:pt x="153352" y="0"/>
                </a:lnTo>
                <a:close/>
              </a:path>
              <a:path w="306705" h="306704">
                <a:moveTo>
                  <a:pt x="225252" y="19989"/>
                </a:moveTo>
                <a:lnTo>
                  <a:pt x="153352" y="19989"/>
                </a:lnTo>
                <a:lnTo>
                  <a:pt x="195501" y="26788"/>
                </a:lnTo>
                <a:lnTo>
                  <a:pt x="232107" y="45718"/>
                </a:lnTo>
                <a:lnTo>
                  <a:pt x="260973" y="74584"/>
                </a:lnTo>
                <a:lnTo>
                  <a:pt x="279904" y="111190"/>
                </a:lnTo>
                <a:lnTo>
                  <a:pt x="286702" y="153339"/>
                </a:lnTo>
                <a:lnTo>
                  <a:pt x="279904" y="195488"/>
                </a:lnTo>
                <a:lnTo>
                  <a:pt x="260973" y="232094"/>
                </a:lnTo>
                <a:lnTo>
                  <a:pt x="232107" y="260961"/>
                </a:lnTo>
                <a:lnTo>
                  <a:pt x="195501" y="279891"/>
                </a:lnTo>
                <a:lnTo>
                  <a:pt x="153352" y="286689"/>
                </a:lnTo>
                <a:lnTo>
                  <a:pt x="225271" y="286689"/>
                </a:lnTo>
                <a:lnTo>
                  <a:pt x="243856" y="277064"/>
                </a:lnTo>
                <a:lnTo>
                  <a:pt x="277068" y="243848"/>
                </a:lnTo>
                <a:lnTo>
                  <a:pt x="298862" y="201758"/>
                </a:lnTo>
                <a:lnTo>
                  <a:pt x="306692" y="153339"/>
                </a:lnTo>
                <a:lnTo>
                  <a:pt x="298862" y="104922"/>
                </a:lnTo>
                <a:lnTo>
                  <a:pt x="277068" y="62835"/>
                </a:lnTo>
                <a:lnTo>
                  <a:pt x="243856" y="29623"/>
                </a:lnTo>
                <a:lnTo>
                  <a:pt x="225252" y="19989"/>
                </a:lnTo>
                <a:close/>
              </a:path>
            </a:pathLst>
          </a:custGeom>
          <a:solidFill>
            <a:srgbClr val="000000">
              <a:alpha val="25000"/>
            </a:srgbClr>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2" name="object 82"/>
          <p:cNvSpPr/>
          <p:nvPr/>
        </p:nvSpPr>
        <p:spPr>
          <a:xfrm>
            <a:off x="2107738" y="2337897"/>
            <a:ext cx="0" cy="1058115"/>
          </a:xfrm>
          <a:custGeom>
            <a:avLst/>
            <a:gdLst/>
            <a:ahLst/>
            <a:cxnLst/>
            <a:rect l="l" t="t" r="r" b="b"/>
            <a:pathLst>
              <a:path h="1598929">
                <a:moveTo>
                  <a:pt x="0" y="0"/>
                </a:moveTo>
                <a:lnTo>
                  <a:pt x="0" y="1598930"/>
                </a:lnTo>
              </a:path>
            </a:pathLst>
          </a:custGeom>
          <a:ln w="33337">
            <a:solidFill>
              <a:srgbClr val="950C0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3" name="object 83"/>
          <p:cNvSpPr/>
          <p:nvPr/>
        </p:nvSpPr>
        <p:spPr>
          <a:xfrm>
            <a:off x="2107738" y="3483443"/>
            <a:ext cx="0" cy="672353"/>
          </a:xfrm>
          <a:custGeom>
            <a:avLst/>
            <a:gdLst/>
            <a:ahLst/>
            <a:cxnLst/>
            <a:rect l="l" t="t" r="r" b="b"/>
            <a:pathLst>
              <a:path h="1016000">
                <a:moveTo>
                  <a:pt x="0" y="0"/>
                </a:moveTo>
                <a:lnTo>
                  <a:pt x="0" y="1015911"/>
                </a:lnTo>
              </a:path>
            </a:pathLst>
          </a:custGeom>
          <a:ln w="33337">
            <a:solidFill>
              <a:srgbClr val="950C0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4" name="object 84"/>
          <p:cNvSpPr/>
          <p:nvPr/>
        </p:nvSpPr>
        <p:spPr>
          <a:xfrm>
            <a:off x="3641702" y="3260979"/>
            <a:ext cx="0" cy="135311"/>
          </a:xfrm>
          <a:custGeom>
            <a:avLst/>
            <a:gdLst/>
            <a:ahLst/>
            <a:cxnLst/>
            <a:rect l="l" t="t" r="r" b="b"/>
            <a:pathLst>
              <a:path h="204470">
                <a:moveTo>
                  <a:pt x="0" y="0"/>
                </a:moveTo>
                <a:lnTo>
                  <a:pt x="0" y="204050"/>
                </a:lnTo>
              </a:path>
            </a:pathLst>
          </a:custGeom>
          <a:ln w="17792">
            <a:solidFill>
              <a:srgbClr val="B21619"/>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5" name="object 85"/>
          <p:cNvSpPr/>
          <p:nvPr/>
        </p:nvSpPr>
        <p:spPr>
          <a:xfrm>
            <a:off x="3641702" y="3483444"/>
            <a:ext cx="0" cy="110518"/>
          </a:xfrm>
          <a:custGeom>
            <a:avLst/>
            <a:gdLst/>
            <a:ahLst/>
            <a:cxnLst/>
            <a:rect l="l" t="t" r="r" b="b"/>
            <a:pathLst>
              <a:path h="167004">
                <a:moveTo>
                  <a:pt x="0" y="0"/>
                </a:moveTo>
                <a:lnTo>
                  <a:pt x="0" y="166877"/>
                </a:lnTo>
              </a:path>
            </a:pathLst>
          </a:custGeom>
          <a:ln w="17792">
            <a:solidFill>
              <a:srgbClr val="B21619"/>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6" name="object 86"/>
          <p:cNvSpPr/>
          <p:nvPr/>
        </p:nvSpPr>
        <p:spPr>
          <a:xfrm>
            <a:off x="3599424" y="3260979"/>
            <a:ext cx="0" cy="135311"/>
          </a:xfrm>
          <a:custGeom>
            <a:avLst/>
            <a:gdLst/>
            <a:ahLst/>
            <a:cxnLst/>
            <a:rect l="l" t="t" r="r" b="b"/>
            <a:pathLst>
              <a:path h="204470">
                <a:moveTo>
                  <a:pt x="0" y="0"/>
                </a:moveTo>
                <a:lnTo>
                  <a:pt x="0" y="204050"/>
                </a:lnTo>
              </a:path>
            </a:pathLst>
          </a:custGeom>
          <a:ln w="17779">
            <a:solidFill>
              <a:srgbClr val="B21619"/>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7" name="object 87"/>
          <p:cNvSpPr/>
          <p:nvPr/>
        </p:nvSpPr>
        <p:spPr>
          <a:xfrm>
            <a:off x="3599424" y="3483444"/>
            <a:ext cx="0" cy="110518"/>
          </a:xfrm>
          <a:custGeom>
            <a:avLst/>
            <a:gdLst/>
            <a:ahLst/>
            <a:cxnLst/>
            <a:rect l="l" t="t" r="r" b="b"/>
            <a:pathLst>
              <a:path h="167004">
                <a:moveTo>
                  <a:pt x="0" y="0"/>
                </a:moveTo>
                <a:lnTo>
                  <a:pt x="0" y="166877"/>
                </a:lnTo>
              </a:path>
            </a:pathLst>
          </a:custGeom>
          <a:ln w="17779">
            <a:solidFill>
              <a:srgbClr val="B21619"/>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8" name="object 88"/>
          <p:cNvSpPr/>
          <p:nvPr/>
        </p:nvSpPr>
        <p:spPr>
          <a:xfrm>
            <a:off x="3557146" y="3260979"/>
            <a:ext cx="0" cy="135311"/>
          </a:xfrm>
          <a:custGeom>
            <a:avLst/>
            <a:gdLst/>
            <a:ahLst/>
            <a:cxnLst/>
            <a:rect l="l" t="t" r="r" b="b"/>
            <a:pathLst>
              <a:path h="204470">
                <a:moveTo>
                  <a:pt x="0" y="0"/>
                </a:moveTo>
                <a:lnTo>
                  <a:pt x="0" y="204050"/>
                </a:lnTo>
              </a:path>
            </a:pathLst>
          </a:custGeom>
          <a:ln w="17792">
            <a:solidFill>
              <a:srgbClr val="B21619"/>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9" name="object 89"/>
          <p:cNvSpPr/>
          <p:nvPr/>
        </p:nvSpPr>
        <p:spPr>
          <a:xfrm>
            <a:off x="3557146" y="3483444"/>
            <a:ext cx="0" cy="110518"/>
          </a:xfrm>
          <a:custGeom>
            <a:avLst/>
            <a:gdLst/>
            <a:ahLst/>
            <a:cxnLst/>
            <a:rect l="l" t="t" r="r" b="b"/>
            <a:pathLst>
              <a:path h="167004">
                <a:moveTo>
                  <a:pt x="0" y="0"/>
                </a:moveTo>
                <a:lnTo>
                  <a:pt x="0" y="166877"/>
                </a:lnTo>
              </a:path>
            </a:pathLst>
          </a:custGeom>
          <a:ln w="17792">
            <a:solidFill>
              <a:srgbClr val="B21619"/>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0" name="object 90"/>
          <p:cNvSpPr/>
          <p:nvPr/>
        </p:nvSpPr>
        <p:spPr>
          <a:xfrm>
            <a:off x="1769711" y="2689647"/>
            <a:ext cx="2152789" cy="1587593"/>
          </a:xfrm>
          <a:custGeom>
            <a:avLst/>
            <a:gdLst/>
            <a:ahLst/>
            <a:cxnLst/>
            <a:rect l="l" t="t" r="r" b="b"/>
            <a:pathLst>
              <a:path w="3253104" h="2399029">
                <a:moveTo>
                  <a:pt x="245846" y="0"/>
                </a:moveTo>
                <a:lnTo>
                  <a:pt x="52273" y="0"/>
                </a:lnTo>
                <a:lnTo>
                  <a:pt x="31921" y="4108"/>
                </a:lnTo>
                <a:lnTo>
                  <a:pt x="15306" y="15309"/>
                </a:lnTo>
                <a:lnTo>
                  <a:pt x="4106" y="31921"/>
                </a:lnTo>
                <a:lnTo>
                  <a:pt x="0" y="52260"/>
                </a:lnTo>
                <a:lnTo>
                  <a:pt x="0" y="2398483"/>
                </a:lnTo>
                <a:lnTo>
                  <a:pt x="3252851" y="2398483"/>
                </a:lnTo>
                <a:lnTo>
                  <a:pt x="3252851" y="1131493"/>
                </a:lnTo>
                <a:lnTo>
                  <a:pt x="298119" y="1131493"/>
                </a:lnTo>
                <a:lnTo>
                  <a:pt x="298119" y="52260"/>
                </a:lnTo>
                <a:lnTo>
                  <a:pt x="294011" y="31921"/>
                </a:lnTo>
                <a:lnTo>
                  <a:pt x="282808" y="15309"/>
                </a:lnTo>
                <a:lnTo>
                  <a:pt x="266192" y="4108"/>
                </a:lnTo>
                <a:lnTo>
                  <a:pt x="245846" y="0"/>
                </a:lnTo>
                <a:close/>
              </a:path>
              <a:path w="3253104" h="2399029">
                <a:moveTo>
                  <a:pt x="3200590" y="0"/>
                </a:moveTo>
                <a:lnTo>
                  <a:pt x="3007004" y="0"/>
                </a:lnTo>
                <a:lnTo>
                  <a:pt x="2986660" y="4108"/>
                </a:lnTo>
                <a:lnTo>
                  <a:pt x="2970048" y="15309"/>
                </a:lnTo>
                <a:lnTo>
                  <a:pt x="2958850" y="31921"/>
                </a:lnTo>
                <a:lnTo>
                  <a:pt x="2954743" y="52260"/>
                </a:lnTo>
                <a:lnTo>
                  <a:pt x="2954743" y="1131493"/>
                </a:lnTo>
                <a:lnTo>
                  <a:pt x="3252851" y="1131493"/>
                </a:lnTo>
                <a:lnTo>
                  <a:pt x="3252851" y="52260"/>
                </a:lnTo>
                <a:lnTo>
                  <a:pt x="3248742" y="31921"/>
                </a:lnTo>
                <a:lnTo>
                  <a:pt x="3237541" y="15309"/>
                </a:lnTo>
                <a:lnTo>
                  <a:pt x="3220929" y="4108"/>
                </a:lnTo>
                <a:lnTo>
                  <a:pt x="3200590" y="0"/>
                </a:lnTo>
                <a:close/>
              </a:path>
            </a:pathLst>
          </a:custGeom>
          <a:solidFill>
            <a:srgbClr val="FBBD7B"/>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1" name="object 91"/>
          <p:cNvSpPr/>
          <p:nvPr/>
        </p:nvSpPr>
        <p:spPr>
          <a:xfrm>
            <a:off x="1769095" y="3396013"/>
            <a:ext cx="2233052" cy="87826"/>
          </a:xfrm>
          <a:custGeom>
            <a:avLst/>
            <a:gdLst/>
            <a:ahLst/>
            <a:cxnLst/>
            <a:rect l="l" t="t" r="r" b="b"/>
            <a:pathLst>
              <a:path w="3374390" h="132714">
                <a:moveTo>
                  <a:pt x="3374148" y="132118"/>
                </a:moveTo>
                <a:lnTo>
                  <a:pt x="0" y="132118"/>
                </a:lnTo>
                <a:lnTo>
                  <a:pt x="0" y="0"/>
                </a:lnTo>
                <a:lnTo>
                  <a:pt x="3374148" y="0"/>
                </a:lnTo>
                <a:lnTo>
                  <a:pt x="3374148" y="132118"/>
                </a:lnTo>
                <a:close/>
              </a:path>
            </a:pathLst>
          </a:custGeom>
          <a:solidFill>
            <a:srgbClr val="CF7C1A"/>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2" name="object 92"/>
          <p:cNvSpPr/>
          <p:nvPr/>
        </p:nvSpPr>
        <p:spPr>
          <a:xfrm>
            <a:off x="2680949" y="3516889"/>
            <a:ext cx="408454" cy="354246"/>
          </a:xfrm>
          <a:custGeom>
            <a:avLst/>
            <a:gdLst/>
            <a:ahLst/>
            <a:cxnLst/>
            <a:rect l="l" t="t" r="r" b="b"/>
            <a:pathLst>
              <a:path w="617219" h="535304">
                <a:moveTo>
                  <a:pt x="309765" y="0"/>
                </a:moveTo>
                <a:lnTo>
                  <a:pt x="0" y="533133"/>
                </a:lnTo>
                <a:lnTo>
                  <a:pt x="616597" y="534835"/>
                </a:lnTo>
                <a:lnTo>
                  <a:pt x="309765"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3" name="object 93"/>
          <p:cNvSpPr/>
          <p:nvPr/>
        </p:nvSpPr>
        <p:spPr>
          <a:xfrm>
            <a:off x="2654833" y="3746355"/>
            <a:ext cx="460562" cy="460142"/>
          </a:xfrm>
          <a:custGeom>
            <a:avLst/>
            <a:gdLst/>
            <a:ahLst/>
            <a:cxnLst/>
            <a:rect l="l" t="t" r="r" b="b"/>
            <a:pathLst>
              <a:path w="695960" h="695325">
                <a:moveTo>
                  <a:pt x="348615" y="0"/>
                </a:moveTo>
                <a:lnTo>
                  <a:pt x="301432" y="3042"/>
                </a:lnTo>
                <a:lnTo>
                  <a:pt x="256162" y="12162"/>
                </a:lnTo>
                <a:lnTo>
                  <a:pt x="213219" y="26946"/>
                </a:lnTo>
                <a:lnTo>
                  <a:pt x="173019" y="46981"/>
                </a:lnTo>
                <a:lnTo>
                  <a:pt x="135976" y="71853"/>
                </a:lnTo>
                <a:lnTo>
                  <a:pt x="102508" y="101150"/>
                </a:lnTo>
                <a:lnTo>
                  <a:pt x="73028" y="134458"/>
                </a:lnTo>
                <a:lnTo>
                  <a:pt x="47952" y="171365"/>
                </a:lnTo>
                <a:lnTo>
                  <a:pt x="27696" y="211456"/>
                </a:lnTo>
                <a:lnTo>
                  <a:pt x="12675" y="254320"/>
                </a:lnTo>
                <a:lnTo>
                  <a:pt x="3304" y="299542"/>
                </a:lnTo>
                <a:lnTo>
                  <a:pt x="0" y="346710"/>
                </a:lnTo>
                <a:lnTo>
                  <a:pt x="3045" y="393895"/>
                </a:lnTo>
                <a:lnTo>
                  <a:pt x="12168" y="439167"/>
                </a:lnTo>
                <a:lnTo>
                  <a:pt x="26954" y="482112"/>
                </a:lnTo>
                <a:lnTo>
                  <a:pt x="46990" y="522314"/>
                </a:lnTo>
                <a:lnTo>
                  <a:pt x="71864" y="559357"/>
                </a:lnTo>
                <a:lnTo>
                  <a:pt x="101161" y="592826"/>
                </a:lnTo>
                <a:lnTo>
                  <a:pt x="134470" y="622306"/>
                </a:lnTo>
                <a:lnTo>
                  <a:pt x="171377" y="647381"/>
                </a:lnTo>
                <a:lnTo>
                  <a:pt x="211469" y="667635"/>
                </a:lnTo>
                <a:lnTo>
                  <a:pt x="254332" y="682654"/>
                </a:lnTo>
                <a:lnTo>
                  <a:pt x="299554" y="692023"/>
                </a:lnTo>
                <a:lnTo>
                  <a:pt x="346722" y="695325"/>
                </a:lnTo>
                <a:lnTo>
                  <a:pt x="393904" y="692282"/>
                </a:lnTo>
                <a:lnTo>
                  <a:pt x="439175" y="683162"/>
                </a:lnTo>
                <a:lnTo>
                  <a:pt x="482118" y="668379"/>
                </a:lnTo>
                <a:lnTo>
                  <a:pt x="522318" y="648346"/>
                </a:lnTo>
                <a:lnTo>
                  <a:pt x="559360" y="623474"/>
                </a:lnTo>
                <a:lnTo>
                  <a:pt x="592829" y="594179"/>
                </a:lnTo>
                <a:lnTo>
                  <a:pt x="622309" y="560871"/>
                </a:lnTo>
                <a:lnTo>
                  <a:pt x="647385" y="523965"/>
                </a:lnTo>
                <a:lnTo>
                  <a:pt x="667641" y="483873"/>
                </a:lnTo>
                <a:lnTo>
                  <a:pt x="682662" y="441009"/>
                </a:lnTo>
                <a:lnTo>
                  <a:pt x="692032" y="395785"/>
                </a:lnTo>
                <a:lnTo>
                  <a:pt x="695337" y="348615"/>
                </a:lnTo>
                <a:lnTo>
                  <a:pt x="692291" y="301429"/>
                </a:lnTo>
                <a:lnTo>
                  <a:pt x="683169" y="256157"/>
                </a:lnTo>
                <a:lnTo>
                  <a:pt x="668383" y="213212"/>
                </a:lnTo>
                <a:lnTo>
                  <a:pt x="648347" y="173010"/>
                </a:lnTo>
                <a:lnTo>
                  <a:pt x="623473" y="135967"/>
                </a:lnTo>
                <a:lnTo>
                  <a:pt x="594175" y="102498"/>
                </a:lnTo>
                <a:lnTo>
                  <a:pt x="560866" y="73018"/>
                </a:lnTo>
                <a:lnTo>
                  <a:pt x="523960" y="47943"/>
                </a:lnTo>
                <a:lnTo>
                  <a:pt x="483868" y="27689"/>
                </a:lnTo>
                <a:lnTo>
                  <a:pt x="441004" y="12670"/>
                </a:lnTo>
                <a:lnTo>
                  <a:pt x="395782" y="3301"/>
                </a:lnTo>
                <a:lnTo>
                  <a:pt x="348615" y="0"/>
                </a:lnTo>
                <a:close/>
              </a:path>
            </a:pathLst>
          </a:custGeom>
          <a:solidFill>
            <a:srgbClr val="F69320"/>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4" name="object 94"/>
          <p:cNvSpPr/>
          <p:nvPr/>
        </p:nvSpPr>
        <p:spPr>
          <a:xfrm>
            <a:off x="2745903" y="3741427"/>
            <a:ext cx="278186" cy="241627"/>
          </a:xfrm>
          <a:custGeom>
            <a:avLst/>
            <a:gdLst/>
            <a:ahLst/>
            <a:cxnLst/>
            <a:rect l="l" t="t" r="r" b="b"/>
            <a:pathLst>
              <a:path w="420369" h="365125">
                <a:moveTo>
                  <a:pt x="211112" y="0"/>
                </a:moveTo>
                <a:lnTo>
                  <a:pt x="0" y="363359"/>
                </a:lnTo>
                <a:lnTo>
                  <a:pt x="420243" y="364515"/>
                </a:lnTo>
                <a:lnTo>
                  <a:pt x="211112"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5" name="object 95"/>
          <p:cNvSpPr/>
          <p:nvPr/>
        </p:nvSpPr>
        <p:spPr>
          <a:xfrm>
            <a:off x="2728101" y="3897821"/>
            <a:ext cx="313905" cy="313905"/>
          </a:xfrm>
          <a:custGeom>
            <a:avLst/>
            <a:gdLst/>
            <a:ahLst/>
            <a:cxnLst/>
            <a:rect l="l" t="t" r="r" b="b"/>
            <a:pathLst>
              <a:path w="474344" h="474345">
                <a:moveTo>
                  <a:pt x="237604" y="0"/>
                </a:moveTo>
                <a:lnTo>
                  <a:pt x="189834" y="4679"/>
                </a:lnTo>
                <a:lnTo>
                  <a:pt x="145316" y="18361"/>
                </a:lnTo>
                <a:lnTo>
                  <a:pt x="105005" y="40096"/>
                </a:lnTo>
                <a:lnTo>
                  <a:pt x="69857" y="68932"/>
                </a:lnTo>
                <a:lnTo>
                  <a:pt x="40828" y="103920"/>
                </a:lnTo>
                <a:lnTo>
                  <a:pt x="18871" y="144110"/>
                </a:lnTo>
                <a:lnTo>
                  <a:pt x="4943" y="188552"/>
                </a:lnTo>
                <a:lnTo>
                  <a:pt x="0" y="236296"/>
                </a:lnTo>
                <a:lnTo>
                  <a:pt x="4684" y="284061"/>
                </a:lnTo>
                <a:lnTo>
                  <a:pt x="18370" y="328576"/>
                </a:lnTo>
                <a:lnTo>
                  <a:pt x="40108" y="368885"/>
                </a:lnTo>
                <a:lnTo>
                  <a:pt x="68946" y="404031"/>
                </a:lnTo>
                <a:lnTo>
                  <a:pt x="103935" y="433060"/>
                </a:lnTo>
                <a:lnTo>
                  <a:pt x="144123" y="455016"/>
                </a:lnTo>
                <a:lnTo>
                  <a:pt x="188560" y="468944"/>
                </a:lnTo>
                <a:lnTo>
                  <a:pt x="236296" y="473887"/>
                </a:lnTo>
                <a:lnTo>
                  <a:pt x="284066" y="469203"/>
                </a:lnTo>
                <a:lnTo>
                  <a:pt x="328584" y="455519"/>
                </a:lnTo>
                <a:lnTo>
                  <a:pt x="368894" y="433783"/>
                </a:lnTo>
                <a:lnTo>
                  <a:pt x="404042" y="404947"/>
                </a:lnTo>
                <a:lnTo>
                  <a:pt x="433072" y="369961"/>
                </a:lnTo>
                <a:lnTo>
                  <a:pt x="455028" y="329775"/>
                </a:lnTo>
                <a:lnTo>
                  <a:pt x="468956" y="285339"/>
                </a:lnTo>
                <a:lnTo>
                  <a:pt x="473900" y="237604"/>
                </a:lnTo>
                <a:lnTo>
                  <a:pt x="469220" y="189834"/>
                </a:lnTo>
                <a:lnTo>
                  <a:pt x="455536" y="145316"/>
                </a:lnTo>
                <a:lnTo>
                  <a:pt x="433801" y="105005"/>
                </a:lnTo>
                <a:lnTo>
                  <a:pt x="404963" y="69857"/>
                </a:lnTo>
                <a:lnTo>
                  <a:pt x="369974" y="40828"/>
                </a:lnTo>
                <a:lnTo>
                  <a:pt x="329784" y="18871"/>
                </a:lnTo>
                <a:lnTo>
                  <a:pt x="285344" y="4943"/>
                </a:lnTo>
                <a:lnTo>
                  <a:pt x="237604" y="0"/>
                </a:lnTo>
                <a:close/>
              </a:path>
            </a:pathLst>
          </a:custGeom>
          <a:solidFill>
            <a:srgbClr val="EC2227"/>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6" name="object 96"/>
          <p:cNvSpPr/>
          <p:nvPr/>
        </p:nvSpPr>
        <p:spPr>
          <a:xfrm>
            <a:off x="2803126" y="3938113"/>
            <a:ext cx="161785" cy="140354"/>
          </a:xfrm>
          <a:custGeom>
            <a:avLst/>
            <a:gdLst/>
            <a:ahLst/>
            <a:cxnLst/>
            <a:rect l="l" t="t" r="r" b="b"/>
            <a:pathLst>
              <a:path w="244475" h="212089">
                <a:moveTo>
                  <a:pt x="122758" y="0"/>
                </a:moveTo>
                <a:lnTo>
                  <a:pt x="0" y="211302"/>
                </a:lnTo>
                <a:lnTo>
                  <a:pt x="244360" y="211975"/>
                </a:lnTo>
                <a:lnTo>
                  <a:pt x="122758" y="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7" name="object 97"/>
          <p:cNvSpPr/>
          <p:nvPr/>
        </p:nvSpPr>
        <p:spPr>
          <a:xfrm>
            <a:off x="2792775" y="4029064"/>
            <a:ext cx="182376" cy="182376"/>
          </a:xfrm>
          <a:custGeom>
            <a:avLst/>
            <a:gdLst/>
            <a:ahLst/>
            <a:cxnLst/>
            <a:rect l="l" t="t" r="r" b="b"/>
            <a:pathLst>
              <a:path w="275589" h="275589">
                <a:moveTo>
                  <a:pt x="138163" y="0"/>
                </a:moveTo>
                <a:lnTo>
                  <a:pt x="94592" y="6901"/>
                </a:lnTo>
                <a:lnTo>
                  <a:pt x="56713" y="26355"/>
                </a:lnTo>
                <a:lnTo>
                  <a:pt x="26804" y="56099"/>
                </a:lnTo>
                <a:lnTo>
                  <a:pt x="7141" y="93869"/>
                </a:lnTo>
                <a:lnTo>
                  <a:pt x="0" y="137401"/>
                </a:lnTo>
                <a:lnTo>
                  <a:pt x="6901" y="180972"/>
                </a:lnTo>
                <a:lnTo>
                  <a:pt x="26355" y="218850"/>
                </a:lnTo>
                <a:lnTo>
                  <a:pt x="56099" y="248759"/>
                </a:lnTo>
                <a:lnTo>
                  <a:pt x="93869" y="268423"/>
                </a:lnTo>
                <a:lnTo>
                  <a:pt x="137401" y="275564"/>
                </a:lnTo>
                <a:lnTo>
                  <a:pt x="180978" y="268663"/>
                </a:lnTo>
                <a:lnTo>
                  <a:pt x="218859" y="249208"/>
                </a:lnTo>
                <a:lnTo>
                  <a:pt x="248768" y="219465"/>
                </a:lnTo>
                <a:lnTo>
                  <a:pt x="268429" y="181695"/>
                </a:lnTo>
                <a:lnTo>
                  <a:pt x="275564" y="138163"/>
                </a:lnTo>
                <a:lnTo>
                  <a:pt x="268663" y="94585"/>
                </a:lnTo>
                <a:lnTo>
                  <a:pt x="249208" y="56704"/>
                </a:lnTo>
                <a:lnTo>
                  <a:pt x="219465" y="26795"/>
                </a:lnTo>
                <a:lnTo>
                  <a:pt x="181695" y="7135"/>
                </a:lnTo>
                <a:lnTo>
                  <a:pt x="138163" y="0"/>
                </a:lnTo>
                <a:close/>
              </a:path>
            </a:pathLst>
          </a:custGeom>
          <a:solidFill>
            <a:srgbClr val="5F2F7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8" name="object 98"/>
          <p:cNvSpPr txBox="1">
            <a:spLocks noGrp="1"/>
          </p:cNvSpPr>
          <p:nvPr>
            <p:ph type="title"/>
          </p:nvPr>
        </p:nvSpPr>
        <p:spPr>
          <a:xfrm>
            <a:off x="1764393" y="388133"/>
            <a:ext cx="5732340" cy="456622"/>
          </a:xfrm>
          <a:prstGeom prst="rect">
            <a:avLst/>
          </a:prstGeom>
        </p:spPr>
        <p:txBody>
          <a:bodyPr vert="horz" wrap="square" lIns="0" tIns="8404" rIns="0" bIns="0" rtlCol="0">
            <a:spAutoFit/>
          </a:bodyPr>
          <a:lstStyle/>
          <a:p>
            <a:pPr marL="8405" algn="ctr">
              <a:spcBef>
                <a:spcPts val="66"/>
              </a:spcBef>
            </a:pPr>
            <a:r>
              <a:rPr sz="2912" b="1" spc="208" dirty="0">
                <a:solidFill>
                  <a:schemeClr val="accent1">
                    <a:lumMod val="50000"/>
                  </a:schemeClr>
                </a:solidFill>
                <a:latin typeface="FrankRuehl" panose="020E0503060101010101" pitchFamily="34" charset="-79"/>
                <a:cs typeface="FrankRuehl" panose="020E0503060101010101" pitchFamily="34" charset="-79"/>
              </a:rPr>
              <a:t>TOOLS </a:t>
            </a:r>
            <a:r>
              <a:rPr sz="2912" b="1" spc="189" dirty="0">
                <a:solidFill>
                  <a:schemeClr val="accent1">
                    <a:lumMod val="50000"/>
                  </a:schemeClr>
                </a:solidFill>
                <a:latin typeface="FrankRuehl" panose="020E0503060101010101" pitchFamily="34" charset="-79"/>
                <a:cs typeface="FrankRuehl" panose="020E0503060101010101" pitchFamily="34" charset="-79"/>
              </a:rPr>
              <a:t>YOU </a:t>
            </a:r>
            <a:r>
              <a:rPr sz="2912" b="1" spc="185" dirty="0">
                <a:solidFill>
                  <a:schemeClr val="accent1">
                    <a:lumMod val="50000"/>
                  </a:schemeClr>
                </a:solidFill>
                <a:latin typeface="FrankRuehl" panose="020E0503060101010101" pitchFamily="34" charset="-79"/>
                <a:cs typeface="FrankRuehl" panose="020E0503060101010101" pitchFamily="34" charset="-79"/>
              </a:rPr>
              <a:t>CAN</a:t>
            </a:r>
            <a:r>
              <a:rPr sz="2912" b="1" spc="-238" dirty="0">
                <a:solidFill>
                  <a:schemeClr val="accent1">
                    <a:lumMod val="50000"/>
                  </a:schemeClr>
                </a:solidFill>
                <a:latin typeface="FrankRuehl" panose="020E0503060101010101" pitchFamily="34" charset="-79"/>
                <a:cs typeface="FrankRuehl" panose="020E0503060101010101" pitchFamily="34" charset="-79"/>
              </a:rPr>
              <a:t> </a:t>
            </a:r>
            <a:r>
              <a:rPr sz="2912" b="1" spc="261" dirty="0">
                <a:solidFill>
                  <a:schemeClr val="accent1">
                    <a:lumMod val="50000"/>
                  </a:schemeClr>
                </a:solidFill>
                <a:latin typeface="FrankRuehl" panose="020E0503060101010101" pitchFamily="34" charset="-79"/>
                <a:cs typeface="FrankRuehl" panose="020E0503060101010101" pitchFamily="34" charset="-79"/>
              </a:rPr>
              <a:t>USE</a:t>
            </a:r>
            <a:endParaRPr sz="2912" b="1" dirty="0">
              <a:solidFill>
                <a:schemeClr val="accent1">
                  <a:lumMod val="50000"/>
                </a:schemeClr>
              </a:solidFill>
              <a:latin typeface="FrankRuehl" panose="020E0503060101010101" pitchFamily="34" charset="-79"/>
              <a:cs typeface="FrankRuehl" panose="020E0503060101010101" pitchFamily="34" charset="-79"/>
            </a:endParaRPr>
          </a:p>
        </p:txBody>
      </p:sp>
      <p:sp>
        <p:nvSpPr>
          <p:cNvPr id="99" name="object 99"/>
          <p:cNvSpPr txBox="1"/>
          <p:nvPr/>
        </p:nvSpPr>
        <p:spPr>
          <a:xfrm>
            <a:off x="4532548" y="1471838"/>
            <a:ext cx="3640445" cy="2016856"/>
          </a:xfrm>
          <a:prstGeom prst="rect">
            <a:avLst/>
          </a:prstGeom>
        </p:spPr>
        <p:txBody>
          <a:bodyPr vert="horz" wrap="square" lIns="0" tIns="8404" rIns="0" bIns="0" rtlCol="0">
            <a:spAutoFit/>
          </a:bodyPr>
          <a:lstStyle/>
          <a:p>
            <a:pPr marL="8405" marR="3362" defTabSz="605150">
              <a:lnSpc>
                <a:spcPct val="147700"/>
              </a:lnSpc>
              <a:buClrTx/>
            </a:pPr>
            <a:r>
              <a:rPr lang="en-US" sz="1800" kern="1200" spc="30" dirty="0">
                <a:solidFill>
                  <a:prstClr val="black"/>
                </a:solidFill>
                <a:latin typeface="Calibri" panose="020F0502020204030204" pitchFamily="34" charset="0"/>
                <a:ea typeface="+mn-ea"/>
                <a:cs typeface="Calibri" panose="020F0502020204030204" pitchFamily="34" charset="0"/>
              </a:rPr>
              <a:t>Glossary</a:t>
            </a:r>
          </a:p>
          <a:p>
            <a:pPr marL="8405" marR="3362" defTabSz="605150">
              <a:lnSpc>
                <a:spcPct val="147700"/>
              </a:lnSpc>
              <a:buClrTx/>
            </a:pPr>
            <a:r>
              <a:rPr lang="en-US" sz="1800" kern="1200" spc="30" dirty="0">
                <a:solidFill>
                  <a:prstClr val="black"/>
                </a:solidFill>
                <a:latin typeface="Calibri" panose="020F0502020204030204" pitchFamily="34" charset="0"/>
                <a:ea typeface="+mn-ea"/>
                <a:cs typeface="Calibri" panose="020F0502020204030204" pitchFamily="34" charset="0"/>
              </a:rPr>
              <a:t>Readiness Assessment</a:t>
            </a:r>
          </a:p>
          <a:p>
            <a:pPr marL="8405" marR="3362" defTabSz="605150">
              <a:lnSpc>
                <a:spcPct val="147700"/>
              </a:lnSpc>
              <a:buClrTx/>
            </a:pPr>
            <a:r>
              <a:rPr sz="1800" kern="1200" spc="30" dirty="0">
                <a:solidFill>
                  <a:prstClr val="black"/>
                </a:solidFill>
                <a:latin typeface="Calibri" panose="020F0502020204030204" pitchFamily="34" charset="0"/>
                <a:ea typeface="+mn-ea"/>
                <a:cs typeface="Calibri" panose="020F0502020204030204" pitchFamily="34" charset="0"/>
              </a:rPr>
              <a:t>Sample </a:t>
            </a:r>
            <a:r>
              <a:rPr sz="1800" kern="1200" spc="23" dirty="0">
                <a:solidFill>
                  <a:prstClr val="black"/>
                </a:solidFill>
                <a:latin typeface="Calibri" panose="020F0502020204030204" pitchFamily="34" charset="0"/>
                <a:ea typeface="+mn-ea"/>
                <a:cs typeface="Calibri" panose="020F0502020204030204" pitchFamily="34" charset="0"/>
              </a:rPr>
              <a:t>Timeline and </a:t>
            </a:r>
            <a:r>
              <a:rPr sz="1800" kern="1200" spc="20" dirty="0">
                <a:solidFill>
                  <a:prstClr val="black"/>
                </a:solidFill>
                <a:latin typeface="Calibri" panose="020F0502020204030204" pitchFamily="34" charset="0"/>
                <a:ea typeface="+mn-ea"/>
                <a:cs typeface="Calibri" panose="020F0502020204030204" pitchFamily="34" charset="0"/>
              </a:rPr>
              <a:t>Process </a:t>
            </a:r>
            <a:endParaRPr lang="en-US" sz="1800" kern="1200" spc="20" dirty="0">
              <a:solidFill>
                <a:prstClr val="black"/>
              </a:solidFill>
              <a:latin typeface="Calibri" panose="020F0502020204030204" pitchFamily="34" charset="0"/>
              <a:ea typeface="+mn-ea"/>
              <a:cs typeface="Calibri" panose="020F0502020204030204" pitchFamily="34" charset="0"/>
            </a:endParaRPr>
          </a:p>
          <a:p>
            <a:pPr marL="8405" marR="3362" defTabSz="605150">
              <a:lnSpc>
                <a:spcPct val="147700"/>
              </a:lnSpc>
              <a:buClrTx/>
            </a:pPr>
            <a:r>
              <a:rPr sz="1800" kern="1200" spc="13" dirty="0">
                <a:solidFill>
                  <a:prstClr val="black"/>
                </a:solidFill>
                <a:latin typeface="Calibri" panose="020F0502020204030204" pitchFamily="34" charset="0"/>
                <a:ea typeface="+mn-ea"/>
                <a:cs typeface="Calibri" panose="020F0502020204030204" pitchFamily="34" charset="0"/>
              </a:rPr>
              <a:t>Tips </a:t>
            </a:r>
            <a:r>
              <a:rPr sz="1800" kern="1200" spc="26" dirty="0">
                <a:solidFill>
                  <a:prstClr val="black"/>
                </a:solidFill>
                <a:latin typeface="Calibri" panose="020F0502020204030204" pitchFamily="34" charset="0"/>
                <a:ea typeface="+mn-ea"/>
                <a:cs typeface="Calibri" panose="020F0502020204030204" pitchFamily="34" charset="0"/>
              </a:rPr>
              <a:t>on Soliciting </a:t>
            </a:r>
            <a:r>
              <a:rPr sz="1800" kern="1200" spc="23" dirty="0">
                <a:solidFill>
                  <a:prstClr val="black"/>
                </a:solidFill>
                <a:latin typeface="Calibri" panose="020F0502020204030204" pitchFamily="34" charset="0"/>
                <a:ea typeface="+mn-ea"/>
                <a:cs typeface="Calibri" panose="020F0502020204030204" pitchFamily="34" charset="0"/>
              </a:rPr>
              <a:t>Feedback </a:t>
            </a:r>
            <a:r>
              <a:rPr sz="1800" kern="1200" spc="7" dirty="0">
                <a:solidFill>
                  <a:prstClr val="black"/>
                </a:solidFill>
                <a:latin typeface="Calibri" panose="020F0502020204030204" pitchFamily="34" charset="0"/>
                <a:ea typeface="+mn-ea"/>
                <a:cs typeface="Calibri" panose="020F0502020204030204" pitchFamily="34" charset="0"/>
              </a:rPr>
              <a:t>from</a:t>
            </a:r>
            <a:r>
              <a:rPr sz="1800" kern="1200" spc="99" dirty="0">
                <a:solidFill>
                  <a:prstClr val="black"/>
                </a:solidFill>
                <a:latin typeface="Calibri" panose="020F0502020204030204" pitchFamily="34" charset="0"/>
                <a:ea typeface="+mn-ea"/>
                <a:cs typeface="Calibri" panose="020F0502020204030204" pitchFamily="34" charset="0"/>
              </a:rPr>
              <a:t> </a:t>
            </a:r>
            <a:r>
              <a:rPr sz="1800" kern="1200" spc="26" dirty="0">
                <a:solidFill>
                  <a:prstClr val="black"/>
                </a:solidFill>
                <a:latin typeface="Calibri" panose="020F0502020204030204" pitchFamily="34" charset="0"/>
                <a:ea typeface="+mn-ea"/>
                <a:cs typeface="Calibri" panose="020F0502020204030204" pitchFamily="34" charset="0"/>
              </a:rPr>
              <a:t>Stakeholders</a:t>
            </a:r>
            <a:r>
              <a:rPr lang="en-US" sz="1800" kern="1200" spc="26" dirty="0">
                <a:solidFill>
                  <a:prstClr val="black"/>
                </a:solidFill>
                <a:latin typeface="Calibri" panose="020F0502020204030204" pitchFamily="34" charset="0"/>
                <a:ea typeface="+mn-ea"/>
                <a:cs typeface="Calibri" panose="020F0502020204030204" pitchFamily="34" charset="0"/>
              </a:rPr>
              <a:t> </a:t>
            </a:r>
            <a:r>
              <a:rPr sz="1800" kern="1200" spc="17" dirty="0">
                <a:solidFill>
                  <a:prstClr val="black"/>
                </a:solidFill>
                <a:latin typeface="Calibri" panose="020F0502020204030204" pitchFamily="34" charset="0"/>
                <a:ea typeface="+mn-ea"/>
                <a:cs typeface="Calibri" panose="020F0502020204030204" pitchFamily="34" charset="0"/>
              </a:rPr>
              <a:t>Next </a:t>
            </a:r>
            <a:r>
              <a:rPr sz="1800" kern="1200" spc="20" dirty="0">
                <a:solidFill>
                  <a:prstClr val="black"/>
                </a:solidFill>
                <a:latin typeface="Calibri" panose="020F0502020204030204" pitchFamily="34" charset="0"/>
                <a:ea typeface="+mn-ea"/>
                <a:cs typeface="Calibri" panose="020F0502020204030204" pitchFamily="34" charset="0"/>
              </a:rPr>
              <a:t>Steps</a:t>
            </a:r>
            <a:r>
              <a:rPr sz="1800" kern="1200" spc="43" dirty="0">
                <a:solidFill>
                  <a:prstClr val="black"/>
                </a:solidFill>
                <a:latin typeface="Calibri" panose="020F0502020204030204" pitchFamily="34" charset="0"/>
                <a:ea typeface="+mn-ea"/>
                <a:cs typeface="Calibri" panose="020F0502020204030204" pitchFamily="34" charset="0"/>
              </a:rPr>
              <a:t> </a:t>
            </a:r>
            <a:r>
              <a:rPr sz="1800" kern="1200" spc="17" dirty="0">
                <a:solidFill>
                  <a:prstClr val="black"/>
                </a:solidFill>
                <a:latin typeface="Calibri" panose="020F0502020204030204" pitchFamily="34" charset="0"/>
                <a:ea typeface="+mn-ea"/>
                <a:cs typeface="Calibri" panose="020F0502020204030204" pitchFamily="34" charset="0"/>
              </a:rPr>
              <a:t>Worksheet</a:t>
            </a:r>
            <a:endParaRPr sz="1800" kern="1200" dirty="0">
              <a:solidFill>
                <a:prstClr val="black"/>
              </a:solidFill>
              <a:latin typeface="Calibri" panose="020F0502020204030204" pitchFamily="34" charset="0"/>
              <a:ea typeface="+mn-ea"/>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object 8"/>
          <p:cNvSpPr txBox="1">
            <a:spLocks noGrp="1"/>
          </p:cNvSpPr>
          <p:nvPr>
            <p:ph type="title"/>
          </p:nvPr>
        </p:nvSpPr>
        <p:spPr>
          <a:xfrm>
            <a:off x="3147818" y="195364"/>
            <a:ext cx="3601181" cy="194001"/>
          </a:xfrm>
          <a:prstGeom prst="rect">
            <a:avLst/>
          </a:prstGeom>
        </p:spPr>
        <p:txBody>
          <a:bodyPr vert="horz" wrap="square" lIns="0" tIns="9245" rIns="0" bIns="0" rtlCol="0">
            <a:spAutoFit/>
          </a:bodyPr>
          <a:lstStyle/>
          <a:p>
            <a:pPr marL="8405" algn="ctr">
              <a:spcBef>
                <a:spcPts val="73"/>
              </a:spcBef>
            </a:pPr>
            <a:r>
              <a:rPr sz="1200" b="1" spc="96" dirty="0">
                <a:solidFill>
                  <a:schemeClr val="tx2">
                    <a:lumMod val="75000"/>
                  </a:schemeClr>
                </a:solidFill>
                <a:latin typeface="Calibri" panose="020F0502020204030204" pitchFamily="34" charset="0"/>
                <a:cs typeface="Calibri" panose="020F0502020204030204" pitchFamily="34" charset="0"/>
              </a:rPr>
              <a:t>POWER </a:t>
            </a:r>
            <a:r>
              <a:rPr sz="1200" b="1" spc="129" dirty="0">
                <a:solidFill>
                  <a:schemeClr val="tx2">
                    <a:lumMod val="75000"/>
                  </a:schemeClr>
                </a:solidFill>
                <a:latin typeface="Calibri" panose="020F0502020204030204" pitchFamily="34" charset="0"/>
                <a:cs typeface="Calibri" panose="020F0502020204030204" pitchFamily="34" charset="0"/>
              </a:rPr>
              <a:t>MOVES</a:t>
            </a:r>
            <a:r>
              <a:rPr lang="en-US" sz="1200" b="1" spc="129" dirty="0">
                <a:solidFill>
                  <a:schemeClr val="tx2">
                    <a:lumMod val="75000"/>
                  </a:schemeClr>
                </a:solidFill>
                <a:latin typeface="Calibri" panose="020F0502020204030204" pitchFamily="34" charset="0"/>
                <a:cs typeface="Calibri" panose="020F0502020204030204" pitchFamily="34" charset="0"/>
              </a:rPr>
              <a:t> GLOSSARY</a:t>
            </a:r>
            <a:endParaRPr sz="1200" b="1" dirty="0">
              <a:solidFill>
                <a:schemeClr val="tx2">
                  <a:lumMod val="75000"/>
                </a:schemeClr>
              </a:solidFill>
              <a:latin typeface="Calibri" panose="020F0502020204030204" pitchFamily="34" charset="0"/>
              <a:cs typeface="Calibri" panose="020F0502020204030204" pitchFamily="34" charset="0"/>
            </a:endParaRPr>
          </a:p>
        </p:txBody>
      </p:sp>
      <p:sp>
        <p:nvSpPr>
          <p:cNvPr id="9" name="object 9"/>
          <p:cNvSpPr txBox="1">
            <a:spLocks noGrp="1"/>
          </p:cNvSpPr>
          <p:nvPr>
            <p:ph sz="half" idx="2"/>
          </p:nvPr>
        </p:nvSpPr>
        <p:spPr>
          <a:xfrm>
            <a:off x="376826" y="611916"/>
            <a:ext cx="4009562" cy="4254648"/>
          </a:xfrm>
          <a:prstGeom prst="rect">
            <a:avLst/>
          </a:prstGeom>
        </p:spPr>
        <p:txBody>
          <a:bodyPr vert="horz" wrap="square" lIns="0" tIns="8404" rIns="0" bIns="0" rtlCol="0">
            <a:spAutoFit/>
          </a:bodyPr>
          <a:lstStyle/>
          <a:p>
            <a:pPr marL="8405" marR="116828">
              <a:lnSpc>
                <a:spcPct val="130900"/>
              </a:lnSpc>
              <a:spcBef>
                <a:spcPts val="66"/>
              </a:spcBef>
            </a:pPr>
            <a:r>
              <a:rPr sz="1000" b="1" spc="13" dirty="0">
                <a:latin typeface="Calibri" panose="020F0502020204030204" pitchFamily="34" charset="0"/>
                <a:cs typeface="Calibri" panose="020F0502020204030204" pitchFamily="34" charset="0"/>
              </a:rPr>
              <a:t>Ableism</a:t>
            </a:r>
            <a:r>
              <a:rPr sz="1000" spc="13" dirty="0">
                <a:latin typeface="Calibri" panose="020F0502020204030204" pitchFamily="34" charset="0"/>
                <a:cs typeface="Calibri" panose="020F0502020204030204" pitchFamily="34" charset="0"/>
              </a:rPr>
              <a:t>: </a:t>
            </a:r>
            <a:r>
              <a:rPr sz="1000" spc="23" dirty="0">
                <a:latin typeface="Calibri" panose="020F0502020204030204" pitchFamily="34" charset="0"/>
                <a:cs typeface="Calibri" panose="020F0502020204030204" pitchFamily="34" charset="0"/>
              </a:rPr>
              <a:t>Discrimination </a:t>
            </a:r>
            <a:r>
              <a:rPr sz="1000" spc="26" dirty="0">
                <a:latin typeface="Calibri" panose="020F0502020204030204" pitchFamily="34" charset="0"/>
                <a:cs typeface="Calibri" panose="020F0502020204030204" pitchFamily="34" charset="0"/>
              </a:rPr>
              <a:t>in </a:t>
            </a:r>
            <a:r>
              <a:rPr sz="1000" dirty="0">
                <a:latin typeface="Calibri" panose="020F0502020204030204" pitchFamily="34" charset="0"/>
                <a:cs typeface="Calibri" panose="020F0502020204030204" pitchFamily="34" charset="0"/>
              </a:rPr>
              <a:t>favor of </a:t>
            </a:r>
            <a:r>
              <a:rPr sz="1000" spc="17" dirty="0">
                <a:latin typeface="Calibri" panose="020F0502020204030204" pitchFamily="34" charset="0"/>
                <a:cs typeface="Calibri" panose="020F0502020204030204" pitchFamily="34" charset="0"/>
              </a:rPr>
              <a:t>able-bodied </a:t>
            </a:r>
            <a:r>
              <a:rPr sz="1000" spc="13" dirty="0">
                <a:latin typeface="Calibri" panose="020F0502020204030204" pitchFamily="34" charset="0"/>
                <a:cs typeface="Calibri" panose="020F0502020204030204" pitchFamily="34" charset="0"/>
              </a:rPr>
              <a:t>people; </a:t>
            </a:r>
            <a:r>
              <a:rPr sz="1000" spc="-7" dirty="0">
                <a:latin typeface="Calibri" panose="020F0502020204030204" pitchFamily="34" charset="0"/>
                <a:cs typeface="Calibri" panose="020F0502020204030204" pitchFamily="34" charset="0"/>
              </a:rPr>
              <a:t>the </a:t>
            </a:r>
            <a:r>
              <a:rPr sz="1000" spc="10" dirty="0">
                <a:latin typeface="Calibri" panose="020F0502020204030204" pitchFamily="34" charset="0"/>
                <a:cs typeface="Calibri" panose="020F0502020204030204" pitchFamily="34" charset="0"/>
              </a:rPr>
              <a:t>belief  </a:t>
            </a:r>
            <a:r>
              <a:rPr sz="1000" spc="-13" dirty="0">
                <a:latin typeface="Calibri" panose="020F0502020204030204" pitchFamily="34" charset="0"/>
                <a:cs typeface="Calibri" panose="020F0502020204030204" pitchFamily="34" charset="0"/>
              </a:rPr>
              <a:t>that </a:t>
            </a:r>
            <a:r>
              <a:rPr sz="1000" spc="17" dirty="0">
                <a:latin typeface="Calibri" panose="020F0502020204030204" pitchFamily="34" charset="0"/>
                <a:cs typeface="Calibri" panose="020F0502020204030204" pitchFamily="34" charset="0"/>
              </a:rPr>
              <a:t>people </a:t>
            </a:r>
            <a:r>
              <a:rPr sz="1000" spc="23" dirty="0">
                <a:latin typeface="Calibri" panose="020F0502020204030204" pitchFamily="34" charset="0"/>
                <a:cs typeface="Calibri" panose="020F0502020204030204" pitchFamily="34" charset="0"/>
              </a:rPr>
              <a:t>who </a:t>
            </a:r>
            <a:r>
              <a:rPr sz="1000" spc="7" dirty="0">
                <a:latin typeface="Calibri" panose="020F0502020204030204" pitchFamily="34" charset="0"/>
                <a:cs typeface="Calibri" panose="020F0502020204030204" pitchFamily="34" charset="0"/>
              </a:rPr>
              <a:t>have </a:t>
            </a:r>
            <a:r>
              <a:rPr sz="1000" spc="13" dirty="0">
                <a:latin typeface="Calibri" panose="020F0502020204030204" pitchFamily="34" charset="0"/>
                <a:cs typeface="Calibri" panose="020F0502020204030204" pitchFamily="34" charset="0"/>
              </a:rPr>
              <a:t>disabilities </a:t>
            </a:r>
            <a:r>
              <a:rPr sz="1000" dirty="0">
                <a:latin typeface="Calibri" panose="020F0502020204030204" pitchFamily="34" charset="0"/>
                <a:cs typeface="Calibri" panose="020F0502020204030204" pitchFamily="34" charset="0"/>
              </a:rPr>
              <a:t>are </a:t>
            </a:r>
            <a:r>
              <a:rPr sz="1000" spc="17" dirty="0">
                <a:latin typeface="Calibri" panose="020F0502020204030204" pitchFamily="34" charset="0"/>
                <a:cs typeface="Calibri" panose="020F0502020204030204" pitchFamily="34" charset="0"/>
              </a:rPr>
              <a:t>somehow </a:t>
            </a:r>
            <a:r>
              <a:rPr sz="1000" spc="7" dirty="0">
                <a:latin typeface="Calibri" panose="020F0502020204030204" pitchFamily="34" charset="0"/>
                <a:cs typeface="Calibri" panose="020F0502020204030204" pitchFamily="34" charset="0"/>
              </a:rPr>
              <a:t>less </a:t>
            </a:r>
            <a:r>
              <a:rPr sz="1000" spc="20" dirty="0">
                <a:latin typeface="Calibri" panose="020F0502020204030204" pitchFamily="34" charset="0"/>
                <a:cs typeface="Calibri" panose="020F0502020204030204" pitchFamily="34" charset="0"/>
              </a:rPr>
              <a:t>human, </a:t>
            </a:r>
            <a:r>
              <a:rPr sz="1000" spc="7" dirty="0">
                <a:latin typeface="Calibri" panose="020F0502020204030204" pitchFamily="34" charset="0"/>
                <a:cs typeface="Calibri" panose="020F0502020204030204" pitchFamily="34" charset="0"/>
              </a:rPr>
              <a:t>less  </a:t>
            </a:r>
            <a:r>
              <a:rPr sz="1000" spc="17" dirty="0">
                <a:latin typeface="Calibri" panose="020F0502020204030204" pitchFamily="34" charset="0"/>
                <a:cs typeface="Calibri" panose="020F0502020204030204" pitchFamily="34" charset="0"/>
              </a:rPr>
              <a:t>valuable and </a:t>
            </a:r>
            <a:r>
              <a:rPr sz="1000" spc="7" dirty="0">
                <a:latin typeface="Calibri" panose="020F0502020204030204" pitchFamily="34" charset="0"/>
                <a:cs typeface="Calibri" panose="020F0502020204030204" pitchFamily="34" charset="0"/>
              </a:rPr>
              <a:t>less </a:t>
            </a:r>
            <a:r>
              <a:rPr sz="1000" spc="20" dirty="0">
                <a:latin typeface="Calibri" panose="020F0502020204030204" pitchFamily="34" charset="0"/>
                <a:cs typeface="Calibri" panose="020F0502020204030204" pitchFamily="34" charset="0"/>
              </a:rPr>
              <a:t>capable </a:t>
            </a:r>
            <a:r>
              <a:rPr sz="1000" spc="3" dirty="0">
                <a:latin typeface="Calibri" panose="020F0502020204030204" pitchFamily="34" charset="0"/>
                <a:cs typeface="Calibri" panose="020F0502020204030204" pitchFamily="34" charset="0"/>
              </a:rPr>
              <a:t>than</a:t>
            </a:r>
            <a:r>
              <a:rPr sz="1000" spc="106" dirty="0">
                <a:latin typeface="Calibri" panose="020F0502020204030204" pitchFamily="34" charset="0"/>
                <a:cs typeface="Calibri" panose="020F0502020204030204" pitchFamily="34" charset="0"/>
              </a:rPr>
              <a:t> </a:t>
            </a:r>
            <a:r>
              <a:rPr sz="1000" spc="3" dirty="0">
                <a:latin typeface="Calibri" panose="020F0502020204030204" pitchFamily="34" charset="0"/>
                <a:cs typeface="Calibri" panose="020F0502020204030204" pitchFamily="34" charset="0"/>
              </a:rPr>
              <a:t>others.</a:t>
            </a:r>
            <a:endParaRPr sz="1000" baseline="32407" dirty="0">
              <a:latin typeface="Calibri" panose="020F0502020204030204" pitchFamily="34" charset="0"/>
              <a:cs typeface="Calibri" panose="020F0502020204030204" pitchFamily="34" charset="0"/>
            </a:endParaRPr>
          </a:p>
          <a:p>
            <a:pPr marL="8405" marR="49168">
              <a:lnSpc>
                <a:spcPct val="130900"/>
              </a:lnSpc>
              <a:spcBef>
                <a:spcPts val="596"/>
              </a:spcBef>
            </a:pPr>
            <a:r>
              <a:rPr sz="1000" b="1" spc="17" dirty="0">
                <a:latin typeface="Calibri" panose="020F0502020204030204" pitchFamily="34" charset="0"/>
                <a:cs typeface="Calibri" panose="020F0502020204030204" pitchFamily="34" charset="0"/>
              </a:rPr>
              <a:t>Advocacy</a:t>
            </a:r>
            <a:r>
              <a:rPr sz="1000" spc="17" dirty="0">
                <a:latin typeface="Calibri" panose="020F0502020204030204" pitchFamily="34" charset="0"/>
                <a:cs typeface="Calibri" panose="020F0502020204030204" pitchFamily="34" charset="0"/>
              </a:rPr>
              <a:t>: </a:t>
            </a:r>
            <a:r>
              <a:rPr sz="1000" spc="10" dirty="0">
                <a:latin typeface="Calibri" panose="020F0502020204030204" pitchFamily="34" charset="0"/>
                <a:cs typeface="Calibri" panose="020F0502020204030204" pitchFamily="34" charset="0"/>
              </a:rPr>
              <a:t>The </a:t>
            </a:r>
            <a:r>
              <a:rPr sz="1000" spc="7" dirty="0">
                <a:latin typeface="Calibri" panose="020F0502020204030204" pitchFamily="34" charset="0"/>
                <a:cs typeface="Calibri" panose="020F0502020204030204" pitchFamily="34" charset="0"/>
              </a:rPr>
              <a:t>act </a:t>
            </a:r>
            <a:r>
              <a:rPr sz="1000" dirty="0">
                <a:latin typeface="Calibri" panose="020F0502020204030204" pitchFamily="34" charset="0"/>
                <a:cs typeface="Calibri" panose="020F0502020204030204" pitchFamily="34" charset="0"/>
              </a:rPr>
              <a:t>of </a:t>
            </a:r>
            <a:r>
              <a:rPr sz="1000" spc="10" dirty="0">
                <a:latin typeface="Calibri" panose="020F0502020204030204" pitchFamily="34" charset="0"/>
                <a:cs typeface="Calibri" panose="020F0502020204030204" pitchFamily="34" charset="0"/>
              </a:rPr>
              <a:t>promoting </a:t>
            </a:r>
            <a:r>
              <a:rPr sz="1000" spc="13" dirty="0">
                <a:latin typeface="Calibri" panose="020F0502020204030204" pitchFamily="34" charset="0"/>
                <a:cs typeface="Calibri" panose="020F0502020204030204" pitchFamily="34" charset="0"/>
              </a:rPr>
              <a:t>a </a:t>
            </a:r>
            <a:r>
              <a:rPr sz="1000" spc="17" dirty="0">
                <a:latin typeface="Calibri" panose="020F0502020204030204" pitchFamily="34" charset="0"/>
                <a:cs typeface="Calibri" panose="020F0502020204030204" pitchFamily="34" charset="0"/>
              </a:rPr>
              <a:t>cause, idea </a:t>
            </a:r>
            <a:r>
              <a:rPr sz="1000" spc="3" dirty="0">
                <a:latin typeface="Calibri" panose="020F0502020204030204" pitchFamily="34" charset="0"/>
                <a:cs typeface="Calibri" panose="020F0502020204030204" pitchFamily="34" charset="0"/>
              </a:rPr>
              <a:t>or </a:t>
            </a:r>
            <a:r>
              <a:rPr sz="1000" spc="26" dirty="0">
                <a:latin typeface="Calibri" panose="020F0502020204030204" pitchFamily="34" charset="0"/>
                <a:cs typeface="Calibri" panose="020F0502020204030204" pitchFamily="34" charset="0"/>
              </a:rPr>
              <a:t>policy </a:t>
            </a:r>
            <a:r>
              <a:rPr sz="1000" spc="-10" dirty="0">
                <a:latin typeface="Calibri" panose="020F0502020204030204" pitchFamily="34" charset="0"/>
                <a:cs typeface="Calibri" panose="020F0502020204030204" pitchFamily="34" charset="0"/>
              </a:rPr>
              <a:t>to </a:t>
            </a:r>
            <a:r>
              <a:rPr sz="1000" spc="17" dirty="0">
                <a:latin typeface="Calibri" panose="020F0502020204030204" pitchFamily="34" charset="0"/>
                <a:cs typeface="Calibri" panose="020F0502020204030204" pitchFamily="34" charset="0"/>
              </a:rPr>
              <a:t>influence  </a:t>
            </a:r>
            <a:r>
              <a:rPr sz="1000" spc="3" dirty="0">
                <a:latin typeface="Calibri" panose="020F0502020204030204" pitchFamily="34" charset="0"/>
                <a:cs typeface="Calibri" panose="020F0502020204030204" pitchFamily="34" charset="0"/>
              </a:rPr>
              <a:t>people’s </a:t>
            </a:r>
            <a:r>
              <a:rPr sz="1000" spc="20" dirty="0">
                <a:latin typeface="Calibri" panose="020F0502020204030204" pitchFamily="34" charset="0"/>
                <a:cs typeface="Calibri" panose="020F0502020204030204" pitchFamily="34" charset="0"/>
              </a:rPr>
              <a:t>opinions </a:t>
            </a:r>
            <a:r>
              <a:rPr sz="1000" spc="3" dirty="0">
                <a:latin typeface="Calibri" panose="020F0502020204030204" pitchFamily="34" charset="0"/>
                <a:cs typeface="Calibri" panose="020F0502020204030204" pitchFamily="34" charset="0"/>
              </a:rPr>
              <a:t>or </a:t>
            </a:r>
            <a:r>
              <a:rPr sz="1000" spc="13" dirty="0">
                <a:latin typeface="Calibri" panose="020F0502020204030204" pitchFamily="34" charset="0"/>
                <a:cs typeface="Calibri" panose="020F0502020204030204" pitchFamily="34" charset="0"/>
              </a:rPr>
              <a:t>actions </a:t>
            </a:r>
            <a:r>
              <a:rPr sz="1000" spc="20" dirty="0">
                <a:latin typeface="Calibri" panose="020F0502020204030204" pitchFamily="34" charset="0"/>
                <a:cs typeface="Calibri" panose="020F0502020204030204" pitchFamily="34" charset="0"/>
              </a:rPr>
              <a:t>on </a:t>
            </a:r>
            <a:r>
              <a:rPr sz="1000" spc="-10" dirty="0">
                <a:latin typeface="Calibri" panose="020F0502020204030204" pitchFamily="34" charset="0"/>
                <a:cs typeface="Calibri" panose="020F0502020204030204" pitchFamily="34" charset="0"/>
              </a:rPr>
              <a:t>matters </a:t>
            </a:r>
            <a:r>
              <a:rPr sz="1000" dirty="0">
                <a:latin typeface="Calibri" panose="020F0502020204030204" pitchFamily="34" charset="0"/>
                <a:cs typeface="Calibri" panose="020F0502020204030204" pitchFamily="34" charset="0"/>
              </a:rPr>
              <a:t>of </a:t>
            </a:r>
            <a:r>
              <a:rPr sz="1000" spc="30" dirty="0">
                <a:latin typeface="Calibri" panose="020F0502020204030204" pitchFamily="34" charset="0"/>
                <a:cs typeface="Calibri" panose="020F0502020204030204" pitchFamily="34" charset="0"/>
              </a:rPr>
              <a:t>public </a:t>
            </a:r>
            <a:r>
              <a:rPr sz="1000" spc="26" dirty="0">
                <a:latin typeface="Calibri" panose="020F0502020204030204" pitchFamily="34" charset="0"/>
                <a:cs typeface="Calibri" panose="020F0502020204030204" pitchFamily="34" charset="0"/>
              </a:rPr>
              <a:t>policy </a:t>
            </a:r>
            <a:r>
              <a:rPr sz="1000" spc="3" dirty="0">
                <a:latin typeface="Calibri" panose="020F0502020204030204" pitchFamily="34" charset="0"/>
                <a:cs typeface="Calibri" panose="020F0502020204030204" pitchFamily="34" charset="0"/>
              </a:rPr>
              <a:t>or </a:t>
            </a:r>
            <a:r>
              <a:rPr sz="1000" spc="20" dirty="0">
                <a:latin typeface="Calibri" panose="020F0502020204030204" pitchFamily="34" charset="0"/>
                <a:cs typeface="Calibri" panose="020F0502020204030204" pitchFamily="34" charset="0"/>
              </a:rPr>
              <a:t>concern.  </a:t>
            </a:r>
            <a:r>
              <a:rPr sz="1000" spc="17" dirty="0">
                <a:latin typeface="Calibri" panose="020F0502020204030204" pitchFamily="34" charset="0"/>
                <a:cs typeface="Calibri" panose="020F0502020204030204" pitchFamily="34" charset="0"/>
              </a:rPr>
              <a:t>Many </a:t>
            </a:r>
            <a:r>
              <a:rPr sz="1000" dirty="0">
                <a:latin typeface="Calibri" panose="020F0502020204030204" pitchFamily="34" charset="0"/>
                <a:cs typeface="Calibri" panose="020F0502020204030204" pitchFamily="34" charset="0"/>
              </a:rPr>
              <a:t>types of </a:t>
            </a:r>
            <a:r>
              <a:rPr sz="1000" spc="10" dirty="0">
                <a:latin typeface="Calibri" panose="020F0502020204030204" pitchFamily="34" charset="0"/>
                <a:cs typeface="Calibri" panose="020F0502020204030204" pitchFamily="34" charset="0"/>
              </a:rPr>
              <a:t>activities </a:t>
            </a:r>
            <a:r>
              <a:rPr sz="1000" spc="13" dirty="0">
                <a:latin typeface="Calibri" panose="020F0502020204030204" pitchFamily="34" charset="0"/>
                <a:cs typeface="Calibri" panose="020F0502020204030204" pitchFamily="34" charset="0"/>
              </a:rPr>
              <a:t>fall </a:t>
            </a:r>
            <a:r>
              <a:rPr sz="1000" spc="10" dirty="0">
                <a:latin typeface="Calibri" panose="020F0502020204030204" pitchFamily="34" charset="0"/>
                <a:cs typeface="Calibri" panose="020F0502020204030204" pitchFamily="34" charset="0"/>
              </a:rPr>
              <a:t>under </a:t>
            </a:r>
            <a:r>
              <a:rPr sz="1000" spc="-7" dirty="0">
                <a:latin typeface="Calibri" panose="020F0502020204030204" pitchFamily="34" charset="0"/>
                <a:cs typeface="Calibri" panose="020F0502020204030204" pitchFamily="34" charset="0"/>
              </a:rPr>
              <a:t>the </a:t>
            </a:r>
            <a:r>
              <a:rPr sz="1000" spc="10" dirty="0">
                <a:latin typeface="Calibri" panose="020F0502020204030204" pitchFamily="34" charset="0"/>
                <a:cs typeface="Calibri" panose="020F0502020204030204" pitchFamily="34" charset="0"/>
              </a:rPr>
              <a:t>category </a:t>
            </a:r>
            <a:r>
              <a:rPr sz="1000" dirty="0">
                <a:latin typeface="Calibri" panose="020F0502020204030204" pitchFamily="34" charset="0"/>
                <a:cs typeface="Calibri" panose="020F0502020204030204" pitchFamily="34" charset="0"/>
              </a:rPr>
              <a:t>of </a:t>
            </a:r>
            <a:r>
              <a:rPr sz="1000" spc="20" dirty="0">
                <a:latin typeface="Calibri" panose="020F0502020204030204" pitchFamily="34" charset="0"/>
                <a:cs typeface="Calibri" panose="020F0502020204030204" pitchFamily="34" charset="0"/>
              </a:rPr>
              <a:t>“advocacy” </a:t>
            </a:r>
            <a:r>
              <a:rPr sz="1000" spc="17" dirty="0">
                <a:latin typeface="Calibri" panose="020F0502020204030204" pitchFamily="34" charset="0"/>
                <a:cs typeface="Calibri" panose="020F0502020204030204" pitchFamily="34" charset="0"/>
              </a:rPr>
              <a:t>and  </a:t>
            </a:r>
            <a:r>
              <a:rPr sz="1000" dirty="0">
                <a:latin typeface="Calibri" panose="020F0502020204030204" pitchFamily="34" charset="0"/>
                <a:cs typeface="Calibri" panose="020F0502020204030204" pitchFamily="34" charset="0"/>
              </a:rPr>
              <a:t>are </a:t>
            </a:r>
            <a:r>
              <a:rPr sz="1000" spc="23" dirty="0">
                <a:latin typeface="Calibri" panose="020F0502020204030204" pitchFamily="34" charset="0"/>
                <a:cs typeface="Calibri" panose="020F0502020204030204" pitchFamily="34" charset="0"/>
              </a:rPr>
              <a:t>legally </a:t>
            </a:r>
            <a:r>
              <a:rPr sz="1000" spc="13" dirty="0">
                <a:latin typeface="Calibri" panose="020F0502020204030204" pitchFamily="34" charset="0"/>
                <a:cs typeface="Calibri" panose="020F0502020204030204" pitchFamily="34" charset="0"/>
              </a:rPr>
              <a:t>permissible </a:t>
            </a:r>
            <a:r>
              <a:rPr sz="1000" spc="-3" dirty="0">
                <a:latin typeface="Calibri" panose="020F0502020204030204" pitchFamily="34" charset="0"/>
                <a:cs typeface="Calibri" panose="020F0502020204030204" pitchFamily="34" charset="0"/>
              </a:rPr>
              <a:t>for </a:t>
            </a:r>
            <a:r>
              <a:rPr sz="1000" spc="13" dirty="0">
                <a:latin typeface="Calibri" panose="020F0502020204030204" pitchFamily="34" charset="0"/>
                <a:cs typeface="Calibri" panose="020F0502020204030204" pitchFamily="34" charset="0"/>
              </a:rPr>
              <a:t>501(c)(3) </a:t>
            </a:r>
            <a:r>
              <a:rPr sz="1000" spc="30" dirty="0">
                <a:latin typeface="Calibri" panose="020F0502020204030204" pitchFamily="34" charset="0"/>
                <a:cs typeface="Calibri" panose="020F0502020204030204" pitchFamily="34" charset="0"/>
              </a:rPr>
              <a:t>public </a:t>
            </a:r>
            <a:r>
              <a:rPr sz="1000" spc="10" dirty="0">
                <a:latin typeface="Calibri" panose="020F0502020204030204" pitchFamily="34" charset="0"/>
                <a:cs typeface="Calibri" panose="020F0502020204030204" pitchFamily="34" charset="0"/>
              </a:rPr>
              <a:t>charities </a:t>
            </a:r>
            <a:r>
              <a:rPr sz="1000" spc="-10" dirty="0">
                <a:latin typeface="Calibri" panose="020F0502020204030204" pitchFamily="34" charset="0"/>
                <a:cs typeface="Calibri" panose="020F0502020204030204" pitchFamily="34" charset="0"/>
              </a:rPr>
              <a:t>to </a:t>
            </a:r>
            <a:r>
              <a:rPr sz="1000" spc="13" dirty="0">
                <a:latin typeface="Calibri" panose="020F0502020204030204" pitchFamily="34" charset="0"/>
                <a:cs typeface="Calibri" panose="020F0502020204030204" pitchFamily="34" charset="0"/>
              </a:rPr>
              <a:t>engage </a:t>
            </a:r>
            <a:r>
              <a:rPr sz="1000" spc="23" dirty="0">
                <a:latin typeface="Calibri" panose="020F0502020204030204" pitchFamily="34" charset="0"/>
                <a:cs typeface="Calibri" panose="020F0502020204030204" pitchFamily="34" charset="0"/>
              </a:rPr>
              <a:t>in,  </a:t>
            </a:r>
            <a:r>
              <a:rPr sz="1000" spc="20" dirty="0">
                <a:latin typeface="Calibri" panose="020F0502020204030204" pitchFamily="34" charset="0"/>
                <a:cs typeface="Calibri" panose="020F0502020204030204" pitchFamily="34" charset="0"/>
              </a:rPr>
              <a:t>such </a:t>
            </a:r>
            <a:r>
              <a:rPr sz="1000" spc="3" dirty="0">
                <a:latin typeface="Calibri" panose="020F0502020204030204" pitchFamily="34" charset="0"/>
                <a:cs typeface="Calibri" panose="020F0502020204030204" pitchFamily="34" charset="0"/>
              </a:rPr>
              <a:t>as </a:t>
            </a:r>
            <a:r>
              <a:rPr sz="1000" spc="10" dirty="0">
                <a:latin typeface="Calibri" panose="020F0502020204030204" pitchFamily="34" charset="0"/>
                <a:cs typeface="Calibri" panose="020F0502020204030204" pitchFamily="34" charset="0"/>
              </a:rPr>
              <a:t>issue </a:t>
            </a:r>
            <a:r>
              <a:rPr sz="1000" spc="13" dirty="0">
                <a:latin typeface="Calibri" panose="020F0502020204030204" pitchFamily="34" charset="0"/>
                <a:cs typeface="Calibri" panose="020F0502020204030204" pitchFamily="34" charset="0"/>
              </a:rPr>
              <a:t>identification, </a:t>
            </a:r>
            <a:r>
              <a:rPr sz="1000" spc="3" dirty="0">
                <a:latin typeface="Calibri" panose="020F0502020204030204" pitchFamily="34" charset="0"/>
                <a:cs typeface="Calibri" panose="020F0502020204030204" pitchFamily="34" charset="0"/>
              </a:rPr>
              <a:t>research </a:t>
            </a:r>
            <a:r>
              <a:rPr sz="1000" spc="17" dirty="0">
                <a:latin typeface="Calibri" panose="020F0502020204030204" pitchFamily="34" charset="0"/>
                <a:cs typeface="Calibri" panose="020F0502020204030204" pitchFamily="34" charset="0"/>
              </a:rPr>
              <a:t>and analysis; </a:t>
            </a:r>
            <a:r>
              <a:rPr sz="1000" spc="30" dirty="0">
                <a:latin typeface="Calibri" panose="020F0502020204030204" pitchFamily="34" charset="0"/>
                <a:cs typeface="Calibri" panose="020F0502020204030204" pitchFamily="34" charset="0"/>
              </a:rPr>
              <a:t>public </a:t>
            </a:r>
            <a:r>
              <a:rPr sz="1000" spc="10" dirty="0">
                <a:latin typeface="Calibri" panose="020F0502020204030204" pitchFamily="34" charset="0"/>
                <a:cs typeface="Calibri" panose="020F0502020204030204" pitchFamily="34" charset="0"/>
              </a:rPr>
              <a:t>issue  </a:t>
            </a:r>
            <a:r>
              <a:rPr sz="1000" spc="13" dirty="0">
                <a:latin typeface="Calibri" panose="020F0502020204030204" pitchFamily="34" charset="0"/>
                <a:cs typeface="Calibri" panose="020F0502020204030204" pitchFamily="34" charset="0"/>
              </a:rPr>
              <a:t>education; </a:t>
            </a:r>
            <a:r>
              <a:rPr sz="1000" spc="23" dirty="0">
                <a:latin typeface="Calibri" panose="020F0502020204030204" pitchFamily="34" charset="0"/>
                <a:cs typeface="Calibri" panose="020F0502020204030204" pitchFamily="34" charset="0"/>
              </a:rPr>
              <a:t>lobbying </a:t>
            </a:r>
            <a:r>
              <a:rPr sz="1000" spc="-10" dirty="0">
                <a:latin typeface="Calibri" panose="020F0502020204030204" pitchFamily="34" charset="0"/>
                <a:cs typeface="Calibri" panose="020F0502020204030204" pitchFamily="34" charset="0"/>
              </a:rPr>
              <a:t>efforts </a:t>
            </a:r>
            <a:r>
              <a:rPr sz="1000" spc="-3" dirty="0">
                <a:latin typeface="Calibri" panose="020F0502020204030204" pitchFamily="34" charset="0"/>
                <a:cs typeface="Calibri" panose="020F0502020204030204" pitchFamily="34" charset="0"/>
              </a:rPr>
              <a:t>for </a:t>
            </a:r>
            <a:r>
              <a:rPr sz="1000" spc="3" dirty="0">
                <a:latin typeface="Calibri" panose="020F0502020204030204" pitchFamily="34" charset="0"/>
                <a:cs typeface="Calibri" panose="020F0502020204030204" pitchFamily="34" charset="0"/>
              </a:rPr>
              <a:t>or </a:t>
            </a:r>
            <a:r>
              <a:rPr sz="1000" spc="7" dirty="0">
                <a:latin typeface="Calibri" panose="020F0502020204030204" pitchFamily="34" charset="0"/>
                <a:cs typeface="Calibri" panose="020F0502020204030204" pitchFamily="34" charset="0"/>
              </a:rPr>
              <a:t>against </a:t>
            </a:r>
            <a:r>
              <a:rPr sz="1000" spc="13" dirty="0">
                <a:latin typeface="Calibri" panose="020F0502020204030204" pitchFamily="34" charset="0"/>
                <a:cs typeface="Calibri" panose="020F0502020204030204" pitchFamily="34" charset="0"/>
              </a:rPr>
              <a:t>legislation; </a:t>
            </a:r>
            <a:r>
              <a:rPr sz="1000" spc="10" dirty="0">
                <a:latin typeface="Calibri" panose="020F0502020204030204" pitchFamily="34" charset="0"/>
                <a:cs typeface="Calibri" panose="020F0502020204030204" pitchFamily="34" charset="0"/>
              </a:rPr>
              <a:t>nonpartisan  </a:t>
            </a:r>
            <a:r>
              <a:rPr sz="1000" spc="-3" dirty="0">
                <a:latin typeface="Calibri" panose="020F0502020204030204" pitchFamily="34" charset="0"/>
                <a:cs typeface="Calibri" panose="020F0502020204030204" pitchFamily="34" charset="0"/>
              </a:rPr>
              <a:t>voter </a:t>
            </a:r>
            <a:r>
              <a:rPr sz="1000" spc="3" dirty="0">
                <a:latin typeface="Calibri" panose="020F0502020204030204" pitchFamily="34" charset="0"/>
                <a:cs typeface="Calibri" panose="020F0502020204030204" pitchFamily="34" charset="0"/>
              </a:rPr>
              <a:t>registration, </a:t>
            </a:r>
            <a:r>
              <a:rPr sz="1000" spc="13" dirty="0">
                <a:latin typeface="Calibri" panose="020F0502020204030204" pitchFamily="34" charset="0"/>
                <a:cs typeface="Calibri" panose="020F0502020204030204" pitchFamily="34" charset="0"/>
              </a:rPr>
              <a:t>education </a:t>
            </a:r>
            <a:r>
              <a:rPr sz="1000" spc="17" dirty="0">
                <a:latin typeface="Calibri" panose="020F0502020204030204" pitchFamily="34" charset="0"/>
                <a:cs typeface="Calibri" panose="020F0502020204030204" pitchFamily="34" charset="0"/>
              </a:rPr>
              <a:t>and </a:t>
            </a:r>
            <a:r>
              <a:rPr sz="1000" spc="20" dirty="0">
                <a:latin typeface="Calibri" panose="020F0502020204030204" pitchFamily="34" charset="0"/>
                <a:cs typeface="Calibri" panose="020F0502020204030204" pitchFamily="34" charset="0"/>
              </a:rPr>
              <a:t>mobilization; </a:t>
            </a:r>
            <a:r>
              <a:rPr sz="1000" spc="10" dirty="0">
                <a:latin typeface="Calibri" panose="020F0502020204030204" pitchFamily="34" charset="0"/>
                <a:cs typeface="Calibri" panose="020F0502020204030204" pitchFamily="34" charset="0"/>
              </a:rPr>
              <a:t>litigation; </a:t>
            </a:r>
            <a:r>
              <a:rPr sz="1000" spc="13" dirty="0">
                <a:latin typeface="Calibri" panose="020F0502020204030204" pitchFamily="34" charset="0"/>
                <a:cs typeface="Calibri" panose="020F0502020204030204" pitchFamily="34" charset="0"/>
              </a:rPr>
              <a:t>education  </a:t>
            </a:r>
            <a:r>
              <a:rPr sz="1000" dirty="0">
                <a:latin typeface="Calibri" panose="020F0502020204030204" pitchFamily="34" charset="0"/>
                <a:cs typeface="Calibri" panose="020F0502020204030204" pitchFamily="34" charset="0"/>
              </a:rPr>
              <a:t>of </a:t>
            </a:r>
            <a:r>
              <a:rPr sz="1000" spc="7" dirty="0">
                <a:latin typeface="Calibri" panose="020F0502020204030204" pitchFamily="34" charset="0"/>
                <a:cs typeface="Calibri" panose="020F0502020204030204" pitchFamily="34" charset="0"/>
              </a:rPr>
              <a:t>government </a:t>
            </a:r>
            <a:r>
              <a:rPr sz="1000" spc="17" dirty="0">
                <a:latin typeface="Calibri" panose="020F0502020204030204" pitchFamily="34" charset="0"/>
                <a:cs typeface="Calibri" panose="020F0502020204030204" pitchFamily="34" charset="0"/>
              </a:rPr>
              <a:t>agencies </a:t>
            </a:r>
            <a:r>
              <a:rPr sz="1000" spc="-13" dirty="0">
                <a:latin typeface="Calibri" panose="020F0502020204030204" pitchFamily="34" charset="0"/>
                <a:cs typeface="Calibri" panose="020F0502020204030204" pitchFamily="34" charset="0"/>
              </a:rPr>
              <a:t>at </a:t>
            </a:r>
            <a:r>
              <a:rPr sz="1000" spc="26" dirty="0">
                <a:latin typeface="Calibri" panose="020F0502020204030204" pitchFamily="34" charset="0"/>
                <a:cs typeface="Calibri" panose="020F0502020204030204" pitchFamily="34" charset="0"/>
              </a:rPr>
              <a:t>all </a:t>
            </a:r>
            <a:r>
              <a:rPr sz="1000" spc="13" dirty="0">
                <a:latin typeface="Calibri" panose="020F0502020204030204" pitchFamily="34" charset="0"/>
                <a:cs typeface="Calibri" panose="020F0502020204030204" pitchFamily="34" charset="0"/>
              </a:rPr>
              <a:t>levels; participation </a:t>
            </a:r>
            <a:r>
              <a:rPr sz="1000" spc="26" dirty="0">
                <a:latin typeface="Calibri" panose="020F0502020204030204" pitchFamily="34" charset="0"/>
                <a:cs typeface="Calibri" panose="020F0502020204030204" pitchFamily="34" charset="0"/>
              </a:rPr>
              <a:t>in </a:t>
            </a:r>
            <a:r>
              <a:rPr sz="1000" dirty="0">
                <a:latin typeface="Calibri" panose="020F0502020204030204" pitchFamily="34" charset="0"/>
                <a:cs typeface="Calibri" panose="020F0502020204030204" pitchFamily="34" charset="0"/>
              </a:rPr>
              <a:t>referenda </a:t>
            </a:r>
            <a:r>
              <a:rPr sz="1000" spc="17" dirty="0">
                <a:latin typeface="Calibri" panose="020F0502020204030204" pitchFamily="34" charset="0"/>
                <a:cs typeface="Calibri" panose="020F0502020204030204" pitchFamily="34" charset="0"/>
              </a:rPr>
              <a:t>and  </a:t>
            </a:r>
            <a:r>
              <a:rPr sz="1000" spc="13" dirty="0">
                <a:latin typeface="Calibri" panose="020F0502020204030204" pitchFamily="34" charset="0"/>
                <a:cs typeface="Calibri" panose="020F0502020204030204" pitchFamily="34" charset="0"/>
              </a:rPr>
              <a:t>ballot </a:t>
            </a:r>
            <a:r>
              <a:rPr sz="1000" spc="7" dirty="0">
                <a:latin typeface="Calibri" panose="020F0502020204030204" pitchFamily="34" charset="0"/>
                <a:cs typeface="Calibri" panose="020F0502020204030204" pitchFamily="34" charset="0"/>
              </a:rPr>
              <a:t>initiatives; </a:t>
            </a:r>
            <a:r>
              <a:rPr sz="1000" spc="-3" dirty="0">
                <a:latin typeface="Calibri" panose="020F0502020204030204" pitchFamily="34" charset="0"/>
                <a:cs typeface="Calibri" panose="020F0502020204030204" pitchFamily="34" charset="0"/>
              </a:rPr>
              <a:t>grassroots </a:t>
            </a:r>
            <a:r>
              <a:rPr sz="1000" spc="20" dirty="0">
                <a:latin typeface="Calibri" panose="020F0502020204030204" pitchFamily="34" charset="0"/>
                <a:cs typeface="Calibri" panose="020F0502020204030204" pitchFamily="34" charset="0"/>
              </a:rPr>
              <a:t>mobilization; </a:t>
            </a:r>
            <a:r>
              <a:rPr sz="1000" spc="17" dirty="0">
                <a:latin typeface="Calibri" panose="020F0502020204030204" pitchFamily="34" charset="0"/>
                <a:cs typeface="Calibri" panose="020F0502020204030204" pitchFamily="34" charset="0"/>
              </a:rPr>
              <a:t>and </a:t>
            </a:r>
            <a:r>
              <a:rPr sz="1000" spc="3" dirty="0">
                <a:latin typeface="Calibri" panose="020F0502020204030204" pitchFamily="34" charset="0"/>
                <a:cs typeface="Calibri" panose="020F0502020204030204" pitchFamily="34" charset="0"/>
              </a:rPr>
              <a:t>testimonies </a:t>
            </a:r>
            <a:r>
              <a:rPr sz="1000" dirty="0">
                <a:latin typeface="Calibri" panose="020F0502020204030204" pitchFamily="34" charset="0"/>
                <a:cs typeface="Calibri" panose="020F0502020204030204" pitchFamily="34" charset="0"/>
              </a:rPr>
              <a:t>before  </a:t>
            </a:r>
            <a:r>
              <a:rPr sz="1000" spc="7" dirty="0">
                <a:latin typeface="Calibri" panose="020F0502020204030204" pitchFamily="34" charset="0"/>
                <a:cs typeface="Calibri" panose="020F0502020204030204" pitchFamily="34" charset="0"/>
              </a:rPr>
              <a:t>government </a:t>
            </a:r>
            <a:r>
              <a:rPr sz="1000" spc="13" dirty="0">
                <a:latin typeface="Calibri" panose="020F0502020204030204" pitchFamily="34" charset="0"/>
                <a:cs typeface="Calibri" panose="020F0502020204030204" pitchFamily="34" charset="0"/>
              </a:rPr>
              <a:t>bodies. </a:t>
            </a:r>
            <a:r>
              <a:rPr sz="1000" spc="3" dirty="0">
                <a:latin typeface="Calibri" panose="020F0502020204030204" pitchFamily="34" charset="0"/>
                <a:cs typeface="Calibri" panose="020F0502020204030204" pitchFamily="34" charset="0"/>
              </a:rPr>
              <a:t>There </a:t>
            </a:r>
            <a:r>
              <a:rPr sz="1000" dirty="0">
                <a:latin typeface="Calibri" panose="020F0502020204030204" pitchFamily="34" charset="0"/>
                <a:cs typeface="Calibri" panose="020F0502020204030204" pitchFamily="34" charset="0"/>
              </a:rPr>
              <a:t>are </a:t>
            </a:r>
            <a:r>
              <a:rPr sz="1000" spc="20" dirty="0">
                <a:latin typeface="Calibri" panose="020F0502020204030204" pitchFamily="34" charset="0"/>
                <a:cs typeface="Calibri" panose="020F0502020204030204" pitchFamily="34" charset="0"/>
              </a:rPr>
              <a:t>no legal </a:t>
            </a:r>
            <a:r>
              <a:rPr sz="1000" spc="13" dirty="0">
                <a:latin typeface="Calibri" panose="020F0502020204030204" pitchFamily="34" charset="0"/>
                <a:cs typeface="Calibri" panose="020F0502020204030204" pitchFamily="34" charset="0"/>
              </a:rPr>
              <a:t>limits </a:t>
            </a:r>
            <a:r>
              <a:rPr sz="1000" spc="20" dirty="0">
                <a:latin typeface="Calibri" panose="020F0502020204030204" pitchFamily="34" charset="0"/>
                <a:cs typeface="Calibri" panose="020F0502020204030204" pitchFamily="34" charset="0"/>
              </a:rPr>
              <a:t>on </a:t>
            </a:r>
            <a:r>
              <a:rPr sz="1000" spc="23" dirty="0">
                <a:latin typeface="Calibri" panose="020F0502020204030204" pitchFamily="34" charset="0"/>
                <a:cs typeface="Calibri" panose="020F0502020204030204" pitchFamily="34" charset="0"/>
              </a:rPr>
              <a:t>how </a:t>
            </a:r>
            <a:r>
              <a:rPr sz="1000" spc="26" dirty="0">
                <a:latin typeface="Calibri" panose="020F0502020204030204" pitchFamily="34" charset="0"/>
                <a:cs typeface="Calibri" panose="020F0502020204030204" pitchFamily="34" charset="0"/>
              </a:rPr>
              <a:t>much </a:t>
            </a:r>
            <a:r>
              <a:rPr sz="1000" spc="20" dirty="0">
                <a:latin typeface="Calibri" panose="020F0502020204030204" pitchFamily="34" charset="0"/>
                <a:cs typeface="Calibri" panose="020F0502020204030204" pitchFamily="34" charset="0"/>
              </a:rPr>
              <a:t>non-  </a:t>
            </a:r>
            <a:r>
              <a:rPr sz="1000" spc="23" dirty="0">
                <a:latin typeface="Calibri" panose="020F0502020204030204" pitchFamily="34" charset="0"/>
                <a:cs typeface="Calibri" panose="020F0502020204030204" pitchFamily="34" charset="0"/>
              </a:rPr>
              <a:t>lobbying advocacy </a:t>
            </a:r>
            <a:r>
              <a:rPr sz="1000" spc="13" dirty="0">
                <a:latin typeface="Calibri" panose="020F0502020204030204" pitchFamily="34" charset="0"/>
                <a:cs typeface="Calibri" panose="020F0502020204030204" pitchFamily="34" charset="0"/>
              </a:rPr>
              <a:t>a </a:t>
            </a:r>
            <a:r>
              <a:rPr sz="1000" spc="7" dirty="0">
                <a:latin typeface="Calibri" panose="020F0502020204030204" pitchFamily="34" charset="0"/>
                <a:cs typeface="Calibri" panose="020F0502020204030204" pitchFamily="34" charset="0"/>
              </a:rPr>
              <a:t>nonprofit </a:t>
            </a:r>
            <a:r>
              <a:rPr sz="1000" spc="17" dirty="0">
                <a:latin typeface="Calibri" panose="020F0502020204030204" pitchFamily="34" charset="0"/>
                <a:cs typeface="Calibri" panose="020F0502020204030204" pitchFamily="34" charset="0"/>
              </a:rPr>
              <a:t>organization </a:t>
            </a:r>
            <a:r>
              <a:rPr sz="1000" spc="30" dirty="0">
                <a:latin typeface="Calibri" panose="020F0502020204030204" pitchFamily="34" charset="0"/>
                <a:cs typeface="Calibri" panose="020F0502020204030204" pitchFamily="34" charset="0"/>
              </a:rPr>
              <a:t>can</a:t>
            </a:r>
            <a:r>
              <a:rPr sz="1000" spc="113" dirty="0">
                <a:latin typeface="Calibri" panose="020F0502020204030204" pitchFamily="34" charset="0"/>
                <a:cs typeface="Calibri" panose="020F0502020204030204" pitchFamily="34" charset="0"/>
              </a:rPr>
              <a:t> </a:t>
            </a:r>
            <a:r>
              <a:rPr sz="1000" spc="7" dirty="0">
                <a:latin typeface="Calibri" panose="020F0502020204030204" pitchFamily="34" charset="0"/>
                <a:cs typeface="Calibri" panose="020F0502020204030204" pitchFamily="34" charset="0"/>
              </a:rPr>
              <a:t>undertake.</a:t>
            </a:r>
          </a:p>
          <a:p>
            <a:pPr marL="8405" marR="3362">
              <a:lnSpc>
                <a:spcPct val="130900"/>
              </a:lnSpc>
              <a:spcBef>
                <a:spcPts val="596"/>
              </a:spcBef>
            </a:pPr>
            <a:r>
              <a:rPr sz="1000" b="1" spc="40" dirty="0">
                <a:latin typeface="Calibri" panose="020F0502020204030204" pitchFamily="34" charset="0"/>
                <a:cs typeface="Calibri" panose="020F0502020204030204" pitchFamily="34" charset="0"/>
              </a:rPr>
              <a:t>Civic </a:t>
            </a:r>
            <a:r>
              <a:rPr sz="1000" b="1" spc="3" dirty="0">
                <a:latin typeface="Calibri" panose="020F0502020204030204" pitchFamily="34" charset="0"/>
                <a:cs typeface="Calibri" panose="020F0502020204030204" pitchFamily="34" charset="0"/>
              </a:rPr>
              <a:t>engagement</a:t>
            </a:r>
            <a:r>
              <a:rPr sz="1000" spc="3" dirty="0">
                <a:latin typeface="Calibri" panose="020F0502020204030204" pitchFamily="34" charset="0"/>
                <a:cs typeface="Calibri" panose="020F0502020204030204" pitchFamily="34" charset="0"/>
              </a:rPr>
              <a:t>: </a:t>
            </a:r>
            <a:r>
              <a:rPr sz="1000" spc="33" dirty="0">
                <a:latin typeface="Calibri" panose="020F0502020204030204" pitchFamily="34" charset="0"/>
                <a:cs typeface="Calibri" panose="020F0502020204030204" pitchFamily="34" charset="0"/>
              </a:rPr>
              <a:t>Any </a:t>
            </a:r>
            <a:r>
              <a:rPr sz="1000" spc="17" dirty="0">
                <a:latin typeface="Calibri" panose="020F0502020204030204" pitchFamily="34" charset="0"/>
                <a:cs typeface="Calibri" panose="020F0502020204030204" pitchFamily="34" charset="0"/>
              </a:rPr>
              <a:t>and </a:t>
            </a:r>
            <a:r>
              <a:rPr sz="1000" spc="26" dirty="0">
                <a:latin typeface="Calibri" panose="020F0502020204030204" pitchFamily="34" charset="0"/>
                <a:cs typeface="Calibri" panose="020F0502020204030204" pitchFamily="34" charset="0"/>
              </a:rPr>
              <a:t>all </a:t>
            </a:r>
            <a:r>
              <a:rPr sz="1000" spc="10" dirty="0">
                <a:latin typeface="Calibri" panose="020F0502020204030204" pitchFamily="34" charset="0"/>
                <a:cs typeface="Calibri" panose="020F0502020204030204" pitchFamily="34" charset="0"/>
              </a:rPr>
              <a:t>activities </a:t>
            </a:r>
            <a:r>
              <a:rPr sz="1000" spc="-13" dirty="0">
                <a:latin typeface="Calibri" panose="020F0502020204030204" pitchFamily="34" charset="0"/>
                <a:cs typeface="Calibri" panose="020F0502020204030204" pitchFamily="34" charset="0"/>
              </a:rPr>
              <a:t>that </a:t>
            </a:r>
            <a:r>
              <a:rPr sz="1000" spc="13" dirty="0">
                <a:latin typeface="Calibri" panose="020F0502020204030204" pitchFamily="34" charset="0"/>
                <a:cs typeface="Calibri" panose="020F0502020204030204" pitchFamily="34" charset="0"/>
              </a:rPr>
              <a:t>engage ordinary </a:t>
            </a:r>
            <a:r>
              <a:rPr sz="1000" spc="17" dirty="0">
                <a:latin typeface="Calibri" panose="020F0502020204030204" pitchFamily="34" charset="0"/>
                <a:cs typeface="Calibri" panose="020F0502020204030204" pitchFamily="34" charset="0"/>
              </a:rPr>
              <a:t>people  </a:t>
            </a:r>
            <a:r>
              <a:rPr sz="1000" spc="26" dirty="0">
                <a:latin typeface="Calibri" panose="020F0502020204030204" pitchFamily="34" charset="0"/>
                <a:cs typeface="Calibri" panose="020F0502020204030204" pitchFamily="34" charset="0"/>
              </a:rPr>
              <a:t>in </a:t>
            </a:r>
            <a:r>
              <a:rPr sz="1000" spc="36" dirty="0">
                <a:latin typeface="Calibri" panose="020F0502020204030204" pitchFamily="34" charset="0"/>
                <a:cs typeface="Calibri" panose="020F0502020204030204" pitchFamily="34" charset="0"/>
              </a:rPr>
              <a:t>civic </a:t>
            </a:r>
            <a:r>
              <a:rPr sz="1000" spc="13" dirty="0">
                <a:latin typeface="Calibri" panose="020F0502020204030204" pitchFamily="34" charset="0"/>
                <a:cs typeface="Calibri" panose="020F0502020204030204" pitchFamily="34" charset="0"/>
              </a:rPr>
              <a:t>life, </a:t>
            </a:r>
            <a:r>
              <a:rPr sz="1000" spc="20" dirty="0">
                <a:latin typeface="Calibri" panose="020F0502020204030204" pitchFamily="34" charset="0"/>
                <a:cs typeface="Calibri" panose="020F0502020204030204" pitchFamily="34" charset="0"/>
              </a:rPr>
              <a:t>such </a:t>
            </a:r>
            <a:r>
              <a:rPr sz="1000" spc="3" dirty="0">
                <a:latin typeface="Calibri" panose="020F0502020204030204" pitchFamily="34" charset="0"/>
                <a:cs typeface="Calibri" panose="020F0502020204030204" pitchFamily="34" charset="0"/>
              </a:rPr>
              <a:t>as </a:t>
            </a:r>
            <a:r>
              <a:rPr sz="1000" spc="23" dirty="0">
                <a:latin typeface="Calibri" panose="020F0502020204030204" pitchFamily="34" charset="0"/>
                <a:cs typeface="Calibri" panose="020F0502020204030204" pitchFamily="34" charset="0"/>
              </a:rPr>
              <a:t>organizing, advocacy </a:t>
            </a:r>
            <a:r>
              <a:rPr sz="1000" spc="17" dirty="0">
                <a:latin typeface="Calibri" panose="020F0502020204030204" pitchFamily="34" charset="0"/>
                <a:cs typeface="Calibri" panose="020F0502020204030204" pitchFamily="34" charset="0"/>
              </a:rPr>
              <a:t>and </a:t>
            </a:r>
            <a:r>
              <a:rPr sz="1000" spc="-3" dirty="0">
                <a:latin typeface="Calibri" panose="020F0502020204030204" pitchFamily="34" charset="0"/>
                <a:cs typeface="Calibri" panose="020F0502020204030204" pitchFamily="34" charset="0"/>
              </a:rPr>
              <a:t>voter </a:t>
            </a:r>
            <a:r>
              <a:rPr sz="1000" spc="3" dirty="0">
                <a:latin typeface="Calibri" panose="020F0502020204030204" pitchFamily="34" charset="0"/>
                <a:cs typeface="Calibri" panose="020F0502020204030204" pitchFamily="34" charset="0"/>
              </a:rPr>
              <a:t>registration,  </a:t>
            </a:r>
            <a:r>
              <a:rPr sz="1000" spc="13" dirty="0">
                <a:latin typeface="Calibri" panose="020F0502020204030204" pitchFamily="34" charset="0"/>
                <a:cs typeface="Calibri" panose="020F0502020204030204" pitchFamily="34" charset="0"/>
              </a:rPr>
              <a:t>education </a:t>
            </a:r>
            <a:r>
              <a:rPr sz="1000" spc="17" dirty="0">
                <a:latin typeface="Calibri" panose="020F0502020204030204" pitchFamily="34" charset="0"/>
                <a:cs typeface="Calibri" panose="020F0502020204030204" pitchFamily="34" charset="0"/>
              </a:rPr>
              <a:t>and </a:t>
            </a:r>
            <a:r>
              <a:rPr sz="1000" spc="23" dirty="0">
                <a:latin typeface="Calibri" panose="020F0502020204030204" pitchFamily="34" charset="0"/>
                <a:cs typeface="Calibri" panose="020F0502020204030204" pitchFamily="34" charset="0"/>
              </a:rPr>
              <a:t>mobilization. </a:t>
            </a:r>
            <a:r>
              <a:rPr sz="1000" spc="-13" dirty="0">
                <a:latin typeface="Calibri" panose="020F0502020204030204" pitchFamily="34" charset="0"/>
                <a:cs typeface="Calibri" panose="020F0502020204030204" pitchFamily="34" charset="0"/>
              </a:rPr>
              <a:t>It </a:t>
            </a:r>
            <a:r>
              <a:rPr sz="1000" spc="-3" dirty="0">
                <a:latin typeface="Calibri" panose="020F0502020204030204" pitchFamily="34" charset="0"/>
                <a:cs typeface="Calibri" panose="020F0502020204030204" pitchFamily="34" charset="0"/>
              </a:rPr>
              <a:t>often </a:t>
            </a:r>
            <a:r>
              <a:rPr sz="1000" spc="17" dirty="0">
                <a:latin typeface="Calibri" panose="020F0502020204030204" pitchFamily="34" charset="0"/>
                <a:cs typeface="Calibri" panose="020F0502020204030204" pitchFamily="34" charset="0"/>
              </a:rPr>
              <a:t>involves </a:t>
            </a:r>
            <a:r>
              <a:rPr sz="1000" spc="23" dirty="0">
                <a:latin typeface="Calibri" panose="020F0502020204030204" pitchFamily="34" charset="0"/>
                <a:cs typeface="Calibri" panose="020F0502020204030204" pitchFamily="34" charset="0"/>
              </a:rPr>
              <a:t>building </a:t>
            </a:r>
            <a:r>
              <a:rPr sz="1000" spc="-7" dirty="0">
                <a:latin typeface="Calibri" panose="020F0502020204030204" pitchFamily="34" charset="0"/>
                <a:cs typeface="Calibri" panose="020F0502020204030204" pitchFamily="34" charset="0"/>
              </a:rPr>
              <a:t>the </a:t>
            </a:r>
            <a:r>
              <a:rPr sz="1000" spc="20" dirty="0">
                <a:latin typeface="Calibri" panose="020F0502020204030204" pitchFamily="34" charset="0"/>
                <a:cs typeface="Calibri" panose="020F0502020204030204" pitchFamily="34" charset="0"/>
              </a:rPr>
              <a:t>skills,  knowledge </a:t>
            </a:r>
            <a:r>
              <a:rPr sz="1000" spc="17" dirty="0">
                <a:latin typeface="Calibri" panose="020F0502020204030204" pitchFamily="34" charset="0"/>
                <a:cs typeface="Calibri" panose="020F0502020204030204" pitchFamily="34" charset="0"/>
              </a:rPr>
              <a:t>and experience </a:t>
            </a:r>
            <a:r>
              <a:rPr sz="1000" spc="-13" dirty="0">
                <a:latin typeface="Calibri" panose="020F0502020204030204" pitchFamily="34" charset="0"/>
                <a:cs typeface="Calibri" panose="020F0502020204030204" pitchFamily="34" charset="0"/>
              </a:rPr>
              <a:t>that </a:t>
            </a:r>
            <a:r>
              <a:rPr sz="1000" spc="13" dirty="0">
                <a:latin typeface="Calibri" panose="020F0502020204030204" pitchFamily="34" charset="0"/>
                <a:cs typeface="Calibri" panose="020F0502020204030204" pitchFamily="34" charset="0"/>
              </a:rPr>
              <a:t>enable </a:t>
            </a:r>
            <a:r>
              <a:rPr sz="1000" spc="17" dirty="0">
                <a:latin typeface="Calibri" panose="020F0502020204030204" pitchFamily="34" charset="0"/>
                <a:cs typeface="Calibri" panose="020F0502020204030204" pitchFamily="34" charset="0"/>
              </a:rPr>
              <a:t>people </a:t>
            </a:r>
            <a:r>
              <a:rPr sz="1000" spc="-10" dirty="0">
                <a:latin typeface="Calibri" panose="020F0502020204030204" pitchFamily="34" charset="0"/>
                <a:cs typeface="Calibri" panose="020F0502020204030204" pitchFamily="34" charset="0"/>
              </a:rPr>
              <a:t>to </a:t>
            </a:r>
            <a:r>
              <a:rPr sz="1000" spc="7" dirty="0">
                <a:latin typeface="Calibri" panose="020F0502020204030204" pitchFamily="34" charset="0"/>
                <a:cs typeface="Calibri" panose="020F0502020204030204" pitchFamily="34" charset="0"/>
              </a:rPr>
              <a:t>participate  effectively </a:t>
            </a:r>
            <a:r>
              <a:rPr sz="1000" spc="26" dirty="0">
                <a:latin typeface="Calibri" panose="020F0502020204030204" pitchFamily="34" charset="0"/>
                <a:cs typeface="Calibri" panose="020F0502020204030204" pitchFamily="34" charset="0"/>
              </a:rPr>
              <a:t>in </a:t>
            </a:r>
            <a:r>
              <a:rPr sz="1000" spc="-7" dirty="0">
                <a:latin typeface="Calibri" panose="020F0502020204030204" pitchFamily="34" charset="0"/>
                <a:cs typeface="Calibri" panose="020F0502020204030204" pitchFamily="34" charset="0"/>
              </a:rPr>
              <a:t>the </a:t>
            </a:r>
            <a:r>
              <a:rPr sz="1000" spc="13" dirty="0">
                <a:latin typeface="Calibri" panose="020F0502020204030204" pitchFamily="34" charset="0"/>
                <a:cs typeface="Calibri" panose="020F0502020204030204" pitchFamily="34" charset="0"/>
              </a:rPr>
              <a:t>democratic </a:t>
            </a:r>
            <a:r>
              <a:rPr sz="1000" spc="10" dirty="0">
                <a:latin typeface="Calibri" panose="020F0502020204030204" pitchFamily="34" charset="0"/>
                <a:cs typeface="Calibri" panose="020F0502020204030204" pitchFamily="34" charset="0"/>
              </a:rPr>
              <a:t>process. </a:t>
            </a:r>
            <a:r>
              <a:rPr sz="1000" spc="26" dirty="0">
                <a:latin typeface="Calibri" panose="020F0502020204030204" pitchFamily="34" charset="0"/>
                <a:cs typeface="Calibri" panose="020F0502020204030204" pitchFamily="34" charset="0"/>
              </a:rPr>
              <a:t>Also </a:t>
            </a:r>
            <a:r>
              <a:rPr sz="1000" spc="23" dirty="0">
                <a:latin typeface="Calibri" panose="020F0502020204030204" pitchFamily="34" charset="0"/>
                <a:cs typeface="Calibri" panose="020F0502020204030204" pitchFamily="34" charset="0"/>
              </a:rPr>
              <a:t>known </a:t>
            </a:r>
            <a:r>
              <a:rPr sz="1000" spc="3" dirty="0">
                <a:latin typeface="Calibri" panose="020F0502020204030204" pitchFamily="34" charset="0"/>
                <a:cs typeface="Calibri" panose="020F0502020204030204" pitchFamily="34" charset="0"/>
              </a:rPr>
              <a:t>as </a:t>
            </a:r>
            <a:r>
              <a:rPr sz="1000" spc="33" dirty="0">
                <a:latin typeface="Calibri" panose="020F0502020204030204" pitchFamily="34" charset="0"/>
                <a:cs typeface="Calibri" panose="020F0502020204030204" pitchFamily="34" charset="0"/>
              </a:rPr>
              <a:t>“civic  </a:t>
            </a:r>
            <a:r>
              <a:rPr sz="1000" spc="10" dirty="0">
                <a:latin typeface="Calibri" panose="020F0502020204030204" pitchFamily="34" charset="0"/>
                <a:cs typeface="Calibri" panose="020F0502020204030204" pitchFamily="34" charset="0"/>
              </a:rPr>
              <a:t>participation.”</a:t>
            </a:r>
            <a:endParaRPr lang="en-US" sz="1000" spc="10" dirty="0">
              <a:latin typeface="Calibri" panose="020F0502020204030204" pitchFamily="34" charset="0"/>
              <a:cs typeface="Calibri" panose="020F0502020204030204" pitchFamily="34" charset="0"/>
            </a:endParaRPr>
          </a:p>
          <a:p>
            <a:pPr marL="8405" marR="3362">
              <a:lnSpc>
                <a:spcPct val="130900"/>
              </a:lnSpc>
              <a:spcBef>
                <a:spcPts val="596"/>
              </a:spcBef>
            </a:pPr>
            <a:endParaRPr sz="1000" spc="10" dirty="0">
              <a:latin typeface="Calibri" panose="020F0502020204030204" pitchFamily="34" charset="0"/>
              <a:cs typeface="Calibri" panose="020F0502020204030204" pitchFamily="34" charset="0"/>
            </a:endParaRPr>
          </a:p>
        </p:txBody>
      </p:sp>
      <p:sp>
        <p:nvSpPr>
          <p:cNvPr id="10" name="object 10"/>
          <p:cNvSpPr txBox="1">
            <a:spLocks noGrp="1"/>
          </p:cNvSpPr>
          <p:nvPr>
            <p:ph sz="half" idx="3"/>
          </p:nvPr>
        </p:nvSpPr>
        <p:spPr>
          <a:xfrm>
            <a:off x="4855594" y="611916"/>
            <a:ext cx="4109500" cy="4036640"/>
          </a:xfrm>
          <a:prstGeom prst="rect">
            <a:avLst/>
          </a:prstGeom>
        </p:spPr>
        <p:txBody>
          <a:bodyPr vert="horz" wrap="square" lIns="0" tIns="8404" rIns="0" bIns="0" rtlCol="0">
            <a:spAutoFit/>
          </a:bodyPr>
          <a:lstStyle/>
          <a:p>
            <a:pPr marL="8405" marR="3362">
              <a:lnSpc>
                <a:spcPct val="130900"/>
              </a:lnSpc>
              <a:spcBef>
                <a:spcPts val="66"/>
              </a:spcBef>
            </a:pPr>
            <a:r>
              <a:rPr lang="en-US" sz="1000" b="1" spc="13" dirty="0">
                <a:latin typeface="Calibri" panose="020F0502020204030204" pitchFamily="34" charset="0"/>
                <a:cs typeface="Calibri" panose="020F0502020204030204" pitchFamily="34" charset="0"/>
              </a:rPr>
              <a:t>Community organizing: </a:t>
            </a:r>
            <a:r>
              <a:rPr lang="en-US" sz="1000" spc="60" dirty="0">
                <a:latin typeface="Calibri" panose="020F0502020204030204" pitchFamily="34" charset="0"/>
                <a:cs typeface="Calibri" panose="020F0502020204030204" pitchFamily="34" charset="0"/>
              </a:rPr>
              <a:t>A </a:t>
            </a:r>
            <a:r>
              <a:rPr lang="en-US" sz="1000" spc="3" dirty="0">
                <a:latin typeface="Calibri" panose="020F0502020204030204" pitchFamily="34" charset="0"/>
                <a:cs typeface="Calibri" panose="020F0502020204030204" pitchFamily="34" charset="0"/>
              </a:rPr>
              <a:t>process </a:t>
            </a:r>
            <a:r>
              <a:rPr lang="en-US" sz="1000" spc="-3" dirty="0">
                <a:latin typeface="Calibri" panose="020F0502020204030204" pitchFamily="34" charset="0"/>
                <a:cs typeface="Calibri" panose="020F0502020204030204" pitchFamily="34" charset="0"/>
              </a:rPr>
              <a:t>of </a:t>
            </a:r>
            <a:r>
              <a:rPr lang="en-US" sz="1000" spc="20" dirty="0">
                <a:latin typeface="Calibri" panose="020F0502020204030204" pitchFamily="34" charset="0"/>
                <a:cs typeface="Calibri" panose="020F0502020204030204" pitchFamily="34" charset="0"/>
              </a:rPr>
              <a:t>building </a:t>
            </a:r>
            <a:r>
              <a:rPr lang="en-US" sz="1000" spc="3" dirty="0">
                <a:latin typeface="Calibri" panose="020F0502020204030204" pitchFamily="34" charset="0"/>
                <a:cs typeface="Calibri" panose="020F0502020204030204" pitchFamily="34" charset="0"/>
              </a:rPr>
              <a:t>relationships, </a:t>
            </a:r>
            <a:r>
              <a:rPr lang="en-US" sz="1000" spc="7" dirty="0">
                <a:latin typeface="Calibri" panose="020F0502020204030204" pitchFamily="34" charset="0"/>
                <a:cs typeface="Calibri" panose="020F0502020204030204" pitchFamily="34" charset="0"/>
              </a:rPr>
              <a:t>leadership  </a:t>
            </a:r>
            <a:r>
              <a:rPr lang="en-US" sz="1000" spc="13" dirty="0">
                <a:latin typeface="Calibri" panose="020F0502020204030204" pitchFamily="34" charset="0"/>
                <a:cs typeface="Calibri" panose="020F0502020204030204" pitchFamily="34" charset="0"/>
              </a:rPr>
              <a:t>and </a:t>
            </a:r>
            <a:r>
              <a:rPr lang="en-US" sz="1000" dirty="0">
                <a:latin typeface="Calibri" panose="020F0502020204030204" pitchFamily="34" charset="0"/>
                <a:cs typeface="Calibri" panose="020F0502020204030204" pitchFamily="34" charset="0"/>
              </a:rPr>
              <a:t>power, </a:t>
            </a:r>
            <a:r>
              <a:rPr lang="en-US" sz="1000" spc="17" dirty="0">
                <a:latin typeface="Calibri" panose="020F0502020204030204" pitchFamily="34" charset="0"/>
                <a:cs typeface="Calibri" panose="020F0502020204030204" pitchFamily="34" charset="0"/>
              </a:rPr>
              <a:t>typically </a:t>
            </a:r>
            <a:r>
              <a:rPr lang="en-US" sz="1000" spc="13" dirty="0">
                <a:latin typeface="Calibri" panose="020F0502020204030204" pitchFamily="34" charset="0"/>
                <a:cs typeface="Calibri" panose="020F0502020204030204" pitchFamily="34" charset="0"/>
              </a:rPr>
              <a:t>among </a:t>
            </a:r>
            <a:r>
              <a:rPr lang="en-US" sz="1000" spc="17" dirty="0">
                <a:latin typeface="Calibri" panose="020F0502020204030204" pitchFamily="34" charset="0"/>
                <a:cs typeface="Calibri" panose="020F0502020204030204" pitchFamily="34" charset="0"/>
              </a:rPr>
              <a:t>marginalized </a:t>
            </a:r>
            <a:r>
              <a:rPr lang="en-US" sz="1000" spc="10" dirty="0">
                <a:latin typeface="Calibri" panose="020F0502020204030204" pitchFamily="34" charset="0"/>
                <a:cs typeface="Calibri" panose="020F0502020204030204" pitchFamily="34" charset="0"/>
              </a:rPr>
              <a:t>communities, </a:t>
            </a:r>
            <a:r>
              <a:rPr lang="en-US" sz="1000" spc="13" dirty="0">
                <a:latin typeface="Calibri" panose="020F0502020204030204" pitchFamily="34" charset="0"/>
                <a:cs typeface="Calibri" panose="020F0502020204030204" pitchFamily="34" charset="0"/>
              </a:rPr>
              <a:t>and bringing  </a:t>
            </a:r>
            <a:r>
              <a:rPr lang="en-US" sz="1000" spc="-17" dirty="0">
                <a:latin typeface="Calibri" panose="020F0502020204030204" pitchFamily="34" charset="0"/>
                <a:cs typeface="Calibri" panose="020F0502020204030204" pitchFamily="34" charset="0"/>
              </a:rPr>
              <a:t>that </a:t>
            </a:r>
            <a:r>
              <a:rPr lang="en-US" sz="1000" spc="7" dirty="0">
                <a:latin typeface="Calibri" panose="020F0502020204030204" pitchFamily="34" charset="0"/>
                <a:cs typeface="Calibri" panose="020F0502020204030204" pitchFamily="34" charset="0"/>
              </a:rPr>
              <a:t>power </a:t>
            </a:r>
            <a:r>
              <a:rPr lang="en-US" sz="1000" spc="13" dirty="0">
                <a:latin typeface="Calibri" panose="020F0502020204030204" pitchFamily="34" charset="0"/>
                <a:cs typeface="Calibri" panose="020F0502020204030204" pitchFamily="34" charset="0"/>
              </a:rPr>
              <a:t>and collective </a:t>
            </a:r>
            <a:r>
              <a:rPr lang="en-US" sz="1000" spc="20" dirty="0">
                <a:latin typeface="Calibri" panose="020F0502020204030204" pitchFamily="34" charset="0"/>
                <a:cs typeface="Calibri" panose="020F0502020204030204" pitchFamily="34" charset="0"/>
              </a:rPr>
              <a:t>voice </a:t>
            </a:r>
            <a:r>
              <a:rPr lang="en-US" sz="1000" spc="-13" dirty="0">
                <a:latin typeface="Calibri" panose="020F0502020204030204" pitchFamily="34" charset="0"/>
                <a:cs typeface="Calibri" panose="020F0502020204030204" pitchFamily="34" charset="0"/>
              </a:rPr>
              <a:t>to </a:t>
            </a:r>
            <a:r>
              <a:rPr lang="en-US" sz="1000" dirty="0">
                <a:latin typeface="Calibri" panose="020F0502020204030204" pitchFamily="34" charset="0"/>
                <a:cs typeface="Calibri" panose="020F0502020204030204" pitchFamily="34" charset="0"/>
              </a:rPr>
              <a:t>bear </a:t>
            </a:r>
            <a:r>
              <a:rPr lang="en-US" sz="1000" spc="17" dirty="0">
                <a:latin typeface="Calibri" panose="020F0502020204030204" pitchFamily="34" charset="0"/>
                <a:cs typeface="Calibri" panose="020F0502020204030204" pitchFamily="34" charset="0"/>
              </a:rPr>
              <a:t>on </a:t>
            </a:r>
            <a:r>
              <a:rPr lang="en-US" sz="1000" spc="-10" dirty="0">
                <a:latin typeface="Calibri" panose="020F0502020204030204" pitchFamily="34" charset="0"/>
                <a:cs typeface="Calibri" panose="020F0502020204030204" pitchFamily="34" charset="0"/>
              </a:rPr>
              <a:t>the </a:t>
            </a:r>
            <a:r>
              <a:rPr lang="en-US" sz="1000" dirty="0">
                <a:latin typeface="Calibri" panose="020F0502020204030204" pitchFamily="34" charset="0"/>
                <a:cs typeface="Calibri" panose="020F0502020204030204" pitchFamily="34" charset="0"/>
              </a:rPr>
              <a:t>issues </a:t>
            </a:r>
            <a:r>
              <a:rPr lang="en-US" sz="1000" spc="-17" dirty="0">
                <a:latin typeface="Calibri" panose="020F0502020204030204" pitchFamily="34" charset="0"/>
                <a:cs typeface="Calibri" panose="020F0502020204030204" pitchFamily="34" charset="0"/>
              </a:rPr>
              <a:t>that </a:t>
            </a:r>
            <a:r>
              <a:rPr lang="en-US" sz="1000" spc="-10" dirty="0">
                <a:latin typeface="Calibri" panose="020F0502020204030204" pitchFamily="34" charset="0"/>
                <a:cs typeface="Calibri" panose="020F0502020204030204" pitchFamily="34" charset="0"/>
              </a:rPr>
              <a:t>affect </a:t>
            </a:r>
            <a:r>
              <a:rPr lang="en-US" sz="1000" spc="-7" dirty="0">
                <a:latin typeface="Calibri" panose="020F0502020204030204" pitchFamily="34" charset="0"/>
                <a:cs typeface="Calibri" panose="020F0502020204030204" pitchFamily="34" charset="0"/>
              </a:rPr>
              <a:t>those  </a:t>
            </a:r>
            <a:r>
              <a:rPr lang="en-US" sz="1000" spc="10" dirty="0">
                <a:latin typeface="Calibri" panose="020F0502020204030204" pitchFamily="34" charset="0"/>
                <a:cs typeface="Calibri" panose="020F0502020204030204" pitchFamily="34" charset="0"/>
              </a:rPr>
              <a:t>communities </a:t>
            </a:r>
            <a:r>
              <a:rPr lang="en-US" sz="1000" spc="17" dirty="0">
                <a:latin typeface="Calibri" panose="020F0502020204030204" pitchFamily="34" charset="0"/>
                <a:cs typeface="Calibri" panose="020F0502020204030204" pitchFamily="34" charset="0"/>
              </a:rPr>
              <a:t>by </a:t>
            </a:r>
            <a:r>
              <a:rPr lang="en-US" sz="1000" spc="13" dirty="0">
                <a:latin typeface="Calibri" panose="020F0502020204030204" pitchFamily="34" charset="0"/>
                <a:cs typeface="Calibri" panose="020F0502020204030204" pitchFamily="34" charset="0"/>
              </a:rPr>
              <a:t>engaging </a:t>
            </a:r>
            <a:r>
              <a:rPr lang="en-US" sz="1000" spc="7" dirty="0">
                <a:latin typeface="Calibri" panose="020F0502020204030204" pitchFamily="34" charset="0"/>
                <a:cs typeface="Calibri" panose="020F0502020204030204" pitchFamily="34" charset="0"/>
              </a:rPr>
              <a:t>with </a:t>
            </a:r>
            <a:r>
              <a:rPr lang="en-US" sz="1000" spc="-3" dirty="0">
                <a:latin typeface="Calibri" panose="020F0502020204030204" pitchFamily="34" charset="0"/>
                <a:cs typeface="Calibri" panose="020F0502020204030204" pitchFamily="34" charset="0"/>
              </a:rPr>
              <a:t>relevant </a:t>
            </a:r>
            <a:r>
              <a:rPr lang="en-US" sz="1000" spc="10" dirty="0">
                <a:latin typeface="Calibri" panose="020F0502020204030204" pitchFamily="34" charset="0"/>
                <a:cs typeface="Calibri" panose="020F0502020204030204" pitchFamily="34" charset="0"/>
              </a:rPr>
              <a:t>decision-makers. </a:t>
            </a:r>
            <a:r>
              <a:rPr lang="en-US" sz="1000" spc="7" dirty="0">
                <a:latin typeface="Calibri" panose="020F0502020204030204" pitchFamily="34" charset="0"/>
                <a:cs typeface="Calibri" panose="020F0502020204030204" pitchFamily="34" charset="0"/>
              </a:rPr>
              <a:t>The </a:t>
            </a:r>
            <a:r>
              <a:rPr lang="en-US" sz="1000" dirty="0">
                <a:latin typeface="Calibri" panose="020F0502020204030204" pitchFamily="34" charset="0"/>
                <a:cs typeface="Calibri" panose="020F0502020204030204" pitchFamily="34" charset="0"/>
              </a:rPr>
              <a:t>issues  </a:t>
            </a:r>
            <a:r>
              <a:rPr lang="en-US" sz="1000" spc="3" dirty="0">
                <a:latin typeface="Calibri" panose="020F0502020204030204" pitchFamily="34" charset="0"/>
                <a:cs typeface="Calibri" panose="020F0502020204030204" pitchFamily="34" charset="0"/>
              </a:rPr>
              <a:t>raised, solutions identified </a:t>
            </a:r>
            <a:r>
              <a:rPr lang="en-US" sz="1000" spc="13" dirty="0">
                <a:latin typeface="Calibri" panose="020F0502020204030204" pitchFamily="34" charset="0"/>
                <a:cs typeface="Calibri" panose="020F0502020204030204" pitchFamily="34" charset="0"/>
              </a:rPr>
              <a:t>and </a:t>
            </a:r>
            <a:r>
              <a:rPr lang="en-US" sz="1000" spc="-10" dirty="0">
                <a:latin typeface="Calibri" panose="020F0502020204030204" pitchFamily="34" charset="0"/>
                <a:cs typeface="Calibri" panose="020F0502020204030204" pitchFamily="34" charset="0"/>
              </a:rPr>
              <a:t>strategies </a:t>
            </a:r>
            <a:r>
              <a:rPr lang="en-US" sz="1000" spc="10" dirty="0">
                <a:latin typeface="Calibri" panose="020F0502020204030204" pitchFamily="34" charset="0"/>
                <a:cs typeface="Calibri" panose="020F0502020204030204" pitchFamily="34" charset="0"/>
              </a:rPr>
              <a:t>developed </a:t>
            </a:r>
            <a:r>
              <a:rPr lang="en-US" sz="1000" spc="-13" dirty="0">
                <a:latin typeface="Calibri" panose="020F0502020204030204" pitchFamily="34" charset="0"/>
                <a:cs typeface="Calibri" panose="020F0502020204030204" pitchFamily="34" charset="0"/>
              </a:rPr>
              <a:t>to </a:t>
            </a:r>
            <a:r>
              <a:rPr lang="en-US" sz="1000" spc="13" dirty="0">
                <a:latin typeface="Calibri" panose="020F0502020204030204" pitchFamily="34" charset="0"/>
                <a:cs typeface="Calibri" panose="020F0502020204030204" pitchFamily="34" charset="0"/>
              </a:rPr>
              <a:t>achieve </a:t>
            </a:r>
            <a:r>
              <a:rPr lang="en-US" sz="1000" spc="-7" dirty="0">
                <a:latin typeface="Calibri" panose="020F0502020204030204" pitchFamily="34" charset="0"/>
                <a:cs typeface="Calibri" panose="020F0502020204030204" pitchFamily="34" charset="0"/>
              </a:rPr>
              <a:t>those  </a:t>
            </a:r>
            <a:r>
              <a:rPr lang="en-US" sz="1000" spc="3" dirty="0">
                <a:latin typeface="Calibri" panose="020F0502020204030204" pitchFamily="34" charset="0"/>
                <a:cs typeface="Calibri" panose="020F0502020204030204" pitchFamily="34" charset="0"/>
              </a:rPr>
              <a:t>solutions </a:t>
            </a:r>
            <a:r>
              <a:rPr lang="en-US" sz="1000" spc="20" dirty="0">
                <a:latin typeface="Calibri" panose="020F0502020204030204" pitchFamily="34" charset="0"/>
                <a:cs typeface="Calibri" panose="020F0502020204030204" pitchFamily="34" charset="0"/>
              </a:rPr>
              <a:t>all </a:t>
            </a:r>
            <a:r>
              <a:rPr lang="en-US" sz="1000" spc="-3" dirty="0">
                <a:latin typeface="Calibri" panose="020F0502020204030204" pitchFamily="34" charset="0"/>
                <a:cs typeface="Calibri" panose="020F0502020204030204" pitchFamily="34" charset="0"/>
              </a:rPr>
              <a:t>are </a:t>
            </a:r>
            <a:r>
              <a:rPr lang="en-US" sz="1000" spc="3" dirty="0">
                <a:latin typeface="Calibri" panose="020F0502020204030204" pitchFamily="34" charset="0"/>
                <a:cs typeface="Calibri" panose="020F0502020204030204" pitchFamily="34" charset="0"/>
              </a:rPr>
              <a:t>defined </a:t>
            </a:r>
            <a:r>
              <a:rPr lang="en-US" sz="1000" spc="13" dirty="0">
                <a:latin typeface="Calibri" panose="020F0502020204030204" pitchFamily="34" charset="0"/>
                <a:cs typeface="Calibri" panose="020F0502020204030204" pitchFamily="34" charset="0"/>
              </a:rPr>
              <a:t>and </a:t>
            </a:r>
            <a:r>
              <a:rPr lang="en-US" sz="1000" spc="3" dirty="0">
                <a:latin typeface="Calibri" panose="020F0502020204030204" pitchFamily="34" charset="0"/>
                <a:cs typeface="Calibri" panose="020F0502020204030204" pitchFamily="34" charset="0"/>
              </a:rPr>
              <a:t>acted </a:t>
            </a:r>
            <a:r>
              <a:rPr lang="en-US" sz="1000" spc="17" dirty="0">
                <a:latin typeface="Calibri" panose="020F0502020204030204" pitchFamily="34" charset="0"/>
                <a:cs typeface="Calibri" panose="020F0502020204030204" pitchFamily="34" charset="0"/>
              </a:rPr>
              <a:t>on by </a:t>
            </a:r>
            <a:r>
              <a:rPr lang="en-US" sz="1000" spc="-10" dirty="0">
                <a:latin typeface="Calibri" panose="020F0502020204030204" pitchFamily="34" charset="0"/>
                <a:cs typeface="Calibri" panose="020F0502020204030204" pitchFamily="34" charset="0"/>
              </a:rPr>
              <a:t>the</a:t>
            </a:r>
            <a:r>
              <a:rPr lang="en-US" sz="1000" spc="63"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leaders themselves</a:t>
            </a:r>
          </a:p>
          <a:p>
            <a:pPr marL="8405" marR="3362">
              <a:lnSpc>
                <a:spcPct val="130900"/>
              </a:lnSpc>
              <a:spcBef>
                <a:spcPts val="66"/>
              </a:spcBef>
            </a:pPr>
            <a:endParaRPr lang="en-US" sz="1000" dirty="0">
              <a:latin typeface="Calibri" panose="020F0502020204030204" pitchFamily="34" charset="0"/>
              <a:cs typeface="Calibri" panose="020F0502020204030204" pitchFamily="34" charset="0"/>
            </a:endParaRPr>
          </a:p>
          <a:p>
            <a:pPr marL="8405" marR="61355">
              <a:lnSpc>
                <a:spcPct val="130900"/>
              </a:lnSpc>
            </a:pPr>
            <a:r>
              <a:rPr lang="en-US" sz="1000" b="1" spc="17" dirty="0">
                <a:latin typeface="Calibri" panose="020F0502020204030204" pitchFamily="34" charset="0"/>
                <a:cs typeface="Calibri" panose="020F0502020204030204" pitchFamily="34" charset="0"/>
              </a:rPr>
              <a:t>Cultural </a:t>
            </a:r>
            <a:r>
              <a:rPr lang="en-US" sz="1000" b="1" spc="7" dirty="0">
                <a:latin typeface="Calibri" panose="020F0502020204030204" pitchFamily="34" charset="0"/>
                <a:cs typeface="Calibri" panose="020F0502020204030204" pitchFamily="34" charset="0"/>
              </a:rPr>
              <a:t>competence</a:t>
            </a:r>
            <a:r>
              <a:rPr lang="en-US" sz="1000" spc="7" dirty="0">
                <a:latin typeface="Calibri" panose="020F0502020204030204" pitchFamily="34" charset="0"/>
                <a:cs typeface="Calibri" panose="020F0502020204030204" pitchFamily="34" charset="0"/>
              </a:rPr>
              <a:t>: </a:t>
            </a:r>
            <a:r>
              <a:rPr lang="en-US" sz="1000" spc="13" dirty="0">
                <a:latin typeface="Calibri" panose="020F0502020204030204" pitchFamily="34" charset="0"/>
                <a:cs typeface="Calibri" panose="020F0502020204030204" pitchFamily="34" charset="0"/>
              </a:rPr>
              <a:t>One’s </a:t>
            </a:r>
            <a:r>
              <a:rPr lang="en-US" sz="1000" spc="10" dirty="0">
                <a:latin typeface="Calibri" panose="020F0502020204030204" pitchFamily="34" charset="0"/>
                <a:cs typeface="Calibri" panose="020F0502020204030204" pitchFamily="34" charset="0"/>
              </a:rPr>
              <a:t>ability </a:t>
            </a:r>
            <a:r>
              <a:rPr lang="en-US" sz="1000" spc="-13" dirty="0">
                <a:latin typeface="Calibri" panose="020F0502020204030204" pitchFamily="34" charset="0"/>
                <a:cs typeface="Calibri" panose="020F0502020204030204" pitchFamily="34" charset="0"/>
              </a:rPr>
              <a:t>to </a:t>
            </a:r>
            <a:r>
              <a:rPr lang="en-US" sz="1000" spc="13" dirty="0">
                <a:latin typeface="Calibri" panose="020F0502020204030204" pitchFamily="34" charset="0"/>
                <a:cs typeface="Calibri" panose="020F0502020204030204" pitchFamily="34" charset="0"/>
              </a:rPr>
              <a:t>communicate </a:t>
            </a:r>
            <a:r>
              <a:rPr lang="en-US" sz="1000" dirty="0">
                <a:latin typeface="Calibri" panose="020F0502020204030204" pitchFamily="34" charset="0"/>
                <a:cs typeface="Calibri" panose="020F0502020204030204" pitchFamily="34" charset="0"/>
              </a:rPr>
              <a:t>or </a:t>
            </a:r>
            <a:r>
              <a:rPr lang="en-US" sz="1000" spc="-3" dirty="0">
                <a:latin typeface="Calibri" panose="020F0502020204030204" pitchFamily="34" charset="0"/>
                <a:cs typeface="Calibri" panose="020F0502020204030204" pitchFamily="34" charset="0"/>
              </a:rPr>
              <a:t>interact </a:t>
            </a:r>
            <a:r>
              <a:rPr lang="en-US" sz="1000" spc="7" dirty="0">
                <a:latin typeface="Calibri" panose="020F0502020204030204" pitchFamily="34" charset="0"/>
                <a:cs typeface="Calibri" panose="020F0502020204030204" pitchFamily="34" charset="0"/>
              </a:rPr>
              <a:t>with,  </a:t>
            </a:r>
            <a:r>
              <a:rPr lang="en-US" sz="1000" dirty="0">
                <a:latin typeface="Calibri" panose="020F0502020204030204" pitchFamily="34" charset="0"/>
                <a:cs typeface="Calibri" panose="020F0502020204030204" pitchFamily="34" charset="0"/>
              </a:rPr>
              <a:t>or </a:t>
            </a:r>
            <a:r>
              <a:rPr lang="en-US" sz="1000" spc="-3" dirty="0">
                <a:latin typeface="Calibri" panose="020F0502020204030204" pitchFamily="34" charset="0"/>
                <a:cs typeface="Calibri" panose="020F0502020204030204" pitchFamily="34" charset="0"/>
              </a:rPr>
              <a:t>serve </a:t>
            </a:r>
            <a:r>
              <a:rPr lang="en-US" sz="1000" spc="10" dirty="0">
                <a:latin typeface="Calibri" panose="020F0502020204030204" pitchFamily="34" charset="0"/>
                <a:cs typeface="Calibri" panose="020F0502020204030204" pitchFamily="34" charset="0"/>
              </a:rPr>
              <a:t>people </a:t>
            </a:r>
            <a:r>
              <a:rPr lang="en-US" sz="1000" spc="20" dirty="0">
                <a:latin typeface="Calibri" panose="020F0502020204030204" pitchFamily="34" charset="0"/>
                <a:cs typeface="Calibri" panose="020F0502020204030204" pitchFamily="34" charset="0"/>
              </a:rPr>
              <a:t>who </a:t>
            </a:r>
            <a:r>
              <a:rPr lang="en-US" sz="1000" spc="-3" dirty="0">
                <a:latin typeface="Calibri" panose="020F0502020204030204" pitchFamily="34" charset="0"/>
                <a:cs typeface="Calibri" panose="020F0502020204030204" pitchFamily="34" charset="0"/>
              </a:rPr>
              <a:t>are of </a:t>
            </a:r>
            <a:r>
              <a:rPr lang="en-US" sz="1000" spc="-10" dirty="0">
                <a:latin typeface="Calibri" panose="020F0502020204030204" pitchFamily="34" charset="0"/>
                <a:cs typeface="Calibri" panose="020F0502020204030204" pitchFamily="34" charset="0"/>
              </a:rPr>
              <a:t>different </a:t>
            </a:r>
            <a:r>
              <a:rPr lang="en-US" sz="1000" spc="3" dirty="0">
                <a:latin typeface="Calibri" panose="020F0502020204030204" pitchFamily="34" charset="0"/>
                <a:cs typeface="Calibri" panose="020F0502020204030204" pitchFamily="34" charset="0"/>
              </a:rPr>
              <a:t>cultures </a:t>
            </a:r>
            <a:r>
              <a:rPr lang="en-US" sz="1000" spc="13" dirty="0">
                <a:latin typeface="Calibri" panose="020F0502020204030204" pitchFamily="34" charset="0"/>
                <a:cs typeface="Calibri" panose="020F0502020204030204" pitchFamily="34" charset="0"/>
              </a:rPr>
              <a:t>and </a:t>
            </a:r>
            <a:r>
              <a:rPr lang="en-US" sz="1000" spc="10" dirty="0">
                <a:latin typeface="Calibri" panose="020F0502020204030204" pitchFamily="34" charset="0"/>
                <a:cs typeface="Calibri" panose="020F0502020204030204" pitchFamily="34" charset="0"/>
              </a:rPr>
              <a:t>backgrounds. </a:t>
            </a:r>
            <a:r>
              <a:rPr lang="en-US" sz="1000" spc="17" dirty="0">
                <a:latin typeface="Calibri" panose="020F0502020204030204" pitchFamily="34" charset="0"/>
                <a:cs typeface="Calibri" panose="020F0502020204030204" pitchFamily="34" charset="0"/>
              </a:rPr>
              <a:t>Being  </a:t>
            </a:r>
            <a:r>
              <a:rPr lang="en-US" sz="1000" spc="10" dirty="0">
                <a:latin typeface="Calibri" panose="020F0502020204030204" pitchFamily="34" charset="0"/>
                <a:cs typeface="Calibri" panose="020F0502020204030204" pitchFamily="34" charset="0"/>
              </a:rPr>
              <a:t>culturally </a:t>
            </a:r>
            <a:r>
              <a:rPr lang="en-US" sz="1000" dirty="0">
                <a:latin typeface="Calibri" panose="020F0502020204030204" pitchFamily="34" charset="0"/>
                <a:cs typeface="Calibri" panose="020F0502020204030204" pitchFamily="34" charset="0"/>
              </a:rPr>
              <a:t>competent </a:t>
            </a:r>
            <a:r>
              <a:rPr lang="en-US" sz="1000" spc="7" dirty="0">
                <a:latin typeface="Calibri" panose="020F0502020204030204" pitchFamily="34" charset="0"/>
                <a:cs typeface="Calibri" panose="020F0502020204030204" pitchFamily="34" charset="0"/>
              </a:rPr>
              <a:t>means </a:t>
            </a:r>
            <a:r>
              <a:rPr lang="en-US" sz="1000" spc="-17" dirty="0">
                <a:latin typeface="Calibri" panose="020F0502020204030204" pitchFamily="34" charset="0"/>
                <a:cs typeface="Calibri" panose="020F0502020204030204" pitchFamily="34" charset="0"/>
              </a:rPr>
              <a:t>that </a:t>
            </a:r>
            <a:r>
              <a:rPr lang="en-US" sz="1000" spc="17" dirty="0">
                <a:latin typeface="Calibri" panose="020F0502020204030204" pitchFamily="34" charset="0"/>
                <a:cs typeface="Calibri" panose="020F0502020204030204" pitchFamily="34" charset="0"/>
              </a:rPr>
              <a:t>you </a:t>
            </a:r>
            <a:r>
              <a:rPr lang="en-US" sz="1000" spc="-3" dirty="0">
                <a:latin typeface="Calibri" panose="020F0502020204030204" pitchFamily="34" charset="0"/>
                <a:cs typeface="Calibri" panose="020F0502020204030204" pitchFamily="34" charset="0"/>
              </a:rPr>
              <a:t>are </a:t>
            </a:r>
            <a:r>
              <a:rPr lang="en-US" sz="1000" spc="10" dirty="0">
                <a:latin typeface="Calibri" panose="020F0502020204030204" pitchFamily="34" charset="0"/>
                <a:cs typeface="Calibri" panose="020F0502020204030204" pitchFamily="34" charset="0"/>
              </a:rPr>
              <a:t>able </a:t>
            </a:r>
            <a:r>
              <a:rPr lang="en-US" sz="1000" spc="-13" dirty="0">
                <a:latin typeface="Calibri" panose="020F0502020204030204" pitchFamily="34" charset="0"/>
                <a:cs typeface="Calibri" panose="020F0502020204030204" pitchFamily="34" charset="0"/>
              </a:rPr>
              <a:t>to </a:t>
            </a:r>
            <a:r>
              <a:rPr lang="en-US" sz="1000" spc="3" dirty="0">
                <a:latin typeface="Calibri" panose="020F0502020204030204" pitchFamily="34" charset="0"/>
                <a:cs typeface="Calibri" panose="020F0502020204030204" pitchFamily="34" charset="0"/>
              </a:rPr>
              <a:t>talk </a:t>
            </a:r>
            <a:r>
              <a:rPr lang="en-US" sz="1000" dirty="0">
                <a:latin typeface="Calibri" panose="020F0502020204030204" pitchFamily="34" charset="0"/>
                <a:cs typeface="Calibri" panose="020F0502020204030204" pitchFamily="34" charset="0"/>
              </a:rPr>
              <a:t>or </a:t>
            </a:r>
            <a:r>
              <a:rPr lang="en-US" sz="1000" spc="-7" dirty="0">
                <a:latin typeface="Calibri" panose="020F0502020204030204" pitchFamily="34" charset="0"/>
                <a:cs typeface="Calibri" panose="020F0502020204030204" pitchFamily="34" charset="0"/>
              </a:rPr>
              <a:t>relate </a:t>
            </a:r>
            <a:r>
              <a:rPr lang="en-US" sz="1000" spc="-13" dirty="0">
                <a:latin typeface="Calibri" panose="020F0502020204030204" pitchFamily="34" charset="0"/>
                <a:cs typeface="Calibri" panose="020F0502020204030204" pitchFamily="34" charset="0"/>
              </a:rPr>
              <a:t>to </a:t>
            </a:r>
            <a:r>
              <a:rPr lang="en-US" sz="1000" spc="-10" dirty="0">
                <a:latin typeface="Calibri" panose="020F0502020204030204" pitchFamily="34" charset="0"/>
                <a:cs typeface="Calibri" panose="020F0502020204030204" pitchFamily="34" charset="0"/>
              </a:rPr>
              <a:t>other  </a:t>
            </a:r>
            <a:r>
              <a:rPr lang="en-US" sz="1000" spc="10" dirty="0">
                <a:latin typeface="Calibri" panose="020F0502020204030204" pitchFamily="34" charset="0"/>
                <a:cs typeface="Calibri" panose="020F0502020204030204" pitchFamily="34" charset="0"/>
              </a:rPr>
              <a:t>people </a:t>
            </a:r>
            <a:r>
              <a:rPr lang="en-US" sz="1000" spc="23" dirty="0">
                <a:latin typeface="Calibri" panose="020F0502020204030204" pitchFamily="34" charset="0"/>
                <a:cs typeface="Calibri" panose="020F0502020204030204" pitchFamily="34" charset="0"/>
              </a:rPr>
              <a:t>in </a:t>
            </a:r>
            <a:r>
              <a:rPr lang="en-US" sz="1000" spc="10" dirty="0">
                <a:latin typeface="Calibri" panose="020F0502020204030204" pitchFamily="34" charset="0"/>
                <a:cs typeface="Calibri" panose="020F0502020204030204" pitchFamily="34" charset="0"/>
              </a:rPr>
              <a:t>ways </a:t>
            </a:r>
            <a:r>
              <a:rPr lang="en-US" sz="1000" dirty="0">
                <a:latin typeface="Calibri" panose="020F0502020204030204" pitchFamily="34" charset="0"/>
                <a:cs typeface="Calibri" panose="020F0502020204030204" pitchFamily="34" charset="0"/>
              </a:rPr>
              <a:t>appropriate </a:t>
            </a:r>
            <a:r>
              <a:rPr lang="en-US" sz="1000" spc="-13" dirty="0">
                <a:latin typeface="Calibri" panose="020F0502020204030204" pitchFamily="34" charset="0"/>
                <a:cs typeface="Calibri" panose="020F0502020204030204" pitchFamily="34" charset="0"/>
              </a:rPr>
              <a:t>to </a:t>
            </a:r>
            <a:r>
              <a:rPr lang="en-US" sz="1000" spc="-7" dirty="0">
                <a:latin typeface="Calibri" panose="020F0502020204030204" pitchFamily="34" charset="0"/>
                <a:cs typeface="Calibri" panose="020F0502020204030204" pitchFamily="34" charset="0"/>
              </a:rPr>
              <a:t>their </a:t>
            </a:r>
            <a:r>
              <a:rPr lang="en-US" sz="1000" spc="3" dirty="0">
                <a:latin typeface="Calibri" panose="020F0502020204030204" pitchFamily="34" charset="0"/>
                <a:cs typeface="Calibri" panose="020F0502020204030204" pitchFamily="34" charset="0"/>
              </a:rPr>
              <a:t>culture. </a:t>
            </a:r>
            <a:r>
              <a:rPr lang="en-US" sz="1000" spc="13" dirty="0">
                <a:latin typeface="Calibri" panose="020F0502020204030204" pitchFamily="34" charset="0"/>
                <a:cs typeface="Calibri" panose="020F0502020204030204" pitchFamily="34" charset="0"/>
              </a:rPr>
              <a:t>Cultural </a:t>
            </a:r>
            <a:r>
              <a:rPr lang="en-US" sz="1000" spc="7" dirty="0">
                <a:latin typeface="Calibri" panose="020F0502020204030204" pitchFamily="34" charset="0"/>
                <a:cs typeface="Calibri" panose="020F0502020204030204" pitchFamily="34" charset="0"/>
              </a:rPr>
              <a:t>competence  </a:t>
            </a:r>
            <a:r>
              <a:rPr lang="en-US" sz="1000" spc="10" dirty="0">
                <a:latin typeface="Calibri" panose="020F0502020204030204" pitchFamily="34" charset="0"/>
                <a:cs typeface="Calibri" panose="020F0502020204030204" pitchFamily="34" charset="0"/>
              </a:rPr>
              <a:t>begins </a:t>
            </a:r>
            <a:r>
              <a:rPr lang="en-US" sz="1000" spc="7" dirty="0">
                <a:latin typeface="Calibri" panose="020F0502020204030204" pitchFamily="34" charset="0"/>
                <a:cs typeface="Calibri" panose="020F0502020204030204" pitchFamily="34" charset="0"/>
              </a:rPr>
              <a:t>with </a:t>
            </a:r>
            <a:r>
              <a:rPr lang="en-US" sz="1000" spc="3" dirty="0">
                <a:latin typeface="Calibri" panose="020F0502020204030204" pitchFamily="34" charset="0"/>
                <a:cs typeface="Calibri" panose="020F0502020204030204" pitchFamily="34" charset="0"/>
              </a:rPr>
              <a:t>deep </a:t>
            </a:r>
            <a:r>
              <a:rPr lang="en-US" sz="1000" dirty="0">
                <a:latin typeface="Calibri" panose="020F0502020204030204" pitchFamily="34" charset="0"/>
                <a:cs typeface="Calibri" panose="020F0502020204030204" pitchFamily="34" charset="0"/>
              </a:rPr>
              <a:t>awareness </a:t>
            </a:r>
            <a:r>
              <a:rPr lang="en-US" sz="1000" spc="-3" dirty="0">
                <a:latin typeface="Calibri" panose="020F0502020204030204" pitchFamily="34" charset="0"/>
                <a:cs typeface="Calibri" panose="020F0502020204030204" pitchFamily="34" charset="0"/>
              </a:rPr>
              <a:t>of </a:t>
            </a:r>
            <a:r>
              <a:rPr lang="en-US" sz="1000" spc="7" dirty="0">
                <a:latin typeface="Calibri" panose="020F0502020204030204" pitchFamily="34" charset="0"/>
                <a:cs typeface="Calibri" panose="020F0502020204030204" pitchFamily="34" charset="0"/>
              </a:rPr>
              <a:t>your </a:t>
            </a:r>
            <a:r>
              <a:rPr lang="en-US" sz="1000" spc="20" dirty="0">
                <a:latin typeface="Calibri" panose="020F0502020204030204" pitchFamily="34" charset="0"/>
                <a:cs typeface="Calibri" panose="020F0502020204030204" pitchFamily="34" charset="0"/>
              </a:rPr>
              <a:t>own </a:t>
            </a:r>
            <a:r>
              <a:rPr lang="en-US" sz="1000" spc="17" dirty="0">
                <a:latin typeface="Calibri" panose="020F0502020204030204" pitchFamily="34" charset="0"/>
                <a:cs typeface="Calibri" panose="020F0502020204030204" pitchFamily="34" charset="0"/>
              </a:rPr>
              <a:t>views </a:t>
            </a:r>
            <a:r>
              <a:rPr lang="en-US" sz="1000" spc="13" dirty="0">
                <a:latin typeface="Calibri" panose="020F0502020204030204" pitchFamily="34" charset="0"/>
                <a:cs typeface="Calibri" panose="020F0502020204030204" pitchFamily="34" charset="0"/>
              </a:rPr>
              <a:t>and </a:t>
            </a:r>
            <a:r>
              <a:rPr lang="en-US" sz="1000" spc="7" dirty="0">
                <a:latin typeface="Calibri" panose="020F0502020204030204" pitchFamily="34" charset="0"/>
                <a:cs typeface="Calibri" panose="020F0502020204030204" pitchFamily="34" charset="0"/>
              </a:rPr>
              <a:t>culture, </a:t>
            </a:r>
            <a:r>
              <a:rPr lang="en-US" sz="1000" spc="23" dirty="0">
                <a:latin typeface="Calibri" panose="020F0502020204030204" pitchFamily="34" charset="0"/>
                <a:cs typeface="Calibri" panose="020F0502020204030204" pitchFamily="34" charset="0"/>
              </a:rPr>
              <a:t>which  </a:t>
            </a:r>
            <a:r>
              <a:rPr lang="en-US" sz="1000" spc="30" dirty="0">
                <a:latin typeface="Calibri" panose="020F0502020204030204" pitchFamily="34" charset="0"/>
                <a:cs typeface="Calibri" panose="020F0502020204030204" pitchFamily="34" charset="0"/>
              </a:rPr>
              <a:t>will </a:t>
            </a:r>
            <a:r>
              <a:rPr lang="en-US" sz="1000" spc="13" dirty="0">
                <a:latin typeface="Calibri" panose="020F0502020204030204" pitchFamily="34" charset="0"/>
                <a:cs typeface="Calibri" panose="020F0502020204030204" pitchFamily="34" charset="0"/>
              </a:rPr>
              <a:t>help </a:t>
            </a:r>
            <a:r>
              <a:rPr lang="en-US" sz="1000" spc="17" dirty="0">
                <a:latin typeface="Calibri" panose="020F0502020204030204" pitchFamily="34" charset="0"/>
                <a:cs typeface="Calibri" panose="020F0502020204030204" pitchFamily="34" charset="0"/>
              </a:rPr>
              <a:t>you </a:t>
            </a:r>
            <a:r>
              <a:rPr lang="en-US" sz="1000" spc="23" dirty="0">
                <a:latin typeface="Calibri" panose="020F0502020204030204" pitchFamily="34" charset="0"/>
                <a:cs typeface="Calibri" panose="020F0502020204030204" pitchFamily="34" charset="0"/>
              </a:rPr>
              <a:t>in </a:t>
            </a:r>
            <a:r>
              <a:rPr lang="en-US" sz="1000" spc="3" dirty="0">
                <a:latin typeface="Calibri" panose="020F0502020204030204" pitchFamily="34" charset="0"/>
                <a:cs typeface="Calibri" panose="020F0502020204030204" pitchFamily="34" charset="0"/>
              </a:rPr>
              <a:t>understanding </a:t>
            </a:r>
            <a:r>
              <a:rPr lang="en-US" sz="1000" spc="-10" dirty="0">
                <a:latin typeface="Calibri" panose="020F0502020204030204" pitchFamily="34" charset="0"/>
                <a:cs typeface="Calibri" panose="020F0502020204030204" pitchFamily="34" charset="0"/>
              </a:rPr>
              <a:t>the </a:t>
            </a:r>
            <a:r>
              <a:rPr lang="en-US" sz="1000" spc="17" dirty="0">
                <a:latin typeface="Calibri" panose="020F0502020204030204" pitchFamily="34" charset="0"/>
                <a:cs typeface="Calibri" panose="020F0502020204030204" pitchFamily="34" charset="0"/>
              </a:rPr>
              <a:t>views </a:t>
            </a:r>
            <a:r>
              <a:rPr lang="en-US" sz="1000" dirty="0">
                <a:latin typeface="Calibri" panose="020F0502020204030204" pitchFamily="34" charset="0"/>
                <a:cs typeface="Calibri" panose="020F0502020204030204" pitchFamily="34" charset="0"/>
              </a:rPr>
              <a:t>or </a:t>
            </a:r>
            <a:r>
              <a:rPr lang="en-US" sz="1000" spc="3" dirty="0">
                <a:latin typeface="Calibri" panose="020F0502020204030204" pitchFamily="34" charset="0"/>
                <a:cs typeface="Calibri" panose="020F0502020204030204" pitchFamily="34" charset="0"/>
              </a:rPr>
              <a:t>culture </a:t>
            </a:r>
            <a:r>
              <a:rPr lang="en-US" sz="1000" spc="-3" dirty="0">
                <a:latin typeface="Calibri" panose="020F0502020204030204" pitchFamily="34" charset="0"/>
                <a:cs typeface="Calibri" panose="020F0502020204030204" pitchFamily="34" charset="0"/>
              </a:rPr>
              <a:t>of </a:t>
            </a:r>
            <a:r>
              <a:rPr lang="en-US" sz="1000" dirty="0">
                <a:latin typeface="Calibri" panose="020F0502020204030204" pitchFamily="34" charset="0"/>
                <a:cs typeface="Calibri" panose="020F0502020204030204" pitchFamily="34" charset="0"/>
              </a:rPr>
              <a:t>others.</a:t>
            </a:r>
            <a:r>
              <a:rPr lang="en-US" sz="1000" baseline="32407" dirty="0">
                <a:latin typeface="Calibri" panose="020F0502020204030204" pitchFamily="34" charset="0"/>
                <a:cs typeface="Calibri" panose="020F0502020204030204" pitchFamily="34" charset="0"/>
              </a:rPr>
              <a:t>  </a:t>
            </a:r>
            <a:r>
              <a:rPr lang="en-US" sz="1000" spc="60" dirty="0">
                <a:latin typeface="Calibri" panose="020F0502020204030204" pitchFamily="34" charset="0"/>
                <a:cs typeface="Calibri" panose="020F0502020204030204" pitchFamily="34" charset="0"/>
              </a:rPr>
              <a:t>A  </a:t>
            </a:r>
            <a:r>
              <a:rPr lang="en-US" sz="1000" spc="-3" dirty="0">
                <a:latin typeface="Calibri" panose="020F0502020204030204" pitchFamily="34" charset="0"/>
                <a:cs typeface="Calibri" panose="020F0502020204030204" pitchFamily="34" charset="0"/>
              </a:rPr>
              <a:t>related </a:t>
            </a:r>
            <a:r>
              <a:rPr lang="en-US" sz="1000" spc="10" dirty="0">
                <a:latin typeface="Calibri" panose="020F0502020204030204" pitchFamily="34" charset="0"/>
                <a:cs typeface="Calibri" panose="020F0502020204030204" pitchFamily="34" charset="0"/>
              </a:rPr>
              <a:t>concept is </a:t>
            </a:r>
            <a:r>
              <a:rPr lang="en-US" sz="1000" spc="7" dirty="0">
                <a:latin typeface="Calibri" panose="020F0502020204030204" pitchFamily="34" charset="0"/>
                <a:cs typeface="Calibri" panose="020F0502020204030204" pitchFamily="34" charset="0"/>
              </a:rPr>
              <a:t>cultural </a:t>
            </a:r>
            <a:r>
              <a:rPr lang="en-US" sz="1000" spc="10" dirty="0">
                <a:latin typeface="Calibri" panose="020F0502020204030204" pitchFamily="34" charset="0"/>
                <a:cs typeface="Calibri" panose="020F0502020204030204" pitchFamily="34" charset="0"/>
              </a:rPr>
              <a:t>humility: </a:t>
            </a:r>
            <a:r>
              <a:rPr lang="en-US" sz="1000" spc="7" dirty="0">
                <a:latin typeface="Calibri" panose="020F0502020204030204" pitchFamily="34" charset="0"/>
                <a:cs typeface="Calibri" panose="020F0502020204030204" pitchFamily="34" charset="0"/>
              </a:rPr>
              <a:t>“The </a:t>
            </a:r>
            <a:r>
              <a:rPr lang="en-US" sz="1000" spc="10" dirty="0">
                <a:latin typeface="Calibri" panose="020F0502020204030204" pitchFamily="34" charset="0"/>
                <a:cs typeface="Calibri" panose="020F0502020204030204" pitchFamily="34" charset="0"/>
              </a:rPr>
              <a:t>approach </a:t>
            </a:r>
            <a:r>
              <a:rPr lang="en-US" sz="1000" spc="-3" dirty="0">
                <a:latin typeface="Calibri" panose="020F0502020204030204" pitchFamily="34" charset="0"/>
                <a:cs typeface="Calibri" panose="020F0502020204030204" pitchFamily="34" charset="0"/>
              </a:rPr>
              <a:t>of </a:t>
            </a:r>
            <a:r>
              <a:rPr lang="en-US" sz="1000" spc="7" dirty="0">
                <a:latin typeface="Calibri" panose="020F0502020204030204" pitchFamily="34" charset="0"/>
                <a:cs typeface="Calibri" panose="020F0502020204030204" pitchFamily="34" charset="0"/>
              </a:rPr>
              <a:t>cultural </a:t>
            </a:r>
            <a:r>
              <a:rPr lang="en-US" sz="1000" spc="13" dirty="0">
                <a:latin typeface="Calibri" panose="020F0502020204030204" pitchFamily="34" charset="0"/>
                <a:cs typeface="Calibri" panose="020F0502020204030204" pitchFamily="34" charset="0"/>
              </a:rPr>
              <a:t>humility  </a:t>
            </a:r>
            <a:r>
              <a:rPr lang="en-US" sz="1000" spc="3" dirty="0">
                <a:latin typeface="Calibri" panose="020F0502020204030204" pitchFamily="34" charset="0"/>
                <a:cs typeface="Calibri" panose="020F0502020204030204" pitchFamily="34" charset="0"/>
              </a:rPr>
              <a:t>goes </a:t>
            </a:r>
            <a:r>
              <a:rPr lang="en-US" sz="1000" spc="10" dirty="0">
                <a:latin typeface="Calibri" panose="020F0502020204030204" pitchFamily="34" charset="0"/>
                <a:cs typeface="Calibri" panose="020F0502020204030204" pitchFamily="34" charset="0"/>
              </a:rPr>
              <a:t>beyond </a:t>
            </a:r>
            <a:r>
              <a:rPr lang="en-US" sz="1000" spc="-10" dirty="0">
                <a:latin typeface="Calibri" panose="020F0502020204030204" pitchFamily="34" charset="0"/>
                <a:cs typeface="Calibri" panose="020F0502020204030204" pitchFamily="34" charset="0"/>
              </a:rPr>
              <a:t>the </a:t>
            </a:r>
            <a:r>
              <a:rPr lang="en-US" sz="1000" spc="10" dirty="0">
                <a:latin typeface="Calibri" panose="020F0502020204030204" pitchFamily="34" charset="0"/>
                <a:cs typeface="Calibri" panose="020F0502020204030204" pitchFamily="34" charset="0"/>
              </a:rPr>
              <a:t>concept </a:t>
            </a:r>
            <a:r>
              <a:rPr lang="en-US" sz="1000" spc="-3" dirty="0">
                <a:latin typeface="Calibri" panose="020F0502020204030204" pitchFamily="34" charset="0"/>
                <a:cs typeface="Calibri" panose="020F0502020204030204" pitchFamily="34" charset="0"/>
              </a:rPr>
              <a:t>of </a:t>
            </a:r>
            <a:r>
              <a:rPr lang="en-US" sz="1000" spc="7" dirty="0">
                <a:latin typeface="Calibri" panose="020F0502020204030204" pitchFamily="34" charset="0"/>
                <a:cs typeface="Calibri" panose="020F0502020204030204" pitchFamily="34" charset="0"/>
              </a:rPr>
              <a:t>cultural </a:t>
            </a:r>
            <a:r>
              <a:rPr lang="en-US" sz="1000" spc="10" dirty="0">
                <a:latin typeface="Calibri" panose="020F0502020204030204" pitchFamily="34" charset="0"/>
                <a:cs typeface="Calibri" panose="020F0502020204030204" pitchFamily="34" charset="0"/>
              </a:rPr>
              <a:t>competence </a:t>
            </a:r>
            <a:r>
              <a:rPr lang="en-US" sz="1000" spc="-13" dirty="0">
                <a:latin typeface="Calibri" panose="020F0502020204030204" pitchFamily="34" charset="0"/>
                <a:cs typeface="Calibri" panose="020F0502020204030204" pitchFamily="34" charset="0"/>
              </a:rPr>
              <a:t>to </a:t>
            </a:r>
            <a:r>
              <a:rPr lang="en-US" sz="1000" spc="7" dirty="0">
                <a:latin typeface="Calibri" panose="020F0502020204030204" pitchFamily="34" charset="0"/>
                <a:cs typeface="Calibri" panose="020F0502020204030204" pitchFamily="34" charset="0"/>
              </a:rPr>
              <a:t>encourage us </a:t>
            </a:r>
            <a:r>
              <a:rPr lang="en-US" sz="1000" spc="-17" dirty="0">
                <a:latin typeface="Calibri" panose="020F0502020204030204" pitchFamily="34" charset="0"/>
                <a:cs typeface="Calibri" panose="020F0502020204030204" pitchFamily="34" charset="0"/>
              </a:rPr>
              <a:t>to  </a:t>
            </a:r>
            <a:r>
              <a:rPr lang="en-US" sz="1000" spc="3" dirty="0">
                <a:latin typeface="Calibri" panose="020F0502020204030204" pitchFamily="34" charset="0"/>
                <a:cs typeface="Calibri" panose="020F0502020204030204" pitchFamily="34" charset="0"/>
              </a:rPr>
              <a:t>identify our </a:t>
            </a:r>
            <a:r>
              <a:rPr lang="en-US" sz="1000" spc="20" dirty="0">
                <a:latin typeface="Calibri" panose="020F0502020204030204" pitchFamily="34" charset="0"/>
                <a:cs typeface="Calibri" panose="020F0502020204030204" pitchFamily="34" charset="0"/>
              </a:rPr>
              <a:t>own </a:t>
            </a:r>
            <a:r>
              <a:rPr lang="en-US" sz="1000" spc="3" dirty="0">
                <a:latin typeface="Calibri" panose="020F0502020204030204" pitchFamily="34" charset="0"/>
                <a:cs typeface="Calibri" panose="020F0502020204030204" pitchFamily="34" charset="0"/>
              </a:rPr>
              <a:t>biases </a:t>
            </a:r>
            <a:r>
              <a:rPr lang="en-US" sz="1000" spc="13" dirty="0">
                <a:latin typeface="Calibri" panose="020F0502020204030204" pitchFamily="34" charset="0"/>
                <a:cs typeface="Calibri" panose="020F0502020204030204" pitchFamily="34" charset="0"/>
              </a:rPr>
              <a:t>and </a:t>
            </a:r>
            <a:r>
              <a:rPr lang="en-US" sz="1000" spc="-13" dirty="0">
                <a:latin typeface="Calibri" panose="020F0502020204030204" pitchFamily="34" charset="0"/>
                <a:cs typeface="Calibri" panose="020F0502020204030204" pitchFamily="34" charset="0"/>
              </a:rPr>
              <a:t>to </a:t>
            </a:r>
            <a:r>
              <a:rPr lang="en-US" sz="1000" spc="13" dirty="0">
                <a:latin typeface="Calibri" panose="020F0502020204030204" pitchFamily="34" charset="0"/>
                <a:cs typeface="Calibri" panose="020F0502020204030204" pitchFamily="34" charset="0"/>
              </a:rPr>
              <a:t>acknowledge </a:t>
            </a:r>
            <a:r>
              <a:rPr lang="en-US" sz="1000" spc="-17" dirty="0">
                <a:latin typeface="Calibri" panose="020F0502020204030204" pitchFamily="34" charset="0"/>
                <a:cs typeface="Calibri" panose="020F0502020204030204" pitchFamily="34" charset="0"/>
              </a:rPr>
              <a:t>that </a:t>
            </a:r>
            <a:r>
              <a:rPr lang="en-US" sz="1000" spc="-7" dirty="0">
                <a:latin typeface="Calibri" panose="020F0502020204030204" pitchFamily="34" charset="0"/>
                <a:cs typeface="Calibri" panose="020F0502020204030204" pitchFamily="34" charset="0"/>
              </a:rPr>
              <a:t>those </a:t>
            </a:r>
            <a:r>
              <a:rPr lang="en-US" sz="1000" spc="3" dirty="0">
                <a:latin typeface="Calibri" panose="020F0502020204030204" pitchFamily="34" charset="0"/>
                <a:cs typeface="Calibri" panose="020F0502020204030204" pitchFamily="34" charset="0"/>
              </a:rPr>
              <a:t>biases </a:t>
            </a:r>
            <a:r>
              <a:rPr lang="en-US" sz="1000" spc="-7" dirty="0">
                <a:latin typeface="Calibri" panose="020F0502020204030204" pitchFamily="34" charset="0"/>
                <a:cs typeface="Calibri" panose="020F0502020204030204" pitchFamily="34" charset="0"/>
              </a:rPr>
              <a:t>must </a:t>
            </a:r>
            <a:r>
              <a:rPr lang="en-US" sz="1000" spc="3" dirty="0">
                <a:latin typeface="Calibri" panose="020F0502020204030204" pitchFamily="34" charset="0"/>
                <a:cs typeface="Calibri" panose="020F0502020204030204" pitchFamily="34" charset="0"/>
              </a:rPr>
              <a:t>be  </a:t>
            </a:r>
            <a:r>
              <a:rPr lang="en-US" sz="1000" spc="17" dirty="0">
                <a:latin typeface="Calibri" panose="020F0502020204030204" pitchFamily="34" charset="0"/>
                <a:cs typeface="Calibri" panose="020F0502020204030204" pitchFamily="34" charset="0"/>
              </a:rPr>
              <a:t>recognized. </a:t>
            </a:r>
            <a:r>
              <a:rPr lang="en-US" sz="1000" spc="13" dirty="0">
                <a:latin typeface="Calibri" panose="020F0502020204030204" pitchFamily="34" charset="0"/>
                <a:cs typeface="Calibri" panose="020F0502020204030204" pitchFamily="34" charset="0"/>
              </a:rPr>
              <a:t>Cultural </a:t>
            </a:r>
            <a:r>
              <a:rPr lang="en-US" sz="1000" spc="10" dirty="0">
                <a:latin typeface="Calibri" panose="020F0502020204030204" pitchFamily="34" charset="0"/>
                <a:cs typeface="Calibri" panose="020F0502020204030204" pitchFamily="34" charset="0"/>
              </a:rPr>
              <a:t>competency </a:t>
            </a:r>
            <a:r>
              <a:rPr lang="en-US" sz="1000" spc="13" dirty="0">
                <a:latin typeface="Calibri" panose="020F0502020204030204" pitchFamily="34" charset="0"/>
                <a:cs typeface="Calibri" panose="020F0502020204030204" pitchFamily="34" charset="0"/>
              </a:rPr>
              <a:t>implies </a:t>
            </a:r>
            <a:r>
              <a:rPr lang="en-US" sz="1000" spc="-17" dirty="0">
                <a:latin typeface="Calibri" panose="020F0502020204030204" pitchFamily="34" charset="0"/>
                <a:cs typeface="Calibri" panose="020F0502020204030204" pitchFamily="34" charset="0"/>
              </a:rPr>
              <a:t>that </a:t>
            </a:r>
            <a:r>
              <a:rPr lang="en-US" sz="1000" spc="17" dirty="0">
                <a:latin typeface="Calibri" panose="020F0502020204030204" pitchFamily="34" charset="0"/>
                <a:cs typeface="Calibri" panose="020F0502020204030204" pitchFamily="34" charset="0"/>
              </a:rPr>
              <a:t>you </a:t>
            </a:r>
            <a:r>
              <a:rPr lang="en-US" sz="1000" spc="23" dirty="0">
                <a:latin typeface="Calibri" panose="020F0502020204030204" pitchFamily="34" charset="0"/>
                <a:cs typeface="Calibri" panose="020F0502020204030204" pitchFamily="34" charset="0"/>
              </a:rPr>
              <a:t>can </a:t>
            </a:r>
            <a:r>
              <a:rPr lang="en-US" sz="1000" spc="7" dirty="0">
                <a:latin typeface="Calibri" panose="020F0502020204030204" pitchFamily="34" charset="0"/>
                <a:cs typeface="Calibri" panose="020F0502020204030204" pitchFamily="34" charset="0"/>
              </a:rPr>
              <a:t>function</a:t>
            </a:r>
            <a:r>
              <a:rPr lang="en-US" sz="1000" spc="-3" dirty="0">
                <a:latin typeface="Calibri" panose="020F0502020204030204" pitchFamily="34" charset="0"/>
                <a:cs typeface="Calibri" panose="020F0502020204030204" pitchFamily="34" charset="0"/>
              </a:rPr>
              <a:t> </a:t>
            </a:r>
            <a:r>
              <a:rPr lang="en-US" sz="1000" spc="7" dirty="0">
                <a:latin typeface="Calibri" panose="020F0502020204030204" pitchFamily="34" charset="0"/>
                <a:cs typeface="Calibri" panose="020F0502020204030204" pitchFamily="34" charset="0"/>
              </a:rPr>
              <a:t>with</a:t>
            </a:r>
            <a:r>
              <a:rPr lang="en-US" sz="1000" dirty="0">
                <a:latin typeface="Calibri" panose="020F0502020204030204" pitchFamily="34" charset="0"/>
                <a:cs typeface="Calibri" panose="020F0502020204030204" pitchFamily="34" charset="0"/>
              </a:rPr>
              <a:t> </a:t>
            </a:r>
            <a:r>
              <a:rPr lang="en-US" sz="1000" spc="13" dirty="0">
                <a:latin typeface="Calibri" panose="020F0502020204030204" pitchFamily="34" charset="0"/>
                <a:cs typeface="Calibri" panose="020F0502020204030204" pitchFamily="34" charset="0"/>
              </a:rPr>
              <a:t>a </a:t>
            </a:r>
            <a:r>
              <a:rPr lang="en-US" sz="1000" spc="3" dirty="0">
                <a:latin typeface="Calibri" panose="020F0502020204030204" pitchFamily="34" charset="0"/>
                <a:cs typeface="Calibri" panose="020F0502020204030204" pitchFamily="34" charset="0"/>
              </a:rPr>
              <a:t>thorough </a:t>
            </a:r>
            <a:r>
              <a:rPr lang="en-US" sz="1000" spc="13" dirty="0">
                <a:latin typeface="Calibri" panose="020F0502020204030204" pitchFamily="34" charset="0"/>
                <a:cs typeface="Calibri" panose="020F0502020204030204" pitchFamily="34" charset="0"/>
              </a:rPr>
              <a:t>knowledge </a:t>
            </a:r>
            <a:r>
              <a:rPr lang="en-US" sz="1000" spc="-3" dirty="0">
                <a:latin typeface="Calibri" panose="020F0502020204030204" pitchFamily="34" charset="0"/>
                <a:cs typeface="Calibri" panose="020F0502020204030204" pitchFamily="34" charset="0"/>
              </a:rPr>
              <a:t>of </a:t>
            </a:r>
            <a:r>
              <a:rPr lang="en-US" sz="1000" spc="-10" dirty="0">
                <a:latin typeface="Calibri" panose="020F0502020204030204" pitchFamily="34" charset="0"/>
                <a:cs typeface="Calibri" panose="020F0502020204030204" pitchFamily="34" charset="0"/>
              </a:rPr>
              <a:t>the </a:t>
            </a:r>
            <a:r>
              <a:rPr lang="en-US" sz="1000" dirty="0">
                <a:latin typeface="Calibri" panose="020F0502020204030204" pitchFamily="34" charset="0"/>
                <a:cs typeface="Calibri" panose="020F0502020204030204" pitchFamily="34" charset="0"/>
              </a:rPr>
              <a:t>mores </a:t>
            </a:r>
            <a:r>
              <a:rPr lang="en-US" sz="1000" spc="13" dirty="0">
                <a:latin typeface="Calibri" panose="020F0502020204030204" pitchFamily="34" charset="0"/>
                <a:cs typeface="Calibri" panose="020F0502020204030204" pitchFamily="34" charset="0"/>
              </a:rPr>
              <a:t>and </a:t>
            </a:r>
            <a:r>
              <a:rPr lang="en-US" sz="1000" spc="3" dirty="0">
                <a:latin typeface="Calibri" panose="020F0502020204030204" pitchFamily="34" charset="0"/>
                <a:cs typeface="Calibri" panose="020F0502020204030204" pitchFamily="34" charset="0"/>
              </a:rPr>
              <a:t>beliefs </a:t>
            </a:r>
            <a:r>
              <a:rPr lang="en-US" sz="1000" spc="-3" dirty="0">
                <a:latin typeface="Calibri" panose="020F0502020204030204" pitchFamily="34" charset="0"/>
                <a:cs typeface="Calibri" panose="020F0502020204030204" pitchFamily="34" charset="0"/>
              </a:rPr>
              <a:t>of another </a:t>
            </a:r>
            <a:r>
              <a:rPr lang="en-US" sz="1000" spc="3" dirty="0">
                <a:latin typeface="Calibri" panose="020F0502020204030204" pitchFamily="34" charset="0"/>
                <a:cs typeface="Calibri" panose="020F0502020204030204" pitchFamily="34" charset="0"/>
              </a:rPr>
              <a:t>culture;  </a:t>
            </a:r>
            <a:r>
              <a:rPr lang="en-US" sz="1000" spc="7" dirty="0">
                <a:latin typeface="Calibri" panose="020F0502020204030204" pitchFamily="34" charset="0"/>
                <a:cs typeface="Calibri" panose="020F0502020204030204" pitchFamily="34" charset="0"/>
              </a:rPr>
              <a:t>cultural </a:t>
            </a:r>
            <a:r>
              <a:rPr lang="en-US" sz="1000" spc="13" dirty="0">
                <a:latin typeface="Calibri" panose="020F0502020204030204" pitchFamily="34" charset="0"/>
                <a:cs typeface="Calibri" panose="020F0502020204030204" pitchFamily="34" charset="0"/>
              </a:rPr>
              <a:t>humility acknowledges </a:t>
            </a:r>
            <a:r>
              <a:rPr lang="en-US" sz="1000" spc="-17" dirty="0">
                <a:latin typeface="Calibri" panose="020F0502020204030204" pitchFamily="34" charset="0"/>
                <a:cs typeface="Calibri" panose="020F0502020204030204" pitchFamily="34" charset="0"/>
              </a:rPr>
              <a:t>that </a:t>
            </a:r>
            <a:r>
              <a:rPr lang="en-US" sz="1000" spc="-7" dirty="0">
                <a:latin typeface="Calibri" panose="020F0502020204030204" pitchFamily="34" charset="0"/>
                <a:cs typeface="Calibri" panose="020F0502020204030204" pitchFamily="34" charset="0"/>
              </a:rPr>
              <a:t>it </a:t>
            </a:r>
            <a:r>
              <a:rPr lang="en-US" sz="1000" spc="10" dirty="0">
                <a:latin typeface="Calibri" panose="020F0502020204030204" pitchFamily="34" charset="0"/>
                <a:cs typeface="Calibri" panose="020F0502020204030204" pitchFamily="34" charset="0"/>
              </a:rPr>
              <a:t>is impossible </a:t>
            </a:r>
            <a:r>
              <a:rPr lang="en-US" sz="1000" spc="-13" dirty="0">
                <a:latin typeface="Calibri" panose="020F0502020204030204" pitchFamily="34" charset="0"/>
                <a:cs typeface="Calibri" panose="020F0502020204030204" pitchFamily="34" charset="0"/>
              </a:rPr>
              <a:t>to </a:t>
            </a:r>
            <a:r>
              <a:rPr lang="en-US" sz="1000" spc="7" dirty="0">
                <a:latin typeface="Calibri" panose="020F0502020204030204" pitchFamily="34" charset="0"/>
                <a:cs typeface="Calibri" panose="020F0502020204030204" pitchFamily="34" charset="0"/>
              </a:rPr>
              <a:t>be </a:t>
            </a:r>
            <a:r>
              <a:rPr lang="en-US" sz="1000" spc="3" dirty="0">
                <a:latin typeface="Calibri" panose="020F0502020204030204" pitchFamily="34" charset="0"/>
                <a:cs typeface="Calibri" panose="020F0502020204030204" pitchFamily="34" charset="0"/>
              </a:rPr>
              <a:t>adequately  </a:t>
            </a:r>
            <a:r>
              <a:rPr lang="en-US" sz="1000" spc="13" dirty="0">
                <a:latin typeface="Calibri" panose="020F0502020204030204" pitchFamily="34" charset="0"/>
                <a:cs typeface="Calibri" panose="020F0502020204030204" pitchFamily="34" charset="0"/>
              </a:rPr>
              <a:t>knowledgeable </a:t>
            </a:r>
            <a:r>
              <a:rPr lang="en-US" sz="1000" dirty="0">
                <a:latin typeface="Calibri" panose="020F0502020204030204" pitchFamily="34" charset="0"/>
                <a:cs typeface="Calibri" panose="020F0502020204030204" pitchFamily="34" charset="0"/>
              </a:rPr>
              <a:t>about </a:t>
            </a:r>
            <a:r>
              <a:rPr lang="en-US" sz="1000" spc="3" dirty="0">
                <a:latin typeface="Calibri" panose="020F0502020204030204" pitchFamily="34" charset="0"/>
                <a:cs typeface="Calibri" panose="020F0502020204030204" pitchFamily="34" charset="0"/>
              </a:rPr>
              <a:t>cultures </a:t>
            </a:r>
            <a:r>
              <a:rPr lang="en-US" sz="1000" spc="-10" dirty="0">
                <a:latin typeface="Calibri" panose="020F0502020204030204" pitchFamily="34" charset="0"/>
                <a:cs typeface="Calibri" panose="020F0502020204030204" pitchFamily="34" charset="0"/>
              </a:rPr>
              <a:t>other </a:t>
            </a:r>
            <a:r>
              <a:rPr lang="en-US" sz="1000" spc="-3" dirty="0">
                <a:latin typeface="Calibri" panose="020F0502020204030204" pitchFamily="34" charset="0"/>
                <a:cs typeface="Calibri" panose="020F0502020204030204" pitchFamily="34" charset="0"/>
              </a:rPr>
              <a:t>than </a:t>
            </a:r>
            <a:r>
              <a:rPr lang="en-US" sz="1000" spc="7" dirty="0">
                <a:latin typeface="Calibri" panose="020F0502020204030204" pitchFamily="34" charset="0"/>
                <a:cs typeface="Calibri" panose="020F0502020204030204" pitchFamily="34" charset="0"/>
              </a:rPr>
              <a:t>your</a:t>
            </a:r>
            <a:r>
              <a:rPr lang="en-US" sz="1000" spc="156" dirty="0">
                <a:latin typeface="Calibri" panose="020F0502020204030204" pitchFamily="34" charset="0"/>
                <a:cs typeface="Calibri" panose="020F0502020204030204" pitchFamily="34" charset="0"/>
              </a:rPr>
              <a:t> </a:t>
            </a:r>
            <a:r>
              <a:rPr lang="en-US" sz="1000" spc="10" dirty="0">
                <a:latin typeface="Calibri" panose="020F0502020204030204" pitchFamily="34" charset="0"/>
                <a:cs typeface="Calibri" panose="020F0502020204030204" pitchFamily="34" charset="0"/>
              </a:rPr>
              <a:t>own.”</a:t>
            </a:r>
            <a:endParaRPr lang="en-US" sz="1000" baseline="32407"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7C85C49-3CF5-46A2-92E9-D9233895A203}"/>
              </a:ext>
            </a:extLst>
          </p:cNvPr>
          <p:cNvPicPr>
            <a:picLocks noChangeAspect="1"/>
          </p:cNvPicPr>
          <p:nvPr/>
        </p:nvPicPr>
        <p:blipFill>
          <a:blip r:embed="rId2"/>
          <a:stretch>
            <a:fillRect/>
          </a:stretch>
        </p:blipFill>
        <p:spPr>
          <a:xfrm>
            <a:off x="376826" y="479613"/>
            <a:ext cx="8138632" cy="403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000" kern="1200">
              <a:solidFill>
                <a:prstClr val="black"/>
              </a:solidFill>
              <a:latin typeface="Calibri"/>
              <a:ea typeface="+mn-ea"/>
              <a:cs typeface="+mn-cs"/>
            </a:endParaRPr>
          </a:p>
        </p:txBody>
      </p:sp>
      <p:sp>
        <p:nvSpPr>
          <p:cNvPr id="8" name="object 8"/>
          <p:cNvSpPr txBox="1"/>
          <p:nvPr/>
        </p:nvSpPr>
        <p:spPr>
          <a:xfrm>
            <a:off x="507364" y="857742"/>
            <a:ext cx="3587267" cy="877250"/>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20" dirty="0">
                <a:solidFill>
                  <a:prstClr val="black"/>
                </a:solidFill>
                <a:latin typeface="Calibri"/>
                <a:ea typeface="+mn-ea"/>
                <a:cs typeface="Calibri"/>
              </a:rPr>
              <a:t>Disability</a:t>
            </a:r>
            <a:r>
              <a:rPr sz="1100" kern="1200" spc="20" dirty="0">
                <a:solidFill>
                  <a:prstClr val="black"/>
                </a:solidFill>
                <a:latin typeface="Calibri"/>
                <a:ea typeface="+mn-ea"/>
                <a:cs typeface="Calibri"/>
              </a:rPr>
              <a:t>: </a:t>
            </a:r>
            <a:r>
              <a:rPr sz="1100" kern="1200" spc="13" dirty="0">
                <a:solidFill>
                  <a:prstClr val="black"/>
                </a:solidFill>
                <a:latin typeface="Calibri"/>
                <a:ea typeface="+mn-ea"/>
                <a:cs typeface="Calibri"/>
              </a:rPr>
              <a:t>a </a:t>
            </a:r>
            <a:r>
              <a:rPr sz="1100" kern="1200" spc="20" dirty="0">
                <a:solidFill>
                  <a:prstClr val="black"/>
                </a:solidFill>
                <a:latin typeface="Calibri"/>
                <a:ea typeface="+mn-ea"/>
                <a:cs typeface="Calibri"/>
              </a:rPr>
              <a:t>physical </a:t>
            </a:r>
            <a:r>
              <a:rPr sz="1100" kern="1200" spc="10" dirty="0">
                <a:solidFill>
                  <a:prstClr val="black"/>
                </a:solidFill>
                <a:latin typeface="Calibri"/>
                <a:ea typeface="+mn-ea"/>
                <a:cs typeface="Calibri"/>
              </a:rPr>
              <a:t>(i.e. </a:t>
            </a:r>
            <a:r>
              <a:rPr sz="1100" kern="1200" spc="20" dirty="0">
                <a:solidFill>
                  <a:prstClr val="black"/>
                </a:solidFill>
                <a:latin typeface="Calibri"/>
                <a:ea typeface="+mn-ea"/>
                <a:cs typeface="Calibri"/>
              </a:rPr>
              <a:t>vision, </a:t>
            </a:r>
            <a:r>
              <a:rPr sz="1100" kern="1200" spc="13" dirty="0">
                <a:solidFill>
                  <a:prstClr val="black"/>
                </a:solidFill>
                <a:latin typeface="Calibri"/>
                <a:ea typeface="+mn-ea"/>
                <a:cs typeface="Calibri"/>
              </a:rPr>
              <a:t>hearing, mobility), </a:t>
            </a:r>
            <a:r>
              <a:rPr sz="1100" kern="1200" spc="17" dirty="0">
                <a:solidFill>
                  <a:prstClr val="black"/>
                </a:solidFill>
                <a:latin typeface="Calibri"/>
                <a:ea typeface="+mn-ea"/>
                <a:cs typeface="Calibri"/>
              </a:rPr>
              <a:t>cognitive,  </a:t>
            </a:r>
            <a:r>
              <a:rPr sz="1100" kern="1200" spc="13" dirty="0">
                <a:solidFill>
                  <a:prstClr val="black"/>
                </a:solidFill>
                <a:latin typeface="Calibri"/>
                <a:ea typeface="+mn-ea"/>
                <a:cs typeface="Calibri"/>
              </a:rPr>
              <a:t>intellectual, </a:t>
            </a:r>
            <a:r>
              <a:rPr sz="1100" kern="1200" spc="10" dirty="0">
                <a:solidFill>
                  <a:prstClr val="black"/>
                </a:solidFill>
                <a:latin typeface="Calibri"/>
                <a:ea typeface="+mn-ea"/>
                <a:cs typeface="Calibri"/>
              </a:rPr>
              <a:t>mental, </a:t>
            </a:r>
            <a:r>
              <a:rPr sz="1100" kern="1200" spc="7" dirty="0">
                <a:solidFill>
                  <a:prstClr val="black"/>
                </a:solidFill>
                <a:latin typeface="Calibri"/>
                <a:ea typeface="+mn-ea"/>
                <a:cs typeface="Calibri"/>
              </a:rPr>
              <a:t>sensory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developmental </a:t>
            </a:r>
            <a:r>
              <a:rPr sz="1100" kern="1200" spc="20" dirty="0">
                <a:solidFill>
                  <a:prstClr val="black"/>
                </a:solidFill>
                <a:latin typeface="Calibri"/>
                <a:ea typeface="+mn-ea"/>
                <a:cs typeface="Calibri"/>
              </a:rPr>
              <a:t>condition, </a:t>
            </a:r>
            <a:r>
              <a:rPr sz="1100" kern="1200" spc="3" dirty="0">
                <a:solidFill>
                  <a:prstClr val="black"/>
                </a:solidFill>
                <a:latin typeface="Calibri"/>
                <a:ea typeface="+mn-ea"/>
                <a:cs typeface="Calibri"/>
              </a:rPr>
              <a:t>or </a:t>
            </a:r>
            <a:r>
              <a:rPr sz="1100" kern="1200" spc="10" dirty="0">
                <a:solidFill>
                  <a:prstClr val="black"/>
                </a:solidFill>
                <a:latin typeface="Calibri"/>
                <a:ea typeface="+mn-ea"/>
                <a:cs typeface="Calibri"/>
              </a:rPr>
              <a:t>some  </a:t>
            </a:r>
            <a:r>
              <a:rPr sz="1100" kern="1200" spc="20" dirty="0">
                <a:solidFill>
                  <a:prstClr val="black"/>
                </a:solidFill>
                <a:latin typeface="Calibri"/>
                <a:ea typeface="+mn-ea"/>
                <a:cs typeface="Calibri"/>
              </a:rPr>
              <a:t>combination </a:t>
            </a:r>
            <a:r>
              <a:rPr sz="1100" kern="1200" dirty="0">
                <a:solidFill>
                  <a:prstClr val="black"/>
                </a:solidFill>
                <a:latin typeface="Calibri"/>
                <a:ea typeface="+mn-ea"/>
                <a:cs typeface="Calibri"/>
              </a:rPr>
              <a:t>of these, </a:t>
            </a:r>
            <a:r>
              <a:rPr sz="1100" kern="1200" spc="26" dirty="0">
                <a:solidFill>
                  <a:prstClr val="black"/>
                </a:solidFill>
                <a:latin typeface="Calibri"/>
                <a:ea typeface="+mn-ea"/>
                <a:cs typeface="Calibri"/>
              </a:rPr>
              <a:t>which </a:t>
            </a:r>
            <a:r>
              <a:rPr sz="1100" kern="1200" spc="10" dirty="0">
                <a:solidFill>
                  <a:prstClr val="black"/>
                </a:solidFill>
                <a:latin typeface="Calibri"/>
                <a:ea typeface="+mn-ea"/>
                <a:cs typeface="Calibri"/>
              </a:rPr>
              <a:t>substantially </a:t>
            </a:r>
            <a:r>
              <a:rPr sz="1100" kern="1200" spc="13" dirty="0">
                <a:solidFill>
                  <a:prstClr val="black"/>
                </a:solidFill>
                <a:latin typeface="Calibri"/>
                <a:ea typeface="+mn-ea"/>
                <a:cs typeface="Calibri"/>
              </a:rPr>
              <a:t>limits one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more </a:t>
            </a:r>
            <a:r>
              <a:rPr sz="1100" kern="1200" spc="13" dirty="0">
                <a:solidFill>
                  <a:prstClr val="black"/>
                </a:solidFill>
                <a:latin typeface="Calibri"/>
                <a:ea typeface="+mn-ea"/>
                <a:cs typeface="Calibri"/>
              </a:rPr>
              <a:t>major  </a:t>
            </a:r>
            <a:r>
              <a:rPr sz="1100" kern="1200" spc="10" dirty="0">
                <a:solidFill>
                  <a:prstClr val="black"/>
                </a:solidFill>
                <a:latin typeface="Calibri"/>
                <a:ea typeface="+mn-ea"/>
                <a:cs typeface="Calibri"/>
              </a:rPr>
              <a:t>life</a:t>
            </a:r>
            <a:r>
              <a:rPr sz="1100" kern="1200" spc="30" dirty="0">
                <a:solidFill>
                  <a:prstClr val="black"/>
                </a:solidFill>
                <a:latin typeface="Calibri"/>
                <a:ea typeface="+mn-ea"/>
                <a:cs typeface="Calibri"/>
              </a:rPr>
              <a:t> </a:t>
            </a:r>
            <a:r>
              <a:rPr sz="1100" kern="1200" spc="10" dirty="0">
                <a:solidFill>
                  <a:prstClr val="black"/>
                </a:solidFill>
                <a:latin typeface="Calibri"/>
                <a:ea typeface="+mn-ea"/>
                <a:cs typeface="Calibri"/>
              </a:rPr>
              <a:t>activity.</a:t>
            </a:r>
            <a:endParaRPr sz="1100" kern="1200" baseline="32407" dirty="0">
              <a:solidFill>
                <a:prstClr val="black"/>
              </a:solidFill>
              <a:latin typeface="Calibri"/>
              <a:ea typeface="+mn-ea"/>
              <a:cs typeface="Calibri"/>
            </a:endParaRPr>
          </a:p>
        </p:txBody>
      </p:sp>
      <p:sp>
        <p:nvSpPr>
          <p:cNvPr id="9" name="object 9"/>
          <p:cNvSpPr txBox="1"/>
          <p:nvPr/>
        </p:nvSpPr>
        <p:spPr>
          <a:xfrm>
            <a:off x="469412" y="2065356"/>
            <a:ext cx="3522910" cy="1320705"/>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3" dirty="0">
                <a:solidFill>
                  <a:prstClr val="black"/>
                </a:solidFill>
                <a:latin typeface="Calibri"/>
                <a:ea typeface="+mn-ea"/>
                <a:cs typeface="Calibri"/>
              </a:rPr>
              <a:t>Disparities</a:t>
            </a:r>
            <a:r>
              <a:rPr sz="1100" kern="1200" spc="13" dirty="0">
                <a:solidFill>
                  <a:prstClr val="black"/>
                </a:solidFill>
                <a:latin typeface="Calibri"/>
                <a:ea typeface="+mn-ea"/>
                <a:cs typeface="Calibri"/>
              </a:rPr>
              <a:t>: Differences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outcomes, impacts, </a:t>
            </a:r>
            <a:r>
              <a:rPr sz="1100" kern="1200" spc="20" dirty="0">
                <a:solidFill>
                  <a:prstClr val="black"/>
                </a:solidFill>
                <a:latin typeface="Calibri"/>
                <a:ea typeface="+mn-ea"/>
                <a:cs typeface="Calibri"/>
              </a:rPr>
              <a:t>access, </a:t>
            </a:r>
            <a:r>
              <a:rPr sz="1100" kern="1200" spc="-10" dirty="0">
                <a:solidFill>
                  <a:prstClr val="black"/>
                </a:solidFill>
                <a:latin typeface="Calibri"/>
                <a:ea typeface="+mn-ea"/>
                <a:cs typeface="Calibri"/>
              </a:rPr>
              <a:t>treatment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opportunities between under-resourced </a:t>
            </a:r>
            <a:r>
              <a:rPr sz="1100" kern="1200" spc="17" dirty="0">
                <a:solidFill>
                  <a:prstClr val="black"/>
                </a:solidFill>
                <a:latin typeface="Calibri"/>
                <a:ea typeface="+mn-ea"/>
                <a:cs typeface="Calibri"/>
              </a:rPr>
              <a:t>communities and </a:t>
            </a:r>
            <a:r>
              <a:rPr sz="1100" kern="1200" spc="-7" dirty="0">
                <a:solidFill>
                  <a:prstClr val="black"/>
                </a:solidFill>
                <a:latin typeface="Calibri"/>
                <a:ea typeface="+mn-ea"/>
                <a:cs typeface="Calibri"/>
              </a:rPr>
              <a:t>the  </a:t>
            </a:r>
            <a:r>
              <a:rPr sz="1100" kern="1200" spc="13" dirty="0">
                <a:solidFill>
                  <a:prstClr val="black"/>
                </a:solidFill>
                <a:latin typeface="Calibri"/>
                <a:ea typeface="+mn-ea"/>
                <a:cs typeface="Calibri"/>
              </a:rPr>
              <a:t>dominant group </a:t>
            </a:r>
            <a:r>
              <a:rPr sz="1100" kern="1200" spc="10" dirty="0">
                <a:solidFill>
                  <a:prstClr val="black"/>
                </a:solidFill>
                <a:latin typeface="Calibri"/>
                <a:ea typeface="+mn-ea"/>
                <a:cs typeface="Calibri"/>
              </a:rPr>
              <a:t>based </a:t>
            </a:r>
            <a:r>
              <a:rPr sz="1100" kern="1200" spc="20" dirty="0">
                <a:solidFill>
                  <a:prstClr val="black"/>
                </a:solidFill>
                <a:latin typeface="Calibri"/>
                <a:ea typeface="+mn-ea"/>
                <a:cs typeface="Calibri"/>
              </a:rPr>
              <a:t>on </a:t>
            </a:r>
            <a:r>
              <a:rPr sz="1100" kern="1200" spc="13" dirty="0">
                <a:solidFill>
                  <a:prstClr val="black"/>
                </a:solidFill>
                <a:latin typeface="Calibri"/>
                <a:ea typeface="+mn-ea"/>
                <a:cs typeface="Calibri"/>
              </a:rPr>
              <a:t>race, </a:t>
            </a:r>
            <a:r>
              <a:rPr sz="1100" kern="1200" spc="7" dirty="0">
                <a:solidFill>
                  <a:prstClr val="black"/>
                </a:solidFill>
                <a:latin typeface="Calibri"/>
                <a:ea typeface="+mn-ea"/>
                <a:cs typeface="Calibri"/>
              </a:rPr>
              <a:t>ethnicity, </a:t>
            </a:r>
            <a:r>
              <a:rPr sz="1100" kern="1200" spc="23" dirty="0">
                <a:solidFill>
                  <a:prstClr val="black"/>
                </a:solidFill>
                <a:latin typeface="Calibri"/>
                <a:ea typeface="+mn-ea"/>
                <a:cs typeface="Calibri"/>
              </a:rPr>
              <a:t>income, </a:t>
            </a:r>
            <a:r>
              <a:rPr sz="1100" kern="1200" dirty="0">
                <a:solidFill>
                  <a:prstClr val="black"/>
                </a:solidFill>
                <a:latin typeface="Calibri"/>
                <a:ea typeface="+mn-ea"/>
                <a:cs typeface="Calibri"/>
              </a:rPr>
              <a:t>gender, </a:t>
            </a:r>
            <a:r>
              <a:rPr sz="1100" kern="1200" spc="7" dirty="0">
                <a:solidFill>
                  <a:prstClr val="black"/>
                </a:solidFill>
                <a:latin typeface="Calibri"/>
                <a:ea typeface="+mn-ea"/>
                <a:cs typeface="Calibri"/>
              </a:rPr>
              <a:t>gender  </a:t>
            </a:r>
            <a:r>
              <a:rPr sz="1100" kern="1200" dirty="0">
                <a:solidFill>
                  <a:prstClr val="black"/>
                </a:solidFill>
                <a:latin typeface="Calibri"/>
                <a:ea typeface="+mn-ea"/>
                <a:cs typeface="Calibri"/>
              </a:rPr>
              <a:t>identity, </a:t>
            </a:r>
            <a:r>
              <a:rPr sz="1100" kern="1200" spc="17" dirty="0">
                <a:solidFill>
                  <a:prstClr val="black"/>
                </a:solidFill>
                <a:latin typeface="Calibri"/>
                <a:ea typeface="+mn-ea"/>
                <a:cs typeface="Calibri"/>
              </a:rPr>
              <a:t>sexual </a:t>
            </a:r>
            <a:r>
              <a:rPr sz="1100" kern="1200" spc="7" dirty="0">
                <a:solidFill>
                  <a:prstClr val="black"/>
                </a:solidFill>
                <a:latin typeface="Calibri"/>
                <a:ea typeface="+mn-ea"/>
                <a:cs typeface="Calibri"/>
              </a:rPr>
              <a:t>orientation, </a:t>
            </a:r>
            <a:r>
              <a:rPr sz="1100" kern="1200" spc="17" dirty="0">
                <a:solidFill>
                  <a:prstClr val="black"/>
                </a:solidFill>
                <a:latin typeface="Calibri"/>
                <a:ea typeface="+mn-ea"/>
                <a:cs typeface="Calibri"/>
              </a:rPr>
              <a:t>disability </a:t>
            </a:r>
            <a:r>
              <a:rPr sz="1100" kern="1200" spc="-7" dirty="0">
                <a:solidFill>
                  <a:prstClr val="black"/>
                </a:solidFill>
                <a:latin typeface="Calibri"/>
                <a:ea typeface="+mn-ea"/>
                <a:cs typeface="Calibri"/>
              </a:rPr>
              <a:t>status, </a:t>
            </a:r>
            <a:r>
              <a:rPr sz="1100" kern="1200" spc="13" dirty="0">
                <a:solidFill>
                  <a:prstClr val="black"/>
                </a:solidFill>
                <a:latin typeface="Calibri"/>
                <a:ea typeface="+mn-ea"/>
                <a:cs typeface="Calibri"/>
              </a:rPr>
              <a:t>national </a:t>
            </a:r>
            <a:r>
              <a:rPr sz="1100" kern="1200" spc="17" dirty="0">
                <a:solidFill>
                  <a:prstClr val="black"/>
                </a:solidFill>
                <a:latin typeface="Calibri"/>
                <a:ea typeface="+mn-ea"/>
                <a:cs typeface="Calibri"/>
              </a:rPr>
              <a:t>origin, </a:t>
            </a:r>
            <a:r>
              <a:rPr sz="1100" kern="1200" spc="10" dirty="0">
                <a:solidFill>
                  <a:prstClr val="black"/>
                </a:solidFill>
                <a:latin typeface="Calibri"/>
                <a:ea typeface="+mn-ea"/>
                <a:cs typeface="Calibri"/>
              </a:rPr>
              <a:t>age </a:t>
            </a:r>
            <a:r>
              <a:rPr sz="1100" kern="1200" spc="3" dirty="0">
                <a:solidFill>
                  <a:prstClr val="black"/>
                </a:solidFill>
                <a:latin typeface="Calibri"/>
                <a:ea typeface="+mn-ea"/>
                <a:cs typeface="Calibri"/>
              </a:rPr>
              <a:t>or  </a:t>
            </a:r>
            <a:r>
              <a:rPr sz="1100" kern="1200" spc="-3" dirty="0">
                <a:solidFill>
                  <a:prstClr val="black"/>
                </a:solidFill>
                <a:latin typeface="Calibri"/>
                <a:ea typeface="+mn-ea"/>
                <a:cs typeface="Calibri"/>
              </a:rPr>
              <a:t>other</a:t>
            </a:r>
            <a:r>
              <a:rPr sz="1100" kern="1200" spc="30" dirty="0">
                <a:solidFill>
                  <a:prstClr val="black"/>
                </a:solidFill>
                <a:latin typeface="Calibri"/>
                <a:ea typeface="+mn-ea"/>
                <a:cs typeface="Calibri"/>
              </a:rPr>
              <a:t> </a:t>
            </a:r>
            <a:r>
              <a:rPr sz="1100" kern="1200" spc="10" dirty="0">
                <a:solidFill>
                  <a:prstClr val="black"/>
                </a:solidFill>
                <a:latin typeface="Calibri"/>
                <a:ea typeface="+mn-ea"/>
                <a:cs typeface="Calibri"/>
              </a:rPr>
              <a:t>characteristics.</a:t>
            </a:r>
            <a:endParaRPr sz="1100" kern="1200" dirty="0">
              <a:solidFill>
                <a:prstClr val="black"/>
              </a:solidFill>
              <a:latin typeface="Calibri"/>
              <a:ea typeface="+mn-ea"/>
              <a:cs typeface="Calibri"/>
            </a:endParaRPr>
          </a:p>
        </p:txBody>
      </p:sp>
      <p:sp>
        <p:nvSpPr>
          <p:cNvPr id="10" name="object 10"/>
          <p:cNvSpPr txBox="1"/>
          <p:nvPr/>
        </p:nvSpPr>
        <p:spPr>
          <a:xfrm>
            <a:off x="437233" y="3666117"/>
            <a:ext cx="3587267" cy="1098977"/>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0" dirty="0">
                <a:solidFill>
                  <a:prstClr val="black"/>
                </a:solidFill>
                <a:latin typeface="Calibri"/>
                <a:ea typeface="+mn-ea"/>
                <a:cs typeface="Calibri"/>
              </a:rPr>
              <a:t>Diversity, </a:t>
            </a:r>
            <a:r>
              <a:rPr sz="1100" b="1" kern="1200" spc="7" dirty="0">
                <a:solidFill>
                  <a:prstClr val="black"/>
                </a:solidFill>
                <a:latin typeface="Calibri"/>
                <a:ea typeface="+mn-ea"/>
                <a:cs typeface="Calibri"/>
              </a:rPr>
              <a:t>equity </a:t>
            </a:r>
            <a:r>
              <a:rPr sz="1100" b="1" kern="1200" spc="10" dirty="0">
                <a:solidFill>
                  <a:prstClr val="black"/>
                </a:solidFill>
                <a:latin typeface="Calibri"/>
                <a:ea typeface="+mn-ea"/>
                <a:cs typeface="Calibri"/>
              </a:rPr>
              <a:t>and </a:t>
            </a:r>
            <a:r>
              <a:rPr sz="1100" b="1" kern="1200" spc="17" dirty="0">
                <a:solidFill>
                  <a:prstClr val="black"/>
                </a:solidFill>
                <a:latin typeface="Calibri"/>
                <a:ea typeface="+mn-ea"/>
                <a:cs typeface="Calibri"/>
              </a:rPr>
              <a:t>inclusion</a:t>
            </a:r>
            <a:r>
              <a:rPr sz="1100" kern="1200" spc="17" dirty="0">
                <a:solidFill>
                  <a:prstClr val="black"/>
                </a:solidFill>
                <a:latin typeface="Calibri"/>
                <a:ea typeface="+mn-ea"/>
                <a:cs typeface="Calibri"/>
              </a:rPr>
              <a:t>: </a:t>
            </a:r>
            <a:r>
              <a:rPr sz="1100" kern="1200" spc="60" dirty="0">
                <a:solidFill>
                  <a:prstClr val="black"/>
                </a:solidFill>
                <a:latin typeface="Calibri"/>
                <a:ea typeface="+mn-ea"/>
                <a:cs typeface="Calibri"/>
              </a:rPr>
              <a:t>A </a:t>
            </a:r>
            <a:r>
              <a:rPr sz="1100" kern="1200" spc="-13" dirty="0">
                <a:solidFill>
                  <a:prstClr val="black"/>
                </a:solidFill>
                <a:latin typeface="Calibri"/>
                <a:ea typeface="+mn-ea"/>
                <a:cs typeface="Calibri"/>
              </a:rPr>
              <a:t>set </a:t>
            </a:r>
            <a:r>
              <a:rPr sz="1100" kern="1200" dirty="0">
                <a:solidFill>
                  <a:prstClr val="black"/>
                </a:solidFill>
                <a:latin typeface="Calibri"/>
                <a:ea typeface="+mn-ea"/>
                <a:cs typeface="Calibri"/>
              </a:rPr>
              <a:t>of </a:t>
            </a:r>
            <a:r>
              <a:rPr sz="1100" kern="1200" spc="20" dirty="0">
                <a:solidFill>
                  <a:prstClr val="black"/>
                </a:solidFill>
                <a:latin typeface="Calibri"/>
                <a:ea typeface="+mn-ea"/>
                <a:cs typeface="Calibri"/>
              </a:rPr>
              <a:t>principles, </a:t>
            </a:r>
            <a:r>
              <a:rPr sz="1100" kern="1200" spc="17" dirty="0">
                <a:solidFill>
                  <a:prstClr val="black"/>
                </a:solidFill>
                <a:latin typeface="Calibri"/>
                <a:ea typeface="+mn-ea"/>
                <a:cs typeface="Calibri"/>
              </a:rPr>
              <a:t>goals and  </a:t>
            </a:r>
            <a:r>
              <a:rPr sz="1100" kern="1200" spc="-3" dirty="0">
                <a:solidFill>
                  <a:prstClr val="black"/>
                </a:solidFill>
                <a:latin typeface="Calibri"/>
                <a:ea typeface="+mn-ea"/>
                <a:cs typeface="Calibri"/>
              </a:rPr>
              <a:t>strategies </a:t>
            </a:r>
            <a:r>
              <a:rPr sz="1100" kern="1200" spc="17" dirty="0">
                <a:solidFill>
                  <a:prstClr val="black"/>
                </a:solidFill>
                <a:latin typeface="Calibri"/>
                <a:ea typeface="+mn-ea"/>
                <a:cs typeface="Calibri"/>
              </a:rPr>
              <a:t>employed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overcome </a:t>
            </a:r>
            <a:r>
              <a:rPr sz="1100" kern="1200" spc="7" dirty="0">
                <a:solidFill>
                  <a:prstClr val="black"/>
                </a:solidFill>
                <a:latin typeface="Calibri"/>
                <a:ea typeface="+mn-ea"/>
                <a:cs typeface="Calibri"/>
              </a:rPr>
              <a:t>disparities </a:t>
            </a:r>
            <a:r>
              <a:rPr sz="1100" kern="1200" spc="26" dirty="0">
                <a:solidFill>
                  <a:prstClr val="black"/>
                </a:solidFill>
                <a:latin typeface="Calibri"/>
                <a:ea typeface="+mn-ea"/>
                <a:cs typeface="Calibri"/>
              </a:rPr>
              <a:t>in </a:t>
            </a:r>
            <a:r>
              <a:rPr sz="1100" kern="1200" spc="20" dirty="0">
                <a:solidFill>
                  <a:prstClr val="black"/>
                </a:solidFill>
                <a:latin typeface="Calibri"/>
                <a:ea typeface="+mn-ea"/>
                <a:cs typeface="Calibri"/>
              </a:rPr>
              <a:t>access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outcomes,  </a:t>
            </a:r>
            <a:r>
              <a:rPr sz="1100" kern="1200" dirty="0">
                <a:solidFill>
                  <a:prstClr val="black"/>
                </a:solidFill>
                <a:latin typeface="Calibri"/>
                <a:ea typeface="+mn-ea"/>
                <a:cs typeface="Calibri"/>
              </a:rPr>
              <a:t>representation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participation </a:t>
            </a:r>
            <a:r>
              <a:rPr sz="1100" kern="1200" spc="20" dirty="0">
                <a:solidFill>
                  <a:prstClr val="black"/>
                </a:solidFill>
                <a:latin typeface="Calibri"/>
                <a:ea typeface="+mn-ea"/>
                <a:cs typeface="Calibri"/>
              </a:rPr>
              <a:t>by </a:t>
            </a:r>
            <a:r>
              <a:rPr sz="1100" kern="1200" spc="23" dirty="0">
                <a:solidFill>
                  <a:prstClr val="black"/>
                </a:solidFill>
                <a:latin typeface="Calibri"/>
                <a:ea typeface="+mn-ea"/>
                <a:cs typeface="Calibri"/>
              </a:rPr>
              <a:t>marginalized </a:t>
            </a:r>
            <a:r>
              <a:rPr sz="1100" kern="1200" spc="17" dirty="0">
                <a:solidFill>
                  <a:prstClr val="black"/>
                </a:solidFill>
                <a:latin typeface="Calibri"/>
                <a:ea typeface="+mn-ea"/>
                <a:cs typeface="Calibri"/>
              </a:rPr>
              <a:t>population </a:t>
            </a:r>
            <a:r>
              <a:rPr sz="1100" kern="1200" spc="10" dirty="0">
                <a:solidFill>
                  <a:prstClr val="black"/>
                </a:solidFill>
                <a:latin typeface="Calibri"/>
                <a:ea typeface="+mn-ea"/>
                <a:cs typeface="Calibri"/>
              </a:rPr>
              <a:t>groups.  </a:t>
            </a:r>
            <a:r>
              <a:rPr sz="1100" kern="1200" spc="17" dirty="0">
                <a:solidFill>
                  <a:prstClr val="black"/>
                </a:solidFill>
                <a:latin typeface="Calibri"/>
                <a:ea typeface="+mn-ea"/>
                <a:cs typeface="Calibri"/>
              </a:rPr>
              <a:t>Often </a:t>
            </a:r>
            <a:r>
              <a:rPr sz="1100" kern="1200" spc="-3" dirty="0">
                <a:solidFill>
                  <a:prstClr val="black"/>
                </a:solidFill>
                <a:latin typeface="Calibri"/>
                <a:ea typeface="+mn-ea"/>
                <a:cs typeface="Calibri"/>
              </a:rPr>
              <a:t>referred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as </a:t>
            </a:r>
            <a:r>
              <a:rPr sz="1100" kern="1200" spc="46" dirty="0">
                <a:solidFill>
                  <a:prstClr val="black"/>
                </a:solidFill>
                <a:latin typeface="Calibri"/>
                <a:ea typeface="+mn-ea"/>
                <a:cs typeface="Calibri"/>
              </a:rPr>
              <a:t>DEI </a:t>
            </a:r>
            <a:r>
              <a:rPr sz="1100" kern="1200" spc="3" dirty="0">
                <a:solidFill>
                  <a:prstClr val="black"/>
                </a:solidFill>
                <a:latin typeface="Calibri"/>
                <a:ea typeface="+mn-ea"/>
                <a:cs typeface="Calibri"/>
              </a:rPr>
              <a:t>or </a:t>
            </a:r>
            <a:r>
              <a:rPr sz="1100" kern="1200" spc="46" dirty="0">
                <a:solidFill>
                  <a:prstClr val="black"/>
                </a:solidFill>
                <a:latin typeface="Calibri"/>
                <a:ea typeface="+mn-ea"/>
                <a:cs typeface="Calibri"/>
              </a:rPr>
              <a:t>EDI </a:t>
            </a:r>
            <a:r>
              <a:rPr sz="1100" kern="1200" spc="26" dirty="0">
                <a:solidFill>
                  <a:prstClr val="black"/>
                </a:solidFill>
                <a:latin typeface="Calibri"/>
                <a:ea typeface="+mn-ea"/>
                <a:cs typeface="Calibri"/>
              </a:rPr>
              <a:t>in </a:t>
            </a:r>
            <a:r>
              <a:rPr sz="1100" kern="1200" spc="10" dirty="0">
                <a:solidFill>
                  <a:prstClr val="black"/>
                </a:solidFill>
                <a:latin typeface="Calibri"/>
                <a:ea typeface="+mn-ea"/>
                <a:cs typeface="Calibri"/>
              </a:rPr>
              <a:t>philanthropy. </a:t>
            </a:r>
            <a:r>
              <a:rPr sz="1100" kern="1200" spc="20" dirty="0">
                <a:solidFill>
                  <a:prstClr val="black"/>
                </a:solidFill>
                <a:latin typeface="Calibri"/>
                <a:ea typeface="+mn-ea"/>
                <a:cs typeface="Calibri"/>
              </a:rPr>
              <a:t>Each </a:t>
            </a:r>
            <a:r>
              <a:rPr sz="1100" kern="1200" spc="17" dirty="0">
                <a:solidFill>
                  <a:prstClr val="black"/>
                </a:solidFill>
                <a:latin typeface="Calibri"/>
                <a:ea typeface="+mn-ea"/>
                <a:cs typeface="Calibri"/>
              </a:rPr>
              <a:t>concept </a:t>
            </a:r>
            <a:r>
              <a:rPr sz="1100" kern="1200" spc="13" dirty="0">
                <a:solidFill>
                  <a:prstClr val="black"/>
                </a:solidFill>
                <a:latin typeface="Calibri"/>
                <a:ea typeface="+mn-ea"/>
                <a:cs typeface="Calibri"/>
              </a:rPr>
              <a:t>is  </a:t>
            </a:r>
            <a:r>
              <a:rPr sz="1100" kern="1200" spc="10" dirty="0">
                <a:solidFill>
                  <a:prstClr val="black"/>
                </a:solidFill>
                <a:latin typeface="Calibri"/>
                <a:ea typeface="+mn-ea"/>
                <a:cs typeface="Calibri"/>
              </a:rPr>
              <a:t>defined </a:t>
            </a:r>
            <a:r>
              <a:rPr sz="1100" kern="1200" spc="3" dirty="0">
                <a:solidFill>
                  <a:prstClr val="black"/>
                </a:solidFill>
                <a:latin typeface="Calibri"/>
                <a:ea typeface="+mn-ea"/>
                <a:cs typeface="Calibri"/>
              </a:rPr>
              <a:t>separately</a:t>
            </a:r>
            <a:r>
              <a:rPr sz="1100" kern="1200" spc="53" dirty="0">
                <a:solidFill>
                  <a:prstClr val="black"/>
                </a:solidFill>
                <a:latin typeface="Calibri"/>
                <a:ea typeface="+mn-ea"/>
                <a:cs typeface="Calibri"/>
              </a:rPr>
              <a:t> </a:t>
            </a:r>
            <a:r>
              <a:rPr sz="1100" kern="1200" spc="10" dirty="0">
                <a:solidFill>
                  <a:prstClr val="black"/>
                </a:solidFill>
                <a:latin typeface="Calibri"/>
                <a:ea typeface="+mn-ea"/>
                <a:cs typeface="Calibri"/>
              </a:rPr>
              <a:t>below.</a:t>
            </a:r>
            <a:endParaRPr sz="1100" kern="1200" dirty="0">
              <a:solidFill>
                <a:prstClr val="black"/>
              </a:solidFill>
              <a:latin typeface="Calibri"/>
              <a:ea typeface="+mn-ea"/>
              <a:cs typeface="Calibri"/>
            </a:endParaRPr>
          </a:p>
        </p:txBody>
      </p:sp>
      <p:sp>
        <p:nvSpPr>
          <p:cNvPr id="11" name="object 11"/>
          <p:cNvSpPr txBox="1"/>
          <p:nvPr/>
        </p:nvSpPr>
        <p:spPr>
          <a:xfrm>
            <a:off x="4667896" y="890536"/>
            <a:ext cx="3800245" cy="877250"/>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7" dirty="0">
                <a:solidFill>
                  <a:prstClr val="black"/>
                </a:solidFill>
                <a:latin typeface="Calibri"/>
                <a:ea typeface="+mn-ea"/>
                <a:cs typeface="Calibri"/>
              </a:rPr>
              <a:t>Diversity</a:t>
            </a:r>
            <a:r>
              <a:rPr sz="1100" kern="1200" spc="17"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17" dirty="0">
                <a:solidFill>
                  <a:prstClr val="black"/>
                </a:solidFill>
                <a:latin typeface="Calibri"/>
                <a:ea typeface="+mn-ea"/>
                <a:cs typeface="Calibri"/>
              </a:rPr>
              <a:t>demographic </a:t>
            </a:r>
            <a:r>
              <a:rPr sz="1100" kern="1200" spc="33" dirty="0">
                <a:solidFill>
                  <a:prstClr val="black"/>
                </a:solidFill>
                <a:latin typeface="Calibri"/>
                <a:ea typeface="+mn-ea"/>
                <a:cs typeface="Calibri"/>
              </a:rPr>
              <a:t>mix </a:t>
            </a:r>
            <a:r>
              <a:rPr sz="1100" kern="1200" dirty="0">
                <a:solidFill>
                  <a:prstClr val="black"/>
                </a:solidFill>
                <a:latin typeface="Calibri"/>
                <a:ea typeface="+mn-ea"/>
                <a:cs typeface="Calibri"/>
              </a:rPr>
              <a:t>of </a:t>
            </a:r>
            <a:r>
              <a:rPr sz="1100" kern="1200" spc="13" dirty="0">
                <a:solidFill>
                  <a:prstClr val="black"/>
                </a:solidFill>
                <a:latin typeface="Calibri"/>
                <a:ea typeface="+mn-ea"/>
                <a:cs typeface="Calibri"/>
              </a:rPr>
              <a:t>a </a:t>
            </a:r>
            <a:r>
              <a:rPr sz="1100" kern="1200" spc="20" dirty="0">
                <a:solidFill>
                  <a:prstClr val="black"/>
                </a:solidFill>
                <a:latin typeface="Calibri"/>
                <a:ea typeface="+mn-ea"/>
                <a:cs typeface="Calibri"/>
              </a:rPr>
              <a:t>specific </a:t>
            </a:r>
            <a:r>
              <a:rPr sz="1100" kern="1200" spc="23" dirty="0">
                <a:solidFill>
                  <a:prstClr val="black"/>
                </a:solidFill>
                <a:latin typeface="Calibri"/>
                <a:ea typeface="+mn-ea"/>
                <a:cs typeface="Calibri"/>
              </a:rPr>
              <a:t>collection </a:t>
            </a:r>
            <a:r>
              <a:rPr sz="1100" kern="1200" dirty="0">
                <a:solidFill>
                  <a:prstClr val="black"/>
                </a:solidFill>
                <a:latin typeface="Calibri"/>
                <a:ea typeface="+mn-ea"/>
                <a:cs typeface="Calibri"/>
              </a:rPr>
              <a:t>of </a:t>
            </a:r>
            <a:r>
              <a:rPr sz="1100" kern="1200" spc="17" dirty="0">
                <a:solidFill>
                  <a:prstClr val="black"/>
                </a:solidFill>
                <a:latin typeface="Calibri"/>
                <a:ea typeface="+mn-ea"/>
                <a:cs typeface="Calibri"/>
              </a:rPr>
              <a:t>people,  </a:t>
            </a:r>
            <a:r>
              <a:rPr sz="1100" kern="1200" spc="13" dirty="0">
                <a:solidFill>
                  <a:prstClr val="black"/>
                </a:solidFill>
                <a:latin typeface="Calibri"/>
                <a:ea typeface="+mn-ea"/>
                <a:cs typeface="Calibri"/>
              </a:rPr>
              <a:t>taking </a:t>
            </a:r>
            <a:r>
              <a:rPr sz="1100" kern="1200" spc="7" dirty="0">
                <a:solidFill>
                  <a:prstClr val="black"/>
                </a:solidFill>
                <a:latin typeface="Calibri"/>
                <a:ea typeface="+mn-ea"/>
                <a:cs typeface="Calibri"/>
              </a:rPr>
              <a:t>into </a:t>
            </a:r>
            <a:r>
              <a:rPr sz="1100" kern="1200" spc="20" dirty="0">
                <a:solidFill>
                  <a:prstClr val="black"/>
                </a:solidFill>
                <a:latin typeface="Calibri"/>
                <a:ea typeface="+mn-ea"/>
                <a:cs typeface="Calibri"/>
              </a:rPr>
              <a:t>account </a:t>
            </a:r>
            <a:r>
              <a:rPr sz="1100" kern="1200" spc="3" dirty="0">
                <a:solidFill>
                  <a:prstClr val="black"/>
                </a:solidFill>
                <a:latin typeface="Calibri"/>
                <a:ea typeface="+mn-ea"/>
                <a:cs typeface="Calibri"/>
              </a:rPr>
              <a:t>elements </a:t>
            </a:r>
            <a:r>
              <a:rPr sz="1100" kern="1200" dirty="0">
                <a:solidFill>
                  <a:prstClr val="black"/>
                </a:solidFill>
                <a:latin typeface="Calibri"/>
                <a:ea typeface="+mn-ea"/>
                <a:cs typeface="Calibri"/>
              </a:rPr>
              <a:t>of </a:t>
            </a:r>
            <a:r>
              <a:rPr sz="1100" kern="1200" spc="20" dirty="0">
                <a:solidFill>
                  <a:prstClr val="black"/>
                </a:solidFill>
                <a:latin typeface="Calibri"/>
                <a:ea typeface="+mn-ea"/>
                <a:cs typeface="Calibri"/>
              </a:rPr>
              <a:t>human </a:t>
            </a:r>
            <a:r>
              <a:rPr sz="1100" kern="1200" spc="7" dirty="0">
                <a:solidFill>
                  <a:prstClr val="black"/>
                </a:solidFill>
                <a:latin typeface="Calibri"/>
                <a:ea typeface="+mn-ea"/>
                <a:cs typeface="Calibri"/>
              </a:rPr>
              <a:t>difference, </a:t>
            </a:r>
            <a:r>
              <a:rPr sz="1100" kern="1200" spc="26" dirty="0">
                <a:solidFill>
                  <a:prstClr val="black"/>
                </a:solidFill>
                <a:latin typeface="Calibri"/>
                <a:ea typeface="+mn-ea"/>
                <a:cs typeface="Calibri"/>
              </a:rPr>
              <a:t>including </a:t>
            </a:r>
            <a:r>
              <a:rPr sz="1100" kern="1200" dirty="0">
                <a:solidFill>
                  <a:prstClr val="black"/>
                </a:solidFill>
                <a:latin typeface="Calibri"/>
                <a:ea typeface="+mn-ea"/>
                <a:cs typeface="Calibri"/>
              </a:rPr>
              <a:t>but  not </a:t>
            </a:r>
            <a:r>
              <a:rPr sz="1100" kern="1200" spc="13" dirty="0">
                <a:solidFill>
                  <a:prstClr val="black"/>
                </a:solidFill>
                <a:latin typeface="Calibri"/>
                <a:ea typeface="+mn-ea"/>
                <a:cs typeface="Calibri"/>
              </a:rPr>
              <a:t>limited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race, </a:t>
            </a:r>
            <a:r>
              <a:rPr sz="1100" kern="1200" spc="10" dirty="0">
                <a:solidFill>
                  <a:prstClr val="black"/>
                </a:solidFill>
                <a:latin typeface="Calibri"/>
                <a:ea typeface="+mn-ea"/>
                <a:cs typeface="Calibri"/>
              </a:rPr>
              <a:t>culture, </a:t>
            </a:r>
            <a:r>
              <a:rPr sz="1100" kern="1200" spc="7" dirty="0">
                <a:solidFill>
                  <a:prstClr val="black"/>
                </a:solidFill>
                <a:latin typeface="Calibri"/>
                <a:ea typeface="+mn-ea"/>
                <a:cs typeface="Calibri"/>
              </a:rPr>
              <a:t>ethnicity, </a:t>
            </a:r>
            <a:r>
              <a:rPr sz="1100" kern="1200" dirty="0">
                <a:solidFill>
                  <a:prstClr val="black"/>
                </a:solidFill>
                <a:latin typeface="Calibri"/>
                <a:ea typeface="+mn-ea"/>
                <a:cs typeface="Calibri"/>
              </a:rPr>
              <a:t>gender, </a:t>
            </a:r>
            <a:r>
              <a:rPr sz="1100" kern="1200" spc="7" dirty="0">
                <a:solidFill>
                  <a:prstClr val="black"/>
                </a:solidFill>
                <a:latin typeface="Calibri"/>
                <a:ea typeface="+mn-ea"/>
                <a:cs typeface="Calibri"/>
              </a:rPr>
              <a:t>gender </a:t>
            </a:r>
            <a:r>
              <a:rPr sz="1100" kern="1200" dirty="0">
                <a:solidFill>
                  <a:prstClr val="black"/>
                </a:solidFill>
                <a:latin typeface="Calibri"/>
                <a:ea typeface="+mn-ea"/>
                <a:cs typeface="Calibri"/>
              </a:rPr>
              <a:t>identity, </a:t>
            </a:r>
            <a:r>
              <a:rPr sz="1100" kern="1200" spc="17" dirty="0">
                <a:solidFill>
                  <a:prstClr val="black"/>
                </a:solidFill>
                <a:latin typeface="Calibri"/>
                <a:ea typeface="+mn-ea"/>
                <a:cs typeface="Calibri"/>
              </a:rPr>
              <a:t>sexual  </a:t>
            </a:r>
            <a:r>
              <a:rPr sz="1100" kern="1200" spc="7" dirty="0">
                <a:solidFill>
                  <a:prstClr val="black"/>
                </a:solidFill>
                <a:latin typeface="Calibri"/>
                <a:ea typeface="+mn-ea"/>
                <a:cs typeface="Calibri"/>
              </a:rPr>
              <a:t>orientation, </a:t>
            </a:r>
            <a:r>
              <a:rPr sz="1100" kern="1200" spc="10" dirty="0">
                <a:solidFill>
                  <a:prstClr val="black"/>
                </a:solidFill>
                <a:latin typeface="Calibri"/>
                <a:ea typeface="+mn-ea"/>
                <a:cs typeface="Calibri"/>
              </a:rPr>
              <a:t>age </a:t>
            </a:r>
            <a:r>
              <a:rPr sz="1100" kern="1200" spc="17" dirty="0">
                <a:solidFill>
                  <a:prstClr val="black"/>
                </a:solidFill>
                <a:latin typeface="Calibri"/>
                <a:ea typeface="+mn-ea"/>
                <a:cs typeface="Calibri"/>
              </a:rPr>
              <a:t>and disability</a:t>
            </a:r>
            <a:r>
              <a:rPr sz="1100" kern="1200" spc="99" dirty="0">
                <a:solidFill>
                  <a:prstClr val="black"/>
                </a:solidFill>
                <a:latin typeface="Calibri"/>
                <a:ea typeface="+mn-ea"/>
                <a:cs typeface="Calibri"/>
              </a:rPr>
              <a:t> </a:t>
            </a:r>
            <a:r>
              <a:rPr sz="1100" kern="1200" spc="-7" dirty="0">
                <a:solidFill>
                  <a:prstClr val="black"/>
                </a:solidFill>
                <a:latin typeface="Calibri"/>
                <a:ea typeface="+mn-ea"/>
                <a:cs typeface="Calibri"/>
              </a:rPr>
              <a:t>status.</a:t>
            </a:r>
            <a:endParaRPr sz="1100" kern="1200" dirty="0">
              <a:solidFill>
                <a:prstClr val="black"/>
              </a:solidFill>
              <a:latin typeface="Calibri"/>
              <a:ea typeface="+mn-ea"/>
              <a:cs typeface="Calibri"/>
            </a:endParaRPr>
          </a:p>
        </p:txBody>
      </p:sp>
      <p:sp>
        <p:nvSpPr>
          <p:cNvPr id="12" name="object 12"/>
          <p:cNvSpPr txBox="1"/>
          <p:nvPr/>
        </p:nvSpPr>
        <p:spPr>
          <a:xfrm>
            <a:off x="4737470" y="2571750"/>
            <a:ext cx="4142799" cy="1320705"/>
          </a:xfrm>
          <a:prstGeom prst="rect">
            <a:avLst/>
          </a:prstGeom>
        </p:spPr>
        <p:txBody>
          <a:bodyPr vert="horz" wrap="square" lIns="0" tIns="8404" rIns="0" bIns="0" rtlCol="0">
            <a:spAutoFit/>
          </a:bodyPr>
          <a:lstStyle/>
          <a:p>
            <a:pPr marL="8405" marR="144143" defTabSz="605150">
              <a:lnSpc>
                <a:spcPct val="130900"/>
              </a:lnSpc>
              <a:spcBef>
                <a:spcPts val="66"/>
              </a:spcBef>
              <a:buClrTx/>
            </a:pPr>
            <a:r>
              <a:rPr sz="1100" b="1" kern="1200" spc="10" dirty="0">
                <a:solidFill>
                  <a:prstClr val="black"/>
                </a:solidFill>
                <a:latin typeface="Calibri"/>
                <a:ea typeface="+mn-ea"/>
                <a:cs typeface="Calibri"/>
              </a:rPr>
              <a:t>Equity</a:t>
            </a:r>
            <a:r>
              <a:rPr sz="1100" kern="1200" spc="10" dirty="0">
                <a:solidFill>
                  <a:prstClr val="black"/>
                </a:solidFill>
                <a:latin typeface="Calibri"/>
                <a:ea typeface="+mn-ea"/>
                <a:cs typeface="Calibri"/>
              </a:rPr>
              <a:t>: </a:t>
            </a:r>
            <a:r>
              <a:rPr sz="1100" kern="1200" spc="23" dirty="0">
                <a:solidFill>
                  <a:prstClr val="black"/>
                </a:solidFill>
                <a:latin typeface="Calibri"/>
                <a:ea typeface="+mn-ea"/>
                <a:cs typeface="Calibri"/>
              </a:rPr>
              <a:t>Achieved </a:t>
            </a:r>
            <a:r>
              <a:rPr sz="1100" kern="1200" spc="17" dirty="0">
                <a:solidFill>
                  <a:prstClr val="black"/>
                </a:solidFill>
                <a:latin typeface="Calibri"/>
                <a:ea typeface="+mn-ea"/>
                <a:cs typeface="Calibri"/>
              </a:rPr>
              <a:t>when </a:t>
            </a:r>
            <a:r>
              <a:rPr sz="1100" kern="1200" spc="20" dirty="0">
                <a:solidFill>
                  <a:prstClr val="black"/>
                </a:solidFill>
                <a:latin typeface="Calibri"/>
                <a:ea typeface="+mn-ea"/>
                <a:cs typeface="Calibri"/>
              </a:rPr>
              <a:t>you </a:t>
            </a:r>
            <a:r>
              <a:rPr sz="1100" kern="1200" spc="30" dirty="0">
                <a:solidFill>
                  <a:prstClr val="black"/>
                </a:solidFill>
                <a:latin typeface="Calibri"/>
                <a:ea typeface="+mn-ea"/>
                <a:cs typeface="Calibri"/>
              </a:rPr>
              <a:t>can </a:t>
            </a:r>
            <a:r>
              <a:rPr sz="1100" kern="1200" spc="20" dirty="0">
                <a:solidFill>
                  <a:prstClr val="black"/>
                </a:solidFill>
                <a:latin typeface="Calibri"/>
                <a:ea typeface="+mn-ea"/>
                <a:cs typeface="Calibri"/>
              </a:rPr>
              <a:t>no </a:t>
            </a:r>
            <a:r>
              <a:rPr sz="1100" kern="1200" spc="13" dirty="0">
                <a:solidFill>
                  <a:prstClr val="black"/>
                </a:solidFill>
                <a:latin typeface="Calibri"/>
                <a:ea typeface="+mn-ea"/>
                <a:cs typeface="Calibri"/>
              </a:rPr>
              <a:t>longer </a:t>
            </a:r>
            <a:r>
              <a:rPr sz="1100" kern="1200" spc="10" dirty="0">
                <a:solidFill>
                  <a:prstClr val="black"/>
                </a:solidFill>
                <a:latin typeface="Calibri"/>
                <a:ea typeface="+mn-ea"/>
                <a:cs typeface="Calibri"/>
              </a:rPr>
              <a:t>predict </a:t>
            </a:r>
            <a:r>
              <a:rPr sz="1100" kern="1200" spc="17" dirty="0">
                <a:solidFill>
                  <a:prstClr val="black"/>
                </a:solidFill>
                <a:latin typeface="Calibri"/>
                <a:ea typeface="+mn-ea"/>
                <a:cs typeface="Calibri"/>
              </a:rPr>
              <a:t>an </a:t>
            </a:r>
            <a:r>
              <a:rPr sz="1100" kern="1200" spc="7" dirty="0">
                <a:solidFill>
                  <a:prstClr val="black"/>
                </a:solidFill>
                <a:latin typeface="Calibri"/>
                <a:ea typeface="+mn-ea"/>
                <a:cs typeface="Calibri"/>
              </a:rPr>
              <a:t>advantage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disadvantage </a:t>
            </a:r>
            <a:r>
              <a:rPr sz="1100" kern="1200" spc="10" dirty="0">
                <a:solidFill>
                  <a:prstClr val="black"/>
                </a:solidFill>
                <a:latin typeface="Calibri"/>
                <a:ea typeface="+mn-ea"/>
                <a:cs typeface="Calibri"/>
              </a:rPr>
              <a:t>based </a:t>
            </a:r>
            <a:r>
              <a:rPr sz="1100" kern="1200" spc="20" dirty="0">
                <a:solidFill>
                  <a:prstClr val="black"/>
                </a:solidFill>
                <a:latin typeface="Calibri"/>
                <a:ea typeface="+mn-ea"/>
                <a:cs typeface="Calibri"/>
              </a:rPr>
              <a:t>on </a:t>
            </a:r>
            <a:r>
              <a:rPr sz="1100" kern="1200" spc="13" dirty="0">
                <a:solidFill>
                  <a:prstClr val="black"/>
                </a:solidFill>
                <a:latin typeface="Calibri"/>
                <a:ea typeface="+mn-ea"/>
                <a:cs typeface="Calibri"/>
              </a:rPr>
              <a:t>race, </a:t>
            </a:r>
            <a:r>
              <a:rPr sz="1100" kern="1200" spc="7" dirty="0">
                <a:solidFill>
                  <a:prstClr val="black"/>
                </a:solidFill>
                <a:latin typeface="Calibri"/>
                <a:ea typeface="+mn-ea"/>
                <a:cs typeface="Calibri"/>
              </a:rPr>
              <a:t>ethnicity, </a:t>
            </a:r>
            <a:r>
              <a:rPr sz="1100" kern="1200" dirty="0">
                <a:solidFill>
                  <a:prstClr val="black"/>
                </a:solidFill>
                <a:latin typeface="Calibri"/>
                <a:ea typeface="+mn-ea"/>
                <a:cs typeface="Calibri"/>
              </a:rPr>
              <a:t>gender, </a:t>
            </a:r>
            <a:r>
              <a:rPr sz="1100" kern="1200" spc="7" dirty="0">
                <a:solidFill>
                  <a:prstClr val="black"/>
                </a:solidFill>
                <a:latin typeface="Calibri"/>
                <a:ea typeface="+mn-ea"/>
                <a:cs typeface="Calibri"/>
              </a:rPr>
              <a:t>gender </a:t>
            </a:r>
            <a:r>
              <a:rPr sz="1100" kern="1200" dirty="0">
                <a:solidFill>
                  <a:prstClr val="black"/>
                </a:solidFill>
                <a:latin typeface="Calibri"/>
                <a:ea typeface="+mn-ea"/>
                <a:cs typeface="Calibri"/>
              </a:rPr>
              <a:t>identity,  </a:t>
            </a:r>
            <a:r>
              <a:rPr sz="1100" kern="1200" spc="17" dirty="0">
                <a:solidFill>
                  <a:prstClr val="black"/>
                </a:solidFill>
                <a:latin typeface="Calibri"/>
                <a:ea typeface="+mn-ea"/>
                <a:cs typeface="Calibri"/>
              </a:rPr>
              <a:t>sexual </a:t>
            </a:r>
            <a:r>
              <a:rPr sz="1100" kern="1200" spc="7" dirty="0">
                <a:solidFill>
                  <a:prstClr val="black"/>
                </a:solidFill>
                <a:latin typeface="Calibri"/>
                <a:ea typeface="+mn-ea"/>
                <a:cs typeface="Calibri"/>
              </a:rPr>
              <a:t>orientation </a:t>
            </a:r>
            <a:r>
              <a:rPr sz="1100" kern="1200" spc="3" dirty="0">
                <a:solidFill>
                  <a:prstClr val="black"/>
                </a:solidFill>
                <a:latin typeface="Calibri"/>
                <a:ea typeface="+mn-ea"/>
                <a:cs typeface="Calibri"/>
              </a:rPr>
              <a:t>or </a:t>
            </a:r>
            <a:r>
              <a:rPr sz="1100" kern="1200" spc="10" dirty="0">
                <a:solidFill>
                  <a:prstClr val="black"/>
                </a:solidFill>
                <a:latin typeface="Calibri"/>
                <a:ea typeface="+mn-ea"/>
                <a:cs typeface="Calibri"/>
              </a:rPr>
              <a:t>ability. </a:t>
            </a:r>
            <a:r>
              <a:rPr sz="1100" kern="1200" spc="40" dirty="0">
                <a:solidFill>
                  <a:prstClr val="black"/>
                </a:solidFill>
                <a:latin typeface="Calibri"/>
                <a:ea typeface="+mn-ea"/>
                <a:cs typeface="Calibri"/>
              </a:rPr>
              <a:t>An </a:t>
            </a:r>
            <a:r>
              <a:rPr sz="1100" kern="1200" spc="10" dirty="0">
                <a:solidFill>
                  <a:prstClr val="black"/>
                </a:solidFill>
                <a:latin typeface="Calibri"/>
                <a:ea typeface="+mn-ea"/>
                <a:cs typeface="Calibri"/>
              </a:rPr>
              <a:t>equity </a:t>
            </a:r>
            <a:r>
              <a:rPr sz="1100" kern="1200" spc="7" dirty="0">
                <a:solidFill>
                  <a:prstClr val="black"/>
                </a:solidFill>
                <a:latin typeface="Calibri"/>
                <a:ea typeface="+mn-ea"/>
                <a:cs typeface="Calibri"/>
              </a:rPr>
              <a:t>framework </a:t>
            </a:r>
            <a:r>
              <a:rPr sz="1100" kern="1200" spc="13" dirty="0">
                <a:solidFill>
                  <a:prstClr val="black"/>
                </a:solidFill>
                <a:latin typeface="Calibri"/>
                <a:ea typeface="+mn-ea"/>
                <a:cs typeface="Calibri"/>
              </a:rPr>
              <a:t>is a</a:t>
            </a:r>
            <a:r>
              <a:rPr sz="1100" kern="1200" spc="17" dirty="0">
                <a:solidFill>
                  <a:prstClr val="black"/>
                </a:solidFill>
                <a:latin typeface="Calibri"/>
                <a:ea typeface="+mn-ea"/>
                <a:cs typeface="Calibri"/>
              </a:rPr>
              <a:t> </a:t>
            </a:r>
            <a:r>
              <a:rPr sz="1100" kern="1200" spc="10" dirty="0">
                <a:solidFill>
                  <a:prstClr val="black"/>
                </a:solidFill>
                <a:latin typeface="Calibri"/>
                <a:ea typeface="+mn-ea"/>
                <a:cs typeface="Calibri"/>
              </a:rPr>
              <a:t>proactive,</a:t>
            </a:r>
            <a:endParaRPr sz="1100" kern="1200" dirty="0">
              <a:solidFill>
                <a:prstClr val="black"/>
              </a:solidFill>
              <a:latin typeface="Calibri"/>
              <a:ea typeface="+mn-ea"/>
              <a:cs typeface="Calibri"/>
            </a:endParaRPr>
          </a:p>
          <a:p>
            <a:pPr marL="8405" marR="3362" defTabSz="605150">
              <a:lnSpc>
                <a:spcPct val="130900"/>
              </a:lnSpc>
              <a:buClrTx/>
            </a:pPr>
            <a:r>
              <a:rPr sz="1100" kern="1200" dirty="0">
                <a:solidFill>
                  <a:prstClr val="black"/>
                </a:solidFill>
                <a:latin typeface="Calibri"/>
                <a:ea typeface="+mn-ea"/>
                <a:cs typeface="Calibri"/>
              </a:rPr>
              <a:t>strategic </a:t>
            </a:r>
            <a:r>
              <a:rPr sz="1100" kern="1200" spc="17" dirty="0">
                <a:solidFill>
                  <a:prstClr val="black"/>
                </a:solidFill>
                <a:latin typeface="Calibri"/>
                <a:ea typeface="+mn-ea"/>
                <a:cs typeface="Calibri"/>
              </a:rPr>
              <a:t>approach </a:t>
            </a:r>
            <a:r>
              <a:rPr sz="1100" kern="1200" spc="-10" dirty="0">
                <a:solidFill>
                  <a:prstClr val="black"/>
                </a:solidFill>
                <a:latin typeface="Calibri"/>
                <a:ea typeface="+mn-ea"/>
                <a:cs typeface="Calibri"/>
              </a:rPr>
              <a:t>to </a:t>
            </a:r>
            <a:r>
              <a:rPr sz="1100" kern="1200" spc="20" dirty="0">
                <a:solidFill>
                  <a:prstClr val="black"/>
                </a:solidFill>
                <a:latin typeface="Calibri"/>
                <a:ea typeface="+mn-ea"/>
                <a:cs typeface="Calibri"/>
              </a:rPr>
              <a:t>improving </a:t>
            </a:r>
            <a:r>
              <a:rPr sz="1100" kern="1200" spc="10" dirty="0">
                <a:solidFill>
                  <a:prstClr val="black"/>
                </a:solidFill>
                <a:latin typeface="Calibri"/>
                <a:ea typeface="+mn-ea"/>
                <a:cs typeface="Calibri"/>
              </a:rPr>
              <a:t>outcomes </a:t>
            </a:r>
            <a:r>
              <a:rPr sz="1100" kern="1200" spc="-13" dirty="0">
                <a:solidFill>
                  <a:prstClr val="black"/>
                </a:solidFill>
                <a:latin typeface="Calibri"/>
                <a:ea typeface="+mn-ea"/>
                <a:cs typeface="Calibri"/>
              </a:rPr>
              <a:t>that </a:t>
            </a:r>
            <a:r>
              <a:rPr sz="1100" kern="1200" spc="20" dirty="0">
                <a:solidFill>
                  <a:prstClr val="black"/>
                </a:solidFill>
                <a:latin typeface="Calibri"/>
                <a:ea typeface="+mn-ea"/>
                <a:cs typeface="Calibri"/>
              </a:rPr>
              <a:t>account </a:t>
            </a:r>
            <a:r>
              <a:rPr sz="1100" kern="1200" spc="-3" dirty="0">
                <a:solidFill>
                  <a:prstClr val="black"/>
                </a:solidFill>
                <a:latin typeface="Calibri"/>
                <a:ea typeface="+mn-ea"/>
                <a:cs typeface="Calibri"/>
              </a:rPr>
              <a:t>for </a:t>
            </a:r>
            <a:r>
              <a:rPr sz="1100" kern="1200" dirty="0">
                <a:solidFill>
                  <a:prstClr val="black"/>
                </a:solidFill>
                <a:latin typeface="Calibri"/>
                <a:ea typeface="+mn-ea"/>
                <a:cs typeface="Calibri"/>
              </a:rPr>
              <a:t>structural  </a:t>
            </a:r>
            <a:r>
              <a:rPr sz="1100" kern="1200" spc="7" dirty="0">
                <a:solidFill>
                  <a:prstClr val="black"/>
                </a:solidFill>
                <a:latin typeface="Calibri"/>
                <a:ea typeface="+mn-ea"/>
                <a:cs typeface="Calibri"/>
              </a:rPr>
              <a:t>differences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opportunities, </a:t>
            </a:r>
            <a:r>
              <a:rPr sz="1100" kern="1200" spc="10" dirty="0">
                <a:solidFill>
                  <a:prstClr val="black"/>
                </a:solidFill>
                <a:latin typeface="Calibri"/>
                <a:ea typeface="+mn-ea"/>
                <a:cs typeface="Calibri"/>
              </a:rPr>
              <a:t>burdens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needs </a:t>
            </a:r>
            <a:r>
              <a:rPr sz="1100" kern="1200" spc="26" dirty="0">
                <a:solidFill>
                  <a:prstClr val="black"/>
                </a:solidFill>
                <a:latin typeface="Calibri"/>
                <a:ea typeface="+mn-ea"/>
                <a:cs typeface="Calibri"/>
              </a:rPr>
              <a:t>in </a:t>
            </a:r>
            <a:r>
              <a:rPr sz="1100" kern="1200" spc="3" dirty="0">
                <a:solidFill>
                  <a:prstClr val="black"/>
                </a:solidFill>
                <a:latin typeface="Calibri"/>
                <a:ea typeface="+mn-ea"/>
                <a:cs typeface="Calibri"/>
              </a:rPr>
              <a:t>order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advance  </a:t>
            </a:r>
            <a:r>
              <a:rPr sz="1100" kern="1200" spc="-7" dirty="0">
                <a:solidFill>
                  <a:prstClr val="black"/>
                </a:solidFill>
                <a:latin typeface="Calibri"/>
                <a:ea typeface="+mn-ea"/>
                <a:cs typeface="Calibri"/>
              </a:rPr>
              <a:t>targeted </a:t>
            </a:r>
            <a:r>
              <a:rPr sz="1100" kern="1200" spc="10" dirty="0">
                <a:solidFill>
                  <a:prstClr val="black"/>
                </a:solidFill>
                <a:latin typeface="Calibri"/>
                <a:ea typeface="+mn-ea"/>
                <a:cs typeface="Calibri"/>
              </a:rPr>
              <a:t>solutions </a:t>
            </a:r>
            <a:r>
              <a:rPr sz="1100" kern="1200" spc="-13" dirty="0">
                <a:solidFill>
                  <a:prstClr val="black"/>
                </a:solidFill>
                <a:latin typeface="Calibri"/>
                <a:ea typeface="+mn-ea"/>
                <a:cs typeface="Calibri"/>
              </a:rPr>
              <a:t>that </a:t>
            </a:r>
            <a:r>
              <a:rPr sz="1100" kern="1200" spc="17" dirty="0">
                <a:solidFill>
                  <a:prstClr val="black"/>
                </a:solidFill>
                <a:latin typeface="Calibri"/>
                <a:ea typeface="+mn-ea"/>
                <a:cs typeface="Calibri"/>
              </a:rPr>
              <a:t>fulfill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promise </a:t>
            </a:r>
            <a:r>
              <a:rPr sz="1100" kern="1200" dirty="0">
                <a:solidFill>
                  <a:prstClr val="black"/>
                </a:solidFill>
                <a:latin typeface="Calibri"/>
                <a:ea typeface="+mn-ea"/>
                <a:cs typeface="Calibri"/>
              </a:rPr>
              <a:t>of </a:t>
            </a:r>
            <a:r>
              <a:rPr sz="1100" kern="1200" spc="-10" dirty="0">
                <a:solidFill>
                  <a:prstClr val="black"/>
                </a:solidFill>
                <a:latin typeface="Calibri"/>
                <a:ea typeface="+mn-ea"/>
                <a:cs typeface="Calibri"/>
              </a:rPr>
              <a:t>true </a:t>
            </a:r>
            <a:r>
              <a:rPr sz="1100" kern="1200" spc="13" dirty="0">
                <a:solidFill>
                  <a:prstClr val="black"/>
                </a:solidFill>
                <a:latin typeface="Calibri"/>
                <a:ea typeface="+mn-ea"/>
                <a:cs typeface="Calibri"/>
              </a:rPr>
              <a:t>equality </a:t>
            </a:r>
            <a:r>
              <a:rPr sz="1100" kern="1200" spc="-3" dirty="0">
                <a:solidFill>
                  <a:prstClr val="black"/>
                </a:solidFill>
                <a:latin typeface="Calibri"/>
                <a:ea typeface="+mn-ea"/>
                <a:cs typeface="Calibri"/>
              </a:rPr>
              <a:t>for</a:t>
            </a:r>
            <a:r>
              <a:rPr sz="1100" kern="1200" spc="50" dirty="0">
                <a:solidFill>
                  <a:prstClr val="black"/>
                </a:solidFill>
                <a:latin typeface="Calibri"/>
                <a:ea typeface="+mn-ea"/>
                <a:cs typeface="Calibri"/>
              </a:rPr>
              <a:t> </a:t>
            </a:r>
            <a:r>
              <a:rPr sz="1100" kern="1200" spc="23" dirty="0">
                <a:solidFill>
                  <a:prstClr val="black"/>
                </a:solidFill>
                <a:latin typeface="Calibri"/>
                <a:ea typeface="+mn-ea"/>
                <a:cs typeface="Calibri"/>
              </a:rPr>
              <a:t>all.</a:t>
            </a:r>
            <a:endParaRPr sz="1100" kern="1200" baseline="32407"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826BB417-23BA-42B4-88A3-38A9FA76BDD3}"/>
              </a:ext>
            </a:extLst>
          </p:cNvPr>
          <p:cNvSpPr/>
          <p:nvPr/>
        </p:nvSpPr>
        <p:spPr>
          <a:xfrm>
            <a:off x="3305914" y="206278"/>
            <a:ext cx="2394502" cy="275588"/>
          </a:xfrm>
          <a:prstGeom prst="rect">
            <a:avLst/>
          </a:prstGeom>
        </p:spPr>
        <p:txBody>
          <a:bodyPr wrap="none">
            <a:spAutoFit/>
          </a:bodyPr>
          <a:lstStyle/>
          <a:p>
            <a:pPr defTabSz="605150">
              <a:buClrTx/>
            </a:pPr>
            <a:r>
              <a:rPr lang="en-US" sz="1191" b="1" kern="1200" spc="96" dirty="0">
                <a:solidFill>
                  <a:srgbClr val="1F497D">
                    <a:lumMod val="75000"/>
                  </a:srgbClr>
                </a:solidFill>
                <a:latin typeface="FrankRuehl" panose="020E0503060101010101" pitchFamily="34" charset="-79"/>
                <a:ea typeface="+mn-ea"/>
                <a:cs typeface="FrankRuehl" panose="020E0503060101010101" pitchFamily="34" charset="-79"/>
              </a:rPr>
              <a:t>POWER </a:t>
            </a:r>
            <a:r>
              <a:rPr lang="en-US" sz="1191" b="1" kern="1200" spc="129" dirty="0">
                <a:solidFill>
                  <a:srgbClr val="1F497D">
                    <a:lumMod val="75000"/>
                  </a:srgbClr>
                </a:solidFill>
                <a:latin typeface="FrankRuehl" panose="020E0503060101010101" pitchFamily="34" charset="-79"/>
                <a:ea typeface="+mn-ea"/>
                <a:cs typeface="FrankRuehl" panose="020E0503060101010101" pitchFamily="34" charset="-79"/>
              </a:rPr>
              <a:t>MOVES GLOSSARY</a:t>
            </a:r>
            <a:endParaRPr lang="en-US" sz="1191" kern="1200" dirty="0">
              <a:solidFill>
                <a:prstClr val="black"/>
              </a:solidFill>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9"/>
          <p:cNvSpPr txBox="1">
            <a:spLocks noGrp="1"/>
          </p:cNvSpPr>
          <p:nvPr>
            <p:ph type="title"/>
          </p:nvPr>
        </p:nvSpPr>
        <p:spPr>
          <a:xfrm>
            <a:off x="1175091" y="747012"/>
            <a:ext cx="7683601" cy="548700"/>
          </a:xfrm>
          <a:prstGeom prst="rect">
            <a:avLst/>
          </a:prstGeom>
        </p:spPr>
        <p:txBody>
          <a:bodyPr spcFirstLastPara="1" wrap="square" lIns="0" tIns="0" rIns="0" bIns="0" anchor="b" anchorCtr="0">
            <a:noAutofit/>
          </a:bodyPr>
          <a:lstStyle/>
          <a:p>
            <a:pPr marL="12700" algn="l">
              <a:spcBef>
                <a:spcPts val="185"/>
              </a:spcBef>
            </a:pPr>
            <a:r>
              <a:rPr lang="en-US" sz="1400" b="1" spc="60" dirty="0">
                <a:solidFill>
                  <a:schemeClr val="accent1">
                    <a:lumMod val="50000"/>
                  </a:schemeClr>
                </a:solidFill>
                <a:latin typeface="FrankRuehl" panose="020E0503060101010101" pitchFamily="34" charset="-79"/>
                <a:cs typeface="FrankRuehl" panose="020E0503060101010101" pitchFamily="34" charset="-79"/>
              </a:rPr>
              <a:t> </a:t>
            </a:r>
            <a:r>
              <a:rPr lang="en-US" sz="1400" b="1" spc="170" dirty="0">
                <a:solidFill>
                  <a:schemeClr val="accent1">
                    <a:lumMod val="50000"/>
                  </a:schemeClr>
                </a:solidFill>
                <a:latin typeface="FrankRuehl" panose="020E0503060101010101" pitchFamily="34" charset="-79"/>
                <a:cs typeface="FrankRuehl" panose="020E0503060101010101" pitchFamily="34" charset="-79"/>
              </a:rPr>
              <a:t>THE</a:t>
            </a:r>
            <a:r>
              <a:rPr lang="en-US" sz="1400" b="1" spc="60" dirty="0">
                <a:solidFill>
                  <a:schemeClr val="accent1">
                    <a:lumMod val="50000"/>
                  </a:schemeClr>
                </a:solidFill>
                <a:latin typeface="FrankRuehl" panose="020E0503060101010101" pitchFamily="34" charset="-79"/>
                <a:cs typeface="FrankRuehl" panose="020E0503060101010101" pitchFamily="34" charset="-79"/>
              </a:rPr>
              <a:t> </a:t>
            </a:r>
            <a:r>
              <a:rPr lang="en-US" sz="1400" b="1" spc="130" dirty="0">
                <a:solidFill>
                  <a:schemeClr val="accent1">
                    <a:lumMod val="50000"/>
                  </a:schemeClr>
                </a:solidFill>
                <a:latin typeface="FrankRuehl" panose="020E0503060101010101" pitchFamily="34" charset="-79"/>
                <a:cs typeface="FrankRuehl" panose="020E0503060101010101" pitchFamily="34" charset="-79"/>
              </a:rPr>
              <a:t>ROLE</a:t>
            </a:r>
            <a:r>
              <a:rPr lang="en-US" sz="1400" b="1" spc="60" dirty="0">
                <a:solidFill>
                  <a:schemeClr val="accent1">
                    <a:lumMod val="50000"/>
                  </a:schemeClr>
                </a:solidFill>
                <a:latin typeface="FrankRuehl" panose="020E0503060101010101" pitchFamily="34" charset="-79"/>
                <a:cs typeface="FrankRuehl" panose="020E0503060101010101" pitchFamily="34" charset="-79"/>
              </a:rPr>
              <a:t> </a:t>
            </a:r>
            <a:r>
              <a:rPr lang="en-US" sz="1400" b="1" spc="145" dirty="0">
                <a:solidFill>
                  <a:schemeClr val="accent1">
                    <a:lumMod val="50000"/>
                  </a:schemeClr>
                </a:solidFill>
                <a:latin typeface="FrankRuehl" panose="020E0503060101010101" pitchFamily="34" charset="-79"/>
                <a:cs typeface="FrankRuehl" panose="020E0503060101010101" pitchFamily="34" charset="-79"/>
              </a:rPr>
              <a:t>OF</a:t>
            </a:r>
            <a:r>
              <a:rPr lang="en-US" sz="1400" b="1" spc="55" dirty="0">
                <a:solidFill>
                  <a:schemeClr val="accent1">
                    <a:lumMod val="50000"/>
                  </a:schemeClr>
                </a:solidFill>
                <a:latin typeface="FrankRuehl" panose="020E0503060101010101" pitchFamily="34" charset="-79"/>
                <a:cs typeface="FrankRuehl" panose="020E0503060101010101" pitchFamily="34" charset="-79"/>
              </a:rPr>
              <a:t> </a:t>
            </a:r>
            <a:r>
              <a:rPr lang="en-US" sz="1400" b="1" spc="170" dirty="0">
                <a:solidFill>
                  <a:schemeClr val="accent1">
                    <a:lumMod val="50000"/>
                  </a:schemeClr>
                </a:solidFill>
                <a:latin typeface="FrankRuehl" panose="020E0503060101010101" pitchFamily="34" charset="-79"/>
                <a:cs typeface="FrankRuehl" panose="020E0503060101010101" pitchFamily="34" charset="-79"/>
              </a:rPr>
              <a:t>PRIVILEGE</a:t>
            </a:r>
            <a:r>
              <a:rPr lang="en-US" sz="1400" b="1" spc="55" dirty="0">
                <a:solidFill>
                  <a:schemeClr val="accent1">
                    <a:lumMod val="50000"/>
                  </a:schemeClr>
                </a:solidFill>
                <a:latin typeface="FrankRuehl" panose="020E0503060101010101" pitchFamily="34" charset="-79"/>
                <a:cs typeface="FrankRuehl" panose="020E0503060101010101" pitchFamily="34" charset="-79"/>
              </a:rPr>
              <a:t> </a:t>
            </a:r>
            <a:r>
              <a:rPr lang="en-US" sz="1400" b="1" spc="215" dirty="0">
                <a:solidFill>
                  <a:schemeClr val="accent1">
                    <a:lumMod val="50000"/>
                  </a:schemeClr>
                </a:solidFill>
                <a:latin typeface="FrankRuehl" panose="020E0503060101010101" pitchFamily="34" charset="-79"/>
                <a:cs typeface="FrankRuehl" panose="020E0503060101010101" pitchFamily="34" charset="-79"/>
              </a:rPr>
              <a:t>IN </a:t>
            </a:r>
            <a:r>
              <a:rPr lang="en-US" sz="1400" b="1" spc="200" dirty="0">
                <a:solidFill>
                  <a:schemeClr val="accent1">
                    <a:lumMod val="50000"/>
                  </a:schemeClr>
                </a:solidFill>
                <a:latin typeface="FrankRuehl" panose="020E0503060101010101" pitchFamily="34" charset="-79"/>
                <a:cs typeface="FrankRuehl" panose="020E0503060101010101" pitchFamily="34" charset="-79"/>
              </a:rPr>
              <a:t>EXERCISING</a:t>
            </a:r>
            <a:r>
              <a:rPr lang="en-US" sz="1400" b="1" spc="-85" dirty="0">
                <a:solidFill>
                  <a:schemeClr val="accent1">
                    <a:lumMod val="50000"/>
                  </a:schemeClr>
                </a:solidFill>
                <a:latin typeface="FrankRuehl" panose="020E0503060101010101" pitchFamily="34" charset="-79"/>
                <a:cs typeface="FrankRuehl" panose="020E0503060101010101" pitchFamily="34" charset="-79"/>
              </a:rPr>
              <a:t> </a:t>
            </a:r>
            <a:r>
              <a:rPr lang="en-US" sz="1400" b="1" spc="200" dirty="0">
                <a:solidFill>
                  <a:schemeClr val="accent1">
                    <a:lumMod val="50000"/>
                  </a:schemeClr>
                </a:solidFill>
                <a:latin typeface="FrankRuehl" panose="020E0503060101010101" pitchFamily="34" charset="-79"/>
                <a:cs typeface="FrankRuehl" panose="020E0503060101010101" pitchFamily="34" charset="-79"/>
              </a:rPr>
              <a:t>POWER FOR FUNDERS</a:t>
            </a:r>
            <a:br>
              <a:rPr lang="en-US" sz="1400" b="1" dirty="0">
                <a:latin typeface="FrankRuehl" panose="020E0503060101010101" pitchFamily="34" charset="-79"/>
                <a:cs typeface="FrankRuehl" panose="020E0503060101010101" pitchFamily="34" charset="-79"/>
              </a:rPr>
            </a:br>
            <a:endParaRPr sz="1400" b="1" dirty="0">
              <a:latin typeface="FrankRuehl" panose="020E0503060101010101" pitchFamily="34" charset="-79"/>
              <a:cs typeface="FrankRuehl" panose="020E0503060101010101" pitchFamily="34" charset="-79"/>
            </a:endParaRPr>
          </a:p>
        </p:txBody>
      </p:sp>
      <p:sp>
        <p:nvSpPr>
          <p:cNvPr id="213" name="Google Shape;213;p19"/>
          <p:cNvSpPr txBox="1">
            <a:spLocks noGrp="1"/>
          </p:cNvSpPr>
          <p:nvPr>
            <p:ph type="body" idx="1"/>
          </p:nvPr>
        </p:nvSpPr>
        <p:spPr>
          <a:xfrm>
            <a:off x="864540" y="1161320"/>
            <a:ext cx="7546846" cy="2820860"/>
          </a:xfrm>
          <a:prstGeom prst="rect">
            <a:avLst/>
          </a:prstGeom>
        </p:spPr>
        <p:txBody>
          <a:bodyPr spcFirstLastPara="1" wrap="square" lIns="0" tIns="0" rIns="0" bIns="0" anchor="t" anchorCtr="0">
            <a:noAutofit/>
          </a:bodyPr>
          <a:lstStyle/>
          <a:p>
            <a:pPr marL="76200" lvl="0" indent="0">
              <a:spcBef>
                <a:spcPts val="0"/>
              </a:spcBef>
              <a:buNone/>
            </a:pPr>
            <a:endParaRPr lang="en-US" sz="1200" spc="20" dirty="0">
              <a:latin typeface="Calibri"/>
              <a:cs typeface="Calibri"/>
            </a:endParaRPr>
          </a:p>
          <a:p>
            <a:pPr marL="0" marR="85725" indent="0">
              <a:spcBef>
                <a:spcPts val="100"/>
              </a:spcBef>
              <a:buNone/>
            </a:pPr>
            <a:endParaRPr lang="en-US" sz="1200" spc="20" dirty="0">
              <a:latin typeface="Calibri"/>
              <a:cs typeface="Calibri"/>
            </a:endParaRPr>
          </a:p>
          <a:p>
            <a:pPr marL="171450" marR="85725" indent="-171450">
              <a:spcBef>
                <a:spcPts val="100"/>
              </a:spcBef>
              <a:buFont typeface="Wingdings" panose="05000000000000000000" pitchFamily="2" charset="2"/>
              <a:buChar char="Ø"/>
            </a:pPr>
            <a:r>
              <a:rPr lang="en-US" sz="1400" spc="20" dirty="0">
                <a:latin typeface="Calibri"/>
                <a:cs typeface="Calibri"/>
              </a:rPr>
              <a:t>Even </a:t>
            </a:r>
            <a:r>
              <a:rPr lang="en-US" sz="1400" spc="10" dirty="0">
                <a:latin typeface="Calibri"/>
                <a:cs typeface="Calibri"/>
              </a:rPr>
              <a:t>if </a:t>
            </a:r>
            <a:r>
              <a:rPr lang="en-US" sz="1400" spc="20" dirty="0">
                <a:latin typeface="Calibri"/>
                <a:cs typeface="Calibri"/>
              </a:rPr>
              <a:t>your organization </a:t>
            </a:r>
            <a:r>
              <a:rPr lang="en-US" sz="1400" spc="15" dirty="0">
                <a:latin typeface="Calibri"/>
                <a:cs typeface="Calibri"/>
              </a:rPr>
              <a:t>has </a:t>
            </a:r>
            <a:r>
              <a:rPr lang="en-US" sz="1400" spc="20" dirty="0">
                <a:latin typeface="Calibri"/>
                <a:cs typeface="Calibri"/>
              </a:rPr>
              <a:t>board </a:t>
            </a:r>
            <a:r>
              <a:rPr lang="en-US" sz="1400" spc="25" dirty="0">
                <a:latin typeface="Calibri"/>
                <a:cs typeface="Calibri"/>
              </a:rPr>
              <a:t>and </a:t>
            </a:r>
            <a:r>
              <a:rPr lang="en-US" sz="1400" spc="-20" dirty="0">
                <a:latin typeface="Calibri"/>
                <a:cs typeface="Calibri"/>
              </a:rPr>
              <a:t>staff  </a:t>
            </a:r>
            <a:r>
              <a:rPr lang="en-US" sz="1400" spc="35" dirty="0">
                <a:latin typeface="Calibri"/>
                <a:cs typeface="Calibri"/>
              </a:rPr>
              <a:t>who </a:t>
            </a:r>
            <a:r>
              <a:rPr lang="en-US" sz="1400" dirty="0">
                <a:latin typeface="Calibri"/>
                <a:cs typeface="Calibri"/>
              </a:rPr>
              <a:t>are </a:t>
            </a:r>
            <a:r>
              <a:rPr lang="en-US" sz="1400" spc="25" dirty="0">
                <a:latin typeface="Calibri"/>
                <a:cs typeface="Calibri"/>
              </a:rPr>
              <a:t>people </a:t>
            </a:r>
            <a:r>
              <a:rPr lang="en-US" sz="1400" dirty="0">
                <a:latin typeface="Calibri"/>
                <a:cs typeface="Calibri"/>
              </a:rPr>
              <a:t>of </a:t>
            </a:r>
            <a:r>
              <a:rPr lang="en-US" sz="1400" spc="20" dirty="0">
                <a:latin typeface="Calibri"/>
                <a:cs typeface="Calibri"/>
              </a:rPr>
              <a:t>color, </a:t>
            </a:r>
            <a:r>
              <a:rPr lang="en-US" sz="1400" spc="30" dirty="0">
                <a:latin typeface="Calibri"/>
                <a:cs typeface="Calibri"/>
              </a:rPr>
              <a:t>women, </a:t>
            </a:r>
            <a:r>
              <a:rPr lang="en-US" sz="1400" spc="105" dirty="0">
                <a:latin typeface="Calibri"/>
                <a:cs typeface="Calibri"/>
              </a:rPr>
              <a:t>LGBTQ  </a:t>
            </a:r>
            <a:r>
              <a:rPr lang="en-US" sz="1400" spc="-5" dirty="0">
                <a:latin typeface="Calibri"/>
                <a:cs typeface="Calibri"/>
              </a:rPr>
              <a:t>and/or </a:t>
            </a:r>
            <a:r>
              <a:rPr lang="en-US" sz="1400" spc="10" dirty="0">
                <a:latin typeface="Calibri"/>
                <a:cs typeface="Calibri"/>
              </a:rPr>
              <a:t>have </a:t>
            </a:r>
            <a:r>
              <a:rPr lang="en-US" sz="1400" spc="20" dirty="0">
                <a:latin typeface="Calibri"/>
                <a:cs typeface="Calibri"/>
              </a:rPr>
              <a:t>a </a:t>
            </a:r>
            <a:r>
              <a:rPr lang="en-US" sz="1400" spc="15" dirty="0">
                <a:latin typeface="Calibri"/>
                <a:cs typeface="Calibri"/>
              </a:rPr>
              <a:t>disability, </a:t>
            </a:r>
            <a:r>
              <a:rPr lang="en-US" sz="1400" spc="-5" dirty="0">
                <a:latin typeface="Calibri"/>
                <a:cs typeface="Calibri"/>
              </a:rPr>
              <a:t>it </a:t>
            </a:r>
            <a:r>
              <a:rPr lang="en-US" sz="1400" spc="20" dirty="0">
                <a:latin typeface="Calibri"/>
                <a:cs typeface="Calibri"/>
              </a:rPr>
              <a:t>is </a:t>
            </a:r>
            <a:r>
              <a:rPr lang="en-US" sz="1400" spc="40" dirty="0">
                <a:latin typeface="Calibri"/>
                <a:cs typeface="Calibri"/>
              </a:rPr>
              <a:t>likely </a:t>
            </a:r>
            <a:r>
              <a:rPr lang="en-US" sz="1400" spc="-20" dirty="0">
                <a:latin typeface="Calibri"/>
                <a:cs typeface="Calibri"/>
              </a:rPr>
              <a:t>that </a:t>
            </a:r>
            <a:r>
              <a:rPr lang="en-US" sz="1400" spc="-10" dirty="0">
                <a:latin typeface="Calibri"/>
                <a:cs typeface="Calibri"/>
              </a:rPr>
              <a:t>the  </a:t>
            </a:r>
            <a:r>
              <a:rPr lang="en-US" sz="1400" spc="25" dirty="0">
                <a:latin typeface="Calibri"/>
                <a:cs typeface="Calibri"/>
              </a:rPr>
              <a:t>organizational </a:t>
            </a:r>
            <a:r>
              <a:rPr lang="en-US" sz="1400" spc="15" dirty="0">
                <a:latin typeface="Calibri"/>
                <a:cs typeface="Calibri"/>
              </a:rPr>
              <a:t>culture </a:t>
            </a:r>
            <a:r>
              <a:rPr lang="en-US" sz="1400" spc="25" dirty="0">
                <a:latin typeface="Calibri"/>
                <a:cs typeface="Calibri"/>
              </a:rPr>
              <a:t>and </a:t>
            </a:r>
            <a:r>
              <a:rPr lang="en-US" sz="1400" spc="-10" dirty="0">
                <a:latin typeface="Calibri"/>
                <a:cs typeface="Calibri"/>
              </a:rPr>
              <a:t>the </a:t>
            </a:r>
            <a:r>
              <a:rPr lang="en-US" sz="1400" spc="25" dirty="0">
                <a:latin typeface="Calibri"/>
                <a:cs typeface="Calibri"/>
              </a:rPr>
              <a:t>way </a:t>
            </a:r>
            <a:r>
              <a:rPr lang="en-US" sz="1400" spc="-10" dirty="0">
                <a:latin typeface="Calibri"/>
                <a:cs typeface="Calibri"/>
              </a:rPr>
              <a:t>your organization </a:t>
            </a:r>
            <a:r>
              <a:rPr lang="en-US" sz="1400" spc="15" dirty="0">
                <a:latin typeface="Calibri"/>
                <a:cs typeface="Calibri"/>
              </a:rPr>
              <a:t> </a:t>
            </a:r>
            <a:r>
              <a:rPr lang="en-US" sz="1400" spc="30" dirty="0">
                <a:latin typeface="Calibri"/>
                <a:cs typeface="Calibri"/>
              </a:rPr>
              <a:t>views </a:t>
            </a:r>
            <a:r>
              <a:rPr lang="en-US" sz="1400" spc="-5" dirty="0">
                <a:latin typeface="Calibri"/>
                <a:cs typeface="Calibri"/>
              </a:rPr>
              <a:t>its </a:t>
            </a:r>
            <a:r>
              <a:rPr lang="en-US" sz="1400" spc="35" dirty="0">
                <a:latin typeface="Calibri"/>
                <a:cs typeface="Calibri"/>
              </a:rPr>
              <a:t>place </a:t>
            </a:r>
            <a:r>
              <a:rPr lang="en-US" sz="1400" spc="40" dirty="0">
                <a:latin typeface="Calibri"/>
                <a:cs typeface="Calibri"/>
              </a:rPr>
              <a:t>in </a:t>
            </a:r>
            <a:r>
              <a:rPr lang="en-US" sz="1400" spc="20" dirty="0">
                <a:latin typeface="Calibri"/>
                <a:cs typeface="Calibri"/>
              </a:rPr>
              <a:t>society </a:t>
            </a:r>
            <a:r>
              <a:rPr lang="en-US" sz="1400" dirty="0">
                <a:latin typeface="Calibri"/>
                <a:cs typeface="Calibri"/>
              </a:rPr>
              <a:t>are  </a:t>
            </a:r>
            <a:r>
              <a:rPr lang="en-US" sz="1400" spc="15" dirty="0">
                <a:latin typeface="Calibri"/>
                <a:cs typeface="Calibri"/>
              </a:rPr>
              <a:t>shaped </a:t>
            </a:r>
            <a:r>
              <a:rPr lang="en-US" sz="1400" spc="30" dirty="0">
                <a:latin typeface="Calibri"/>
                <a:cs typeface="Calibri"/>
              </a:rPr>
              <a:t>by </a:t>
            </a:r>
            <a:r>
              <a:rPr lang="en-US" sz="1400" spc="15" dirty="0">
                <a:latin typeface="Calibri"/>
                <a:cs typeface="Calibri"/>
              </a:rPr>
              <a:t>white, </a:t>
            </a:r>
            <a:r>
              <a:rPr lang="en-US" sz="1400" spc="5" dirty="0">
                <a:latin typeface="Calibri"/>
                <a:cs typeface="Calibri"/>
              </a:rPr>
              <a:t>heteronormative</a:t>
            </a:r>
            <a:r>
              <a:rPr lang="en-US" sz="1400" spc="125" dirty="0">
                <a:latin typeface="Calibri"/>
                <a:cs typeface="Calibri"/>
              </a:rPr>
              <a:t> </a:t>
            </a:r>
            <a:r>
              <a:rPr lang="en-US" sz="1400" spc="20" dirty="0">
                <a:latin typeface="Calibri"/>
                <a:cs typeface="Calibri"/>
              </a:rPr>
              <a:t>values.</a:t>
            </a:r>
          </a:p>
          <a:p>
            <a:pPr marL="12700" marR="85725">
              <a:spcBef>
                <a:spcPts val="100"/>
              </a:spcBef>
              <a:buFont typeface="Wingdings" panose="05000000000000000000" pitchFamily="2" charset="2"/>
              <a:buChar char="Ø"/>
            </a:pPr>
            <a:endParaRPr lang="en-US" sz="1400" spc="20" dirty="0">
              <a:latin typeface="Calibri"/>
              <a:cs typeface="Calibri"/>
            </a:endParaRPr>
          </a:p>
          <a:p>
            <a:pPr marL="171450" marR="85725" indent="-171450">
              <a:spcBef>
                <a:spcPts val="100"/>
              </a:spcBef>
              <a:buFont typeface="Wingdings" panose="05000000000000000000" pitchFamily="2" charset="2"/>
              <a:buChar char="Ø"/>
            </a:pPr>
            <a:r>
              <a:rPr lang="en-US" sz="1400" spc="25" dirty="0">
                <a:latin typeface="Calibri"/>
                <a:cs typeface="Calibri"/>
              </a:rPr>
              <a:t>This </a:t>
            </a:r>
            <a:r>
              <a:rPr lang="en-US" sz="1400" spc="20" dirty="0">
                <a:latin typeface="Calibri"/>
                <a:cs typeface="Calibri"/>
              </a:rPr>
              <a:t>embedded, </a:t>
            </a:r>
            <a:r>
              <a:rPr lang="en-US" sz="1400" spc="25" dirty="0">
                <a:latin typeface="Calibri"/>
                <a:cs typeface="Calibri"/>
              </a:rPr>
              <a:t>seemingly </a:t>
            </a:r>
            <a:r>
              <a:rPr lang="en-US" sz="1400" spc="30" dirty="0">
                <a:latin typeface="Calibri"/>
                <a:cs typeface="Calibri"/>
              </a:rPr>
              <a:t>invisible </a:t>
            </a:r>
            <a:r>
              <a:rPr lang="en-US" sz="1400" spc="15" dirty="0">
                <a:latin typeface="Calibri"/>
                <a:cs typeface="Calibri"/>
              </a:rPr>
              <a:t>culture  </a:t>
            </a:r>
            <a:r>
              <a:rPr lang="en-US" sz="1400" spc="25" dirty="0">
                <a:latin typeface="Calibri"/>
                <a:cs typeface="Calibri"/>
              </a:rPr>
              <a:t>and privilege </a:t>
            </a:r>
            <a:r>
              <a:rPr lang="en-US" sz="1400" spc="15" dirty="0">
                <a:latin typeface="Calibri"/>
                <a:cs typeface="Calibri"/>
              </a:rPr>
              <a:t>inform </a:t>
            </a:r>
            <a:r>
              <a:rPr lang="en-US" sz="1400" spc="35" dirty="0">
                <a:latin typeface="Calibri"/>
                <a:cs typeface="Calibri"/>
              </a:rPr>
              <a:t>how </a:t>
            </a:r>
            <a:r>
              <a:rPr lang="en-US" sz="1400" spc="20" dirty="0">
                <a:latin typeface="Calibri"/>
                <a:cs typeface="Calibri"/>
              </a:rPr>
              <a:t>a funder </a:t>
            </a:r>
            <a:r>
              <a:rPr lang="en-US" sz="1400" spc="25" dirty="0">
                <a:latin typeface="Calibri"/>
                <a:cs typeface="Calibri"/>
              </a:rPr>
              <a:t>decides </a:t>
            </a:r>
            <a:r>
              <a:rPr lang="en-US" sz="1400" spc="10" dirty="0">
                <a:latin typeface="Calibri"/>
                <a:cs typeface="Calibri"/>
              </a:rPr>
              <a:t>what </a:t>
            </a:r>
            <a:r>
              <a:rPr lang="en-US" sz="1400" spc="20" dirty="0">
                <a:latin typeface="Calibri"/>
                <a:cs typeface="Calibri"/>
              </a:rPr>
              <a:t>is </a:t>
            </a:r>
            <a:r>
              <a:rPr lang="en-US" sz="1400" spc="15" dirty="0">
                <a:latin typeface="Calibri"/>
                <a:cs typeface="Calibri"/>
              </a:rPr>
              <a:t>“normal,” </a:t>
            </a:r>
            <a:r>
              <a:rPr lang="en-US" sz="1400" spc="20" dirty="0">
                <a:latin typeface="Calibri"/>
                <a:cs typeface="Calibri"/>
              </a:rPr>
              <a:t>“good,”  </a:t>
            </a:r>
            <a:r>
              <a:rPr lang="en-US" sz="1400" spc="5" dirty="0">
                <a:latin typeface="Calibri"/>
                <a:cs typeface="Calibri"/>
              </a:rPr>
              <a:t>“effective” or</a:t>
            </a:r>
            <a:r>
              <a:rPr lang="en-US" sz="1400" spc="90" dirty="0">
                <a:latin typeface="Calibri"/>
                <a:cs typeface="Calibri"/>
              </a:rPr>
              <a:t> </a:t>
            </a:r>
            <a:r>
              <a:rPr lang="en-US" sz="1400" spc="5" dirty="0">
                <a:latin typeface="Calibri"/>
                <a:cs typeface="Calibri"/>
              </a:rPr>
              <a:t>“risky.”</a:t>
            </a:r>
          </a:p>
          <a:p>
            <a:pPr marL="171450" marR="85725" indent="-171450">
              <a:spcBef>
                <a:spcPts val="100"/>
              </a:spcBef>
              <a:buFont typeface="Wingdings" panose="05000000000000000000" pitchFamily="2" charset="2"/>
              <a:buChar char="Ø"/>
            </a:pPr>
            <a:endParaRPr lang="en-US" sz="1400" spc="5" dirty="0">
              <a:latin typeface="Calibri"/>
              <a:cs typeface="Calibri"/>
            </a:endParaRPr>
          </a:p>
          <a:p>
            <a:pPr marL="171450" marR="46355" indent="-171450">
              <a:lnSpc>
                <a:spcPct val="130900"/>
              </a:lnSpc>
              <a:spcBef>
                <a:spcPts val="100"/>
              </a:spcBef>
              <a:buFont typeface="Wingdings" panose="05000000000000000000" pitchFamily="2" charset="2"/>
              <a:buChar char="Ø"/>
            </a:pPr>
            <a:r>
              <a:rPr lang="en-US" sz="1400" spc="10" dirty="0">
                <a:latin typeface="Calibri"/>
                <a:cs typeface="Calibri"/>
              </a:rPr>
              <a:t>From </a:t>
            </a:r>
            <a:r>
              <a:rPr lang="en-US" sz="1400" spc="-10" dirty="0">
                <a:latin typeface="Calibri"/>
                <a:cs typeface="Calibri"/>
              </a:rPr>
              <a:t>the </a:t>
            </a:r>
            <a:r>
              <a:rPr lang="en-US" sz="1400" spc="10" dirty="0">
                <a:latin typeface="Calibri"/>
                <a:cs typeface="Calibri"/>
              </a:rPr>
              <a:t>perspective </a:t>
            </a:r>
            <a:r>
              <a:rPr lang="en-US" sz="1400" dirty="0">
                <a:latin typeface="Calibri"/>
                <a:cs typeface="Calibri"/>
              </a:rPr>
              <a:t>of those </a:t>
            </a:r>
            <a:r>
              <a:rPr lang="en-US" sz="1400" spc="25" dirty="0">
                <a:latin typeface="Calibri"/>
                <a:cs typeface="Calibri"/>
              </a:rPr>
              <a:t>communities </a:t>
            </a:r>
            <a:r>
              <a:rPr lang="en-US" sz="1400" spc="5" dirty="0">
                <a:latin typeface="Calibri"/>
                <a:cs typeface="Calibri"/>
              </a:rPr>
              <a:t>seeks </a:t>
            </a:r>
            <a:r>
              <a:rPr lang="en-US" sz="1400" spc="-15" dirty="0">
                <a:latin typeface="Calibri"/>
                <a:cs typeface="Calibri"/>
              </a:rPr>
              <a:t>to </a:t>
            </a:r>
            <a:r>
              <a:rPr lang="en-US" sz="1400" spc="5" dirty="0">
                <a:latin typeface="Calibri"/>
                <a:cs typeface="Calibri"/>
              </a:rPr>
              <a:t>benefit, </a:t>
            </a:r>
            <a:r>
              <a:rPr lang="en-US" sz="1400" spc="-10" dirty="0">
                <a:latin typeface="Calibri"/>
                <a:cs typeface="Calibri"/>
              </a:rPr>
              <a:t>the </a:t>
            </a:r>
            <a:r>
              <a:rPr lang="en-US" sz="1400" spc="15" dirty="0">
                <a:latin typeface="Calibri"/>
                <a:cs typeface="Calibri"/>
              </a:rPr>
              <a:t>“risks”  </a:t>
            </a:r>
            <a:r>
              <a:rPr lang="en-US" sz="1400" spc="-15" dirty="0">
                <a:latin typeface="Calibri"/>
                <a:cs typeface="Calibri"/>
              </a:rPr>
              <a:t>to </a:t>
            </a:r>
            <a:r>
              <a:rPr lang="en-US" sz="1400" spc="-10" dirty="0">
                <a:latin typeface="Calibri"/>
                <a:cs typeface="Calibri"/>
              </a:rPr>
              <a:t>the </a:t>
            </a:r>
            <a:r>
              <a:rPr lang="en-US" sz="1400" spc="15" dirty="0">
                <a:latin typeface="Calibri"/>
                <a:cs typeface="Calibri"/>
              </a:rPr>
              <a:t> funder </a:t>
            </a:r>
            <a:r>
              <a:rPr lang="en-US" sz="1400" dirty="0">
                <a:latin typeface="Calibri"/>
                <a:cs typeface="Calibri"/>
              </a:rPr>
              <a:t>of </a:t>
            </a:r>
            <a:r>
              <a:rPr lang="en-US" sz="1400" spc="25" dirty="0">
                <a:latin typeface="Calibri"/>
                <a:cs typeface="Calibri"/>
              </a:rPr>
              <a:t>using </a:t>
            </a:r>
            <a:r>
              <a:rPr lang="en-US" sz="1400" spc="5" dirty="0">
                <a:latin typeface="Calibri"/>
                <a:cs typeface="Calibri"/>
              </a:rPr>
              <a:t>or </a:t>
            </a:r>
            <a:r>
              <a:rPr lang="en-US" sz="1400" b="1" spc="20" dirty="0">
                <a:latin typeface="Calibri"/>
                <a:cs typeface="Calibri"/>
              </a:rPr>
              <a:t>sharing</a:t>
            </a:r>
            <a:r>
              <a:rPr lang="en-US" sz="1400" spc="20" dirty="0">
                <a:latin typeface="Calibri"/>
                <a:cs typeface="Calibri"/>
              </a:rPr>
              <a:t> </a:t>
            </a:r>
            <a:r>
              <a:rPr lang="en-US" sz="1400" spc="-5" dirty="0">
                <a:latin typeface="Calibri"/>
                <a:cs typeface="Calibri"/>
              </a:rPr>
              <a:t>its  </a:t>
            </a:r>
            <a:r>
              <a:rPr lang="en-US" sz="1400" spc="15" dirty="0">
                <a:latin typeface="Calibri"/>
                <a:cs typeface="Calibri"/>
              </a:rPr>
              <a:t>power </a:t>
            </a:r>
            <a:r>
              <a:rPr lang="en-US" sz="1400" spc="20" dirty="0">
                <a:latin typeface="Calibri"/>
                <a:cs typeface="Calibri"/>
              </a:rPr>
              <a:t>may </a:t>
            </a:r>
            <a:r>
              <a:rPr lang="en-US" sz="1400" spc="5" dirty="0">
                <a:latin typeface="Calibri"/>
                <a:cs typeface="Calibri"/>
              </a:rPr>
              <a:t>seem </a:t>
            </a:r>
            <a:r>
              <a:rPr lang="en-US" sz="1400" spc="30" dirty="0">
                <a:latin typeface="Calibri"/>
                <a:cs typeface="Calibri"/>
              </a:rPr>
              <a:t>negligible </a:t>
            </a:r>
            <a:r>
              <a:rPr lang="en-US" sz="1400" spc="5" dirty="0">
                <a:latin typeface="Calibri"/>
                <a:cs typeface="Calibri"/>
              </a:rPr>
              <a:t>relative</a:t>
            </a:r>
            <a:r>
              <a:rPr lang="en-US" sz="1400" spc="185" dirty="0">
                <a:latin typeface="Calibri"/>
                <a:cs typeface="Calibri"/>
              </a:rPr>
              <a:t> </a:t>
            </a:r>
            <a:r>
              <a:rPr lang="en-US" sz="1400" spc="-15" dirty="0">
                <a:latin typeface="Calibri"/>
                <a:cs typeface="Calibri"/>
              </a:rPr>
              <a:t>to</a:t>
            </a:r>
            <a:r>
              <a:rPr lang="en-US" sz="1400" dirty="0">
                <a:latin typeface="Calibri"/>
                <a:cs typeface="Calibri"/>
              </a:rPr>
              <a:t> </a:t>
            </a:r>
            <a:r>
              <a:rPr lang="en-US" sz="1400" spc="-10" dirty="0">
                <a:latin typeface="Calibri"/>
                <a:cs typeface="Calibri"/>
              </a:rPr>
              <a:t>the </a:t>
            </a:r>
            <a:r>
              <a:rPr lang="en-US" sz="1400" spc="20" dirty="0">
                <a:latin typeface="Calibri"/>
                <a:cs typeface="Calibri"/>
              </a:rPr>
              <a:t>risk </a:t>
            </a:r>
            <a:r>
              <a:rPr lang="en-US" sz="1400" dirty="0">
                <a:latin typeface="Calibri"/>
                <a:cs typeface="Calibri"/>
              </a:rPr>
              <a:t>of </a:t>
            </a:r>
            <a:r>
              <a:rPr lang="en-US" sz="1400" spc="25" dirty="0">
                <a:latin typeface="Calibri"/>
                <a:cs typeface="Calibri"/>
              </a:rPr>
              <a:t>nonaction </a:t>
            </a:r>
            <a:r>
              <a:rPr lang="en-US" sz="1400" spc="5" dirty="0">
                <a:latin typeface="Calibri"/>
                <a:cs typeface="Calibri"/>
              </a:rPr>
              <a:t>or </a:t>
            </a:r>
            <a:r>
              <a:rPr lang="en-US" sz="1400" spc="-15" dirty="0">
                <a:latin typeface="Calibri"/>
                <a:cs typeface="Calibri"/>
              </a:rPr>
              <a:t>to </a:t>
            </a:r>
            <a:r>
              <a:rPr lang="en-US" sz="1400" spc="-10" dirty="0">
                <a:latin typeface="Calibri"/>
                <a:cs typeface="Calibri"/>
              </a:rPr>
              <a:t>the </a:t>
            </a:r>
            <a:r>
              <a:rPr lang="en-US" sz="1400" spc="15" dirty="0">
                <a:latin typeface="Calibri"/>
                <a:cs typeface="Calibri"/>
              </a:rPr>
              <a:t>risks </a:t>
            </a:r>
            <a:r>
              <a:rPr lang="en-US" sz="1400" spc="-20" dirty="0">
                <a:latin typeface="Calibri"/>
                <a:cs typeface="Calibri"/>
              </a:rPr>
              <a:t>that under resourced </a:t>
            </a:r>
            <a:r>
              <a:rPr lang="en-US" sz="1400" spc="25" dirty="0">
                <a:latin typeface="Calibri"/>
                <a:cs typeface="Calibri"/>
              </a:rPr>
              <a:t>people </a:t>
            </a:r>
            <a:r>
              <a:rPr lang="en-US" sz="1400" dirty="0">
                <a:latin typeface="Calibri"/>
                <a:cs typeface="Calibri"/>
              </a:rPr>
              <a:t>are </a:t>
            </a:r>
            <a:r>
              <a:rPr lang="en-US" sz="1400" spc="10" dirty="0">
                <a:latin typeface="Calibri"/>
                <a:cs typeface="Calibri"/>
              </a:rPr>
              <a:t>forced </a:t>
            </a:r>
            <a:r>
              <a:rPr lang="en-US" sz="1400" spc="-15" dirty="0">
                <a:latin typeface="Calibri"/>
                <a:cs typeface="Calibri"/>
              </a:rPr>
              <a:t>to </a:t>
            </a:r>
            <a:r>
              <a:rPr lang="en-US" sz="1400" dirty="0">
                <a:latin typeface="Calibri"/>
                <a:cs typeface="Calibri"/>
              </a:rPr>
              <a:t>take  </a:t>
            </a:r>
            <a:r>
              <a:rPr lang="en-US" sz="1400" spc="10" dirty="0">
                <a:latin typeface="Calibri"/>
                <a:cs typeface="Calibri"/>
              </a:rPr>
              <a:t>every </a:t>
            </a:r>
            <a:r>
              <a:rPr lang="en-US" sz="1400" spc="-5" dirty="0">
                <a:latin typeface="Calibri"/>
                <a:cs typeface="Calibri"/>
              </a:rPr>
              <a:t>day.</a:t>
            </a:r>
            <a:endParaRPr lang="en-US" sz="1400" baseline="32407" dirty="0">
              <a:latin typeface="Calibri"/>
              <a:cs typeface="Calibri"/>
            </a:endParaRPr>
          </a:p>
          <a:p>
            <a:pPr marL="12700" marR="85725">
              <a:lnSpc>
                <a:spcPct val="130900"/>
              </a:lnSpc>
              <a:spcBef>
                <a:spcPts val="100"/>
              </a:spcBef>
            </a:pPr>
            <a:endParaRPr lang="en-US" sz="1200" spc="20" dirty="0">
              <a:latin typeface="Calibri"/>
              <a:cs typeface="Calibri"/>
            </a:endParaRPr>
          </a:p>
          <a:p>
            <a:pPr marL="12700" marR="85725">
              <a:lnSpc>
                <a:spcPct val="130900"/>
              </a:lnSpc>
              <a:spcBef>
                <a:spcPts val="100"/>
              </a:spcBef>
            </a:pPr>
            <a:endParaRPr sz="1200" b="1" dirty="0">
              <a:latin typeface="FrankRuehl" panose="020E0503060101010101" pitchFamily="34" charset="-79"/>
              <a:cs typeface="FrankRuehl" panose="020E0503060101010101" pitchFamily="34" charset="-79"/>
            </a:endParaRPr>
          </a:p>
        </p:txBody>
      </p:sp>
      <p:sp>
        <p:nvSpPr>
          <p:cNvPr id="214" name="Google Shape;214;p19"/>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400" b="1">
                <a:latin typeface="FrankRuehl" panose="020E0503060101010101" pitchFamily="34" charset="-79"/>
                <a:cs typeface="FrankRuehl" panose="020E0503060101010101" pitchFamily="34" charset="-79"/>
              </a:rPr>
              <a:t>7</a:t>
            </a:fld>
            <a:endParaRPr sz="1400" b="1">
              <a:latin typeface="FrankRuehl" panose="020E0503060101010101" pitchFamily="34" charset="-79"/>
              <a:cs typeface="FrankRuehl" panose="020E0503060101010101" pitchFamily="34" charset="-79"/>
            </a:endParaRPr>
          </a:p>
        </p:txBody>
      </p:sp>
    </p:spTree>
    <p:extLst>
      <p:ext uri="{BB962C8B-B14F-4D97-AF65-F5344CB8AC3E}">
        <p14:creationId xmlns:p14="http://schemas.microsoft.com/office/powerpoint/2010/main" val="1926196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000" kern="1200">
              <a:solidFill>
                <a:prstClr val="black"/>
              </a:solidFill>
              <a:latin typeface="Calibri"/>
              <a:ea typeface="+mn-ea"/>
              <a:cs typeface="+mn-cs"/>
            </a:endParaRPr>
          </a:p>
        </p:txBody>
      </p:sp>
      <p:sp>
        <p:nvSpPr>
          <p:cNvPr id="13" name="object 13"/>
          <p:cNvSpPr txBox="1"/>
          <p:nvPr/>
        </p:nvSpPr>
        <p:spPr>
          <a:xfrm>
            <a:off x="429307" y="735044"/>
            <a:ext cx="3708521" cy="1764160"/>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0" dirty="0">
                <a:solidFill>
                  <a:prstClr val="black"/>
                </a:solidFill>
                <a:latin typeface="Calibri"/>
                <a:ea typeface="+mn-ea"/>
                <a:cs typeface="Calibri"/>
              </a:rPr>
              <a:t>Equality</a:t>
            </a:r>
            <a:r>
              <a:rPr sz="1100" kern="1200" spc="10" dirty="0">
                <a:solidFill>
                  <a:prstClr val="black"/>
                </a:solidFill>
                <a:latin typeface="Calibri"/>
                <a:ea typeface="+mn-ea"/>
                <a:cs typeface="Calibri"/>
              </a:rPr>
              <a:t>: </a:t>
            </a:r>
            <a:r>
              <a:rPr sz="1100" kern="1200" spc="40" dirty="0">
                <a:solidFill>
                  <a:prstClr val="black"/>
                </a:solidFill>
                <a:latin typeface="Calibri"/>
                <a:ea typeface="+mn-ea"/>
                <a:cs typeface="Calibri"/>
              </a:rPr>
              <a:t>All </a:t>
            </a:r>
            <a:r>
              <a:rPr sz="1100" kern="1200" spc="17" dirty="0">
                <a:solidFill>
                  <a:prstClr val="black"/>
                </a:solidFill>
                <a:latin typeface="Calibri"/>
                <a:ea typeface="+mn-ea"/>
                <a:cs typeface="Calibri"/>
              </a:rPr>
              <a:t>people </a:t>
            </a:r>
            <a:r>
              <a:rPr sz="1100" kern="1200" dirty="0">
                <a:solidFill>
                  <a:prstClr val="black"/>
                </a:solidFill>
                <a:latin typeface="Calibri"/>
                <a:ea typeface="+mn-ea"/>
                <a:cs typeface="Calibri"/>
              </a:rPr>
              <a:t>are </a:t>
            </a:r>
            <a:r>
              <a:rPr sz="1100" kern="1200" spc="-10" dirty="0">
                <a:solidFill>
                  <a:prstClr val="black"/>
                </a:solidFill>
                <a:latin typeface="Calibri"/>
                <a:ea typeface="+mn-ea"/>
                <a:cs typeface="Calibri"/>
              </a:rPr>
              <a:t>treated </a:t>
            </a:r>
            <a:r>
              <a:rPr sz="1100" kern="1200" spc="20" dirty="0">
                <a:solidFill>
                  <a:prstClr val="black"/>
                </a:solidFill>
                <a:latin typeface="Calibri"/>
                <a:ea typeface="+mn-ea"/>
                <a:cs typeface="Calibri"/>
              </a:rPr>
              <a:t>equally </a:t>
            </a:r>
            <a:r>
              <a:rPr sz="1100" kern="1200" spc="10" dirty="0">
                <a:solidFill>
                  <a:prstClr val="black"/>
                </a:solidFill>
                <a:latin typeface="Calibri"/>
                <a:ea typeface="+mn-ea"/>
                <a:cs typeface="Calibri"/>
              </a:rPr>
              <a:t>under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law. </a:t>
            </a:r>
            <a:r>
              <a:rPr sz="1100" kern="1200" spc="40" dirty="0">
                <a:solidFill>
                  <a:prstClr val="black"/>
                </a:solidFill>
                <a:latin typeface="Calibri"/>
                <a:ea typeface="+mn-ea"/>
                <a:cs typeface="Calibri"/>
              </a:rPr>
              <a:t>An </a:t>
            </a:r>
            <a:r>
              <a:rPr sz="1100" kern="1200" spc="13" dirty="0">
                <a:solidFill>
                  <a:prstClr val="black"/>
                </a:solidFill>
                <a:latin typeface="Calibri"/>
                <a:ea typeface="+mn-ea"/>
                <a:cs typeface="Calibri"/>
              </a:rPr>
              <a:t>equality  </a:t>
            </a:r>
            <a:r>
              <a:rPr sz="1100" kern="1200" spc="-7" dirty="0">
                <a:solidFill>
                  <a:prstClr val="black"/>
                </a:solidFill>
                <a:latin typeface="Calibri"/>
                <a:ea typeface="+mn-ea"/>
                <a:cs typeface="Calibri"/>
              </a:rPr>
              <a:t>strategy </a:t>
            </a:r>
            <a:r>
              <a:rPr sz="1100" kern="1200" spc="3" dirty="0">
                <a:solidFill>
                  <a:prstClr val="black"/>
                </a:solidFill>
                <a:latin typeface="Calibri"/>
                <a:ea typeface="+mn-ea"/>
                <a:cs typeface="Calibri"/>
              </a:rPr>
              <a:t>seeks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improve </a:t>
            </a:r>
            <a:r>
              <a:rPr sz="1100" kern="1200" spc="20" dirty="0">
                <a:solidFill>
                  <a:prstClr val="black"/>
                </a:solidFill>
                <a:latin typeface="Calibri"/>
                <a:ea typeface="+mn-ea"/>
                <a:cs typeface="Calibri"/>
              </a:rPr>
              <a:t>access </a:t>
            </a:r>
            <a:r>
              <a:rPr sz="1100" kern="1200" dirty="0">
                <a:solidFill>
                  <a:prstClr val="black"/>
                </a:solidFill>
                <a:latin typeface="Calibri"/>
                <a:ea typeface="+mn-ea"/>
                <a:cs typeface="Calibri"/>
              </a:rPr>
              <a:t>to, </a:t>
            </a:r>
            <a:r>
              <a:rPr sz="1100" kern="1200" spc="3" dirty="0">
                <a:solidFill>
                  <a:prstClr val="black"/>
                </a:solidFill>
                <a:latin typeface="Calibri"/>
                <a:ea typeface="+mn-ea"/>
                <a:cs typeface="Calibri"/>
              </a:rPr>
              <a:t>or </a:t>
            </a:r>
            <a:r>
              <a:rPr sz="1100" kern="1200" spc="17" dirty="0">
                <a:solidFill>
                  <a:prstClr val="black"/>
                </a:solidFill>
                <a:latin typeface="Calibri"/>
                <a:ea typeface="+mn-ea"/>
                <a:cs typeface="Calibri"/>
              </a:rPr>
              <a:t>quality </a:t>
            </a:r>
            <a:r>
              <a:rPr sz="1100" kern="1200" spc="7" dirty="0">
                <a:solidFill>
                  <a:prstClr val="black"/>
                </a:solidFill>
                <a:latin typeface="Calibri"/>
                <a:ea typeface="+mn-ea"/>
                <a:cs typeface="Calibri"/>
              </a:rPr>
              <a:t>of, </a:t>
            </a:r>
            <a:r>
              <a:rPr sz="1100" kern="1200" dirty="0">
                <a:solidFill>
                  <a:prstClr val="black"/>
                </a:solidFill>
                <a:latin typeface="Calibri"/>
                <a:ea typeface="+mn-ea"/>
                <a:cs typeface="Calibri"/>
              </a:rPr>
              <a:t>systems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services  </a:t>
            </a:r>
            <a:r>
              <a:rPr sz="1100" kern="1200" spc="-3" dirty="0">
                <a:solidFill>
                  <a:prstClr val="black"/>
                </a:solidFill>
                <a:latin typeface="Calibri"/>
                <a:ea typeface="+mn-ea"/>
                <a:cs typeface="Calibri"/>
              </a:rPr>
              <a:t>for </a:t>
            </a:r>
            <a:r>
              <a:rPr sz="1100" kern="1200" spc="26" dirty="0">
                <a:solidFill>
                  <a:prstClr val="black"/>
                </a:solidFill>
                <a:latin typeface="Calibri"/>
                <a:ea typeface="+mn-ea"/>
                <a:cs typeface="Calibri"/>
              </a:rPr>
              <a:t>all </a:t>
            </a:r>
            <a:r>
              <a:rPr sz="1100" kern="1200" spc="13" dirty="0">
                <a:solidFill>
                  <a:prstClr val="black"/>
                </a:solidFill>
                <a:latin typeface="Calibri"/>
                <a:ea typeface="+mn-ea"/>
                <a:cs typeface="Calibri"/>
              </a:rPr>
              <a:t>populations. </a:t>
            </a:r>
            <a:r>
              <a:rPr sz="1100" kern="1200" spc="17" dirty="0">
                <a:solidFill>
                  <a:prstClr val="black"/>
                </a:solidFill>
                <a:latin typeface="Calibri"/>
                <a:ea typeface="+mn-ea"/>
                <a:cs typeface="Calibri"/>
              </a:rPr>
              <a:t>This </a:t>
            </a:r>
            <a:r>
              <a:rPr sz="1100" kern="1200" spc="13" dirty="0">
                <a:solidFill>
                  <a:prstClr val="black"/>
                </a:solidFill>
                <a:latin typeface="Calibri"/>
                <a:ea typeface="+mn-ea"/>
                <a:cs typeface="Calibri"/>
              </a:rPr>
              <a:t>“rising </a:t>
            </a:r>
            <a:r>
              <a:rPr sz="1100" kern="1200" spc="3" dirty="0">
                <a:solidFill>
                  <a:prstClr val="black"/>
                </a:solidFill>
                <a:latin typeface="Calibri"/>
                <a:ea typeface="+mn-ea"/>
                <a:cs typeface="Calibri"/>
              </a:rPr>
              <a:t>tide raises </a:t>
            </a:r>
            <a:r>
              <a:rPr sz="1100" kern="1200" spc="26" dirty="0">
                <a:solidFill>
                  <a:prstClr val="black"/>
                </a:solidFill>
                <a:latin typeface="Calibri"/>
                <a:ea typeface="+mn-ea"/>
                <a:cs typeface="Calibri"/>
              </a:rPr>
              <a:t>all </a:t>
            </a:r>
            <a:r>
              <a:rPr sz="1100" kern="1200" spc="3" dirty="0">
                <a:solidFill>
                  <a:prstClr val="black"/>
                </a:solidFill>
                <a:latin typeface="Calibri"/>
                <a:ea typeface="+mn-ea"/>
                <a:cs typeface="Calibri"/>
              </a:rPr>
              <a:t>boats” </a:t>
            </a:r>
            <a:r>
              <a:rPr sz="1100" kern="1200" spc="17" dirty="0">
                <a:solidFill>
                  <a:prstClr val="black"/>
                </a:solidFill>
                <a:latin typeface="Calibri"/>
                <a:ea typeface="+mn-ea"/>
                <a:cs typeface="Calibri"/>
              </a:rPr>
              <a:t>approach </a:t>
            </a:r>
            <a:r>
              <a:rPr sz="1100" kern="1200" spc="13" dirty="0">
                <a:solidFill>
                  <a:prstClr val="black"/>
                </a:solidFill>
                <a:latin typeface="Calibri"/>
                <a:ea typeface="+mn-ea"/>
                <a:cs typeface="Calibri"/>
              </a:rPr>
              <a:t>is  </a:t>
            </a:r>
            <a:r>
              <a:rPr sz="1100" kern="1200" spc="10" dirty="0">
                <a:solidFill>
                  <a:prstClr val="black"/>
                </a:solidFill>
                <a:latin typeface="Calibri"/>
                <a:ea typeface="+mn-ea"/>
                <a:cs typeface="Calibri"/>
              </a:rPr>
              <a:t>based </a:t>
            </a:r>
            <a:r>
              <a:rPr sz="1100" kern="1200" spc="20" dirty="0">
                <a:solidFill>
                  <a:prstClr val="black"/>
                </a:solidFill>
                <a:latin typeface="Calibri"/>
                <a:ea typeface="+mn-ea"/>
                <a:cs typeface="Calibri"/>
              </a:rPr>
              <a:t>on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expectation </a:t>
            </a:r>
            <a:r>
              <a:rPr sz="1100" kern="1200" spc="-13" dirty="0">
                <a:solidFill>
                  <a:prstClr val="black"/>
                </a:solidFill>
                <a:latin typeface="Calibri"/>
                <a:ea typeface="+mn-ea"/>
                <a:cs typeface="Calibri"/>
              </a:rPr>
              <a:t>that </a:t>
            </a:r>
            <a:r>
              <a:rPr sz="1100" kern="1200" spc="13" dirty="0">
                <a:solidFill>
                  <a:prstClr val="black"/>
                </a:solidFill>
                <a:latin typeface="Calibri"/>
                <a:ea typeface="+mn-ea"/>
                <a:cs typeface="Calibri"/>
              </a:rPr>
              <a:t>improved </a:t>
            </a:r>
            <a:r>
              <a:rPr sz="1100" kern="1200" dirty="0">
                <a:solidFill>
                  <a:prstClr val="black"/>
                </a:solidFill>
                <a:latin typeface="Calibri"/>
                <a:ea typeface="+mn-ea"/>
                <a:cs typeface="Calibri"/>
              </a:rPr>
              <a:t>systems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services </a:t>
            </a:r>
            <a:r>
              <a:rPr sz="1100" kern="1200" spc="-3" dirty="0">
                <a:solidFill>
                  <a:prstClr val="black"/>
                </a:solidFill>
                <a:latin typeface="Calibri"/>
                <a:ea typeface="+mn-ea"/>
                <a:cs typeface="Calibri"/>
              </a:rPr>
              <a:t>for  </a:t>
            </a:r>
            <a:r>
              <a:rPr sz="1100" kern="1200" spc="7" dirty="0">
                <a:solidFill>
                  <a:prstClr val="black"/>
                </a:solidFill>
                <a:latin typeface="Calibri"/>
                <a:ea typeface="+mn-ea"/>
                <a:cs typeface="Calibri"/>
              </a:rPr>
              <a:t>everyone </a:t>
            </a:r>
            <a:r>
              <a:rPr sz="1100" kern="1200" spc="33" dirty="0">
                <a:solidFill>
                  <a:prstClr val="black"/>
                </a:solidFill>
                <a:latin typeface="Calibri"/>
                <a:ea typeface="+mn-ea"/>
                <a:cs typeface="Calibri"/>
              </a:rPr>
              <a:t>will </a:t>
            </a:r>
            <a:r>
              <a:rPr sz="1100" kern="1200" spc="13" dirty="0">
                <a:solidFill>
                  <a:prstClr val="black"/>
                </a:solidFill>
                <a:latin typeface="Calibri"/>
                <a:ea typeface="+mn-ea"/>
                <a:cs typeface="Calibri"/>
              </a:rPr>
              <a:t>improve </a:t>
            </a:r>
            <a:r>
              <a:rPr sz="1100" kern="1200" spc="10" dirty="0">
                <a:solidFill>
                  <a:prstClr val="black"/>
                </a:solidFill>
                <a:latin typeface="Calibri"/>
                <a:ea typeface="+mn-ea"/>
                <a:cs typeface="Calibri"/>
              </a:rPr>
              <a:t>outcomes </a:t>
            </a:r>
            <a:r>
              <a:rPr sz="1100" kern="1200" spc="-3" dirty="0">
                <a:solidFill>
                  <a:prstClr val="black"/>
                </a:solidFill>
                <a:latin typeface="Calibri"/>
                <a:ea typeface="+mn-ea"/>
                <a:cs typeface="Calibri"/>
              </a:rPr>
              <a:t>for </a:t>
            </a:r>
            <a:r>
              <a:rPr sz="1100" kern="1200" dirty="0">
                <a:solidFill>
                  <a:prstClr val="black"/>
                </a:solidFill>
                <a:latin typeface="Calibri"/>
                <a:ea typeface="+mn-ea"/>
                <a:cs typeface="Calibri"/>
              </a:rPr>
              <a:t>those </a:t>
            </a:r>
            <a:r>
              <a:rPr sz="1100" kern="1200" spc="20" dirty="0">
                <a:solidFill>
                  <a:prstClr val="black"/>
                </a:solidFill>
                <a:latin typeface="Calibri"/>
                <a:ea typeface="+mn-ea"/>
                <a:cs typeface="Calibri"/>
              </a:rPr>
              <a:t>experiencing </a:t>
            </a:r>
            <a:r>
              <a:rPr sz="1100" kern="1200" spc="10" dirty="0">
                <a:solidFill>
                  <a:prstClr val="black"/>
                </a:solidFill>
                <a:latin typeface="Calibri"/>
                <a:ea typeface="+mn-ea"/>
                <a:cs typeface="Calibri"/>
              </a:rPr>
              <a:t>inequities. </a:t>
            </a:r>
            <a:r>
              <a:rPr sz="1100" kern="1200" spc="-13" dirty="0">
                <a:solidFill>
                  <a:prstClr val="black"/>
                </a:solidFill>
                <a:latin typeface="Calibri"/>
                <a:ea typeface="+mn-ea"/>
                <a:cs typeface="Calibri"/>
              </a:rPr>
              <a:t>It  </a:t>
            </a:r>
            <a:r>
              <a:rPr sz="1100" kern="1200" spc="13" dirty="0">
                <a:solidFill>
                  <a:prstClr val="black"/>
                </a:solidFill>
                <a:latin typeface="Calibri"/>
                <a:ea typeface="+mn-ea"/>
                <a:cs typeface="Calibri"/>
              </a:rPr>
              <a:t>may </a:t>
            </a:r>
            <a:r>
              <a:rPr sz="1100" kern="1200" spc="3" dirty="0">
                <a:solidFill>
                  <a:prstClr val="black"/>
                </a:solidFill>
                <a:latin typeface="Calibri"/>
                <a:ea typeface="+mn-ea"/>
                <a:cs typeface="Calibri"/>
              </a:rPr>
              <a:t>not, </a:t>
            </a:r>
            <a:r>
              <a:rPr sz="1100" kern="1200" spc="7" dirty="0">
                <a:solidFill>
                  <a:prstClr val="black"/>
                </a:solidFill>
                <a:latin typeface="Calibri"/>
                <a:ea typeface="+mn-ea"/>
                <a:cs typeface="Calibri"/>
              </a:rPr>
              <a:t>however, </a:t>
            </a:r>
            <a:r>
              <a:rPr sz="1100" kern="1200" spc="17" dirty="0">
                <a:solidFill>
                  <a:prstClr val="black"/>
                </a:solidFill>
                <a:latin typeface="Calibri"/>
                <a:ea typeface="+mn-ea"/>
                <a:cs typeface="Calibri"/>
              </a:rPr>
              <a:t>make </a:t>
            </a:r>
            <a:r>
              <a:rPr sz="1100" kern="1200" spc="20" dirty="0">
                <a:solidFill>
                  <a:prstClr val="black"/>
                </a:solidFill>
                <a:latin typeface="Calibri"/>
                <a:ea typeface="+mn-ea"/>
                <a:cs typeface="Calibri"/>
              </a:rPr>
              <a:t>up </a:t>
            </a:r>
            <a:r>
              <a:rPr sz="1100" kern="1200" spc="-3" dirty="0">
                <a:solidFill>
                  <a:prstClr val="black"/>
                </a:solidFill>
                <a:latin typeface="Calibri"/>
                <a:ea typeface="+mn-ea"/>
                <a:cs typeface="Calibri"/>
              </a:rPr>
              <a:t>for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systemic deficits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resources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opportunities </a:t>
            </a:r>
            <a:r>
              <a:rPr sz="1100" kern="1200" spc="17" dirty="0">
                <a:solidFill>
                  <a:prstClr val="black"/>
                </a:solidFill>
                <a:latin typeface="Calibri"/>
                <a:ea typeface="+mn-ea"/>
                <a:cs typeface="Calibri"/>
              </a:rPr>
              <a:t>experienced </a:t>
            </a:r>
            <a:r>
              <a:rPr sz="1100" kern="1200" spc="20" dirty="0">
                <a:solidFill>
                  <a:prstClr val="black"/>
                </a:solidFill>
                <a:latin typeface="Calibri"/>
                <a:ea typeface="+mn-ea"/>
                <a:cs typeface="Calibri"/>
              </a:rPr>
              <a:t>by </a:t>
            </a:r>
            <a:r>
              <a:rPr sz="1100" kern="1200" spc="17" dirty="0">
                <a:solidFill>
                  <a:prstClr val="black"/>
                </a:solidFill>
                <a:latin typeface="Calibri"/>
                <a:ea typeface="+mn-ea"/>
                <a:cs typeface="Calibri"/>
              </a:rPr>
              <a:t>historically </a:t>
            </a:r>
            <a:r>
              <a:rPr sz="1100" kern="1200" spc="7" dirty="0">
                <a:solidFill>
                  <a:prstClr val="black"/>
                </a:solidFill>
                <a:latin typeface="Calibri"/>
                <a:ea typeface="+mn-ea"/>
                <a:cs typeface="Calibri"/>
              </a:rPr>
              <a:t>oppressed</a:t>
            </a:r>
            <a:r>
              <a:rPr sz="1100" kern="1200" spc="129" dirty="0">
                <a:solidFill>
                  <a:prstClr val="black"/>
                </a:solidFill>
                <a:latin typeface="Calibri"/>
                <a:ea typeface="+mn-ea"/>
                <a:cs typeface="Calibri"/>
              </a:rPr>
              <a:t> </a:t>
            </a:r>
            <a:r>
              <a:rPr sz="1100" kern="1200" spc="13" dirty="0">
                <a:solidFill>
                  <a:prstClr val="black"/>
                </a:solidFill>
                <a:latin typeface="Calibri"/>
                <a:ea typeface="+mn-ea"/>
                <a:cs typeface="Calibri"/>
              </a:rPr>
              <a:t>populations.</a:t>
            </a:r>
            <a:endParaRPr sz="1100" kern="1200" baseline="32407" dirty="0">
              <a:solidFill>
                <a:prstClr val="black"/>
              </a:solidFill>
              <a:latin typeface="Calibri"/>
              <a:ea typeface="+mn-ea"/>
              <a:cs typeface="Calibri"/>
            </a:endParaRPr>
          </a:p>
        </p:txBody>
      </p:sp>
      <p:sp>
        <p:nvSpPr>
          <p:cNvPr id="14" name="object 14"/>
          <p:cNvSpPr txBox="1"/>
          <p:nvPr/>
        </p:nvSpPr>
        <p:spPr>
          <a:xfrm>
            <a:off x="334354" y="2745420"/>
            <a:ext cx="4168811" cy="1764160"/>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23" dirty="0">
                <a:solidFill>
                  <a:prstClr val="black"/>
                </a:solidFill>
                <a:latin typeface="Calibri"/>
                <a:ea typeface="+mn-ea"/>
                <a:cs typeface="Calibri"/>
              </a:rPr>
              <a:t>Implicit </a:t>
            </a:r>
            <a:r>
              <a:rPr sz="1100" b="1" kern="1200" spc="7" dirty="0">
                <a:solidFill>
                  <a:prstClr val="black"/>
                </a:solidFill>
                <a:latin typeface="Calibri"/>
                <a:ea typeface="+mn-ea"/>
                <a:cs typeface="Calibri"/>
              </a:rPr>
              <a:t>bias</a:t>
            </a:r>
            <a:r>
              <a:rPr sz="1100" kern="1200" spc="7"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3" dirty="0">
                <a:solidFill>
                  <a:prstClr val="black"/>
                </a:solidFill>
                <a:latin typeface="Calibri"/>
                <a:ea typeface="+mn-ea"/>
                <a:cs typeface="Calibri"/>
              </a:rPr>
              <a:t>attitudes </a:t>
            </a:r>
            <a:r>
              <a:rPr sz="1100" kern="1200" spc="3" dirty="0">
                <a:solidFill>
                  <a:prstClr val="black"/>
                </a:solidFill>
                <a:latin typeface="Calibri"/>
                <a:ea typeface="+mn-ea"/>
                <a:cs typeface="Calibri"/>
              </a:rPr>
              <a:t>or </a:t>
            </a:r>
            <a:r>
              <a:rPr sz="1100" kern="1200" spc="-3" dirty="0">
                <a:solidFill>
                  <a:prstClr val="black"/>
                </a:solidFill>
                <a:latin typeface="Calibri"/>
                <a:ea typeface="+mn-ea"/>
                <a:cs typeface="Calibri"/>
              </a:rPr>
              <a:t>stereotypes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affect one’s  </a:t>
            </a:r>
            <a:r>
              <a:rPr sz="1100" kern="1200" spc="10" dirty="0">
                <a:solidFill>
                  <a:prstClr val="black"/>
                </a:solidFill>
                <a:latin typeface="Calibri"/>
                <a:ea typeface="+mn-ea"/>
                <a:cs typeface="Calibri"/>
              </a:rPr>
              <a:t>understanding, </a:t>
            </a:r>
            <a:r>
              <a:rPr sz="1100" kern="1200" spc="13" dirty="0">
                <a:solidFill>
                  <a:prstClr val="black"/>
                </a:solidFill>
                <a:latin typeface="Calibri"/>
                <a:ea typeface="+mn-ea"/>
                <a:cs typeface="Calibri"/>
              </a:rPr>
              <a:t>actions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decisions </a:t>
            </a:r>
            <a:r>
              <a:rPr sz="1100" kern="1200" spc="26" dirty="0">
                <a:solidFill>
                  <a:prstClr val="black"/>
                </a:solidFill>
                <a:latin typeface="Calibri"/>
                <a:ea typeface="+mn-ea"/>
                <a:cs typeface="Calibri"/>
              </a:rPr>
              <a:t>in </a:t>
            </a:r>
            <a:r>
              <a:rPr sz="1100" kern="1200" spc="17" dirty="0">
                <a:solidFill>
                  <a:prstClr val="black"/>
                </a:solidFill>
                <a:latin typeface="Calibri"/>
                <a:ea typeface="+mn-ea"/>
                <a:cs typeface="Calibri"/>
              </a:rPr>
              <a:t>an </a:t>
            </a:r>
            <a:r>
              <a:rPr sz="1100" kern="1200" spc="23" dirty="0">
                <a:solidFill>
                  <a:prstClr val="black"/>
                </a:solidFill>
                <a:latin typeface="Calibri"/>
                <a:ea typeface="+mn-ea"/>
                <a:cs typeface="Calibri"/>
              </a:rPr>
              <a:t>unconscious </a:t>
            </a:r>
            <a:r>
              <a:rPr sz="1100" kern="1200" spc="3" dirty="0">
                <a:solidFill>
                  <a:prstClr val="black"/>
                </a:solidFill>
                <a:latin typeface="Calibri"/>
                <a:ea typeface="+mn-ea"/>
                <a:cs typeface="Calibri"/>
              </a:rPr>
              <a:t>manner.  </a:t>
            </a:r>
            <a:r>
              <a:rPr sz="1100" kern="1200" spc="20" dirty="0">
                <a:solidFill>
                  <a:prstClr val="black"/>
                </a:solidFill>
                <a:latin typeface="Calibri"/>
                <a:ea typeface="+mn-ea"/>
                <a:cs typeface="Calibri"/>
              </a:rPr>
              <a:t>Implicit </a:t>
            </a:r>
            <a:r>
              <a:rPr sz="1100" kern="1200" spc="3" dirty="0">
                <a:solidFill>
                  <a:prstClr val="black"/>
                </a:solidFill>
                <a:latin typeface="Calibri"/>
                <a:ea typeface="+mn-ea"/>
                <a:cs typeface="Calibri"/>
              </a:rPr>
              <a:t>or </a:t>
            </a:r>
            <a:r>
              <a:rPr sz="1100" kern="1200" spc="23" dirty="0">
                <a:solidFill>
                  <a:prstClr val="black"/>
                </a:solidFill>
                <a:latin typeface="Calibri"/>
                <a:ea typeface="+mn-ea"/>
                <a:cs typeface="Calibri"/>
              </a:rPr>
              <a:t>unconscious </a:t>
            </a:r>
            <a:r>
              <a:rPr sz="1100" kern="1200" spc="10" dirty="0">
                <a:solidFill>
                  <a:prstClr val="black"/>
                </a:solidFill>
                <a:latin typeface="Calibri"/>
                <a:ea typeface="+mn-ea"/>
                <a:cs typeface="Calibri"/>
              </a:rPr>
              <a:t>biases </a:t>
            </a:r>
            <a:r>
              <a:rPr sz="1100" kern="1200" spc="-3" dirty="0">
                <a:solidFill>
                  <a:prstClr val="black"/>
                </a:solidFill>
                <a:latin typeface="Calibri"/>
                <a:ea typeface="+mn-ea"/>
                <a:cs typeface="Calibri"/>
              </a:rPr>
              <a:t>affect </a:t>
            </a:r>
            <a:r>
              <a:rPr sz="1100" kern="1200" dirty="0">
                <a:solidFill>
                  <a:prstClr val="black"/>
                </a:solidFill>
                <a:latin typeface="Calibri"/>
                <a:ea typeface="+mn-ea"/>
                <a:cs typeface="Calibri"/>
              </a:rPr>
              <a:t>not </a:t>
            </a:r>
            <a:r>
              <a:rPr sz="1100" kern="1200" spc="26" dirty="0">
                <a:solidFill>
                  <a:prstClr val="black"/>
                </a:solidFill>
                <a:latin typeface="Calibri"/>
                <a:ea typeface="+mn-ea"/>
                <a:cs typeface="Calibri"/>
              </a:rPr>
              <a:t>only </a:t>
            </a:r>
            <a:r>
              <a:rPr sz="1100" kern="1200" spc="10" dirty="0">
                <a:solidFill>
                  <a:prstClr val="black"/>
                </a:solidFill>
                <a:latin typeface="Calibri"/>
                <a:ea typeface="+mn-ea"/>
                <a:cs typeface="Calibri"/>
              </a:rPr>
              <a:t>our perceptions </a:t>
            </a:r>
            <a:r>
              <a:rPr sz="1100" kern="1200" dirty="0">
                <a:solidFill>
                  <a:prstClr val="black"/>
                </a:solidFill>
                <a:latin typeface="Calibri"/>
                <a:ea typeface="+mn-ea"/>
                <a:cs typeface="Calibri"/>
              </a:rPr>
              <a:t>but  </a:t>
            </a:r>
            <a:r>
              <a:rPr sz="1100" kern="1200" spc="17" dirty="0">
                <a:solidFill>
                  <a:prstClr val="black"/>
                </a:solidFill>
                <a:latin typeface="Calibri"/>
                <a:ea typeface="+mn-ea"/>
                <a:cs typeface="Calibri"/>
              </a:rPr>
              <a:t>also </a:t>
            </a:r>
            <a:r>
              <a:rPr sz="1100" kern="1200" spc="10" dirty="0">
                <a:solidFill>
                  <a:prstClr val="black"/>
                </a:solidFill>
                <a:latin typeface="Calibri"/>
                <a:ea typeface="+mn-ea"/>
                <a:cs typeface="Calibri"/>
              </a:rPr>
              <a:t>our </a:t>
            </a:r>
            <a:r>
              <a:rPr sz="1100" kern="1200" spc="7" dirty="0">
                <a:solidFill>
                  <a:prstClr val="black"/>
                </a:solidFill>
                <a:latin typeface="Calibri"/>
                <a:ea typeface="+mn-ea"/>
                <a:cs typeface="Calibri"/>
              </a:rPr>
              <a:t>behavior, </a:t>
            </a:r>
            <a:r>
              <a:rPr sz="1100" kern="1200" spc="23" dirty="0">
                <a:solidFill>
                  <a:prstClr val="black"/>
                </a:solidFill>
                <a:latin typeface="Calibri"/>
                <a:ea typeface="+mn-ea"/>
                <a:cs typeface="Calibri"/>
              </a:rPr>
              <a:t>policies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institutional </a:t>
            </a:r>
            <a:r>
              <a:rPr sz="1100" kern="1200" spc="3" dirty="0">
                <a:solidFill>
                  <a:prstClr val="black"/>
                </a:solidFill>
                <a:latin typeface="Calibri"/>
                <a:ea typeface="+mn-ea"/>
                <a:cs typeface="Calibri"/>
              </a:rPr>
              <a:t>arrangements. </a:t>
            </a:r>
            <a:r>
              <a:rPr sz="1100" kern="1200" spc="26" dirty="0">
                <a:solidFill>
                  <a:prstClr val="black"/>
                </a:solidFill>
                <a:latin typeface="Calibri"/>
                <a:ea typeface="+mn-ea"/>
                <a:cs typeface="Calibri"/>
              </a:rPr>
              <a:t>Also  </a:t>
            </a:r>
            <a:r>
              <a:rPr sz="1100" kern="1200" spc="23" dirty="0">
                <a:solidFill>
                  <a:prstClr val="black"/>
                </a:solidFill>
                <a:latin typeface="Calibri"/>
                <a:ea typeface="+mn-ea"/>
                <a:cs typeface="Calibri"/>
              </a:rPr>
              <a:t>known </a:t>
            </a:r>
            <a:r>
              <a:rPr sz="1100" kern="1200" spc="3" dirty="0">
                <a:solidFill>
                  <a:prstClr val="black"/>
                </a:solidFill>
                <a:latin typeface="Calibri"/>
                <a:ea typeface="+mn-ea"/>
                <a:cs typeface="Calibri"/>
              </a:rPr>
              <a:t>as </a:t>
            </a:r>
            <a:r>
              <a:rPr sz="1100" kern="1200" spc="23" dirty="0">
                <a:solidFill>
                  <a:prstClr val="black"/>
                </a:solidFill>
                <a:latin typeface="Calibri"/>
                <a:ea typeface="+mn-ea"/>
                <a:cs typeface="Calibri"/>
              </a:rPr>
              <a:t>implicit social </a:t>
            </a:r>
            <a:r>
              <a:rPr sz="1100" kern="1200" spc="20" dirty="0">
                <a:solidFill>
                  <a:prstClr val="black"/>
                </a:solidFill>
                <a:latin typeface="Calibri"/>
                <a:ea typeface="+mn-ea"/>
                <a:cs typeface="Calibri"/>
              </a:rPr>
              <a:t>cognition </a:t>
            </a:r>
            <a:r>
              <a:rPr sz="1100" kern="1200" spc="3" dirty="0">
                <a:solidFill>
                  <a:prstClr val="black"/>
                </a:solidFill>
                <a:latin typeface="Calibri"/>
                <a:ea typeface="+mn-ea"/>
                <a:cs typeface="Calibri"/>
              </a:rPr>
              <a:t>or </a:t>
            </a:r>
            <a:r>
              <a:rPr sz="1100" kern="1200" spc="23" dirty="0">
                <a:solidFill>
                  <a:prstClr val="black"/>
                </a:solidFill>
                <a:latin typeface="Calibri"/>
                <a:ea typeface="+mn-ea"/>
                <a:cs typeface="Calibri"/>
              </a:rPr>
              <a:t>unconscious </a:t>
            </a:r>
            <a:r>
              <a:rPr sz="1100" kern="1200" spc="17" dirty="0">
                <a:solidFill>
                  <a:prstClr val="black"/>
                </a:solidFill>
                <a:latin typeface="Calibri"/>
                <a:ea typeface="+mn-ea"/>
                <a:cs typeface="Calibri"/>
              </a:rPr>
              <a:t>bias. </a:t>
            </a:r>
            <a:r>
              <a:rPr sz="1100" kern="1200" spc="26" dirty="0">
                <a:solidFill>
                  <a:prstClr val="black"/>
                </a:solidFill>
                <a:latin typeface="Calibri"/>
                <a:ea typeface="+mn-ea"/>
                <a:cs typeface="Calibri"/>
              </a:rPr>
              <a:t>“Race in  </a:t>
            </a:r>
            <a:r>
              <a:rPr sz="1100" kern="1200" spc="20" dirty="0">
                <a:solidFill>
                  <a:prstClr val="black"/>
                </a:solidFill>
                <a:latin typeface="Calibri"/>
                <a:ea typeface="+mn-ea"/>
                <a:cs typeface="Calibri"/>
              </a:rPr>
              <a:t>cognition” </a:t>
            </a:r>
            <a:r>
              <a:rPr sz="1100" kern="1200" spc="-7" dirty="0">
                <a:solidFill>
                  <a:prstClr val="black"/>
                </a:solidFill>
                <a:latin typeface="Calibri"/>
                <a:ea typeface="+mn-ea"/>
                <a:cs typeface="Calibri"/>
              </a:rPr>
              <a:t>refers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how implicit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explicit </a:t>
            </a:r>
            <a:r>
              <a:rPr sz="1100" kern="1200" spc="7" dirty="0">
                <a:solidFill>
                  <a:prstClr val="black"/>
                </a:solidFill>
                <a:latin typeface="Calibri"/>
                <a:ea typeface="+mn-ea"/>
                <a:cs typeface="Calibri"/>
              </a:rPr>
              <a:t>mental processes </a:t>
            </a:r>
            <a:r>
              <a:rPr sz="1100" kern="1200" dirty="0">
                <a:solidFill>
                  <a:prstClr val="black"/>
                </a:solidFill>
                <a:latin typeface="Calibri"/>
                <a:ea typeface="+mn-ea"/>
                <a:cs typeface="Calibri"/>
              </a:rPr>
              <a:t>–  </a:t>
            </a:r>
            <a:r>
              <a:rPr sz="1100" kern="1200" spc="26" dirty="0">
                <a:solidFill>
                  <a:prstClr val="black"/>
                </a:solidFill>
                <a:latin typeface="Calibri"/>
                <a:ea typeface="+mn-ea"/>
                <a:cs typeface="Calibri"/>
              </a:rPr>
              <a:t>which </a:t>
            </a:r>
            <a:r>
              <a:rPr sz="1100" kern="1200" dirty="0">
                <a:solidFill>
                  <a:prstClr val="black"/>
                </a:solidFill>
                <a:latin typeface="Calibri"/>
                <a:ea typeface="+mn-ea"/>
                <a:cs typeface="Calibri"/>
              </a:rPr>
              <a:t>are </a:t>
            </a:r>
            <a:r>
              <a:rPr sz="1100" kern="1200" spc="3" dirty="0">
                <a:solidFill>
                  <a:prstClr val="black"/>
                </a:solidFill>
                <a:latin typeface="Calibri"/>
                <a:ea typeface="+mn-ea"/>
                <a:cs typeface="Calibri"/>
              </a:rPr>
              <a:t>both </a:t>
            </a:r>
            <a:r>
              <a:rPr sz="1100" kern="1200" dirty="0">
                <a:solidFill>
                  <a:prstClr val="black"/>
                </a:solidFill>
                <a:latin typeface="Calibri"/>
                <a:ea typeface="+mn-ea"/>
                <a:cs typeface="Calibri"/>
              </a:rPr>
              <a:t>altered </a:t>
            </a:r>
            <a:r>
              <a:rPr sz="1100" kern="1200" spc="20" dirty="0">
                <a:solidFill>
                  <a:prstClr val="black"/>
                </a:solidFill>
                <a:latin typeface="Calibri"/>
                <a:ea typeface="+mn-ea"/>
                <a:cs typeface="Calibri"/>
              </a:rPr>
              <a:t>by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contribute </a:t>
            </a:r>
            <a:r>
              <a:rPr sz="1100" kern="1200" spc="-10" dirty="0">
                <a:solidFill>
                  <a:prstClr val="black"/>
                </a:solidFill>
                <a:latin typeface="Calibri"/>
                <a:ea typeface="+mn-ea"/>
                <a:cs typeface="Calibri"/>
              </a:rPr>
              <a:t>to </a:t>
            </a:r>
            <a:r>
              <a:rPr sz="1100" kern="1200" spc="20" dirty="0">
                <a:solidFill>
                  <a:prstClr val="black"/>
                </a:solidFill>
                <a:latin typeface="Calibri"/>
                <a:ea typeface="+mn-ea"/>
                <a:cs typeface="Calibri"/>
              </a:rPr>
              <a:t>racial </a:t>
            </a:r>
            <a:r>
              <a:rPr sz="1100" kern="1200" spc="10" dirty="0">
                <a:solidFill>
                  <a:prstClr val="black"/>
                </a:solidFill>
                <a:latin typeface="Calibri"/>
                <a:ea typeface="+mn-ea"/>
                <a:cs typeface="Calibri"/>
              </a:rPr>
              <a:t>inequities </a:t>
            </a:r>
            <a:r>
              <a:rPr sz="1100" kern="1200" dirty="0">
                <a:solidFill>
                  <a:prstClr val="black"/>
                </a:solidFill>
                <a:latin typeface="Calibri"/>
                <a:ea typeface="+mn-ea"/>
                <a:cs typeface="Calibri"/>
              </a:rPr>
              <a:t>– </a:t>
            </a:r>
            <a:r>
              <a:rPr sz="1100" kern="1200" spc="-3" dirty="0">
                <a:solidFill>
                  <a:prstClr val="black"/>
                </a:solidFill>
                <a:latin typeface="Calibri"/>
                <a:ea typeface="+mn-ea"/>
                <a:cs typeface="Calibri"/>
              </a:rPr>
              <a:t>affect  </a:t>
            </a:r>
            <a:r>
              <a:rPr sz="1100" kern="1200" spc="20" dirty="0">
                <a:solidFill>
                  <a:prstClr val="black"/>
                </a:solidFill>
                <a:latin typeface="Calibri"/>
                <a:ea typeface="+mn-ea"/>
                <a:cs typeface="Calibri"/>
              </a:rPr>
              <a:t>individuals’ decisions, </a:t>
            </a:r>
            <a:r>
              <a:rPr sz="1100" kern="1200" spc="10" dirty="0">
                <a:solidFill>
                  <a:prstClr val="black"/>
                </a:solidFill>
                <a:latin typeface="Calibri"/>
                <a:ea typeface="+mn-ea"/>
                <a:cs typeface="Calibri"/>
              </a:rPr>
              <a:t>behaviors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lived</a:t>
            </a:r>
            <a:r>
              <a:rPr sz="1100" kern="1200" spc="99" dirty="0">
                <a:solidFill>
                  <a:prstClr val="black"/>
                </a:solidFill>
                <a:latin typeface="Calibri"/>
                <a:ea typeface="+mn-ea"/>
                <a:cs typeface="Calibri"/>
              </a:rPr>
              <a:t> </a:t>
            </a:r>
            <a:r>
              <a:rPr sz="1100" kern="1200" spc="17" dirty="0">
                <a:solidFill>
                  <a:prstClr val="black"/>
                </a:solidFill>
                <a:latin typeface="Calibri"/>
                <a:ea typeface="+mn-ea"/>
                <a:cs typeface="Calibri"/>
              </a:rPr>
              <a:t>experiences</a:t>
            </a:r>
            <a:r>
              <a:rPr sz="1000" kern="1200" spc="17" dirty="0">
                <a:solidFill>
                  <a:prstClr val="black"/>
                </a:solidFill>
                <a:latin typeface="Calibri"/>
                <a:ea typeface="+mn-ea"/>
                <a:cs typeface="Calibri"/>
              </a:rPr>
              <a:t>.</a:t>
            </a:r>
            <a:endParaRPr sz="1000" kern="1200" baseline="32407" dirty="0">
              <a:solidFill>
                <a:prstClr val="black"/>
              </a:solidFill>
              <a:latin typeface="Calibri"/>
              <a:ea typeface="+mn-ea"/>
              <a:cs typeface="Calibri"/>
            </a:endParaRPr>
          </a:p>
        </p:txBody>
      </p:sp>
      <p:sp>
        <p:nvSpPr>
          <p:cNvPr id="15" name="object 15"/>
          <p:cNvSpPr txBox="1"/>
          <p:nvPr/>
        </p:nvSpPr>
        <p:spPr>
          <a:xfrm>
            <a:off x="5001201" y="877423"/>
            <a:ext cx="3488364" cy="1098977"/>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20" dirty="0">
                <a:solidFill>
                  <a:prstClr val="black"/>
                </a:solidFill>
                <a:latin typeface="Calibri"/>
                <a:ea typeface="+mn-ea"/>
                <a:cs typeface="Calibri"/>
              </a:rPr>
              <a:t>Inclusion</a:t>
            </a:r>
            <a:r>
              <a:rPr sz="1100" kern="1200" spc="20"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3" dirty="0">
                <a:solidFill>
                  <a:prstClr val="black"/>
                </a:solidFill>
                <a:latin typeface="Calibri"/>
                <a:ea typeface="+mn-ea"/>
                <a:cs typeface="Calibri"/>
              </a:rPr>
              <a:t>degree </a:t>
            </a:r>
            <a:r>
              <a:rPr sz="1100" kern="1200" spc="-10" dirty="0">
                <a:solidFill>
                  <a:prstClr val="black"/>
                </a:solidFill>
                <a:latin typeface="Calibri"/>
                <a:ea typeface="+mn-ea"/>
                <a:cs typeface="Calibri"/>
              </a:rPr>
              <a:t>to </a:t>
            </a:r>
            <a:r>
              <a:rPr sz="1100" kern="1200" spc="26" dirty="0">
                <a:solidFill>
                  <a:prstClr val="black"/>
                </a:solidFill>
                <a:latin typeface="Calibri"/>
                <a:ea typeface="+mn-ea"/>
                <a:cs typeface="Calibri"/>
              </a:rPr>
              <a:t>which </a:t>
            </a:r>
            <a:r>
              <a:rPr sz="1100" kern="1200" spc="7" dirty="0">
                <a:solidFill>
                  <a:prstClr val="black"/>
                </a:solidFill>
                <a:latin typeface="Calibri"/>
                <a:ea typeface="+mn-ea"/>
                <a:cs typeface="Calibri"/>
              </a:rPr>
              <a:t>diverse </a:t>
            </a:r>
            <a:r>
              <a:rPr sz="1100" kern="1200" spc="20" dirty="0">
                <a:solidFill>
                  <a:prstClr val="black"/>
                </a:solidFill>
                <a:latin typeface="Calibri"/>
                <a:ea typeface="+mn-ea"/>
                <a:cs typeface="Calibri"/>
              </a:rPr>
              <a:t>individuals </a:t>
            </a:r>
            <a:r>
              <a:rPr sz="1100" kern="1200" dirty="0">
                <a:solidFill>
                  <a:prstClr val="black"/>
                </a:solidFill>
                <a:latin typeface="Calibri"/>
                <a:ea typeface="+mn-ea"/>
                <a:cs typeface="Calibri"/>
              </a:rPr>
              <a:t>are </a:t>
            </a:r>
            <a:r>
              <a:rPr sz="1100" kern="1200" spc="17" dirty="0">
                <a:solidFill>
                  <a:prstClr val="black"/>
                </a:solidFill>
                <a:latin typeface="Calibri"/>
                <a:ea typeface="+mn-ea"/>
                <a:cs typeface="Calibri"/>
              </a:rPr>
              <a:t>able </a:t>
            </a:r>
            <a:r>
              <a:rPr sz="1100" kern="1200" spc="-10" dirty="0">
                <a:solidFill>
                  <a:prstClr val="black"/>
                </a:solidFill>
                <a:latin typeface="Calibri"/>
                <a:ea typeface="+mn-ea"/>
                <a:cs typeface="Calibri"/>
              </a:rPr>
              <a:t>to  </a:t>
            </a:r>
            <a:r>
              <a:rPr sz="1100" kern="1200" spc="7" dirty="0">
                <a:solidFill>
                  <a:prstClr val="black"/>
                </a:solidFill>
                <a:latin typeface="Calibri"/>
                <a:ea typeface="+mn-ea"/>
                <a:cs typeface="Calibri"/>
              </a:rPr>
              <a:t>participate </a:t>
            </a:r>
            <a:r>
              <a:rPr sz="1100" kern="1200" spc="20" dirty="0">
                <a:solidFill>
                  <a:prstClr val="black"/>
                </a:solidFill>
                <a:latin typeface="Calibri"/>
                <a:ea typeface="+mn-ea"/>
                <a:cs typeface="Calibri"/>
              </a:rPr>
              <a:t>fully </a:t>
            </a:r>
            <a:r>
              <a:rPr sz="1100" kern="1200" spc="26" dirty="0">
                <a:solidFill>
                  <a:prstClr val="black"/>
                </a:solidFill>
                <a:latin typeface="Calibri"/>
                <a:ea typeface="+mn-ea"/>
                <a:cs typeface="Calibri"/>
              </a:rPr>
              <a:t>in </a:t>
            </a:r>
            <a:r>
              <a:rPr sz="1100" kern="1200" spc="-7" dirty="0">
                <a:solidFill>
                  <a:prstClr val="black"/>
                </a:solidFill>
                <a:latin typeface="Calibri"/>
                <a:ea typeface="+mn-ea"/>
                <a:cs typeface="Calibri"/>
              </a:rPr>
              <a:t>the </a:t>
            </a:r>
            <a:r>
              <a:rPr sz="1100" kern="1200" spc="23" dirty="0">
                <a:solidFill>
                  <a:prstClr val="black"/>
                </a:solidFill>
                <a:latin typeface="Calibri"/>
                <a:ea typeface="+mn-ea"/>
                <a:cs typeface="Calibri"/>
              </a:rPr>
              <a:t>decision-making </a:t>
            </a:r>
            <a:r>
              <a:rPr sz="1100" kern="1200" spc="7" dirty="0">
                <a:solidFill>
                  <a:prstClr val="black"/>
                </a:solidFill>
                <a:latin typeface="Calibri"/>
                <a:ea typeface="+mn-ea"/>
                <a:cs typeface="Calibri"/>
              </a:rPr>
              <a:t>processes </a:t>
            </a:r>
            <a:r>
              <a:rPr sz="1100" kern="1200" spc="17" dirty="0">
                <a:solidFill>
                  <a:prstClr val="black"/>
                </a:solidFill>
                <a:latin typeface="Calibri"/>
                <a:ea typeface="+mn-ea"/>
                <a:cs typeface="Calibri"/>
              </a:rPr>
              <a:t>within an  organization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group. </a:t>
            </a:r>
            <a:r>
              <a:rPr sz="1100" kern="1200" spc="33" dirty="0">
                <a:solidFill>
                  <a:prstClr val="black"/>
                </a:solidFill>
                <a:latin typeface="Calibri"/>
                <a:ea typeface="+mn-ea"/>
                <a:cs typeface="Calibri"/>
              </a:rPr>
              <a:t>While </a:t>
            </a:r>
            <a:r>
              <a:rPr sz="1100" kern="1200" spc="13" dirty="0">
                <a:solidFill>
                  <a:prstClr val="black"/>
                </a:solidFill>
                <a:latin typeface="Calibri"/>
                <a:ea typeface="+mn-ea"/>
                <a:cs typeface="Calibri"/>
              </a:rPr>
              <a:t>a </a:t>
            </a:r>
            <a:r>
              <a:rPr sz="1100" kern="1200" spc="7" dirty="0">
                <a:solidFill>
                  <a:prstClr val="black"/>
                </a:solidFill>
                <a:latin typeface="Calibri"/>
                <a:ea typeface="+mn-ea"/>
                <a:cs typeface="Calibri"/>
              </a:rPr>
              <a:t>truly </a:t>
            </a:r>
            <a:r>
              <a:rPr sz="1100" kern="1200" spc="20" dirty="0">
                <a:solidFill>
                  <a:prstClr val="black"/>
                </a:solidFill>
                <a:latin typeface="Calibri"/>
                <a:ea typeface="+mn-ea"/>
                <a:cs typeface="Calibri"/>
              </a:rPr>
              <a:t>“inclusive” </a:t>
            </a:r>
            <a:r>
              <a:rPr sz="1100" kern="1200" spc="13" dirty="0">
                <a:solidFill>
                  <a:prstClr val="black"/>
                </a:solidFill>
                <a:latin typeface="Calibri"/>
                <a:ea typeface="+mn-ea"/>
                <a:cs typeface="Calibri"/>
              </a:rPr>
              <a:t>group is necessarily  </a:t>
            </a:r>
            <a:r>
              <a:rPr sz="1100" kern="1200" spc="7" dirty="0">
                <a:solidFill>
                  <a:prstClr val="black"/>
                </a:solidFill>
                <a:latin typeface="Calibri"/>
                <a:ea typeface="+mn-ea"/>
                <a:cs typeface="Calibri"/>
              </a:rPr>
              <a:t>diverse, </a:t>
            </a:r>
            <a:r>
              <a:rPr sz="1100" kern="1200" spc="13" dirty="0">
                <a:solidFill>
                  <a:prstClr val="black"/>
                </a:solidFill>
                <a:latin typeface="Calibri"/>
                <a:ea typeface="+mn-ea"/>
                <a:cs typeface="Calibri"/>
              </a:rPr>
              <a:t>a </a:t>
            </a:r>
            <a:r>
              <a:rPr sz="1100" kern="1200" spc="10" dirty="0">
                <a:solidFill>
                  <a:prstClr val="black"/>
                </a:solidFill>
                <a:latin typeface="Calibri"/>
                <a:ea typeface="+mn-ea"/>
                <a:cs typeface="Calibri"/>
              </a:rPr>
              <a:t>“diverse” </a:t>
            </a:r>
            <a:r>
              <a:rPr sz="1100" kern="1200" spc="13" dirty="0">
                <a:solidFill>
                  <a:prstClr val="black"/>
                </a:solidFill>
                <a:latin typeface="Calibri"/>
                <a:ea typeface="+mn-ea"/>
                <a:cs typeface="Calibri"/>
              </a:rPr>
              <a:t>group may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may </a:t>
            </a:r>
            <a:r>
              <a:rPr sz="1100" kern="1200" dirty="0">
                <a:solidFill>
                  <a:prstClr val="black"/>
                </a:solidFill>
                <a:latin typeface="Calibri"/>
                <a:ea typeface="+mn-ea"/>
                <a:cs typeface="Calibri"/>
              </a:rPr>
              <a:t>not</a:t>
            </a:r>
            <a:r>
              <a:rPr sz="1100" kern="1200" spc="66" dirty="0">
                <a:solidFill>
                  <a:prstClr val="black"/>
                </a:solidFill>
                <a:latin typeface="Calibri"/>
                <a:ea typeface="+mn-ea"/>
                <a:cs typeface="Calibri"/>
              </a:rPr>
              <a:t> </a:t>
            </a:r>
            <a:r>
              <a:rPr sz="1100" kern="1200" spc="10" dirty="0">
                <a:solidFill>
                  <a:prstClr val="black"/>
                </a:solidFill>
                <a:latin typeface="Calibri"/>
                <a:ea typeface="+mn-ea"/>
                <a:cs typeface="Calibri"/>
              </a:rPr>
              <a:t>be </a:t>
            </a:r>
            <a:r>
              <a:rPr sz="1100" kern="1200" spc="17" dirty="0">
                <a:solidFill>
                  <a:prstClr val="black"/>
                </a:solidFill>
                <a:latin typeface="Calibri"/>
                <a:ea typeface="+mn-ea"/>
                <a:cs typeface="Calibri"/>
              </a:rPr>
              <a:t>“inclusive.”</a:t>
            </a:r>
            <a:endParaRPr sz="1100" kern="1200" baseline="32407" dirty="0">
              <a:solidFill>
                <a:prstClr val="black"/>
              </a:solidFill>
              <a:latin typeface="Calibri"/>
              <a:ea typeface="+mn-ea"/>
              <a:cs typeface="Calibri"/>
            </a:endParaRPr>
          </a:p>
        </p:txBody>
      </p:sp>
      <p:sp>
        <p:nvSpPr>
          <p:cNvPr id="16" name="object 16"/>
          <p:cNvSpPr txBox="1"/>
          <p:nvPr/>
        </p:nvSpPr>
        <p:spPr>
          <a:xfrm>
            <a:off x="5001201" y="2575686"/>
            <a:ext cx="4142799" cy="1320705"/>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3" dirty="0">
                <a:solidFill>
                  <a:prstClr val="black"/>
                </a:solidFill>
                <a:latin typeface="Calibri"/>
                <a:ea typeface="+mn-ea"/>
                <a:cs typeface="Calibri"/>
              </a:rPr>
              <a:t>Intersectionality</a:t>
            </a:r>
            <a:r>
              <a:rPr sz="1100" kern="1200" spc="13" dirty="0">
                <a:solidFill>
                  <a:prstClr val="black"/>
                </a:solidFill>
                <a:latin typeface="Calibri"/>
                <a:ea typeface="+mn-ea"/>
                <a:cs typeface="Calibri"/>
              </a:rPr>
              <a:t>: The </a:t>
            </a:r>
            <a:r>
              <a:rPr sz="1100" kern="1200" spc="30" dirty="0">
                <a:solidFill>
                  <a:prstClr val="black"/>
                </a:solidFill>
                <a:latin typeface="Calibri"/>
                <a:ea typeface="+mn-ea"/>
                <a:cs typeface="Calibri"/>
              </a:rPr>
              <a:t>complex, </a:t>
            </a:r>
            <a:r>
              <a:rPr sz="1100" kern="1200" spc="20" dirty="0">
                <a:solidFill>
                  <a:prstClr val="black"/>
                </a:solidFill>
                <a:latin typeface="Calibri"/>
                <a:ea typeface="+mn-ea"/>
                <a:cs typeface="Calibri"/>
              </a:rPr>
              <a:t>cumulative way </a:t>
            </a:r>
            <a:r>
              <a:rPr sz="1100" kern="1200" spc="26" dirty="0">
                <a:solidFill>
                  <a:prstClr val="black"/>
                </a:solidFill>
                <a:latin typeface="Calibri"/>
                <a:ea typeface="+mn-ea"/>
                <a:cs typeface="Calibri"/>
              </a:rPr>
              <a:t>in </a:t>
            </a:r>
            <a:r>
              <a:rPr sz="1100" kern="1200" spc="30" dirty="0">
                <a:solidFill>
                  <a:prstClr val="black"/>
                </a:solidFill>
                <a:latin typeface="Calibri"/>
                <a:ea typeface="+mn-ea"/>
                <a:cs typeface="Calibri"/>
              </a:rPr>
              <a:t>which </a:t>
            </a:r>
            <a:r>
              <a:rPr sz="1100" kern="1200" spc="-3" dirty="0">
                <a:solidFill>
                  <a:prstClr val="black"/>
                </a:solidFill>
                <a:latin typeface="Calibri"/>
                <a:ea typeface="+mn-ea"/>
                <a:cs typeface="Calibri"/>
              </a:rPr>
              <a:t>the </a:t>
            </a:r>
            <a:r>
              <a:rPr sz="1100" kern="1200" dirty="0">
                <a:solidFill>
                  <a:prstClr val="black"/>
                </a:solidFill>
                <a:latin typeface="Calibri"/>
                <a:ea typeface="+mn-ea"/>
                <a:cs typeface="Calibri"/>
              </a:rPr>
              <a:t>effects  of </a:t>
            </a:r>
            <a:r>
              <a:rPr sz="1100" kern="1200" spc="17" dirty="0">
                <a:solidFill>
                  <a:prstClr val="black"/>
                </a:solidFill>
                <a:latin typeface="Calibri"/>
                <a:ea typeface="+mn-ea"/>
                <a:cs typeface="Calibri"/>
              </a:rPr>
              <a:t>multiple </a:t>
            </a:r>
            <a:r>
              <a:rPr sz="1100" kern="1200" spc="3" dirty="0">
                <a:solidFill>
                  <a:prstClr val="black"/>
                </a:solidFill>
                <a:latin typeface="Calibri"/>
                <a:ea typeface="+mn-ea"/>
                <a:cs typeface="Calibri"/>
              </a:rPr>
              <a:t>forms </a:t>
            </a:r>
            <a:r>
              <a:rPr sz="1100" kern="1200" dirty="0">
                <a:solidFill>
                  <a:prstClr val="black"/>
                </a:solidFill>
                <a:latin typeface="Calibri"/>
                <a:ea typeface="+mn-ea"/>
                <a:cs typeface="Calibri"/>
              </a:rPr>
              <a:t>of </a:t>
            </a:r>
            <a:r>
              <a:rPr sz="1100" kern="1200" spc="20" dirty="0">
                <a:solidFill>
                  <a:prstClr val="black"/>
                </a:solidFill>
                <a:latin typeface="Calibri"/>
                <a:ea typeface="+mn-ea"/>
                <a:cs typeface="Calibri"/>
              </a:rPr>
              <a:t>discrimination </a:t>
            </a:r>
            <a:r>
              <a:rPr sz="1100" kern="1200" spc="13" dirty="0">
                <a:solidFill>
                  <a:prstClr val="black"/>
                </a:solidFill>
                <a:latin typeface="Calibri"/>
                <a:ea typeface="+mn-ea"/>
                <a:cs typeface="Calibri"/>
              </a:rPr>
              <a:t>(such </a:t>
            </a:r>
            <a:r>
              <a:rPr sz="1100" kern="1200" spc="7" dirty="0">
                <a:solidFill>
                  <a:prstClr val="black"/>
                </a:solidFill>
                <a:latin typeface="Calibri"/>
                <a:ea typeface="+mn-ea"/>
                <a:cs typeface="Calibri"/>
              </a:rPr>
              <a:t>as </a:t>
            </a:r>
            <a:r>
              <a:rPr sz="1100" kern="1200" spc="20" dirty="0">
                <a:solidFill>
                  <a:prstClr val="black"/>
                </a:solidFill>
                <a:latin typeface="Calibri"/>
                <a:ea typeface="+mn-ea"/>
                <a:cs typeface="Calibri"/>
              </a:rPr>
              <a:t>racism, sexism, and  </a:t>
            </a:r>
            <a:r>
              <a:rPr sz="1100" kern="1200" spc="17" dirty="0">
                <a:solidFill>
                  <a:prstClr val="black"/>
                </a:solidFill>
                <a:latin typeface="Calibri"/>
                <a:ea typeface="+mn-ea"/>
                <a:cs typeface="Calibri"/>
              </a:rPr>
              <a:t>classism) </a:t>
            </a:r>
            <a:r>
              <a:rPr sz="1100" kern="1200" spc="26" dirty="0">
                <a:solidFill>
                  <a:prstClr val="black"/>
                </a:solidFill>
                <a:latin typeface="Calibri"/>
                <a:ea typeface="+mn-ea"/>
                <a:cs typeface="Calibri"/>
              </a:rPr>
              <a:t>combine, </a:t>
            </a:r>
            <a:r>
              <a:rPr sz="1100" kern="1200" spc="13" dirty="0">
                <a:solidFill>
                  <a:prstClr val="black"/>
                </a:solidFill>
                <a:latin typeface="Calibri"/>
                <a:ea typeface="+mn-ea"/>
                <a:cs typeface="Calibri"/>
              </a:rPr>
              <a:t>overlap </a:t>
            </a:r>
            <a:r>
              <a:rPr sz="1100" kern="1200" spc="3" dirty="0">
                <a:solidFill>
                  <a:prstClr val="black"/>
                </a:solidFill>
                <a:latin typeface="Calibri"/>
                <a:ea typeface="+mn-ea"/>
                <a:cs typeface="Calibri"/>
              </a:rPr>
              <a:t>or intersect </a:t>
            </a:r>
            <a:r>
              <a:rPr sz="1100" kern="1200" spc="23" dirty="0">
                <a:solidFill>
                  <a:prstClr val="black"/>
                </a:solidFill>
                <a:latin typeface="Calibri"/>
                <a:ea typeface="+mn-ea"/>
                <a:cs typeface="Calibri"/>
              </a:rPr>
              <a:t>especially </a:t>
            </a:r>
            <a:r>
              <a:rPr sz="1100" kern="1200" spc="26" dirty="0">
                <a:solidFill>
                  <a:prstClr val="black"/>
                </a:solidFill>
                <a:latin typeface="Calibri"/>
                <a:ea typeface="+mn-ea"/>
                <a:cs typeface="Calibri"/>
              </a:rPr>
              <a:t>in </a:t>
            </a:r>
            <a:r>
              <a:rPr sz="1100" kern="1200" spc="-3" dirty="0">
                <a:solidFill>
                  <a:prstClr val="black"/>
                </a:solidFill>
                <a:latin typeface="Calibri"/>
                <a:ea typeface="+mn-ea"/>
                <a:cs typeface="Calibri"/>
              </a:rPr>
              <a:t>the </a:t>
            </a:r>
            <a:r>
              <a:rPr sz="1100" kern="1200" spc="17" dirty="0">
                <a:solidFill>
                  <a:prstClr val="black"/>
                </a:solidFill>
                <a:latin typeface="Calibri"/>
                <a:ea typeface="+mn-ea"/>
                <a:cs typeface="Calibri"/>
              </a:rPr>
              <a:t>experiences  </a:t>
            </a:r>
            <a:r>
              <a:rPr sz="1100" kern="1200" dirty="0">
                <a:solidFill>
                  <a:prstClr val="black"/>
                </a:solidFill>
                <a:latin typeface="Calibri"/>
                <a:ea typeface="+mn-ea"/>
                <a:cs typeface="Calibri"/>
              </a:rPr>
              <a:t>of </a:t>
            </a:r>
            <a:r>
              <a:rPr sz="1100" kern="1200" spc="23" dirty="0">
                <a:solidFill>
                  <a:prstClr val="black"/>
                </a:solidFill>
                <a:latin typeface="Calibri"/>
                <a:ea typeface="+mn-ea"/>
                <a:cs typeface="Calibri"/>
              </a:rPr>
              <a:t>marginalized individuals </a:t>
            </a:r>
            <a:r>
              <a:rPr sz="1100" kern="1200" spc="3" dirty="0">
                <a:solidFill>
                  <a:prstClr val="black"/>
                </a:solidFill>
                <a:latin typeface="Calibri"/>
                <a:ea typeface="+mn-ea"/>
                <a:cs typeface="Calibri"/>
              </a:rPr>
              <a:t>or </a:t>
            </a:r>
            <a:r>
              <a:rPr sz="1100" kern="1200" spc="17" dirty="0">
                <a:solidFill>
                  <a:prstClr val="black"/>
                </a:solidFill>
                <a:latin typeface="Calibri"/>
                <a:ea typeface="+mn-ea"/>
                <a:cs typeface="Calibri"/>
              </a:rPr>
              <a:t>groups,</a:t>
            </a:r>
            <a:r>
              <a:rPr sz="1100" kern="1200" spc="24" baseline="32407" dirty="0">
                <a:solidFill>
                  <a:prstClr val="black"/>
                </a:solidFill>
                <a:latin typeface="Calibri"/>
                <a:ea typeface="+mn-ea"/>
                <a:cs typeface="Calibri"/>
              </a:rPr>
              <a:t>59 </a:t>
            </a:r>
            <a:r>
              <a:rPr sz="1100" kern="1200" spc="-3" dirty="0">
                <a:solidFill>
                  <a:prstClr val="black"/>
                </a:solidFill>
                <a:latin typeface="Calibri"/>
                <a:ea typeface="+mn-ea"/>
                <a:cs typeface="Calibri"/>
              </a:rPr>
              <a:t>for </a:t>
            </a:r>
            <a:r>
              <a:rPr sz="1100" kern="1200" spc="23" dirty="0">
                <a:solidFill>
                  <a:prstClr val="black"/>
                </a:solidFill>
                <a:latin typeface="Calibri"/>
                <a:ea typeface="+mn-ea"/>
                <a:cs typeface="Calibri"/>
              </a:rPr>
              <a:t>example </a:t>
            </a:r>
            <a:r>
              <a:rPr sz="1100" kern="1200" spc="13" dirty="0">
                <a:solidFill>
                  <a:prstClr val="black"/>
                </a:solidFill>
                <a:latin typeface="Calibri"/>
                <a:ea typeface="+mn-ea"/>
                <a:cs typeface="Calibri"/>
              </a:rPr>
              <a:t>a </a:t>
            </a:r>
            <a:r>
              <a:rPr sz="1100" kern="1200" spc="10" dirty="0">
                <a:solidFill>
                  <a:prstClr val="black"/>
                </a:solidFill>
                <a:latin typeface="Calibri"/>
                <a:ea typeface="+mn-ea"/>
                <a:cs typeface="Calibri"/>
              </a:rPr>
              <a:t>person </a:t>
            </a:r>
            <a:r>
              <a:rPr sz="1100" kern="1200" spc="3" dirty="0">
                <a:solidFill>
                  <a:prstClr val="black"/>
                </a:solidFill>
                <a:latin typeface="Calibri"/>
                <a:ea typeface="+mn-ea"/>
                <a:cs typeface="Calibri"/>
              </a:rPr>
              <a:t>of  </a:t>
            </a:r>
            <a:r>
              <a:rPr sz="1100" kern="1200" spc="23" dirty="0">
                <a:solidFill>
                  <a:prstClr val="black"/>
                </a:solidFill>
                <a:latin typeface="Calibri"/>
                <a:ea typeface="+mn-ea"/>
                <a:cs typeface="Calibri"/>
              </a:rPr>
              <a:t>color </a:t>
            </a:r>
            <a:r>
              <a:rPr sz="1100" kern="1200" dirty="0">
                <a:solidFill>
                  <a:prstClr val="black"/>
                </a:solidFill>
                <a:latin typeface="Calibri"/>
                <a:ea typeface="+mn-ea"/>
                <a:cs typeface="Calibri"/>
              </a:rPr>
              <a:t>and/or </a:t>
            </a:r>
            <a:r>
              <a:rPr sz="1100" kern="1200" spc="20" dirty="0">
                <a:solidFill>
                  <a:prstClr val="black"/>
                </a:solidFill>
                <a:latin typeface="Calibri"/>
                <a:ea typeface="+mn-ea"/>
                <a:cs typeface="Calibri"/>
              </a:rPr>
              <a:t>English </a:t>
            </a:r>
            <a:r>
              <a:rPr sz="1100" kern="1200" spc="23" dirty="0">
                <a:solidFill>
                  <a:prstClr val="black"/>
                </a:solidFill>
                <a:latin typeface="Calibri"/>
                <a:ea typeface="+mn-ea"/>
                <a:cs typeface="Calibri"/>
              </a:rPr>
              <a:t>Language </a:t>
            </a:r>
            <a:r>
              <a:rPr sz="1100" kern="1200" spc="13" dirty="0">
                <a:solidFill>
                  <a:prstClr val="black"/>
                </a:solidFill>
                <a:latin typeface="Calibri"/>
                <a:ea typeface="+mn-ea"/>
                <a:cs typeface="Calibri"/>
              </a:rPr>
              <a:t>Learner </a:t>
            </a:r>
            <a:r>
              <a:rPr sz="1100" kern="1200" dirty="0">
                <a:solidFill>
                  <a:prstClr val="black"/>
                </a:solidFill>
                <a:latin typeface="Calibri"/>
                <a:ea typeface="+mn-ea"/>
                <a:cs typeface="Calibri"/>
              </a:rPr>
              <a:t>and/or </a:t>
            </a:r>
            <a:r>
              <a:rPr sz="1100" kern="1200" spc="73" dirty="0">
                <a:solidFill>
                  <a:prstClr val="black"/>
                </a:solidFill>
                <a:latin typeface="Calibri"/>
                <a:ea typeface="+mn-ea"/>
                <a:cs typeface="Calibri"/>
              </a:rPr>
              <a:t>LGBTQ </a:t>
            </a:r>
            <a:r>
              <a:rPr sz="1100" kern="1200" dirty="0">
                <a:solidFill>
                  <a:prstClr val="black"/>
                </a:solidFill>
                <a:latin typeface="Calibri"/>
                <a:ea typeface="+mn-ea"/>
                <a:cs typeface="Calibri"/>
              </a:rPr>
              <a:t>and/or </a:t>
            </a:r>
            <a:r>
              <a:rPr sz="1100" kern="1200" spc="10" dirty="0">
                <a:solidFill>
                  <a:prstClr val="black"/>
                </a:solidFill>
                <a:latin typeface="Calibri"/>
                <a:ea typeface="+mn-ea"/>
                <a:cs typeface="Calibri"/>
              </a:rPr>
              <a:t>person  </a:t>
            </a:r>
            <a:r>
              <a:rPr sz="1100" kern="1200" spc="17" dirty="0">
                <a:solidFill>
                  <a:prstClr val="black"/>
                </a:solidFill>
                <a:latin typeface="Calibri"/>
                <a:ea typeface="+mn-ea"/>
                <a:cs typeface="Calibri"/>
              </a:rPr>
              <a:t>with </a:t>
            </a:r>
            <a:r>
              <a:rPr sz="1100" kern="1200" spc="13" dirty="0">
                <a:solidFill>
                  <a:prstClr val="black"/>
                </a:solidFill>
                <a:latin typeface="Calibri"/>
                <a:ea typeface="+mn-ea"/>
                <a:cs typeface="Calibri"/>
              </a:rPr>
              <a:t>a</a:t>
            </a:r>
            <a:r>
              <a:rPr sz="1100" kern="1200" spc="66" dirty="0">
                <a:solidFill>
                  <a:prstClr val="black"/>
                </a:solidFill>
                <a:latin typeface="Calibri"/>
                <a:ea typeface="+mn-ea"/>
                <a:cs typeface="Calibri"/>
              </a:rPr>
              <a:t> </a:t>
            </a:r>
            <a:r>
              <a:rPr sz="1100" kern="1200" spc="13" dirty="0">
                <a:solidFill>
                  <a:prstClr val="black"/>
                </a:solidFill>
                <a:latin typeface="Calibri"/>
                <a:ea typeface="+mn-ea"/>
                <a:cs typeface="Calibri"/>
              </a:rPr>
              <a:t>disability.</a:t>
            </a:r>
            <a:endParaRPr sz="1100" kern="1200"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826BB417-23BA-42B4-88A3-38A9FA76BDD3}"/>
              </a:ext>
            </a:extLst>
          </p:cNvPr>
          <p:cNvSpPr/>
          <p:nvPr/>
        </p:nvSpPr>
        <p:spPr>
          <a:xfrm>
            <a:off x="3305914" y="206278"/>
            <a:ext cx="2394502" cy="275588"/>
          </a:xfrm>
          <a:prstGeom prst="rect">
            <a:avLst/>
          </a:prstGeom>
        </p:spPr>
        <p:txBody>
          <a:bodyPr wrap="none">
            <a:spAutoFit/>
          </a:bodyPr>
          <a:lstStyle/>
          <a:p>
            <a:pPr defTabSz="605150">
              <a:buClrTx/>
            </a:pPr>
            <a:r>
              <a:rPr lang="en-US" sz="1191" b="1" kern="1200" spc="96" dirty="0">
                <a:solidFill>
                  <a:srgbClr val="1F497D">
                    <a:lumMod val="75000"/>
                  </a:srgbClr>
                </a:solidFill>
                <a:latin typeface="FrankRuehl" panose="020E0503060101010101" pitchFamily="34" charset="-79"/>
                <a:ea typeface="+mn-ea"/>
                <a:cs typeface="FrankRuehl" panose="020E0503060101010101" pitchFamily="34" charset="-79"/>
              </a:rPr>
              <a:t>POWER </a:t>
            </a:r>
            <a:r>
              <a:rPr lang="en-US" sz="1191" b="1" kern="1200" spc="129" dirty="0">
                <a:solidFill>
                  <a:srgbClr val="1F497D">
                    <a:lumMod val="75000"/>
                  </a:srgbClr>
                </a:solidFill>
                <a:latin typeface="FrankRuehl" panose="020E0503060101010101" pitchFamily="34" charset="-79"/>
                <a:ea typeface="+mn-ea"/>
                <a:cs typeface="FrankRuehl" panose="020E0503060101010101" pitchFamily="34" charset="-79"/>
              </a:rPr>
              <a:t>MOVES GLOSSARY</a:t>
            </a:r>
            <a:endParaRPr lang="en-US" sz="1191" kern="1200" dirty="0">
              <a:solidFill>
                <a:prstClr val="black"/>
              </a:solidFill>
              <a:latin typeface="Calibri"/>
              <a:ea typeface="+mn-ea"/>
              <a:cs typeface="+mn-cs"/>
            </a:endParaRPr>
          </a:p>
        </p:txBody>
      </p:sp>
    </p:spTree>
    <p:extLst>
      <p:ext uri="{BB962C8B-B14F-4D97-AF65-F5344CB8AC3E}">
        <p14:creationId xmlns:p14="http://schemas.microsoft.com/office/powerpoint/2010/main" val="248940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11151" y="504265"/>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794" kern="1200">
              <a:solidFill>
                <a:prstClr val="black"/>
              </a:solidFill>
              <a:latin typeface="Calibri"/>
              <a:ea typeface="+mn-ea"/>
              <a:cs typeface="+mn-cs"/>
            </a:endParaRPr>
          </a:p>
        </p:txBody>
      </p:sp>
      <p:sp>
        <p:nvSpPr>
          <p:cNvPr id="8" name="object 8"/>
          <p:cNvSpPr txBox="1"/>
          <p:nvPr/>
        </p:nvSpPr>
        <p:spPr>
          <a:xfrm>
            <a:off x="470460" y="707649"/>
            <a:ext cx="3713914" cy="1542432"/>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7" dirty="0">
                <a:solidFill>
                  <a:prstClr val="black"/>
                </a:solidFill>
                <a:latin typeface="Calibri"/>
                <a:ea typeface="+mn-ea"/>
                <a:cs typeface="Calibri"/>
              </a:rPr>
              <a:t>Mission investing </a:t>
            </a:r>
            <a:r>
              <a:rPr sz="1100" kern="1200" spc="7" dirty="0">
                <a:solidFill>
                  <a:prstClr val="black"/>
                </a:solidFill>
                <a:latin typeface="Calibri"/>
                <a:ea typeface="+mn-ea"/>
                <a:cs typeface="Calibri"/>
              </a:rPr>
              <a:t>(also </a:t>
            </a:r>
            <a:r>
              <a:rPr sz="1100" kern="1200" spc="23" dirty="0">
                <a:solidFill>
                  <a:prstClr val="black"/>
                </a:solidFill>
                <a:latin typeface="Calibri"/>
                <a:ea typeface="+mn-ea"/>
                <a:cs typeface="Calibri"/>
              </a:rPr>
              <a:t>known </a:t>
            </a:r>
            <a:r>
              <a:rPr sz="1100" kern="1200" spc="3" dirty="0">
                <a:solidFill>
                  <a:prstClr val="black"/>
                </a:solidFill>
                <a:latin typeface="Calibri"/>
                <a:ea typeface="+mn-ea"/>
                <a:cs typeface="Calibri"/>
              </a:rPr>
              <a:t>as </a:t>
            </a:r>
            <a:r>
              <a:rPr sz="1100" kern="1200" spc="17" dirty="0">
                <a:solidFill>
                  <a:prstClr val="black"/>
                </a:solidFill>
                <a:latin typeface="Calibri"/>
                <a:ea typeface="+mn-ea"/>
                <a:cs typeface="Calibri"/>
              </a:rPr>
              <a:t>“</a:t>
            </a:r>
            <a:r>
              <a:rPr sz="1100" b="1" kern="1200" spc="17" dirty="0">
                <a:solidFill>
                  <a:prstClr val="black"/>
                </a:solidFill>
                <a:latin typeface="Calibri"/>
                <a:ea typeface="+mn-ea"/>
                <a:cs typeface="Calibri"/>
              </a:rPr>
              <a:t>impact </a:t>
            </a:r>
            <a:r>
              <a:rPr sz="1100" b="1" kern="1200" spc="3" dirty="0">
                <a:solidFill>
                  <a:prstClr val="black"/>
                </a:solidFill>
                <a:latin typeface="Calibri"/>
                <a:ea typeface="+mn-ea"/>
                <a:cs typeface="Calibri"/>
              </a:rPr>
              <a:t>investing</a:t>
            </a:r>
            <a:r>
              <a:rPr sz="1100" kern="1200" spc="3"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7" dirty="0">
                <a:solidFill>
                  <a:prstClr val="black"/>
                </a:solidFill>
                <a:latin typeface="Calibri"/>
                <a:ea typeface="+mn-ea"/>
                <a:cs typeface="Calibri"/>
              </a:rPr>
              <a:t>range </a:t>
            </a:r>
            <a:r>
              <a:rPr sz="1100" kern="1200" dirty="0">
                <a:solidFill>
                  <a:prstClr val="black"/>
                </a:solidFill>
                <a:latin typeface="Calibri"/>
                <a:ea typeface="+mn-ea"/>
                <a:cs typeface="Calibri"/>
              </a:rPr>
              <a:t>of  </a:t>
            </a:r>
            <a:r>
              <a:rPr sz="1100" kern="1200" spc="3" dirty="0">
                <a:solidFill>
                  <a:prstClr val="black"/>
                </a:solidFill>
                <a:latin typeface="Calibri"/>
                <a:ea typeface="+mn-ea"/>
                <a:cs typeface="Calibri"/>
              </a:rPr>
              <a:t>tools funders </a:t>
            </a:r>
            <a:r>
              <a:rPr sz="1100" kern="1200" spc="30" dirty="0">
                <a:solidFill>
                  <a:prstClr val="black"/>
                </a:solidFill>
                <a:latin typeface="Calibri"/>
                <a:ea typeface="+mn-ea"/>
                <a:cs typeface="Calibri"/>
              </a:rPr>
              <a:t>can </a:t>
            </a:r>
            <a:r>
              <a:rPr sz="1100" kern="1200" spc="7" dirty="0">
                <a:solidFill>
                  <a:prstClr val="black"/>
                </a:solidFill>
                <a:latin typeface="Calibri"/>
                <a:ea typeface="+mn-ea"/>
                <a:cs typeface="Calibri"/>
              </a:rPr>
              <a:t>use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align </a:t>
            </a:r>
            <a:r>
              <a:rPr sz="1100" kern="1200" spc="3" dirty="0">
                <a:solidFill>
                  <a:prstClr val="black"/>
                </a:solidFill>
                <a:latin typeface="Calibri"/>
                <a:ea typeface="+mn-ea"/>
                <a:cs typeface="Calibri"/>
              </a:rPr>
              <a:t>investment </a:t>
            </a:r>
            <a:r>
              <a:rPr sz="1100" kern="1200" dirty="0">
                <a:solidFill>
                  <a:prstClr val="black"/>
                </a:solidFill>
                <a:latin typeface="Calibri"/>
                <a:ea typeface="+mn-ea"/>
                <a:cs typeface="Calibri"/>
              </a:rPr>
              <a:t>of their </a:t>
            </a:r>
            <a:r>
              <a:rPr sz="1100" kern="1200" spc="7" dirty="0">
                <a:solidFill>
                  <a:prstClr val="black"/>
                </a:solidFill>
                <a:latin typeface="Calibri"/>
                <a:ea typeface="+mn-ea"/>
                <a:cs typeface="Calibri"/>
              </a:rPr>
              <a:t>non-grant </a:t>
            </a:r>
            <a:r>
              <a:rPr sz="1100" kern="1200" spc="-7" dirty="0">
                <a:solidFill>
                  <a:prstClr val="black"/>
                </a:solidFill>
                <a:latin typeface="Calibri"/>
                <a:ea typeface="+mn-ea"/>
                <a:cs typeface="Calibri"/>
              </a:rPr>
              <a:t>assets  </a:t>
            </a:r>
            <a:r>
              <a:rPr sz="1100" kern="1200" spc="13" dirty="0">
                <a:solidFill>
                  <a:prstClr val="black"/>
                </a:solidFill>
                <a:latin typeface="Calibri"/>
                <a:ea typeface="+mn-ea"/>
                <a:cs typeface="Calibri"/>
              </a:rPr>
              <a:t>with </a:t>
            </a:r>
            <a:r>
              <a:rPr sz="1100" kern="1200" spc="17" dirty="0">
                <a:solidFill>
                  <a:prstClr val="black"/>
                </a:solidFill>
                <a:latin typeface="Calibri"/>
                <a:ea typeface="+mn-ea"/>
                <a:cs typeface="Calibri"/>
              </a:rPr>
              <a:t>mission and goals. </a:t>
            </a:r>
            <a:r>
              <a:rPr sz="1100" kern="1200" spc="7" dirty="0">
                <a:solidFill>
                  <a:prstClr val="black"/>
                </a:solidFill>
                <a:latin typeface="Calibri"/>
                <a:ea typeface="+mn-ea"/>
                <a:cs typeface="Calibri"/>
              </a:rPr>
              <a:t>These </a:t>
            </a:r>
            <a:r>
              <a:rPr sz="1100" kern="1200" spc="26" dirty="0">
                <a:solidFill>
                  <a:prstClr val="black"/>
                </a:solidFill>
                <a:latin typeface="Calibri"/>
                <a:ea typeface="+mn-ea"/>
                <a:cs typeface="Calibri"/>
              </a:rPr>
              <a:t>include </a:t>
            </a:r>
            <a:r>
              <a:rPr sz="1100" kern="1200" spc="7" dirty="0">
                <a:solidFill>
                  <a:prstClr val="black"/>
                </a:solidFill>
                <a:latin typeface="Calibri"/>
                <a:ea typeface="+mn-ea"/>
                <a:cs typeface="Calibri"/>
              </a:rPr>
              <a:t>program-related </a:t>
            </a:r>
            <a:r>
              <a:rPr sz="1100" kern="1200" dirty="0">
                <a:solidFill>
                  <a:prstClr val="black"/>
                </a:solidFill>
                <a:latin typeface="Calibri"/>
                <a:ea typeface="+mn-ea"/>
                <a:cs typeface="Calibri"/>
              </a:rPr>
              <a:t>investments  </a:t>
            </a:r>
            <a:r>
              <a:rPr sz="1100" kern="1200" spc="10" dirty="0">
                <a:solidFill>
                  <a:prstClr val="black"/>
                </a:solidFill>
                <a:latin typeface="Calibri"/>
                <a:ea typeface="+mn-ea"/>
                <a:cs typeface="Calibri"/>
              </a:rPr>
              <a:t>(PRIs), </a:t>
            </a:r>
            <a:r>
              <a:rPr sz="1100" kern="1200" spc="20" dirty="0">
                <a:solidFill>
                  <a:prstClr val="black"/>
                </a:solidFill>
                <a:latin typeface="Calibri"/>
                <a:ea typeface="+mn-ea"/>
                <a:cs typeface="Calibri"/>
              </a:rPr>
              <a:t>hiring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diverse </a:t>
            </a:r>
            <a:r>
              <a:rPr sz="1100" kern="1200" spc="3" dirty="0">
                <a:solidFill>
                  <a:prstClr val="black"/>
                </a:solidFill>
                <a:latin typeface="Calibri"/>
                <a:ea typeface="+mn-ea"/>
                <a:cs typeface="Calibri"/>
              </a:rPr>
              <a:t>investment </a:t>
            </a:r>
            <a:r>
              <a:rPr sz="1100" kern="1200" spc="10" dirty="0">
                <a:solidFill>
                  <a:prstClr val="black"/>
                </a:solidFill>
                <a:latin typeface="Calibri"/>
                <a:ea typeface="+mn-ea"/>
                <a:cs typeface="Calibri"/>
              </a:rPr>
              <a:t>managers, </a:t>
            </a:r>
            <a:r>
              <a:rPr sz="1100" kern="1200" spc="13" dirty="0">
                <a:solidFill>
                  <a:prstClr val="black"/>
                </a:solidFill>
                <a:latin typeface="Calibri"/>
                <a:ea typeface="+mn-ea"/>
                <a:cs typeface="Calibri"/>
              </a:rPr>
              <a:t>screening </a:t>
            </a:r>
            <a:r>
              <a:rPr sz="1100" kern="1200" dirty="0">
                <a:solidFill>
                  <a:prstClr val="black"/>
                </a:solidFill>
                <a:latin typeface="Calibri"/>
                <a:ea typeface="+mn-ea"/>
                <a:cs typeface="Calibri"/>
              </a:rPr>
              <a:t>out </a:t>
            </a:r>
            <a:r>
              <a:rPr sz="1100" kern="1200" spc="3" dirty="0">
                <a:solidFill>
                  <a:prstClr val="black"/>
                </a:solidFill>
                <a:latin typeface="Calibri"/>
                <a:ea typeface="+mn-ea"/>
                <a:cs typeface="Calibri"/>
              </a:rPr>
              <a:t>from  </a:t>
            </a:r>
            <a:r>
              <a:rPr sz="1100" kern="1200" dirty="0">
                <a:solidFill>
                  <a:prstClr val="black"/>
                </a:solidFill>
                <a:latin typeface="Calibri"/>
                <a:ea typeface="+mn-ea"/>
                <a:cs typeface="Calibri"/>
              </a:rPr>
              <a:t>investments those </a:t>
            </a:r>
            <a:r>
              <a:rPr sz="1100" kern="1200" spc="20" dirty="0">
                <a:solidFill>
                  <a:prstClr val="black"/>
                </a:solidFill>
                <a:latin typeface="Calibri"/>
                <a:ea typeface="+mn-ea"/>
                <a:cs typeface="Calibri"/>
              </a:rPr>
              <a:t>companies </a:t>
            </a:r>
            <a:r>
              <a:rPr sz="1100" kern="1200" spc="-13" dirty="0">
                <a:solidFill>
                  <a:prstClr val="black"/>
                </a:solidFill>
                <a:latin typeface="Calibri"/>
                <a:ea typeface="+mn-ea"/>
                <a:cs typeface="Calibri"/>
              </a:rPr>
              <a:t>that </a:t>
            </a:r>
            <a:r>
              <a:rPr sz="1100" kern="1200" dirty="0">
                <a:solidFill>
                  <a:prstClr val="black"/>
                </a:solidFill>
                <a:latin typeface="Calibri"/>
                <a:ea typeface="+mn-ea"/>
                <a:cs typeface="Calibri"/>
              </a:rPr>
              <a:t>profit </a:t>
            </a:r>
            <a:r>
              <a:rPr sz="1100" kern="1200" spc="3" dirty="0">
                <a:solidFill>
                  <a:prstClr val="black"/>
                </a:solidFill>
                <a:latin typeface="Calibri"/>
                <a:ea typeface="+mn-ea"/>
                <a:cs typeface="Calibri"/>
              </a:rPr>
              <a:t>from </a:t>
            </a:r>
            <a:r>
              <a:rPr sz="1100" kern="1200" spc="10" dirty="0">
                <a:solidFill>
                  <a:prstClr val="black"/>
                </a:solidFill>
                <a:latin typeface="Calibri"/>
                <a:ea typeface="+mn-ea"/>
                <a:cs typeface="Calibri"/>
              </a:rPr>
              <a:t>harm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the </a:t>
            </a:r>
            <a:r>
              <a:rPr sz="1100" kern="1200" spc="7" dirty="0">
                <a:solidFill>
                  <a:prstClr val="black"/>
                </a:solidFill>
                <a:latin typeface="Calibri"/>
                <a:ea typeface="+mn-ea"/>
                <a:cs typeface="Calibri"/>
              </a:rPr>
              <a:t>planet </a:t>
            </a:r>
            <a:r>
              <a:rPr sz="1100" kern="1200" spc="3" dirty="0">
                <a:solidFill>
                  <a:prstClr val="black"/>
                </a:solidFill>
                <a:latin typeface="Calibri"/>
                <a:ea typeface="+mn-ea"/>
                <a:cs typeface="Calibri"/>
              </a:rPr>
              <a:t>or  </a:t>
            </a:r>
            <a:r>
              <a:rPr sz="1100" kern="1200" spc="17" dirty="0">
                <a:solidFill>
                  <a:prstClr val="black"/>
                </a:solidFill>
                <a:latin typeface="Calibri"/>
                <a:ea typeface="+mn-ea"/>
                <a:cs typeface="Calibri"/>
              </a:rPr>
              <a:t>people, and </a:t>
            </a:r>
            <a:r>
              <a:rPr sz="1100" kern="1200" spc="10" dirty="0">
                <a:solidFill>
                  <a:prstClr val="black"/>
                </a:solidFill>
                <a:latin typeface="Calibri"/>
                <a:ea typeface="+mn-ea"/>
                <a:cs typeface="Calibri"/>
              </a:rPr>
              <a:t>shareholder </a:t>
            </a:r>
            <a:r>
              <a:rPr sz="1100" kern="1200" spc="17" dirty="0">
                <a:solidFill>
                  <a:prstClr val="black"/>
                </a:solidFill>
                <a:latin typeface="Calibri"/>
                <a:ea typeface="+mn-ea"/>
                <a:cs typeface="Calibri"/>
              </a:rPr>
              <a:t>activism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influence </a:t>
            </a:r>
            <a:r>
              <a:rPr sz="1100" kern="1200" spc="7" dirty="0">
                <a:solidFill>
                  <a:prstClr val="black"/>
                </a:solidFill>
                <a:latin typeface="Calibri"/>
                <a:ea typeface="+mn-ea"/>
                <a:cs typeface="Calibri"/>
              </a:rPr>
              <a:t>corporate</a:t>
            </a:r>
            <a:r>
              <a:rPr sz="1100" kern="1200" spc="152" dirty="0">
                <a:solidFill>
                  <a:prstClr val="black"/>
                </a:solidFill>
                <a:latin typeface="Calibri"/>
                <a:ea typeface="+mn-ea"/>
                <a:cs typeface="Calibri"/>
              </a:rPr>
              <a:t> </a:t>
            </a:r>
            <a:r>
              <a:rPr sz="1100" kern="1200" spc="10" dirty="0">
                <a:solidFill>
                  <a:prstClr val="black"/>
                </a:solidFill>
                <a:latin typeface="Calibri"/>
                <a:ea typeface="+mn-ea"/>
                <a:cs typeface="Calibri"/>
              </a:rPr>
              <a:t>behavior</a:t>
            </a:r>
            <a:r>
              <a:rPr sz="794" kern="1200" spc="10" dirty="0">
                <a:solidFill>
                  <a:prstClr val="black"/>
                </a:solidFill>
                <a:latin typeface="Calibri"/>
                <a:ea typeface="+mn-ea"/>
                <a:cs typeface="Calibri"/>
              </a:rPr>
              <a:t>.</a:t>
            </a:r>
            <a:endParaRPr sz="794" kern="1200" baseline="32407" dirty="0">
              <a:solidFill>
                <a:prstClr val="black"/>
              </a:solidFill>
              <a:latin typeface="Calibri"/>
              <a:ea typeface="+mn-ea"/>
              <a:cs typeface="Calibri"/>
            </a:endParaRPr>
          </a:p>
        </p:txBody>
      </p:sp>
      <p:sp>
        <p:nvSpPr>
          <p:cNvPr id="9" name="object 9"/>
          <p:cNvSpPr txBox="1"/>
          <p:nvPr/>
        </p:nvSpPr>
        <p:spPr>
          <a:xfrm>
            <a:off x="470460" y="2413971"/>
            <a:ext cx="3385922" cy="1098977"/>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7" dirty="0">
                <a:solidFill>
                  <a:prstClr val="black"/>
                </a:solidFill>
                <a:latin typeface="Calibri"/>
                <a:ea typeface="+mn-ea"/>
                <a:cs typeface="Calibri"/>
              </a:rPr>
              <a:t>Philanthropic </a:t>
            </a:r>
            <a:r>
              <a:rPr sz="1100" b="1" kern="1200" spc="3" dirty="0">
                <a:solidFill>
                  <a:prstClr val="black"/>
                </a:solidFill>
                <a:latin typeface="Calibri"/>
                <a:ea typeface="+mn-ea"/>
                <a:cs typeface="Calibri"/>
              </a:rPr>
              <a:t>openness</a:t>
            </a:r>
            <a:r>
              <a:rPr sz="1100" kern="1200" spc="3" dirty="0">
                <a:solidFill>
                  <a:prstClr val="black"/>
                </a:solidFill>
                <a:latin typeface="Calibri"/>
                <a:ea typeface="+mn-ea"/>
                <a:cs typeface="Calibri"/>
              </a:rPr>
              <a:t>: </a:t>
            </a:r>
            <a:r>
              <a:rPr sz="1100" kern="1200" spc="23" dirty="0">
                <a:solidFill>
                  <a:prstClr val="black"/>
                </a:solidFill>
                <a:latin typeface="Calibri"/>
                <a:ea typeface="+mn-ea"/>
                <a:cs typeface="Calibri"/>
              </a:rPr>
              <a:t>Communicating </a:t>
            </a:r>
            <a:r>
              <a:rPr sz="1100" kern="1200" spc="7" dirty="0">
                <a:solidFill>
                  <a:prstClr val="black"/>
                </a:solidFill>
                <a:latin typeface="Calibri"/>
                <a:ea typeface="+mn-ea"/>
                <a:cs typeface="Calibri"/>
              </a:rPr>
              <a:t>about </a:t>
            </a:r>
            <a:r>
              <a:rPr sz="1100" kern="1200" spc="10" dirty="0">
                <a:solidFill>
                  <a:prstClr val="black"/>
                </a:solidFill>
                <a:latin typeface="Calibri"/>
                <a:ea typeface="+mn-ea"/>
                <a:cs typeface="Calibri"/>
              </a:rPr>
              <a:t>your </a:t>
            </a:r>
            <a:r>
              <a:rPr sz="1100" kern="1200" spc="17" dirty="0">
                <a:solidFill>
                  <a:prstClr val="black"/>
                </a:solidFill>
                <a:latin typeface="Calibri"/>
                <a:ea typeface="+mn-ea"/>
                <a:cs typeface="Calibri"/>
              </a:rPr>
              <a:t>goals and  </a:t>
            </a:r>
            <a:r>
              <a:rPr sz="1100" kern="1200" spc="-3" dirty="0">
                <a:solidFill>
                  <a:prstClr val="black"/>
                </a:solidFill>
                <a:latin typeface="Calibri"/>
                <a:ea typeface="+mn-ea"/>
                <a:cs typeface="Calibri"/>
              </a:rPr>
              <a:t>strategies, </a:t>
            </a:r>
            <a:r>
              <a:rPr sz="1100" kern="1200" spc="23" dirty="0">
                <a:solidFill>
                  <a:prstClr val="black"/>
                </a:solidFill>
                <a:latin typeface="Calibri"/>
                <a:ea typeface="+mn-ea"/>
                <a:cs typeface="Calibri"/>
              </a:rPr>
              <a:t>making </a:t>
            </a:r>
            <a:r>
              <a:rPr sz="1100" kern="1200" spc="20" dirty="0">
                <a:solidFill>
                  <a:prstClr val="black"/>
                </a:solidFill>
                <a:latin typeface="Calibri"/>
                <a:ea typeface="+mn-ea"/>
                <a:cs typeface="Calibri"/>
              </a:rPr>
              <a:t>decisions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measuring </a:t>
            </a:r>
            <a:r>
              <a:rPr sz="1100" kern="1200" spc="3" dirty="0">
                <a:solidFill>
                  <a:prstClr val="black"/>
                </a:solidFill>
                <a:latin typeface="Calibri"/>
                <a:ea typeface="+mn-ea"/>
                <a:cs typeface="Calibri"/>
              </a:rPr>
              <a:t>progress, </a:t>
            </a:r>
            <a:r>
              <a:rPr sz="1100" kern="1200" spc="13" dirty="0">
                <a:solidFill>
                  <a:prstClr val="black"/>
                </a:solidFill>
                <a:latin typeface="Calibri"/>
                <a:ea typeface="+mn-ea"/>
                <a:cs typeface="Calibri"/>
              </a:rPr>
              <a:t>listening </a:t>
            </a:r>
            <a:r>
              <a:rPr sz="1100" kern="1200" spc="17" dirty="0">
                <a:solidFill>
                  <a:prstClr val="black"/>
                </a:solidFill>
                <a:latin typeface="Calibri"/>
                <a:ea typeface="+mn-ea"/>
                <a:cs typeface="Calibri"/>
              </a:rPr>
              <a:t>and  engaging </a:t>
            </a:r>
            <a:r>
              <a:rPr sz="1100" kern="1200" spc="26" dirty="0">
                <a:solidFill>
                  <a:prstClr val="black"/>
                </a:solidFill>
                <a:latin typeface="Calibri"/>
                <a:ea typeface="+mn-ea"/>
                <a:cs typeface="Calibri"/>
              </a:rPr>
              <a:t>in </a:t>
            </a:r>
            <a:r>
              <a:rPr sz="1100" kern="1200" spc="20" dirty="0">
                <a:solidFill>
                  <a:prstClr val="black"/>
                </a:solidFill>
                <a:latin typeface="Calibri"/>
                <a:ea typeface="+mn-ea"/>
                <a:cs typeface="Calibri"/>
              </a:rPr>
              <a:t>dialogue </a:t>
            </a:r>
            <a:r>
              <a:rPr sz="1100" kern="1200" spc="13" dirty="0">
                <a:solidFill>
                  <a:prstClr val="black"/>
                </a:solidFill>
                <a:latin typeface="Calibri"/>
                <a:ea typeface="+mn-ea"/>
                <a:cs typeface="Calibri"/>
              </a:rPr>
              <a:t>with </a:t>
            </a:r>
            <a:r>
              <a:rPr sz="1100" kern="1200" dirty="0">
                <a:solidFill>
                  <a:prstClr val="black"/>
                </a:solidFill>
                <a:latin typeface="Calibri"/>
                <a:ea typeface="+mn-ea"/>
                <a:cs typeface="Calibri"/>
              </a:rPr>
              <a:t>others, </a:t>
            </a:r>
            <a:r>
              <a:rPr sz="1100" kern="1200" spc="17" dirty="0">
                <a:solidFill>
                  <a:prstClr val="black"/>
                </a:solidFill>
                <a:latin typeface="Calibri"/>
                <a:ea typeface="+mn-ea"/>
                <a:cs typeface="Calibri"/>
              </a:rPr>
              <a:t>acting </a:t>
            </a:r>
            <a:r>
              <a:rPr sz="1100" kern="1200" spc="20" dirty="0">
                <a:solidFill>
                  <a:prstClr val="black"/>
                </a:solidFill>
                <a:latin typeface="Calibri"/>
                <a:ea typeface="+mn-ea"/>
                <a:cs typeface="Calibri"/>
              </a:rPr>
              <a:t>on </a:t>
            </a:r>
            <a:r>
              <a:rPr sz="1100" kern="1200" spc="7" dirty="0">
                <a:solidFill>
                  <a:prstClr val="black"/>
                </a:solidFill>
                <a:latin typeface="Calibri"/>
                <a:ea typeface="+mn-ea"/>
                <a:cs typeface="Calibri"/>
              </a:rPr>
              <a:t>what </a:t>
            </a:r>
            <a:r>
              <a:rPr sz="1100" kern="1200" spc="20" dirty="0">
                <a:solidFill>
                  <a:prstClr val="black"/>
                </a:solidFill>
                <a:latin typeface="Calibri"/>
                <a:ea typeface="+mn-ea"/>
                <a:cs typeface="Calibri"/>
              </a:rPr>
              <a:t>you </a:t>
            </a:r>
            <a:r>
              <a:rPr sz="1100" kern="1200" spc="7" dirty="0">
                <a:solidFill>
                  <a:prstClr val="black"/>
                </a:solidFill>
                <a:latin typeface="Calibri"/>
                <a:ea typeface="+mn-ea"/>
                <a:cs typeface="Calibri"/>
              </a:rPr>
              <a:t>hear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sharing </a:t>
            </a:r>
            <a:r>
              <a:rPr sz="1100" kern="1200" spc="7" dirty="0">
                <a:solidFill>
                  <a:prstClr val="black"/>
                </a:solidFill>
                <a:latin typeface="Calibri"/>
                <a:ea typeface="+mn-ea"/>
                <a:cs typeface="Calibri"/>
              </a:rPr>
              <a:t>what </a:t>
            </a:r>
            <a:r>
              <a:rPr sz="1100" kern="1200" spc="20" dirty="0">
                <a:solidFill>
                  <a:prstClr val="black"/>
                </a:solidFill>
                <a:latin typeface="Calibri"/>
                <a:ea typeface="+mn-ea"/>
                <a:cs typeface="Calibri"/>
              </a:rPr>
              <a:t>you </a:t>
            </a:r>
            <a:r>
              <a:rPr sz="1100" kern="1200" spc="7" dirty="0">
                <a:solidFill>
                  <a:prstClr val="black"/>
                </a:solidFill>
                <a:latin typeface="Calibri"/>
                <a:ea typeface="+mn-ea"/>
                <a:cs typeface="Calibri"/>
              </a:rPr>
              <a:t>have</a:t>
            </a:r>
            <a:r>
              <a:rPr sz="1100" kern="1200" spc="89" dirty="0">
                <a:solidFill>
                  <a:prstClr val="black"/>
                </a:solidFill>
                <a:latin typeface="Calibri"/>
                <a:ea typeface="+mn-ea"/>
                <a:cs typeface="Calibri"/>
              </a:rPr>
              <a:t> </a:t>
            </a:r>
            <a:r>
              <a:rPr sz="1100" kern="1200" spc="13" dirty="0">
                <a:solidFill>
                  <a:prstClr val="black"/>
                </a:solidFill>
                <a:latin typeface="Calibri"/>
                <a:ea typeface="+mn-ea"/>
                <a:cs typeface="Calibri"/>
              </a:rPr>
              <a:t>learned</a:t>
            </a:r>
            <a:r>
              <a:rPr sz="794" kern="1200" spc="13" dirty="0">
                <a:solidFill>
                  <a:prstClr val="black"/>
                </a:solidFill>
                <a:latin typeface="Calibri"/>
                <a:ea typeface="+mn-ea"/>
                <a:cs typeface="Calibri"/>
              </a:rPr>
              <a:t>.</a:t>
            </a:r>
            <a:endParaRPr sz="794" kern="1200" baseline="32407" dirty="0">
              <a:solidFill>
                <a:prstClr val="black"/>
              </a:solidFill>
              <a:latin typeface="Calibri"/>
              <a:ea typeface="+mn-ea"/>
              <a:cs typeface="Calibri"/>
            </a:endParaRPr>
          </a:p>
        </p:txBody>
      </p:sp>
      <p:sp>
        <p:nvSpPr>
          <p:cNvPr id="10" name="object 10"/>
          <p:cNvSpPr txBox="1"/>
          <p:nvPr/>
        </p:nvSpPr>
        <p:spPr>
          <a:xfrm>
            <a:off x="470460" y="3582754"/>
            <a:ext cx="3713914" cy="1320705"/>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3" dirty="0">
                <a:solidFill>
                  <a:prstClr val="black"/>
                </a:solidFill>
                <a:latin typeface="Calibri"/>
                <a:ea typeface="+mn-ea"/>
                <a:cs typeface="Calibri"/>
              </a:rPr>
              <a:t>Power</a:t>
            </a:r>
            <a:r>
              <a:rPr sz="1100" kern="1200" spc="-3" dirty="0">
                <a:solidFill>
                  <a:prstClr val="black"/>
                </a:solidFill>
                <a:latin typeface="Calibri"/>
                <a:ea typeface="+mn-ea"/>
                <a:cs typeface="Calibri"/>
              </a:rPr>
              <a:t>: </a:t>
            </a:r>
            <a:r>
              <a:rPr sz="1100" kern="1200" spc="10" dirty="0">
                <a:solidFill>
                  <a:prstClr val="black"/>
                </a:solidFill>
                <a:latin typeface="Calibri"/>
                <a:ea typeface="+mn-ea"/>
                <a:cs typeface="Calibri"/>
              </a:rPr>
              <a:t>Control, influence </a:t>
            </a:r>
            <a:r>
              <a:rPr sz="1100" kern="1200" spc="-3" dirty="0">
                <a:solidFill>
                  <a:prstClr val="black"/>
                </a:solidFill>
                <a:latin typeface="Calibri"/>
                <a:ea typeface="+mn-ea"/>
                <a:cs typeface="Calibri"/>
              </a:rPr>
              <a:t>or </a:t>
            </a:r>
            <a:r>
              <a:rPr sz="1100" kern="1200" spc="-10" dirty="0">
                <a:solidFill>
                  <a:prstClr val="black"/>
                </a:solidFill>
                <a:latin typeface="Calibri"/>
                <a:ea typeface="+mn-ea"/>
                <a:cs typeface="Calibri"/>
              </a:rPr>
              <a:t>authority. </a:t>
            </a:r>
            <a:r>
              <a:rPr sz="1100" kern="1200" spc="10" dirty="0">
                <a:solidFill>
                  <a:prstClr val="black"/>
                </a:solidFill>
                <a:latin typeface="Calibri"/>
                <a:ea typeface="+mn-ea"/>
                <a:cs typeface="Calibri"/>
              </a:rPr>
              <a:t>Rashad </a:t>
            </a:r>
            <a:r>
              <a:rPr sz="1100" kern="1200" spc="13" dirty="0">
                <a:solidFill>
                  <a:prstClr val="black"/>
                </a:solidFill>
                <a:latin typeface="Calibri"/>
                <a:ea typeface="+mn-ea"/>
                <a:cs typeface="Calibri"/>
              </a:rPr>
              <a:t>Robinson </a:t>
            </a:r>
            <a:r>
              <a:rPr sz="1100" kern="1200" spc="7" dirty="0">
                <a:solidFill>
                  <a:prstClr val="black"/>
                </a:solidFill>
                <a:latin typeface="Calibri"/>
                <a:ea typeface="+mn-ea"/>
                <a:cs typeface="Calibri"/>
              </a:rPr>
              <a:t>said, </a:t>
            </a:r>
            <a:r>
              <a:rPr sz="1100" kern="1200" dirty="0">
                <a:solidFill>
                  <a:prstClr val="black"/>
                </a:solidFill>
                <a:latin typeface="Calibri"/>
                <a:ea typeface="+mn-ea"/>
                <a:cs typeface="Calibri"/>
              </a:rPr>
              <a:t>“Power  </a:t>
            </a:r>
            <a:r>
              <a:rPr sz="1100" kern="1200" spc="10" dirty="0">
                <a:solidFill>
                  <a:prstClr val="black"/>
                </a:solidFill>
                <a:latin typeface="Calibri"/>
                <a:ea typeface="+mn-ea"/>
                <a:cs typeface="Calibri"/>
              </a:rPr>
              <a:t>is </a:t>
            </a:r>
            <a:r>
              <a:rPr sz="1100" kern="1200" spc="-13" dirty="0">
                <a:solidFill>
                  <a:prstClr val="black"/>
                </a:solidFill>
                <a:latin typeface="Calibri"/>
                <a:ea typeface="+mn-ea"/>
                <a:cs typeface="Calibri"/>
              </a:rPr>
              <a:t>the </a:t>
            </a:r>
            <a:r>
              <a:rPr sz="1100" kern="1200" spc="10" dirty="0">
                <a:solidFill>
                  <a:prstClr val="black"/>
                </a:solidFill>
                <a:latin typeface="Calibri"/>
                <a:ea typeface="+mn-ea"/>
                <a:cs typeface="Calibri"/>
              </a:rPr>
              <a:t>ability </a:t>
            </a:r>
            <a:r>
              <a:rPr sz="1100" kern="1200" spc="-17" dirty="0">
                <a:solidFill>
                  <a:prstClr val="black"/>
                </a:solidFill>
                <a:latin typeface="Calibri"/>
                <a:ea typeface="+mn-ea"/>
                <a:cs typeface="Calibri"/>
              </a:rPr>
              <a:t>to </a:t>
            </a:r>
            <a:r>
              <a:rPr sz="1100" kern="1200" spc="10" dirty="0">
                <a:solidFill>
                  <a:prstClr val="black"/>
                </a:solidFill>
                <a:latin typeface="Calibri"/>
                <a:ea typeface="+mn-ea"/>
                <a:cs typeface="Calibri"/>
              </a:rPr>
              <a:t>change </a:t>
            </a:r>
            <a:r>
              <a:rPr sz="1100" kern="1200" spc="-13" dirty="0">
                <a:solidFill>
                  <a:prstClr val="black"/>
                </a:solidFill>
                <a:latin typeface="Calibri"/>
                <a:ea typeface="+mn-ea"/>
                <a:cs typeface="Calibri"/>
              </a:rPr>
              <a:t>the </a:t>
            </a:r>
            <a:r>
              <a:rPr sz="1100" kern="1200" dirty="0">
                <a:solidFill>
                  <a:prstClr val="black"/>
                </a:solidFill>
                <a:latin typeface="Calibri"/>
                <a:ea typeface="+mn-ea"/>
                <a:cs typeface="Calibri"/>
              </a:rPr>
              <a:t>rules.”</a:t>
            </a:r>
            <a:r>
              <a:rPr sz="1100" kern="1200" baseline="32407" dirty="0">
                <a:solidFill>
                  <a:prstClr val="black"/>
                </a:solidFill>
                <a:latin typeface="Calibri"/>
                <a:ea typeface="+mn-ea"/>
                <a:cs typeface="Calibri"/>
              </a:rPr>
              <a:t> </a:t>
            </a:r>
            <a:r>
              <a:rPr sz="1100" kern="1200" spc="17" dirty="0">
                <a:solidFill>
                  <a:prstClr val="black"/>
                </a:solidFill>
                <a:latin typeface="Calibri"/>
                <a:ea typeface="+mn-ea"/>
                <a:cs typeface="Calibri"/>
              </a:rPr>
              <a:t>Dr. </a:t>
            </a:r>
            <a:r>
              <a:rPr sz="1100" kern="1200" spc="23" dirty="0">
                <a:solidFill>
                  <a:prstClr val="black"/>
                </a:solidFill>
                <a:latin typeface="Calibri"/>
                <a:ea typeface="+mn-ea"/>
                <a:cs typeface="Calibri"/>
              </a:rPr>
              <a:t>King, </a:t>
            </a:r>
            <a:r>
              <a:rPr sz="1100" kern="1200" spc="7" dirty="0">
                <a:solidFill>
                  <a:prstClr val="black"/>
                </a:solidFill>
                <a:latin typeface="Calibri"/>
                <a:ea typeface="+mn-ea"/>
                <a:cs typeface="Calibri"/>
              </a:rPr>
              <a:t>said,  </a:t>
            </a:r>
            <a:r>
              <a:rPr sz="1100" kern="1200" dirty="0">
                <a:solidFill>
                  <a:prstClr val="black"/>
                </a:solidFill>
                <a:latin typeface="Calibri"/>
                <a:ea typeface="+mn-ea"/>
                <a:cs typeface="Calibri"/>
              </a:rPr>
              <a:t>“Power </a:t>
            </a:r>
            <a:r>
              <a:rPr sz="1100" kern="1200" spc="10" dirty="0">
                <a:solidFill>
                  <a:prstClr val="black"/>
                </a:solidFill>
                <a:latin typeface="Calibri"/>
                <a:ea typeface="+mn-ea"/>
                <a:cs typeface="Calibri"/>
              </a:rPr>
              <a:t>is </a:t>
            </a:r>
            <a:r>
              <a:rPr sz="1100" kern="1200" spc="-13" dirty="0">
                <a:solidFill>
                  <a:prstClr val="black"/>
                </a:solidFill>
                <a:latin typeface="Calibri"/>
                <a:ea typeface="+mn-ea"/>
                <a:cs typeface="Calibri"/>
              </a:rPr>
              <a:t>the </a:t>
            </a:r>
            <a:r>
              <a:rPr sz="1100" kern="1200" spc="10" dirty="0">
                <a:solidFill>
                  <a:prstClr val="black"/>
                </a:solidFill>
                <a:latin typeface="Calibri"/>
                <a:ea typeface="+mn-ea"/>
                <a:cs typeface="Calibri"/>
              </a:rPr>
              <a:t>ability </a:t>
            </a:r>
            <a:r>
              <a:rPr sz="1100" kern="1200" spc="-17" dirty="0">
                <a:solidFill>
                  <a:prstClr val="black"/>
                </a:solidFill>
                <a:latin typeface="Calibri"/>
                <a:ea typeface="+mn-ea"/>
                <a:cs typeface="Calibri"/>
              </a:rPr>
              <a:t>to </a:t>
            </a:r>
            <a:r>
              <a:rPr sz="1100" kern="1200" spc="10" dirty="0">
                <a:solidFill>
                  <a:prstClr val="black"/>
                </a:solidFill>
                <a:latin typeface="Calibri"/>
                <a:ea typeface="+mn-ea"/>
                <a:cs typeface="Calibri"/>
              </a:rPr>
              <a:t>achieve </a:t>
            </a:r>
            <a:r>
              <a:rPr sz="1100" kern="1200" spc="13" dirty="0">
                <a:solidFill>
                  <a:prstClr val="black"/>
                </a:solidFill>
                <a:latin typeface="Calibri"/>
                <a:ea typeface="+mn-ea"/>
                <a:cs typeface="Calibri"/>
              </a:rPr>
              <a:t>a </a:t>
            </a:r>
            <a:r>
              <a:rPr sz="1100" kern="1200" dirty="0">
                <a:solidFill>
                  <a:prstClr val="black"/>
                </a:solidFill>
                <a:latin typeface="Calibri"/>
                <a:ea typeface="+mn-ea"/>
                <a:cs typeface="Calibri"/>
              </a:rPr>
              <a:t>purpose. Whether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not </a:t>
            </a:r>
            <a:r>
              <a:rPr sz="1100" kern="1200" spc="-10" dirty="0">
                <a:solidFill>
                  <a:prstClr val="black"/>
                </a:solidFill>
                <a:latin typeface="Calibri"/>
                <a:ea typeface="+mn-ea"/>
                <a:cs typeface="Calibri"/>
              </a:rPr>
              <a:t>it </a:t>
            </a:r>
            <a:r>
              <a:rPr sz="1100" kern="1200" spc="10" dirty="0">
                <a:solidFill>
                  <a:prstClr val="black"/>
                </a:solidFill>
                <a:latin typeface="Calibri"/>
                <a:ea typeface="+mn-ea"/>
                <a:cs typeface="Calibri"/>
              </a:rPr>
              <a:t>is good </a:t>
            </a:r>
            <a:r>
              <a:rPr sz="1100" kern="1200" spc="-7" dirty="0">
                <a:solidFill>
                  <a:prstClr val="black"/>
                </a:solidFill>
                <a:latin typeface="Calibri"/>
                <a:ea typeface="+mn-ea"/>
                <a:cs typeface="Calibri"/>
              </a:rPr>
              <a:t>or  </a:t>
            </a:r>
            <a:r>
              <a:rPr sz="1100" kern="1200" spc="10" dirty="0">
                <a:solidFill>
                  <a:prstClr val="black"/>
                </a:solidFill>
                <a:latin typeface="Calibri"/>
                <a:ea typeface="+mn-ea"/>
                <a:cs typeface="Calibri"/>
              </a:rPr>
              <a:t>bad </a:t>
            </a:r>
            <a:r>
              <a:rPr sz="1100" kern="1200" spc="3" dirty="0">
                <a:solidFill>
                  <a:prstClr val="black"/>
                </a:solidFill>
                <a:latin typeface="Calibri"/>
                <a:ea typeface="+mn-ea"/>
                <a:cs typeface="Calibri"/>
              </a:rPr>
              <a:t>depends </a:t>
            </a:r>
            <a:r>
              <a:rPr sz="1100" kern="1200" spc="13" dirty="0">
                <a:solidFill>
                  <a:prstClr val="black"/>
                </a:solidFill>
                <a:latin typeface="Calibri"/>
                <a:ea typeface="+mn-ea"/>
                <a:cs typeface="Calibri"/>
              </a:rPr>
              <a:t>upon </a:t>
            </a:r>
            <a:r>
              <a:rPr sz="1100" kern="1200" spc="-13" dirty="0">
                <a:solidFill>
                  <a:prstClr val="black"/>
                </a:solidFill>
                <a:latin typeface="Calibri"/>
                <a:ea typeface="+mn-ea"/>
                <a:cs typeface="Calibri"/>
              </a:rPr>
              <a:t>the </a:t>
            </a:r>
            <a:r>
              <a:rPr sz="1100" kern="1200" spc="-3" dirty="0">
                <a:solidFill>
                  <a:prstClr val="black"/>
                </a:solidFill>
                <a:latin typeface="Calibri"/>
                <a:ea typeface="+mn-ea"/>
                <a:cs typeface="Calibri"/>
              </a:rPr>
              <a:t>purpose.” </a:t>
            </a:r>
            <a:r>
              <a:rPr sz="1100" kern="1200" spc="13" dirty="0">
                <a:solidFill>
                  <a:prstClr val="black"/>
                </a:solidFill>
                <a:latin typeface="Calibri"/>
                <a:ea typeface="+mn-ea"/>
                <a:cs typeface="Calibri"/>
              </a:rPr>
              <a:t>In a </a:t>
            </a:r>
            <a:r>
              <a:rPr sz="1100" kern="1200" spc="17" dirty="0">
                <a:solidFill>
                  <a:prstClr val="black"/>
                </a:solidFill>
                <a:latin typeface="Calibri"/>
                <a:ea typeface="+mn-ea"/>
                <a:cs typeface="Calibri"/>
              </a:rPr>
              <a:t>social </a:t>
            </a:r>
            <a:r>
              <a:rPr sz="1100" kern="1200" spc="10" dirty="0">
                <a:solidFill>
                  <a:prstClr val="black"/>
                </a:solidFill>
                <a:latin typeface="Calibri"/>
                <a:ea typeface="+mn-ea"/>
                <a:cs typeface="Calibri"/>
              </a:rPr>
              <a:t>change and </a:t>
            </a:r>
            <a:r>
              <a:rPr sz="1100" kern="1200" spc="3" dirty="0">
                <a:solidFill>
                  <a:prstClr val="black"/>
                </a:solidFill>
                <a:latin typeface="Calibri"/>
                <a:ea typeface="+mn-ea"/>
                <a:cs typeface="Calibri"/>
              </a:rPr>
              <a:t>equity </a:t>
            </a:r>
            <a:r>
              <a:rPr sz="1100" kern="1200" dirty="0">
                <a:solidFill>
                  <a:prstClr val="black"/>
                </a:solidFill>
                <a:latin typeface="Calibri"/>
                <a:ea typeface="+mn-ea"/>
                <a:cs typeface="Calibri"/>
              </a:rPr>
              <a:t>context,  </a:t>
            </a:r>
            <a:r>
              <a:rPr sz="1100" kern="1200" spc="3" dirty="0">
                <a:solidFill>
                  <a:prstClr val="black"/>
                </a:solidFill>
                <a:latin typeface="Calibri"/>
                <a:ea typeface="+mn-ea"/>
                <a:cs typeface="Calibri"/>
              </a:rPr>
              <a:t>distinctions </a:t>
            </a:r>
            <a:r>
              <a:rPr sz="1100" kern="1200" spc="-7" dirty="0">
                <a:solidFill>
                  <a:prstClr val="black"/>
                </a:solidFill>
                <a:latin typeface="Calibri"/>
                <a:ea typeface="+mn-ea"/>
                <a:cs typeface="Calibri"/>
              </a:rPr>
              <a:t>are </a:t>
            </a:r>
            <a:r>
              <a:rPr sz="1100" kern="1200" spc="7" dirty="0">
                <a:solidFill>
                  <a:prstClr val="black"/>
                </a:solidFill>
                <a:latin typeface="Calibri"/>
                <a:ea typeface="+mn-ea"/>
                <a:cs typeface="Calibri"/>
              </a:rPr>
              <a:t>made </a:t>
            </a:r>
            <a:r>
              <a:rPr sz="1100" kern="1200" spc="-3" dirty="0">
                <a:solidFill>
                  <a:prstClr val="black"/>
                </a:solidFill>
                <a:latin typeface="Calibri"/>
                <a:ea typeface="+mn-ea"/>
                <a:cs typeface="Calibri"/>
              </a:rPr>
              <a:t>between </a:t>
            </a:r>
            <a:r>
              <a:rPr sz="1100" kern="1200" spc="3" dirty="0">
                <a:solidFill>
                  <a:prstClr val="black"/>
                </a:solidFill>
                <a:latin typeface="Calibri"/>
                <a:ea typeface="+mn-ea"/>
                <a:cs typeface="Calibri"/>
              </a:rPr>
              <a:t>“power </a:t>
            </a:r>
            <a:r>
              <a:rPr sz="1100" kern="1200" dirty="0">
                <a:solidFill>
                  <a:prstClr val="black"/>
                </a:solidFill>
                <a:latin typeface="Calibri"/>
                <a:ea typeface="+mn-ea"/>
                <a:cs typeface="Calibri"/>
              </a:rPr>
              <a:t>over” </a:t>
            </a:r>
            <a:r>
              <a:rPr sz="1100" kern="1200" spc="10" dirty="0">
                <a:solidFill>
                  <a:prstClr val="black"/>
                </a:solidFill>
                <a:latin typeface="Calibri"/>
                <a:ea typeface="+mn-ea"/>
                <a:cs typeface="Calibri"/>
              </a:rPr>
              <a:t>and </a:t>
            </a:r>
            <a:r>
              <a:rPr sz="1100" kern="1200" spc="3" dirty="0">
                <a:solidFill>
                  <a:prstClr val="black"/>
                </a:solidFill>
                <a:latin typeface="Calibri"/>
                <a:ea typeface="+mn-ea"/>
                <a:cs typeface="Calibri"/>
              </a:rPr>
              <a:t>“power</a:t>
            </a:r>
            <a:r>
              <a:rPr sz="1100" kern="1200" spc="156" dirty="0">
                <a:solidFill>
                  <a:prstClr val="black"/>
                </a:solidFill>
                <a:latin typeface="Calibri"/>
                <a:ea typeface="+mn-ea"/>
                <a:cs typeface="Calibri"/>
              </a:rPr>
              <a:t> </a:t>
            </a:r>
            <a:r>
              <a:rPr sz="1100" kern="1200" spc="3" dirty="0">
                <a:solidFill>
                  <a:prstClr val="black"/>
                </a:solidFill>
                <a:latin typeface="Calibri"/>
                <a:ea typeface="+mn-ea"/>
                <a:cs typeface="Calibri"/>
              </a:rPr>
              <a:t>with.</a:t>
            </a:r>
            <a:endParaRPr sz="1100" kern="1200" baseline="32407" dirty="0">
              <a:solidFill>
                <a:prstClr val="black"/>
              </a:solidFill>
              <a:latin typeface="Calibri"/>
              <a:ea typeface="+mn-ea"/>
              <a:cs typeface="Calibri"/>
            </a:endParaRPr>
          </a:p>
        </p:txBody>
      </p:sp>
      <p:sp>
        <p:nvSpPr>
          <p:cNvPr id="11" name="object 11"/>
          <p:cNvSpPr txBox="1"/>
          <p:nvPr/>
        </p:nvSpPr>
        <p:spPr>
          <a:xfrm>
            <a:off x="5239598" y="835895"/>
            <a:ext cx="3375967" cy="1542432"/>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3" dirty="0">
                <a:solidFill>
                  <a:prstClr val="black"/>
                </a:solidFill>
                <a:latin typeface="Calibri"/>
                <a:ea typeface="+mn-ea"/>
                <a:cs typeface="Calibri"/>
              </a:rPr>
              <a:t>Power </a:t>
            </a:r>
            <a:r>
              <a:rPr sz="1100" b="1" kern="1200" spc="7" dirty="0">
                <a:solidFill>
                  <a:prstClr val="black"/>
                </a:solidFill>
                <a:latin typeface="Calibri"/>
                <a:ea typeface="+mn-ea"/>
                <a:cs typeface="Calibri"/>
              </a:rPr>
              <a:t>analysis</a:t>
            </a:r>
            <a:r>
              <a:rPr sz="1100" kern="1200" spc="7" dirty="0">
                <a:solidFill>
                  <a:prstClr val="black"/>
                </a:solidFill>
                <a:latin typeface="Calibri"/>
                <a:ea typeface="+mn-ea"/>
                <a:cs typeface="Calibri"/>
              </a:rPr>
              <a:t>: </a:t>
            </a:r>
            <a:r>
              <a:rPr sz="1100" kern="1200" spc="40" dirty="0">
                <a:solidFill>
                  <a:prstClr val="black"/>
                </a:solidFill>
                <a:latin typeface="Calibri"/>
                <a:ea typeface="+mn-ea"/>
                <a:cs typeface="Calibri"/>
              </a:rPr>
              <a:t>An </a:t>
            </a:r>
            <a:r>
              <a:rPr sz="1100" kern="1200" spc="10" dirty="0">
                <a:solidFill>
                  <a:prstClr val="black"/>
                </a:solidFill>
                <a:latin typeface="Calibri"/>
                <a:ea typeface="+mn-ea"/>
                <a:cs typeface="Calibri"/>
              </a:rPr>
              <a:t>understanding </a:t>
            </a:r>
            <a:r>
              <a:rPr sz="1100" kern="1200" dirty="0">
                <a:solidFill>
                  <a:prstClr val="black"/>
                </a:solidFill>
                <a:latin typeface="Calibri"/>
                <a:ea typeface="+mn-ea"/>
                <a:cs typeface="Calibri"/>
              </a:rPr>
              <a:t>of </a:t>
            </a:r>
            <a:r>
              <a:rPr sz="1100" kern="1200" spc="23" dirty="0">
                <a:solidFill>
                  <a:prstClr val="black"/>
                </a:solidFill>
                <a:latin typeface="Calibri"/>
                <a:ea typeface="+mn-ea"/>
                <a:cs typeface="Calibri"/>
              </a:rPr>
              <a:t>how </a:t>
            </a:r>
            <a:r>
              <a:rPr sz="1100" kern="1200" spc="10" dirty="0">
                <a:solidFill>
                  <a:prstClr val="black"/>
                </a:solidFill>
                <a:latin typeface="Calibri"/>
                <a:ea typeface="+mn-ea"/>
                <a:cs typeface="Calibri"/>
              </a:rPr>
              <a:t>power </a:t>
            </a:r>
            <a:r>
              <a:rPr sz="1100" kern="1200" spc="13" dirty="0">
                <a:solidFill>
                  <a:prstClr val="black"/>
                </a:solidFill>
                <a:latin typeface="Calibri"/>
                <a:ea typeface="+mn-ea"/>
                <a:cs typeface="Calibri"/>
              </a:rPr>
              <a:t>is </a:t>
            </a:r>
            <a:r>
              <a:rPr sz="1100" kern="1200" spc="7" dirty="0">
                <a:solidFill>
                  <a:prstClr val="black"/>
                </a:solidFill>
                <a:latin typeface="Calibri"/>
                <a:ea typeface="+mn-ea"/>
                <a:cs typeface="Calibri"/>
              </a:rPr>
              <a:t>operating  </a:t>
            </a:r>
            <a:r>
              <a:rPr sz="1100" kern="1200" spc="10" dirty="0">
                <a:solidFill>
                  <a:prstClr val="black"/>
                </a:solidFill>
                <a:latin typeface="Calibri"/>
                <a:ea typeface="+mn-ea"/>
                <a:cs typeface="Calibri"/>
              </a:rPr>
              <a:t>systemically. </a:t>
            </a:r>
            <a:r>
              <a:rPr sz="1100" kern="1200" spc="17" dirty="0">
                <a:solidFill>
                  <a:prstClr val="black"/>
                </a:solidFill>
                <a:latin typeface="Calibri"/>
                <a:ea typeface="+mn-ea"/>
                <a:cs typeface="Calibri"/>
              </a:rPr>
              <a:t>In </a:t>
            </a:r>
            <a:r>
              <a:rPr sz="1100" kern="1200" spc="23" dirty="0">
                <a:solidFill>
                  <a:prstClr val="black"/>
                </a:solidFill>
                <a:latin typeface="Calibri"/>
                <a:ea typeface="+mn-ea"/>
                <a:cs typeface="Calibri"/>
              </a:rPr>
              <a:t>social </a:t>
            </a:r>
            <a:r>
              <a:rPr sz="1100" kern="1200" spc="20" dirty="0">
                <a:solidFill>
                  <a:prstClr val="black"/>
                </a:solidFill>
                <a:latin typeface="Calibri"/>
                <a:ea typeface="+mn-ea"/>
                <a:cs typeface="Calibri"/>
              </a:rPr>
              <a:t>change </a:t>
            </a:r>
            <a:r>
              <a:rPr sz="1100" kern="1200" spc="7" dirty="0">
                <a:solidFill>
                  <a:prstClr val="black"/>
                </a:solidFill>
                <a:latin typeface="Calibri"/>
                <a:ea typeface="+mn-ea"/>
                <a:cs typeface="Calibri"/>
              </a:rPr>
              <a:t>movement </a:t>
            </a:r>
            <a:r>
              <a:rPr sz="1100" kern="1200" spc="23" dirty="0">
                <a:solidFill>
                  <a:prstClr val="black"/>
                </a:solidFill>
                <a:latin typeface="Calibri"/>
                <a:ea typeface="+mn-ea"/>
                <a:cs typeface="Calibri"/>
              </a:rPr>
              <a:t>building, </a:t>
            </a:r>
            <a:r>
              <a:rPr sz="1100" kern="1200" spc="10" dirty="0">
                <a:solidFill>
                  <a:prstClr val="black"/>
                </a:solidFill>
                <a:latin typeface="Calibri"/>
                <a:ea typeface="+mn-ea"/>
                <a:cs typeface="Calibri"/>
              </a:rPr>
              <a:t>power </a:t>
            </a:r>
            <a:r>
              <a:rPr sz="1100" kern="1200" spc="17" dirty="0">
                <a:solidFill>
                  <a:prstClr val="black"/>
                </a:solidFill>
                <a:latin typeface="Calibri"/>
                <a:ea typeface="+mn-ea"/>
                <a:cs typeface="Calibri"/>
              </a:rPr>
              <a:t>analysis </a:t>
            </a:r>
            <a:r>
              <a:rPr sz="1100" kern="1200" spc="13" dirty="0">
                <a:solidFill>
                  <a:prstClr val="black"/>
                </a:solidFill>
                <a:latin typeface="Calibri"/>
                <a:ea typeface="+mn-ea"/>
                <a:cs typeface="Calibri"/>
              </a:rPr>
              <a:t>is  a </a:t>
            </a:r>
            <a:r>
              <a:rPr sz="1100" kern="1200" spc="20" dirty="0">
                <a:solidFill>
                  <a:prstClr val="black"/>
                </a:solidFill>
                <a:latin typeface="Calibri"/>
                <a:ea typeface="+mn-ea"/>
                <a:cs typeface="Calibri"/>
              </a:rPr>
              <a:t>visual mapping </a:t>
            </a:r>
            <a:r>
              <a:rPr sz="1100" kern="1200" spc="7" dirty="0">
                <a:solidFill>
                  <a:prstClr val="black"/>
                </a:solidFill>
                <a:latin typeface="Calibri"/>
                <a:ea typeface="+mn-ea"/>
                <a:cs typeface="Calibri"/>
              </a:rPr>
              <a:t>tool </a:t>
            </a:r>
            <a:r>
              <a:rPr sz="1100" kern="1200" spc="-13" dirty="0">
                <a:solidFill>
                  <a:prstClr val="black"/>
                </a:solidFill>
                <a:latin typeface="Calibri"/>
                <a:ea typeface="+mn-ea"/>
                <a:cs typeface="Calibri"/>
              </a:rPr>
              <a:t>that </a:t>
            </a:r>
            <a:r>
              <a:rPr sz="1100" kern="1200" spc="13" dirty="0">
                <a:solidFill>
                  <a:prstClr val="black"/>
                </a:solidFill>
                <a:latin typeface="Calibri"/>
                <a:ea typeface="+mn-ea"/>
                <a:cs typeface="Calibri"/>
              </a:rPr>
              <a:t>helps </a:t>
            </a:r>
            <a:r>
              <a:rPr sz="1100" kern="1200" spc="-3" dirty="0">
                <a:solidFill>
                  <a:prstClr val="black"/>
                </a:solidFill>
                <a:latin typeface="Calibri"/>
                <a:ea typeface="+mn-ea"/>
                <a:cs typeface="Calibri"/>
              </a:rPr>
              <a:t>its </a:t>
            </a:r>
            <a:r>
              <a:rPr sz="1100" kern="1200" dirty="0">
                <a:solidFill>
                  <a:prstClr val="black"/>
                </a:solidFill>
                <a:latin typeface="Calibri"/>
                <a:ea typeface="+mn-ea"/>
                <a:cs typeface="Calibri"/>
              </a:rPr>
              <a:t>users </a:t>
            </a:r>
            <a:r>
              <a:rPr sz="1100" kern="1200" spc="7" dirty="0">
                <a:solidFill>
                  <a:prstClr val="black"/>
                </a:solidFill>
                <a:latin typeface="Calibri"/>
                <a:ea typeface="+mn-ea"/>
                <a:cs typeface="Calibri"/>
              </a:rPr>
              <a:t>determine, </a:t>
            </a:r>
            <a:r>
              <a:rPr sz="1100" kern="1200" spc="-3" dirty="0">
                <a:solidFill>
                  <a:prstClr val="black"/>
                </a:solidFill>
                <a:latin typeface="Calibri"/>
                <a:ea typeface="+mn-ea"/>
                <a:cs typeface="Calibri"/>
              </a:rPr>
              <a:t>for </a:t>
            </a:r>
            <a:r>
              <a:rPr sz="1100" kern="1200" spc="13" dirty="0">
                <a:solidFill>
                  <a:prstClr val="black"/>
                </a:solidFill>
                <a:latin typeface="Calibri"/>
                <a:ea typeface="+mn-ea"/>
                <a:cs typeface="Calibri"/>
              </a:rPr>
              <a:t>a </a:t>
            </a:r>
            <a:r>
              <a:rPr sz="1100" kern="1200" spc="10" dirty="0">
                <a:solidFill>
                  <a:prstClr val="black"/>
                </a:solidFill>
                <a:latin typeface="Calibri"/>
                <a:ea typeface="+mn-ea"/>
                <a:cs typeface="Calibri"/>
              </a:rPr>
              <a:t>particular  systemic </a:t>
            </a:r>
            <a:r>
              <a:rPr sz="1100" kern="1200" spc="13" dirty="0">
                <a:solidFill>
                  <a:prstClr val="black"/>
                </a:solidFill>
                <a:latin typeface="Calibri"/>
                <a:ea typeface="+mn-ea"/>
                <a:cs typeface="Calibri"/>
              </a:rPr>
              <a:t>problem, </a:t>
            </a:r>
            <a:r>
              <a:rPr sz="1100" kern="1200" spc="23" dirty="0">
                <a:solidFill>
                  <a:prstClr val="black"/>
                </a:solidFill>
                <a:latin typeface="Calibri"/>
                <a:ea typeface="+mn-ea"/>
                <a:cs typeface="Calibri"/>
              </a:rPr>
              <a:t>who </a:t>
            </a:r>
            <a:r>
              <a:rPr sz="1100" kern="1200" spc="10" dirty="0">
                <a:solidFill>
                  <a:prstClr val="black"/>
                </a:solidFill>
                <a:latin typeface="Calibri"/>
                <a:ea typeface="+mn-ea"/>
                <a:cs typeface="Calibri"/>
              </a:rPr>
              <a:t>has power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influence </a:t>
            </a:r>
            <a:r>
              <a:rPr sz="1100" kern="1200" spc="-13" dirty="0">
                <a:solidFill>
                  <a:prstClr val="black"/>
                </a:solidFill>
                <a:latin typeface="Calibri"/>
                <a:ea typeface="+mn-ea"/>
                <a:cs typeface="Calibri"/>
              </a:rPr>
              <a:t>that </a:t>
            </a:r>
            <a:r>
              <a:rPr sz="1100" kern="1200" dirty="0">
                <a:solidFill>
                  <a:prstClr val="black"/>
                </a:solidFill>
                <a:latin typeface="Calibri"/>
                <a:ea typeface="+mn-ea"/>
                <a:cs typeface="Calibri"/>
              </a:rPr>
              <a:t>system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whether </a:t>
            </a:r>
            <a:r>
              <a:rPr sz="1100" kern="1200" dirty="0">
                <a:solidFill>
                  <a:prstClr val="black"/>
                </a:solidFill>
                <a:latin typeface="Calibri"/>
                <a:ea typeface="+mn-ea"/>
                <a:cs typeface="Calibri"/>
              </a:rPr>
              <a:t>those </a:t>
            </a:r>
            <a:r>
              <a:rPr sz="1100" kern="1200" spc="13" dirty="0">
                <a:solidFill>
                  <a:prstClr val="black"/>
                </a:solidFill>
                <a:latin typeface="Calibri"/>
                <a:ea typeface="+mn-ea"/>
                <a:cs typeface="Calibri"/>
              </a:rPr>
              <a:t>with </a:t>
            </a:r>
            <a:r>
              <a:rPr sz="1100" kern="1200" spc="10" dirty="0">
                <a:solidFill>
                  <a:prstClr val="black"/>
                </a:solidFill>
                <a:latin typeface="Calibri"/>
                <a:ea typeface="+mn-ea"/>
                <a:cs typeface="Calibri"/>
              </a:rPr>
              <a:t>power </a:t>
            </a:r>
            <a:r>
              <a:rPr sz="1100" kern="1200" dirty="0">
                <a:solidFill>
                  <a:prstClr val="black"/>
                </a:solidFill>
                <a:latin typeface="Calibri"/>
                <a:ea typeface="+mn-ea"/>
                <a:cs typeface="Calibri"/>
              </a:rPr>
              <a:t>are </a:t>
            </a:r>
            <a:r>
              <a:rPr sz="1100" kern="1200" spc="26" dirty="0">
                <a:solidFill>
                  <a:prstClr val="black"/>
                </a:solidFill>
                <a:latin typeface="Calibri"/>
                <a:ea typeface="+mn-ea"/>
                <a:cs typeface="Calibri"/>
              </a:rPr>
              <a:t>likely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support, </a:t>
            </a:r>
            <a:r>
              <a:rPr sz="1100" kern="1200" spc="13" dirty="0">
                <a:solidFill>
                  <a:prstClr val="black"/>
                </a:solidFill>
                <a:latin typeface="Calibri"/>
                <a:ea typeface="+mn-ea"/>
                <a:cs typeface="Calibri"/>
              </a:rPr>
              <a:t>oppose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remain  </a:t>
            </a:r>
            <a:r>
              <a:rPr sz="1100" kern="1200" spc="3" dirty="0">
                <a:solidFill>
                  <a:prstClr val="black"/>
                </a:solidFill>
                <a:latin typeface="Calibri"/>
                <a:ea typeface="+mn-ea"/>
                <a:cs typeface="Calibri"/>
              </a:rPr>
              <a:t>neutral </a:t>
            </a:r>
            <a:r>
              <a:rPr sz="1100" kern="1200" spc="13" dirty="0">
                <a:solidFill>
                  <a:prstClr val="black"/>
                </a:solidFill>
                <a:latin typeface="Calibri"/>
                <a:ea typeface="+mn-ea"/>
                <a:cs typeface="Calibri"/>
              </a:rPr>
              <a:t>with </a:t>
            </a:r>
            <a:r>
              <a:rPr sz="1100" kern="1200" spc="3" dirty="0">
                <a:solidFill>
                  <a:prstClr val="black"/>
                </a:solidFill>
                <a:latin typeface="Calibri"/>
                <a:ea typeface="+mn-ea"/>
                <a:cs typeface="Calibri"/>
              </a:rPr>
              <a:t>regard </a:t>
            </a:r>
            <a:r>
              <a:rPr sz="1100" kern="1200" spc="-10" dirty="0">
                <a:solidFill>
                  <a:prstClr val="black"/>
                </a:solidFill>
                <a:latin typeface="Calibri"/>
                <a:ea typeface="+mn-ea"/>
                <a:cs typeface="Calibri"/>
              </a:rPr>
              <a:t>to </a:t>
            </a:r>
            <a:r>
              <a:rPr sz="1100" kern="1200" spc="10" dirty="0">
                <a:solidFill>
                  <a:prstClr val="black"/>
                </a:solidFill>
                <a:latin typeface="Calibri"/>
                <a:ea typeface="+mn-ea"/>
                <a:cs typeface="Calibri"/>
              </a:rPr>
              <a:t>your proposed</a:t>
            </a:r>
            <a:r>
              <a:rPr sz="1100" kern="1200" spc="13" dirty="0">
                <a:solidFill>
                  <a:prstClr val="black"/>
                </a:solidFill>
                <a:latin typeface="Calibri"/>
                <a:ea typeface="+mn-ea"/>
                <a:cs typeface="Calibri"/>
              </a:rPr>
              <a:t> </a:t>
            </a:r>
            <a:r>
              <a:rPr sz="1100" kern="1200" spc="10" dirty="0">
                <a:solidFill>
                  <a:prstClr val="black"/>
                </a:solidFill>
                <a:latin typeface="Calibri"/>
                <a:ea typeface="+mn-ea"/>
                <a:cs typeface="Calibri"/>
              </a:rPr>
              <a:t>solutions</a:t>
            </a:r>
            <a:r>
              <a:rPr sz="794" kern="1200" spc="10" dirty="0">
                <a:solidFill>
                  <a:prstClr val="black"/>
                </a:solidFill>
                <a:latin typeface="Calibri"/>
                <a:ea typeface="+mn-ea"/>
                <a:cs typeface="Calibri"/>
              </a:rPr>
              <a:t>.</a:t>
            </a:r>
            <a:endParaRPr sz="794" kern="1200" dirty="0">
              <a:solidFill>
                <a:prstClr val="black"/>
              </a:solidFill>
              <a:latin typeface="Calibri"/>
              <a:ea typeface="+mn-ea"/>
              <a:cs typeface="Calibri"/>
            </a:endParaRPr>
          </a:p>
        </p:txBody>
      </p:sp>
      <p:sp>
        <p:nvSpPr>
          <p:cNvPr id="12" name="object 12"/>
          <p:cNvSpPr txBox="1"/>
          <p:nvPr/>
        </p:nvSpPr>
        <p:spPr>
          <a:xfrm>
            <a:off x="5297573" y="2809156"/>
            <a:ext cx="3260018" cy="655523"/>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23" dirty="0">
                <a:solidFill>
                  <a:prstClr val="black"/>
                </a:solidFill>
                <a:latin typeface="Calibri"/>
                <a:ea typeface="+mn-ea"/>
                <a:cs typeface="Calibri"/>
              </a:rPr>
              <a:t>Racial </a:t>
            </a:r>
            <a:r>
              <a:rPr sz="1100" b="1" kern="1200" spc="7" dirty="0">
                <a:solidFill>
                  <a:prstClr val="black"/>
                </a:solidFill>
                <a:latin typeface="Calibri"/>
                <a:ea typeface="+mn-ea"/>
                <a:cs typeface="Calibri"/>
              </a:rPr>
              <a:t>equity</a:t>
            </a:r>
            <a:r>
              <a:rPr sz="1100" kern="1200" spc="7"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20" dirty="0">
                <a:solidFill>
                  <a:prstClr val="black"/>
                </a:solidFill>
                <a:latin typeface="Calibri"/>
                <a:ea typeface="+mn-ea"/>
                <a:cs typeface="Calibri"/>
              </a:rPr>
              <a:t>condition </a:t>
            </a:r>
            <a:r>
              <a:rPr sz="1100" kern="1200" spc="-13" dirty="0">
                <a:solidFill>
                  <a:prstClr val="black"/>
                </a:solidFill>
                <a:latin typeface="Calibri"/>
                <a:ea typeface="+mn-ea"/>
                <a:cs typeface="Calibri"/>
              </a:rPr>
              <a:t>that </a:t>
            </a:r>
            <a:r>
              <a:rPr sz="1100" kern="1200" spc="23" dirty="0">
                <a:solidFill>
                  <a:prstClr val="black"/>
                </a:solidFill>
                <a:latin typeface="Calibri"/>
                <a:ea typeface="+mn-ea"/>
                <a:cs typeface="Calibri"/>
              </a:rPr>
              <a:t>would </a:t>
            </a:r>
            <a:r>
              <a:rPr sz="1100" kern="1200" spc="10" dirty="0">
                <a:solidFill>
                  <a:prstClr val="black"/>
                </a:solidFill>
                <a:latin typeface="Calibri"/>
                <a:ea typeface="+mn-ea"/>
                <a:cs typeface="Calibri"/>
              </a:rPr>
              <a:t>be </a:t>
            </a:r>
            <a:r>
              <a:rPr sz="1100" kern="1200" spc="17" dirty="0">
                <a:solidFill>
                  <a:prstClr val="black"/>
                </a:solidFill>
                <a:latin typeface="Calibri"/>
                <a:ea typeface="+mn-ea"/>
                <a:cs typeface="Calibri"/>
              </a:rPr>
              <a:t>achieved </a:t>
            </a:r>
            <a:r>
              <a:rPr sz="1100" kern="1200" spc="7" dirty="0">
                <a:solidFill>
                  <a:prstClr val="black"/>
                </a:solidFill>
                <a:latin typeface="Calibri"/>
                <a:ea typeface="+mn-ea"/>
                <a:cs typeface="Calibri"/>
              </a:rPr>
              <a:t>if </a:t>
            </a:r>
            <a:r>
              <a:rPr sz="1100" kern="1200" spc="20" dirty="0">
                <a:solidFill>
                  <a:prstClr val="black"/>
                </a:solidFill>
                <a:latin typeface="Calibri"/>
                <a:ea typeface="+mn-ea"/>
                <a:cs typeface="Calibri"/>
              </a:rPr>
              <a:t>racial </a:t>
            </a:r>
            <a:r>
              <a:rPr sz="1100" kern="1200" spc="7" dirty="0">
                <a:solidFill>
                  <a:prstClr val="black"/>
                </a:solidFill>
                <a:latin typeface="Calibri"/>
                <a:ea typeface="+mn-ea"/>
                <a:cs typeface="Calibri"/>
              </a:rPr>
              <a:t>identity  </a:t>
            </a:r>
            <a:r>
              <a:rPr sz="1100" kern="1200" spc="13" dirty="0">
                <a:solidFill>
                  <a:prstClr val="black"/>
                </a:solidFill>
                <a:latin typeface="Calibri"/>
                <a:ea typeface="+mn-ea"/>
                <a:cs typeface="Calibri"/>
              </a:rPr>
              <a:t>is </a:t>
            </a:r>
            <a:r>
              <a:rPr sz="1100" kern="1200" spc="20" dirty="0">
                <a:solidFill>
                  <a:prstClr val="black"/>
                </a:solidFill>
                <a:latin typeface="Calibri"/>
                <a:ea typeface="+mn-ea"/>
                <a:cs typeface="Calibri"/>
              </a:rPr>
              <a:t>no </a:t>
            </a:r>
            <a:r>
              <a:rPr sz="1100" kern="1200" spc="13" dirty="0">
                <a:solidFill>
                  <a:prstClr val="black"/>
                </a:solidFill>
                <a:latin typeface="Calibri"/>
                <a:ea typeface="+mn-ea"/>
                <a:cs typeface="Calibri"/>
              </a:rPr>
              <a:t>longer </a:t>
            </a:r>
            <a:r>
              <a:rPr lang="en-US" sz="1100" kern="1200" spc="3" dirty="0">
                <a:solidFill>
                  <a:prstClr val="black"/>
                </a:solidFill>
                <a:latin typeface="Calibri"/>
                <a:ea typeface="+mn-ea"/>
                <a:cs typeface="Calibri"/>
              </a:rPr>
              <a:t>statistically </a:t>
            </a:r>
            <a:r>
              <a:rPr sz="1100" kern="1200" spc="10" dirty="0">
                <a:solidFill>
                  <a:prstClr val="black"/>
                </a:solidFill>
                <a:latin typeface="Calibri"/>
                <a:ea typeface="+mn-ea"/>
                <a:cs typeface="Calibri"/>
              </a:rPr>
              <a:t>predicted, </a:t>
            </a:r>
            <a:r>
              <a:rPr sz="1100" kern="1200" spc="20" dirty="0">
                <a:solidFill>
                  <a:prstClr val="black"/>
                </a:solidFill>
                <a:latin typeface="Calibri"/>
                <a:ea typeface="+mn-ea"/>
                <a:cs typeface="Calibri"/>
              </a:rPr>
              <a:t>on </a:t>
            </a:r>
            <a:r>
              <a:rPr sz="1100" kern="1200" spc="23" dirty="0">
                <a:solidFill>
                  <a:prstClr val="black"/>
                </a:solidFill>
                <a:latin typeface="Calibri"/>
                <a:ea typeface="+mn-ea"/>
                <a:cs typeface="Calibri"/>
              </a:rPr>
              <a:t>how </a:t>
            </a:r>
            <a:r>
              <a:rPr sz="1100" kern="1200" spc="13" dirty="0">
                <a:solidFill>
                  <a:prstClr val="black"/>
                </a:solidFill>
                <a:latin typeface="Calibri"/>
                <a:ea typeface="+mn-ea"/>
                <a:cs typeface="Calibri"/>
              </a:rPr>
              <a:t>one </a:t>
            </a:r>
            <a:r>
              <a:rPr sz="1100" kern="1200" spc="3" dirty="0">
                <a:solidFill>
                  <a:prstClr val="black"/>
                </a:solidFill>
                <a:latin typeface="Calibri"/>
                <a:ea typeface="+mn-ea"/>
                <a:cs typeface="Calibri"/>
              </a:rPr>
              <a:t>fares</a:t>
            </a:r>
            <a:r>
              <a:rPr sz="794" kern="1200" spc="3" dirty="0">
                <a:solidFill>
                  <a:prstClr val="black"/>
                </a:solidFill>
                <a:latin typeface="Calibri"/>
                <a:ea typeface="+mn-ea"/>
                <a:cs typeface="Calibri"/>
              </a:rPr>
              <a:t>.</a:t>
            </a:r>
            <a:endParaRPr sz="794" kern="1200" baseline="32407" dirty="0">
              <a:solidFill>
                <a:prstClr val="black"/>
              </a:solidFill>
              <a:latin typeface="Calibri"/>
              <a:ea typeface="+mn-ea"/>
              <a:cs typeface="Calibri"/>
            </a:endParaRPr>
          </a:p>
        </p:txBody>
      </p:sp>
      <p:sp>
        <p:nvSpPr>
          <p:cNvPr id="16" name="object 16"/>
          <p:cNvSpPr txBox="1"/>
          <p:nvPr/>
        </p:nvSpPr>
        <p:spPr>
          <a:xfrm>
            <a:off x="4621727" y="2709956"/>
            <a:ext cx="3066678" cy="155449"/>
          </a:xfrm>
          <a:prstGeom prst="rect">
            <a:avLst/>
          </a:prstGeom>
        </p:spPr>
        <p:txBody>
          <a:bodyPr vert="horz" wrap="square" lIns="0" tIns="8404" rIns="0" bIns="0" rtlCol="0">
            <a:spAutoFit/>
          </a:bodyPr>
          <a:lstStyle/>
          <a:p>
            <a:pPr marL="8405" marR="3362" defTabSz="605150">
              <a:lnSpc>
                <a:spcPct val="130900"/>
              </a:lnSpc>
              <a:spcBef>
                <a:spcPts val="66"/>
              </a:spcBef>
              <a:buClrTx/>
            </a:pPr>
            <a:r>
              <a:rPr sz="794" kern="1200" spc="13" dirty="0">
                <a:solidFill>
                  <a:prstClr val="black"/>
                </a:solidFill>
                <a:latin typeface="Calibri"/>
                <a:ea typeface="+mn-ea"/>
                <a:cs typeface="Calibri"/>
              </a:rPr>
              <a:t>.</a:t>
            </a:r>
            <a:endParaRPr sz="794" kern="1200" baseline="32407"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C64BBF51-87F4-4890-9568-683F7DB01AC1}"/>
              </a:ext>
            </a:extLst>
          </p:cNvPr>
          <p:cNvSpPr/>
          <p:nvPr/>
        </p:nvSpPr>
        <p:spPr>
          <a:xfrm>
            <a:off x="3097119" y="240041"/>
            <a:ext cx="2394502" cy="275588"/>
          </a:xfrm>
          <a:prstGeom prst="rect">
            <a:avLst/>
          </a:prstGeom>
        </p:spPr>
        <p:txBody>
          <a:bodyPr wrap="none">
            <a:spAutoFit/>
          </a:bodyPr>
          <a:lstStyle/>
          <a:p>
            <a:pPr defTabSz="605150">
              <a:buClrTx/>
            </a:pPr>
            <a:r>
              <a:rPr lang="en-US" sz="1191" b="1" kern="1200" spc="96" dirty="0">
                <a:solidFill>
                  <a:srgbClr val="1F497D">
                    <a:lumMod val="75000"/>
                  </a:srgbClr>
                </a:solidFill>
                <a:latin typeface="FrankRuehl" panose="020E0503060101010101" pitchFamily="34" charset="-79"/>
                <a:ea typeface="+mn-ea"/>
                <a:cs typeface="FrankRuehl" panose="020E0503060101010101" pitchFamily="34" charset="-79"/>
              </a:rPr>
              <a:t>POWER </a:t>
            </a:r>
            <a:r>
              <a:rPr lang="en-US" sz="1191" b="1" kern="1200" spc="129" dirty="0">
                <a:solidFill>
                  <a:srgbClr val="1F497D">
                    <a:lumMod val="75000"/>
                  </a:srgbClr>
                </a:solidFill>
                <a:latin typeface="FrankRuehl" panose="020E0503060101010101" pitchFamily="34" charset="-79"/>
                <a:ea typeface="+mn-ea"/>
                <a:cs typeface="FrankRuehl" panose="020E0503060101010101" pitchFamily="34" charset="-79"/>
              </a:rPr>
              <a:t>MOVES GLOSSARY</a:t>
            </a:r>
            <a:endParaRPr lang="en-US" sz="1191" kern="1200" dirty="0">
              <a:solidFill>
                <a:prstClr val="black"/>
              </a:solidFill>
              <a:latin typeface="Calibri"/>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11151" y="504265"/>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794" kern="1200">
              <a:solidFill>
                <a:prstClr val="black"/>
              </a:solidFill>
              <a:latin typeface="Calibri"/>
              <a:ea typeface="+mn-ea"/>
              <a:cs typeface="+mn-cs"/>
            </a:endParaRPr>
          </a:p>
        </p:txBody>
      </p:sp>
      <p:sp>
        <p:nvSpPr>
          <p:cNvPr id="8" name="object 8"/>
          <p:cNvSpPr txBox="1"/>
          <p:nvPr/>
        </p:nvSpPr>
        <p:spPr>
          <a:xfrm>
            <a:off x="470463" y="619340"/>
            <a:ext cx="2977967" cy="155449"/>
          </a:xfrm>
          <a:prstGeom prst="rect">
            <a:avLst/>
          </a:prstGeom>
        </p:spPr>
        <p:txBody>
          <a:bodyPr vert="horz" wrap="square" lIns="0" tIns="8404" rIns="0" bIns="0" rtlCol="0">
            <a:spAutoFit/>
          </a:bodyPr>
          <a:lstStyle/>
          <a:p>
            <a:pPr marL="8405" marR="3362" defTabSz="605150">
              <a:lnSpc>
                <a:spcPct val="130900"/>
              </a:lnSpc>
              <a:spcBef>
                <a:spcPts val="66"/>
              </a:spcBef>
              <a:buClrTx/>
            </a:pPr>
            <a:r>
              <a:rPr sz="794" kern="1200" spc="10" dirty="0">
                <a:solidFill>
                  <a:prstClr val="black"/>
                </a:solidFill>
                <a:latin typeface="Calibri"/>
                <a:ea typeface="+mn-ea"/>
                <a:cs typeface="Calibri"/>
              </a:rPr>
              <a:t>.</a:t>
            </a:r>
            <a:endParaRPr sz="794" kern="1200" baseline="32407" dirty="0">
              <a:solidFill>
                <a:prstClr val="black"/>
              </a:solidFill>
              <a:latin typeface="Calibri"/>
              <a:ea typeface="+mn-ea"/>
              <a:cs typeface="Calibri"/>
            </a:endParaRPr>
          </a:p>
        </p:txBody>
      </p:sp>
      <p:sp>
        <p:nvSpPr>
          <p:cNvPr id="11" name="object 11"/>
          <p:cNvSpPr txBox="1"/>
          <p:nvPr/>
        </p:nvSpPr>
        <p:spPr>
          <a:xfrm>
            <a:off x="506913" y="3626635"/>
            <a:ext cx="2905065" cy="155449"/>
          </a:xfrm>
          <a:prstGeom prst="rect">
            <a:avLst/>
          </a:prstGeom>
        </p:spPr>
        <p:txBody>
          <a:bodyPr vert="horz" wrap="square" lIns="0" tIns="8404" rIns="0" bIns="0" rtlCol="0">
            <a:spAutoFit/>
          </a:bodyPr>
          <a:lstStyle/>
          <a:p>
            <a:pPr marL="8405" marR="3362" defTabSz="605150">
              <a:lnSpc>
                <a:spcPct val="130900"/>
              </a:lnSpc>
              <a:spcBef>
                <a:spcPts val="66"/>
              </a:spcBef>
              <a:buClrTx/>
            </a:pPr>
            <a:r>
              <a:rPr sz="794" kern="1200" spc="10" dirty="0">
                <a:solidFill>
                  <a:prstClr val="black"/>
                </a:solidFill>
                <a:latin typeface="Calibri"/>
                <a:ea typeface="+mn-ea"/>
                <a:cs typeface="Calibri"/>
              </a:rPr>
              <a:t>.</a:t>
            </a:r>
            <a:endParaRPr sz="794" kern="1200" dirty="0">
              <a:solidFill>
                <a:prstClr val="black"/>
              </a:solidFill>
              <a:latin typeface="Calibri"/>
              <a:ea typeface="+mn-ea"/>
              <a:cs typeface="Calibri"/>
            </a:endParaRPr>
          </a:p>
        </p:txBody>
      </p:sp>
      <p:sp>
        <p:nvSpPr>
          <p:cNvPr id="12" name="object 12"/>
          <p:cNvSpPr txBox="1"/>
          <p:nvPr/>
        </p:nvSpPr>
        <p:spPr>
          <a:xfrm>
            <a:off x="494898" y="4725516"/>
            <a:ext cx="2866343" cy="155449"/>
          </a:xfrm>
          <a:prstGeom prst="rect">
            <a:avLst/>
          </a:prstGeom>
        </p:spPr>
        <p:txBody>
          <a:bodyPr vert="horz" wrap="square" lIns="0" tIns="8404" rIns="0" bIns="0" rtlCol="0">
            <a:spAutoFit/>
          </a:bodyPr>
          <a:lstStyle/>
          <a:p>
            <a:pPr marL="8405" marR="3362" defTabSz="605150">
              <a:lnSpc>
                <a:spcPct val="130900"/>
              </a:lnSpc>
              <a:spcBef>
                <a:spcPts val="66"/>
              </a:spcBef>
              <a:buClrTx/>
            </a:pPr>
            <a:r>
              <a:rPr sz="794" kern="1200" spc="3" dirty="0">
                <a:solidFill>
                  <a:prstClr val="black"/>
                </a:solidFill>
                <a:latin typeface="Calibri"/>
                <a:ea typeface="+mn-ea"/>
                <a:cs typeface="Calibri"/>
              </a:rPr>
              <a:t>.</a:t>
            </a:r>
            <a:endParaRPr sz="794" kern="1200" baseline="32407" dirty="0">
              <a:solidFill>
                <a:prstClr val="black"/>
              </a:solidFill>
              <a:latin typeface="Calibri"/>
              <a:ea typeface="+mn-ea"/>
              <a:cs typeface="Calibri"/>
            </a:endParaRPr>
          </a:p>
        </p:txBody>
      </p:sp>
      <p:sp>
        <p:nvSpPr>
          <p:cNvPr id="14" name="object 14"/>
          <p:cNvSpPr txBox="1"/>
          <p:nvPr/>
        </p:nvSpPr>
        <p:spPr>
          <a:xfrm>
            <a:off x="381752" y="811841"/>
            <a:ext cx="3597498" cy="1555256"/>
          </a:xfrm>
          <a:prstGeom prst="rect">
            <a:avLst/>
          </a:prstGeom>
        </p:spPr>
        <p:txBody>
          <a:bodyPr vert="horz" wrap="square" lIns="0" tIns="8404" rIns="0" bIns="0" rtlCol="0">
            <a:spAutoFit/>
          </a:bodyPr>
          <a:lstStyle/>
          <a:p>
            <a:pPr marL="8405" marR="3362" defTabSz="605150">
              <a:lnSpc>
                <a:spcPct val="130900"/>
              </a:lnSpc>
              <a:spcBef>
                <a:spcPts val="66"/>
              </a:spcBef>
              <a:buClrTx/>
            </a:pPr>
            <a:r>
              <a:rPr lang="en-US" sz="1100" b="1" kern="1200" spc="20" dirty="0">
                <a:solidFill>
                  <a:prstClr val="black"/>
                </a:solidFill>
                <a:latin typeface="Calibri"/>
                <a:ea typeface="+mn-ea"/>
                <a:cs typeface="Calibri"/>
              </a:rPr>
              <a:t>Social </a:t>
            </a:r>
            <a:r>
              <a:rPr lang="en-US" sz="1100" b="1" kern="1200" spc="3" dirty="0">
                <a:solidFill>
                  <a:prstClr val="black"/>
                </a:solidFill>
                <a:latin typeface="Calibri"/>
                <a:ea typeface="+mn-ea"/>
                <a:cs typeface="Calibri"/>
              </a:rPr>
              <a:t>movement</a:t>
            </a:r>
            <a:r>
              <a:rPr lang="en-US" sz="1100" kern="1200" spc="3" dirty="0">
                <a:solidFill>
                  <a:prstClr val="black"/>
                </a:solidFill>
                <a:latin typeface="Calibri"/>
                <a:ea typeface="+mn-ea"/>
                <a:cs typeface="Calibri"/>
              </a:rPr>
              <a:t>: </a:t>
            </a:r>
            <a:r>
              <a:rPr lang="en-US" sz="1100" kern="1200" spc="30" dirty="0">
                <a:solidFill>
                  <a:prstClr val="black"/>
                </a:solidFill>
                <a:latin typeface="Calibri"/>
                <a:ea typeface="+mn-ea"/>
                <a:cs typeface="Calibri"/>
              </a:rPr>
              <a:t>When </a:t>
            </a:r>
            <a:r>
              <a:rPr lang="en-US" sz="1100" kern="1200" spc="17" dirty="0">
                <a:solidFill>
                  <a:prstClr val="black"/>
                </a:solidFill>
                <a:latin typeface="Calibri"/>
                <a:ea typeface="+mn-ea"/>
                <a:cs typeface="Calibri"/>
              </a:rPr>
              <a:t>“people </a:t>
            </a:r>
            <a:r>
              <a:rPr lang="en-US" sz="1100" kern="1200" spc="20" dirty="0">
                <a:solidFill>
                  <a:prstClr val="black"/>
                </a:solidFill>
                <a:latin typeface="Calibri"/>
                <a:ea typeface="+mn-ea"/>
                <a:cs typeface="Calibri"/>
              </a:rPr>
              <a:t>become </a:t>
            </a:r>
            <a:r>
              <a:rPr lang="en-US" sz="1100" kern="1200" spc="26" dirty="0">
                <a:solidFill>
                  <a:prstClr val="black"/>
                </a:solidFill>
                <a:latin typeface="Calibri"/>
                <a:ea typeface="+mn-ea"/>
                <a:cs typeface="Calibri"/>
              </a:rPr>
              <a:t>mobilized </a:t>
            </a:r>
            <a:r>
              <a:rPr lang="en-US" sz="1100" kern="1200" spc="13" dirty="0">
                <a:solidFill>
                  <a:prstClr val="black"/>
                </a:solidFill>
                <a:latin typeface="Calibri"/>
                <a:ea typeface="+mn-ea"/>
                <a:cs typeface="Calibri"/>
              </a:rPr>
              <a:t>around </a:t>
            </a:r>
            <a:r>
              <a:rPr lang="en-US" sz="1100" kern="1200" spc="7" dirty="0">
                <a:solidFill>
                  <a:prstClr val="black"/>
                </a:solidFill>
                <a:latin typeface="Calibri"/>
                <a:ea typeface="+mn-ea"/>
                <a:cs typeface="Calibri"/>
              </a:rPr>
              <a:t>issues  </a:t>
            </a:r>
            <a:r>
              <a:rPr lang="en-US" sz="1100" kern="1200" spc="3" dirty="0">
                <a:solidFill>
                  <a:prstClr val="black"/>
                </a:solidFill>
                <a:latin typeface="Calibri"/>
                <a:ea typeface="+mn-ea"/>
                <a:cs typeface="Calibri"/>
              </a:rPr>
              <a:t>they </a:t>
            </a:r>
            <a:r>
              <a:rPr lang="en-US" sz="1100" kern="1200" spc="23" dirty="0">
                <a:solidFill>
                  <a:prstClr val="black"/>
                </a:solidFill>
                <a:latin typeface="Calibri"/>
                <a:ea typeface="+mn-ea"/>
                <a:cs typeface="Calibri"/>
              </a:rPr>
              <a:t>hold </a:t>
            </a:r>
            <a:r>
              <a:rPr lang="en-US" sz="1100" kern="1200" spc="7" dirty="0">
                <a:solidFill>
                  <a:prstClr val="black"/>
                </a:solidFill>
                <a:latin typeface="Calibri"/>
                <a:ea typeface="+mn-ea"/>
                <a:cs typeface="Calibri"/>
              </a:rPr>
              <a:t>dear</a:t>
            </a:r>
            <a:r>
              <a:rPr lang="en-US" sz="1100" kern="1200" spc="17" dirty="0">
                <a:solidFill>
                  <a:prstClr val="black"/>
                </a:solidFill>
                <a:latin typeface="Calibri"/>
                <a:ea typeface="+mn-ea"/>
                <a:cs typeface="Calibri"/>
              </a:rPr>
              <a:t>, </a:t>
            </a:r>
            <a:r>
              <a:rPr lang="en-US" sz="1100" kern="1200" spc="3" dirty="0">
                <a:solidFill>
                  <a:prstClr val="black"/>
                </a:solidFill>
                <a:latin typeface="Calibri"/>
                <a:ea typeface="+mn-ea"/>
                <a:cs typeface="Calibri"/>
              </a:rPr>
              <a:t>they share </a:t>
            </a:r>
            <a:r>
              <a:rPr lang="en-US" sz="1100" kern="1200" spc="13" dirty="0">
                <a:solidFill>
                  <a:prstClr val="black"/>
                </a:solidFill>
                <a:latin typeface="Calibri"/>
                <a:ea typeface="+mn-ea"/>
                <a:cs typeface="Calibri"/>
              </a:rPr>
              <a:t>a </a:t>
            </a:r>
            <a:r>
              <a:rPr lang="en-US" sz="1100" kern="1200" spc="10" dirty="0">
                <a:solidFill>
                  <a:prstClr val="black"/>
                </a:solidFill>
                <a:latin typeface="Calibri"/>
                <a:ea typeface="+mn-ea"/>
                <a:cs typeface="Calibri"/>
              </a:rPr>
              <a:t>powerful </a:t>
            </a:r>
            <a:r>
              <a:rPr lang="en-US" sz="1100" kern="1200" spc="23" dirty="0">
                <a:solidFill>
                  <a:prstClr val="black"/>
                </a:solidFill>
                <a:latin typeface="Calibri"/>
                <a:ea typeface="+mn-ea"/>
                <a:cs typeface="Calibri"/>
              </a:rPr>
              <a:t>vision</a:t>
            </a:r>
            <a:r>
              <a:rPr lang="en-US" sz="1100" kern="1200" spc="146" dirty="0">
                <a:solidFill>
                  <a:prstClr val="black"/>
                </a:solidFill>
                <a:latin typeface="Calibri"/>
                <a:ea typeface="+mn-ea"/>
                <a:cs typeface="Calibri"/>
              </a:rPr>
              <a:t> </a:t>
            </a:r>
            <a:r>
              <a:rPr lang="en-US" sz="1100" kern="1200" spc="7" dirty="0">
                <a:solidFill>
                  <a:prstClr val="black"/>
                </a:solidFill>
                <a:latin typeface="Calibri"/>
                <a:ea typeface="+mn-ea"/>
                <a:cs typeface="Calibri"/>
              </a:rPr>
              <a:t>about</a:t>
            </a:r>
            <a:endParaRPr lang="en-US" sz="1100" kern="1200" dirty="0">
              <a:solidFill>
                <a:prstClr val="black"/>
              </a:solidFill>
              <a:latin typeface="Calibri"/>
              <a:ea typeface="+mn-ea"/>
              <a:cs typeface="Calibri"/>
            </a:endParaRPr>
          </a:p>
          <a:p>
            <a:pPr marL="8405" marR="3362" defTabSz="605150">
              <a:lnSpc>
                <a:spcPct val="130900"/>
              </a:lnSpc>
              <a:spcBef>
                <a:spcPts val="66"/>
              </a:spcBef>
              <a:buClrTx/>
            </a:pPr>
            <a:r>
              <a:rPr sz="1100" kern="1200" spc="7" dirty="0">
                <a:solidFill>
                  <a:prstClr val="black"/>
                </a:solidFill>
                <a:latin typeface="Calibri"/>
                <a:ea typeface="+mn-ea"/>
                <a:cs typeface="Calibri"/>
              </a:rPr>
              <a:t>what </a:t>
            </a:r>
            <a:r>
              <a:rPr sz="1100" kern="1200" spc="13" dirty="0">
                <a:solidFill>
                  <a:prstClr val="black"/>
                </a:solidFill>
                <a:latin typeface="Calibri"/>
                <a:ea typeface="+mn-ea"/>
                <a:cs typeface="Calibri"/>
              </a:rPr>
              <a:t>is </a:t>
            </a:r>
            <a:r>
              <a:rPr sz="1100" kern="1200" spc="17" dirty="0">
                <a:solidFill>
                  <a:prstClr val="black"/>
                </a:solidFill>
                <a:latin typeface="Calibri"/>
                <a:ea typeface="+mn-ea"/>
                <a:cs typeface="Calibri"/>
              </a:rPr>
              <a:t>wrong </a:t>
            </a:r>
            <a:r>
              <a:rPr sz="1100" kern="1200" spc="13" dirty="0">
                <a:solidFill>
                  <a:prstClr val="black"/>
                </a:solidFill>
                <a:latin typeface="Calibri"/>
                <a:ea typeface="+mn-ea"/>
                <a:cs typeface="Calibri"/>
              </a:rPr>
              <a:t>with society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how </a:t>
            </a:r>
            <a:r>
              <a:rPr sz="1100" kern="1200" spc="-3" dirty="0">
                <a:solidFill>
                  <a:prstClr val="black"/>
                </a:solidFill>
                <a:latin typeface="Calibri"/>
                <a:ea typeface="+mn-ea"/>
                <a:cs typeface="Calibri"/>
              </a:rPr>
              <a:t>it </a:t>
            </a:r>
            <a:r>
              <a:rPr sz="1100" kern="1200" dirty="0">
                <a:solidFill>
                  <a:prstClr val="black"/>
                </a:solidFill>
                <a:latin typeface="Calibri"/>
                <a:ea typeface="+mn-ea"/>
                <a:cs typeface="Calibri"/>
              </a:rPr>
              <a:t>must </a:t>
            </a:r>
            <a:r>
              <a:rPr sz="1100" kern="1200" spc="10" dirty="0">
                <a:solidFill>
                  <a:prstClr val="black"/>
                </a:solidFill>
                <a:latin typeface="Calibri"/>
                <a:ea typeface="+mn-ea"/>
                <a:cs typeface="Calibri"/>
              </a:rPr>
              <a:t>be </a:t>
            </a:r>
            <a:r>
              <a:rPr sz="1100" kern="1200" spc="13" dirty="0">
                <a:solidFill>
                  <a:prstClr val="black"/>
                </a:solidFill>
                <a:latin typeface="Calibri"/>
                <a:ea typeface="+mn-ea"/>
                <a:cs typeface="Calibri"/>
              </a:rPr>
              <a:t>improved;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they  </a:t>
            </a:r>
            <a:r>
              <a:rPr sz="1100" kern="1200" spc="13" dirty="0">
                <a:solidFill>
                  <a:prstClr val="black"/>
                </a:solidFill>
                <a:latin typeface="Calibri"/>
                <a:ea typeface="+mn-ea"/>
                <a:cs typeface="Calibri"/>
              </a:rPr>
              <a:t>engage </a:t>
            </a:r>
            <a:r>
              <a:rPr sz="1100" kern="1200" spc="26" dirty="0">
                <a:solidFill>
                  <a:prstClr val="black"/>
                </a:solidFill>
                <a:latin typeface="Calibri"/>
                <a:ea typeface="+mn-ea"/>
                <a:cs typeface="Calibri"/>
              </a:rPr>
              <a:t>in </a:t>
            </a:r>
            <a:r>
              <a:rPr sz="1100" kern="1200" dirty="0">
                <a:solidFill>
                  <a:prstClr val="black"/>
                </a:solidFill>
                <a:latin typeface="Calibri"/>
                <a:ea typeface="+mn-ea"/>
                <a:cs typeface="Calibri"/>
              </a:rPr>
              <a:t>lots of </a:t>
            </a:r>
            <a:r>
              <a:rPr sz="1100" kern="1200" spc="7" dirty="0">
                <a:solidFill>
                  <a:prstClr val="black"/>
                </a:solidFill>
                <a:latin typeface="Calibri"/>
                <a:ea typeface="+mn-ea"/>
                <a:cs typeface="Calibri"/>
              </a:rPr>
              <a:t>diverse </a:t>
            </a:r>
            <a:r>
              <a:rPr sz="1100" kern="1200" spc="10" dirty="0">
                <a:solidFill>
                  <a:prstClr val="black"/>
                </a:solidFill>
                <a:latin typeface="Calibri"/>
                <a:ea typeface="+mn-ea"/>
                <a:cs typeface="Calibri"/>
              </a:rPr>
              <a:t>activities </a:t>
            </a:r>
            <a:r>
              <a:rPr sz="1100" kern="1200" dirty="0">
                <a:solidFill>
                  <a:prstClr val="black"/>
                </a:solidFill>
                <a:latin typeface="Calibri"/>
                <a:ea typeface="+mn-ea"/>
                <a:cs typeface="Calibri"/>
              </a:rPr>
              <a:t>not </a:t>
            </a:r>
            <a:r>
              <a:rPr sz="1100" kern="1200" spc="10" dirty="0">
                <a:solidFill>
                  <a:prstClr val="black"/>
                </a:solidFill>
                <a:latin typeface="Calibri"/>
                <a:ea typeface="+mn-ea"/>
                <a:cs typeface="Calibri"/>
              </a:rPr>
              <a:t>under </a:t>
            </a:r>
            <a:r>
              <a:rPr sz="1100" kern="1200" spc="17" dirty="0">
                <a:solidFill>
                  <a:prstClr val="black"/>
                </a:solidFill>
                <a:latin typeface="Calibri"/>
                <a:ea typeface="+mn-ea"/>
                <a:cs typeface="Calibri"/>
              </a:rPr>
              <a:t>any </a:t>
            </a:r>
            <a:r>
              <a:rPr sz="1100" kern="1200" spc="13" dirty="0">
                <a:solidFill>
                  <a:prstClr val="black"/>
                </a:solidFill>
                <a:latin typeface="Calibri"/>
                <a:ea typeface="+mn-ea"/>
                <a:cs typeface="Calibri"/>
              </a:rPr>
              <a:t>one </a:t>
            </a:r>
            <a:r>
              <a:rPr sz="1100" kern="1200" dirty="0">
                <a:solidFill>
                  <a:prstClr val="black"/>
                </a:solidFill>
                <a:latin typeface="Calibri"/>
                <a:ea typeface="+mn-ea"/>
                <a:cs typeface="Calibri"/>
              </a:rPr>
              <a:t>leader’s </a:t>
            </a:r>
            <a:r>
              <a:rPr sz="1100" kern="1200" spc="10" dirty="0">
                <a:solidFill>
                  <a:prstClr val="black"/>
                </a:solidFill>
                <a:latin typeface="Calibri"/>
                <a:ea typeface="+mn-ea"/>
                <a:cs typeface="Calibri"/>
              </a:rPr>
              <a:t>direct  </a:t>
            </a:r>
            <a:r>
              <a:rPr sz="1100" kern="1200" spc="13" dirty="0">
                <a:solidFill>
                  <a:prstClr val="black"/>
                </a:solidFill>
                <a:latin typeface="Calibri"/>
                <a:ea typeface="+mn-ea"/>
                <a:cs typeface="Calibri"/>
              </a:rPr>
              <a:t>control. </a:t>
            </a:r>
            <a:r>
              <a:rPr sz="1100" kern="1200" spc="10" dirty="0">
                <a:solidFill>
                  <a:prstClr val="black"/>
                </a:solidFill>
                <a:latin typeface="Calibri"/>
                <a:ea typeface="+mn-ea"/>
                <a:cs typeface="Calibri"/>
              </a:rPr>
              <a:t>The </a:t>
            </a:r>
            <a:r>
              <a:rPr sz="1100" kern="1200" spc="7" dirty="0">
                <a:solidFill>
                  <a:prstClr val="black"/>
                </a:solidFill>
                <a:latin typeface="Calibri"/>
                <a:ea typeface="+mn-ea"/>
                <a:cs typeface="Calibri"/>
              </a:rPr>
              <a:t>resulting </a:t>
            </a:r>
            <a:r>
              <a:rPr sz="1100" kern="1200" spc="20" dirty="0">
                <a:solidFill>
                  <a:prstClr val="black"/>
                </a:solidFill>
                <a:latin typeface="Calibri"/>
                <a:ea typeface="+mn-ea"/>
                <a:cs typeface="Calibri"/>
              </a:rPr>
              <a:t>political </a:t>
            </a:r>
            <a:r>
              <a:rPr sz="1100" kern="1200" spc="10" dirty="0">
                <a:solidFill>
                  <a:prstClr val="black"/>
                </a:solidFill>
                <a:latin typeface="Calibri"/>
                <a:ea typeface="+mn-ea"/>
                <a:cs typeface="Calibri"/>
              </a:rPr>
              <a:t>motion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its </a:t>
            </a:r>
            <a:r>
              <a:rPr sz="1100" kern="1200" spc="-7" dirty="0">
                <a:solidFill>
                  <a:prstClr val="black"/>
                </a:solidFill>
                <a:latin typeface="Calibri"/>
                <a:ea typeface="+mn-ea"/>
                <a:cs typeface="Calibri"/>
              </a:rPr>
              <a:t>effect </a:t>
            </a:r>
            <a:r>
              <a:rPr sz="1100" kern="1200" spc="17" dirty="0">
                <a:solidFill>
                  <a:prstClr val="black"/>
                </a:solidFill>
                <a:latin typeface="Calibri"/>
                <a:ea typeface="+mn-ea"/>
                <a:cs typeface="Calibri"/>
              </a:rPr>
              <a:t>lead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a </a:t>
            </a:r>
            <a:r>
              <a:rPr sz="1100" kern="1200" spc="20" dirty="0">
                <a:solidFill>
                  <a:prstClr val="black"/>
                </a:solidFill>
                <a:latin typeface="Calibri"/>
                <a:ea typeface="+mn-ea"/>
                <a:cs typeface="Calibri"/>
              </a:rPr>
              <a:t>change  </a:t>
            </a:r>
            <a:r>
              <a:rPr sz="1100" kern="1200" spc="26" dirty="0">
                <a:solidFill>
                  <a:prstClr val="black"/>
                </a:solidFill>
                <a:latin typeface="Calibri"/>
                <a:ea typeface="+mn-ea"/>
                <a:cs typeface="Calibri"/>
              </a:rPr>
              <a:t>in </a:t>
            </a:r>
            <a:r>
              <a:rPr sz="1100" kern="1200" spc="-3" dirty="0">
                <a:solidFill>
                  <a:prstClr val="black"/>
                </a:solidFill>
                <a:latin typeface="Calibri"/>
                <a:ea typeface="+mn-ea"/>
                <a:cs typeface="Calibri"/>
              </a:rPr>
              <a:t>attitudes, </a:t>
            </a:r>
            <a:r>
              <a:rPr sz="1100" kern="1200" spc="10" dirty="0">
                <a:solidFill>
                  <a:prstClr val="black"/>
                </a:solidFill>
                <a:latin typeface="Calibri"/>
                <a:ea typeface="+mn-ea"/>
                <a:cs typeface="Calibri"/>
              </a:rPr>
              <a:t>practices </a:t>
            </a:r>
            <a:r>
              <a:rPr sz="1100" kern="1200" spc="17" dirty="0">
                <a:solidFill>
                  <a:prstClr val="black"/>
                </a:solidFill>
                <a:latin typeface="Calibri"/>
                <a:ea typeface="+mn-ea"/>
                <a:cs typeface="Calibri"/>
              </a:rPr>
              <a:t>and </a:t>
            </a:r>
            <a:r>
              <a:rPr sz="1100" kern="1200" spc="30" dirty="0">
                <a:solidFill>
                  <a:prstClr val="black"/>
                </a:solidFill>
                <a:latin typeface="Calibri"/>
                <a:ea typeface="+mn-ea"/>
                <a:cs typeface="Calibri"/>
              </a:rPr>
              <a:t>public</a:t>
            </a:r>
            <a:r>
              <a:rPr sz="1100" kern="1200" spc="116" dirty="0">
                <a:solidFill>
                  <a:prstClr val="black"/>
                </a:solidFill>
                <a:latin typeface="Calibri"/>
                <a:ea typeface="+mn-ea"/>
                <a:cs typeface="Calibri"/>
              </a:rPr>
              <a:t> </a:t>
            </a:r>
            <a:r>
              <a:rPr sz="1100" kern="1200" spc="13" dirty="0">
                <a:solidFill>
                  <a:prstClr val="black"/>
                </a:solidFill>
                <a:latin typeface="Calibri"/>
                <a:ea typeface="+mn-ea"/>
                <a:cs typeface="Calibri"/>
              </a:rPr>
              <a:t>policy.”</a:t>
            </a:r>
            <a:endParaRPr sz="1100" kern="1200" baseline="32407" dirty="0">
              <a:solidFill>
                <a:prstClr val="black"/>
              </a:solidFill>
              <a:latin typeface="Calibri"/>
              <a:ea typeface="+mn-ea"/>
              <a:cs typeface="Calibri"/>
            </a:endParaRPr>
          </a:p>
        </p:txBody>
      </p:sp>
      <p:sp>
        <p:nvSpPr>
          <p:cNvPr id="15" name="object 15"/>
          <p:cNvSpPr txBox="1"/>
          <p:nvPr/>
        </p:nvSpPr>
        <p:spPr>
          <a:xfrm>
            <a:off x="369209" y="2552795"/>
            <a:ext cx="3975635" cy="1542432"/>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0" dirty="0">
                <a:solidFill>
                  <a:prstClr val="black"/>
                </a:solidFill>
                <a:latin typeface="Calibri"/>
                <a:ea typeface="+mn-ea"/>
                <a:cs typeface="Calibri"/>
              </a:rPr>
              <a:t>Strategic </a:t>
            </a:r>
            <a:r>
              <a:rPr sz="1100" b="1" kern="1200" spc="17" dirty="0">
                <a:solidFill>
                  <a:prstClr val="black"/>
                </a:solidFill>
                <a:latin typeface="Calibri"/>
                <a:ea typeface="+mn-ea"/>
                <a:cs typeface="Calibri"/>
              </a:rPr>
              <a:t>social </a:t>
            </a:r>
            <a:r>
              <a:rPr sz="1100" b="1" kern="1200" spc="10" dirty="0">
                <a:solidFill>
                  <a:prstClr val="black"/>
                </a:solidFill>
                <a:latin typeface="Calibri"/>
                <a:ea typeface="+mn-ea"/>
                <a:cs typeface="Calibri"/>
              </a:rPr>
              <a:t>justice philanthropy</a:t>
            </a:r>
            <a:r>
              <a:rPr sz="1100" kern="1200" spc="10" dirty="0">
                <a:solidFill>
                  <a:prstClr val="black"/>
                </a:solidFill>
                <a:latin typeface="Calibri"/>
                <a:ea typeface="+mn-ea"/>
                <a:cs typeface="Calibri"/>
              </a:rPr>
              <a:t>: </a:t>
            </a:r>
            <a:r>
              <a:rPr sz="1100" kern="1200" spc="40" dirty="0">
                <a:solidFill>
                  <a:prstClr val="black"/>
                </a:solidFill>
                <a:latin typeface="Calibri"/>
                <a:ea typeface="+mn-ea"/>
                <a:cs typeface="Calibri"/>
              </a:rPr>
              <a:t>An </a:t>
            </a:r>
            <a:r>
              <a:rPr sz="1100" kern="1200" spc="17" dirty="0">
                <a:solidFill>
                  <a:prstClr val="black"/>
                </a:solidFill>
                <a:latin typeface="Calibri"/>
                <a:ea typeface="+mn-ea"/>
                <a:cs typeface="Calibri"/>
              </a:rPr>
              <a:t>approach </a:t>
            </a:r>
            <a:r>
              <a:rPr sz="1100" kern="1200" spc="-10" dirty="0">
                <a:solidFill>
                  <a:prstClr val="black"/>
                </a:solidFill>
                <a:latin typeface="Calibri"/>
                <a:ea typeface="+mn-ea"/>
                <a:cs typeface="Calibri"/>
              </a:rPr>
              <a:t>to </a:t>
            </a:r>
            <a:r>
              <a:rPr sz="1100" kern="1200" spc="13" dirty="0">
                <a:solidFill>
                  <a:prstClr val="black"/>
                </a:solidFill>
                <a:latin typeface="Calibri"/>
                <a:ea typeface="+mn-ea"/>
                <a:cs typeface="Calibri"/>
              </a:rPr>
              <a:t>philanthropy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uses </a:t>
            </a:r>
            <a:r>
              <a:rPr sz="1100" kern="1200" spc="26" dirty="0">
                <a:solidFill>
                  <a:prstClr val="black"/>
                </a:solidFill>
                <a:latin typeface="Calibri"/>
                <a:ea typeface="+mn-ea"/>
                <a:cs typeface="Calibri"/>
              </a:rPr>
              <a:t>all </a:t>
            </a:r>
            <a:r>
              <a:rPr sz="1100" kern="1200" spc="-7" dirty="0">
                <a:solidFill>
                  <a:prstClr val="black"/>
                </a:solidFill>
                <a:latin typeface="Calibri"/>
                <a:ea typeface="+mn-ea"/>
                <a:cs typeface="Calibri"/>
              </a:rPr>
              <a:t>the </a:t>
            </a:r>
            <a:r>
              <a:rPr sz="1100" kern="1200" spc="3" dirty="0">
                <a:solidFill>
                  <a:prstClr val="black"/>
                </a:solidFill>
                <a:latin typeface="Calibri"/>
                <a:ea typeface="+mn-ea"/>
                <a:cs typeface="Calibri"/>
              </a:rPr>
              <a:t>tools </a:t>
            </a:r>
            <a:r>
              <a:rPr sz="1100" kern="1200" spc="-13" dirty="0">
                <a:solidFill>
                  <a:prstClr val="black"/>
                </a:solidFill>
                <a:latin typeface="Calibri"/>
                <a:ea typeface="+mn-ea"/>
                <a:cs typeface="Calibri"/>
              </a:rPr>
              <a:t>at </a:t>
            </a:r>
            <a:r>
              <a:rPr sz="1100" kern="1200" spc="10" dirty="0">
                <a:solidFill>
                  <a:prstClr val="black"/>
                </a:solidFill>
                <a:latin typeface="Calibri"/>
                <a:ea typeface="+mn-ea"/>
                <a:cs typeface="Calibri"/>
              </a:rPr>
              <a:t>your </a:t>
            </a:r>
            <a:r>
              <a:rPr sz="1100" kern="1200" spc="17" dirty="0">
                <a:solidFill>
                  <a:prstClr val="black"/>
                </a:solidFill>
                <a:latin typeface="Calibri"/>
                <a:ea typeface="+mn-ea"/>
                <a:cs typeface="Calibri"/>
              </a:rPr>
              <a:t>disposal </a:t>
            </a:r>
            <a:r>
              <a:rPr sz="1100" kern="1200" spc="-10" dirty="0">
                <a:solidFill>
                  <a:prstClr val="black"/>
                </a:solidFill>
                <a:latin typeface="Calibri"/>
                <a:ea typeface="+mn-ea"/>
                <a:cs typeface="Calibri"/>
              </a:rPr>
              <a:t>to </a:t>
            </a:r>
            <a:r>
              <a:rPr sz="1100" kern="1200" spc="20" dirty="0">
                <a:solidFill>
                  <a:prstClr val="black"/>
                </a:solidFill>
                <a:latin typeface="Calibri"/>
                <a:ea typeface="+mn-ea"/>
                <a:cs typeface="Calibri"/>
              </a:rPr>
              <a:t>change </a:t>
            </a:r>
            <a:r>
              <a:rPr sz="1100" kern="1200" spc="-7" dirty="0">
                <a:solidFill>
                  <a:prstClr val="black"/>
                </a:solidFill>
                <a:latin typeface="Calibri"/>
                <a:ea typeface="+mn-ea"/>
                <a:cs typeface="Calibri"/>
              </a:rPr>
              <a:t>the </a:t>
            </a:r>
            <a:r>
              <a:rPr sz="1100" kern="1200" dirty="0">
                <a:solidFill>
                  <a:prstClr val="black"/>
                </a:solidFill>
                <a:latin typeface="Calibri"/>
                <a:ea typeface="+mn-ea"/>
                <a:cs typeface="Calibri"/>
              </a:rPr>
              <a:t>systems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perpetuate </a:t>
            </a:r>
            <a:r>
              <a:rPr sz="1100" kern="1200" spc="7" dirty="0">
                <a:solidFill>
                  <a:prstClr val="black"/>
                </a:solidFill>
                <a:latin typeface="Calibri"/>
                <a:ea typeface="+mn-ea"/>
                <a:cs typeface="Calibri"/>
              </a:rPr>
              <a:t>inequity, </a:t>
            </a:r>
            <a:r>
              <a:rPr sz="1100" kern="1200" spc="13" dirty="0">
                <a:solidFill>
                  <a:prstClr val="black"/>
                </a:solidFill>
                <a:latin typeface="Calibri"/>
                <a:ea typeface="+mn-ea"/>
                <a:cs typeface="Calibri"/>
              </a:rPr>
              <a:t>with </a:t>
            </a:r>
            <a:r>
              <a:rPr sz="1100" kern="1200" spc="10" dirty="0">
                <a:solidFill>
                  <a:prstClr val="black"/>
                </a:solidFill>
                <a:latin typeface="Calibri"/>
                <a:ea typeface="+mn-ea"/>
                <a:cs typeface="Calibri"/>
              </a:rPr>
              <a:t>input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involvement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the </a:t>
            </a:r>
            <a:r>
              <a:rPr sz="1100" kern="1200" spc="17" dirty="0">
                <a:solidFill>
                  <a:prstClr val="black"/>
                </a:solidFill>
                <a:latin typeface="Calibri"/>
                <a:ea typeface="+mn-ea"/>
                <a:cs typeface="Calibri"/>
              </a:rPr>
              <a:t>communities  </a:t>
            </a:r>
            <a:r>
              <a:rPr sz="1100" kern="1200" spc="10" dirty="0">
                <a:solidFill>
                  <a:prstClr val="black"/>
                </a:solidFill>
                <a:latin typeface="Calibri"/>
                <a:ea typeface="+mn-ea"/>
                <a:cs typeface="Calibri"/>
              </a:rPr>
              <a:t>harmed </a:t>
            </a:r>
            <a:r>
              <a:rPr sz="1100" kern="1200" spc="20" dirty="0">
                <a:solidFill>
                  <a:prstClr val="black"/>
                </a:solidFill>
                <a:latin typeface="Calibri"/>
                <a:ea typeface="+mn-ea"/>
                <a:cs typeface="Calibri"/>
              </a:rPr>
              <a:t>by </a:t>
            </a:r>
            <a:r>
              <a:rPr sz="1100" kern="1200" spc="10" dirty="0">
                <a:solidFill>
                  <a:prstClr val="black"/>
                </a:solidFill>
                <a:latin typeface="Calibri"/>
                <a:ea typeface="+mn-ea"/>
                <a:cs typeface="Calibri"/>
              </a:rPr>
              <a:t>inequities. </a:t>
            </a:r>
            <a:r>
              <a:rPr sz="1100" kern="1200" spc="-13" dirty="0">
                <a:solidFill>
                  <a:prstClr val="black"/>
                </a:solidFill>
                <a:latin typeface="Calibri"/>
                <a:ea typeface="+mn-ea"/>
                <a:cs typeface="Calibri"/>
              </a:rPr>
              <a:t>It </a:t>
            </a:r>
            <a:r>
              <a:rPr sz="1100" kern="1200" spc="20" dirty="0">
                <a:solidFill>
                  <a:prstClr val="black"/>
                </a:solidFill>
                <a:latin typeface="Calibri"/>
                <a:ea typeface="+mn-ea"/>
                <a:cs typeface="Calibri"/>
              </a:rPr>
              <a:t>aligns </a:t>
            </a:r>
            <a:r>
              <a:rPr sz="1100" kern="1200" spc="23" dirty="0">
                <a:solidFill>
                  <a:prstClr val="black"/>
                </a:solidFill>
                <a:latin typeface="Calibri"/>
                <a:ea typeface="+mn-ea"/>
                <a:cs typeface="Calibri"/>
              </a:rPr>
              <a:t>social </a:t>
            </a:r>
            <a:r>
              <a:rPr sz="1100" kern="1200" spc="20" dirty="0">
                <a:solidFill>
                  <a:prstClr val="black"/>
                </a:solidFill>
                <a:latin typeface="Calibri"/>
                <a:ea typeface="+mn-ea"/>
                <a:cs typeface="Calibri"/>
              </a:rPr>
              <a:t>change </a:t>
            </a:r>
            <a:r>
              <a:rPr sz="1100" kern="1200" spc="17" dirty="0">
                <a:solidFill>
                  <a:prstClr val="black"/>
                </a:solidFill>
                <a:latin typeface="Calibri"/>
                <a:ea typeface="+mn-ea"/>
                <a:cs typeface="Calibri"/>
              </a:rPr>
              <a:t>goals, </a:t>
            </a:r>
            <a:r>
              <a:rPr sz="1100" kern="1200" spc="-3" dirty="0">
                <a:solidFill>
                  <a:prstClr val="black"/>
                </a:solidFill>
                <a:latin typeface="Calibri"/>
                <a:ea typeface="+mn-ea"/>
                <a:cs typeface="Calibri"/>
              </a:rPr>
              <a:t>strategies </a:t>
            </a:r>
            <a:r>
              <a:rPr sz="1100" kern="1200" spc="17" dirty="0">
                <a:solidFill>
                  <a:prstClr val="black"/>
                </a:solidFill>
                <a:latin typeface="Calibri"/>
                <a:ea typeface="+mn-ea"/>
                <a:cs typeface="Calibri"/>
              </a:rPr>
              <a:t>and  </a:t>
            </a:r>
            <a:r>
              <a:rPr sz="1100" kern="1200" spc="3" dirty="0">
                <a:solidFill>
                  <a:prstClr val="black"/>
                </a:solidFill>
                <a:latin typeface="Calibri"/>
                <a:ea typeface="+mn-ea"/>
                <a:cs typeface="Calibri"/>
              </a:rPr>
              <a:t>progress </a:t>
            </a:r>
            <a:r>
              <a:rPr sz="1100" kern="1200" spc="7" dirty="0">
                <a:solidFill>
                  <a:prstClr val="black"/>
                </a:solidFill>
                <a:latin typeface="Calibri"/>
                <a:ea typeface="+mn-ea"/>
                <a:cs typeface="Calibri"/>
              </a:rPr>
              <a:t>measures, </a:t>
            </a:r>
            <a:r>
              <a:rPr sz="1100" kern="1200" spc="23" dirty="0">
                <a:solidFill>
                  <a:prstClr val="black"/>
                </a:solidFill>
                <a:latin typeface="Calibri"/>
                <a:ea typeface="+mn-ea"/>
                <a:cs typeface="Calibri"/>
              </a:rPr>
              <a:t>while </a:t>
            </a:r>
            <a:r>
              <a:rPr sz="1100" kern="1200" spc="13" dirty="0">
                <a:solidFill>
                  <a:prstClr val="black"/>
                </a:solidFill>
                <a:latin typeface="Calibri"/>
                <a:ea typeface="+mn-ea"/>
                <a:cs typeface="Calibri"/>
              </a:rPr>
              <a:t>ensuring </a:t>
            </a:r>
            <a:r>
              <a:rPr sz="1100" kern="1200" spc="-13" dirty="0">
                <a:solidFill>
                  <a:prstClr val="black"/>
                </a:solidFill>
                <a:latin typeface="Calibri"/>
                <a:ea typeface="+mn-ea"/>
                <a:cs typeface="Calibri"/>
              </a:rPr>
              <a:t>that </a:t>
            </a:r>
            <a:r>
              <a:rPr sz="1100" kern="1200" spc="17" dirty="0">
                <a:solidFill>
                  <a:prstClr val="black"/>
                </a:solidFill>
                <a:latin typeface="Calibri"/>
                <a:ea typeface="+mn-ea"/>
                <a:cs typeface="Calibri"/>
              </a:rPr>
              <a:t>people </a:t>
            </a:r>
            <a:r>
              <a:rPr sz="1100" kern="1200" spc="13" dirty="0">
                <a:solidFill>
                  <a:prstClr val="black"/>
                </a:solidFill>
                <a:latin typeface="Calibri"/>
                <a:ea typeface="+mn-ea"/>
                <a:cs typeface="Calibri"/>
              </a:rPr>
              <a:t>prioritized </a:t>
            </a:r>
            <a:r>
              <a:rPr sz="1100" kern="1200" spc="-3" dirty="0">
                <a:solidFill>
                  <a:prstClr val="black"/>
                </a:solidFill>
                <a:latin typeface="Calibri"/>
                <a:ea typeface="+mn-ea"/>
                <a:cs typeface="Calibri"/>
              </a:rPr>
              <a:t>for </a:t>
            </a:r>
            <a:r>
              <a:rPr sz="1100" kern="1200" dirty="0">
                <a:solidFill>
                  <a:prstClr val="black"/>
                </a:solidFill>
                <a:latin typeface="Calibri"/>
                <a:ea typeface="+mn-ea"/>
                <a:cs typeface="Calibri"/>
              </a:rPr>
              <a:t>benefit  </a:t>
            </a:r>
            <a:r>
              <a:rPr sz="1100" kern="1200" spc="17" dirty="0">
                <a:solidFill>
                  <a:prstClr val="black"/>
                </a:solidFill>
                <a:latin typeface="Calibri"/>
                <a:ea typeface="+mn-ea"/>
                <a:cs typeface="Calibri"/>
              </a:rPr>
              <a:t>help </a:t>
            </a:r>
            <a:r>
              <a:rPr sz="1100" kern="1200" spc="10" dirty="0">
                <a:solidFill>
                  <a:prstClr val="black"/>
                </a:solidFill>
                <a:latin typeface="Calibri"/>
                <a:ea typeface="+mn-ea"/>
                <a:cs typeface="Calibri"/>
              </a:rPr>
              <a:t>shape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implement </a:t>
            </a:r>
            <a:r>
              <a:rPr sz="1100" kern="1200" dirty="0">
                <a:solidFill>
                  <a:prstClr val="black"/>
                </a:solidFill>
                <a:latin typeface="Calibri"/>
                <a:ea typeface="+mn-ea"/>
                <a:cs typeface="Calibri"/>
              </a:rPr>
              <a:t>those </a:t>
            </a:r>
            <a:r>
              <a:rPr sz="1100" kern="1200" spc="17" dirty="0">
                <a:solidFill>
                  <a:prstClr val="black"/>
                </a:solidFill>
                <a:latin typeface="Calibri"/>
                <a:ea typeface="+mn-ea"/>
                <a:cs typeface="Calibri"/>
              </a:rPr>
              <a:t>goals, </a:t>
            </a:r>
            <a:r>
              <a:rPr sz="1100" kern="1200" spc="-3" dirty="0">
                <a:solidFill>
                  <a:prstClr val="black"/>
                </a:solidFill>
                <a:latin typeface="Calibri"/>
                <a:ea typeface="+mn-ea"/>
                <a:cs typeface="Calibri"/>
              </a:rPr>
              <a:t>strategies </a:t>
            </a:r>
            <a:r>
              <a:rPr sz="1100" kern="1200" spc="17" dirty="0">
                <a:solidFill>
                  <a:prstClr val="black"/>
                </a:solidFill>
                <a:latin typeface="Calibri"/>
                <a:ea typeface="+mn-ea"/>
                <a:cs typeface="Calibri"/>
              </a:rPr>
              <a:t>and</a:t>
            </a:r>
            <a:r>
              <a:rPr sz="1100" kern="1200" spc="189" dirty="0">
                <a:solidFill>
                  <a:prstClr val="black"/>
                </a:solidFill>
                <a:latin typeface="Calibri"/>
                <a:ea typeface="+mn-ea"/>
                <a:cs typeface="Calibri"/>
              </a:rPr>
              <a:t> </a:t>
            </a:r>
            <a:r>
              <a:rPr sz="1100" kern="1200" spc="7" dirty="0">
                <a:solidFill>
                  <a:prstClr val="black"/>
                </a:solidFill>
                <a:latin typeface="Calibri"/>
                <a:ea typeface="+mn-ea"/>
                <a:cs typeface="Calibri"/>
              </a:rPr>
              <a:t>measures.</a:t>
            </a:r>
            <a:endParaRPr sz="1100" kern="1200" dirty="0">
              <a:solidFill>
                <a:prstClr val="black"/>
              </a:solidFill>
              <a:latin typeface="Calibri"/>
              <a:ea typeface="+mn-ea"/>
              <a:cs typeface="Calibri"/>
            </a:endParaRPr>
          </a:p>
        </p:txBody>
      </p:sp>
      <p:sp>
        <p:nvSpPr>
          <p:cNvPr id="16" name="object 16"/>
          <p:cNvSpPr txBox="1"/>
          <p:nvPr/>
        </p:nvSpPr>
        <p:spPr>
          <a:xfrm>
            <a:off x="381752" y="4196398"/>
            <a:ext cx="4061039" cy="655523"/>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13" dirty="0">
                <a:solidFill>
                  <a:prstClr val="black"/>
                </a:solidFill>
                <a:latin typeface="Calibri"/>
                <a:ea typeface="+mn-ea"/>
                <a:cs typeface="Calibri"/>
              </a:rPr>
              <a:t>Structural racism</a:t>
            </a:r>
            <a:r>
              <a:rPr sz="1100" kern="1200" spc="13"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17" dirty="0">
                <a:solidFill>
                  <a:prstClr val="black"/>
                </a:solidFill>
                <a:latin typeface="Calibri"/>
                <a:ea typeface="+mn-ea"/>
                <a:cs typeface="Calibri"/>
              </a:rPr>
              <a:t>macrolevel </a:t>
            </a:r>
            <a:r>
              <a:rPr sz="1100" kern="1200" spc="3" dirty="0">
                <a:solidFill>
                  <a:prstClr val="black"/>
                </a:solidFill>
                <a:latin typeface="Calibri"/>
                <a:ea typeface="+mn-ea"/>
                <a:cs typeface="Calibri"/>
              </a:rPr>
              <a:t>systems, </a:t>
            </a:r>
            <a:r>
              <a:rPr sz="1100" kern="1200" spc="23" dirty="0">
                <a:solidFill>
                  <a:prstClr val="black"/>
                </a:solidFill>
                <a:latin typeface="Calibri"/>
                <a:ea typeface="+mn-ea"/>
                <a:cs typeface="Calibri"/>
              </a:rPr>
              <a:t>social </a:t>
            </a:r>
            <a:r>
              <a:rPr sz="1100" kern="1200" spc="7" dirty="0">
                <a:solidFill>
                  <a:prstClr val="black"/>
                </a:solidFill>
                <a:latin typeface="Calibri"/>
                <a:ea typeface="+mn-ea"/>
                <a:cs typeface="Calibri"/>
              </a:rPr>
              <a:t>forces, </a:t>
            </a:r>
            <a:r>
              <a:rPr sz="1100" kern="1200" spc="3" dirty="0">
                <a:solidFill>
                  <a:prstClr val="black"/>
                </a:solidFill>
                <a:latin typeface="Calibri"/>
                <a:ea typeface="+mn-ea"/>
                <a:cs typeface="Calibri"/>
              </a:rPr>
              <a:t>institutions,  </a:t>
            </a:r>
            <a:r>
              <a:rPr sz="1100" kern="1200" spc="17" dirty="0">
                <a:solidFill>
                  <a:prstClr val="black"/>
                </a:solidFill>
                <a:latin typeface="Calibri"/>
                <a:ea typeface="+mn-ea"/>
                <a:cs typeface="Calibri"/>
              </a:rPr>
              <a:t>ideologies and </a:t>
            </a:r>
            <a:r>
              <a:rPr sz="1100" kern="1200" spc="7" dirty="0">
                <a:solidFill>
                  <a:prstClr val="black"/>
                </a:solidFill>
                <a:latin typeface="Calibri"/>
                <a:ea typeface="+mn-ea"/>
                <a:cs typeface="Calibri"/>
              </a:rPr>
              <a:t>processes </a:t>
            </a:r>
            <a:r>
              <a:rPr sz="1100" kern="1200" spc="-13" dirty="0">
                <a:solidFill>
                  <a:prstClr val="black"/>
                </a:solidFill>
                <a:latin typeface="Calibri"/>
                <a:ea typeface="+mn-ea"/>
                <a:cs typeface="Calibri"/>
              </a:rPr>
              <a:t>that </a:t>
            </a:r>
            <a:r>
              <a:rPr sz="1100" kern="1200" dirty="0">
                <a:solidFill>
                  <a:prstClr val="black"/>
                </a:solidFill>
                <a:latin typeface="Calibri"/>
                <a:ea typeface="+mn-ea"/>
                <a:cs typeface="Calibri"/>
              </a:rPr>
              <a:t>interact </a:t>
            </a:r>
            <a:r>
              <a:rPr sz="1100" kern="1200" spc="13" dirty="0">
                <a:solidFill>
                  <a:prstClr val="black"/>
                </a:solidFill>
                <a:latin typeface="Calibri"/>
                <a:ea typeface="+mn-ea"/>
                <a:cs typeface="Calibri"/>
              </a:rPr>
              <a:t>with one </a:t>
            </a:r>
            <a:r>
              <a:rPr sz="1100" kern="1200" spc="3" dirty="0">
                <a:solidFill>
                  <a:prstClr val="black"/>
                </a:solidFill>
                <a:latin typeface="Calibri"/>
                <a:ea typeface="+mn-ea"/>
                <a:cs typeface="Calibri"/>
              </a:rPr>
              <a:t>another </a:t>
            </a:r>
            <a:r>
              <a:rPr sz="1100" kern="1200" spc="-10" dirty="0">
                <a:solidFill>
                  <a:prstClr val="black"/>
                </a:solidFill>
                <a:latin typeface="Calibri"/>
                <a:ea typeface="+mn-ea"/>
                <a:cs typeface="Calibri"/>
              </a:rPr>
              <a:t>to </a:t>
            </a:r>
            <a:r>
              <a:rPr sz="1100" kern="1200" dirty="0">
                <a:solidFill>
                  <a:prstClr val="black"/>
                </a:solidFill>
                <a:latin typeface="Calibri"/>
                <a:ea typeface="+mn-ea"/>
                <a:cs typeface="Calibri"/>
              </a:rPr>
              <a:t>generate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reinforce </a:t>
            </a:r>
            <a:r>
              <a:rPr sz="1100" kern="1200" spc="10" dirty="0">
                <a:solidFill>
                  <a:prstClr val="black"/>
                </a:solidFill>
                <a:latin typeface="Calibri"/>
                <a:ea typeface="+mn-ea"/>
                <a:cs typeface="Calibri"/>
              </a:rPr>
              <a:t>inequities </a:t>
            </a:r>
            <a:r>
              <a:rPr sz="1100" kern="1200" spc="20" dirty="0">
                <a:solidFill>
                  <a:prstClr val="black"/>
                </a:solidFill>
                <a:latin typeface="Calibri"/>
                <a:ea typeface="+mn-ea"/>
                <a:cs typeface="Calibri"/>
              </a:rPr>
              <a:t>among racial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ethnic</a:t>
            </a:r>
            <a:r>
              <a:rPr sz="1100" kern="1200" spc="152" dirty="0">
                <a:solidFill>
                  <a:prstClr val="black"/>
                </a:solidFill>
                <a:latin typeface="Calibri"/>
                <a:ea typeface="+mn-ea"/>
                <a:cs typeface="Calibri"/>
              </a:rPr>
              <a:t> </a:t>
            </a:r>
            <a:r>
              <a:rPr sz="1100" kern="1200" spc="13" dirty="0">
                <a:solidFill>
                  <a:prstClr val="black"/>
                </a:solidFill>
                <a:latin typeface="Calibri"/>
                <a:ea typeface="+mn-ea"/>
                <a:cs typeface="Calibri"/>
              </a:rPr>
              <a:t>groups.</a:t>
            </a:r>
            <a:endParaRPr sz="1100" kern="1200" baseline="32407" dirty="0">
              <a:solidFill>
                <a:prstClr val="black"/>
              </a:solidFill>
              <a:latin typeface="Calibri"/>
              <a:ea typeface="+mn-ea"/>
              <a:cs typeface="Calibri"/>
            </a:endParaRPr>
          </a:p>
        </p:txBody>
      </p:sp>
      <p:sp>
        <p:nvSpPr>
          <p:cNvPr id="17" name="object 17"/>
          <p:cNvSpPr txBox="1"/>
          <p:nvPr/>
        </p:nvSpPr>
        <p:spPr>
          <a:xfrm>
            <a:off x="5027770" y="930699"/>
            <a:ext cx="4116229" cy="3059129"/>
          </a:xfrm>
          <a:prstGeom prst="rect">
            <a:avLst/>
          </a:prstGeom>
        </p:spPr>
        <p:txBody>
          <a:bodyPr vert="horz" wrap="square" lIns="0" tIns="8404" rIns="0" bIns="0" rtlCol="0">
            <a:spAutoFit/>
          </a:bodyPr>
          <a:lstStyle/>
          <a:p>
            <a:pPr marL="8405" marR="3362" defTabSz="605150">
              <a:lnSpc>
                <a:spcPct val="130900"/>
              </a:lnSpc>
              <a:spcBef>
                <a:spcPts val="66"/>
              </a:spcBef>
              <a:buClrTx/>
            </a:pPr>
            <a:r>
              <a:rPr sz="1100" b="1" kern="1200" spc="3" dirty="0">
                <a:solidFill>
                  <a:prstClr val="black"/>
                </a:solidFill>
                <a:latin typeface="Calibri"/>
                <a:ea typeface="+mn-ea"/>
                <a:cs typeface="Calibri"/>
              </a:rPr>
              <a:t>Systems </a:t>
            </a:r>
            <a:r>
              <a:rPr sz="1100" b="1" kern="1200" spc="13" dirty="0">
                <a:solidFill>
                  <a:prstClr val="black"/>
                </a:solidFill>
                <a:latin typeface="Calibri"/>
                <a:ea typeface="+mn-ea"/>
                <a:cs typeface="Calibri"/>
              </a:rPr>
              <a:t>change</a:t>
            </a:r>
            <a:r>
              <a:rPr sz="1100" kern="1200" spc="13" dirty="0">
                <a:solidFill>
                  <a:prstClr val="black"/>
                </a:solidFill>
                <a:latin typeface="Calibri"/>
                <a:ea typeface="+mn-ea"/>
                <a:cs typeface="Calibri"/>
              </a:rPr>
              <a:t>: </a:t>
            </a:r>
            <a:r>
              <a:rPr sz="1100" kern="1200" spc="17" dirty="0">
                <a:solidFill>
                  <a:prstClr val="black"/>
                </a:solidFill>
                <a:latin typeface="Calibri"/>
                <a:ea typeface="+mn-ea"/>
                <a:cs typeface="Calibri"/>
              </a:rPr>
              <a:t>Addressing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systemic </a:t>
            </a:r>
            <a:r>
              <a:rPr sz="1100" kern="1200" spc="3" dirty="0">
                <a:solidFill>
                  <a:prstClr val="black"/>
                </a:solidFill>
                <a:latin typeface="Calibri"/>
                <a:ea typeface="+mn-ea"/>
                <a:cs typeface="Calibri"/>
              </a:rPr>
              <a:t>barriers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create  </a:t>
            </a:r>
            <a:r>
              <a:rPr sz="1100" kern="1200" spc="10" dirty="0">
                <a:solidFill>
                  <a:prstClr val="black"/>
                </a:solidFill>
                <a:latin typeface="Calibri"/>
                <a:ea typeface="+mn-ea"/>
                <a:cs typeface="Calibri"/>
              </a:rPr>
              <a:t>inequities. </a:t>
            </a:r>
            <a:r>
              <a:rPr lang="en-US" sz="1100" kern="1200" spc="20" dirty="0">
                <a:solidFill>
                  <a:prstClr val="black"/>
                </a:solidFill>
                <a:latin typeface="Calibri"/>
                <a:ea typeface="+mn-ea"/>
                <a:cs typeface="Calibri"/>
              </a:rPr>
              <a:t>Investments</a:t>
            </a:r>
            <a:r>
              <a:rPr sz="1100" kern="1200" spc="20" dirty="0">
                <a:solidFill>
                  <a:prstClr val="black"/>
                </a:solidFill>
                <a:latin typeface="Calibri"/>
                <a:ea typeface="+mn-ea"/>
                <a:cs typeface="Calibri"/>
              </a:rPr>
              <a:t> </a:t>
            </a:r>
            <a:r>
              <a:rPr sz="1100" kern="1200" spc="13" dirty="0">
                <a:solidFill>
                  <a:prstClr val="black"/>
                </a:solidFill>
                <a:latin typeface="Calibri"/>
                <a:ea typeface="+mn-ea"/>
                <a:cs typeface="Calibri"/>
              </a:rPr>
              <a:t>focused </a:t>
            </a:r>
            <a:r>
              <a:rPr sz="1100" kern="1200" spc="20" dirty="0">
                <a:solidFill>
                  <a:prstClr val="black"/>
                </a:solidFill>
                <a:latin typeface="Calibri"/>
                <a:ea typeface="+mn-ea"/>
                <a:cs typeface="Calibri"/>
              </a:rPr>
              <a:t>on </a:t>
            </a:r>
            <a:r>
              <a:rPr sz="1100" kern="1200" dirty="0">
                <a:solidFill>
                  <a:prstClr val="black"/>
                </a:solidFill>
                <a:latin typeface="Calibri"/>
                <a:ea typeface="+mn-ea"/>
                <a:cs typeface="Calibri"/>
              </a:rPr>
              <a:t>systems </a:t>
            </a:r>
            <a:r>
              <a:rPr sz="1100" kern="1200" spc="20" dirty="0">
                <a:solidFill>
                  <a:prstClr val="black"/>
                </a:solidFill>
                <a:latin typeface="Calibri"/>
                <a:ea typeface="+mn-ea"/>
                <a:cs typeface="Calibri"/>
              </a:rPr>
              <a:t>change </a:t>
            </a:r>
            <a:r>
              <a:rPr lang="en-US" sz="1100" kern="1200" spc="26" dirty="0">
                <a:solidFill>
                  <a:prstClr val="black"/>
                </a:solidFill>
                <a:latin typeface="Calibri"/>
                <a:ea typeface="+mn-ea"/>
                <a:cs typeface="Calibri"/>
              </a:rPr>
              <a:t>tend to </a:t>
            </a:r>
            <a:r>
              <a:rPr sz="1100" kern="1200" spc="3" dirty="0">
                <a:solidFill>
                  <a:prstClr val="black"/>
                </a:solidFill>
                <a:latin typeface="Calibri"/>
                <a:ea typeface="+mn-ea"/>
                <a:cs typeface="Calibri"/>
              </a:rPr>
              <a:t>support</a:t>
            </a:r>
            <a:r>
              <a:rPr lang="en-US" sz="1100" kern="1200" spc="3" dirty="0">
                <a:solidFill>
                  <a:prstClr val="black"/>
                </a:solidFill>
                <a:latin typeface="Calibri"/>
                <a:ea typeface="+mn-ea"/>
                <a:cs typeface="Calibri"/>
              </a:rPr>
              <a:t> </a:t>
            </a:r>
            <a:r>
              <a:rPr sz="1100" kern="1200" spc="13" dirty="0">
                <a:solidFill>
                  <a:prstClr val="black"/>
                </a:solidFill>
                <a:latin typeface="Calibri"/>
                <a:ea typeface="+mn-ea"/>
                <a:cs typeface="Calibri"/>
              </a:rPr>
              <a:t>advocacy, </a:t>
            </a:r>
            <a:r>
              <a:rPr sz="1100" kern="1200" spc="20" dirty="0">
                <a:solidFill>
                  <a:prstClr val="black"/>
                </a:solidFill>
                <a:latin typeface="Calibri"/>
                <a:ea typeface="+mn-ea"/>
                <a:cs typeface="Calibri"/>
              </a:rPr>
              <a:t>community </a:t>
            </a:r>
            <a:r>
              <a:rPr sz="1100" kern="1200" spc="23" dirty="0">
                <a:solidFill>
                  <a:prstClr val="black"/>
                </a:solidFill>
                <a:latin typeface="Calibri"/>
                <a:ea typeface="+mn-ea"/>
                <a:cs typeface="Calibri"/>
              </a:rPr>
              <a:t>organizing</a:t>
            </a:r>
            <a:r>
              <a:rPr lang="en-US" sz="1100" kern="1200" spc="23" dirty="0">
                <a:solidFill>
                  <a:prstClr val="black"/>
                </a:solidFill>
                <a:latin typeface="Calibri"/>
                <a:ea typeface="+mn-ea"/>
                <a:cs typeface="Calibri"/>
              </a:rPr>
              <a:t>, </a:t>
            </a:r>
            <a:r>
              <a:rPr sz="1100" kern="1200" spc="36" dirty="0">
                <a:solidFill>
                  <a:prstClr val="black"/>
                </a:solidFill>
                <a:latin typeface="Calibri"/>
                <a:ea typeface="+mn-ea"/>
                <a:cs typeface="Calibri"/>
              </a:rPr>
              <a:t>civic </a:t>
            </a:r>
            <a:r>
              <a:rPr sz="1100" kern="1200" spc="7" dirty="0">
                <a:solidFill>
                  <a:prstClr val="black"/>
                </a:solidFill>
                <a:latin typeface="Calibri"/>
                <a:ea typeface="+mn-ea"/>
                <a:cs typeface="Calibri"/>
              </a:rPr>
              <a:t>engagement,  </a:t>
            </a:r>
            <a:r>
              <a:rPr sz="1100" kern="1200" spc="10" dirty="0">
                <a:solidFill>
                  <a:prstClr val="black"/>
                </a:solidFill>
                <a:latin typeface="Calibri"/>
                <a:ea typeface="+mn-ea"/>
                <a:cs typeface="Calibri"/>
              </a:rPr>
              <a:t>supporting power </a:t>
            </a:r>
            <a:r>
              <a:rPr sz="1100" kern="1200" spc="23" dirty="0">
                <a:solidFill>
                  <a:prstClr val="black"/>
                </a:solidFill>
                <a:latin typeface="Calibri"/>
                <a:ea typeface="+mn-ea"/>
                <a:cs typeface="Calibri"/>
              </a:rPr>
              <a:t>building </a:t>
            </a:r>
            <a:r>
              <a:rPr sz="1100" kern="1200" spc="20" dirty="0">
                <a:solidFill>
                  <a:prstClr val="black"/>
                </a:solidFill>
                <a:latin typeface="Calibri"/>
                <a:ea typeface="+mn-ea"/>
                <a:cs typeface="Calibri"/>
              </a:rPr>
              <a:t>among </a:t>
            </a:r>
            <a:r>
              <a:rPr sz="1100" kern="1200" spc="17" dirty="0">
                <a:solidFill>
                  <a:prstClr val="black"/>
                </a:solidFill>
                <a:latin typeface="Calibri"/>
                <a:ea typeface="+mn-ea"/>
                <a:cs typeface="Calibri"/>
              </a:rPr>
              <a:t>communities </a:t>
            </a:r>
            <a:r>
              <a:rPr sz="1100" kern="1200" spc="7" dirty="0">
                <a:solidFill>
                  <a:prstClr val="black"/>
                </a:solidFill>
                <a:latin typeface="Calibri"/>
                <a:ea typeface="+mn-ea"/>
                <a:cs typeface="Calibri"/>
              </a:rPr>
              <a:t>so </a:t>
            </a:r>
            <a:r>
              <a:rPr sz="1100" kern="1200" spc="-13" dirty="0">
                <a:solidFill>
                  <a:prstClr val="black"/>
                </a:solidFill>
                <a:latin typeface="Calibri"/>
                <a:ea typeface="+mn-ea"/>
                <a:cs typeface="Calibri"/>
              </a:rPr>
              <a:t>that </a:t>
            </a:r>
            <a:r>
              <a:rPr sz="1100" kern="1200" spc="3" dirty="0">
                <a:solidFill>
                  <a:prstClr val="black"/>
                </a:solidFill>
                <a:latin typeface="Calibri"/>
                <a:ea typeface="+mn-ea"/>
                <a:cs typeface="Calibri"/>
              </a:rPr>
              <a:t>they </a:t>
            </a:r>
            <a:r>
              <a:rPr sz="1100" kern="1200" spc="30" dirty="0">
                <a:solidFill>
                  <a:prstClr val="black"/>
                </a:solidFill>
                <a:latin typeface="Calibri"/>
                <a:ea typeface="+mn-ea"/>
                <a:cs typeface="Calibri"/>
              </a:rPr>
              <a:t>can </a:t>
            </a:r>
            <a:r>
              <a:rPr sz="1100" kern="1200" spc="-13" dirty="0">
                <a:solidFill>
                  <a:prstClr val="black"/>
                </a:solidFill>
                <a:latin typeface="Calibri"/>
                <a:ea typeface="+mn-ea"/>
                <a:cs typeface="Calibri"/>
              </a:rPr>
              <a:t>better </a:t>
            </a:r>
            <a:r>
              <a:rPr sz="1100" kern="1200" spc="10" dirty="0">
                <a:solidFill>
                  <a:prstClr val="black"/>
                </a:solidFill>
                <a:latin typeface="Calibri"/>
                <a:ea typeface="+mn-ea"/>
                <a:cs typeface="Calibri"/>
              </a:rPr>
              <a:t>shape </a:t>
            </a:r>
            <a:r>
              <a:rPr sz="1100" kern="1200" spc="-7" dirty="0">
                <a:solidFill>
                  <a:prstClr val="black"/>
                </a:solidFill>
                <a:latin typeface="Calibri"/>
                <a:ea typeface="+mn-ea"/>
                <a:cs typeface="Calibri"/>
              </a:rPr>
              <a:t>the </a:t>
            </a:r>
            <a:r>
              <a:rPr sz="1100" kern="1200" dirty="0">
                <a:solidFill>
                  <a:prstClr val="black"/>
                </a:solidFill>
                <a:latin typeface="Calibri"/>
                <a:ea typeface="+mn-ea"/>
                <a:cs typeface="Calibri"/>
              </a:rPr>
              <a:t>systems </a:t>
            </a:r>
            <a:r>
              <a:rPr sz="1100" kern="1200" spc="-3" dirty="0">
                <a:solidFill>
                  <a:prstClr val="black"/>
                </a:solidFill>
                <a:latin typeface="Calibri"/>
                <a:ea typeface="+mn-ea"/>
                <a:cs typeface="Calibri"/>
              </a:rPr>
              <a:t>affect</a:t>
            </a:r>
            <a:r>
              <a:rPr lang="en-US" sz="1100" kern="1200" spc="-3" dirty="0">
                <a:solidFill>
                  <a:prstClr val="black"/>
                </a:solidFill>
                <a:latin typeface="Calibri"/>
                <a:ea typeface="+mn-ea"/>
                <a:cs typeface="Calibri"/>
              </a:rPr>
              <a:t>ing</a:t>
            </a:r>
            <a:r>
              <a:rPr sz="1100" kern="1200" spc="-3" dirty="0">
                <a:solidFill>
                  <a:prstClr val="black"/>
                </a:solidFill>
                <a:latin typeface="Calibri"/>
                <a:ea typeface="+mn-ea"/>
                <a:cs typeface="Calibri"/>
              </a:rPr>
              <a:t> </a:t>
            </a:r>
            <a:r>
              <a:rPr sz="1100" kern="1200" spc="3" dirty="0">
                <a:solidFill>
                  <a:prstClr val="black"/>
                </a:solidFill>
                <a:latin typeface="Calibri"/>
                <a:ea typeface="+mn-ea"/>
                <a:cs typeface="Calibri"/>
              </a:rPr>
              <a:t>them. </a:t>
            </a:r>
            <a:endParaRPr lang="en-US" sz="1100" kern="1200" spc="3" dirty="0">
              <a:solidFill>
                <a:prstClr val="black"/>
              </a:solidFill>
              <a:latin typeface="Calibri"/>
              <a:ea typeface="+mn-ea"/>
              <a:cs typeface="Calibri"/>
            </a:endParaRPr>
          </a:p>
          <a:p>
            <a:pPr marL="8405" marR="3362" defTabSz="605150">
              <a:lnSpc>
                <a:spcPct val="130900"/>
              </a:lnSpc>
              <a:spcBef>
                <a:spcPts val="66"/>
              </a:spcBef>
              <a:buClrTx/>
            </a:pPr>
            <a:r>
              <a:rPr sz="1100" kern="1200" dirty="0">
                <a:solidFill>
                  <a:prstClr val="black"/>
                </a:solidFill>
                <a:latin typeface="Calibri"/>
                <a:ea typeface="+mn-ea"/>
                <a:cs typeface="Calibri"/>
              </a:rPr>
              <a:t>For </a:t>
            </a:r>
            <a:r>
              <a:rPr sz="1100" kern="1200" spc="20" dirty="0">
                <a:solidFill>
                  <a:prstClr val="black"/>
                </a:solidFill>
                <a:latin typeface="Calibri"/>
                <a:ea typeface="+mn-ea"/>
                <a:cs typeface="Calibri"/>
              </a:rPr>
              <a:t>example,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addition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instead </a:t>
            </a:r>
            <a:r>
              <a:rPr sz="1100" kern="1200" spc="-7" dirty="0">
                <a:solidFill>
                  <a:prstClr val="black"/>
                </a:solidFill>
                <a:latin typeface="Calibri"/>
                <a:ea typeface="+mn-ea"/>
                <a:cs typeface="Calibri"/>
              </a:rPr>
              <a:t>of) </a:t>
            </a:r>
            <a:r>
              <a:rPr sz="1100" kern="1200" spc="17" dirty="0">
                <a:solidFill>
                  <a:prstClr val="black"/>
                </a:solidFill>
                <a:latin typeface="Calibri"/>
                <a:ea typeface="+mn-ea"/>
                <a:cs typeface="Calibri"/>
              </a:rPr>
              <a:t>delivering culturally </a:t>
            </a:r>
            <a:r>
              <a:rPr sz="1100" kern="1200" spc="7" dirty="0">
                <a:solidFill>
                  <a:prstClr val="black"/>
                </a:solidFill>
                <a:latin typeface="Calibri"/>
                <a:ea typeface="+mn-ea"/>
                <a:cs typeface="Calibri"/>
              </a:rPr>
              <a:t>tailored health </a:t>
            </a:r>
            <a:r>
              <a:rPr sz="1100" kern="1200" spc="13" dirty="0">
                <a:solidFill>
                  <a:prstClr val="black"/>
                </a:solidFill>
                <a:latin typeface="Calibri"/>
                <a:ea typeface="+mn-ea"/>
                <a:cs typeface="Calibri"/>
              </a:rPr>
              <a:t>care services,  </a:t>
            </a:r>
            <a:r>
              <a:rPr sz="1100" kern="1200" spc="3" dirty="0">
                <a:solidFill>
                  <a:prstClr val="black"/>
                </a:solidFill>
                <a:latin typeface="Calibri"/>
                <a:ea typeface="+mn-ea"/>
                <a:cs typeface="Calibri"/>
              </a:rPr>
              <a:t>this </a:t>
            </a:r>
            <a:r>
              <a:rPr sz="1100" kern="1200" spc="17" dirty="0">
                <a:solidFill>
                  <a:prstClr val="black"/>
                </a:solidFill>
                <a:latin typeface="Calibri"/>
                <a:ea typeface="+mn-ea"/>
                <a:cs typeface="Calibri"/>
              </a:rPr>
              <a:t>approach </a:t>
            </a:r>
            <a:r>
              <a:rPr sz="1100" kern="1200" spc="10" dirty="0">
                <a:solidFill>
                  <a:prstClr val="black"/>
                </a:solidFill>
                <a:latin typeface="Calibri"/>
                <a:ea typeface="+mn-ea"/>
                <a:cs typeface="Calibri"/>
              </a:rPr>
              <a:t>might </a:t>
            </a:r>
            <a:r>
              <a:rPr sz="1100" kern="1200" spc="13" dirty="0">
                <a:solidFill>
                  <a:prstClr val="black"/>
                </a:solidFill>
                <a:latin typeface="Calibri"/>
                <a:ea typeface="+mn-ea"/>
                <a:cs typeface="Calibri"/>
              </a:rPr>
              <a:t>focus </a:t>
            </a:r>
            <a:r>
              <a:rPr sz="1100" kern="1200" spc="20" dirty="0">
                <a:solidFill>
                  <a:prstClr val="black"/>
                </a:solidFill>
                <a:latin typeface="Calibri"/>
                <a:ea typeface="+mn-ea"/>
                <a:cs typeface="Calibri"/>
              </a:rPr>
              <a:t>on </a:t>
            </a:r>
            <a:r>
              <a:rPr sz="1100" kern="1200" spc="23" dirty="0">
                <a:solidFill>
                  <a:prstClr val="black"/>
                </a:solidFill>
                <a:latin typeface="Calibri"/>
                <a:ea typeface="+mn-ea"/>
                <a:cs typeface="Calibri"/>
              </a:rPr>
              <a:t>changing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norms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policies </a:t>
            </a:r>
            <a:r>
              <a:rPr sz="1100" kern="1200" spc="-13" dirty="0">
                <a:solidFill>
                  <a:prstClr val="black"/>
                </a:solidFill>
                <a:latin typeface="Calibri"/>
                <a:ea typeface="+mn-ea"/>
                <a:cs typeface="Calibri"/>
              </a:rPr>
              <a:t>that  </a:t>
            </a:r>
            <a:r>
              <a:rPr sz="1100" kern="1200" spc="17" dirty="0">
                <a:solidFill>
                  <a:prstClr val="black"/>
                </a:solidFill>
                <a:latin typeface="Calibri"/>
                <a:ea typeface="+mn-ea"/>
                <a:cs typeface="Calibri"/>
              </a:rPr>
              <a:t>cause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enable </a:t>
            </a:r>
            <a:r>
              <a:rPr sz="1100" kern="1200" spc="7" dirty="0">
                <a:solidFill>
                  <a:prstClr val="black"/>
                </a:solidFill>
                <a:latin typeface="Calibri"/>
                <a:ea typeface="+mn-ea"/>
                <a:cs typeface="Calibri"/>
              </a:rPr>
              <a:t>health disparities </a:t>
            </a:r>
            <a:r>
              <a:rPr sz="1100" kern="1200" spc="10" dirty="0">
                <a:solidFill>
                  <a:prstClr val="black"/>
                </a:solidFill>
                <a:latin typeface="Calibri"/>
                <a:ea typeface="+mn-ea"/>
                <a:cs typeface="Calibri"/>
              </a:rPr>
              <a:t>(e.g., </a:t>
            </a:r>
            <a:r>
              <a:rPr sz="1100" kern="1200" spc="20" dirty="0">
                <a:solidFill>
                  <a:prstClr val="black"/>
                </a:solidFill>
                <a:latin typeface="Calibri"/>
                <a:ea typeface="+mn-ea"/>
                <a:cs typeface="Calibri"/>
              </a:rPr>
              <a:t>community </a:t>
            </a:r>
            <a:r>
              <a:rPr sz="1100" kern="1200" spc="7" dirty="0">
                <a:solidFill>
                  <a:prstClr val="black"/>
                </a:solidFill>
                <a:latin typeface="Calibri"/>
                <a:ea typeface="+mn-ea"/>
                <a:cs typeface="Calibri"/>
              </a:rPr>
              <a:t>engagement,</a:t>
            </a:r>
            <a:r>
              <a:rPr sz="1100" kern="1200" spc="13" dirty="0">
                <a:solidFill>
                  <a:prstClr val="black"/>
                </a:solidFill>
                <a:latin typeface="Calibri"/>
                <a:ea typeface="+mn-ea"/>
                <a:cs typeface="Calibri"/>
              </a:rPr>
              <a:t>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decision </a:t>
            </a:r>
            <a:r>
              <a:rPr sz="1100" kern="1200" spc="23" dirty="0">
                <a:solidFill>
                  <a:prstClr val="black"/>
                </a:solidFill>
                <a:latin typeface="Calibri"/>
                <a:ea typeface="+mn-ea"/>
                <a:cs typeface="Calibri"/>
              </a:rPr>
              <a:t>making </a:t>
            </a:r>
            <a:r>
              <a:rPr sz="1100" kern="1200" spc="26" dirty="0">
                <a:solidFill>
                  <a:prstClr val="black"/>
                </a:solidFill>
                <a:latin typeface="Calibri"/>
                <a:ea typeface="+mn-ea"/>
                <a:cs typeface="Calibri"/>
              </a:rPr>
              <a:t>in </a:t>
            </a:r>
            <a:r>
              <a:rPr sz="1100" kern="1200" spc="20" dirty="0">
                <a:solidFill>
                  <a:prstClr val="black"/>
                </a:solidFill>
                <a:latin typeface="Calibri"/>
                <a:ea typeface="+mn-ea"/>
                <a:cs typeface="Calibri"/>
              </a:rPr>
              <a:t>city planning; </a:t>
            </a:r>
            <a:r>
              <a:rPr sz="1100" kern="1200" spc="3" dirty="0">
                <a:solidFill>
                  <a:prstClr val="black"/>
                </a:solidFill>
                <a:latin typeface="Calibri"/>
                <a:ea typeface="+mn-ea"/>
                <a:cs typeface="Calibri"/>
              </a:rPr>
              <a:t>standards </a:t>
            </a:r>
            <a:r>
              <a:rPr sz="1100" kern="1200" dirty="0">
                <a:solidFill>
                  <a:prstClr val="black"/>
                </a:solidFill>
                <a:latin typeface="Calibri"/>
                <a:ea typeface="+mn-ea"/>
                <a:cs typeface="Calibri"/>
              </a:rPr>
              <a:t>of  </a:t>
            </a:r>
            <a:r>
              <a:rPr sz="1100" kern="1200" spc="17" dirty="0">
                <a:solidFill>
                  <a:prstClr val="black"/>
                </a:solidFill>
                <a:latin typeface="Calibri"/>
                <a:ea typeface="+mn-ea"/>
                <a:cs typeface="Calibri"/>
              </a:rPr>
              <a:t>culturally </a:t>
            </a:r>
            <a:r>
              <a:rPr sz="1100" kern="1200" spc="7" dirty="0">
                <a:solidFill>
                  <a:prstClr val="black"/>
                </a:solidFill>
                <a:latin typeface="Calibri"/>
                <a:ea typeface="+mn-ea"/>
                <a:cs typeface="Calibri"/>
              </a:rPr>
              <a:t>competent </a:t>
            </a:r>
            <a:r>
              <a:rPr sz="1100" kern="1200" spc="13" dirty="0">
                <a:solidFill>
                  <a:prstClr val="black"/>
                </a:solidFill>
                <a:latin typeface="Calibri"/>
                <a:ea typeface="+mn-ea"/>
                <a:cs typeface="Calibri"/>
              </a:rPr>
              <a:t>service delivery).</a:t>
            </a:r>
            <a:r>
              <a:rPr sz="1100" kern="1200" spc="20" baseline="32407" dirty="0">
                <a:solidFill>
                  <a:prstClr val="black"/>
                </a:solidFill>
                <a:latin typeface="Calibri"/>
                <a:ea typeface="+mn-ea"/>
                <a:cs typeface="Calibri"/>
              </a:rPr>
              <a:t> </a:t>
            </a:r>
            <a:endParaRPr lang="en-US" sz="1100" kern="1200" spc="20" baseline="32407" dirty="0">
              <a:solidFill>
                <a:prstClr val="black"/>
              </a:solidFill>
              <a:latin typeface="Calibri"/>
              <a:ea typeface="+mn-ea"/>
              <a:cs typeface="Calibri"/>
            </a:endParaRPr>
          </a:p>
          <a:p>
            <a:pPr marL="8405" marR="3362" defTabSz="605150">
              <a:lnSpc>
                <a:spcPct val="130900"/>
              </a:lnSpc>
              <a:spcBef>
                <a:spcPts val="66"/>
              </a:spcBef>
              <a:buClrTx/>
            </a:pPr>
            <a:endParaRPr lang="en-US" sz="1100" kern="1200" spc="20" baseline="32407" dirty="0">
              <a:solidFill>
                <a:prstClr val="black"/>
              </a:solidFill>
              <a:latin typeface="Calibri"/>
              <a:ea typeface="+mn-ea"/>
              <a:cs typeface="Calibri"/>
            </a:endParaRPr>
          </a:p>
          <a:p>
            <a:pPr marL="8405" marR="3362" defTabSz="605150">
              <a:lnSpc>
                <a:spcPct val="130900"/>
              </a:lnSpc>
              <a:spcBef>
                <a:spcPts val="66"/>
              </a:spcBef>
              <a:buClrTx/>
            </a:pPr>
            <a:r>
              <a:rPr sz="1100" kern="1200" spc="7" dirty="0">
                <a:solidFill>
                  <a:prstClr val="black"/>
                </a:solidFill>
                <a:latin typeface="Calibri"/>
                <a:ea typeface="+mn-ea"/>
                <a:cs typeface="Calibri"/>
              </a:rPr>
              <a:t>Programs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services </a:t>
            </a:r>
            <a:r>
              <a:rPr sz="1100" kern="1200" spc="-13" dirty="0">
                <a:solidFill>
                  <a:prstClr val="black"/>
                </a:solidFill>
                <a:latin typeface="Calibri"/>
                <a:ea typeface="+mn-ea"/>
                <a:cs typeface="Calibri"/>
              </a:rPr>
              <a:t>that  </a:t>
            </a:r>
            <a:r>
              <a:rPr sz="1100" kern="1200" spc="10" dirty="0">
                <a:solidFill>
                  <a:prstClr val="black"/>
                </a:solidFill>
                <a:latin typeface="Calibri"/>
                <a:ea typeface="+mn-ea"/>
                <a:cs typeface="Calibri"/>
              </a:rPr>
              <a:t>deliver </a:t>
            </a:r>
            <a:r>
              <a:rPr sz="1100" kern="1200" spc="23" dirty="0">
                <a:solidFill>
                  <a:prstClr val="black"/>
                </a:solidFill>
                <a:latin typeface="Calibri"/>
                <a:ea typeface="+mn-ea"/>
                <a:cs typeface="Calibri"/>
              </a:rPr>
              <a:t>individual </a:t>
            </a:r>
            <a:r>
              <a:rPr sz="1100" kern="1200" dirty="0">
                <a:solidFill>
                  <a:prstClr val="black"/>
                </a:solidFill>
                <a:latin typeface="Calibri"/>
                <a:ea typeface="+mn-ea"/>
                <a:cs typeface="Calibri"/>
              </a:rPr>
              <a:t>benefits </a:t>
            </a:r>
            <a:r>
              <a:rPr sz="1100" kern="1200" spc="-10" dirty="0">
                <a:solidFill>
                  <a:prstClr val="black"/>
                </a:solidFill>
                <a:latin typeface="Calibri"/>
                <a:ea typeface="+mn-ea"/>
                <a:cs typeface="Calibri"/>
              </a:rPr>
              <a:t>to </a:t>
            </a:r>
            <a:r>
              <a:rPr sz="1100" kern="1200" spc="23" dirty="0">
                <a:solidFill>
                  <a:prstClr val="black"/>
                </a:solidFill>
                <a:latin typeface="Calibri"/>
                <a:ea typeface="+mn-ea"/>
                <a:cs typeface="Calibri"/>
              </a:rPr>
              <a:t>m</a:t>
            </a:r>
            <a:r>
              <a:rPr lang="en-US" sz="1100" kern="1200" spc="23" dirty="0">
                <a:solidFill>
                  <a:prstClr val="black"/>
                </a:solidFill>
                <a:latin typeface="Calibri"/>
                <a:ea typeface="+mn-ea"/>
                <a:cs typeface="Calibri"/>
              </a:rPr>
              <a:t>inority</a:t>
            </a:r>
            <a:r>
              <a:rPr sz="1100" kern="1200" spc="23" dirty="0">
                <a:solidFill>
                  <a:prstClr val="black"/>
                </a:solidFill>
                <a:latin typeface="Calibri"/>
                <a:ea typeface="+mn-ea"/>
                <a:cs typeface="Calibri"/>
              </a:rPr>
              <a:t> </a:t>
            </a:r>
            <a:r>
              <a:rPr sz="1100" kern="1200" spc="13" dirty="0">
                <a:solidFill>
                  <a:prstClr val="black"/>
                </a:solidFill>
                <a:latin typeface="Calibri"/>
                <a:ea typeface="+mn-ea"/>
                <a:cs typeface="Calibri"/>
              </a:rPr>
              <a:t>populations </a:t>
            </a:r>
            <a:r>
              <a:rPr sz="1100" kern="1200" spc="20" dirty="0">
                <a:solidFill>
                  <a:prstClr val="black"/>
                </a:solidFill>
                <a:latin typeface="Calibri"/>
                <a:ea typeface="+mn-ea"/>
                <a:cs typeface="Calibri"/>
              </a:rPr>
              <a:t>do </a:t>
            </a:r>
            <a:r>
              <a:rPr sz="1100" kern="1200" dirty="0">
                <a:solidFill>
                  <a:prstClr val="black"/>
                </a:solidFill>
                <a:latin typeface="Calibri"/>
                <a:ea typeface="+mn-ea"/>
                <a:cs typeface="Calibri"/>
              </a:rPr>
              <a:t>not  </a:t>
            </a:r>
            <a:r>
              <a:rPr sz="1100" kern="1200" spc="17" dirty="0">
                <a:solidFill>
                  <a:prstClr val="black"/>
                </a:solidFill>
                <a:latin typeface="Calibri"/>
                <a:ea typeface="+mn-ea"/>
                <a:cs typeface="Calibri"/>
              </a:rPr>
              <a:t>advance </a:t>
            </a:r>
            <a:r>
              <a:rPr sz="1100" kern="1200" spc="10" dirty="0">
                <a:solidFill>
                  <a:prstClr val="black"/>
                </a:solidFill>
                <a:latin typeface="Calibri"/>
                <a:ea typeface="+mn-ea"/>
                <a:cs typeface="Calibri"/>
              </a:rPr>
              <a:t>equity unless </a:t>
            </a:r>
            <a:r>
              <a:rPr sz="1100" kern="1200" spc="-7" dirty="0">
                <a:solidFill>
                  <a:prstClr val="black"/>
                </a:solidFill>
                <a:latin typeface="Calibri"/>
                <a:ea typeface="+mn-ea"/>
                <a:cs typeface="Calibri"/>
              </a:rPr>
              <a:t>the </a:t>
            </a:r>
            <a:r>
              <a:rPr sz="1100" kern="1200" dirty="0">
                <a:solidFill>
                  <a:prstClr val="black"/>
                </a:solidFill>
                <a:latin typeface="Calibri"/>
                <a:ea typeface="+mn-ea"/>
                <a:cs typeface="Calibri"/>
              </a:rPr>
              <a:t>systems </a:t>
            </a:r>
            <a:r>
              <a:rPr sz="1100" kern="1200" spc="17" dirty="0">
                <a:solidFill>
                  <a:prstClr val="black"/>
                </a:solidFill>
                <a:latin typeface="Calibri"/>
                <a:ea typeface="+mn-ea"/>
                <a:cs typeface="Calibri"/>
              </a:rPr>
              <a:t>delivering </a:t>
            </a:r>
            <a:r>
              <a:rPr sz="1100" kern="1200" dirty="0">
                <a:solidFill>
                  <a:prstClr val="black"/>
                </a:solidFill>
                <a:latin typeface="Calibri"/>
                <a:ea typeface="+mn-ea"/>
                <a:cs typeface="Calibri"/>
              </a:rPr>
              <a:t>those benefits are  </a:t>
            </a:r>
            <a:r>
              <a:rPr sz="1100" kern="1200" spc="3" dirty="0">
                <a:solidFill>
                  <a:prstClr val="black"/>
                </a:solidFill>
                <a:latin typeface="Calibri"/>
                <a:ea typeface="+mn-ea"/>
                <a:cs typeface="Calibri"/>
              </a:rPr>
              <a:t>themselves</a:t>
            </a:r>
            <a:r>
              <a:rPr sz="1100" kern="1200" spc="30" dirty="0">
                <a:solidFill>
                  <a:prstClr val="black"/>
                </a:solidFill>
                <a:latin typeface="Calibri"/>
                <a:ea typeface="+mn-ea"/>
                <a:cs typeface="Calibri"/>
              </a:rPr>
              <a:t> </a:t>
            </a:r>
            <a:r>
              <a:rPr sz="1100" kern="1200" spc="10" dirty="0">
                <a:solidFill>
                  <a:prstClr val="black"/>
                </a:solidFill>
                <a:latin typeface="Calibri"/>
                <a:ea typeface="+mn-ea"/>
                <a:cs typeface="Calibri"/>
              </a:rPr>
              <a:t>equitable</a:t>
            </a:r>
            <a:r>
              <a:rPr sz="794" kern="1200" spc="10" dirty="0">
                <a:solidFill>
                  <a:prstClr val="black"/>
                </a:solidFill>
                <a:latin typeface="Calibri"/>
                <a:ea typeface="+mn-ea"/>
                <a:cs typeface="Calibri"/>
              </a:rPr>
              <a:t>.</a:t>
            </a:r>
            <a:endParaRPr sz="794" kern="1200"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C64BBF51-87F4-4890-9568-683F7DB01AC1}"/>
              </a:ext>
            </a:extLst>
          </p:cNvPr>
          <p:cNvSpPr/>
          <p:nvPr/>
        </p:nvSpPr>
        <p:spPr>
          <a:xfrm>
            <a:off x="3097119" y="240041"/>
            <a:ext cx="2394502" cy="275588"/>
          </a:xfrm>
          <a:prstGeom prst="rect">
            <a:avLst/>
          </a:prstGeom>
        </p:spPr>
        <p:txBody>
          <a:bodyPr wrap="none">
            <a:spAutoFit/>
          </a:bodyPr>
          <a:lstStyle/>
          <a:p>
            <a:pPr defTabSz="605150">
              <a:buClrTx/>
            </a:pPr>
            <a:r>
              <a:rPr lang="en-US" sz="1191" b="1" kern="1200" spc="96" dirty="0">
                <a:solidFill>
                  <a:srgbClr val="1F497D">
                    <a:lumMod val="75000"/>
                  </a:srgbClr>
                </a:solidFill>
                <a:latin typeface="FrankRuehl" panose="020E0503060101010101" pitchFamily="34" charset="-79"/>
                <a:ea typeface="+mn-ea"/>
                <a:cs typeface="FrankRuehl" panose="020E0503060101010101" pitchFamily="34" charset="-79"/>
              </a:rPr>
              <a:t>POWER </a:t>
            </a:r>
            <a:r>
              <a:rPr lang="en-US" sz="1191" b="1" kern="1200" spc="129" dirty="0">
                <a:solidFill>
                  <a:srgbClr val="1F497D">
                    <a:lumMod val="75000"/>
                  </a:srgbClr>
                </a:solidFill>
                <a:latin typeface="FrankRuehl" panose="020E0503060101010101" pitchFamily="34" charset="-79"/>
                <a:ea typeface="+mn-ea"/>
                <a:cs typeface="FrankRuehl" panose="020E0503060101010101" pitchFamily="34" charset="-79"/>
              </a:rPr>
              <a:t>MOVES GLOSSARY</a:t>
            </a:r>
            <a:endParaRPr lang="en-US" sz="1191" kern="1200" dirty="0">
              <a:solidFill>
                <a:prstClr val="black"/>
              </a:solidFill>
              <a:latin typeface="Calibri"/>
              <a:ea typeface="+mn-ea"/>
              <a:cs typeface="+mn-cs"/>
            </a:endParaRPr>
          </a:p>
        </p:txBody>
      </p:sp>
    </p:spTree>
    <p:extLst>
      <p:ext uri="{BB962C8B-B14F-4D97-AF65-F5344CB8AC3E}">
        <p14:creationId xmlns:p14="http://schemas.microsoft.com/office/powerpoint/2010/main" val="32650613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11150" y="587012"/>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p:nvPr/>
        </p:nvSpPr>
        <p:spPr>
          <a:xfrm>
            <a:off x="1677240" y="760052"/>
            <a:ext cx="6572238" cy="4084538"/>
          </a:xfrm>
          <a:prstGeom prst="rect">
            <a:avLst/>
          </a:prstGeom>
        </p:spPr>
        <p:txBody>
          <a:bodyPr vert="horz" wrap="square" lIns="0" tIns="8404" rIns="0" bIns="0" rtlCol="0">
            <a:spAutoFit/>
          </a:bodyPr>
          <a:lstStyle/>
          <a:p>
            <a:pPr marL="8405" marR="26055" defTabSz="605150">
              <a:lnSpc>
                <a:spcPct val="130900"/>
              </a:lnSpc>
              <a:spcBef>
                <a:spcPts val="66"/>
              </a:spcBef>
              <a:buClrTx/>
            </a:pPr>
            <a:r>
              <a:rPr sz="1100" b="1" kern="1200" dirty="0">
                <a:solidFill>
                  <a:prstClr val="black"/>
                </a:solidFill>
                <a:latin typeface="Calibri"/>
                <a:ea typeface="+mn-ea"/>
                <a:cs typeface="Calibri"/>
              </a:rPr>
              <a:t>Targeted </a:t>
            </a:r>
            <a:r>
              <a:rPr sz="1100" b="1" kern="1200" spc="7" dirty="0">
                <a:solidFill>
                  <a:prstClr val="black"/>
                </a:solidFill>
                <a:latin typeface="Calibri"/>
                <a:ea typeface="+mn-ea"/>
                <a:cs typeface="Calibri"/>
              </a:rPr>
              <a:t>universalism</a:t>
            </a:r>
            <a:r>
              <a:rPr sz="1100" kern="1200" spc="7" dirty="0">
                <a:solidFill>
                  <a:prstClr val="black"/>
                </a:solidFill>
                <a:latin typeface="Calibri"/>
                <a:ea typeface="+mn-ea"/>
                <a:cs typeface="Calibri"/>
              </a:rPr>
              <a:t>: </a:t>
            </a:r>
            <a:r>
              <a:rPr sz="1100" kern="1200" spc="10" dirty="0">
                <a:solidFill>
                  <a:prstClr val="black"/>
                </a:solidFill>
                <a:latin typeface="Calibri"/>
                <a:ea typeface="+mn-ea"/>
                <a:cs typeface="Calibri"/>
              </a:rPr>
              <a:t>The </a:t>
            </a:r>
            <a:r>
              <a:rPr sz="1100" kern="1200" spc="7" dirty="0">
                <a:solidFill>
                  <a:prstClr val="black"/>
                </a:solidFill>
                <a:latin typeface="Calibri"/>
                <a:ea typeface="+mn-ea"/>
                <a:cs typeface="Calibri"/>
              </a:rPr>
              <a:t>use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targeted </a:t>
            </a:r>
            <a:r>
              <a:rPr sz="1100" kern="1200" spc="-3" dirty="0">
                <a:solidFill>
                  <a:prstClr val="black"/>
                </a:solidFill>
                <a:latin typeface="Calibri"/>
                <a:ea typeface="+mn-ea"/>
                <a:cs typeface="Calibri"/>
              </a:rPr>
              <a:t>strategies </a:t>
            </a:r>
            <a:r>
              <a:rPr sz="1100" kern="1200" spc="10" dirty="0">
                <a:solidFill>
                  <a:prstClr val="black"/>
                </a:solidFill>
                <a:latin typeface="Calibri"/>
                <a:ea typeface="+mn-ea"/>
                <a:cs typeface="Calibri"/>
              </a:rPr>
              <a:t>(designed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address </a:t>
            </a:r>
            <a:r>
              <a:rPr sz="1100" kern="1200" spc="7" dirty="0">
                <a:solidFill>
                  <a:prstClr val="black"/>
                </a:solidFill>
                <a:latin typeface="Calibri"/>
                <a:ea typeface="+mn-ea"/>
                <a:cs typeface="Calibri"/>
              </a:rPr>
              <a:t>disparities </a:t>
            </a:r>
            <a:r>
              <a:rPr sz="1100" kern="1200" spc="-3" dirty="0">
                <a:solidFill>
                  <a:prstClr val="black"/>
                </a:solidFill>
                <a:latin typeface="Calibri"/>
                <a:ea typeface="+mn-ea"/>
                <a:cs typeface="Calibri"/>
              </a:rPr>
              <a:t>for </a:t>
            </a:r>
            <a:r>
              <a:rPr sz="1100" kern="1200" spc="20" dirty="0">
                <a:solidFill>
                  <a:prstClr val="black"/>
                </a:solidFill>
                <a:latin typeface="Calibri"/>
                <a:ea typeface="+mn-ea"/>
                <a:cs typeface="Calibri"/>
              </a:rPr>
              <a:t>specific </a:t>
            </a:r>
            <a:r>
              <a:rPr sz="1100" kern="1200" spc="10" dirty="0">
                <a:solidFill>
                  <a:prstClr val="black"/>
                </a:solidFill>
                <a:latin typeface="Calibri"/>
                <a:ea typeface="+mn-ea"/>
                <a:cs typeface="Calibri"/>
              </a:rPr>
              <a:t>populations)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achieve </a:t>
            </a:r>
            <a:r>
              <a:rPr sz="1100" kern="1200" spc="13" dirty="0">
                <a:solidFill>
                  <a:prstClr val="black"/>
                </a:solidFill>
                <a:latin typeface="Calibri"/>
                <a:ea typeface="+mn-ea"/>
                <a:cs typeface="Calibri"/>
              </a:rPr>
              <a:t>universal  </a:t>
            </a:r>
            <a:r>
              <a:rPr sz="1100" kern="1200" spc="17" dirty="0">
                <a:solidFill>
                  <a:prstClr val="black"/>
                </a:solidFill>
                <a:latin typeface="Calibri"/>
                <a:ea typeface="+mn-ea"/>
                <a:cs typeface="Calibri"/>
              </a:rPr>
              <a:t>goals, </a:t>
            </a:r>
            <a:r>
              <a:rPr sz="1100" kern="1200" spc="26" dirty="0">
                <a:solidFill>
                  <a:prstClr val="black"/>
                </a:solidFill>
                <a:latin typeface="Calibri"/>
                <a:ea typeface="+mn-ea"/>
                <a:cs typeface="Calibri"/>
              </a:rPr>
              <a:t>in </a:t>
            </a:r>
            <a:r>
              <a:rPr sz="1100" kern="1200" dirty="0">
                <a:solidFill>
                  <a:prstClr val="black"/>
                </a:solidFill>
                <a:latin typeface="Calibri"/>
                <a:ea typeface="+mn-ea"/>
                <a:cs typeface="Calibri"/>
              </a:rPr>
              <a:t>contrast </a:t>
            </a:r>
            <a:r>
              <a:rPr sz="1100" kern="1200" spc="13" dirty="0">
                <a:solidFill>
                  <a:prstClr val="black"/>
                </a:solidFill>
                <a:latin typeface="Calibri"/>
                <a:ea typeface="+mn-ea"/>
                <a:cs typeface="Calibri"/>
              </a:rPr>
              <a:t>with </a:t>
            </a:r>
            <a:r>
              <a:rPr sz="1100" kern="1200" spc="-7" dirty="0">
                <a:solidFill>
                  <a:prstClr val="black"/>
                </a:solidFill>
                <a:latin typeface="Calibri"/>
                <a:ea typeface="+mn-ea"/>
                <a:cs typeface="Calibri"/>
              </a:rPr>
              <a:t>the </a:t>
            </a:r>
            <a:r>
              <a:rPr sz="1100" kern="1200" spc="17" dirty="0">
                <a:solidFill>
                  <a:prstClr val="black"/>
                </a:solidFill>
                <a:latin typeface="Calibri"/>
                <a:ea typeface="+mn-ea"/>
                <a:cs typeface="Calibri"/>
              </a:rPr>
              <a:t>usual approach </a:t>
            </a:r>
            <a:r>
              <a:rPr sz="1100" kern="1200" dirty="0">
                <a:solidFill>
                  <a:prstClr val="black"/>
                </a:solidFill>
                <a:latin typeface="Calibri"/>
                <a:ea typeface="+mn-ea"/>
                <a:cs typeface="Calibri"/>
              </a:rPr>
              <a:t>of </a:t>
            </a:r>
            <a:r>
              <a:rPr sz="1100" kern="1200" spc="13" dirty="0">
                <a:solidFill>
                  <a:prstClr val="black"/>
                </a:solidFill>
                <a:latin typeface="Calibri"/>
                <a:ea typeface="+mn-ea"/>
                <a:cs typeface="Calibri"/>
              </a:rPr>
              <a:t>universal </a:t>
            </a:r>
            <a:r>
              <a:rPr sz="1100" kern="1200" spc="-3" dirty="0">
                <a:solidFill>
                  <a:prstClr val="black"/>
                </a:solidFill>
                <a:latin typeface="Calibri"/>
                <a:ea typeface="+mn-ea"/>
                <a:cs typeface="Calibri"/>
              </a:rPr>
              <a:t>strategies  </a:t>
            </a:r>
            <a:r>
              <a:rPr sz="1100" kern="1200" spc="20" dirty="0">
                <a:solidFill>
                  <a:prstClr val="black"/>
                </a:solidFill>
                <a:latin typeface="Calibri"/>
                <a:ea typeface="+mn-ea"/>
                <a:cs typeface="Calibri"/>
              </a:rPr>
              <a:t>(policies </a:t>
            </a:r>
            <a:r>
              <a:rPr sz="1100" kern="1200" spc="-13" dirty="0">
                <a:solidFill>
                  <a:prstClr val="black"/>
                </a:solidFill>
                <a:latin typeface="Calibri"/>
                <a:ea typeface="+mn-ea"/>
                <a:cs typeface="Calibri"/>
              </a:rPr>
              <a:t>that </a:t>
            </a:r>
            <a:r>
              <a:rPr sz="1100" kern="1200" spc="17" dirty="0">
                <a:solidFill>
                  <a:prstClr val="black"/>
                </a:solidFill>
                <a:latin typeface="Calibri"/>
                <a:ea typeface="+mn-ea"/>
                <a:cs typeface="Calibri"/>
              </a:rPr>
              <a:t>make </a:t>
            </a:r>
            <a:r>
              <a:rPr sz="1100" kern="1200" spc="20" dirty="0">
                <a:solidFill>
                  <a:prstClr val="black"/>
                </a:solidFill>
                <a:latin typeface="Calibri"/>
                <a:ea typeface="+mn-ea"/>
                <a:cs typeface="Calibri"/>
              </a:rPr>
              <a:t>no </a:t>
            </a:r>
            <a:r>
              <a:rPr sz="1100" kern="1200" spc="10" dirty="0">
                <a:solidFill>
                  <a:prstClr val="black"/>
                </a:solidFill>
                <a:latin typeface="Calibri"/>
                <a:ea typeface="+mn-ea"/>
                <a:cs typeface="Calibri"/>
              </a:rPr>
              <a:t>distinctions </a:t>
            </a:r>
            <a:r>
              <a:rPr sz="1100" kern="1200" spc="20" dirty="0">
                <a:solidFill>
                  <a:prstClr val="black"/>
                </a:solidFill>
                <a:latin typeface="Calibri"/>
                <a:ea typeface="+mn-ea"/>
                <a:cs typeface="Calibri"/>
              </a:rPr>
              <a:t>among </a:t>
            </a:r>
            <a:r>
              <a:rPr sz="1100" kern="1200" spc="-3" dirty="0">
                <a:solidFill>
                  <a:prstClr val="black"/>
                </a:solidFill>
                <a:latin typeface="Calibri"/>
                <a:ea typeface="+mn-ea"/>
                <a:cs typeface="Calibri"/>
              </a:rPr>
              <a:t>different </a:t>
            </a:r>
            <a:r>
              <a:rPr sz="1100" kern="1200" spc="17" dirty="0">
                <a:solidFill>
                  <a:prstClr val="black"/>
                </a:solidFill>
                <a:latin typeface="Calibri"/>
                <a:ea typeface="+mn-ea"/>
                <a:cs typeface="Calibri"/>
              </a:rPr>
              <a:t>population  </a:t>
            </a:r>
            <a:r>
              <a:rPr sz="1100" kern="1200" spc="7" dirty="0">
                <a:solidFill>
                  <a:prstClr val="black"/>
                </a:solidFill>
                <a:latin typeface="Calibri"/>
                <a:ea typeface="+mn-ea"/>
                <a:cs typeface="Calibri"/>
              </a:rPr>
              <a:t>groups) </a:t>
            </a:r>
            <a:r>
              <a:rPr sz="1100" kern="1200" spc="-10" dirty="0">
                <a:solidFill>
                  <a:prstClr val="black"/>
                </a:solidFill>
                <a:latin typeface="Calibri"/>
                <a:ea typeface="+mn-ea"/>
                <a:cs typeface="Calibri"/>
              </a:rPr>
              <a:t>to </a:t>
            </a:r>
            <a:r>
              <a:rPr sz="1100" kern="1200" spc="17" dirty="0">
                <a:solidFill>
                  <a:prstClr val="black"/>
                </a:solidFill>
                <a:latin typeface="Calibri"/>
                <a:ea typeface="+mn-ea"/>
                <a:cs typeface="Calibri"/>
              </a:rPr>
              <a:t>achieve </a:t>
            </a:r>
            <a:r>
              <a:rPr sz="1100" kern="1200" spc="13" dirty="0">
                <a:solidFill>
                  <a:prstClr val="black"/>
                </a:solidFill>
                <a:latin typeface="Calibri"/>
                <a:ea typeface="+mn-ea"/>
                <a:cs typeface="Calibri"/>
              </a:rPr>
              <a:t>universal </a:t>
            </a:r>
            <a:r>
              <a:rPr sz="1100" kern="1200" spc="17" dirty="0">
                <a:solidFill>
                  <a:prstClr val="black"/>
                </a:solidFill>
                <a:latin typeface="Calibri"/>
                <a:ea typeface="+mn-ea"/>
                <a:cs typeface="Calibri"/>
              </a:rPr>
              <a:t>goals. </a:t>
            </a:r>
            <a:r>
              <a:rPr sz="1100" kern="1200" dirty="0">
                <a:solidFill>
                  <a:prstClr val="black"/>
                </a:solidFill>
                <a:latin typeface="Calibri"/>
                <a:ea typeface="+mn-ea"/>
                <a:cs typeface="Calibri"/>
              </a:rPr>
              <a:t>For </a:t>
            </a:r>
            <a:r>
              <a:rPr sz="1100" kern="1200" spc="20" dirty="0">
                <a:solidFill>
                  <a:prstClr val="black"/>
                </a:solidFill>
                <a:latin typeface="Calibri"/>
                <a:ea typeface="+mn-ea"/>
                <a:cs typeface="Calibri"/>
              </a:rPr>
              <a:t>example, sidewalk curb </a:t>
            </a:r>
            <a:r>
              <a:rPr sz="1100" kern="1200" spc="7" dirty="0">
                <a:solidFill>
                  <a:prstClr val="black"/>
                </a:solidFill>
                <a:latin typeface="Calibri"/>
                <a:ea typeface="+mn-ea"/>
                <a:cs typeface="Calibri"/>
              </a:rPr>
              <a:t>cuts  were </a:t>
            </a:r>
            <a:r>
              <a:rPr sz="1100" kern="1200" spc="10" dirty="0">
                <a:solidFill>
                  <a:prstClr val="black"/>
                </a:solidFill>
                <a:latin typeface="Calibri"/>
                <a:ea typeface="+mn-ea"/>
                <a:cs typeface="Calibri"/>
              </a:rPr>
              <a:t>implemented </a:t>
            </a:r>
            <a:r>
              <a:rPr sz="1100" kern="1200" spc="-10" dirty="0">
                <a:solidFill>
                  <a:prstClr val="black"/>
                </a:solidFill>
                <a:latin typeface="Calibri"/>
                <a:ea typeface="+mn-ea"/>
                <a:cs typeface="Calibri"/>
              </a:rPr>
              <a:t>to </a:t>
            </a:r>
            <a:r>
              <a:rPr sz="1100" kern="1200" spc="26" dirty="0">
                <a:solidFill>
                  <a:prstClr val="black"/>
                </a:solidFill>
                <a:latin typeface="Calibri"/>
                <a:ea typeface="+mn-ea"/>
                <a:cs typeface="Calibri"/>
              </a:rPr>
              <a:t>allow </a:t>
            </a:r>
            <a:r>
              <a:rPr sz="1100" kern="1200" spc="17" dirty="0">
                <a:solidFill>
                  <a:prstClr val="black"/>
                </a:solidFill>
                <a:latin typeface="Calibri"/>
                <a:ea typeface="+mn-ea"/>
                <a:cs typeface="Calibri"/>
              </a:rPr>
              <a:t>people </a:t>
            </a:r>
            <a:r>
              <a:rPr sz="1100" kern="1200" spc="13" dirty="0">
                <a:solidFill>
                  <a:prstClr val="black"/>
                </a:solidFill>
                <a:latin typeface="Calibri"/>
                <a:ea typeface="+mn-ea"/>
                <a:cs typeface="Calibri"/>
              </a:rPr>
              <a:t>with </a:t>
            </a:r>
            <a:r>
              <a:rPr sz="1100" kern="1200" spc="17" dirty="0">
                <a:solidFill>
                  <a:prstClr val="black"/>
                </a:solidFill>
                <a:latin typeface="Calibri"/>
                <a:ea typeface="+mn-ea"/>
                <a:cs typeface="Calibri"/>
              </a:rPr>
              <a:t>wheelchairs </a:t>
            </a:r>
            <a:r>
              <a:rPr sz="1100" kern="1200" spc="-10" dirty="0">
                <a:solidFill>
                  <a:prstClr val="black"/>
                </a:solidFill>
                <a:latin typeface="Calibri"/>
                <a:ea typeface="+mn-ea"/>
                <a:cs typeface="Calibri"/>
              </a:rPr>
              <a:t>to </a:t>
            </a:r>
            <a:r>
              <a:rPr sz="1100" kern="1200" spc="-3" dirty="0">
                <a:solidFill>
                  <a:prstClr val="black"/>
                </a:solidFill>
                <a:latin typeface="Calibri"/>
                <a:ea typeface="+mn-ea"/>
                <a:cs typeface="Calibri"/>
              </a:rPr>
              <a:t>travel </a:t>
            </a:r>
            <a:r>
              <a:rPr sz="1100" kern="1200" spc="10" dirty="0">
                <a:solidFill>
                  <a:prstClr val="black"/>
                </a:solidFill>
                <a:latin typeface="Calibri"/>
                <a:ea typeface="+mn-ea"/>
                <a:cs typeface="Calibri"/>
              </a:rPr>
              <a:t>across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street, </a:t>
            </a:r>
            <a:r>
              <a:rPr sz="1100" kern="1200" dirty="0">
                <a:solidFill>
                  <a:prstClr val="black"/>
                </a:solidFill>
                <a:latin typeface="Calibri"/>
                <a:ea typeface="+mn-ea"/>
                <a:cs typeface="Calibri"/>
              </a:rPr>
              <a:t>but </a:t>
            </a:r>
            <a:r>
              <a:rPr sz="1100" kern="1200" spc="3" dirty="0">
                <a:solidFill>
                  <a:prstClr val="black"/>
                </a:solidFill>
                <a:latin typeface="Calibri"/>
                <a:ea typeface="+mn-ea"/>
                <a:cs typeface="Calibri"/>
              </a:rPr>
              <a:t>they </a:t>
            </a:r>
            <a:r>
              <a:rPr sz="1100" kern="1200" dirty="0">
                <a:solidFill>
                  <a:prstClr val="black"/>
                </a:solidFill>
                <a:latin typeface="Calibri"/>
                <a:ea typeface="+mn-ea"/>
                <a:cs typeface="Calibri"/>
              </a:rPr>
              <a:t>benefit </a:t>
            </a:r>
            <a:r>
              <a:rPr sz="1100" kern="1200" spc="7" dirty="0">
                <a:solidFill>
                  <a:prstClr val="black"/>
                </a:solidFill>
                <a:latin typeface="Calibri"/>
                <a:ea typeface="+mn-ea"/>
                <a:cs typeface="Calibri"/>
              </a:rPr>
              <a:t>everyone </a:t>
            </a:r>
            <a:r>
              <a:rPr sz="1100" kern="1200" spc="13" dirty="0">
                <a:solidFill>
                  <a:prstClr val="black"/>
                </a:solidFill>
                <a:latin typeface="Calibri"/>
                <a:ea typeface="+mn-ea"/>
                <a:cs typeface="Calibri"/>
              </a:rPr>
              <a:t>(cyclists, </a:t>
            </a:r>
            <a:r>
              <a:rPr sz="1100" kern="1200" spc="20" dirty="0">
                <a:solidFill>
                  <a:prstClr val="black"/>
                </a:solidFill>
                <a:latin typeface="Calibri"/>
                <a:ea typeface="+mn-ea"/>
                <a:cs typeface="Calibri"/>
              </a:rPr>
              <a:t>rolling </a:t>
            </a:r>
            <a:r>
              <a:rPr sz="1100" kern="1200" spc="17" dirty="0">
                <a:solidFill>
                  <a:prstClr val="black"/>
                </a:solidFill>
                <a:latin typeface="Calibri"/>
                <a:ea typeface="+mn-ea"/>
                <a:cs typeface="Calibri"/>
              </a:rPr>
              <a:t>luggage </a:t>
            </a:r>
            <a:r>
              <a:rPr sz="1100" kern="1200" spc="10" dirty="0">
                <a:solidFill>
                  <a:prstClr val="black"/>
                </a:solidFill>
                <a:latin typeface="Calibri"/>
                <a:ea typeface="+mn-ea"/>
                <a:cs typeface="Calibri"/>
              </a:rPr>
              <a:t>carriers,  caregivers </a:t>
            </a:r>
            <a:r>
              <a:rPr sz="1100" kern="1200" spc="13" dirty="0">
                <a:solidFill>
                  <a:prstClr val="black"/>
                </a:solidFill>
                <a:latin typeface="Calibri"/>
                <a:ea typeface="+mn-ea"/>
                <a:cs typeface="Calibri"/>
              </a:rPr>
              <a:t>with </a:t>
            </a:r>
            <a:r>
              <a:rPr sz="1100" kern="1200" spc="17" dirty="0">
                <a:solidFill>
                  <a:prstClr val="black"/>
                </a:solidFill>
                <a:latin typeface="Calibri"/>
                <a:ea typeface="+mn-ea"/>
                <a:cs typeface="Calibri"/>
              </a:rPr>
              <a:t>baby </a:t>
            </a:r>
            <a:r>
              <a:rPr sz="1100" kern="1200" spc="3" dirty="0">
                <a:solidFill>
                  <a:prstClr val="black"/>
                </a:solidFill>
                <a:latin typeface="Calibri"/>
                <a:ea typeface="+mn-ea"/>
                <a:cs typeface="Calibri"/>
              </a:rPr>
              <a:t>strollers,</a:t>
            </a:r>
            <a:r>
              <a:rPr sz="1100" kern="1200" spc="93" dirty="0">
                <a:solidFill>
                  <a:prstClr val="black"/>
                </a:solidFill>
                <a:latin typeface="Calibri"/>
                <a:ea typeface="+mn-ea"/>
                <a:cs typeface="Calibri"/>
              </a:rPr>
              <a:t> </a:t>
            </a:r>
            <a:r>
              <a:rPr sz="1100" kern="1200" spc="7" dirty="0">
                <a:solidFill>
                  <a:prstClr val="black"/>
                </a:solidFill>
                <a:latin typeface="Calibri"/>
                <a:ea typeface="+mn-ea"/>
                <a:cs typeface="Calibri"/>
              </a:rPr>
              <a:t>etc.)</a:t>
            </a:r>
            <a:endParaRPr lang="en-US" sz="1100" kern="1200" spc="7" dirty="0">
              <a:solidFill>
                <a:prstClr val="black"/>
              </a:solidFill>
              <a:latin typeface="Calibri"/>
              <a:ea typeface="+mn-ea"/>
              <a:cs typeface="Calibri"/>
            </a:endParaRPr>
          </a:p>
          <a:p>
            <a:pPr marL="8405" marR="26055" defTabSz="605150">
              <a:lnSpc>
                <a:spcPct val="130900"/>
              </a:lnSpc>
              <a:spcBef>
                <a:spcPts val="66"/>
              </a:spcBef>
              <a:buClrTx/>
            </a:pPr>
            <a:endParaRPr sz="1100" kern="1200" baseline="32407" dirty="0">
              <a:solidFill>
                <a:prstClr val="black"/>
              </a:solidFill>
              <a:latin typeface="Calibri"/>
              <a:ea typeface="+mn-ea"/>
              <a:cs typeface="Calibri"/>
            </a:endParaRPr>
          </a:p>
          <a:p>
            <a:pPr marL="8405" marR="3362" defTabSz="605150">
              <a:lnSpc>
                <a:spcPct val="130900"/>
              </a:lnSpc>
              <a:spcBef>
                <a:spcPts val="599"/>
              </a:spcBef>
              <a:buClrTx/>
            </a:pPr>
            <a:r>
              <a:rPr sz="1100" b="1" kern="1200" spc="13" dirty="0">
                <a:solidFill>
                  <a:prstClr val="black"/>
                </a:solidFill>
                <a:latin typeface="Calibri"/>
                <a:ea typeface="+mn-ea"/>
                <a:cs typeface="Calibri"/>
              </a:rPr>
              <a:t>Under-resourced communities </a:t>
            </a:r>
            <a:r>
              <a:rPr sz="1100" kern="1200" spc="7" dirty="0">
                <a:solidFill>
                  <a:prstClr val="black"/>
                </a:solidFill>
                <a:latin typeface="Calibri"/>
                <a:ea typeface="+mn-ea"/>
                <a:cs typeface="Calibri"/>
              </a:rPr>
              <a:t>(also </a:t>
            </a:r>
            <a:r>
              <a:rPr sz="1100" kern="1200" spc="17" dirty="0">
                <a:solidFill>
                  <a:prstClr val="black"/>
                </a:solidFill>
                <a:latin typeface="Calibri"/>
                <a:ea typeface="+mn-ea"/>
                <a:cs typeface="Calibri"/>
              </a:rPr>
              <a:t>“</a:t>
            </a:r>
            <a:r>
              <a:rPr sz="1100" b="1" kern="1200" spc="17" dirty="0">
                <a:solidFill>
                  <a:prstClr val="black"/>
                </a:solidFill>
                <a:latin typeface="Calibri"/>
                <a:ea typeface="+mn-ea"/>
                <a:cs typeface="Calibri"/>
              </a:rPr>
              <a:t>Marginalized </a:t>
            </a:r>
            <a:r>
              <a:rPr sz="1100" b="1" kern="1200" spc="10" dirty="0">
                <a:solidFill>
                  <a:prstClr val="black"/>
                </a:solidFill>
                <a:latin typeface="Calibri"/>
                <a:ea typeface="+mn-ea"/>
                <a:cs typeface="Calibri"/>
              </a:rPr>
              <a:t>communities</a:t>
            </a:r>
            <a:r>
              <a:rPr sz="1100" kern="1200" spc="10" dirty="0">
                <a:solidFill>
                  <a:prstClr val="black"/>
                </a:solidFill>
                <a:latin typeface="Calibri"/>
                <a:ea typeface="+mn-ea"/>
                <a:cs typeface="Calibri"/>
              </a:rPr>
              <a:t>”):  Populations </a:t>
            </a:r>
            <a:r>
              <a:rPr sz="1100" kern="1200" spc="-13" dirty="0">
                <a:solidFill>
                  <a:prstClr val="black"/>
                </a:solidFill>
                <a:latin typeface="Calibri"/>
                <a:ea typeface="+mn-ea"/>
                <a:cs typeface="Calibri"/>
              </a:rPr>
              <a:t>that </a:t>
            </a:r>
            <a:r>
              <a:rPr sz="1100" kern="1200" spc="17" dirty="0">
                <a:solidFill>
                  <a:prstClr val="black"/>
                </a:solidFill>
                <a:latin typeface="Calibri"/>
                <a:ea typeface="+mn-ea"/>
                <a:cs typeface="Calibri"/>
              </a:rPr>
              <a:t>experience </a:t>
            </a:r>
            <a:r>
              <a:rPr sz="1100" kern="1200" spc="10" dirty="0">
                <a:solidFill>
                  <a:prstClr val="black"/>
                </a:solidFill>
                <a:latin typeface="Calibri"/>
                <a:ea typeface="+mn-ea"/>
                <a:cs typeface="Calibri"/>
              </a:rPr>
              <a:t>disparities, </a:t>
            </a:r>
            <a:r>
              <a:rPr sz="1100" kern="1200" dirty="0">
                <a:solidFill>
                  <a:prstClr val="black"/>
                </a:solidFill>
                <a:latin typeface="Calibri"/>
                <a:ea typeface="+mn-ea"/>
                <a:cs typeface="Calibri"/>
              </a:rPr>
              <a:t>are </a:t>
            </a:r>
            <a:r>
              <a:rPr sz="1100" kern="1200" spc="23" dirty="0">
                <a:solidFill>
                  <a:prstClr val="black"/>
                </a:solidFill>
                <a:latin typeface="Calibri"/>
                <a:ea typeface="+mn-ea"/>
                <a:cs typeface="Calibri"/>
              </a:rPr>
              <a:t>politically </a:t>
            </a:r>
            <a:r>
              <a:rPr sz="1100" kern="1200" spc="10" dirty="0">
                <a:solidFill>
                  <a:prstClr val="black"/>
                </a:solidFill>
                <a:latin typeface="Calibri"/>
                <a:ea typeface="+mn-ea"/>
                <a:cs typeface="Calibri"/>
              </a:rPr>
              <a:t>disenfranchised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otherwise </a:t>
            </a:r>
            <a:r>
              <a:rPr sz="1100" kern="1200" spc="20" dirty="0">
                <a:solidFill>
                  <a:prstClr val="black"/>
                </a:solidFill>
                <a:latin typeface="Calibri"/>
                <a:ea typeface="+mn-ea"/>
                <a:cs typeface="Calibri"/>
              </a:rPr>
              <a:t>marginalized. </a:t>
            </a:r>
            <a:r>
              <a:rPr sz="1100" kern="1200" spc="10" dirty="0">
                <a:solidFill>
                  <a:prstClr val="black"/>
                </a:solidFill>
                <a:latin typeface="Calibri"/>
                <a:ea typeface="+mn-ea"/>
                <a:cs typeface="Calibri"/>
              </a:rPr>
              <a:t>Funders </a:t>
            </a:r>
            <a:r>
              <a:rPr sz="1100" kern="1200" spc="13" dirty="0">
                <a:solidFill>
                  <a:prstClr val="black"/>
                </a:solidFill>
                <a:latin typeface="Calibri"/>
                <a:ea typeface="+mn-ea"/>
                <a:cs typeface="Calibri"/>
              </a:rPr>
              <a:t>may </a:t>
            </a:r>
            <a:r>
              <a:rPr sz="1100" kern="1200" spc="7" dirty="0">
                <a:solidFill>
                  <a:prstClr val="black"/>
                </a:solidFill>
                <a:latin typeface="Calibri"/>
                <a:ea typeface="+mn-ea"/>
                <a:cs typeface="Calibri"/>
              </a:rPr>
              <a:t>use </a:t>
            </a:r>
            <a:r>
              <a:rPr sz="1100" kern="1200" spc="-3" dirty="0">
                <a:solidFill>
                  <a:prstClr val="black"/>
                </a:solidFill>
                <a:latin typeface="Calibri"/>
                <a:ea typeface="+mn-ea"/>
                <a:cs typeface="Calibri"/>
              </a:rPr>
              <a:t>other </a:t>
            </a:r>
            <a:r>
              <a:rPr sz="1100" kern="1200" spc="-7" dirty="0">
                <a:solidFill>
                  <a:prstClr val="black"/>
                </a:solidFill>
                <a:latin typeface="Calibri"/>
                <a:ea typeface="+mn-ea"/>
                <a:cs typeface="Calibri"/>
              </a:rPr>
              <a:t>terms </a:t>
            </a:r>
            <a:r>
              <a:rPr sz="1100" kern="1200" spc="20" dirty="0">
                <a:solidFill>
                  <a:prstClr val="black"/>
                </a:solidFill>
                <a:latin typeface="Calibri"/>
                <a:ea typeface="+mn-ea"/>
                <a:cs typeface="Calibri"/>
              </a:rPr>
              <a:t>such </a:t>
            </a:r>
            <a:r>
              <a:rPr sz="1100" kern="1200" spc="3" dirty="0">
                <a:solidFill>
                  <a:prstClr val="black"/>
                </a:solidFill>
                <a:latin typeface="Calibri"/>
                <a:ea typeface="+mn-ea"/>
                <a:cs typeface="Calibri"/>
              </a:rPr>
              <a:t>as  </a:t>
            </a:r>
            <a:r>
              <a:rPr sz="1100" kern="1200" spc="7" dirty="0">
                <a:solidFill>
                  <a:prstClr val="black"/>
                </a:solidFill>
                <a:latin typeface="Calibri"/>
                <a:ea typeface="+mn-ea"/>
                <a:cs typeface="Calibri"/>
              </a:rPr>
              <a:t>“disadvantaged,” </a:t>
            </a:r>
            <a:r>
              <a:rPr sz="1100" kern="1200" spc="13" dirty="0">
                <a:solidFill>
                  <a:prstClr val="black"/>
                </a:solidFill>
                <a:latin typeface="Calibri"/>
                <a:ea typeface="+mn-ea"/>
                <a:cs typeface="Calibri"/>
              </a:rPr>
              <a:t>“vulnerable,” </a:t>
            </a:r>
            <a:r>
              <a:rPr sz="1100" kern="1200" spc="7" dirty="0">
                <a:solidFill>
                  <a:prstClr val="black"/>
                </a:solidFill>
                <a:latin typeface="Calibri"/>
                <a:ea typeface="+mn-ea"/>
                <a:cs typeface="Calibri"/>
              </a:rPr>
              <a:t>“at-risk” </a:t>
            </a:r>
            <a:r>
              <a:rPr sz="1100" kern="1200" spc="3" dirty="0">
                <a:solidFill>
                  <a:prstClr val="black"/>
                </a:solidFill>
                <a:latin typeface="Calibri"/>
                <a:ea typeface="+mn-ea"/>
                <a:cs typeface="Calibri"/>
              </a:rPr>
              <a:t>or </a:t>
            </a:r>
            <a:r>
              <a:rPr sz="1100" kern="1200" spc="7" dirty="0">
                <a:solidFill>
                  <a:prstClr val="black"/>
                </a:solidFill>
                <a:latin typeface="Calibri"/>
                <a:ea typeface="+mn-ea"/>
                <a:cs typeface="Calibri"/>
              </a:rPr>
              <a:t>“underserved.” </a:t>
            </a:r>
            <a:r>
              <a:rPr sz="1100" kern="1200" spc="63" dirty="0">
                <a:solidFill>
                  <a:prstClr val="black"/>
                </a:solidFill>
                <a:latin typeface="Calibri"/>
                <a:ea typeface="+mn-ea"/>
                <a:cs typeface="Calibri"/>
              </a:rPr>
              <a:t>NCRP  </a:t>
            </a:r>
            <a:r>
              <a:rPr sz="1100" kern="1200" spc="7" dirty="0">
                <a:solidFill>
                  <a:prstClr val="black"/>
                </a:solidFill>
                <a:latin typeface="Calibri"/>
                <a:ea typeface="+mn-ea"/>
                <a:cs typeface="Calibri"/>
              </a:rPr>
              <a:t>defines </a:t>
            </a:r>
            <a:r>
              <a:rPr sz="1100" kern="1200" spc="3" dirty="0">
                <a:solidFill>
                  <a:prstClr val="black"/>
                </a:solidFill>
                <a:latin typeface="Calibri"/>
                <a:ea typeface="+mn-ea"/>
                <a:cs typeface="Calibri"/>
              </a:rPr>
              <a:t>this </a:t>
            </a:r>
            <a:r>
              <a:rPr sz="1100" kern="1200" spc="10" dirty="0">
                <a:solidFill>
                  <a:prstClr val="black"/>
                </a:solidFill>
                <a:latin typeface="Calibri"/>
                <a:ea typeface="+mn-ea"/>
                <a:cs typeface="Calibri"/>
              </a:rPr>
              <a:t>broadly, </a:t>
            </a:r>
            <a:r>
              <a:rPr sz="1100" kern="1200" spc="26" dirty="0">
                <a:solidFill>
                  <a:prstClr val="black"/>
                </a:solidFill>
                <a:latin typeface="Calibri"/>
                <a:ea typeface="+mn-ea"/>
                <a:cs typeface="Calibri"/>
              </a:rPr>
              <a:t>including </a:t>
            </a:r>
            <a:r>
              <a:rPr sz="1100" kern="1200" dirty="0">
                <a:solidFill>
                  <a:prstClr val="black"/>
                </a:solidFill>
                <a:latin typeface="Calibri"/>
                <a:ea typeface="+mn-ea"/>
                <a:cs typeface="Calibri"/>
              </a:rPr>
              <a:t>but not </a:t>
            </a:r>
            <a:r>
              <a:rPr sz="1100" kern="1200" spc="13" dirty="0">
                <a:solidFill>
                  <a:prstClr val="black"/>
                </a:solidFill>
                <a:latin typeface="Calibri"/>
                <a:ea typeface="+mn-ea"/>
                <a:cs typeface="Calibri"/>
              </a:rPr>
              <a:t>limited </a:t>
            </a:r>
            <a:r>
              <a:rPr sz="1100" kern="1200" spc="-10" dirty="0">
                <a:solidFill>
                  <a:prstClr val="black"/>
                </a:solidFill>
                <a:latin typeface="Calibri"/>
                <a:ea typeface="+mn-ea"/>
                <a:cs typeface="Calibri"/>
              </a:rPr>
              <a:t>to </a:t>
            </a:r>
            <a:r>
              <a:rPr sz="1100" kern="1200" spc="33" dirty="0">
                <a:solidFill>
                  <a:prstClr val="black"/>
                </a:solidFill>
                <a:latin typeface="Calibri"/>
                <a:ea typeface="+mn-ea"/>
                <a:cs typeface="Calibri"/>
              </a:rPr>
              <a:t>11 </a:t>
            </a:r>
            <a:r>
              <a:rPr sz="1100" kern="1200" dirty="0">
                <a:solidFill>
                  <a:prstClr val="black"/>
                </a:solidFill>
                <a:latin typeface="Calibri"/>
                <a:ea typeface="+mn-ea"/>
                <a:cs typeface="Calibri"/>
              </a:rPr>
              <a:t>of </a:t>
            </a:r>
            <a:r>
              <a:rPr sz="1100" kern="1200" spc="-7" dirty="0">
                <a:solidFill>
                  <a:prstClr val="black"/>
                </a:solidFill>
                <a:latin typeface="Calibri"/>
                <a:ea typeface="+mn-ea"/>
                <a:cs typeface="Calibri"/>
              </a:rPr>
              <a:t>the </a:t>
            </a:r>
            <a:r>
              <a:rPr sz="1100" kern="1200" spc="20" dirty="0">
                <a:solidFill>
                  <a:prstClr val="black"/>
                </a:solidFill>
                <a:latin typeface="Calibri"/>
                <a:ea typeface="+mn-ea"/>
                <a:cs typeface="Calibri"/>
              </a:rPr>
              <a:t>special  </a:t>
            </a:r>
            <a:r>
              <a:rPr sz="1100" kern="1200" spc="13" dirty="0">
                <a:solidFill>
                  <a:prstClr val="black"/>
                </a:solidFill>
                <a:latin typeface="Calibri"/>
                <a:ea typeface="+mn-ea"/>
                <a:cs typeface="Calibri"/>
              </a:rPr>
              <a:t>populations </a:t>
            </a:r>
            <a:r>
              <a:rPr sz="1100" kern="1200" spc="7" dirty="0">
                <a:solidFill>
                  <a:prstClr val="black"/>
                </a:solidFill>
                <a:latin typeface="Calibri"/>
                <a:ea typeface="+mn-ea"/>
                <a:cs typeface="Calibri"/>
              </a:rPr>
              <a:t>tracked </a:t>
            </a:r>
            <a:r>
              <a:rPr sz="1100" kern="1200" spc="20" dirty="0">
                <a:solidFill>
                  <a:prstClr val="black"/>
                </a:solidFill>
                <a:latin typeface="Calibri"/>
                <a:ea typeface="+mn-ea"/>
                <a:cs typeface="Calibri"/>
              </a:rPr>
              <a:t>by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Foundation </a:t>
            </a:r>
            <a:r>
              <a:rPr sz="1100" kern="1200" spc="3" dirty="0">
                <a:solidFill>
                  <a:prstClr val="black"/>
                </a:solidFill>
                <a:latin typeface="Calibri"/>
                <a:ea typeface="+mn-ea"/>
                <a:cs typeface="Calibri"/>
              </a:rPr>
              <a:t>Center, </a:t>
            </a:r>
            <a:r>
              <a:rPr sz="1100" kern="1200" spc="17" dirty="0">
                <a:solidFill>
                  <a:prstClr val="black"/>
                </a:solidFill>
                <a:latin typeface="Calibri"/>
                <a:ea typeface="+mn-ea"/>
                <a:cs typeface="Calibri"/>
              </a:rPr>
              <a:t>i.e., </a:t>
            </a:r>
            <a:r>
              <a:rPr sz="1100" kern="1200" spc="26" dirty="0">
                <a:solidFill>
                  <a:prstClr val="black"/>
                </a:solidFill>
                <a:latin typeface="Calibri"/>
                <a:ea typeface="+mn-ea"/>
                <a:cs typeface="Calibri"/>
              </a:rPr>
              <a:t>economically  </a:t>
            </a:r>
            <a:r>
              <a:rPr sz="1100" kern="1200" spc="10" dirty="0">
                <a:solidFill>
                  <a:prstClr val="black"/>
                </a:solidFill>
                <a:latin typeface="Calibri"/>
                <a:ea typeface="+mn-ea"/>
                <a:cs typeface="Calibri"/>
              </a:rPr>
              <a:t>disadvantaged; </a:t>
            </a:r>
            <a:r>
              <a:rPr sz="1100" kern="1200" spc="20" dirty="0">
                <a:solidFill>
                  <a:prstClr val="black"/>
                </a:solidFill>
                <a:latin typeface="Calibri"/>
                <a:ea typeface="+mn-ea"/>
                <a:cs typeface="Calibri"/>
              </a:rPr>
              <a:t>racial </a:t>
            </a:r>
            <a:r>
              <a:rPr sz="1100" kern="1200" spc="3" dirty="0">
                <a:solidFill>
                  <a:prstClr val="black"/>
                </a:solidFill>
                <a:latin typeface="Calibri"/>
                <a:ea typeface="+mn-ea"/>
                <a:cs typeface="Calibri"/>
              </a:rPr>
              <a:t>or </a:t>
            </a:r>
            <a:r>
              <a:rPr sz="1100" kern="1200" spc="13" dirty="0">
                <a:solidFill>
                  <a:prstClr val="black"/>
                </a:solidFill>
                <a:latin typeface="Calibri"/>
                <a:ea typeface="+mn-ea"/>
                <a:cs typeface="Calibri"/>
              </a:rPr>
              <a:t>ethnic </a:t>
            </a:r>
            <a:r>
              <a:rPr sz="1100" kern="1200" spc="10" dirty="0">
                <a:solidFill>
                  <a:prstClr val="black"/>
                </a:solidFill>
                <a:latin typeface="Calibri"/>
                <a:ea typeface="+mn-ea"/>
                <a:cs typeface="Calibri"/>
              </a:rPr>
              <a:t>minorities; </a:t>
            </a:r>
            <a:r>
              <a:rPr sz="1100" kern="1200" spc="20" dirty="0">
                <a:solidFill>
                  <a:prstClr val="black"/>
                </a:solidFill>
                <a:latin typeface="Calibri"/>
                <a:ea typeface="+mn-ea"/>
                <a:cs typeface="Calibri"/>
              </a:rPr>
              <a:t>women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girls; </a:t>
            </a:r>
            <a:r>
              <a:rPr sz="1100" kern="1200" spc="17" dirty="0">
                <a:solidFill>
                  <a:prstClr val="black"/>
                </a:solidFill>
                <a:latin typeface="Calibri"/>
                <a:ea typeface="+mn-ea"/>
                <a:cs typeface="Calibri"/>
              </a:rPr>
              <a:t>people  </a:t>
            </a:r>
            <a:r>
              <a:rPr sz="1100" kern="1200" spc="13" dirty="0">
                <a:solidFill>
                  <a:prstClr val="black"/>
                </a:solidFill>
                <a:latin typeface="Calibri"/>
                <a:ea typeface="+mn-ea"/>
                <a:cs typeface="Calibri"/>
              </a:rPr>
              <a:t>with </a:t>
            </a:r>
            <a:r>
              <a:rPr sz="1100" kern="1200" spc="43" dirty="0">
                <a:solidFill>
                  <a:prstClr val="black"/>
                </a:solidFill>
                <a:latin typeface="Calibri"/>
                <a:ea typeface="+mn-ea"/>
                <a:cs typeface="Calibri"/>
              </a:rPr>
              <a:t>AIDS; </a:t>
            </a:r>
            <a:r>
              <a:rPr sz="1100" kern="1200" spc="17" dirty="0">
                <a:solidFill>
                  <a:prstClr val="black"/>
                </a:solidFill>
                <a:latin typeface="Calibri"/>
                <a:ea typeface="+mn-ea"/>
                <a:cs typeface="Calibri"/>
              </a:rPr>
              <a:t>people </a:t>
            </a:r>
            <a:r>
              <a:rPr sz="1100" kern="1200" spc="13" dirty="0">
                <a:solidFill>
                  <a:prstClr val="black"/>
                </a:solidFill>
                <a:latin typeface="Calibri"/>
                <a:ea typeface="+mn-ea"/>
                <a:cs typeface="Calibri"/>
              </a:rPr>
              <a:t>with disabilities; </a:t>
            </a:r>
            <a:r>
              <a:rPr sz="1100" kern="1200" spc="20" dirty="0">
                <a:solidFill>
                  <a:prstClr val="black"/>
                </a:solidFill>
                <a:latin typeface="Calibri"/>
                <a:ea typeface="+mn-ea"/>
                <a:cs typeface="Calibri"/>
              </a:rPr>
              <a:t>aging, </a:t>
            </a:r>
            <a:r>
              <a:rPr sz="1100" kern="1200" spc="13" dirty="0">
                <a:solidFill>
                  <a:prstClr val="black"/>
                </a:solidFill>
                <a:latin typeface="Calibri"/>
                <a:ea typeface="+mn-ea"/>
                <a:cs typeface="Calibri"/>
              </a:rPr>
              <a:t>elderly </a:t>
            </a:r>
            <a:r>
              <a:rPr sz="1100" kern="1200" spc="17" dirty="0">
                <a:solidFill>
                  <a:prstClr val="black"/>
                </a:solidFill>
                <a:latin typeface="Calibri"/>
                <a:ea typeface="+mn-ea"/>
                <a:cs typeface="Calibri"/>
              </a:rPr>
              <a:t>and </a:t>
            </a:r>
            <a:r>
              <a:rPr sz="1100" kern="1200" spc="10" dirty="0">
                <a:solidFill>
                  <a:prstClr val="black"/>
                </a:solidFill>
                <a:latin typeface="Calibri"/>
                <a:ea typeface="+mn-ea"/>
                <a:cs typeface="Calibri"/>
              </a:rPr>
              <a:t>senior </a:t>
            </a:r>
            <a:r>
              <a:rPr sz="1100" kern="1200" spc="20" dirty="0">
                <a:solidFill>
                  <a:prstClr val="black"/>
                </a:solidFill>
                <a:latin typeface="Calibri"/>
                <a:ea typeface="+mn-ea"/>
                <a:cs typeface="Calibri"/>
              </a:rPr>
              <a:t>citizens;  </a:t>
            </a:r>
            <a:r>
              <a:rPr sz="1100" kern="1200" spc="10" dirty="0">
                <a:solidFill>
                  <a:prstClr val="black"/>
                </a:solidFill>
                <a:latin typeface="Calibri"/>
                <a:ea typeface="+mn-ea"/>
                <a:cs typeface="Calibri"/>
              </a:rPr>
              <a:t>immigrants </a:t>
            </a:r>
            <a:r>
              <a:rPr sz="1100" kern="1200" spc="17" dirty="0">
                <a:solidFill>
                  <a:prstClr val="black"/>
                </a:solidFill>
                <a:latin typeface="Calibri"/>
                <a:ea typeface="+mn-ea"/>
                <a:cs typeface="Calibri"/>
              </a:rPr>
              <a:t>and </a:t>
            </a:r>
            <a:r>
              <a:rPr sz="1100" kern="1200" dirty="0">
                <a:solidFill>
                  <a:prstClr val="black"/>
                </a:solidFill>
                <a:latin typeface="Calibri"/>
                <a:ea typeface="+mn-ea"/>
                <a:cs typeface="Calibri"/>
              </a:rPr>
              <a:t>refugees; </a:t>
            </a:r>
            <a:r>
              <a:rPr sz="1100" kern="1200" spc="7" dirty="0">
                <a:solidFill>
                  <a:prstClr val="black"/>
                </a:solidFill>
                <a:latin typeface="Calibri"/>
                <a:ea typeface="+mn-ea"/>
                <a:cs typeface="Calibri"/>
              </a:rPr>
              <a:t>crime/abuse </a:t>
            </a:r>
            <a:r>
              <a:rPr sz="1100" kern="1200" spc="17" dirty="0">
                <a:solidFill>
                  <a:prstClr val="black"/>
                </a:solidFill>
                <a:latin typeface="Calibri"/>
                <a:ea typeface="+mn-ea"/>
                <a:cs typeface="Calibri"/>
              </a:rPr>
              <a:t>victims; </a:t>
            </a:r>
            <a:r>
              <a:rPr sz="1100" kern="1200" dirty="0">
                <a:solidFill>
                  <a:prstClr val="black"/>
                </a:solidFill>
                <a:latin typeface="Calibri"/>
                <a:ea typeface="+mn-ea"/>
                <a:cs typeface="Calibri"/>
              </a:rPr>
              <a:t>offenders </a:t>
            </a:r>
            <a:r>
              <a:rPr sz="1100" kern="1200" spc="17" dirty="0">
                <a:solidFill>
                  <a:prstClr val="black"/>
                </a:solidFill>
                <a:latin typeface="Calibri"/>
                <a:ea typeface="+mn-ea"/>
                <a:cs typeface="Calibri"/>
              </a:rPr>
              <a:t>and </a:t>
            </a:r>
            <a:r>
              <a:rPr sz="1100" kern="1200" spc="20" dirty="0">
                <a:solidFill>
                  <a:prstClr val="black"/>
                </a:solidFill>
                <a:latin typeface="Calibri"/>
                <a:ea typeface="+mn-ea"/>
                <a:cs typeface="Calibri"/>
              </a:rPr>
              <a:t>ex-  </a:t>
            </a:r>
            <a:r>
              <a:rPr sz="1100" kern="1200" dirty="0">
                <a:solidFill>
                  <a:prstClr val="black"/>
                </a:solidFill>
                <a:latin typeface="Calibri"/>
                <a:ea typeface="+mn-ea"/>
                <a:cs typeface="Calibri"/>
              </a:rPr>
              <a:t>offenders; </a:t>
            </a:r>
            <a:r>
              <a:rPr sz="1100" kern="1200" spc="17" dirty="0">
                <a:solidFill>
                  <a:prstClr val="black"/>
                </a:solidFill>
                <a:latin typeface="Calibri"/>
                <a:ea typeface="+mn-ea"/>
                <a:cs typeface="Calibri"/>
              </a:rPr>
              <a:t>single </a:t>
            </a:r>
            <a:r>
              <a:rPr sz="1100" kern="1200" dirty="0">
                <a:solidFill>
                  <a:prstClr val="black"/>
                </a:solidFill>
                <a:latin typeface="Calibri"/>
                <a:ea typeface="+mn-ea"/>
                <a:cs typeface="Calibri"/>
              </a:rPr>
              <a:t>parents </a:t>
            </a:r>
            <a:r>
              <a:rPr sz="1100" kern="1200" spc="17" dirty="0">
                <a:solidFill>
                  <a:prstClr val="black"/>
                </a:solidFill>
                <a:latin typeface="Calibri"/>
                <a:ea typeface="+mn-ea"/>
                <a:cs typeface="Calibri"/>
              </a:rPr>
              <a:t>and </a:t>
            </a:r>
            <a:r>
              <a:rPr sz="1100" kern="1200" spc="69" dirty="0">
                <a:solidFill>
                  <a:prstClr val="black"/>
                </a:solidFill>
                <a:latin typeface="Calibri"/>
                <a:ea typeface="+mn-ea"/>
                <a:cs typeface="Calibri"/>
              </a:rPr>
              <a:t>LGBTQ</a:t>
            </a:r>
            <a:r>
              <a:rPr sz="1100" kern="1200" spc="132" dirty="0">
                <a:solidFill>
                  <a:prstClr val="black"/>
                </a:solidFill>
                <a:latin typeface="Calibri"/>
                <a:ea typeface="+mn-ea"/>
                <a:cs typeface="Calibri"/>
              </a:rPr>
              <a:t> </a:t>
            </a:r>
            <a:r>
              <a:rPr sz="1100" kern="1200" spc="20" dirty="0">
                <a:solidFill>
                  <a:prstClr val="black"/>
                </a:solidFill>
                <a:latin typeface="Calibri"/>
                <a:ea typeface="+mn-ea"/>
                <a:cs typeface="Calibri"/>
              </a:rPr>
              <a:t>citizens.</a:t>
            </a:r>
            <a:endParaRPr lang="en-US" sz="1100" kern="1200" spc="20" dirty="0">
              <a:solidFill>
                <a:prstClr val="black"/>
              </a:solidFill>
              <a:latin typeface="Calibri"/>
              <a:ea typeface="+mn-ea"/>
              <a:cs typeface="Calibri"/>
            </a:endParaRPr>
          </a:p>
          <a:p>
            <a:pPr marL="8405" marR="3362" defTabSz="605150">
              <a:lnSpc>
                <a:spcPct val="130900"/>
              </a:lnSpc>
              <a:spcBef>
                <a:spcPts val="599"/>
              </a:spcBef>
              <a:buClrTx/>
            </a:pPr>
            <a:endParaRPr sz="1100" kern="1200" dirty="0">
              <a:solidFill>
                <a:prstClr val="black"/>
              </a:solidFill>
              <a:latin typeface="Calibri"/>
              <a:ea typeface="+mn-ea"/>
              <a:cs typeface="Calibri"/>
            </a:endParaRPr>
          </a:p>
          <a:p>
            <a:pPr marL="8405" marR="10506" defTabSz="605150">
              <a:lnSpc>
                <a:spcPct val="130900"/>
              </a:lnSpc>
              <a:spcBef>
                <a:spcPts val="596"/>
              </a:spcBef>
              <a:buClrTx/>
            </a:pPr>
            <a:r>
              <a:rPr sz="1100" b="1" kern="1200" spc="17" dirty="0">
                <a:solidFill>
                  <a:prstClr val="black"/>
                </a:solidFill>
                <a:latin typeface="Calibri"/>
                <a:ea typeface="+mn-ea"/>
                <a:cs typeface="Calibri"/>
              </a:rPr>
              <a:t>White </a:t>
            </a:r>
            <a:r>
              <a:rPr sz="1100" b="1" kern="1200" spc="10" dirty="0">
                <a:solidFill>
                  <a:prstClr val="black"/>
                </a:solidFill>
                <a:latin typeface="Calibri"/>
                <a:ea typeface="+mn-ea"/>
                <a:cs typeface="Calibri"/>
              </a:rPr>
              <a:t>privilege</a:t>
            </a:r>
            <a:r>
              <a:rPr sz="1100" kern="1200" spc="10" dirty="0">
                <a:solidFill>
                  <a:prstClr val="black"/>
                </a:solidFill>
                <a:latin typeface="Calibri"/>
                <a:ea typeface="+mn-ea"/>
                <a:cs typeface="Calibri"/>
              </a:rPr>
              <a:t>: The concrete </a:t>
            </a:r>
            <a:r>
              <a:rPr sz="1100" kern="1200" dirty="0">
                <a:solidFill>
                  <a:prstClr val="black"/>
                </a:solidFill>
                <a:latin typeface="Calibri"/>
                <a:ea typeface="+mn-ea"/>
                <a:cs typeface="Calibri"/>
              </a:rPr>
              <a:t>benefits of </a:t>
            </a:r>
            <a:r>
              <a:rPr sz="1100" kern="1200" spc="20" dirty="0">
                <a:solidFill>
                  <a:prstClr val="black"/>
                </a:solidFill>
                <a:latin typeface="Calibri"/>
                <a:ea typeface="+mn-ea"/>
                <a:cs typeface="Calibri"/>
              </a:rPr>
              <a:t>access </a:t>
            </a:r>
            <a:r>
              <a:rPr sz="1100" kern="1200" spc="-10" dirty="0">
                <a:solidFill>
                  <a:prstClr val="black"/>
                </a:solidFill>
                <a:latin typeface="Calibri"/>
                <a:ea typeface="+mn-ea"/>
                <a:cs typeface="Calibri"/>
              </a:rPr>
              <a:t>to </a:t>
            </a:r>
            <a:r>
              <a:rPr sz="1100" kern="1200" spc="7" dirty="0">
                <a:solidFill>
                  <a:prstClr val="black"/>
                </a:solidFill>
                <a:latin typeface="Calibri"/>
                <a:ea typeface="+mn-ea"/>
                <a:cs typeface="Calibri"/>
              </a:rPr>
              <a:t>resources </a:t>
            </a:r>
            <a:r>
              <a:rPr sz="1100" kern="1200" spc="17" dirty="0">
                <a:solidFill>
                  <a:prstClr val="black"/>
                </a:solidFill>
                <a:latin typeface="Calibri"/>
                <a:ea typeface="+mn-ea"/>
                <a:cs typeface="Calibri"/>
              </a:rPr>
              <a:t>and  </a:t>
            </a:r>
            <a:r>
              <a:rPr sz="1100" kern="1200" spc="23" dirty="0">
                <a:solidFill>
                  <a:prstClr val="black"/>
                </a:solidFill>
                <a:latin typeface="Calibri"/>
                <a:ea typeface="+mn-ea"/>
                <a:cs typeface="Calibri"/>
              </a:rPr>
              <a:t>social </a:t>
            </a:r>
            <a:r>
              <a:rPr sz="1100" kern="1200" spc="3" dirty="0">
                <a:solidFill>
                  <a:prstClr val="black"/>
                </a:solidFill>
                <a:latin typeface="Calibri"/>
                <a:ea typeface="+mn-ea"/>
                <a:cs typeface="Calibri"/>
              </a:rPr>
              <a:t>rewards </a:t>
            </a:r>
            <a:r>
              <a:rPr sz="1100" kern="1200" spc="17" dirty="0">
                <a:solidFill>
                  <a:prstClr val="black"/>
                </a:solidFill>
                <a:latin typeface="Calibri"/>
                <a:ea typeface="+mn-ea"/>
                <a:cs typeface="Calibri"/>
              </a:rPr>
              <a:t>and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power </a:t>
            </a:r>
            <a:r>
              <a:rPr sz="1100" kern="1200" spc="-10" dirty="0">
                <a:solidFill>
                  <a:prstClr val="black"/>
                </a:solidFill>
                <a:latin typeface="Calibri"/>
                <a:ea typeface="+mn-ea"/>
                <a:cs typeface="Calibri"/>
              </a:rPr>
              <a:t>to </a:t>
            </a:r>
            <a:r>
              <a:rPr sz="1100" kern="1200" spc="10" dirty="0">
                <a:solidFill>
                  <a:prstClr val="black"/>
                </a:solidFill>
                <a:latin typeface="Calibri"/>
                <a:ea typeface="+mn-ea"/>
                <a:cs typeface="Calibri"/>
              </a:rPr>
              <a:t>shape </a:t>
            </a:r>
            <a:r>
              <a:rPr sz="1100" kern="1200" spc="-7" dirty="0">
                <a:solidFill>
                  <a:prstClr val="black"/>
                </a:solidFill>
                <a:latin typeface="Calibri"/>
                <a:ea typeface="+mn-ea"/>
                <a:cs typeface="Calibri"/>
              </a:rPr>
              <a:t>the </a:t>
            </a:r>
            <a:r>
              <a:rPr sz="1100" kern="1200" spc="10" dirty="0">
                <a:solidFill>
                  <a:prstClr val="black"/>
                </a:solidFill>
                <a:latin typeface="Calibri"/>
                <a:ea typeface="+mn-ea"/>
                <a:cs typeface="Calibri"/>
              </a:rPr>
              <a:t>norms </a:t>
            </a:r>
            <a:r>
              <a:rPr sz="1100" kern="1200" spc="17" dirty="0">
                <a:solidFill>
                  <a:prstClr val="black"/>
                </a:solidFill>
                <a:latin typeface="Calibri"/>
                <a:ea typeface="+mn-ea"/>
                <a:cs typeface="Calibri"/>
              </a:rPr>
              <a:t>and </a:t>
            </a:r>
            <a:r>
              <a:rPr sz="1100" kern="1200" spc="13" dirty="0">
                <a:solidFill>
                  <a:prstClr val="black"/>
                </a:solidFill>
                <a:latin typeface="Calibri"/>
                <a:ea typeface="+mn-ea"/>
                <a:cs typeface="Calibri"/>
              </a:rPr>
              <a:t>values </a:t>
            </a:r>
            <a:r>
              <a:rPr sz="1100" kern="1200" dirty="0">
                <a:solidFill>
                  <a:prstClr val="black"/>
                </a:solidFill>
                <a:latin typeface="Calibri"/>
                <a:ea typeface="+mn-ea"/>
                <a:cs typeface="Calibri"/>
              </a:rPr>
              <a:t>of  </a:t>
            </a:r>
            <a:r>
              <a:rPr sz="1100" kern="1200" spc="13" dirty="0">
                <a:solidFill>
                  <a:prstClr val="black"/>
                </a:solidFill>
                <a:latin typeface="Calibri"/>
                <a:ea typeface="+mn-ea"/>
                <a:cs typeface="Calibri"/>
              </a:rPr>
              <a:t>society </a:t>
            </a:r>
            <a:r>
              <a:rPr sz="1100" kern="1200" spc="-13" dirty="0">
                <a:solidFill>
                  <a:prstClr val="black"/>
                </a:solidFill>
                <a:latin typeface="Calibri"/>
                <a:ea typeface="+mn-ea"/>
                <a:cs typeface="Calibri"/>
              </a:rPr>
              <a:t>that </a:t>
            </a:r>
            <a:r>
              <a:rPr sz="1100" kern="1200" spc="7" dirty="0">
                <a:solidFill>
                  <a:prstClr val="black"/>
                </a:solidFill>
                <a:latin typeface="Calibri"/>
                <a:ea typeface="+mn-ea"/>
                <a:cs typeface="Calibri"/>
              </a:rPr>
              <a:t>whites </a:t>
            </a:r>
            <a:r>
              <a:rPr sz="1100" kern="1200" spc="13" dirty="0">
                <a:solidFill>
                  <a:prstClr val="black"/>
                </a:solidFill>
                <a:latin typeface="Calibri"/>
                <a:ea typeface="+mn-ea"/>
                <a:cs typeface="Calibri"/>
              </a:rPr>
              <a:t>receive, </a:t>
            </a:r>
            <a:r>
              <a:rPr sz="1100" kern="1200" spc="23" dirty="0">
                <a:solidFill>
                  <a:prstClr val="black"/>
                </a:solidFill>
                <a:latin typeface="Calibri"/>
                <a:ea typeface="+mn-ea"/>
                <a:cs typeface="Calibri"/>
              </a:rPr>
              <a:t>unconsciously </a:t>
            </a:r>
            <a:r>
              <a:rPr sz="1100" kern="1200" spc="3" dirty="0">
                <a:solidFill>
                  <a:prstClr val="black"/>
                </a:solidFill>
                <a:latin typeface="Calibri"/>
                <a:ea typeface="+mn-ea"/>
                <a:cs typeface="Calibri"/>
              </a:rPr>
              <a:t>or </a:t>
            </a:r>
            <a:r>
              <a:rPr sz="1100" kern="1200" spc="20" dirty="0">
                <a:solidFill>
                  <a:prstClr val="black"/>
                </a:solidFill>
                <a:latin typeface="Calibri"/>
                <a:ea typeface="+mn-ea"/>
                <a:cs typeface="Calibri"/>
              </a:rPr>
              <a:t>consciously, by </a:t>
            </a:r>
            <a:r>
              <a:rPr sz="1100" kern="1200" spc="7" dirty="0">
                <a:solidFill>
                  <a:prstClr val="black"/>
                </a:solidFill>
                <a:latin typeface="Calibri"/>
                <a:ea typeface="+mn-ea"/>
                <a:cs typeface="Calibri"/>
              </a:rPr>
              <a:t>virtue </a:t>
            </a:r>
            <a:r>
              <a:rPr sz="1100" kern="1200" dirty="0">
                <a:solidFill>
                  <a:prstClr val="black"/>
                </a:solidFill>
                <a:latin typeface="Calibri"/>
                <a:ea typeface="+mn-ea"/>
                <a:cs typeface="Calibri"/>
              </a:rPr>
              <a:t>of  their </a:t>
            </a:r>
            <a:r>
              <a:rPr sz="1100" kern="1200" spc="20" dirty="0">
                <a:solidFill>
                  <a:prstClr val="black"/>
                </a:solidFill>
                <a:latin typeface="Calibri"/>
                <a:ea typeface="+mn-ea"/>
                <a:cs typeface="Calibri"/>
              </a:rPr>
              <a:t>skin </a:t>
            </a:r>
            <a:r>
              <a:rPr sz="1100" kern="1200" spc="23" dirty="0">
                <a:solidFill>
                  <a:prstClr val="black"/>
                </a:solidFill>
                <a:latin typeface="Calibri"/>
                <a:ea typeface="+mn-ea"/>
                <a:cs typeface="Calibri"/>
              </a:rPr>
              <a:t>color </a:t>
            </a:r>
            <a:r>
              <a:rPr sz="1100" kern="1200" spc="26" dirty="0">
                <a:solidFill>
                  <a:prstClr val="black"/>
                </a:solidFill>
                <a:latin typeface="Calibri"/>
                <a:ea typeface="+mn-ea"/>
                <a:cs typeface="Calibri"/>
              </a:rPr>
              <a:t>in </a:t>
            </a:r>
            <a:r>
              <a:rPr sz="1100" kern="1200" spc="13" dirty="0">
                <a:solidFill>
                  <a:prstClr val="black"/>
                </a:solidFill>
                <a:latin typeface="Calibri"/>
                <a:ea typeface="+mn-ea"/>
                <a:cs typeface="Calibri"/>
              </a:rPr>
              <a:t>a </a:t>
            </a:r>
            <a:r>
              <a:rPr sz="1100" kern="1200" spc="7" dirty="0">
                <a:solidFill>
                  <a:prstClr val="black"/>
                </a:solidFill>
                <a:latin typeface="Calibri"/>
                <a:ea typeface="+mn-ea"/>
                <a:cs typeface="Calibri"/>
              </a:rPr>
              <a:t>racist</a:t>
            </a:r>
            <a:r>
              <a:rPr sz="1100" kern="1200" spc="113" dirty="0">
                <a:solidFill>
                  <a:prstClr val="black"/>
                </a:solidFill>
                <a:latin typeface="Calibri"/>
                <a:ea typeface="+mn-ea"/>
                <a:cs typeface="Calibri"/>
              </a:rPr>
              <a:t> </a:t>
            </a:r>
            <a:r>
              <a:rPr sz="1100" kern="1200" spc="7" dirty="0">
                <a:solidFill>
                  <a:prstClr val="black"/>
                </a:solidFill>
                <a:latin typeface="Calibri"/>
                <a:ea typeface="+mn-ea"/>
                <a:cs typeface="Calibri"/>
              </a:rPr>
              <a:t>society.</a:t>
            </a:r>
            <a:endParaRPr lang="en-US" sz="1100" kern="1200" spc="7" dirty="0">
              <a:solidFill>
                <a:prstClr val="black"/>
              </a:solidFill>
              <a:latin typeface="Calibri"/>
              <a:ea typeface="+mn-ea"/>
              <a:cs typeface="Calibri"/>
            </a:endParaRPr>
          </a:p>
          <a:p>
            <a:pPr marL="8405" marR="10506" defTabSz="605150">
              <a:lnSpc>
                <a:spcPct val="130900"/>
              </a:lnSpc>
              <a:spcBef>
                <a:spcPts val="596"/>
              </a:spcBef>
              <a:buClrTx/>
            </a:pPr>
            <a:endParaRPr lang="en-US" sz="794" kern="1200" spc="7" baseline="32407" dirty="0">
              <a:solidFill>
                <a:prstClr val="black"/>
              </a:solidFill>
              <a:latin typeface="Calibri"/>
              <a:ea typeface="+mn-ea"/>
              <a:cs typeface="Calibri"/>
            </a:endParaRPr>
          </a:p>
          <a:p>
            <a:pPr marL="8405" marR="10506" defTabSz="605150">
              <a:lnSpc>
                <a:spcPct val="130900"/>
              </a:lnSpc>
              <a:spcBef>
                <a:spcPts val="596"/>
              </a:spcBef>
              <a:buClrTx/>
            </a:pPr>
            <a:endParaRPr sz="794" kern="1200" baseline="32407" dirty="0">
              <a:solidFill>
                <a:prstClr val="black"/>
              </a:solidFill>
              <a:latin typeface="Calibri"/>
              <a:ea typeface="+mn-ea"/>
              <a:cs typeface="Calibri"/>
            </a:endParaRPr>
          </a:p>
        </p:txBody>
      </p:sp>
      <p:sp>
        <p:nvSpPr>
          <p:cNvPr id="2" name="Rectangle 1">
            <a:extLst>
              <a:ext uri="{FF2B5EF4-FFF2-40B4-BE49-F238E27FC236}">
                <a16:creationId xmlns:a16="http://schemas.microsoft.com/office/drawing/2014/main" id="{F8E20C2F-3B39-4C7D-9A7C-EC18DB8EB67C}"/>
              </a:ext>
            </a:extLst>
          </p:cNvPr>
          <p:cNvSpPr/>
          <p:nvPr/>
        </p:nvSpPr>
        <p:spPr>
          <a:xfrm>
            <a:off x="3374748" y="260151"/>
            <a:ext cx="2394502" cy="275588"/>
          </a:xfrm>
          <a:prstGeom prst="rect">
            <a:avLst/>
          </a:prstGeom>
        </p:spPr>
        <p:txBody>
          <a:bodyPr wrap="none">
            <a:spAutoFit/>
          </a:bodyPr>
          <a:lstStyle/>
          <a:p>
            <a:pPr defTabSz="605150">
              <a:buClrTx/>
            </a:pPr>
            <a:r>
              <a:rPr lang="en-US" sz="1191" b="1" kern="1200" spc="96" dirty="0">
                <a:solidFill>
                  <a:srgbClr val="1F497D">
                    <a:lumMod val="75000"/>
                  </a:srgbClr>
                </a:solidFill>
                <a:latin typeface="FrankRuehl" panose="020E0503060101010101" pitchFamily="34" charset="-79"/>
                <a:ea typeface="+mn-ea"/>
                <a:cs typeface="FrankRuehl" panose="020E0503060101010101" pitchFamily="34" charset="-79"/>
              </a:rPr>
              <a:t>POWER </a:t>
            </a:r>
            <a:r>
              <a:rPr lang="en-US" sz="1191" b="1" kern="1200" spc="129" dirty="0">
                <a:solidFill>
                  <a:srgbClr val="1F497D">
                    <a:lumMod val="75000"/>
                  </a:srgbClr>
                </a:solidFill>
                <a:latin typeface="FrankRuehl" panose="020E0503060101010101" pitchFamily="34" charset="-79"/>
                <a:ea typeface="+mn-ea"/>
                <a:cs typeface="FrankRuehl" panose="020E0503060101010101" pitchFamily="34" charset="-79"/>
              </a:rPr>
              <a:t>MOVES GLOSSARY</a:t>
            </a:r>
            <a:endParaRPr lang="en-US" sz="1191" kern="1200" dirty="0">
              <a:solidFill>
                <a:prstClr val="black"/>
              </a:solidFill>
              <a:latin typeface="Calibri"/>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619653" y="468836"/>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a:spLocks noGrp="1"/>
          </p:cNvSpPr>
          <p:nvPr>
            <p:ph type="title"/>
          </p:nvPr>
        </p:nvSpPr>
        <p:spPr>
          <a:xfrm>
            <a:off x="1764927" y="154882"/>
            <a:ext cx="3807198" cy="254707"/>
          </a:xfrm>
          <a:prstGeom prst="rect">
            <a:avLst/>
          </a:prstGeom>
        </p:spPr>
        <p:txBody>
          <a:bodyPr vert="horz" wrap="square" lIns="0" tIns="8404" rIns="0" bIns="0" rtlCol="0">
            <a:spAutoFit/>
          </a:bodyPr>
          <a:lstStyle/>
          <a:p>
            <a:pPr marL="8405">
              <a:spcBef>
                <a:spcPts val="66"/>
              </a:spcBef>
            </a:pPr>
            <a:r>
              <a:rPr sz="1600" spc="129" dirty="0">
                <a:solidFill>
                  <a:schemeClr val="tx2">
                    <a:lumMod val="75000"/>
                  </a:schemeClr>
                </a:solidFill>
                <a:latin typeface="Calibri" panose="020F0502020204030204" pitchFamily="34" charset="0"/>
                <a:cs typeface="Calibri" panose="020F0502020204030204" pitchFamily="34" charset="0"/>
              </a:rPr>
              <a:t>READINESS</a:t>
            </a:r>
            <a:r>
              <a:rPr sz="1600" spc="7" dirty="0">
                <a:solidFill>
                  <a:srgbClr val="227730"/>
                </a:solidFill>
                <a:latin typeface="Calibri" panose="020F0502020204030204" pitchFamily="34" charset="0"/>
                <a:cs typeface="Calibri" panose="020F0502020204030204" pitchFamily="34" charset="0"/>
              </a:rPr>
              <a:t> </a:t>
            </a:r>
            <a:r>
              <a:rPr sz="1600" spc="159" dirty="0">
                <a:solidFill>
                  <a:schemeClr val="tx2">
                    <a:lumMod val="75000"/>
                  </a:schemeClr>
                </a:solidFill>
                <a:latin typeface="Calibri" panose="020F0502020204030204" pitchFamily="34" charset="0"/>
                <a:cs typeface="Calibri" panose="020F0502020204030204" pitchFamily="34" charset="0"/>
              </a:rPr>
              <a:t>ASSESSMENT</a:t>
            </a:r>
            <a:endParaRPr sz="1600" dirty="0">
              <a:solidFill>
                <a:schemeClr val="tx2">
                  <a:lumMod val="75000"/>
                </a:schemeClr>
              </a:solidFill>
              <a:latin typeface="Calibri" panose="020F0502020204030204" pitchFamily="34" charset="0"/>
              <a:cs typeface="Calibri" panose="020F0502020204030204" pitchFamily="34" charset="0"/>
            </a:endParaRPr>
          </a:p>
        </p:txBody>
      </p:sp>
      <p:sp>
        <p:nvSpPr>
          <p:cNvPr id="9" name="object 9"/>
          <p:cNvSpPr txBox="1"/>
          <p:nvPr/>
        </p:nvSpPr>
        <p:spPr>
          <a:xfrm>
            <a:off x="1619653" y="614776"/>
            <a:ext cx="5013651" cy="346784"/>
          </a:xfrm>
          <a:prstGeom prst="rect">
            <a:avLst/>
          </a:prstGeom>
        </p:spPr>
        <p:txBody>
          <a:bodyPr vert="horz" wrap="square" lIns="0" tIns="8404" rIns="0" bIns="0" rtlCol="0">
            <a:spAutoFit/>
          </a:bodyPr>
          <a:lstStyle/>
          <a:p>
            <a:pPr marL="8405" marR="3362" defTabSz="605150">
              <a:lnSpc>
                <a:spcPct val="105600"/>
              </a:lnSpc>
              <a:spcBef>
                <a:spcPts val="66"/>
              </a:spcBef>
              <a:buClrTx/>
            </a:pPr>
            <a:r>
              <a:rPr sz="1059" kern="1200" spc="-26" dirty="0">
                <a:solidFill>
                  <a:prstClr val="black"/>
                </a:solidFill>
                <a:latin typeface="Calibri"/>
                <a:ea typeface="+mn-ea"/>
                <a:cs typeface="Palatino Linotype"/>
              </a:rPr>
              <a:t>Power </a:t>
            </a:r>
            <a:r>
              <a:rPr sz="1059" kern="1200" spc="-20" dirty="0">
                <a:solidFill>
                  <a:prstClr val="black"/>
                </a:solidFill>
                <a:latin typeface="Calibri"/>
                <a:ea typeface="+mn-ea"/>
                <a:cs typeface="Palatino Linotype"/>
              </a:rPr>
              <a:t>Moves </a:t>
            </a:r>
            <a:r>
              <a:rPr sz="1059" i="1" kern="1200" spc="-10" dirty="0">
                <a:solidFill>
                  <a:prstClr val="black"/>
                </a:solidFill>
                <a:latin typeface="Calibri"/>
                <a:ea typeface="+mn-ea"/>
                <a:cs typeface="Palatino Linotype"/>
              </a:rPr>
              <a:t>will </a:t>
            </a:r>
            <a:r>
              <a:rPr sz="1059" i="1" kern="1200" spc="13" dirty="0">
                <a:solidFill>
                  <a:prstClr val="black"/>
                </a:solidFill>
                <a:latin typeface="Calibri"/>
                <a:ea typeface="+mn-ea"/>
                <a:cs typeface="Palatino Linotype"/>
              </a:rPr>
              <a:t>guide </a:t>
            </a:r>
            <a:r>
              <a:rPr sz="1059" i="1" kern="1200" dirty="0">
                <a:solidFill>
                  <a:prstClr val="black"/>
                </a:solidFill>
                <a:latin typeface="Calibri"/>
                <a:ea typeface="+mn-ea"/>
                <a:cs typeface="Palatino Linotype"/>
              </a:rPr>
              <a:t>you </a:t>
            </a:r>
            <a:r>
              <a:rPr sz="1059" i="1" kern="1200" spc="-3" dirty="0">
                <a:solidFill>
                  <a:prstClr val="black"/>
                </a:solidFill>
                <a:latin typeface="Calibri"/>
                <a:ea typeface="+mn-ea"/>
                <a:cs typeface="Palatino Linotype"/>
              </a:rPr>
              <a:t>in </a:t>
            </a:r>
            <a:r>
              <a:rPr sz="1059" i="1" kern="1200" spc="10" dirty="0">
                <a:solidFill>
                  <a:prstClr val="black"/>
                </a:solidFill>
                <a:latin typeface="Calibri"/>
                <a:ea typeface="+mn-ea"/>
                <a:cs typeface="Palatino Linotype"/>
              </a:rPr>
              <a:t>examining </a:t>
            </a:r>
            <a:r>
              <a:rPr sz="1059" i="1" kern="1200" spc="17" dirty="0">
                <a:solidFill>
                  <a:prstClr val="black"/>
                </a:solidFill>
                <a:latin typeface="Calibri"/>
                <a:ea typeface="+mn-ea"/>
                <a:cs typeface="Palatino Linotype"/>
              </a:rPr>
              <a:t>internal </a:t>
            </a:r>
            <a:r>
              <a:rPr sz="1059" i="1" kern="1200" spc="33" dirty="0">
                <a:solidFill>
                  <a:prstClr val="black"/>
                </a:solidFill>
                <a:latin typeface="Calibri"/>
                <a:ea typeface="+mn-ea"/>
                <a:cs typeface="Palatino Linotype"/>
              </a:rPr>
              <a:t>operations, </a:t>
            </a:r>
            <a:r>
              <a:rPr sz="1059" i="1" kern="1200" spc="17" dirty="0">
                <a:solidFill>
                  <a:prstClr val="black"/>
                </a:solidFill>
                <a:latin typeface="Calibri"/>
                <a:ea typeface="+mn-ea"/>
                <a:cs typeface="Palatino Linotype"/>
              </a:rPr>
              <a:t>grantmaking </a:t>
            </a:r>
            <a:r>
              <a:rPr sz="1059" i="1" kern="1200" spc="40" dirty="0">
                <a:solidFill>
                  <a:prstClr val="black"/>
                </a:solidFill>
                <a:latin typeface="Calibri"/>
                <a:ea typeface="+mn-ea"/>
                <a:cs typeface="Palatino Linotype"/>
              </a:rPr>
              <a:t>and </a:t>
            </a:r>
            <a:r>
              <a:rPr sz="1059" i="1" kern="1200" spc="20" dirty="0">
                <a:solidFill>
                  <a:prstClr val="black"/>
                </a:solidFill>
                <a:latin typeface="Calibri"/>
                <a:ea typeface="+mn-ea"/>
                <a:cs typeface="Palatino Linotype"/>
              </a:rPr>
              <a:t>external  </a:t>
            </a:r>
            <a:r>
              <a:rPr sz="1059" i="1" kern="1200" spc="26" dirty="0">
                <a:solidFill>
                  <a:prstClr val="black"/>
                </a:solidFill>
                <a:latin typeface="Calibri"/>
                <a:ea typeface="+mn-ea"/>
                <a:cs typeface="Palatino Linotype"/>
              </a:rPr>
              <a:t>relationships.</a:t>
            </a:r>
            <a:r>
              <a:rPr sz="1059" i="1" kern="1200" spc="-50" dirty="0">
                <a:solidFill>
                  <a:prstClr val="black"/>
                </a:solidFill>
                <a:latin typeface="Calibri"/>
                <a:ea typeface="+mn-ea"/>
                <a:cs typeface="Palatino Linotype"/>
              </a:rPr>
              <a:t> </a:t>
            </a:r>
            <a:r>
              <a:rPr sz="1059" i="1" kern="1200" spc="-10" dirty="0">
                <a:solidFill>
                  <a:prstClr val="black"/>
                </a:solidFill>
                <a:latin typeface="Calibri"/>
                <a:ea typeface="+mn-ea"/>
                <a:cs typeface="Palatino Linotype"/>
              </a:rPr>
              <a:t>How</a:t>
            </a:r>
            <a:r>
              <a:rPr sz="1059" i="1" kern="1200" spc="-7" dirty="0">
                <a:solidFill>
                  <a:prstClr val="black"/>
                </a:solidFill>
                <a:latin typeface="Calibri"/>
                <a:ea typeface="+mn-ea"/>
                <a:cs typeface="Palatino Linotype"/>
              </a:rPr>
              <a:t> </a:t>
            </a:r>
            <a:r>
              <a:rPr sz="1059" i="1" kern="1200" spc="-10" dirty="0">
                <a:solidFill>
                  <a:prstClr val="black"/>
                </a:solidFill>
                <a:latin typeface="Calibri"/>
                <a:ea typeface="+mn-ea"/>
                <a:cs typeface="Palatino Linotype"/>
              </a:rPr>
              <a:t>will</a:t>
            </a:r>
            <a:r>
              <a:rPr sz="1059" i="1" kern="1200" spc="-7" dirty="0">
                <a:solidFill>
                  <a:prstClr val="black"/>
                </a:solidFill>
                <a:latin typeface="Calibri"/>
                <a:ea typeface="+mn-ea"/>
                <a:cs typeface="Palatino Linotype"/>
              </a:rPr>
              <a:t> </a:t>
            </a:r>
            <a:r>
              <a:rPr sz="1059" i="1" kern="1200" dirty="0">
                <a:solidFill>
                  <a:prstClr val="black"/>
                </a:solidFill>
                <a:latin typeface="Calibri"/>
                <a:ea typeface="+mn-ea"/>
                <a:cs typeface="Palatino Linotype"/>
              </a:rPr>
              <a:t>you</a:t>
            </a:r>
            <a:r>
              <a:rPr sz="1059" i="1" kern="1200" spc="-10" dirty="0">
                <a:solidFill>
                  <a:prstClr val="black"/>
                </a:solidFill>
                <a:latin typeface="Calibri"/>
                <a:ea typeface="+mn-ea"/>
                <a:cs typeface="Palatino Linotype"/>
              </a:rPr>
              <a:t> </a:t>
            </a:r>
            <a:r>
              <a:rPr sz="1059" i="1" kern="1200" spc="13" dirty="0">
                <a:solidFill>
                  <a:prstClr val="black"/>
                </a:solidFill>
                <a:latin typeface="Calibri"/>
                <a:ea typeface="+mn-ea"/>
                <a:cs typeface="Palatino Linotype"/>
              </a:rPr>
              <a:t>know</a:t>
            </a:r>
            <a:r>
              <a:rPr sz="1059" i="1" kern="1200" spc="-7" dirty="0">
                <a:solidFill>
                  <a:prstClr val="black"/>
                </a:solidFill>
                <a:latin typeface="Calibri"/>
                <a:ea typeface="+mn-ea"/>
                <a:cs typeface="Palatino Linotype"/>
              </a:rPr>
              <a:t> </a:t>
            </a:r>
            <a:r>
              <a:rPr sz="1059" i="1" kern="1200" spc="23" dirty="0">
                <a:solidFill>
                  <a:prstClr val="black"/>
                </a:solidFill>
                <a:latin typeface="Calibri"/>
                <a:ea typeface="+mn-ea"/>
                <a:cs typeface="Palatino Linotype"/>
              </a:rPr>
              <a:t>whether</a:t>
            </a:r>
            <a:r>
              <a:rPr sz="1059" i="1" kern="1200" spc="-7" dirty="0">
                <a:solidFill>
                  <a:prstClr val="black"/>
                </a:solidFill>
                <a:latin typeface="Calibri"/>
                <a:ea typeface="+mn-ea"/>
                <a:cs typeface="Palatino Linotype"/>
              </a:rPr>
              <a:t> </a:t>
            </a:r>
            <a:r>
              <a:rPr sz="1059" i="1" kern="1200" dirty="0">
                <a:solidFill>
                  <a:prstClr val="black"/>
                </a:solidFill>
                <a:latin typeface="Calibri"/>
                <a:ea typeface="+mn-ea"/>
                <a:cs typeface="Palatino Linotype"/>
              </a:rPr>
              <a:t>your</a:t>
            </a:r>
            <a:r>
              <a:rPr sz="1059" i="1" kern="1200" spc="-7" dirty="0">
                <a:solidFill>
                  <a:prstClr val="black"/>
                </a:solidFill>
                <a:latin typeface="Calibri"/>
                <a:ea typeface="+mn-ea"/>
                <a:cs typeface="Palatino Linotype"/>
              </a:rPr>
              <a:t> </a:t>
            </a:r>
            <a:r>
              <a:rPr lang="en-US" sz="1059" i="1" kern="1200" spc="23" dirty="0">
                <a:solidFill>
                  <a:prstClr val="black"/>
                </a:solidFill>
                <a:latin typeface="Calibri"/>
                <a:ea typeface="+mn-ea"/>
                <a:cs typeface="Palatino Linotype"/>
              </a:rPr>
              <a:t>SVP</a:t>
            </a:r>
            <a:r>
              <a:rPr sz="1059" i="1" kern="1200" spc="-10" dirty="0">
                <a:solidFill>
                  <a:prstClr val="black"/>
                </a:solidFill>
                <a:latin typeface="Calibri"/>
                <a:ea typeface="+mn-ea"/>
                <a:cs typeface="Palatino Linotype"/>
              </a:rPr>
              <a:t> </a:t>
            </a:r>
            <a:r>
              <a:rPr sz="1059" i="1" kern="1200" spc="13" dirty="0">
                <a:solidFill>
                  <a:prstClr val="black"/>
                </a:solidFill>
                <a:latin typeface="Calibri"/>
                <a:ea typeface="+mn-ea"/>
                <a:cs typeface="Palatino Linotype"/>
              </a:rPr>
              <a:t>is</a:t>
            </a:r>
            <a:r>
              <a:rPr sz="1059" i="1" kern="1200" spc="-7" dirty="0">
                <a:solidFill>
                  <a:prstClr val="black"/>
                </a:solidFill>
                <a:latin typeface="Calibri"/>
                <a:ea typeface="+mn-ea"/>
                <a:cs typeface="Palatino Linotype"/>
              </a:rPr>
              <a:t> </a:t>
            </a:r>
            <a:r>
              <a:rPr sz="1059" i="1" kern="1200" spc="26" dirty="0">
                <a:solidFill>
                  <a:prstClr val="black"/>
                </a:solidFill>
                <a:latin typeface="Calibri"/>
                <a:ea typeface="+mn-ea"/>
                <a:cs typeface="Palatino Linotype"/>
              </a:rPr>
              <a:t>ready</a:t>
            </a:r>
            <a:r>
              <a:rPr sz="1059" i="1" kern="1200" spc="-7" dirty="0">
                <a:solidFill>
                  <a:prstClr val="black"/>
                </a:solidFill>
                <a:latin typeface="Calibri"/>
                <a:ea typeface="+mn-ea"/>
                <a:cs typeface="Palatino Linotype"/>
              </a:rPr>
              <a:t> </a:t>
            </a:r>
            <a:r>
              <a:rPr sz="1059" i="1" kern="1200" spc="33" dirty="0">
                <a:solidFill>
                  <a:prstClr val="black"/>
                </a:solidFill>
                <a:latin typeface="Calibri"/>
                <a:ea typeface="+mn-ea"/>
                <a:cs typeface="Palatino Linotype"/>
              </a:rPr>
              <a:t>to</a:t>
            </a:r>
            <a:r>
              <a:rPr sz="1059" i="1" kern="1200" spc="-7" dirty="0">
                <a:solidFill>
                  <a:prstClr val="black"/>
                </a:solidFill>
                <a:latin typeface="Calibri"/>
                <a:ea typeface="+mn-ea"/>
                <a:cs typeface="Palatino Linotype"/>
              </a:rPr>
              <a:t> </a:t>
            </a:r>
            <a:r>
              <a:rPr sz="1059" i="1" kern="1200" spc="43" dirty="0">
                <a:solidFill>
                  <a:prstClr val="black"/>
                </a:solidFill>
                <a:latin typeface="Calibri"/>
                <a:ea typeface="+mn-ea"/>
                <a:cs typeface="Palatino Linotype"/>
              </a:rPr>
              <a:t>embark</a:t>
            </a:r>
            <a:r>
              <a:rPr sz="1059" i="1" kern="1200" spc="-7" dirty="0">
                <a:solidFill>
                  <a:prstClr val="black"/>
                </a:solidFill>
                <a:latin typeface="Calibri"/>
                <a:ea typeface="+mn-ea"/>
                <a:cs typeface="Palatino Linotype"/>
              </a:rPr>
              <a:t> </a:t>
            </a:r>
            <a:r>
              <a:rPr sz="1059" i="1" kern="1200" spc="30" dirty="0">
                <a:solidFill>
                  <a:prstClr val="black"/>
                </a:solidFill>
                <a:latin typeface="Calibri"/>
                <a:ea typeface="+mn-ea"/>
                <a:cs typeface="Palatino Linotype"/>
              </a:rPr>
              <a:t>on</a:t>
            </a:r>
            <a:r>
              <a:rPr sz="1059" i="1" kern="1200" spc="-10" dirty="0">
                <a:solidFill>
                  <a:prstClr val="black"/>
                </a:solidFill>
                <a:latin typeface="Calibri"/>
                <a:ea typeface="+mn-ea"/>
                <a:cs typeface="Palatino Linotype"/>
              </a:rPr>
              <a:t> </a:t>
            </a:r>
            <a:r>
              <a:rPr sz="1059" i="1" kern="1200" spc="17" dirty="0">
                <a:solidFill>
                  <a:prstClr val="black"/>
                </a:solidFill>
                <a:latin typeface="Calibri"/>
                <a:ea typeface="+mn-ea"/>
                <a:cs typeface="Palatino Linotype"/>
              </a:rPr>
              <a:t>this</a:t>
            </a:r>
            <a:r>
              <a:rPr sz="1059" i="1" kern="1200" spc="-7" dirty="0">
                <a:solidFill>
                  <a:prstClr val="black"/>
                </a:solidFill>
                <a:latin typeface="Calibri"/>
                <a:ea typeface="+mn-ea"/>
                <a:cs typeface="Palatino Linotype"/>
              </a:rPr>
              <a:t> </a:t>
            </a:r>
            <a:r>
              <a:rPr sz="1059" i="1" kern="1200" spc="30" dirty="0">
                <a:solidFill>
                  <a:prstClr val="black"/>
                </a:solidFill>
                <a:latin typeface="Calibri"/>
                <a:ea typeface="+mn-ea"/>
                <a:cs typeface="Palatino Linotype"/>
              </a:rPr>
              <a:t>process?  </a:t>
            </a:r>
            <a:endParaRPr sz="1059" kern="1200" dirty="0">
              <a:solidFill>
                <a:prstClr val="black"/>
              </a:solidFill>
              <a:latin typeface="Calibri"/>
              <a:ea typeface="+mn-ea"/>
              <a:cs typeface="Palatino Linotype"/>
            </a:endParaRPr>
          </a:p>
        </p:txBody>
      </p:sp>
      <p:sp>
        <p:nvSpPr>
          <p:cNvPr id="10" name="object 10"/>
          <p:cNvSpPr txBox="1"/>
          <p:nvPr/>
        </p:nvSpPr>
        <p:spPr>
          <a:xfrm>
            <a:off x="267420" y="1225996"/>
            <a:ext cx="4304580" cy="3725273"/>
          </a:xfrm>
          <a:prstGeom prst="rect">
            <a:avLst/>
          </a:prstGeom>
        </p:spPr>
        <p:txBody>
          <a:bodyPr vert="horz" wrap="square" lIns="0" tIns="8404" rIns="0" bIns="0" rtlCol="0">
            <a:spAutoFit/>
          </a:bodyPr>
          <a:lstStyle/>
          <a:p>
            <a:pPr marL="159272" marR="3362" indent="-150867" algn="just" defTabSz="605150">
              <a:lnSpc>
                <a:spcPct val="119100"/>
              </a:lnSpc>
              <a:spcBef>
                <a:spcPts val="66"/>
              </a:spcBef>
              <a:buClrTx/>
              <a:buFontTx/>
              <a:buAutoNum type="arabicPeriod"/>
              <a:tabLst>
                <a:tab pos="159692" algn="l"/>
              </a:tabLst>
            </a:pPr>
            <a:r>
              <a:rPr sz="1000" kern="1200" spc="-3" dirty="0">
                <a:solidFill>
                  <a:prstClr val="black"/>
                </a:solidFill>
                <a:latin typeface="Calibri"/>
                <a:ea typeface="+mn-ea"/>
                <a:cs typeface="Calibri"/>
              </a:rPr>
              <a:t>After </a:t>
            </a:r>
            <a:r>
              <a:rPr sz="1000" kern="1200" spc="20" dirty="0">
                <a:solidFill>
                  <a:prstClr val="black"/>
                </a:solidFill>
                <a:latin typeface="Calibri"/>
                <a:ea typeface="+mn-ea"/>
                <a:cs typeface="Calibri"/>
              </a:rPr>
              <a:t>reviewing </a:t>
            </a:r>
            <a:r>
              <a:rPr sz="1000" kern="1200" spc="-7" dirty="0">
                <a:solidFill>
                  <a:prstClr val="black"/>
                </a:solidFill>
                <a:latin typeface="Calibri"/>
                <a:ea typeface="+mn-ea"/>
                <a:cs typeface="Calibri"/>
              </a:rPr>
              <a:t>the </a:t>
            </a:r>
            <a:r>
              <a:rPr sz="1000" kern="1200" spc="7" dirty="0">
                <a:solidFill>
                  <a:prstClr val="black"/>
                </a:solidFill>
                <a:latin typeface="Calibri"/>
                <a:ea typeface="+mn-ea"/>
                <a:cs typeface="Calibri"/>
              </a:rPr>
              <a:t>glossary, </a:t>
            </a:r>
            <a:r>
              <a:rPr sz="1000" kern="1200" spc="30" dirty="0">
                <a:solidFill>
                  <a:prstClr val="black"/>
                </a:solidFill>
                <a:latin typeface="Calibri"/>
                <a:ea typeface="+mn-ea"/>
                <a:cs typeface="Calibri"/>
              </a:rPr>
              <a:t>can </a:t>
            </a:r>
            <a:r>
              <a:rPr sz="1000" kern="1200" spc="20" dirty="0">
                <a:solidFill>
                  <a:prstClr val="black"/>
                </a:solidFill>
                <a:latin typeface="Calibri"/>
                <a:ea typeface="+mn-ea"/>
                <a:cs typeface="Calibri"/>
              </a:rPr>
              <a:t>you </a:t>
            </a:r>
            <a:r>
              <a:rPr sz="1000" kern="1200" spc="17" dirty="0">
                <a:solidFill>
                  <a:prstClr val="black"/>
                </a:solidFill>
                <a:latin typeface="Calibri"/>
                <a:ea typeface="+mn-ea"/>
                <a:cs typeface="Calibri"/>
              </a:rPr>
              <a:t>envision talking </a:t>
            </a:r>
            <a:r>
              <a:rPr sz="1000" kern="1200" spc="7" dirty="0">
                <a:solidFill>
                  <a:prstClr val="black"/>
                </a:solidFill>
                <a:latin typeface="Calibri"/>
                <a:ea typeface="+mn-ea"/>
                <a:cs typeface="Calibri"/>
              </a:rPr>
              <a:t>about </a:t>
            </a:r>
            <a:r>
              <a:rPr sz="1000" kern="1200" spc="-3" dirty="0">
                <a:solidFill>
                  <a:prstClr val="black"/>
                </a:solidFill>
                <a:latin typeface="Calibri"/>
                <a:ea typeface="+mn-ea"/>
                <a:cs typeface="Calibri"/>
              </a:rPr>
              <a:t>these</a:t>
            </a:r>
            <a:r>
              <a:rPr lang="en-US" sz="1000" kern="1200" spc="-3" dirty="0">
                <a:solidFill>
                  <a:prstClr val="black"/>
                </a:solidFill>
                <a:latin typeface="Calibri"/>
                <a:ea typeface="+mn-ea"/>
                <a:cs typeface="Calibri"/>
              </a:rPr>
              <a:t> </a:t>
            </a:r>
            <a:r>
              <a:rPr sz="1000" kern="1200" spc="13" dirty="0">
                <a:solidFill>
                  <a:prstClr val="black"/>
                </a:solidFill>
                <a:latin typeface="Calibri"/>
                <a:ea typeface="+mn-ea"/>
                <a:cs typeface="Calibri"/>
              </a:rPr>
              <a:t>concepts with </a:t>
            </a:r>
            <a:r>
              <a:rPr sz="1000" kern="1200" spc="10" dirty="0">
                <a:solidFill>
                  <a:prstClr val="black"/>
                </a:solidFill>
                <a:latin typeface="Calibri"/>
                <a:ea typeface="+mn-ea"/>
                <a:cs typeface="Calibri"/>
              </a:rPr>
              <a:t>your </a:t>
            </a:r>
            <a:r>
              <a:rPr lang="en-US" sz="1000" kern="1200" spc="10" dirty="0">
                <a:solidFill>
                  <a:prstClr val="black"/>
                </a:solidFill>
                <a:latin typeface="Calibri"/>
                <a:ea typeface="+mn-ea"/>
                <a:cs typeface="Calibri"/>
              </a:rPr>
              <a:t>organization,</a:t>
            </a:r>
            <a:r>
              <a:rPr sz="1000" kern="1200" spc="10" dirty="0">
                <a:solidFill>
                  <a:prstClr val="black"/>
                </a:solidFill>
                <a:latin typeface="Calibri"/>
                <a:ea typeface="+mn-ea"/>
                <a:cs typeface="Calibri"/>
              </a:rPr>
              <a:t> </a:t>
            </a:r>
            <a:r>
              <a:rPr sz="1000" kern="1200" spc="-13" dirty="0">
                <a:solidFill>
                  <a:prstClr val="black"/>
                </a:solidFill>
                <a:latin typeface="Calibri"/>
                <a:ea typeface="+mn-ea"/>
                <a:cs typeface="Calibri"/>
              </a:rPr>
              <a:t>staff </a:t>
            </a:r>
            <a:r>
              <a:rPr sz="1000" kern="1200" spc="17" dirty="0">
                <a:solidFill>
                  <a:prstClr val="black"/>
                </a:solidFill>
                <a:latin typeface="Calibri"/>
                <a:ea typeface="+mn-ea"/>
                <a:cs typeface="Calibri"/>
              </a:rPr>
              <a:t>and </a:t>
            </a:r>
            <a:r>
              <a:rPr sz="1000" kern="1200" spc="13" dirty="0">
                <a:solidFill>
                  <a:prstClr val="black"/>
                </a:solidFill>
                <a:latin typeface="Calibri"/>
                <a:ea typeface="+mn-ea"/>
                <a:cs typeface="Calibri"/>
              </a:rPr>
              <a:t>board </a:t>
            </a:r>
            <a:r>
              <a:rPr sz="1000" kern="1200" spc="7" dirty="0">
                <a:solidFill>
                  <a:prstClr val="black"/>
                </a:solidFill>
                <a:latin typeface="Calibri"/>
                <a:ea typeface="+mn-ea"/>
                <a:cs typeface="Calibri"/>
              </a:rPr>
              <a:t>leadership? </a:t>
            </a:r>
            <a:r>
              <a:rPr sz="1000" kern="1200" spc="26" dirty="0">
                <a:solidFill>
                  <a:prstClr val="black"/>
                </a:solidFill>
                <a:latin typeface="Calibri"/>
                <a:ea typeface="+mn-ea"/>
                <a:cs typeface="Calibri"/>
              </a:rPr>
              <a:t>Would </a:t>
            </a:r>
            <a:r>
              <a:rPr lang="en-US" sz="1000" kern="1200" spc="7" dirty="0">
                <a:solidFill>
                  <a:prstClr val="black"/>
                </a:solidFill>
                <a:latin typeface="Calibri"/>
                <a:ea typeface="+mn-ea"/>
                <a:cs typeface="Calibri"/>
              </a:rPr>
              <a:t>partners </a:t>
            </a:r>
            <a:r>
              <a:rPr sz="1000" kern="1200" spc="10" dirty="0">
                <a:solidFill>
                  <a:prstClr val="black"/>
                </a:solidFill>
                <a:latin typeface="Calibri"/>
                <a:ea typeface="+mn-ea"/>
                <a:cs typeface="Calibri"/>
              </a:rPr>
              <a:t>be </a:t>
            </a:r>
            <a:r>
              <a:rPr sz="1000" kern="1200" spc="7" dirty="0">
                <a:solidFill>
                  <a:prstClr val="black"/>
                </a:solidFill>
                <a:latin typeface="Calibri"/>
                <a:ea typeface="+mn-ea"/>
                <a:cs typeface="Calibri"/>
              </a:rPr>
              <a:t>receptive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these </a:t>
            </a:r>
            <a:r>
              <a:rPr sz="1000" kern="1200" spc="3" dirty="0">
                <a:solidFill>
                  <a:prstClr val="black"/>
                </a:solidFill>
                <a:latin typeface="Calibri"/>
                <a:ea typeface="+mn-ea"/>
                <a:cs typeface="Calibri"/>
              </a:rPr>
              <a:t>definitions?</a:t>
            </a:r>
            <a:endParaRPr sz="1000" kern="1200" dirty="0">
              <a:solidFill>
                <a:prstClr val="black"/>
              </a:solidFill>
              <a:latin typeface="Calibri"/>
              <a:ea typeface="+mn-ea"/>
              <a:cs typeface="Calibri"/>
            </a:endParaRPr>
          </a:p>
          <a:p>
            <a:pPr marL="159272" marR="97496" indent="-150867" defTabSz="605150">
              <a:lnSpc>
                <a:spcPct val="119100"/>
              </a:lnSpc>
              <a:spcBef>
                <a:spcPts val="473"/>
              </a:spcBef>
              <a:buClrTx/>
              <a:buFontTx/>
              <a:buAutoNum type="arabicPeriod"/>
              <a:tabLst>
                <a:tab pos="159692" algn="l"/>
              </a:tabLst>
            </a:pPr>
            <a:r>
              <a:rPr sz="1000" kern="1200" spc="40" dirty="0">
                <a:solidFill>
                  <a:prstClr val="black"/>
                </a:solidFill>
                <a:latin typeface="Calibri"/>
                <a:ea typeface="+mn-ea"/>
                <a:cs typeface="Calibri"/>
              </a:rPr>
              <a:t>Does </a:t>
            </a:r>
            <a:r>
              <a:rPr sz="1000" kern="1200" spc="20" dirty="0">
                <a:solidFill>
                  <a:prstClr val="black"/>
                </a:solidFill>
                <a:latin typeface="Calibri"/>
                <a:ea typeface="+mn-ea"/>
                <a:cs typeface="Calibri"/>
              </a:rPr>
              <a:t>your grantmaking </a:t>
            </a:r>
            <a:r>
              <a:rPr sz="1000" kern="1200" spc="23" dirty="0">
                <a:solidFill>
                  <a:prstClr val="black"/>
                </a:solidFill>
                <a:latin typeface="Calibri"/>
                <a:ea typeface="+mn-ea"/>
                <a:cs typeface="Calibri"/>
              </a:rPr>
              <a:t>prioritize </a:t>
            </a:r>
            <a:r>
              <a:rPr sz="1000" kern="1200" spc="7" dirty="0">
                <a:solidFill>
                  <a:prstClr val="black"/>
                </a:solidFill>
                <a:latin typeface="Calibri"/>
                <a:ea typeface="+mn-ea"/>
                <a:cs typeface="Calibri"/>
              </a:rPr>
              <a:t>benefit </a:t>
            </a:r>
            <a:r>
              <a:rPr sz="1000" kern="1200" spc="3" dirty="0">
                <a:solidFill>
                  <a:prstClr val="black"/>
                </a:solidFill>
                <a:latin typeface="Calibri"/>
                <a:ea typeface="+mn-ea"/>
                <a:cs typeface="Calibri"/>
              </a:rPr>
              <a:t>for </a:t>
            </a:r>
            <a:r>
              <a:rPr sz="1000" kern="1200" spc="17" dirty="0">
                <a:solidFill>
                  <a:prstClr val="black"/>
                </a:solidFill>
                <a:latin typeface="Calibri"/>
                <a:ea typeface="+mn-ea"/>
                <a:cs typeface="Calibri"/>
              </a:rPr>
              <a:t>under-resourced  </a:t>
            </a:r>
            <a:r>
              <a:rPr sz="1000" kern="1200" spc="23" dirty="0">
                <a:solidFill>
                  <a:prstClr val="black"/>
                </a:solidFill>
                <a:latin typeface="Calibri"/>
                <a:ea typeface="+mn-ea"/>
                <a:cs typeface="Calibri"/>
              </a:rPr>
              <a:t>and </a:t>
            </a:r>
            <a:r>
              <a:rPr sz="1000" kern="1200" spc="30" dirty="0">
                <a:solidFill>
                  <a:prstClr val="black"/>
                </a:solidFill>
                <a:latin typeface="Calibri"/>
                <a:ea typeface="+mn-ea"/>
                <a:cs typeface="Calibri"/>
              </a:rPr>
              <a:t>marginalized </a:t>
            </a:r>
            <a:r>
              <a:rPr sz="1000" kern="1200" spc="20" dirty="0">
                <a:solidFill>
                  <a:prstClr val="black"/>
                </a:solidFill>
                <a:latin typeface="Calibri"/>
                <a:ea typeface="+mn-ea"/>
                <a:cs typeface="Calibri"/>
              </a:rPr>
              <a:t>communities? </a:t>
            </a:r>
            <a:r>
              <a:rPr sz="1000" kern="1200" spc="17" dirty="0">
                <a:solidFill>
                  <a:prstClr val="black"/>
                </a:solidFill>
                <a:latin typeface="Calibri"/>
                <a:ea typeface="+mn-ea"/>
                <a:cs typeface="Calibri"/>
              </a:rPr>
              <a:t>(Note: </a:t>
            </a:r>
            <a:r>
              <a:rPr sz="1000" kern="1200" spc="13" dirty="0">
                <a:solidFill>
                  <a:prstClr val="black"/>
                </a:solidFill>
                <a:latin typeface="Calibri"/>
                <a:ea typeface="+mn-ea"/>
                <a:cs typeface="Calibri"/>
              </a:rPr>
              <a:t>Your </a:t>
            </a:r>
            <a:r>
              <a:rPr sz="1000" kern="1200" spc="20" dirty="0">
                <a:solidFill>
                  <a:prstClr val="black"/>
                </a:solidFill>
                <a:latin typeface="Calibri"/>
                <a:ea typeface="+mn-ea"/>
                <a:cs typeface="Calibri"/>
              </a:rPr>
              <a:t>foundation may  </a:t>
            </a:r>
            <a:r>
              <a:rPr sz="1000" kern="1200" spc="13" dirty="0">
                <a:solidFill>
                  <a:prstClr val="black"/>
                </a:solidFill>
                <a:latin typeface="Calibri"/>
                <a:ea typeface="+mn-ea"/>
                <a:cs typeface="Calibri"/>
              </a:rPr>
              <a:t>use </a:t>
            </a:r>
            <a:r>
              <a:rPr sz="1000" kern="1200" spc="10" dirty="0">
                <a:solidFill>
                  <a:prstClr val="black"/>
                </a:solidFill>
                <a:latin typeface="Calibri"/>
                <a:ea typeface="+mn-ea"/>
                <a:cs typeface="Calibri"/>
              </a:rPr>
              <a:t>another </a:t>
            </a:r>
            <a:r>
              <a:rPr sz="1000" kern="1200" dirty="0">
                <a:solidFill>
                  <a:prstClr val="black"/>
                </a:solidFill>
                <a:latin typeface="Calibri"/>
                <a:ea typeface="+mn-ea"/>
                <a:cs typeface="Calibri"/>
              </a:rPr>
              <a:t>term </a:t>
            </a:r>
            <a:r>
              <a:rPr sz="1000" kern="1200" spc="26" dirty="0">
                <a:solidFill>
                  <a:prstClr val="black"/>
                </a:solidFill>
                <a:latin typeface="Calibri"/>
                <a:ea typeface="+mn-ea"/>
                <a:cs typeface="Calibri"/>
              </a:rPr>
              <a:t>such </a:t>
            </a:r>
            <a:r>
              <a:rPr sz="1000" kern="1200" spc="10" dirty="0">
                <a:solidFill>
                  <a:prstClr val="black"/>
                </a:solidFill>
                <a:latin typeface="Calibri"/>
                <a:ea typeface="+mn-ea"/>
                <a:cs typeface="Calibri"/>
              </a:rPr>
              <a:t>as </a:t>
            </a:r>
            <a:r>
              <a:rPr sz="1000" kern="1200" spc="17" dirty="0">
                <a:solidFill>
                  <a:prstClr val="black"/>
                </a:solidFill>
                <a:latin typeface="Calibri"/>
                <a:ea typeface="+mn-ea"/>
                <a:cs typeface="Calibri"/>
              </a:rPr>
              <a:t>“disadvantaged,” </a:t>
            </a:r>
            <a:r>
              <a:rPr sz="1000" kern="1200" spc="20" dirty="0">
                <a:solidFill>
                  <a:prstClr val="black"/>
                </a:solidFill>
                <a:latin typeface="Calibri"/>
                <a:ea typeface="+mn-ea"/>
                <a:cs typeface="Calibri"/>
              </a:rPr>
              <a:t>“vulnerable,” </a:t>
            </a:r>
            <a:r>
              <a:rPr sz="1000" kern="1200" spc="10" dirty="0">
                <a:solidFill>
                  <a:prstClr val="black"/>
                </a:solidFill>
                <a:latin typeface="Calibri"/>
                <a:ea typeface="+mn-ea"/>
                <a:cs typeface="Calibri"/>
              </a:rPr>
              <a:t>“at-  </a:t>
            </a:r>
            <a:r>
              <a:rPr sz="1000" kern="1200" spc="20" dirty="0">
                <a:solidFill>
                  <a:prstClr val="black"/>
                </a:solidFill>
                <a:latin typeface="Calibri"/>
                <a:ea typeface="+mn-ea"/>
                <a:cs typeface="Calibri"/>
              </a:rPr>
              <a:t>risk” </a:t>
            </a:r>
            <a:r>
              <a:rPr sz="1000" kern="1200" spc="7" dirty="0">
                <a:solidFill>
                  <a:prstClr val="black"/>
                </a:solidFill>
                <a:latin typeface="Calibri"/>
                <a:ea typeface="+mn-ea"/>
                <a:cs typeface="Calibri"/>
              </a:rPr>
              <a:t>or</a:t>
            </a:r>
            <a:r>
              <a:rPr sz="1000" kern="1200" spc="89" dirty="0">
                <a:solidFill>
                  <a:prstClr val="black"/>
                </a:solidFill>
                <a:latin typeface="Calibri"/>
                <a:ea typeface="+mn-ea"/>
                <a:cs typeface="Calibri"/>
              </a:rPr>
              <a:t> </a:t>
            </a:r>
            <a:r>
              <a:rPr sz="1000" kern="1200" spc="13" dirty="0">
                <a:solidFill>
                  <a:prstClr val="black"/>
                </a:solidFill>
                <a:latin typeface="Calibri"/>
                <a:ea typeface="+mn-ea"/>
                <a:cs typeface="Calibri"/>
              </a:rPr>
              <a:t>“underserved.”)</a:t>
            </a:r>
            <a:endParaRPr sz="1000" kern="1200" dirty="0">
              <a:solidFill>
                <a:prstClr val="black"/>
              </a:solidFill>
              <a:latin typeface="Calibri"/>
              <a:ea typeface="+mn-ea"/>
              <a:cs typeface="Calibri"/>
            </a:endParaRPr>
          </a:p>
          <a:p>
            <a:pPr marL="159272" indent="-150867" defTabSz="605150">
              <a:spcBef>
                <a:spcPts val="635"/>
              </a:spcBef>
              <a:buClrTx/>
              <a:buFontTx/>
              <a:buAutoNum type="arabicPeriod"/>
              <a:tabLst>
                <a:tab pos="159692" algn="l"/>
              </a:tabLst>
            </a:pPr>
            <a:r>
              <a:rPr sz="1000" kern="1200" spc="66" dirty="0">
                <a:solidFill>
                  <a:prstClr val="black"/>
                </a:solidFill>
                <a:latin typeface="Calibri"/>
                <a:ea typeface="+mn-ea"/>
                <a:cs typeface="Calibri"/>
              </a:rPr>
              <a:t>Do </a:t>
            </a:r>
            <a:r>
              <a:rPr sz="1000" kern="1200" spc="10" dirty="0">
                <a:solidFill>
                  <a:prstClr val="black"/>
                </a:solidFill>
                <a:latin typeface="Calibri"/>
                <a:ea typeface="+mn-ea"/>
                <a:cs typeface="Calibri"/>
              </a:rPr>
              <a:t>your </a:t>
            </a:r>
            <a:r>
              <a:rPr lang="en-US" sz="1000" kern="1200" spc="3" dirty="0">
                <a:solidFill>
                  <a:prstClr val="black"/>
                </a:solidFill>
                <a:latin typeface="Calibri"/>
                <a:ea typeface="+mn-ea"/>
                <a:cs typeface="Calibri"/>
              </a:rPr>
              <a:t>SVP</a:t>
            </a:r>
            <a:r>
              <a:rPr sz="1000" kern="1200" spc="3" dirty="0">
                <a:solidFill>
                  <a:prstClr val="black"/>
                </a:solidFill>
                <a:latin typeface="Calibri"/>
                <a:ea typeface="+mn-ea"/>
                <a:cs typeface="Calibri"/>
              </a:rPr>
              <a:t> </a:t>
            </a:r>
            <a:r>
              <a:rPr sz="1000" kern="1200" spc="-10" dirty="0">
                <a:solidFill>
                  <a:prstClr val="black"/>
                </a:solidFill>
                <a:latin typeface="Calibri"/>
                <a:ea typeface="+mn-ea"/>
                <a:cs typeface="Calibri"/>
              </a:rPr>
              <a:t>stated </a:t>
            </a:r>
            <a:r>
              <a:rPr sz="1000" kern="1200" spc="3" dirty="0">
                <a:solidFill>
                  <a:prstClr val="black"/>
                </a:solidFill>
                <a:latin typeface="Calibri"/>
                <a:ea typeface="+mn-ea"/>
                <a:cs typeface="Calibri"/>
              </a:rPr>
              <a:t>or </a:t>
            </a:r>
            <a:r>
              <a:rPr sz="1000" kern="1200" spc="23" dirty="0">
                <a:solidFill>
                  <a:prstClr val="black"/>
                </a:solidFill>
                <a:latin typeface="Calibri"/>
                <a:ea typeface="+mn-ea"/>
                <a:cs typeface="Calibri"/>
              </a:rPr>
              <a:t>implied </a:t>
            </a:r>
            <a:r>
              <a:rPr sz="1000" kern="1200" spc="13" dirty="0">
                <a:solidFill>
                  <a:prstClr val="black"/>
                </a:solidFill>
                <a:latin typeface="Calibri"/>
                <a:ea typeface="+mn-ea"/>
                <a:cs typeface="Calibri"/>
              </a:rPr>
              <a:t>values </a:t>
            </a:r>
            <a:r>
              <a:rPr sz="1000" kern="1200" spc="23" dirty="0">
                <a:solidFill>
                  <a:prstClr val="black"/>
                </a:solidFill>
                <a:latin typeface="Calibri"/>
                <a:ea typeface="+mn-ea"/>
                <a:cs typeface="Calibri"/>
              </a:rPr>
              <a:t>align </a:t>
            </a:r>
            <a:r>
              <a:rPr sz="1000" kern="1200" spc="13" dirty="0">
                <a:solidFill>
                  <a:prstClr val="black"/>
                </a:solidFill>
                <a:latin typeface="Calibri"/>
                <a:ea typeface="+mn-ea"/>
                <a:cs typeface="Calibri"/>
              </a:rPr>
              <a:t>with</a:t>
            </a:r>
            <a:r>
              <a:rPr sz="1000" kern="1200" spc="43" dirty="0">
                <a:solidFill>
                  <a:prstClr val="black"/>
                </a:solidFill>
                <a:latin typeface="Calibri"/>
                <a:ea typeface="+mn-ea"/>
                <a:cs typeface="Calibri"/>
              </a:rPr>
              <a:t> </a:t>
            </a:r>
            <a:r>
              <a:rPr sz="1000" kern="1200" dirty="0">
                <a:solidFill>
                  <a:prstClr val="black"/>
                </a:solidFill>
                <a:latin typeface="Calibri"/>
                <a:ea typeface="+mn-ea"/>
                <a:cs typeface="Calibri"/>
              </a:rPr>
              <a:t>equity?</a:t>
            </a:r>
          </a:p>
          <a:p>
            <a:pPr marL="159272" marR="126913" indent="-150867" defTabSz="605150">
              <a:lnSpc>
                <a:spcPct val="119100"/>
              </a:lnSpc>
              <a:spcBef>
                <a:spcPts val="476"/>
              </a:spcBef>
              <a:buClrTx/>
              <a:buFontTx/>
              <a:buAutoNum type="arabicPeriod"/>
              <a:tabLst>
                <a:tab pos="159692" algn="l"/>
              </a:tabLst>
            </a:pPr>
            <a:r>
              <a:rPr sz="1000" kern="1200" spc="40" dirty="0">
                <a:solidFill>
                  <a:prstClr val="black"/>
                </a:solidFill>
                <a:latin typeface="Calibri"/>
                <a:ea typeface="+mn-ea"/>
                <a:cs typeface="Calibri"/>
              </a:rPr>
              <a:t>Has </a:t>
            </a:r>
            <a:r>
              <a:rPr sz="1000" kern="1200" spc="-7" dirty="0">
                <a:solidFill>
                  <a:prstClr val="black"/>
                </a:solidFill>
                <a:latin typeface="Calibri"/>
                <a:ea typeface="+mn-ea"/>
                <a:cs typeface="Calibri"/>
              </a:rPr>
              <a:t>the</a:t>
            </a:r>
            <a:r>
              <a:rPr lang="en-US" sz="1000" kern="1200" spc="-7" dirty="0">
                <a:solidFill>
                  <a:prstClr val="black"/>
                </a:solidFill>
                <a:latin typeface="Calibri"/>
                <a:ea typeface="+mn-ea"/>
                <a:cs typeface="Calibri"/>
              </a:rPr>
              <a:t> SVP affiliate </a:t>
            </a:r>
            <a:r>
              <a:rPr sz="1000" kern="1200" spc="10" dirty="0">
                <a:solidFill>
                  <a:prstClr val="black"/>
                </a:solidFill>
                <a:latin typeface="Calibri"/>
                <a:ea typeface="+mn-ea"/>
                <a:cs typeface="Calibri"/>
              </a:rPr>
              <a:t>committed </a:t>
            </a:r>
            <a:r>
              <a:rPr sz="1000" kern="1200" spc="-10" dirty="0">
                <a:solidFill>
                  <a:prstClr val="black"/>
                </a:solidFill>
                <a:latin typeface="Calibri"/>
                <a:ea typeface="+mn-ea"/>
                <a:cs typeface="Calibri"/>
              </a:rPr>
              <a:t>to </a:t>
            </a:r>
            <a:r>
              <a:rPr sz="1000" kern="1200" spc="20" dirty="0">
                <a:solidFill>
                  <a:prstClr val="black"/>
                </a:solidFill>
                <a:latin typeface="Calibri"/>
                <a:ea typeface="+mn-ea"/>
                <a:cs typeface="Calibri"/>
              </a:rPr>
              <a:t>advancing </a:t>
            </a:r>
            <a:r>
              <a:rPr sz="1000" kern="1200" spc="10" dirty="0">
                <a:solidFill>
                  <a:prstClr val="black"/>
                </a:solidFill>
                <a:latin typeface="Calibri"/>
                <a:ea typeface="+mn-ea"/>
                <a:cs typeface="Calibri"/>
              </a:rPr>
              <a:t>equity </a:t>
            </a:r>
            <a:r>
              <a:rPr sz="1000" kern="1200" spc="-3" dirty="0">
                <a:solidFill>
                  <a:prstClr val="black"/>
                </a:solidFill>
                <a:latin typeface="Calibri"/>
                <a:ea typeface="+mn-ea"/>
                <a:cs typeface="Calibri"/>
              </a:rPr>
              <a:t>for </a:t>
            </a:r>
            <a:r>
              <a:rPr sz="1000" kern="1200" spc="10" dirty="0">
                <a:solidFill>
                  <a:prstClr val="black"/>
                </a:solidFill>
                <a:latin typeface="Calibri"/>
                <a:ea typeface="+mn-ea"/>
                <a:cs typeface="Calibri"/>
              </a:rPr>
              <a:t>priority  </a:t>
            </a:r>
            <a:r>
              <a:rPr sz="1000" kern="1200" spc="7" dirty="0">
                <a:solidFill>
                  <a:prstClr val="black"/>
                </a:solidFill>
                <a:latin typeface="Calibri"/>
                <a:ea typeface="+mn-ea"/>
                <a:cs typeface="Calibri"/>
              </a:rPr>
              <a:t>issues </a:t>
            </a:r>
            <a:r>
              <a:rPr sz="1000" kern="1200" spc="3" dirty="0">
                <a:solidFill>
                  <a:prstClr val="black"/>
                </a:solidFill>
                <a:latin typeface="Calibri"/>
                <a:ea typeface="+mn-ea"/>
                <a:cs typeface="Calibri"/>
              </a:rPr>
              <a:t>or</a:t>
            </a:r>
            <a:r>
              <a:rPr sz="1000" kern="1200" spc="56" dirty="0">
                <a:solidFill>
                  <a:prstClr val="black"/>
                </a:solidFill>
                <a:latin typeface="Calibri"/>
                <a:ea typeface="+mn-ea"/>
                <a:cs typeface="Calibri"/>
              </a:rPr>
              <a:t> </a:t>
            </a:r>
            <a:r>
              <a:rPr sz="1000" kern="1200" spc="10" dirty="0">
                <a:solidFill>
                  <a:prstClr val="black"/>
                </a:solidFill>
                <a:latin typeface="Calibri"/>
                <a:ea typeface="+mn-ea"/>
                <a:cs typeface="Calibri"/>
              </a:rPr>
              <a:t>communities?</a:t>
            </a:r>
            <a:endParaRPr sz="1000" kern="1200" dirty="0">
              <a:solidFill>
                <a:prstClr val="black"/>
              </a:solidFill>
              <a:latin typeface="Calibri"/>
              <a:ea typeface="+mn-ea"/>
              <a:cs typeface="Calibri"/>
            </a:endParaRPr>
          </a:p>
          <a:p>
            <a:pPr marL="159272" marR="246262" indent="-150867" defTabSz="605150">
              <a:lnSpc>
                <a:spcPct val="119100"/>
              </a:lnSpc>
              <a:spcBef>
                <a:spcPts val="476"/>
              </a:spcBef>
              <a:buClrTx/>
              <a:buFontTx/>
              <a:buAutoNum type="arabicPeriod"/>
              <a:tabLst>
                <a:tab pos="159692" algn="l"/>
              </a:tabLst>
            </a:pPr>
            <a:r>
              <a:rPr sz="1000" kern="1200" spc="40" dirty="0">
                <a:solidFill>
                  <a:prstClr val="black"/>
                </a:solidFill>
                <a:latin typeface="Calibri"/>
                <a:ea typeface="+mn-ea"/>
                <a:cs typeface="Calibri"/>
              </a:rPr>
              <a:t>Has </a:t>
            </a:r>
            <a:r>
              <a:rPr sz="1000" kern="1200" spc="10" dirty="0">
                <a:solidFill>
                  <a:prstClr val="black"/>
                </a:solidFill>
                <a:latin typeface="Calibri"/>
                <a:ea typeface="+mn-ea"/>
                <a:cs typeface="Calibri"/>
              </a:rPr>
              <a:t>your </a:t>
            </a:r>
            <a:r>
              <a:rPr lang="en-US" sz="1000" kern="1200" spc="3" dirty="0">
                <a:solidFill>
                  <a:prstClr val="black"/>
                </a:solidFill>
                <a:latin typeface="Calibri"/>
                <a:ea typeface="+mn-ea"/>
                <a:cs typeface="Calibri"/>
              </a:rPr>
              <a:t>SVP Partners, </a:t>
            </a:r>
            <a:r>
              <a:rPr sz="1000" kern="1200" spc="3" dirty="0">
                <a:solidFill>
                  <a:prstClr val="black"/>
                </a:solidFill>
                <a:latin typeface="Calibri"/>
                <a:ea typeface="+mn-ea"/>
                <a:cs typeface="Calibri"/>
              </a:rPr>
              <a:t> </a:t>
            </a:r>
            <a:r>
              <a:rPr sz="1000" kern="1200" spc="13" dirty="0">
                <a:solidFill>
                  <a:prstClr val="black"/>
                </a:solidFill>
                <a:latin typeface="Calibri"/>
                <a:ea typeface="+mn-ea"/>
                <a:cs typeface="Calibri"/>
              </a:rPr>
              <a:t>board </a:t>
            </a:r>
            <a:r>
              <a:rPr sz="1000" kern="1200" spc="17" dirty="0">
                <a:solidFill>
                  <a:prstClr val="black"/>
                </a:solidFill>
                <a:latin typeface="Calibri"/>
                <a:ea typeface="+mn-ea"/>
                <a:cs typeface="Calibri"/>
              </a:rPr>
              <a:t>and </a:t>
            </a:r>
            <a:r>
              <a:rPr sz="1000" kern="1200" spc="-13" dirty="0">
                <a:solidFill>
                  <a:prstClr val="black"/>
                </a:solidFill>
                <a:latin typeface="Calibri"/>
                <a:ea typeface="+mn-ea"/>
                <a:cs typeface="Calibri"/>
              </a:rPr>
              <a:t>staff </a:t>
            </a:r>
            <a:r>
              <a:rPr sz="1000" kern="1200" spc="13" dirty="0">
                <a:solidFill>
                  <a:prstClr val="black"/>
                </a:solidFill>
                <a:latin typeface="Calibri"/>
                <a:ea typeface="+mn-ea"/>
                <a:cs typeface="Calibri"/>
              </a:rPr>
              <a:t>leadership embraced  </a:t>
            </a:r>
            <a:r>
              <a:rPr sz="1000" kern="1200" spc="10" dirty="0">
                <a:solidFill>
                  <a:prstClr val="black"/>
                </a:solidFill>
                <a:latin typeface="Calibri"/>
                <a:ea typeface="+mn-ea"/>
                <a:cs typeface="Calibri"/>
              </a:rPr>
              <a:t>systemic </a:t>
            </a:r>
            <a:r>
              <a:rPr sz="1000" kern="1200" spc="20" dirty="0">
                <a:solidFill>
                  <a:prstClr val="black"/>
                </a:solidFill>
                <a:latin typeface="Calibri"/>
                <a:ea typeface="+mn-ea"/>
                <a:cs typeface="Calibri"/>
              </a:rPr>
              <a:t>change </a:t>
            </a:r>
            <a:r>
              <a:rPr sz="1000" kern="1200" spc="3" dirty="0">
                <a:solidFill>
                  <a:prstClr val="black"/>
                </a:solidFill>
                <a:latin typeface="Calibri"/>
                <a:ea typeface="+mn-ea"/>
                <a:cs typeface="Calibri"/>
              </a:rPr>
              <a:t>as </a:t>
            </a:r>
            <a:r>
              <a:rPr sz="1000" kern="1200" spc="13" dirty="0">
                <a:solidFill>
                  <a:prstClr val="black"/>
                </a:solidFill>
                <a:latin typeface="Calibri"/>
                <a:ea typeface="+mn-ea"/>
                <a:cs typeface="Calibri"/>
              </a:rPr>
              <a:t>a </a:t>
            </a:r>
            <a:r>
              <a:rPr sz="1000" kern="1200" spc="10" dirty="0">
                <a:solidFill>
                  <a:prstClr val="black"/>
                </a:solidFill>
                <a:latin typeface="Calibri"/>
                <a:ea typeface="+mn-ea"/>
                <a:cs typeface="Calibri"/>
              </a:rPr>
              <a:t>grantmaking </a:t>
            </a:r>
            <a:r>
              <a:rPr sz="1000" kern="1200" spc="20" dirty="0">
                <a:solidFill>
                  <a:prstClr val="black"/>
                </a:solidFill>
                <a:latin typeface="Calibri"/>
                <a:ea typeface="+mn-ea"/>
                <a:cs typeface="Calibri"/>
              </a:rPr>
              <a:t>goal </a:t>
            </a:r>
            <a:r>
              <a:rPr sz="1000" kern="1200" spc="3" dirty="0">
                <a:solidFill>
                  <a:prstClr val="black"/>
                </a:solidFill>
                <a:latin typeface="Calibri"/>
                <a:ea typeface="+mn-ea"/>
                <a:cs typeface="Calibri"/>
              </a:rPr>
              <a:t>or</a:t>
            </a:r>
            <a:r>
              <a:rPr sz="1000" kern="1200" spc="159" dirty="0">
                <a:solidFill>
                  <a:prstClr val="black"/>
                </a:solidFill>
                <a:latin typeface="Calibri"/>
                <a:ea typeface="+mn-ea"/>
                <a:cs typeface="Calibri"/>
              </a:rPr>
              <a:t> </a:t>
            </a:r>
            <a:r>
              <a:rPr sz="1000" kern="1200" spc="-10" dirty="0">
                <a:solidFill>
                  <a:prstClr val="black"/>
                </a:solidFill>
                <a:latin typeface="Calibri"/>
                <a:ea typeface="+mn-ea"/>
                <a:cs typeface="Calibri"/>
              </a:rPr>
              <a:t>strategy?</a:t>
            </a:r>
            <a:endParaRPr sz="1000" kern="1200" dirty="0">
              <a:solidFill>
                <a:prstClr val="black"/>
              </a:solidFill>
              <a:latin typeface="Calibri"/>
              <a:ea typeface="+mn-ea"/>
              <a:cs typeface="Calibri"/>
            </a:endParaRPr>
          </a:p>
          <a:p>
            <a:pPr marL="159272" marR="62616" indent="-150867" defTabSz="605150">
              <a:lnSpc>
                <a:spcPct val="119100"/>
              </a:lnSpc>
              <a:spcBef>
                <a:spcPts val="476"/>
              </a:spcBef>
              <a:buClrTx/>
              <a:buFontTx/>
              <a:buAutoNum type="arabicPeriod"/>
              <a:tabLst>
                <a:tab pos="159692" algn="l"/>
              </a:tabLst>
            </a:pPr>
            <a:r>
              <a:rPr sz="1000" kern="1200" spc="33" dirty="0">
                <a:solidFill>
                  <a:prstClr val="black"/>
                </a:solidFill>
                <a:latin typeface="Calibri"/>
                <a:ea typeface="+mn-ea"/>
                <a:cs typeface="Calibri"/>
              </a:rPr>
              <a:t>Does </a:t>
            </a:r>
            <a:r>
              <a:rPr sz="1000" kern="1200" spc="10" dirty="0">
                <a:solidFill>
                  <a:prstClr val="black"/>
                </a:solidFill>
                <a:latin typeface="Calibri"/>
                <a:ea typeface="+mn-ea"/>
                <a:cs typeface="Calibri"/>
              </a:rPr>
              <a:t>your </a:t>
            </a:r>
            <a:r>
              <a:rPr lang="en-US" sz="1000" kern="1200" spc="10" dirty="0">
                <a:solidFill>
                  <a:prstClr val="black"/>
                </a:solidFill>
                <a:latin typeface="Calibri"/>
                <a:ea typeface="+mn-ea"/>
                <a:cs typeface="Calibri"/>
              </a:rPr>
              <a:t>SVP</a:t>
            </a:r>
            <a:r>
              <a:rPr sz="1000" kern="1200" spc="10" dirty="0">
                <a:solidFill>
                  <a:prstClr val="black"/>
                </a:solidFill>
                <a:latin typeface="Calibri"/>
                <a:ea typeface="+mn-ea"/>
                <a:cs typeface="Calibri"/>
              </a:rPr>
              <a:t> </a:t>
            </a:r>
            <a:r>
              <a:rPr sz="1000" kern="1200" spc="23" dirty="0">
                <a:solidFill>
                  <a:prstClr val="black"/>
                </a:solidFill>
                <a:latin typeface="Calibri"/>
                <a:ea typeface="+mn-ea"/>
                <a:cs typeface="Calibri"/>
              </a:rPr>
              <a:t>place </a:t>
            </a:r>
            <a:r>
              <a:rPr sz="1000" kern="1200" spc="13" dirty="0">
                <a:solidFill>
                  <a:prstClr val="black"/>
                </a:solidFill>
                <a:latin typeface="Calibri"/>
                <a:ea typeface="+mn-ea"/>
                <a:cs typeface="Calibri"/>
              </a:rPr>
              <a:t>a </a:t>
            </a:r>
            <a:r>
              <a:rPr sz="1000" kern="1200" spc="17" dirty="0">
                <a:solidFill>
                  <a:prstClr val="black"/>
                </a:solidFill>
                <a:latin typeface="Calibri"/>
                <a:ea typeface="+mn-ea"/>
                <a:cs typeface="Calibri"/>
              </a:rPr>
              <a:t>value </a:t>
            </a:r>
            <a:r>
              <a:rPr sz="1000" kern="1200" spc="20" dirty="0">
                <a:solidFill>
                  <a:prstClr val="black"/>
                </a:solidFill>
                <a:latin typeface="Calibri"/>
                <a:ea typeface="+mn-ea"/>
                <a:cs typeface="Calibri"/>
              </a:rPr>
              <a:t>on community </a:t>
            </a:r>
            <a:r>
              <a:rPr sz="1000" kern="1200" spc="7" dirty="0">
                <a:solidFill>
                  <a:prstClr val="black"/>
                </a:solidFill>
                <a:latin typeface="Calibri"/>
                <a:ea typeface="+mn-ea"/>
                <a:cs typeface="Calibri"/>
              </a:rPr>
              <a:t>engagement  </a:t>
            </a:r>
            <a:r>
              <a:rPr sz="1000" kern="1200" spc="26" dirty="0">
                <a:solidFill>
                  <a:prstClr val="black"/>
                </a:solidFill>
                <a:latin typeface="Calibri"/>
                <a:ea typeface="+mn-ea"/>
                <a:cs typeface="Calibri"/>
              </a:rPr>
              <a:t>in </a:t>
            </a:r>
            <a:r>
              <a:rPr sz="1000" kern="1200" spc="-3" dirty="0">
                <a:solidFill>
                  <a:prstClr val="black"/>
                </a:solidFill>
                <a:latin typeface="Calibri"/>
                <a:ea typeface="+mn-ea"/>
                <a:cs typeface="Calibri"/>
              </a:rPr>
              <a:t>its </a:t>
            </a:r>
            <a:r>
              <a:rPr sz="1000" kern="1200" spc="7" dirty="0">
                <a:solidFill>
                  <a:prstClr val="black"/>
                </a:solidFill>
                <a:latin typeface="Calibri"/>
                <a:ea typeface="+mn-ea"/>
                <a:cs typeface="Calibri"/>
              </a:rPr>
              <a:t>programs </a:t>
            </a:r>
            <a:r>
              <a:rPr sz="1000" kern="1200" spc="17" dirty="0">
                <a:solidFill>
                  <a:prstClr val="black"/>
                </a:solidFill>
                <a:latin typeface="Calibri"/>
                <a:ea typeface="+mn-ea"/>
                <a:cs typeface="Calibri"/>
              </a:rPr>
              <a:t>and </a:t>
            </a:r>
            <a:r>
              <a:rPr sz="1000" kern="1200" spc="7" dirty="0">
                <a:solidFill>
                  <a:prstClr val="black"/>
                </a:solidFill>
                <a:latin typeface="Calibri"/>
                <a:ea typeface="+mn-ea"/>
                <a:cs typeface="Calibri"/>
              </a:rPr>
              <a:t>external</a:t>
            </a:r>
            <a:r>
              <a:rPr sz="1000" kern="1200" spc="116" dirty="0">
                <a:solidFill>
                  <a:prstClr val="black"/>
                </a:solidFill>
                <a:latin typeface="Calibri"/>
                <a:ea typeface="+mn-ea"/>
                <a:cs typeface="Calibri"/>
              </a:rPr>
              <a:t> </a:t>
            </a:r>
            <a:r>
              <a:rPr sz="1000" kern="1200" spc="7" dirty="0">
                <a:solidFill>
                  <a:prstClr val="black"/>
                </a:solidFill>
                <a:latin typeface="Calibri"/>
                <a:ea typeface="+mn-ea"/>
                <a:cs typeface="Calibri"/>
              </a:rPr>
              <a:t>relationships?</a:t>
            </a:r>
            <a:endParaRPr sz="1000" kern="1200" dirty="0">
              <a:solidFill>
                <a:prstClr val="black"/>
              </a:solidFill>
              <a:latin typeface="Calibri"/>
              <a:ea typeface="+mn-ea"/>
              <a:cs typeface="Calibri"/>
            </a:endParaRPr>
          </a:p>
          <a:p>
            <a:pPr marL="159272" marR="85309" indent="-150867" algn="just" defTabSz="605150">
              <a:lnSpc>
                <a:spcPct val="119100"/>
              </a:lnSpc>
              <a:spcBef>
                <a:spcPts val="476"/>
              </a:spcBef>
              <a:buClrTx/>
              <a:buFontTx/>
              <a:buAutoNum type="arabicPeriod"/>
              <a:tabLst>
                <a:tab pos="159692" algn="l"/>
              </a:tabLst>
            </a:pPr>
            <a:r>
              <a:rPr sz="1000" kern="1200" spc="40" dirty="0">
                <a:solidFill>
                  <a:prstClr val="black"/>
                </a:solidFill>
                <a:latin typeface="Calibri"/>
                <a:ea typeface="+mn-ea"/>
                <a:cs typeface="Calibri"/>
              </a:rPr>
              <a:t>Has </a:t>
            </a:r>
            <a:r>
              <a:rPr sz="1000" kern="1200" spc="10" dirty="0">
                <a:solidFill>
                  <a:prstClr val="black"/>
                </a:solidFill>
                <a:latin typeface="Calibri"/>
                <a:ea typeface="+mn-ea"/>
                <a:cs typeface="Calibri"/>
              </a:rPr>
              <a:t>your </a:t>
            </a:r>
            <a:r>
              <a:rPr lang="en-US" sz="1000" kern="1200" spc="10" dirty="0">
                <a:solidFill>
                  <a:prstClr val="black"/>
                </a:solidFill>
                <a:latin typeface="Calibri"/>
                <a:ea typeface="+mn-ea"/>
                <a:cs typeface="Calibri"/>
              </a:rPr>
              <a:t>SVP</a:t>
            </a:r>
            <a:r>
              <a:rPr sz="1000" kern="1200" spc="10" dirty="0">
                <a:solidFill>
                  <a:prstClr val="black"/>
                </a:solidFill>
                <a:latin typeface="Calibri"/>
                <a:ea typeface="+mn-ea"/>
                <a:cs typeface="Calibri"/>
              </a:rPr>
              <a:t> </a:t>
            </a:r>
            <a:r>
              <a:rPr sz="1000" kern="1200" spc="3" dirty="0">
                <a:solidFill>
                  <a:prstClr val="black"/>
                </a:solidFill>
                <a:latin typeface="Calibri"/>
                <a:ea typeface="+mn-ea"/>
                <a:cs typeface="Calibri"/>
              </a:rPr>
              <a:t>taken </a:t>
            </a:r>
            <a:r>
              <a:rPr sz="1000" kern="1200" spc="17" dirty="0">
                <a:solidFill>
                  <a:prstClr val="black"/>
                </a:solidFill>
                <a:latin typeface="Calibri"/>
                <a:ea typeface="+mn-ea"/>
                <a:cs typeface="Calibri"/>
              </a:rPr>
              <a:t>any </a:t>
            </a:r>
            <a:r>
              <a:rPr sz="1000" kern="1200" spc="-7" dirty="0">
                <a:solidFill>
                  <a:prstClr val="black"/>
                </a:solidFill>
                <a:latin typeface="Calibri"/>
                <a:ea typeface="+mn-ea"/>
                <a:cs typeface="Calibri"/>
              </a:rPr>
              <a:t>steps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integrate </a:t>
            </a:r>
            <a:r>
              <a:rPr sz="1000" kern="1200" spc="20" dirty="0">
                <a:solidFill>
                  <a:prstClr val="black"/>
                </a:solidFill>
                <a:latin typeface="Calibri"/>
                <a:ea typeface="+mn-ea"/>
                <a:cs typeface="Calibri"/>
              </a:rPr>
              <a:t>principles </a:t>
            </a:r>
            <a:r>
              <a:rPr sz="1000" kern="1200" spc="17" dirty="0">
                <a:solidFill>
                  <a:prstClr val="black"/>
                </a:solidFill>
                <a:latin typeface="Calibri"/>
                <a:ea typeface="+mn-ea"/>
                <a:cs typeface="Calibri"/>
              </a:rPr>
              <a:t>and  </a:t>
            </a:r>
            <a:r>
              <a:rPr sz="1000" kern="1200" spc="10" dirty="0">
                <a:solidFill>
                  <a:prstClr val="black"/>
                </a:solidFill>
                <a:latin typeface="Calibri"/>
                <a:ea typeface="+mn-ea"/>
                <a:cs typeface="Calibri"/>
              </a:rPr>
              <a:t>practices </a:t>
            </a:r>
            <a:r>
              <a:rPr sz="1000" kern="1200" dirty="0">
                <a:solidFill>
                  <a:prstClr val="black"/>
                </a:solidFill>
                <a:latin typeface="Calibri"/>
                <a:ea typeface="+mn-ea"/>
                <a:cs typeface="Calibri"/>
              </a:rPr>
              <a:t>of </a:t>
            </a:r>
            <a:r>
              <a:rPr sz="1000" kern="1200" spc="3" dirty="0">
                <a:solidFill>
                  <a:prstClr val="black"/>
                </a:solidFill>
                <a:latin typeface="Calibri"/>
                <a:ea typeface="+mn-ea"/>
                <a:cs typeface="Calibri"/>
              </a:rPr>
              <a:t>diversity, </a:t>
            </a:r>
            <a:r>
              <a:rPr sz="1000" kern="1200" spc="10" dirty="0">
                <a:solidFill>
                  <a:prstClr val="black"/>
                </a:solidFill>
                <a:latin typeface="Calibri"/>
                <a:ea typeface="+mn-ea"/>
                <a:cs typeface="Calibri"/>
              </a:rPr>
              <a:t>equity </a:t>
            </a:r>
            <a:r>
              <a:rPr sz="1000" kern="1200" spc="17" dirty="0">
                <a:solidFill>
                  <a:prstClr val="black"/>
                </a:solidFill>
                <a:latin typeface="Calibri"/>
                <a:ea typeface="+mn-ea"/>
                <a:cs typeface="Calibri"/>
              </a:rPr>
              <a:t>and </a:t>
            </a:r>
            <a:r>
              <a:rPr sz="1000" kern="1200" spc="23" dirty="0">
                <a:solidFill>
                  <a:prstClr val="black"/>
                </a:solidFill>
                <a:latin typeface="Calibri"/>
                <a:ea typeface="+mn-ea"/>
                <a:cs typeface="Calibri"/>
              </a:rPr>
              <a:t>inclusion </a:t>
            </a:r>
            <a:r>
              <a:rPr sz="1000" kern="1200" spc="20" dirty="0">
                <a:solidFill>
                  <a:prstClr val="black"/>
                </a:solidFill>
                <a:latin typeface="Calibri"/>
                <a:ea typeface="+mn-ea"/>
                <a:cs typeface="Calibri"/>
              </a:rPr>
              <a:t>(DEI) </a:t>
            </a:r>
            <a:r>
              <a:rPr sz="1000" kern="1200" spc="7" dirty="0">
                <a:solidFill>
                  <a:prstClr val="black"/>
                </a:solidFill>
                <a:latin typeface="Calibri"/>
                <a:ea typeface="+mn-ea"/>
                <a:cs typeface="Calibri"/>
              </a:rPr>
              <a:t>into </a:t>
            </a:r>
            <a:r>
              <a:rPr sz="1000" kern="1200" spc="-3" dirty="0">
                <a:solidFill>
                  <a:prstClr val="black"/>
                </a:solidFill>
                <a:latin typeface="Calibri"/>
                <a:ea typeface="+mn-ea"/>
                <a:cs typeface="Calibri"/>
              </a:rPr>
              <a:t>its </a:t>
            </a:r>
            <a:r>
              <a:rPr sz="1000" kern="1200" spc="7" dirty="0">
                <a:solidFill>
                  <a:prstClr val="black"/>
                </a:solidFill>
                <a:latin typeface="Calibri"/>
                <a:ea typeface="+mn-ea"/>
                <a:cs typeface="Calibri"/>
              </a:rPr>
              <a:t>internal  </a:t>
            </a:r>
            <a:r>
              <a:rPr sz="1000" kern="1200" dirty="0">
                <a:solidFill>
                  <a:prstClr val="black"/>
                </a:solidFill>
                <a:latin typeface="Calibri"/>
                <a:ea typeface="+mn-ea"/>
                <a:cs typeface="Calibri"/>
              </a:rPr>
              <a:t>operations?</a:t>
            </a:r>
          </a:p>
          <a:p>
            <a:pPr marL="159272" marR="311820" indent="-150867" algn="just" defTabSz="605150">
              <a:lnSpc>
                <a:spcPct val="119100"/>
              </a:lnSpc>
              <a:spcBef>
                <a:spcPts val="473"/>
              </a:spcBef>
              <a:buClrTx/>
              <a:buFontTx/>
              <a:buAutoNum type="arabicPeriod"/>
              <a:tabLst>
                <a:tab pos="159692" algn="l"/>
              </a:tabLst>
            </a:pPr>
            <a:r>
              <a:rPr sz="1000" kern="1200" spc="33" dirty="0">
                <a:solidFill>
                  <a:prstClr val="black"/>
                </a:solidFill>
                <a:latin typeface="Calibri"/>
                <a:ea typeface="+mn-ea"/>
                <a:cs typeface="Calibri"/>
              </a:rPr>
              <a:t>Have </a:t>
            </a:r>
            <a:r>
              <a:rPr sz="1000" kern="1200" spc="13" dirty="0">
                <a:solidFill>
                  <a:prstClr val="black"/>
                </a:solidFill>
                <a:latin typeface="Calibri"/>
                <a:ea typeface="+mn-ea"/>
                <a:cs typeface="Calibri"/>
              </a:rPr>
              <a:t>your </a:t>
            </a:r>
            <a:r>
              <a:rPr lang="en-US" sz="1000" kern="1200" spc="13" dirty="0">
                <a:solidFill>
                  <a:prstClr val="black"/>
                </a:solidFill>
                <a:latin typeface="Calibri"/>
                <a:ea typeface="+mn-ea"/>
                <a:cs typeface="Calibri"/>
              </a:rPr>
              <a:t>SVP partners and </a:t>
            </a:r>
            <a:r>
              <a:rPr sz="1000" kern="1200" spc="13" dirty="0">
                <a:solidFill>
                  <a:prstClr val="black"/>
                </a:solidFill>
                <a:latin typeface="Calibri"/>
                <a:ea typeface="+mn-ea"/>
                <a:cs typeface="Calibri"/>
              </a:rPr>
              <a:t> </a:t>
            </a:r>
            <a:r>
              <a:rPr sz="1000" kern="1200" spc="10" dirty="0">
                <a:solidFill>
                  <a:prstClr val="black"/>
                </a:solidFill>
                <a:latin typeface="Calibri"/>
                <a:ea typeface="+mn-ea"/>
                <a:cs typeface="Calibri"/>
              </a:rPr>
              <a:t>leaders </a:t>
            </a:r>
            <a:r>
              <a:rPr sz="1000" kern="1200" spc="23" dirty="0">
                <a:solidFill>
                  <a:prstClr val="black"/>
                </a:solidFill>
                <a:latin typeface="Calibri"/>
                <a:ea typeface="+mn-ea"/>
                <a:cs typeface="Calibri"/>
              </a:rPr>
              <a:t>examined </a:t>
            </a:r>
            <a:r>
              <a:rPr sz="1000" kern="1200" spc="3" dirty="0">
                <a:solidFill>
                  <a:prstClr val="black"/>
                </a:solidFill>
                <a:latin typeface="Calibri"/>
                <a:ea typeface="+mn-ea"/>
                <a:cs typeface="Calibri"/>
              </a:rPr>
              <a:t>their</a:t>
            </a:r>
            <a:r>
              <a:rPr lang="en-US" sz="1000" kern="1200" spc="3" dirty="0">
                <a:solidFill>
                  <a:prstClr val="black"/>
                </a:solidFill>
                <a:latin typeface="Calibri"/>
                <a:ea typeface="+mn-ea"/>
                <a:cs typeface="Calibri"/>
              </a:rPr>
              <a:t> own </a:t>
            </a:r>
            <a:r>
              <a:rPr sz="1000" kern="1200" spc="3" dirty="0">
                <a:solidFill>
                  <a:prstClr val="black"/>
                </a:solidFill>
                <a:latin typeface="Calibri"/>
                <a:ea typeface="+mn-ea"/>
                <a:cs typeface="Calibri"/>
              </a:rPr>
              <a:t> </a:t>
            </a:r>
            <a:r>
              <a:rPr sz="1000" kern="1200" spc="13" dirty="0">
                <a:solidFill>
                  <a:prstClr val="black"/>
                </a:solidFill>
                <a:latin typeface="Calibri"/>
                <a:ea typeface="+mn-ea"/>
                <a:cs typeface="Calibri"/>
              </a:rPr>
              <a:t>power </a:t>
            </a:r>
            <a:r>
              <a:rPr sz="1000" kern="1200" spc="20" dirty="0">
                <a:solidFill>
                  <a:prstClr val="black"/>
                </a:solidFill>
                <a:latin typeface="Calibri"/>
                <a:ea typeface="+mn-ea"/>
                <a:cs typeface="Calibri"/>
              </a:rPr>
              <a:t>and  privilege </a:t>
            </a:r>
            <a:r>
              <a:rPr sz="1000" kern="1200" spc="7" dirty="0">
                <a:solidFill>
                  <a:prstClr val="black"/>
                </a:solidFill>
                <a:latin typeface="Calibri"/>
                <a:ea typeface="+mn-ea"/>
                <a:cs typeface="Calibri"/>
              </a:rPr>
              <a:t>as </a:t>
            </a:r>
            <a:r>
              <a:rPr lang="en-US" sz="1000" kern="1200" spc="7" dirty="0">
                <a:solidFill>
                  <a:prstClr val="black"/>
                </a:solidFill>
                <a:latin typeface="Calibri"/>
                <a:ea typeface="+mn-ea"/>
                <a:cs typeface="Calibri"/>
              </a:rPr>
              <a:t>philanthropists </a:t>
            </a:r>
            <a:r>
              <a:rPr sz="1000" kern="1200" spc="7" dirty="0">
                <a:solidFill>
                  <a:prstClr val="black"/>
                </a:solidFill>
                <a:latin typeface="Calibri"/>
                <a:ea typeface="+mn-ea"/>
                <a:cs typeface="Calibri"/>
              </a:rPr>
              <a:t> </a:t>
            </a:r>
            <a:r>
              <a:rPr sz="1000" kern="1200" spc="26" dirty="0">
                <a:solidFill>
                  <a:prstClr val="black"/>
                </a:solidFill>
                <a:latin typeface="Calibri"/>
                <a:ea typeface="+mn-ea"/>
                <a:cs typeface="Calibri"/>
              </a:rPr>
              <a:t>in </a:t>
            </a:r>
            <a:r>
              <a:rPr sz="1000" kern="1200" spc="10" dirty="0">
                <a:solidFill>
                  <a:prstClr val="black"/>
                </a:solidFill>
                <a:latin typeface="Calibri"/>
                <a:ea typeface="+mn-ea"/>
                <a:cs typeface="Calibri"/>
              </a:rPr>
              <a:t>relation </a:t>
            </a:r>
            <a:r>
              <a:rPr sz="1000" kern="1200" spc="-10" dirty="0">
                <a:solidFill>
                  <a:prstClr val="black"/>
                </a:solidFill>
                <a:latin typeface="Calibri"/>
                <a:ea typeface="+mn-ea"/>
                <a:cs typeface="Calibri"/>
              </a:rPr>
              <a:t>to </a:t>
            </a:r>
            <a:r>
              <a:rPr sz="1000" kern="1200" spc="-3" dirty="0">
                <a:solidFill>
                  <a:prstClr val="black"/>
                </a:solidFill>
                <a:latin typeface="Calibri"/>
                <a:ea typeface="+mn-ea"/>
                <a:cs typeface="Calibri"/>
              </a:rPr>
              <a:t>the </a:t>
            </a:r>
            <a:r>
              <a:rPr sz="1000" kern="1200" spc="7" dirty="0">
                <a:solidFill>
                  <a:prstClr val="black"/>
                </a:solidFill>
                <a:latin typeface="Calibri"/>
                <a:ea typeface="+mn-ea"/>
                <a:cs typeface="Calibri"/>
              </a:rPr>
              <a:t>nonprofits </a:t>
            </a:r>
            <a:r>
              <a:rPr sz="1000" kern="1200" spc="20" dirty="0">
                <a:solidFill>
                  <a:prstClr val="black"/>
                </a:solidFill>
                <a:latin typeface="Calibri"/>
                <a:ea typeface="+mn-ea"/>
                <a:cs typeface="Calibri"/>
              </a:rPr>
              <a:t>and  communities </a:t>
            </a:r>
            <a:r>
              <a:rPr sz="1000" kern="1200" spc="3" dirty="0">
                <a:solidFill>
                  <a:prstClr val="black"/>
                </a:solidFill>
                <a:latin typeface="Calibri"/>
                <a:ea typeface="+mn-ea"/>
                <a:cs typeface="Calibri"/>
              </a:rPr>
              <a:t>they</a:t>
            </a:r>
            <a:r>
              <a:rPr sz="1000" kern="1200" spc="63" dirty="0">
                <a:solidFill>
                  <a:prstClr val="black"/>
                </a:solidFill>
                <a:latin typeface="Calibri"/>
                <a:ea typeface="+mn-ea"/>
                <a:cs typeface="Calibri"/>
              </a:rPr>
              <a:t> </a:t>
            </a:r>
            <a:r>
              <a:rPr sz="1000" kern="1200" dirty="0">
                <a:solidFill>
                  <a:prstClr val="black"/>
                </a:solidFill>
                <a:latin typeface="Calibri"/>
                <a:ea typeface="+mn-ea"/>
                <a:cs typeface="Calibri"/>
              </a:rPr>
              <a:t>support?</a:t>
            </a:r>
          </a:p>
        </p:txBody>
      </p:sp>
      <p:sp>
        <p:nvSpPr>
          <p:cNvPr id="14" name="object 14"/>
          <p:cNvSpPr txBox="1"/>
          <p:nvPr/>
        </p:nvSpPr>
        <p:spPr>
          <a:xfrm>
            <a:off x="5766022" y="1225996"/>
            <a:ext cx="2750660" cy="3264121"/>
          </a:xfrm>
          <a:prstGeom prst="rect">
            <a:avLst/>
          </a:prstGeom>
        </p:spPr>
        <p:txBody>
          <a:bodyPr vert="horz" wrap="square" lIns="0" tIns="8404" rIns="0" bIns="0" rtlCol="0">
            <a:spAutoFit/>
          </a:bodyPr>
          <a:lstStyle/>
          <a:p>
            <a:pPr marL="8405" marR="3362" defTabSz="605150">
              <a:lnSpc>
                <a:spcPct val="123000"/>
              </a:lnSpc>
              <a:spcBef>
                <a:spcPts val="66"/>
              </a:spcBef>
              <a:buClrTx/>
              <a:tabLst>
                <a:tab pos="122291" algn="l"/>
              </a:tabLst>
            </a:pPr>
            <a:endParaRPr lang="en-US" sz="1000" kern="1200" spc="13" dirty="0">
              <a:solidFill>
                <a:prstClr val="black"/>
              </a:solidFill>
              <a:latin typeface="Calibri"/>
              <a:ea typeface="+mn-ea"/>
              <a:cs typeface="Calibri"/>
            </a:endParaRPr>
          </a:p>
          <a:p>
            <a:pPr marL="8405" marR="3362" defTabSz="605150">
              <a:lnSpc>
                <a:spcPct val="123000"/>
              </a:lnSpc>
              <a:spcBef>
                <a:spcPts val="66"/>
              </a:spcBef>
              <a:buClrTx/>
              <a:tabLst>
                <a:tab pos="122291" algn="l"/>
              </a:tabLst>
            </a:pPr>
            <a:r>
              <a:rPr lang="en-US" sz="1000" b="1" kern="1200" spc="-3" dirty="0">
                <a:solidFill>
                  <a:prstClr val="black"/>
                </a:solidFill>
                <a:latin typeface="Calibri"/>
                <a:ea typeface="+mn-ea"/>
                <a:cs typeface="Calibri"/>
              </a:rPr>
              <a:t>If </a:t>
            </a:r>
            <a:r>
              <a:rPr lang="en-US" sz="1000" b="1" kern="1200" spc="20" dirty="0">
                <a:solidFill>
                  <a:prstClr val="black"/>
                </a:solidFill>
                <a:latin typeface="Calibri"/>
                <a:ea typeface="+mn-ea"/>
                <a:cs typeface="Calibri"/>
              </a:rPr>
              <a:t>you </a:t>
            </a:r>
            <a:r>
              <a:rPr lang="en-US" sz="1000" b="1" kern="1200" spc="10" dirty="0">
                <a:solidFill>
                  <a:prstClr val="black"/>
                </a:solidFill>
                <a:latin typeface="Calibri"/>
                <a:ea typeface="+mn-ea"/>
                <a:cs typeface="Calibri"/>
              </a:rPr>
              <a:t>answered “yes</a:t>
            </a:r>
            <a:r>
              <a:rPr lang="en-US" sz="1000" kern="1200" spc="10" dirty="0">
                <a:solidFill>
                  <a:prstClr val="black"/>
                </a:solidFill>
                <a:latin typeface="Calibri"/>
                <a:ea typeface="+mn-ea"/>
                <a:cs typeface="Calibri"/>
              </a:rPr>
              <a:t>” </a:t>
            </a:r>
            <a:r>
              <a:rPr lang="en-US" sz="1000" kern="1200" spc="-10" dirty="0">
                <a:solidFill>
                  <a:prstClr val="black"/>
                </a:solidFill>
                <a:latin typeface="Calibri"/>
                <a:ea typeface="+mn-ea"/>
                <a:cs typeface="Calibri"/>
              </a:rPr>
              <a:t>to </a:t>
            </a:r>
            <a:r>
              <a:rPr lang="en-US" sz="1000" kern="1200" spc="-13" dirty="0">
                <a:solidFill>
                  <a:prstClr val="black"/>
                </a:solidFill>
                <a:latin typeface="Calibri"/>
                <a:ea typeface="+mn-ea"/>
                <a:cs typeface="Calibri"/>
              </a:rPr>
              <a:t>at </a:t>
            </a:r>
            <a:r>
              <a:rPr lang="en-US" sz="1000" kern="1200" dirty="0">
                <a:solidFill>
                  <a:prstClr val="black"/>
                </a:solidFill>
                <a:latin typeface="Calibri"/>
                <a:ea typeface="+mn-ea"/>
                <a:cs typeface="Calibri"/>
              </a:rPr>
              <a:t>least four of </a:t>
            </a:r>
            <a:r>
              <a:rPr lang="en-US" sz="1000" kern="1200" spc="-3" dirty="0">
                <a:solidFill>
                  <a:prstClr val="black"/>
                </a:solidFill>
                <a:latin typeface="Calibri"/>
                <a:ea typeface="+mn-ea"/>
                <a:cs typeface="Calibri"/>
              </a:rPr>
              <a:t>these </a:t>
            </a:r>
            <a:r>
              <a:rPr lang="en-US" sz="1000" kern="1200" spc="7" dirty="0">
                <a:solidFill>
                  <a:prstClr val="black"/>
                </a:solidFill>
                <a:latin typeface="Calibri"/>
                <a:ea typeface="+mn-ea"/>
                <a:cs typeface="Calibri"/>
              </a:rPr>
              <a:t>eight questions, </a:t>
            </a:r>
            <a:r>
              <a:rPr lang="en-US" sz="1000" kern="1200" dirty="0">
                <a:solidFill>
                  <a:prstClr val="black"/>
                </a:solidFill>
                <a:latin typeface="Calibri"/>
                <a:ea typeface="+mn-ea"/>
                <a:cs typeface="Calibri"/>
              </a:rPr>
              <a:t>then  </a:t>
            </a:r>
            <a:r>
              <a:rPr lang="en-US" sz="1000" kern="1200" spc="10" dirty="0">
                <a:solidFill>
                  <a:prstClr val="black"/>
                </a:solidFill>
                <a:latin typeface="Calibri"/>
                <a:ea typeface="+mn-ea"/>
                <a:cs typeface="Calibri"/>
              </a:rPr>
              <a:t>your foundation </a:t>
            </a:r>
            <a:r>
              <a:rPr lang="en-US" sz="1000" kern="1200" spc="23" dirty="0">
                <a:solidFill>
                  <a:prstClr val="black"/>
                </a:solidFill>
                <a:latin typeface="Calibri"/>
                <a:ea typeface="+mn-ea"/>
                <a:cs typeface="Calibri"/>
              </a:rPr>
              <a:t>would </a:t>
            </a:r>
            <a:r>
              <a:rPr lang="en-US" sz="1000" kern="1200" spc="26" dirty="0">
                <a:solidFill>
                  <a:prstClr val="black"/>
                </a:solidFill>
                <a:latin typeface="Calibri"/>
                <a:ea typeface="+mn-ea"/>
                <a:cs typeface="Calibri"/>
              </a:rPr>
              <a:t>likely </a:t>
            </a:r>
            <a:r>
              <a:rPr lang="en-US" sz="1000" kern="1200" spc="13" dirty="0">
                <a:solidFill>
                  <a:prstClr val="black"/>
                </a:solidFill>
                <a:latin typeface="Calibri"/>
                <a:ea typeface="+mn-ea"/>
                <a:cs typeface="Calibri"/>
              </a:rPr>
              <a:t>find </a:t>
            </a:r>
            <a:r>
              <a:rPr lang="en-US" sz="1000" kern="1200" spc="17" dirty="0">
                <a:solidFill>
                  <a:prstClr val="black"/>
                </a:solidFill>
                <a:latin typeface="Calibri"/>
                <a:ea typeface="+mn-ea"/>
                <a:cs typeface="Calibri"/>
              </a:rPr>
              <a:t>value </a:t>
            </a:r>
            <a:r>
              <a:rPr lang="en-US" sz="1000" kern="1200" spc="26" dirty="0">
                <a:solidFill>
                  <a:prstClr val="black"/>
                </a:solidFill>
                <a:latin typeface="Calibri"/>
                <a:ea typeface="+mn-ea"/>
                <a:cs typeface="Calibri"/>
              </a:rPr>
              <a:t>in </a:t>
            </a:r>
            <a:r>
              <a:rPr lang="en-US" sz="1000" kern="1200" spc="17" dirty="0">
                <a:solidFill>
                  <a:prstClr val="black"/>
                </a:solidFill>
                <a:latin typeface="Calibri"/>
                <a:ea typeface="+mn-ea"/>
                <a:cs typeface="Calibri"/>
              </a:rPr>
              <a:t>using </a:t>
            </a:r>
            <a:r>
              <a:rPr lang="en-US" sz="1000" kern="1200" spc="3" dirty="0">
                <a:solidFill>
                  <a:prstClr val="black"/>
                </a:solidFill>
                <a:latin typeface="Calibri"/>
                <a:ea typeface="+mn-ea"/>
                <a:cs typeface="Calibri"/>
              </a:rPr>
              <a:t>this </a:t>
            </a:r>
            <a:r>
              <a:rPr lang="en-US" sz="1000" kern="1200" spc="17" dirty="0">
                <a:solidFill>
                  <a:prstClr val="black"/>
                </a:solidFill>
                <a:latin typeface="Calibri"/>
                <a:ea typeface="+mn-ea"/>
                <a:cs typeface="Calibri"/>
              </a:rPr>
              <a:t>guide </a:t>
            </a:r>
            <a:r>
              <a:rPr lang="en-US" sz="1000" kern="1200" spc="-10" dirty="0">
                <a:solidFill>
                  <a:prstClr val="black"/>
                </a:solidFill>
                <a:latin typeface="Calibri"/>
                <a:ea typeface="+mn-ea"/>
                <a:cs typeface="Calibri"/>
              </a:rPr>
              <a:t>to </a:t>
            </a:r>
            <a:r>
              <a:rPr lang="en-US" sz="1000" kern="1200" dirty="0">
                <a:solidFill>
                  <a:prstClr val="black"/>
                </a:solidFill>
                <a:latin typeface="Calibri"/>
                <a:ea typeface="+mn-ea"/>
                <a:cs typeface="Calibri"/>
              </a:rPr>
              <a:t>reflect  </a:t>
            </a:r>
            <a:r>
              <a:rPr lang="en-US" sz="1000" kern="1200" spc="20" dirty="0">
                <a:solidFill>
                  <a:prstClr val="black"/>
                </a:solidFill>
                <a:latin typeface="Calibri"/>
                <a:ea typeface="+mn-ea"/>
                <a:cs typeface="Calibri"/>
              </a:rPr>
              <a:t>on </a:t>
            </a:r>
            <a:r>
              <a:rPr lang="en-US" sz="1000" kern="1200" spc="13" dirty="0">
                <a:solidFill>
                  <a:prstClr val="black"/>
                </a:solidFill>
                <a:latin typeface="Calibri"/>
                <a:ea typeface="+mn-ea"/>
                <a:cs typeface="Calibri"/>
              </a:rPr>
              <a:t>ways </a:t>
            </a:r>
            <a:r>
              <a:rPr lang="en-US" sz="1000" kern="1200" spc="-3" dirty="0">
                <a:solidFill>
                  <a:prstClr val="black"/>
                </a:solidFill>
                <a:latin typeface="Calibri"/>
                <a:ea typeface="+mn-ea"/>
                <a:cs typeface="Calibri"/>
              </a:rPr>
              <a:t>it </a:t>
            </a:r>
            <a:r>
              <a:rPr lang="en-US" sz="1000" kern="1200" spc="30" dirty="0">
                <a:solidFill>
                  <a:prstClr val="black"/>
                </a:solidFill>
                <a:latin typeface="Calibri"/>
                <a:ea typeface="+mn-ea"/>
                <a:cs typeface="Calibri"/>
              </a:rPr>
              <a:t>can </a:t>
            </a:r>
            <a:r>
              <a:rPr lang="en-US" sz="1000" kern="1200" spc="7" dirty="0">
                <a:solidFill>
                  <a:prstClr val="black"/>
                </a:solidFill>
                <a:latin typeface="Calibri"/>
                <a:ea typeface="+mn-ea"/>
                <a:cs typeface="Calibri"/>
              </a:rPr>
              <a:t>use </a:t>
            </a:r>
            <a:r>
              <a:rPr lang="en-US" sz="1000" kern="1200" spc="10" dirty="0">
                <a:solidFill>
                  <a:prstClr val="black"/>
                </a:solidFill>
                <a:latin typeface="Calibri"/>
                <a:ea typeface="+mn-ea"/>
                <a:cs typeface="Calibri"/>
              </a:rPr>
              <a:t>power </a:t>
            </a:r>
            <a:r>
              <a:rPr lang="en-US" sz="1000" kern="1200" spc="-10" dirty="0">
                <a:solidFill>
                  <a:prstClr val="black"/>
                </a:solidFill>
                <a:latin typeface="Calibri"/>
                <a:ea typeface="+mn-ea"/>
                <a:cs typeface="Calibri"/>
              </a:rPr>
              <a:t>to</a:t>
            </a:r>
            <a:r>
              <a:rPr lang="en-US" sz="1000" kern="1200" spc="63" dirty="0">
                <a:solidFill>
                  <a:prstClr val="black"/>
                </a:solidFill>
                <a:latin typeface="Calibri"/>
                <a:ea typeface="+mn-ea"/>
                <a:cs typeface="Calibri"/>
              </a:rPr>
              <a:t> </a:t>
            </a:r>
            <a:r>
              <a:rPr lang="en-US" sz="1000" kern="1200" spc="13" dirty="0">
                <a:solidFill>
                  <a:prstClr val="black"/>
                </a:solidFill>
                <a:latin typeface="Calibri"/>
                <a:ea typeface="+mn-ea"/>
                <a:cs typeface="Calibri"/>
              </a:rPr>
              <a:t>increase </a:t>
            </a:r>
            <a:r>
              <a:rPr lang="en-US" sz="1000" kern="1200" spc="3" dirty="0">
                <a:solidFill>
                  <a:prstClr val="black"/>
                </a:solidFill>
                <a:latin typeface="Calibri"/>
                <a:ea typeface="+mn-ea"/>
                <a:cs typeface="Calibri"/>
              </a:rPr>
              <a:t>effectiveness </a:t>
            </a:r>
            <a:r>
              <a:rPr lang="en-US" sz="1000" kern="1200" spc="17" dirty="0">
                <a:solidFill>
                  <a:prstClr val="black"/>
                </a:solidFill>
                <a:latin typeface="Calibri"/>
                <a:ea typeface="+mn-ea"/>
                <a:cs typeface="Calibri"/>
              </a:rPr>
              <a:t>and impact</a:t>
            </a:r>
            <a:endParaRPr lang="en-US" sz="1000" kern="1200" spc="13" dirty="0">
              <a:solidFill>
                <a:prstClr val="black"/>
              </a:solidFill>
              <a:latin typeface="Calibri"/>
              <a:ea typeface="+mn-ea"/>
              <a:cs typeface="Calibri"/>
            </a:endParaRPr>
          </a:p>
          <a:p>
            <a:pPr marL="8405" marR="3362" defTabSz="605150">
              <a:lnSpc>
                <a:spcPct val="123000"/>
              </a:lnSpc>
              <a:spcBef>
                <a:spcPts val="66"/>
              </a:spcBef>
              <a:buClrTx/>
              <a:tabLst>
                <a:tab pos="122291" algn="l"/>
              </a:tabLst>
            </a:pPr>
            <a:r>
              <a:rPr lang="en-US" sz="1000" b="1" kern="1200" spc="-3" dirty="0">
                <a:solidFill>
                  <a:prstClr val="black"/>
                </a:solidFill>
                <a:latin typeface="Calibri"/>
                <a:ea typeface="+mn-ea"/>
                <a:cs typeface="Calibri"/>
              </a:rPr>
              <a:t>If </a:t>
            </a:r>
            <a:r>
              <a:rPr lang="en-US" sz="1000" b="1" kern="1200" spc="20" dirty="0">
                <a:solidFill>
                  <a:prstClr val="black"/>
                </a:solidFill>
                <a:latin typeface="Calibri"/>
                <a:ea typeface="+mn-ea"/>
                <a:cs typeface="Calibri"/>
              </a:rPr>
              <a:t>you </a:t>
            </a:r>
            <a:r>
              <a:rPr lang="en-US" sz="1000" b="1" kern="1200" spc="10" dirty="0">
                <a:solidFill>
                  <a:prstClr val="black"/>
                </a:solidFill>
                <a:latin typeface="Calibri"/>
                <a:ea typeface="+mn-ea"/>
                <a:cs typeface="Calibri"/>
              </a:rPr>
              <a:t>answered </a:t>
            </a:r>
            <a:r>
              <a:rPr lang="en-US" sz="1000" b="1" kern="1200" spc="17" dirty="0">
                <a:solidFill>
                  <a:prstClr val="black"/>
                </a:solidFill>
                <a:latin typeface="Calibri"/>
                <a:ea typeface="+mn-ea"/>
                <a:cs typeface="Calibri"/>
              </a:rPr>
              <a:t>“no” </a:t>
            </a:r>
            <a:r>
              <a:rPr lang="en-US" sz="1000" kern="1200" spc="-10" dirty="0">
                <a:solidFill>
                  <a:prstClr val="black"/>
                </a:solidFill>
                <a:latin typeface="Calibri"/>
                <a:ea typeface="+mn-ea"/>
                <a:cs typeface="Calibri"/>
              </a:rPr>
              <a:t>to </a:t>
            </a:r>
            <a:r>
              <a:rPr lang="en-US" sz="1000" kern="1200" spc="10" dirty="0">
                <a:solidFill>
                  <a:prstClr val="black"/>
                </a:solidFill>
                <a:latin typeface="Calibri"/>
                <a:ea typeface="+mn-ea"/>
                <a:cs typeface="Calibri"/>
              </a:rPr>
              <a:t>five </a:t>
            </a:r>
            <a:r>
              <a:rPr lang="en-US" sz="1000" kern="1200" spc="3" dirty="0">
                <a:solidFill>
                  <a:prstClr val="black"/>
                </a:solidFill>
                <a:latin typeface="Calibri"/>
                <a:ea typeface="+mn-ea"/>
                <a:cs typeface="Calibri"/>
              </a:rPr>
              <a:t>or </a:t>
            </a:r>
            <a:r>
              <a:rPr lang="en-US" sz="1000" kern="1200" spc="7" dirty="0">
                <a:solidFill>
                  <a:prstClr val="black"/>
                </a:solidFill>
                <a:latin typeface="Calibri"/>
                <a:ea typeface="+mn-ea"/>
                <a:cs typeface="Calibri"/>
              </a:rPr>
              <a:t>more questions, </a:t>
            </a:r>
            <a:r>
              <a:rPr lang="en-US" sz="1000" kern="1200" spc="3" dirty="0">
                <a:solidFill>
                  <a:prstClr val="black"/>
                </a:solidFill>
                <a:latin typeface="Calibri"/>
                <a:ea typeface="+mn-ea"/>
                <a:cs typeface="Calibri"/>
              </a:rPr>
              <a:t>this </a:t>
            </a:r>
            <a:r>
              <a:rPr lang="en-US" sz="1000" kern="1200" spc="13" dirty="0">
                <a:solidFill>
                  <a:prstClr val="black"/>
                </a:solidFill>
                <a:latin typeface="Calibri"/>
                <a:ea typeface="+mn-ea"/>
                <a:cs typeface="Calibri"/>
              </a:rPr>
              <a:t>may </a:t>
            </a:r>
            <a:r>
              <a:rPr lang="en-US" sz="1000" kern="1200" dirty="0">
                <a:solidFill>
                  <a:prstClr val="black"/>
                </a:solidFill>
                <a:latin typeface="Calibri"/>
                <a:ea typeface="+mn-ea"/>
                <a:cs typeface="Calibri"/>
              </a:rPr>
              <a:t>not </a:t>
            </a:r>
            <a:r>
              <a:rPr lang="en-US" sz="1000" kern="1200" spc="10" dirty="0">
                <a:solidFill>
                  <a:prstClr val="black"/>
                </a:solidFill>
                <a:latin typeface="Calibri"/>
                <a:ea typeface="+mn-ea"/>
                <a:cs typeface="Calibri"/>
              </a:rPr>
              <a:t>be </a:t>
            </a:r>
            <a:r>
              <a:rPr lang="en-US" sz="1000" kern="1200" spc="-7" dirty="0">
                <a:solidFill>
                  <a:prstClr val="black"/>
                </a:solidFill>
                <a:latin typeface="Calibri"/>
                <a:ea typeface="+mn-ea"/>
                <a:cs typeface="Calibri"/>
              </a:rPr>
              <a:t>the  best </a:t>
            </a:r>
            <a:r>
              <a:rPr lang="en-US" sz="1000" kern="1200" spc="3" dirty="0">
                <a:solidFill>
                  <a:prstClr val="black"/>
                </a:solidFill>
                <a:latin typeface="Calibri"/>
                <a:ea typeface="+mn-ea"/>
                <a:cs typeface="Calibri"/>
              </a:rPr>
              <a:t>time </a:t>
            </a:r>
            <a:r>
              <a:rPr lang="en-US" sz="1000" kern="1200" spc="-10" dirty="0">
                <a:solidFill>
                  <a:prstClr val="black"/>
                </a:solidFill>
                <a:latin typeface="Calibri"/>
                <a:ea typeface="+mn-ea"/>
                <a:cs typeface="Calibri"/>
              </a:rPr>
              <a:t>to </a:t>
            </a:r>
            <a:r>
              <a:rPr lang="en-US" sz="1000" kern="1200" spc="23" dirty="0">
                <a:solidFill>
                  <a:prstClr val="black"/>
                </a:solidFill>
                <a:latin typeface="Calibri"/>
                <a:ea typeface="+mn-ea"/>
                <a:cs typeface="Calibri"/>
              </a:rPr>
              <a:t>dig </a:t>
            </a:r>
            <a:r>
              <a:rPr lang="en-US" sz="1000" kern="1200" spc="7" dirty="0">
                <a:solidFill>
                  <a:prstClr val="black"/>
                </a:solidFill>
                <a:latin typeface="Calibri"/>
                <a:ea typeface="+mn-ea"/>
                <a:cs typeface="Calibri"/>
              </a:rPr>
              <a:t>into </a:t>
            </a:r>
            <a:r>
              <a:rPr lang="en-US" sz="1000" i="1" kern="1200" spc="13" dirty="0">
                <a:solidFill>
                  <a:prstClr val="black"/>
                </a:solidFill>
                <a:latin typeface="Book Antiqua"/>
                <a:ea typeface="+mn-ea"/>
                <a:cs typeface="Book Antiqua"/>
              </a:rPr>
              <a:t>Power </a:t>
            </a:r>
            <a:r>
              <a:rPr lang="en-US" sz="1000" i="1" kern="1200" spc="17" dirty="0">
                <a:solidFill>
                  <a:prstClr val="black"/>
                </a:solidFill>
                <a:latin typeface="Book Antiqua"/>
                <a:ea typeface="+mn-ea"/>
                <a:cs typeface="Book Antiqua"/>
              </a:rPr>
              <a:t>Moves</a:t>
            </a:r>
            <a:r>
              <a:rPr lang="en-US" sz="1000" kern="1200" spc="17" dirty="0">
                <a:solidFill>
                  <a:prstClr val="black"/>
                </a:solidFill>
                <a:latin typeface="Calibri"/>
                <a:ea typeface="+mn-ea"/>
                <a:cs typeface="Calibri"/>
              </a:rPr>
              <a:t>. </a:t>
            </a:r>
            <a:r>
              <a:rPr lang="en-US" sz="1000" kern="1200" spc="-3" dirty="0">
                <a:solidFill>
                  <a:prstClr val="black"/>
                </a:solidFill>
                <a:latin typeface="Calibri"/>
                <a:ea typeface="+mn-ea"/>
                <a:cs typeface="Calibri"/>
              </a:rPr>
              <a:t>If </a:t>
            </a:r>
            <a:r>
              <a:rPr lang="en-US" sz="1000" kern="1200" spc="-17" dirty="0">
                <a:solidFill>
                  <a:prstClr val="black"/>
                </a:solidFill>
                <a:latin typeface="Calibri"/>
                <a:ea typeface="+mn-ea"/>
                <a:cs typeface="Calibri"/>
              </a:rPr>
              <a:t>that’s </a:t>
            </a:r>
            <a:r>
              <a:rPr lang="en-US" sz="1000" kern="1200" spc="-7" dirty="0">
                <a:solidFill>
                  <a:prstClr val="black"/>
                </a:solidFill>
                <a:latin typeface="Calibri"/>
                <a:ea typeface="+mn-ea"/>
                <a:cs typeface="Calibri"/>
              </a:rPr>
              <a:t>the </a:t>
            </a:r>
            <a:r>
              <a:rPr lang="en-US" sz="1000" kern="1200" spc="17" dirty="0">
                <a:solidFill>
                  <a:prstClr val="black"/>
                </a:solidFill>
                <a:latin typeface="Calibri"/>
                <a:ea typeface="+mn-ea"/>
                <a:cs typeface="Calibri"/>
              </a:rPr>
              <a:t>case evaluate what steps you are ready or and plan accordingly. </a:t>
            </a:r>
            <a:endParaRPr lang="en-US" sz="1000" kern="1200" dirty="0">
              <a:solidFill>
                <a:prstClr val="black"/>
              </a:solidFill>
              <a:latin typeface="Calibri"/>
              <a:ea typeface="+mn-ea"/>
              <a:cs typeface="Calibri"/>
            </a:endParaRPr>
          </a:p>
          <a:p>
            <a:pPr marL="8405" marR="3362" defTabSz="605150">
              <a:lnSpc>
                <a:spcPct val="123000"/>
              </a:lnSpc>
              <a:spcBef>
                <a:spcPts val="66"/>
              </a:spcBef>
              <a:buClrTx/>
              <a:tabLst>
                <a:tab pos="122291" algn="l"/>
              </a:tabLst>
            </a:pPr>
            <a:endParaRPr lang="en-US" sz="1000" kern="1200" spc="13" dirty="0">
              <a:solidFill>
                <a:prstClr val="black"/>
              </a:solidFill>
              <a:latin typeface="Calibri"/>
              <a:ea typeface="+mn-ea"/>
              <a:cs typeface="Calibri"/>
            </a:endParaRPr>
          </a:p>
          <a:p>
            <a:pPr marL="8405" marR="3362" defTabSz="605150">
              <a:lnSpc>
                <a:spcPct val="123000"/>
              </a:lnSpc>
              <a:spcBef>
                <a:spcPts val="66"/>
              </a:spcBef>
              <a:buClrTx/>
              <a:tabLst>
                <a:tab pos="122291" algn="l"/>
              </a:tabLst>
            </a:pPr>
            <a:r>
              <a:rPr sz="1000" b="1" kern="1200" spc="13" dirty="0">
                <a:solidFill>
                  <a:prstClr val="black"/>
                </a:solidFill>
                <a:latin typeface="Calibri"/>
                <a:ea typeface="+mn-ea"/>
                <a:cs typeface="Calibri"/>
              </a:rPr>
              <a:t>Seek </a:t>
            </a:r>
            <a:r>
              <a:rPr sz="1000" b="1" kern="1200" spc="10" dirty="0">
                <a:solidFill>
                  <a:prstClr val="black"/>
                </a:solidFill>
                <a:latin typeface="Calibri"/>
                <a:ea typeface="+mn-ea"/>
                <a:cs typeface="Calibri"/>
              </a:rPr>
              <a:t>training </a:t>
            </a:r>
            <a:r>
              <a:rPr sz="1000" b="1" kern="1200" spc="17" dirty="0">
                <a:solidFill>
                  <a:prstClr val="black"/>
                </a:solidFill>
                <a:latin typeface="Calibri"/>
                <a:ea typeface="+mn-ea"/>
                <a:cs typeface="Calibri"/>
              </a:rPr>
              <a:t>and </a:t>
            </a:r>
            <a:r>
              <a:rPr sz="1000" b="1" kern="1200" spc="3" dirty="0">
                <a:solidFill>
                  <a:prstClr val="black"/>
                </a:solidFill>
                <a:latin typeface="Calibri"/>
                <a:ea typeface="+mn-ea"/>
                <a:cs typeface="Calibri"/>
              </a:rPr>
              <a:t>support </a:t>
            </a:r>
            <a:r>
              <a:rPr sz="1000" kern="1200" spc="20" dirty="0">
                <a:solidFill>
                  <a:prstClr val="black"/>
                </a:solidFill>
                <a:latin typeface="Calibri"/>
                <a:ea typeface="+mn-ea"/>
                <a:cs typeface="Calibri"/>
              </a:rPr>
              <a:t>on </a:t>
            </a:r>
            <a:r>
              <a:rPr sz="1000" kern="1200" spc="17" dirty="0">
                <a:solidFill>
                  <a:prstClr val="black"/>
                </a:solidFill>
                <a:latin typeface="Calibri"/>
                <a:ea typeface="+mn-ea"/>
                <a:cs typeface="Calibri"/>
              </a:rPr>
              <a:t>why and </a:t>
            </a:r>
            <a:r>
              <a:rPr sz="1000" kern="1200" spc="23" dirty="0">
                <a:solidFill>
                  <a:prstClr val="black"/>
                </a:solidFill>
                <a:latin typeface="Calibri"/>
                <a:ea typeface="+mn-ea"/>
                <a:cs typeface="Calibri"/>
              </a:rPr>
              <a:t>how </a:t>
            </a:r>
            <a:r>
              <a:rPr sz="1000" kern="1200" spc="-10" dirty="0">
                <a:solidFill>
                  <a:prstClr val="black"/>
                </a:solidFill>
                <a:latin typeface="Calibri"/>
                <a:ea typeface="+mn-ea"/>
                <a:cs typeface="Calibri"/>
              </a:rPr>
              <a:t>to </a:t>
            </a:r>
            <a:r>
              <a:rPr sz="1000" kern="1200" spc="10" dirty="0">
                <a:solidFill>
                  <a:prstClr val="black"/>
                </a:solidFill>
                <a:latin typeface="Calibri"/>
                <a:ea typeface="+mn-ea"/>
                <a:cs typeface="Calibri"/>
              </a:rPr>
              <a:t>incorporate equity  </a:t>
            </a:r>
            <a:r>
              <a:rPr sz="1000" kern="1200" spc="3" dirty="0">
                <a:solidFill>
                  <a:prstClr val="black"/>
                </a:solidFill>
                <a:latin typeface="Calibri"/>
                <a:ea typeface="+mn-ea"/>
                <a:cs typeface="Calibri"/>
              </a:rPr>
              <a:t>as </a:t>
            </a:r>
            <a:r>
              <a:rPr sz="1000" kern="1200" spc="13" dirty="0">
                <a:solidFill>
                  <a:prstClr val="black"/>
                </a:solidFill>
                <a:latin typeface="Calibri"/>
                <a:ea typeface="+mn-ea"/>
                <a:cs typeface="Calibri"/>
              </a:rPr>
              <a:t>a core </a:t>
            </a:r>
            <a:r>
              <a:rPr sz="1000" kern="1200" spc="17" dirty="0">
                <a:solidFill>
                  <a:prstClr val="black"/>
                </a:solidFill>
                <a:latin typeface="Calibri"/>
                <a:ea typeface="+mn-ea"/>
                <a:cs typeface="Calibri"/>
              </a:rPr>
              <a:t>value and </a:t>
            </a:r>
            <a:r>
              <a:rPr sz="1000" kern="1200" spc="13" dirty="0">
                <a:solidFill>
                  <a:prstClr val="black"/>
                </a:solidFill>
                <a:latin typeface="Calibri"/>
                <a:ea typeface="+mn-ea"/>
                <a:cs typeface="Calibri"/>
              </a:rPr>
              <a:t>practice internally </a:t>
            </a:r>
            <a:r>
              <a:rPr sz="1000" kern="1200" spc="17" dirty="0">
                <a:solidFill>
                  <a:prstClr val="black"/>
                </a:solidFill>
                <a:latin typeface="Calibri"/>
                <a:ea typeface="+mn-ea"/>
                <a:cs typeface="Calibri"/>
              </a:rPr>
              <a:t>and </a:t>
            </a:r>
            <a:r>
              <a:rPr sz="1000" kern="1200" spc="26" dirty="0">
                <a:solidFill>
                  <a:prstClr val="black"/>
                </a:solidFill>
                <a:latin typeface="Calibri"/>
                <a:ea typeface="+mn-ea"/>
                <a:cs typeface="Calibri"/>
              </a:rPr>
              <a:t>in </a:t>
            </a:r>
            <a:r>
              <a:rPr sz="1000" kern="1200" spc="10" dirty="0">
                <a:solidFill>
                  <a:prstClr val="black"/>
                </a:solidFill>
                <a:latin typeface="Calibri"/>
                <a:ea typeface="+mn-ea"/>
                <a:cs typeface="Calibri"/>
              </a:rPr>
              <a:t>your </a:t>
            </a:r>
            <a:r>
              <a:rPr sz="1000" kern="1200" spc="13" dirty="0">
                <a:solidFill>
                  <a:prstClr val="black"/>
                </a:solidFill>
                <a:latin typeface="Calibri"/>
                <a:ea typeface="+mn-ea"/>
                <a:cs typeface="Calibri"/>
              </a:rPr>
              <a:t>grantmaking.  </a:t>
            </a:r>
            <a:r>
              <a:rPr sz="1000" kern="1200" spc="10" dirty="0">
                <a:solidFill>
                  <a:prstClr val="black"/>
                </a:solidFill>
                <a:latin typeface="Calibri"/>
                <a:ea typeface="+mn-ea"/>
                <a:cs typeface="Calibri"/>
              </a:rPr>
              <a:t>The </a:t>
            </a:r>
            <a:r>
              <a:rPr sz="1000" kern="1200" spc="17" dirty="0">
                <a:solidFill>
                  <a:prstClr val="black"/>
                </a:solidFill>
                <a:latin typeface="Calibri"/>
                <a:ea typeface="+mn-ea"/>
                <a:cs typeface="Calibri"/>
              </a:rPr>
              <a:t>Association </a:t>
            </a:r>
            <a:r>
              <a:rPr sz="1000" kern="1200" dirty="0">
                <a:solidFill>
                  <a:prstClr val="black"/>
                </a:solidFill>
                <a:latin typeface="Calibri"/>
                <a:ea typeface="+mn-ea"/>
                <a:cs typeface="Calibri"/>
              </a:rPr>
              <a:t>of </a:t>
            </a:r>
            <a:r>
              <a:rPr sz="1000" kern="1200" spc="33" dirty="0">
                <a:solidFill>
                  <a:prstClr val="black"/>
                </a:solidFill>
                <a:latin typeface="Calibri"/>
                <a:ea typeface="+mn-ea"/>
                <a:cs typeface="Calibri"/>
              </a:rPr>
              <a:t>Black </a:t>
            </a:r>
            <a:r>
              <a:rPr sz="1000" kern="1200" spc="10" dirty="0">
                <a:solidFill>
                  <a:prstClr val="black"/>
                </a:solidFill>
                <a:latin typeface="Calibri"/>
                <a:ea typeface="+mn-ea"/>
                <a:cs typeface="Calibri"/>
              </a:rPr>
              <a:t>Foundation </a:t>
            </a:r>
            <a:r>
              <a:rPr sz="1000" kern="1200" spc="13" dirty="0">
                <a:solidFill>
                  <a:prstClr val="black"/>
                </a:solidFill>
                <a:latin typeface="Calibri"/>
                <a:ea typeface="+mn-ea"/>
                <a:cs typeface="Calibri"/>
              </a:rPr>
              <a:t>Executives </a:t>
            </a:r>
            <a:r>
              <a:rPr sz="1000" kern="1200" spc="17" dirty="0">
                <a:solidFill>
                  <a:prstClr val="black"/>
                </a:solidFill>
                <a:latin typeface="Calibri"/>
                <a:ea typeface="+mn-ea"/>
                <a:cs typeface="Calibri"/>
              </a:rPr>
              <a:t>(ABFE) and  Philanthropic </a:t>
            </a:r>
            <a:r>
              <a:rPr sz="1000" kern="1200" spc="7" dirty="0">
                <a:solidFill>
                  <a:prstClr val="black"/>
                </a:solidFill>
                <a:latin typeface="Calibri"/>
                <a:ea typeface="+mn-ea"/>
                <a:cs typeface="Calibri"/>
              </a:rPr>
              <a:t>Initiative </a:t>
            </a:r>
            <a:r>
              <a:rPr sz="1000" kern="1200" spc="-3" dirty="0">
                <a:solidFill>
                  <a:prstClr val="black"/>
                </a:solidFill>
                <a:latin typeface="Calibri"/>
                <a:ea typeface="+mn-ea"/>
                <a:cs typeface="Calibri"/>
              </a:rPr>
              <a:t>for </a:t>
            </a:r>
            <a:r>
              <a:rPr sz="1000" kern="1200" spc="30" dirty="0">
                <a:solidFill>
                  <a:prstClr val="black"/>
                </a:solidFill>
                <a:latin typeface="Calibri"/>
                <a:ea typeface="+mn-ea"/>
                <a:cs typeface="Calibri"/>
              </a:rPr>
              <a:t>Racial </a:t>
            </a:r>
            <a:r>
              <a:rPr sz="1000" kern="1200" spc="10" dirty="0">
                <a:solidFill>
                  <a:prstClr val="black"/>
                </a:solidFill>
                <a:latin typeface="Calibri"/>
                <a:ea typeface="+mn-ea"/>
                <a:cs typeface="Calibri"/>
              </a:rPr>
              <a:t>Equity </a:t>
            </a:r>
            <a:r>
              <a:rPr sz="1000" kern="1200" spc="7" dirty="0">
                <a:solidFill>
                  <a:prstClr val="black"/>
                </a:solidFill>
                <a:latin typeface="Calibri"/>
                <a:ea typeface="+mn-ea"/>
                <a:cs typeface="Calibri"/>
              </a:rPr>
              <a:t>(PRE) </a:t>
            </a:r>
            <a:r>
              <a:rPr sz="1000" kern="1200" spc="-7" dirty="0">
                <a:solidFill>
                  <a:prstClr val="black"/>
                </a:solidFill>
                <a:latin typeface="Calibri"/>
                <a:ea typeface="+mn-ea"/>
                <a:cs typeface="Calibri"/>
              </a:rPr>
              <a:t>offer </a:t>
            </a:r>
            <a:r>
              <a:rPr sz="1000" kern="1200" spc="20" dirty="0">
                <a:solidFill>
                  <a:prstClr val="black"/>
                </a:solidFill>
                <a:latin typeface="Calibri"/>
                <a:ea typeface="+mn-ea"/>
                <a:cs typeface="Calibri"/>
              </a:rPr>
              <a:t>such </a:t>
            </a:r>
            <a:r>
              <a:rPr sz="1000" kern="1200" spc="7" dirty="0">
                <a:solidFill>
                  <a:prstClr val="black"/>
                </a:solidFill>
                <a:latin typeface="Calibri"/>
                <a:ea typeface="+mn-ea"/>
                <a:cs typeface="Calibri"/>
              </a:rPr>
              <a:t>resources,  </a:t>
            </a:r>
            <a:r>
              <a:rPr sz="1000" kern="1200" spc="3" dirty="0">
                <a:solidFill>
                  <a:prstClr val="black"/>
                </a:solidFill>
                <a:latin typeface="Calibri"/>
                <a:ea typeface="+mn-ea"/>
                <a:cs typeface="Calibri"/>
              </a:rPr>
              <a:t>as </a:t>
            </a:r>
            <a:r>
              <a:rPr sz="1000" kern="1200" spc="26" dirty="0">
                <a:solidFill>
                  <a:prstClr val="black"/>
                </a:solidFill>
                <a:latin typeface="Calibri"/>
                <a:ea typeface="+mn-ea"/>
                <a:cs typeface="Calibri"/>
              </a:rPr>
              <a:t>well </a:t>
            </a:r>
            <a:r>
              <a:rPr sz="1000" kern="1200" spc="3" dirty="0">
                <a:solidFill>
                  <a:prstClr val="black"/>
                </a:solidFill>
                <a:latin typeface="Calibri"/>
                <a:ea typeface="+mn-ea"/>
                <a:cs typeface="Calibri"/>
              </a:rPr>
              <a:t>as </a:t>
            </a:r>
            <a:r>
              <a:rPr sz="1000" kern="1200" spc="-3" dirty="0">
                <a:solidFill>
                  <a:prstClr val="black"/>
                </a:solidFill>
                <a:latin typeface="Calibri"/>
                <a:ea typeface="+mn-ea"/>
                <a:cs typeface="Calibri"/>
              </a:rPr>
              <a:t>other </a:t>
            </a:r>
            <a:r>
              <a:rPr sz="1000" kern="1200" spc="75" dirty="0">
                <a:solidFill>
                  <a:prstClr val="black"/>
                </a:solidFill>
                <a:latin typeface="Calibri"/>
                <a:ea typeface="+mn-ea"/>
                <a:cs typeface="Calibri"/>
              </a:rPr>
              <a:t>CHANGE </a:t>
            </a:r>
            <a:r>
              <a:rPr sz="1000" kern="1200" spc="13" dirty="0">
                <a:solidFill>
                  <a:prstClr val="black"/>
                </a:solidFill>
                <a:latin typeface="Calibri"/>
                <a:ea typeface="+mn-ea"/>
                <a:cs typeface="Calibri"/>
              </a:rPr>
              <a:t>Philanthropy</a:t>
            </a:r>
            <a:r>
              <a:rPr sz="1000" kern="1200" spc="93" dirty="0">
                <a:solidFill>
                  <a:prstClr val="black"/>
                </a:solidFill>
                <a:latin typeface="Calibri"/>
                <a:ea typeface="+mn-ea"/>
                <a:cs typeface="Calibri"/>
              </a:rPr>
              <a:t> </a:t>
            </a:r>
            <a:r>
              <a:rPr sz="1000" kern="1200" dirty="0">
                <a:solidFill>
                  <a:prstClr val="black"/>
                </a:solidFill>
                <a:latin typeface="Calibri"/>
                <a:ea typeface="+mn-ea"/>
                <a:cs typeface="Calibri"/>
              </a:rPr>
              <a:t>partners.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662063" y="418649"/>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a:spLocks noGrp="1"/>
          </p:cNvSpPr>
          <p:nvPr>
            <p:ph type="title"/>
          </p:nvPr>
        </p:nvSpPr>
        <p:spPr>
          <a:xfrm>
            <a:off x="1771230" y="64336"/>
            <a:ext cx="4749164" cy="254707"/>
          </a:xfrm>
          <a:prstGeom prst="rect">
            <a:avLst/>
          </a:prstGeom>
        </p:spPr>
        <p:txBody>
          <a:bodyPr vert="horz" wrap="square" lIns="0" tIns="8404" rIns="0" bIns="0" rtlCol="0">
            <a:spAutoFit/>
          </a:bodyPr>
          <a:lstStyle/>
          <a:p>
            <a:pPr marL="8405" algn="ctr">
              <a:spcBef>
                <a:spcPts val="66"/>
              </a:spcBef>
            </a:pPr>
            <a:r>
              <a:rPr sz="1600" spc="126" dirty="0">
                <a:solidFill>
                  <a:srgbClr val="227730"/>
                </a:solidFill>
                <a:latin typeface="Calibri" panose="020F0502020204030204" pitchFamily="34" charset="0"/>
                <a:cs typeface="Calibri" panose="020F0502020204030204" pitchFamily="34" charset="0"/>
              </a:rPr>
              <a:t>SAMPLE </a:t>
            </a:r>
            <a:r>
              <a:rPr sz="1600" spc="129" dirty="0">
                <a:solidFill>
                  <a:srgbClr val="227730"/>
                </a:solidFill>
                <a:latin typeface="Calibri" panose="020F0502020204030204" pitchFamily="34" charset="0"/>
                <a:cs typeface="Calibri" panose="020F0502020204030204" pitchFamily="34" charset="0"/>
              </a:rPr>
              <a:t>TIMELINE </a:t>
            </a:r>
            <a:r>
              <a:rPr sz="1600" spc="106" dirty="0">
                <a:solidFill>
                  <a:srgbClr val="227730"/>
                </a:solidFill>
                <a:latin typeface="Calibri" panose="020F0502020204030204" pitchFamily="34" charset="0"/>
                <a:cs typeface="Calibri" panose="020F0502020204030204" pitchFamily="34" charset="0"/>
              </a:rPr>
              <a:t>AND</a:t>
            </a:r>
            <a:r>
              <a:rPr sz="1600" spc="-172" dirty="0">
                <a:solidFill>
                  <a:srgbClr val="227730"/>
                </a:solidFill>
                <a:latin typeface="Calibri" panose="020F0502020204030204" pitchFamily="34" charset="0"/>
                <a:cs typeface="Calibri" panose="020F0502020204030204" pitchFamily="34" charset="0"/>
              </a:rPr>
              <a:t> </a:t>
            </a:r>
            <a:r>
              <a:rPr sz="1600" spc="132" dirty="0">
                <a:solidFill>
                  <a:srgbClr val="227730"/>
                </a:solidFill>
                <a:latin typeface="Calibri" panose="020F0502020204030204" pitchFamily="34" charset="0"/>
                <a:cs typeface="Calibri" panose="020F0502020204030204" pitchFamily="34" charset="0"/>
              </a:rPr>
              <a:t>PROCESS</a:t>
            </a:r>
            <a:endParaRPr sz="1600" dirty="0">
              <a:latin typeface="Calibri" panose="020F0502020204030204" pitchFamily="34" charset="0"/>
              <a:cs typeface="Calibri" panose="020F0502020204030204" pitchFamily="34" charset="0"/>
            </a:endParaRPr>
          </a:p>
        </p:txBody>
      </p:sp>
      <p:sp>
        <p:nvSpPr>
          <p:cNvPr id="9" name="object 9"/>
          <p:cNvSpPr txBox="1"/>
          <p:nvPr/>
        </p:nvSpPr>
        <p:spPr>
          <a:xfrm>
            <a:off x="305374" y="1398440"/>
            <a:ext cx="4606785" cy="3676541"/>
          </a:xfrm>
          <a:prstGeom prst="rect">
            <a:avLst/>
          </a:prstGeom>
        </p:spPr>
        <p:txBody>
          <a:bodyPr vert="horz" wrap="square" lIns="0" tIns="8404" rIns="0" bIns="0" rtlCol="0">
            <a:spAutoFit/>
          </a:bodyPr>
          <a:lstStyle/>
          <a:p>
            <a:pPr marL="8404" marR="22693" defTabSz="605150">
              <a:lnSpc>
                <a:spcPct val="111100"/>
              </a:lnSpc>
              <a:spcBef>
                <a:spcPts val="66"/>
              </a:spcBef>
              <a:buClrTx/>
              <a:tabLst>
                <a:tab pos="122291" algn="l"/>
              </a:tabLst>
            </a:pPr>
            <a:r>
              <a:rPr lang="en-US" sz="1000" kern="1200" spc="10" dirty="0">
                <a:solidFill>
                  <a:schemeClr val="accent3">
                    <a:lumMod val="50000"/>
                  </a:schemeClr>
                </a:solidFill>
                <a:latin typeface="Calibri"/>
                <a:ea typeface="+mn-ea"/>
                <a:cs typeface="Calibri"/>
              </a:rPr>
              <a:t>MONTH 1</a:t>
            </a:r>
          </a:p>
          <a:p>
            <a:pPr marL="121870" marR="22693" indent="-113466" defTabSz="605150">
              <a:lnSpc>
                <a:spcPct val="111100"/>
              </a:lnSpc>
              <a:spcBef>
                <a:spcPts val="66"/>
              </a:spcBef>
              <a:buClrTx/>
              <a:buFontTx/>
              <a:buChar char="•"/>
              <a:tabLst>
                <a:tab pos="122291" algn="l"/>
              </a:tabLst>
            </a:pPr>
            <a:r>
              <a:rPr sz="1000" kern="1200" spc="10" dirty="0">
                <a:solidFill>
                  <a:prstClr val="black"/>
                </a:solidFill>
                <a:latin typeface="Calibri"/>
                <a:ea typeface="+mn-ea"/>
                <a:cs typeface="Calibri"/>
              </a:rPr>
              <a:t>Assemble </a:t>
            </a:r>
            <a:r>
              <a:rPr sz="1000" kern="1200" spc="13" dirty="0">
                <a:solidFill>
                  <a:prstClr val="black"/>
                </a:solidFill>
                <a:latin typeface="Calibri"/>
                <a:ea typeface="+mn-ea"/>
                <a:cs typeface="Calibri"/>
              </a:rPr>
              <a:t>a </a:t>
            </a:r>
            <a:r>
              <a:rPr sz="1000" kern="1200" spc="-3" dirty="0">
                <a:solidFill>
                  <a:prstClr val="black"/>
                </a:solidFill>
                <a:latin typeface="Calibri"/>
                <a:ea typeface="+mn-ea"/>
                <a:cs typeface="Calibri"/>
              </a:rPr>
              <a:t>team. </a:t>
            </a:r>
            <a:r>
              <a:rPr sz="1000" kern="1200" dirty="0">
                <a:solidFill>
                  <a:prstClr val="black"/>
                </a:solidFill>
                <a:latin typeface="Calibri"/>
                <a:ea typeface="+mn-ea"/>
                <a:cs typeface="Calibri"/>
              </a:rPr>
              <a:t>Your </a:t>
            </a:r>
            <a:r>
              <a:rPr sz="1000" kern="1200" spc="3" dirty="0">
                <a:solidFill>
                  <a:prstClr val="black"/>
                </a:solidFill>
                <a:latin typeface="Calibri"/>
                <a:ea typeface="+mn-ea"/>
                <a:cs typeface="Calibri"/>
              </a:rPr>
              <a:t>internal </a:t>
            </a:r>
            <a:r>
              <a:rPr sz="1000" kern="1200" spc="-7" dirty="0">
                <a:solidFill>
                  <a:prstClr val="black"/>
                </a:solidFill>
                <a:latin typeface="Calibri"/>
                <a:ea typeface="+mn-ea"/>
                <a:cs typeface="Calibri"/>
              </a:rPr>
              <a:t>assessment </a:t>
            </a:r>
            <a:r>
              <a:rPr sz="1000" kern="1200" spc="7" dirty="0">
                <a:solidFill>
                  <a:prstClr val="black"/>
                </a:solidFill>
                <a:latin typeface="Calibri"/>
                <a:ea typeface="+mn-ea"/>
                <a:cs typeface="Calibri"/>
              </a:rPr>
              <a:t>group </a:t>
            </a:r>
            <a:r>
              <a:rPr sz="1000" kern="1200" spc="30" dirty="0">
                <a:solidFill>
                  <a:prstClr val="black"/>
                </a:solidFill>
                <a:latin typeface="Calibri"/>
                <a:ea typeface="+mn-ea"/>
                <a:cs typeface="Calibri"/>
              </a:rPr>
              <a:t>will </a:t>
            </a:r>
            <a:r>
              <a:rPr sz="1000" kern="1200" spc="20" dirty="0">
                <a:solidFill>
                  <a:prstClr val="black"/>
                </a:solidFill>
                <a:latin typeface="Calibri"/>
                <a:ea typeface="+mn-ea"/>
                <a:cs typeface="Calibri"/>
              </a:rPr>
              <a:t>include  </a:t>
            </a:r>
            <a:r>
              <a:rPr sz="1000" kern="1200" dirty="0">
                <a:solidFill>
                  <a:prstClr val="black"/>
                </a:solidFill>
                <a:latin typeface="Calibri"/>
                <a:ea typeface="+mn-ea"/>
                <a:cs typeface="Calibri"/>
              </a:rPr>
              <a:t>members </a:t>
            </a:r>
            <a:r>
              <a:rPr sz="1000" kern="1200" spc="7" dirty="0">
                <a:solidFill>
                  <a:prstClr val="black"/>
                </a:solidFill>
                <a:latin typeface="Calibri"/>
                <a:ea typeface="+mn-ea"/>
                <a:cs typeface="Calibri"/>
              </a:rPr>
              <a:t>with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authority </a:t>
            </a:r>
            <a:r>
              <a:rPr sz="1000" kern="1200" spc="13" dirty="0">
                <a:solidFill>
                  <a:prstClr val="black"/>
                </a:solidFill>
                <a:latin typeface="Calibri"/>
                <a:ea typeface="+mn-ea"/>
                <a:cs typeface="Calibri"/>
              </a:rPr>
              <a:t>and </a:t>
            </a:r>
            <a:r>
              <a:rPr sz="1000" kern="1200" spc="17" dirty="0">
                <a:solidFill>
                  <a:prstClr val="black"/>
                </a:solidFill>
                <a:latin typeface="Calibri"/>
                <a:ea typeface="+mn-ea"/>
                <a:cs typeface="Calibri"/>
              </a:rPr>
              <a:t>capacity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act </a:t>
            </a:r>
            <a:r>
              <a:rPr sz="1000" kern="1200" spc="17" dirty="0">
                <a:solidFill>
                  <a:prstClr val="black"/>
                </a:solidFill>
                <a:latin typeface="Calibri"/>
                <a:ea typeface="+mn-ea"/>
                <a:cs typeface="Calibri"/>
              </a:rPr>
              <a:t>on </a:t>
            </a:r>
            <a:r>
              <a:rPr sz="1000" kern="1200" dirty="0">
                <a:solidFill>
                  <a:prstClr val="black"/>
                </a:solidFill>
                <a:latin typeface="Calibri"/>
                <a:ea typeface="+mn-ea"/>
                <a:cs typeface="Calibri"/>
              </a:rPr>
              <a:t>what </a:t>
            </a:r>
            <a:r>
              <a:rPr sz="1000" kern="1200" spc="17" dirty="0">
                <a:solidFill>
                  <a:prstClr val="black"/>
                </a:solidFill>
                <a:latin typeface="Calibri"/>
                <a:ea typeface="+mn-ea"/>
                <a:cs typeface="Calibri"/>
              </a:rPr>
              <a:t>you </a:t>
            </a:r>
            <a:r>
              <a:rPr sz="1000" kern="1200" spc="3" dirty="0">
                <a:solidFill>
                  <a:prstClr val="black"/>
                </a:solidFill>
                <a:latin typeface="Calibri"/>
                <a:ea typeface="+mn-ea"/>
                <a:cs typeface="Calibri"/>
              </a:rPr>
              <a:t>learn.  </a:t>
            </a:r>
            <a:r>
              <a:rPr sz="1000" kern="1200" spc="7" dirty="0">
                <a:solidFill>
                  <a:prstClr val="black"/>
                </a:solidFill>
                <a:latin typeface="Calibri"/>
                <a:ea typeface="+mn-ea"/>
                <a:cs typeface="Calibri"/>
              </a:rPr>
              <a:t>The </a:t>
            </a:r>
            <a:r>
              <a:rPr sz="1000" kern="1200" spc="-7" dirty="0">
                <a:solidFill>
                  <a:prstClr val="black"/>
                </a:solidFill>
                <a:latin typeface="Calibri"/>
                <a:ea typeface="+mn-ea"/>
                <a:cs typeface="Calibri"/>
              </a:rPr>
              <a:t>team </a:t>
            </a:r>
            <a:r>
              <a:rPr sz="1000" kern="1200" spc="13" dirty="0">
                <a:solidFill>
                  <a:prstClr val="black"/>
                </a:solidFill>
                <a:latin typeface="Calibri"/>
                <a:ea typeface="+mn-ea"/>
                <a:cs typeface="Calibri"/>
              </a:rPr>
              <a:t>should </a:t>
            </a:r>
            <a:r>
              <a:rPr sz="1000" kern="1200" spc="20" dirty="0">
                <a:solidFill>
                  <a:prstClr val="black"/>
                </a:solidFill>
                <a:latin typeface="Calibri"/>
                <a:ea typeface="+mn-ea"/>
                <a:cs typeface="Calibri"/>
              </a:rPr>
              <a:t>include </a:t>
            </a:r>
            <a:r>
              <a:rPr sz="1000" kern="1200" spc="-3" dirty="0">
                <a:solidFill>
                  <a:prstClr val="black"/>
                </a:solidFill>
                <a:latin typeface="Calibri"/>
                <a:ea typeface="+mn-ea"/>
                <a:cs typeface="Calibri"/>
              </a:rPr>
              <a:t>relevant </a:t>
            </a:r>
            <a:r>
              <a:rPr sz="1000" kern="1200" spc="-7" dirty="0">
                <a:solidFill>
                  <a:prstClr val="black"/>
                </a:solidFill>
                <a:latin typeface="Calibri"/>
                <a:ea typeface="+mn-ea"/>
                <a:cs typeface="Calibri"/>
              </a:rPr>
              <a:t>representation </a:t>
            </a:r>
            <a:r>
              <a:rPr sz="1000" kern="1200" spc="17" dirty="0">
                <a:solidFill>
                  <a:prstClr val="black"/>
                </a:solidFill>
                <a:latin typeface="Calibri"/>
                <a:ea typeface="+mn-ea"/>
                <a:cs typeface="Calibri"/>
              </a:rPr>
              <a:t>by </a:t>
            </a:r>
            <a:r>
              <a:rPr sz="1000" kern="1200" spc="10" dirty="0">
                <a:solidFill>
                  <a:prstClr val="black"/>
                </a:solidFill>
                <a:latin typeface="Calibri"/>
                <a:ea typeface="+mn-ea"/>
                <a:cs typeface="Calibri"/>
              </a:rPr>
              <a:t>demographic,  </a:t>
            </a:r>
            <a:r>
              <a:rPr sz="1000" kern="1200" spc="7" dirty="0">
                <a:solidFill>
                  <a:prstClr val="black"/>
                </a:solidFill>
                <a:latin typeface="Calibri"/>
                <a:ea typeface="+mn-ea"/>
                <a:cs typeface="Calibri"/>
              </a:rPr>
              <a:t>position, function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program. </a:t>
            </a:r>
            <a:r>
              <a:rPr sz="1000" kern="1200" spc="10" dirty="0">
                <a:solidFill>
                  <a:prstClr val="black"/>
                </a:solidFill>
                <a:latin typeface="Calibri"/>
                <a:ea typeface="+mn-ea"/>
                <a:cs typeface="Calibri"/>
              </a:rPr>
              <a:t>Make </a:t>
            </a:r>
            <a:r>
              <a:rPr sz="1000" kern="1200" spc="-3" dirty="0">
                <a:solidFill>
                  <a:prstClr val="black"/>
                </a:solidFill>
                <a:latin typeface="Calibri"/>
                <a:ea typeface="+mn-ea"/>
                <a:cs typeface="Calibri"/>
              </a:rPr>
              <a:t>sure </a:t>
            </a:r>
            <a:r>
              <a:rPr sz="1000" kern="1200" spc="7" dirty="0">
                <a:solidFill>
                  <a:prstClr val="black"/>
                </a:solidFill>
                <a:latin typeface="Calibri"/>
                <a:ea typeface="+mn-ea"/>
                <a:cs typeface="Calibri"/>
              </a:rPr>
              <a:t>your </a:t>
            </a:r>
            <a:r>
              <a:rPr sz="1000" kern="1200" spc="-7" dirty="0">
                <a:solidFill>
                  <a:prstClr val="black"/>
                </a:solidFill>
                <a:latin typeface="Calibri"/>
                <a:ea typeface="+mn-ea"/>
                <a:cs typeface="Calibri"/>
              </a:rPr>
              <a:t>team </a:t>
            </a:r>
            <a:r>
              <a:rPr sz="1000" kern="1200" spc="17" dirty="0">
                <a:solidFill>
                  <a:prstClr val="black"/>
                </a:solidFill>
                <a:latin typeface="Calibri"/>
                <a:ea typeface="+mn-ea"/>
                <a:cs typeface="Calibri"/>
              </a:rPr>
              <a:t>includes </a:t>
            </a:r>
            <a:r>
              <a:rPr sz="1000" kern="1200" spc="-20" dirty="0">
                <a:solidFill>
                  <a:prstClr val="black"/>
                </a:solidFill>
                <a:latin typeface="Calibri"/>
                <a:ea typeface="+mn-ea"/>
                <a:cs typeface="Calibri"/>
              </a:rPr>
              <a:t>staff  </a:t>
            </a:r>
            <a:r>
              <a:rPr sz="1000" kern="1200" dirty="0">
                <a:solidFill>
                  <a:prstClr val="black"/>
                </a:solidFill>
                <a:latin typeface="Calibri"/>
                <a:ea typeface="+mn-ea"/>
                <a:cs typeface="Calibri"/>
              </a:rPr>
              <a:t>or </a:t>
            </a:r>
            <a:r>
              <a:rPr sz="1000" kern="1200" spc="-17" dirty="0">
                <a:solidFill>
                  <a:prstClr val="black"/>
                </a:solidFill>
                <a:latin typeface="Calibri"/>
                <a:ea typeface="+mn-ea"/>
                <a:cs typeface="Calibri"/>
              </a:rPr>
              <a:t>trustees </a:t>
            </a:r>
            <a:r>
              <a:rPr sz="1000" kern="1200" spc="20" dirty="0">
                <a:solidFill>
                  <a:prstClr val="black"/>
                </a:solidFill>
                <a:latin typeface="Calibri"/>
                <a:ea typeface="+mn-ea"/>
                <a:cs typeface="Calibri"/>
              </a:rPr>
              <a:t>who </a:t>
            </a:r>
            <a:r>
              <a:rPr sz="1000" kern="1200" spc="3" dirty="0">
                <a:solidFill>
                  <a:prstClr val="black"/>
                </a:solidFill>
                <a:latin typeface="Calibri"/>
                <a:ea typeface="+mn-ea"/>
                <a:cs typeface="Calibri"/>
              </a:rPr>
              <a:t>have direct relationships </a:t>
            </a:r>
            <a:r>
              <a:rPr sz="1000" kern="1200" spc="7" dirty="0">
                <a:solidFill>
                  <a:prstClr val="black"/>
                </a:solidFill>
                <a:latin typeface="Calibri"/>
                <a:ea typeface="+mn-ea"/>
                <a:cs typeface="Calibri"/>
              </a:rPr>
              <a:t>with </a:t>
            </a:r>
            <a:r>
              <a:rPr sz="1000" kern="1200" spc="-7" dirty="0">
                <a:solidFill>
                  <a:prstClr val="black"/>
                </a:solidFill>
                <a:latin typeface="Calibri"/>
                <a:ea typeface="+mn-ea"/>
                <a:cs typeface="Calibri"/>
              </a:rPr>
              <a:t>grantees, </a:t>
            </a:r>
            <a:r>
              <a:rPr sz="1000" kern="1200" spc="13" dirty="0">
                <a:solidFill>
                  <a:prstClr val="black"/>
                </a:solidFill>
                <a:latin typeface="Calibri"/>
                <a:ea typeface="+mn-ea"/>
                <a:cs typeface="Calibri"/>
              </a:rPr>
              <a:t>community  </a:t>
            </a:r>
            <a:r>
              <a:rPr sz="1000" kern="1200" spc="10" dirty="0">
                <a:solidFill>
                  <a:prstClr val="black"/>
                </a:solidFill>
                <a:latin typeface="Calibri"/>
                <a:ea typeface="+mn-ea"/>
                <a:cs typeface="Calibri"/>
              </a:rPr>
              <a:t>organizations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other</a:t>
            </a:r>
            <a:r>
              <a:rPr sz="1000" kern="1200" spc="53" dirty="0">
                <a:solidFill>
                  <a:prstClr val="black"/>
                </a:solidFill>
                <a:latin typeface="Calibri"/>
                <a:ea typeface="+mn-ea"/>
                <a:cs typeface="Calibri"/>
              </a:rPr>
              <a:t> </a:t>
            </a:r>
            <a:r>
              <a:rPr sz="1000" kern="1200" spc="-3" dirty="0">
                <a:solidFill>
                  <a:prstClr val="black"/>
                </a:solidFill>
                <a:latin typeface="Calibri"/>
                <a:ea typeface="+mn-ea"/>
                <a:cs typeface="Calibri"/>
              </a:rPr>
              <a:t>constituents.</a:t>
            </a:r>
            <a:endParaRPr sz="1000" kern="1200" dirty="0">
              <a:solidFill>
                <a:prstClr val="black"/>
              </a:solidFill>
              <a:latin typeface="Calibri"/>
              <a:ea typeface="+mn-ea"/>
              <a:cs typeface="Calibri"/>
            </a:endParaRPr>
          </a:p>
          <a:p>
            <a:pPr marL="121870" marR="44546" indent="-113466" defTabSz="605150">
              <a:lnSpc>
                <a:spcPct val="111100"/>
              </a:lnSpc>
              <a:spcBef>
                <a:spcPts val="298"/>
              </a:spcBef>
              <a:buClrTx/>
              <a:buFontTx/>
              <a:buChar char="•"/>
              <a:tabLst>
                <a:tab pos="122291" algn="l"/>
              </a:tabLst>
            </a:pPr>
            <a:r>
              <a:rPr sz="1000" kern="1200" spc="10" dirty="0">
                <a:solidFill>
                  <a:prstClr val="black"/>
                </a:solidFill>
                <a:latin typeface="Calibri"/>
                <a:ea typeface="+mn-ea"/>
                <a:cs typeface="Calibri"/>
              </a:rPr>
              <a:t>Designate </a:t>
            </a:r>
            <a:r>
              <a:rPr sz="1000" kern="1200" spc="3" dirty="0">
                <a:solidFill>
                  <a:prstClr val="black"/>
                </a:solidFill>
                <a:latin typeface="Calibri"/>
                <a:ea typeface="+mn-ea"/>
                <a:cs typeface="Calibri"/>
              </a:rPr>
              <a:t>roles. </a:t>
            </a:r>
            <a:r>
              <a:rPr sz="1000" kern="1200" spc="-17" dirty="0">
                <a:solidFill>
                  <a:prstClr val="black"/>
                </a:solidFill>
                <a:latin typeface="Calibri"/>
                <a:ea typeface="+mn-ea"/>
                <a:cs typeface="Calibri"/>
              </a:rPr>
              <a:t>It </a:t>
            </a:r>
            <a:r>
              <a:rPr sz="1000" kern="1200" spc="10" dirty="0">
                <a:solidFill>
                  <a:prstClr val="black"/>
                </a:solidFill>
                <a:latin typeface="Calibri"/>
                <a:ea typeface="+mn-ea"/>
                <a:cs typeface="Calibri"/>
              </a:rPr>
              <a:t>is </a:t>
            </a:r>
            <a:r>
              <a:rPr sz="1000" kern="1200" spc="-3" dirty="0">
                <a:solidFill>
                  <a:prstClr val="black"/>
                </a:solidFill>
                <a:latin typeface="Calibri"/>
                <a:ea typeface="+mn-ea"/>
                <a:cs typeface="Calibri"/>
              </a:rPr>
              <a:t>important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have </a:t>
            </a:r>
            <a:r>
              <a:rPr sz="1000" kern="1200" spc="13" dirty="0">
                <a:solidFill>
                  <a:prstClr val="black"/>
                </a:solidFill>
                <a:latin typeface="Calibri"/>
                <a:ea typeface="+mn-ea"/>
                <a:cs typeface="Calibri"/>
              </a:rPr>
              <a:t>an </a:t>
            </a:r>
            <a:r>
              <a:rPr sz="1000" kern="1200" spc="7" dirty="0">
                <a:solidFill>
                  <a:prstClr val="black"/>
                </a:solidFill>
                <a:latin typeface="Calibri"/>
                <a:ea typeface="+mn-ea"/>
                <a:cs typeface="Calibri"/>
              </a:rPr>
              <a:t>overall coordinator </a:t>
            </a:r>
            <a:r>
              <a:rPr sz="1000" kern="1200" spc="17" dirty="0">
                <a:solidFill>
                  <a:prstClr val="black"/>
                </a:solidFill>
                <a:latin typeface="Calibri"/>
                <a:ea typeface="+mn-ea"/>
                <a:cs typeface="Calibri"/>
              </a:rPr>
              <a:t>who  </a:t>
            </a:r>
            <a:r>
              <a:rPr sz="1000" kern="1200" spc="30" dirty="0">
                <a:solidFill>
                  <a:prstClr val="black"/>
                </a:solidFill>
                <a:latin typeface="Calibri"/>
                <a:ea typeface="+mn-ea"/>
                <a:cs typeface="Calibri"/>
              </a:rPr>
              <a:t>will </a:t>
            </a:r>
            <a:r>
              <a:rPr sz="1000" kern="1200" spc="7" dirty="0">
                <a:solidFill>
                  <a:prstClr val="black"/>
                </a:solidFill>
                <a:latin typeface="Calibri"/>
                <a:ea typeface="+mn-ea"/>
                <a:cs typeface="Calibri"/>
              </a:rPr>
              <a:t>keep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process </a:t>
            </a:r>
            <a:r>
              <a:rPr sz="1000" kern="1200" spc="17" dirty="0">
                <a:solidFill>
                  <a:prstClr val="black"/>
                </a:solidFill>
                <a:latin typeface="Calibri"/>
                <a:ea typeface="+mn-ea"/>
                <a:cs typeface="Calibri"/>
              </a:rPr>
              <a:t>moving </a:t>
            </a:r>
            <a:r>
              <a:rPr sz="1000" kern="1200" dirty="0">
                <a:solidFill>
                  <a:prstClr val="black"/>
                </a:solidFill>
                <a:latin typeface="Calibri"/>
                <a:ea typeface="+mn-ea"/>
                <a:cs typeface="Calibri"/>
              </a:rPr>
              <a:t>forward, </a:t>
            </a:r>
            <a:r>
              <a:rPr sz="1000" kern="1200" spc="13" dirty="0">
                <a:solidFill>
                  <a:prstClr val="black"/>
                </a:solidFill>
                <a:latin typeface="Calibri"/>
                <a:ea typeface="+mn-ea"/>
                <a:cs typeface="Calibri"/>
              </a:rPr>
              <a:t>a skilled </a:t>
            </a:r>
            <a:r>
              <a:rPr sz="1000" kern="1200" dirty="0">
                <a:solidFill>
                  <a:prstClr val="black"/>
                </a:solidFill>
                <a:latin typeface="Calibri"/>
                <a:ea typeface="+mn-ea"/>
                <a:cs typeface="Calibri"/>
              </a:rPr>
              <a:t>facilitator </a:t>
            </a:r>
            <a:r>
              <a:rPr sz="1000" kern="1200" spc="20" dirty="0">
                <a:solidFill>
                  <a:prstClr val="black"/>
                </a:solidFill>
                <a:latin typeface="Calibri"/>
                <a:ea typeface="+mn-ea"/>
                <a:cs typeface="Calibri"/>
              </a:rPr>
              <a:t>who </a:t>
            </a:r>
            <a:r>
              <a:rPr sz="1000" kern="1200" spc="23" dirty="0">
                <a:solidFill>
                  <a:prstClr val="black"/>
                </a:solidFill>
                <a:latin typeface="Calibri"/>
                <a:ea typeface="+mn-ea"/>
                <a:cs typeface="Calibri"/>
              </a:rPr>
              <a:t>can  </a:t>
            </a:r>
            <a:r>
              <a:rPr sz="1000" kern="1200" spc="13" dirty="0">
                <a:solidFill>
                  <a:prstClr val="black"/>
                </a:solidFill>
                <a:latin typeface="Calibri"/>
                <a:ea typeface="+mn-ea"/>
                <a:cs typeface="Calibri"/>
              </a:rPr>
              <a:t>help </a:t>
            </a:r>
            <a:r>
              <a:rPr sz="1000" kern="1200" spc="3" dirty="0">
                <a:solidFill>
                  <a:prstClr val="black"/>
                </a:solidFill>
                <a:latin typeface="Calibri"/>
                <a:ea typeface="+mn-ea"/>
                <a:cs typeface="Calibri"/>
              </a:rPr>
              <a:t>participants </a:t>
            </a:r>
            <a:r>
              <a:rPr sz="1000" kern="1200" dirty="0">
                <a:solidFill>
                  <a:prstClr val="black"/>
                </a:solidFill>
                <a:latin typeface="Calibri"/>
                <a:ea typeface="+mn-ea"/>
                <a:cs typeface="Calibri"/>
              </a:rPr>
              <a:t>address </a:t>
            </a:r>
            <a:r>
              <a:rPr sz="1000" kern="1200" spc="3" dirty="0">
                <a:solidFill>
                  <a:prstClr val="black"/>
                </a:solidFill>
                <a:latin typeface="Calibri"/>
                <a:ea typeface="+mn-ea"/>
                <a:cs typeface="Calibri"/>
              </a:rPr>
              <a:t>constructive </a:t>
            </a:r>
            <a:r>
              <a:rPr sz="1000" kern="1200" spc="7" dirty="0">
                <a:solidFill>
                  <a:prstClr val="black"/>
                </a:solidFill>
                <a:latin typeface="Calibri"/>
                <a:ea typeface="+mn-ea"/>
                <a:cs typeface="Calibri"/>
              </a:rPr>
              <a:t>feedback, </a:t>
            </a:r>
            <a:r>
              <a:rPr sz="1000" kern="1200" spc="13" dirty="0">
                <a:solidFill>
                  <a:prstClr val="black"/>
                </a:solidFill>
                <a:latin typeface="Calibri"/>
                <a:ea typeface="+mn-ea"/>
                <a:cs typeface="Calibri"/>
              </a:rPr>
              <a:t>and a </a:t>
            </a:r>
            <a:r>
              <a:rPr sz="1000" kern="1200" spc="3" dirty="0">
                <a:solidFill>
                  <a:prstClr val="black"/>
                </a:solidFill>
                <a:latin typeface="Calibri"/>
                <a:ea typeface="+mn-ea"/>
                <a:cs typeface="Calibri"/>
              </a:rPr>
              <a:t>few </a:t>
            </a:r>
            <a:r>
              <a:rPr sz="1000" kern="1200" spc="-7" dirty="0">
                <a:solidFill>
                  <a:prstClr val="black"/>
                </a:solidFill>
                <a:latin typeface="Calibri"/>
                <a:ea typeface="+mn-ea"/>
                <a:cs typeface="Calibri"/>
              </a:rPr>
              <a:t>team  </a:t>
            </a:r>
            <a:r>
              <a:rPr sz="1000" kern="1200" dirty="0">
                <a:solidFill>
                  <a:prstClr val="black"/>
                </a:solidFill>
                <a:latin typeface="Calibri"/>
                <a:ea typeface="+mn-ea"/>
                <a:cs typeface="Calibri"/>
              </a:rPr>
              <a:t>members </a:t>
            </a:r>
            <a:r>
              <a:rPr sz="1000" kern="1200" spc="7" dirty="0">
                <a:solidFill>
                  <a:prstClr val="black"/>
                </a:solidFill>
                <a:latin typeface="Calibri"/>
                <a:ea typeface="+mn-ea"/>
                <a:cs typeface="Calibri"/>
              </a:rPr>
              <a:t>with </a:t>
            </a:r>
            <a:r>
              <a:rPr sz="1000" kern="1200" dirty="0">
                <a:solidFill>
                  <a:prstClr val="black"/>
                </a:solidFill>
                <a:latin typeface="Calibri"/>
                <a:ea typeface="+mn-ea"/>
                <a:cs typeface="Calibri"/>
              </a:rPr>
              <a:t>research </a:t>
            </a:r>
            <a:r>
              <a:rPr sz="1000" kern="1200" spc="13" dirty="0">
                <a:solidFill>
                  <a:prstClr val="black"/>
                </a:solidFill>
                <a:latin typeface="Calibri"/>
                <a:ea typeface="+mn-ea"/>
                <a:cs typeface="Calibri"/>
              </a:rPr>
              <a:t>skills </a:t>
            </a:r>
            <a:r>
              <a:rPr sz="1000" kern="1200" spc="-13" dirty="0">
                <a:solidFill>
                  <a:prstClr val="black"/>
                </a:solidFill>
                <a:latin typeface="Calibri"/>
                <a:ea typeface="+mn-ea"/>
                <a:cs typeface="Calibri"/>
              </a:rPr>
              <a:t>to </a:t>
            </a:r>
            <a:r>
              <a:rPr sz="1000" kern="1200" spc="13" dirty="0">
                <a:solidFill>
                  <a:prstClr val="black"/>
                </a:solidFill>
                <a:latin typeface="Calibri"/>
                <a:ea typeface="+mn-ea"/>
                <a:cs typeface="Calibri"/>
              </a:rPr>
              <a:t>collect, </a:t>
            </a:r>
            <a:r>
              <a:rPr sz="1000" kern="1200" spc="20" dirty="0">
                <a:solidFill>
                  <a:prstClr val="black"/>
                </a:solidFill>
                <a:latin typeface="Calibri"/>
                <a:ea typeface="+mn-ea"/>
                <a:cs typeface="Calibri"/>
              </a:rPr>
              <a:t>analyze </a:t>
            </a:r>
            <a:r>
              <a:rPr sz="1000" kern="1200" spc="13" dirty="0">
                <a:solidFill>
                  <a:prstClr val="black"/>
                </a:solidFill>
                <a:latin typeface="Calibri"/>
                <a:ea typeface="+mn-ea"/>
                <a:cs typeface="Calibri"/>
              </a:rPr>
              <a:t>and </a:t>
            </a:r>
            <a:r>
              <a:rPr sz="1000" kern="1200" spc="-7" dirty="0">
                <a:solidFill>
                  <a:prstClr val="black"/>
                </a:solidFill>
                <a:latin typeface="Calibri"/>
                <a:ea typeface="+mn-ea"/>
                <a:cs typeface="Calibri"/>
              </a:rPr>
              <a:t>present </a:t>
            </a:r>
            <a:r>
              <a:rPr sz="1000" kern="1200" spc="-3" dirty="0">
                <a:solidFill>
                  <a:prstClr val="black"/>
                </a:solidFill>
                <a:latin typeface="Calibri"/>
                <a:ea typeface="+mn-ea"/>
                <a:cs typeface="Calibri"/>
              </a:rPr>
              <a:t>data.  </a:t>
            </a:r>
            <a:r>
              <a:rPr sz="1000" kern="1200" dirty="0">
                <a:solidFill>
                  <a:prstClr val="black"/>
                </a:solidFill>
                <a:latin typeface="Calibri"/>
                <a:ea typeface="+mn-ea"/>
                <a:cs typeface="Calibri"/>
              </a:rPr>
              <a:t>These </a:t>
            </a:r>
            <a:r>
              <a:rPr sz="1000" kern="1200" spc="3" dirty="0">
                <a:solidFill>
                  <a:prstClr val="black"/>
                </a:solidFill>
                <a:latin typeface="Calibri"/>
                <a:ea typeface="+mn-ea"/>
                <a:cs typeface="Calibri"/>
              </a:rPr>
              <a:t>roles </a:t>
            </a:r>
            <a:r>
              <a:rPr sz="1000" kern="1200" spc="30" dirty="0">
                <a:solidFill>
                  <a:prstClr val="black"/>
                </a:solidFill>
                <a:latin typeface="Calibri"/>
                <a:ea typeface="+mn-ea"/>
                <a:cs typeface="Calibri"/>
              </a:rPr>
              <a:t>will </a:t>
            </a:r>
            <a:r>
              <a:rPr sz="1000" kern="1200" dirty="0">
                <a:solidFill>
                  <a:prstClr val="black"/>
                </a:solidFill>
                <a:latin typeface="Calibri"/>
                <a:ea typeface="+mn-ea"/>
                <a:cs typeface="Calibri"/>
              </a:rPr>
              <a:t>require </a:t>
            </a:r>
            <a:r>
              <a:rPr sz="1000" kern="1200" spc="7" dirty="0">
                <a:solidFill>
                  <a:prstClr val="black"/>
                </a:solidFill>
                <a:latin typeface="Calibri"/>
                <a:ea typeface="+mn-ea"/>
                <a:cs typeface="Calibri"/>
              </a:rPr>
              <a:t>significant </a:t>
            </a:r>
            <a:r>
              <a:rPr sz="1000" kern="1200" spc="-3" dirty="0">
                <a:solidFill>
                  <a:prstClr val="black"/>
                </a:solidFill>
                <a:latin typeface="Calibri"/>
                <a:ea typeface="+mn-ea"/>
                <a:cs typeface="Calibri"/>
              </a:rPr>
              <a:t>time </a:t>
            </a:r>
            <a:r>
              <a:rPr sz="1000" kern="1200" spc="3" dirty="0">
                <a:solidFill>
                  <a:prstClr val="black"/>
                </a:solidFill>
                <a:latin typeface="Calibri"/>
                <a:ea typeface="+mn-ea"/>
                <a:cs typeface="Calibri"/>
              </a:rPr>
              <a:t>commitments; </a:t>
            </a:r>
            <a:r>
              <a:rPr sz="1000" kern="1200" spc="10" dirty="0">
                <a:solidFill>
                  <a:prstClr val="black"/>
                </a:solidFill>
                <a:latin typeface="Calibri"/>
                <a:ea typeface="+mn-ea"/>
                <a:cs typeface="Calibri"/>
              </a:rPr>
              <a:t>workloads  </a:t>
            </a:r>
            <a:r>
              <a:rPr sz="1000" kern="1200" spc="13" dirty="0">
                <a:solidFill>
                  <a:prstClr val="black"/>
                </a:solidFill>
                <a:latin typeface="Calibri"/>
                <a:ea typeface="+mn-ea"/>
                <a:cs typeface="Calibri"/>
              </a:rPr>
              <a:t>should </a:t>
            </a:r>
            <a:r>
              <a:rPr sz="1000" kern="1200" spc="7" dirty="0">
                <a:solidFill>
                  <a:prstClr val="black"/>
                </a:solidFill>
                <a:latin typeface="Calibri"/>
                <a:ea typeface="+mn-ea"/>
                <a:cs typeface="Calibri"/>
              </a:rPr>
              <a:t>be </a:t>
            </a:r>
            <a:r>
              <a:rPr sz="1000" kern="1200" dirty="0">
                <a:solidFill>
                  <a:prstClr val="black"/>
                </a:solidFill>
                <a:latin typeface="Calibri"/>
                <a:ea typeface="+mn-ea"/>
                <a:cs typeface="Calibri"/>
              </a:rPr>
              <a:t>adjusted </a:t>
            </a:r>
            <a:r>
              <a:rPr sz="1000" kern="1200" spc="13" dirty="0">
                <a:solidFill>
                  <a:prstClr val="black"/>
                </a:solidFill>
                <a:latin typeface="Calibri"/>
                <a:ea typeface="+mn-ea"/>
                <a:cs typeface="Calibri"/>
              </a:rPr>
              <a:t>accordingly. </a:t>
            </a:r>
            <a:r>
              <a:rPr sz="1000" kern="1200" spc="-7" dirty="0">
                <a:solidFill>
                  <a:prstClr val="black"/>
                </a:solidFill>
                <a:latin typeface="Calibri"/>
                <a:ea typeface="+mn-ea"/>
                <a:cs typeface="Calibri"/>
              </a:rPr>
              <a:t>If </a:t>
            </a:r>
            <a:r>
              <a:rPr sz="1000" kern="1200" dirty="0">
                <a:solidFill>
                  <a:prstClr val="black"/>
                </a:solidFill>
                <a:latin typeface="Calibri"/>
                <a:ea typeface="+mn-ea"/>
                <a:cs typeface="Calibri"/>
              </a:rPr>
              <a:t>resources </a:t>
            </a:r>
            <a:r>
              <a:rPr sz="1000" kern="1200" spc="10" dirty="0">
                <a:solidFill>
                  <a:prstClr val="black"/>
                </a:solidFill>
                <a:latin typeface="Calibri"/>
                <a:ea typeface="+mn-ea"/>
                <a:cs typeface="Calibri"/>
              </a:rPr>
              <a:t>allow, consider  </a:t>
            </a:r>
            <a:r>
              <a:rPr sz="1000" kern="1200" spc="-3" dirty="0">
                <a:solidFill>
                  <a:prstClr val="black"/>
                </a:solidFill>
                <a:latin typeface="Calibri"/>
                <a:ea typeface="+mn-ea"/>
                <a:cs typeface="Calibri"/>
              </a:rPr>
              <a:t>whether </a:t>
            </a:r>
            <a:r>
              <a:rPr sz="1000" kern="1200" spc="13" dirty="0">
                <a:solidFill>
                  <a:prstClr val="black"/>
                </a:solidFill>
                <a:latin typeface="Calibri"/>
                <a:ea typeface="+mn-ea"/>
                <a:cs typeface="Calibri"/>
              </a:rPr>
              <a:t>an </a:t>
            </a:r>
            <a:r>
              <a:rPr sz="1000" kern="1200" dirty="0">
                <a:solidFill>
                  <a:prstClr val="black"/>
                </a:solidFill>
                <a:latin typeface="Calibri"/>
                <a:ea typeface="+mn-ea"/>
                <a:cs typeface="Calibri"/>
              </a:rPr>
              <a:t>external facilitator </a:t>
            </a:r>
            <a:r>
              <a:rPr sz="1000" kern="1200" spc="20" dirty="0">
                <a:solidFill>
                  <a:prstClr val="black"/>
                </a:solidFill>
                <a:latin typeface="Calibri"/>
                <a:ea typeface="+mn-ea"/>
                <a:cs typeface="Calibri"/>
              </a:rPr>
              <a:t>would </a:t>
            </a:r>
            <a:r>
              <a:rPr sz="1000" kern="1200" spc="7" dirty="0">
                <a:solidFill>
                  <a:prstClr val="black"/>
                </a:solidFill>
                <a:latin typeface="Calibri"/>
                <a:ea typeface="+mn-ea"/>
                <a:cs typeface="Calibri"/>
              </a:rPr>
              <a:t>be </a:t>
            </a:r>
            <a:r>
              <a:rPr sz="1000" kern="1200" spc="-17" dirty="0">
                <a:solidFill>
                  <a:prstClr val="black"/>
                </a:solidFill>
                <a:latin typeface="Calibri"/>
                <a:ea typeface="+mn-ea"/>
                <a:cs typeface="Calibri"/>
              </a:rPr>
              <a:t>better </a:t>
            </a:r>
            <a:r>
              <a:rPr sz="1000" kern="1200" spc="10" dirty="0">
                <a:solidFill>
                  <a:prstClr val="black"/>
                </a:solidFill>
                <a:latin typeface="Calibri"/>
                <a:ea typeface="+mn-ea"/>
                <a:cs typeface="Calibri"/>
              </a:rPr>
              <a:t>able </a:t>
            </a:r>
            <a:r>
              <a:rPr sz="1000" kern="1200" spc="-13" dirty="0">
                <a:solidFill>
                  <a:prstClr val="black"/>
                </a:solidFill>
                <a:latin typeface="Calibri"/>
                <a:ea typeface="+mn-ea"/>
                <a:cs typeface="Calibri"/>
              </a:rPr>
              <a:t>to </a:t>
            </a:r>
            <a:r>
              <a:rPr sz="1000" kern="1200" spc="17" dirty="0">
                <a:solidFill>
                  <a:prstClr val="black"/>
                </a:solidFill>
                <a:latin typeface="Calibri"/>
                <a:ea typeface="+mn-ea"/>
                <a:cs typeface="Calibri"/>
              </a:rPr>
              <a:t>hold </a:t>
            </a:r>
            <a:r>
              <a:rPr sz="1000" kern="1200" spc="-13" dirty="0">
                <a:solidFill>
                  <a:prstClr val="black"/>
                </a:solidFill>
                <a:latin typeface="Calibri"/>
                <a:ea typeface="+mn-ea"/>
                <a:cs typeface="Calibri"/>
              </a:rPr>
              <a:t>the  </a:t>
            </a:r>
            <a:r>
              <a:rPr sz="1000" kern="1200" spc="7" dirty="0">
                <a:solidFill>
                  <a:prstClr val="black"/>
                </a:solidFill>
                <a:latin typeface="Calibri"/>
                <a:ea typeface="+mn-ea"/>
                <a:cs typeface="Calibri"/>
              </a:rPr>
              <a:t>group </a:t>
            </a:r>
            <a:r>
              <a:rPr sz="1000" kern="1200" spc="13" dirty="0">
                <a:solidFill>
                  <a:prstClr val="black"/>
                </a:solidFill>
                <a:latin typeface="Calibri"/>
                <a:ea typeface="+mn-ea"/>
                <a:cs typeface="Calibri"/>
              </a:rPr>
              <a:t>accountable </a:t>
            </a:r>
            <a:r>
              <a:rPr sz="1000" kern="1200" spc="-13" dirty="0">
                <a:solidFill>
                  <a:prstClr val="black"/>
                </a:solidFill>
                <a:latin typeface="Calibri"/>
                <a:ea typeface="+mn-ea"/>
                <a:cs typeface="Calibri"/>
              </a:rPr>
              <a:t>to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process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enable </a:t>
            </a:r>
            <a:r>
              <a:rPr sz="1000" kern="1200" spc="-7" dirty="0">
                <a:solidFill>
                  <a:prstClr val="black"/>
                </a:solidFill>
                <a:latin typeface="Calibri"/>
                <a:ea typeface="+mn-ea"/>
                <a:cs typeface="Calibri"/>
              </a:rPr>
              <a:t>team </a:t>
            </a:r>
            <a:r>
              <a:rPr sz="1000" kern="1200" dirty="0">
                <a:solidFill>
                  <a:prstClr val="black"/>
                </a:solidFill>
                <a:latin typeface="Calibri"/>
                <a:ea typeface="+mn-ea"/>
                <a:cs typeface="Calibri"/>
              </a:rPr>
              <a:t>members </a:t>
            </a:r>
            <a:r>
              <a:rPr sz="1000" kern="1200" spc="-17" dirty="0">
                <a:solidFill>
                  <a:prstClr val="black"/>
                </a:solidFill>
                <a:latin typeface="Calibri"/>
                <a:ea typeface="+mn-ea"/>
                <a:cs typeface="Calibri"/>
              </a:rPr>
              <a:t>to  </a:t>
            </a:r>
            <a:r>
              <a:rPr sz="1000" kern="1200" spc="7" dirty="0">
                <a:solidFill>
                  <a:prstClr val="black"/>
                </a:solidFill>
                <a:latin typeface="Calibri"/>
                <a:ea typeface="+mn-ea"/>
                <a:cs typeface="Calibri"/>
              </a:rPr>
              <a:t>receive, </a:t>
            </a:r>
            <a:r>
              <a:rPr sz="1000" kern="1200" spc="3" dirty="0">
                <a:solidFill>
                  <a:prstClr val="black"/>
                </a:solidFill>
                <a:latin typeface="Calibri"/>
                <a:ea typeface="+mn-ea"/>
                <a:cs typeface="Calibri"/>
              </a:rPr>
              <a:t>process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reflect </a:t>
            </a:r>
            <a:r>
              <a:rPr sz="1000" kern="1200" spc="17" dirty="0">
                <a:solidFill>
                  <a:prstClr val="black"/>
                </a:solidFill>
                <a:latin typeface="Calibri"/>
                <a:ea typeface="+mn-ea"/>
                <a:cs typeface="Calibri"/>
              </a:rPr>
              <a:t>on </a:t>
            </a:r>
            <a:r>
              <a:rPr sz="1000" kern="1200" spc="-3" dirty="0">
                <a:solidFill>
                  <a:prstClr val="black"/>
                </a:solidFill>
                <a:latin typeface="Calibri"/>
                <a:ea typeface="+mn-ea"/>
                <a:cs typeface="Calibri"/>
              </a:rPr>
              <a:t>honest</a:t>
            </a:r>
            <a:r>
              <a:rPr sz="1000" kern="1200" spc="122" dirty="0">
                <a:solidFill>
                  <a:prstClr val="black"/>
                </a:solidFill>
                <a:latin typeface="Calibri"/>
                <a:ea typeface="+mn-ea"/>
                <a:cs typeface="Calibri"/>
              </a:rPr>
              <a:t> </a:t>
            </a:r>
            <a:r>
              <a:rPr sz="1000" kern="1200" spc="7" dirty="0">
                <a:solidFill>
                  <a:prstClr val="black"/>
                </a:solidFill>
                <a:latin typeface="Calibri"/>
                <a:ea typeface="+mn-ea"/>
                <a:cs typeface="Calibri"/>
              </a:rPr>
              <a:t>feedback.</a:t>
            </a:r>
            <a:endParaRPr sz="1000" kern="1200" dirty="0">
              <a:solidFill>
                <a:prstClr val="black"/>
              </a:solidFill>
              <a:latin typeface="Calibri"/>
              <a:ea typeface="+mn-ea"/>
              <a:cs typeface="Calibri"/>
            </a:endParaRPr>
          </a:p>
          <a:p>
            <a:pPr marL="121870" marR="88251" indent="-113466" defTabSz="605150">
              <a:lnSpc>
                <a:spcPct val="111100"/>
              </a:lnSpc>
              <a:spcBef>
                <a:spcPts val="298"/>
              </a:spcBef>
              <a:buClrTx/>
              <a:buFontTx/>
              <a:buChar char="•"/>
              <a:tabLst>
                <a:tab pos="122291" algn="l"/>
              </a:tabLst>
            </a:pPr>
            <a:r>
              <a:rPr sz="1000" kern="1200" spc="17" dirty="0">
                <a:solidFill>
                  <a:prstClr val="black"/>
                </a:solidFill>
                <a:latin typeface="Calibri"/>
                <a:ea typeface="+mn-ea"/>
                <a:cs typeface="Calibri"/>
              </a:rPr>
              <a:t>Solicit </a:t>
            </a:r>
            <a:r>
              <a:rPr sz="1000" kern="1200" spc="13" dirty="0">
                <a:solidFill>
                  <a:prstClr val="black"/>
                </a:solidFill>
                <a:latin typeface="Calibri"/>
                <a:ea typeface="+mn-ea"/>
                <a:cs typeface="Calibri"/>
              </a:rPr>
              <a:t>and </a:t>
            </a:r>
            <a:r>
              <a:rPr sz="1000" kern="1200" dirty="0">
                <a:solidFill>
                  <a:prstClr val="black"/>
                </a:solidFill>
                <a:latin typeface="Calibri"/>
                <a:ea typeface="+mn-ea"/>
                <a:cs typeface="Calibri"/>
              </a:rPr>
              <a:t>reward </a:t>
            </a:r>
            <a:r>
              <a:rPr sz="1000" kern="1200" spc="17" dirty="0">
                <a:solidFill>
                  <a:prstClr val="black"/>
                </a:solidFill>
                <a:latin typeface="Calibri"/>
                <a:ea typeface="+mn-ea"/>
                <a:cs typeface="Calibri"/>
              </a:rPr>
              <a:t>buy-in. Communicate </a:t>
            </a:r>
            <a:r>
              <a:rPr sz="1000" kern="1200" spc="7" dirty="0">
                <a:solidFill>
                  <a:prstClr val="black"/>
                </a:solidFill>
                <a:latin typeface="Calibri"/>
                <a:ea typeface="+mn-ea"/>
                <a:cs typeface="Calibri"/>
              </a:rPr>
              <a:t>early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often </a:t>
            </a:r>
            <a:r>
              <a:rPr sz="1000" kern="1200" dirty="0">
                <a:solidFill>
                  <a:prstClr val="black"/>
                </a:solidFill>
                <a:latin typeface="Calibri"/>
                <a:ea typeface="+mn-ea"/>
                <a:cs typeface="Calibri"/>
              </a:rPr>
              <a:t>about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purpose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assessment, </a:t>
            </a:r>
            <a:r>
              <a:rPr sz="1000" kern="1200" spc="17" dirty="0">
                <a:solidFill>
                  <a:prstClr val="black"/>
                </a:solidFill>
                <a:latin typeface="Calibri"/>
                <a:ea typeface="+mn-ea"/>
                <a:cs typeface="Calibri"/>
              </a:rPr>
              <a:t>especially </a:t>
            </a:r>
            <a:r>
              <a:rPr sz="1000" kern="1200" spc="13" dirty="0">
                <a:solidFill>
                  <a:prstClr val="black"/>
                </a:solidFill>
                <a:latin typeface="Calibri"/>
                <a:ea typeface="+mn-ea"/>
                <a:cs typeface="Calibri"/>
              </a:rPr>
              <a:t>among </a:t>
            </a:r>
            <a:r>
              <a:rPr sz="1000" kern="1200" spc="3" dirty="0">
                <a:solidFill>
                  <a:prstClr val="black"/>
                </a:solidFill>
                <a:latin typeface="Calibri"/>
                <a:ea typeface="+mn-ea"/>
                <a:cs typeface="Calibri"/>
              </a:rPr>
              <a:t>foundation </a:t>
            </a:r>
            <a:r>
              <a:rPr sz="1000" kern="1200" spc="-17" dirty="0">
                <a:solidFill>
                  <a:prstClr val="black"/>
                </a:solidFill>
                <a:latin typeface="Calibri"/>
                <a:ea typeface="+mn-ea"/>
                <a:cs typeface="Calibri"/>
              </a:rPr>
              <a:t>staff,  </a:t>
            </a:r>
            <a:r>
              <a:rPr sz="1000" kern="1200" spc="7" dirty="0">
                <a:solidFill>
                  <a:prstClr val="black"/>
                </a:solidFill>
                <a:latin typeface="Calibri"/>
                <a:ea typeface="+mn-ea"/>
                <a:cs typeface="Calibri"/>
              </a:rPr>
              <a:t>board </a:t>
            </a:r>
            <a:r>
              <a:rPr sz="1000" kern="1200" dirty="0">
                <a:solidFill>
                  <a:prstClr val="black"/>
                </a:solidFill>
                <a:latin typeface="Calibri"/>
                <a:ea typeface="+mn-ea"/>
                <a:cs typeface="Calibri"/>
              </a:rPr>
              <a:t>members </a:t>
            </a:r>
            <a:r>
              <a:rPr sz="1000" kern="1200" spc="13" dirty="0">
                <a:solidFill>
                  <a:prstClr val="black"/>
                </a:solidFill>
                <a:latin typeface="Calibri"/>
                <a:ea typeface="+mn-ea"/>
                <a:cs typeface="Calibri"/>
              </a:rPr>
              <a:t>and </a:t>
            </a:r>
            <a:r>
              <a:rPr sz="1000" kern="1200" spc="-7" dirty="0">
                <a:solidFill>
                  <a:prstClr val="black"/>
                </a:solidFill>
                <a:latin typeface="Calibri"/>
                <a:ea typeface="+mn-ea"/>
                <a:cs typeface="Calibri"/>
              </a:rPr>
              <a:t>grantees. </a:t>
            </a:r>
            <a:r>
              <a:rPr sz="1000" kern="1200" spc="30" dirty="0">
                <a:solidFill>
                  <a:prstClr val="black"/>
                </a:solidFill>
                <a:latin typeface="Calibri"/>
                <a:ea typeface="+mn-ea"/>
                <a:cs typeface="Calibri"/>
              </a:rPr>
              <a:t>Any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these </a:t>
            </a:r>
            <a:r>
              <a:rPr sz="1000" kern="1200" dirty="0">
                <a:solidFill>
                  <a:prstClr val="black"/>
                </a:solidFill>
                <a:latin typeface="Calibri"/>
                <a:ea typeface="+mn-ea"/>
                <a:cs typeface="Calibri"/>
              </a:rPr>
              <a:t>stakeholders </a:t>
            </a:r>
            <a:r>
              <a:rPr sz="1000" kern="1200" spc="10" dirty="0">
                <a:solidFill>
                  <a:prstClr val="black"/>
                </a:solidFill>
                <a:latin typeface="Calibri"/>
                <a:ea typeface="+mn-ea"/>
                <a:cs typeface="Calibri"/>
              </a:rPr>
              <a:t>may </a:t>
            </a:r>
            <a:r>
              <a:rPr sz="1000" kern="1200" spc="-3" dirty="0">
                <a:solidFill>
                  <a:prstClr val="black"/>
                </a:solidFill>
                <a:latin typeface="Calibri"/>
                <a:ea typeface="+mn-ea"/>
                <a:cs typeface="Calibri"/>
              </a:rPr>
              <a:t>feel  </a:t>
            </a:r>
            <a:r>
              <a:rPr sz="1000" kern="1200" spc="-7" dirty="0">
                <a:solidFill>
                  <a:prstClr val="black"/>
                </a:solidFill>
                <a:latin typeface="Calibri"/>
                <a:ea typeface="+mn-ea"/>
                <a:cs typeface="Calibri"/>
              </a:rPr>
              <a:t>threatened; </a:t>
            </a:r>
            <a:r>
              <a:rPr sz="1000" kern="1200" spc="13" dirty="0">
                <a:solidFill>
                  <a:prstClr val="black"/>
                </a:solidFill>
                <a:latin typeface="Calibri"/>
                <a:ea typeface="+mn-ea"/>
                <a:cs typeface="Calibri"/>
              </a:rPr>
              <a:t>help </a:t>
            </a:r>
            <a:r>
              <a:rPr sz="1000" kern="1200" dirty="0">
                <a:solidFill>
                  <a:prstClr val="black"/>
                </a:solidFill>
                <a:latin typeface="Calibri"/>
                <a:ea typeface="+mn-ea"/>
                <a:cs typeface="Calibri"/>
              </a:rPr>
              <a:t>ameliorate </a:t>
            </a:r>
            <a:r>
              <a:rPr sz="1000" kern="1200" spc="-7" dirty="0">
                <a:solidFill>
                  <a:prstClr val="black"/>
                </a:solidFill>
                <a:latin typeface="Calibri"/>
                <a:ea typeface="+mn-ea"/>
                <a:cs typeface="Calibri"/>
              </a:rPr>
              <a:t>their </a:t>
            </a:r>
            <a:r>
              <a:rPr sz="1000" kern="1200" spc="13" dirty="0">
                <a:solidFill>
                  <a:prstClr val="black"/>
                </a:solidFill>
                <a:latin typeface="Calibri"/>
                <a:ea typeface="+mn-ea"/>
                <a:cs typeface="Calibri"/>
              </a:rPr>
              <a:t>concerns </a:t>
            </a:r>
            <a:r>
              <a:rPr sz="1000" kern="1200" spc="17" dirty="0">
                <a:solidFill>
                  <a:prstClr val="black"/>
                </a:solidFill>
                <a:latin typeface="Calibri"/>
                <a:ea typeface="+mn-ea"/>
                <a:cs typeface="Calibri"/>
              </a:rPr>
              <a:t>by emphasizing</a:t>
            </a:r>
            <a:r>
              <a:rPr sz="1000" kern="1200" spc="168" dirty="0">
                <a:solidFill>
                  <a:prstClr val="black"/>
                </a:solidFill>
                <a:latin typeface="Calibri"/>
                <a:ea typeface="+mn-ea"/>
                <a:cs typeface="Calibri"/>
              </a:rPr>
              <a:t> </a:t>
            </a:r>
            <a:r>
              <a:rPr sz="1000" kern="1200" spc="-20" dirty="0">
                <a:solidFill>
                  <a:prstClr val="black"/>
                </a:solidFill>
                <a:latin typeface="Calibri"/>
                <a:ea typeface="+mn-ea"/>
                <a:cs typeface="Calibri"/>
              </a:rPr>
              <a:t>that</a:t>
            </a:r>
            <a:endParaRPr sz="1000" kern="1200" dirty="0">
              <a:solidFill>
                <a:prstClr val="black"/>
              </a:solidFill>
              <a:latin typeface="Calibri"/>
              <a:ea typeface="+mn-ea"/>
              <a:cs typeface="Calibri"/>
            </a:endParaRPr>
          </a:p>
          <a:p>
            <a:pPr marL="121870" marR="3362" defTabSz="605150">
              <a:lnSpc>
                <a:spcPct val="111100"/>
              </a:lnSpc>
              <a:buClrTx/>
            </a:pP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purpose </a:t>
            </a:r>
            <a:r>
              <a:rPr sz="1000" kern="1200" spc="10" dirty="0">
                <a:solidFill>
                  <a:prstClr val="black"/>
                </a:solidFill>
                <a:latin typeface="Calibri"/>
                <a:ea typeface="+mn-ea"/>
                <a:cs typeface="Calibri"/>
              </a:rPr>
              <a:t>is </a:t>
            </a:r>
            <a:r>
              <a:rPr sz="1000" kern="1200" dirty="0">
                <a:solidFill>
                  <a:prstClr val="black"/>
                </a:solidFill>
                <a:latin typeface="Calibri"/>
                <a:ea typeface="+mn-ea"/>
                <a:cs typeface="Calibri"/>
              </a:rPr>
              <a:t>shared </a:t>
            </a:r>
            <a:r>
              <a:rPr sz="1000" kern="1200" spc="10" dirty="0">
                <a:solidFill>
                  <a:prstClr val="black"/>
                </a:solidFill>
                <a:latin typeface="Calibri"/>
                <a:ea typeface="+mn-ea"/>
                <a:cs typeface="Calibri"/>
              </a:rPr>
              <a:t>learning </a:t>
            </a:r>
            <a:r>
              <a:rPr sz="1000" kern="1200" spc="-13" dirty="0">
                <a:solidFill>
                  <a:prstClr val="black"/>
                </a:solidFill>
                <a:latin typeface="Calibri"/>
                <a:ea typeface="+mn-ea"/>
                <a:cs typeface="Calibri"/>
              </a:rPr>
              <a:t>to </a:t>
            </a:r>
            <a:r>
              <a:rPr sz="1000" kern="1200" spc="13" dirty="0">
                <a:solidFill>
                  <a:prstClr val="black"/>
                </a:solidFill>
                <a:latin typeface="Calibri"/>
                <a:ea typeface="+mn-ea"/>
                <a:cs typeface="Calibri"/>
              </a:rPr>
              <a:t>help </a:t>
            </a:r>
            <a:r>
              <a:rPr sz="1000" kern="1200" spc="-3" dirty="0">
                <a:solidFill>
                  <a:prstClr val="black"/>
                </a:solidFill>
                <a:latin typeface="Calibri"/>
                <a:ea typeface="+mn-ea"/>
                <a:cs typeface="Calibri"/>
              </a:rPr>
              <a:t>them </a:t>
            </a:r>
            <a:r>
              <a:rPr sz="1000" kern="1200" spc="7" dirty="0">
                <a:solidFill>
                  <a:prstClr val="black"/>
                </a:solidFill>
                <a:latin typeface="Calibri"/>
                <a:ea typeface="+mn-ea"/>
                <a:cs typeface="Calibri"/>
              </a:rPr>
              <a:t>be </a:t>
            </a:r>
            <a:r>
              <a:rPr sz="1000" kern="1200" spc="3" dirty="0">
                <a:solidFill>
                  <a:prstClr val="black"/>
                </a:solidFill>
                <a:latin typeface="Calibri"/>
                <a:ea typeface="+mn-ea"/>
                <a:cs typeface="Calibri"/>
              </a:rPr>
              <a:t>more </a:t>
            </a:r>
            <a:r>
              <a:rPr sz="1000" kern="1200" spc="10" dirty="0">
                <a:solidFill>
                  <a:prstClr val="black"/>
                </a:solidFill>
                <a:latin typeface="Calibri"/>
                <a:ea typeface="+mn-ea"/>
                <a:cs typeface="Calibri"/>
              </a:rPr>
              <a:t>impactful, </a:t>
            </a:r>
            <a:r>
              <a:rPr sz="1000" kern="1200" spc="-7" dirty="0">
                <a:solidFill>
                  <a:prstClr val="black"/>
                </a:solidFill>
                <a:latin typeface="Calibri"/>
                <a:ea typeface="+mn-ea"/>
                <a:cs typeface="Calibri"/>
              </a:rPr>
              <a:t>not  </a:t>
            </a:r>
            <a:r>
              <a:rPr sz="1000" kern="1200" spc="7" dirty="0">
                <a:solidFill>
                  <a:prstClr val="black"/>
                </a:solidFill>
                <a:latin typeface="Calibri"/>
                <a:ea typeface="+mn-ea"/>
                <a:cs typeface="Calibri"/>
              </a:rPr>
              <a:t>evaluation </a:t>
            </a:r>
            <a:r>
              <a:rPr sz="1000" kern="1200" spc="-13" dirty="0">
                <a:solidFill>
                  <a:prstClr val="black"/>
                </a:solidFill>
                <a:latin typeface="Calibri"/>
                <a:ea typeface="+mn-ea"/>
                <a:cs typeface="Calibri"/>
              </a:rPr>
              <a:t>to </a:t>
            </a:r>
            <a:r>
              <a:rPr sz="1000" kern="1200" spc="10" dirty="0">
                <a:solidFill>
                  <a:prstClr val="black"/>
                </a:solidFill>
                <a:latin typeface="Calibri"/>
                <a:ea typeface="+mn-ea"/>
                <a:cs typeface="Calibri"/>
              </a:rPr>
              <a:t>judge </a:t>
            </a:r>
            <a:r>
              <a:rPr sz="1000" kern="1200" spc="17" dirty="0">
                <a:solidFill>
                  <a:prstClr val="black"/>
                </a:solidFill>
                <a:latin typeface="Calibri"/>
                <a:ea typeface="+mn-ea"/>
                <a:cs typeface="Calibri"/>
              </a:rPr>
              <a:t>individuals. </a:t>
            </a:r>
            <a:r>
              <a:rPr sz="1000" kern="1200" spc="13" dirty="0">
                <a:solidFill>
                  <a:prstClr val="black"/>
                </a:solidFill>
                <a:latin typeface="Calibri"/>
                <a:ea typeface="+mn-ea"/>
                <a:cs typeface="Calibri"/>
              </a:rPr>
              <a:t>Model </a:t>
            </a:r>
            <a:r>
              <a:rPr sz="1000" kern="1200" dirty="0">
                <a:solidFill>
                  <a:prstClr val="black"/>
                </a:solidFill>
                <a:latin typeface="Calibri"/>
                <a:ea typeface="+mn-ea"/>
                <a:cs typeface="Calibri"/>
              </a:rPr>
              <a:t>transparency </a:t>
            </a:r>
            <a:r>
              <a:rPr sz="1000" kern="1200" spc="13" dirty="0">
                <a:solidFill>
                  <a:prstClr val="black"/>
                </a:solidFill>
                <a:latin typeface="Calibri"/>
                <a:ea typeface="+mn-ea"/>
                <a:cs typeface="Calibri"/>
              </a:rPr>
              <a:t>and </a:t>
            </a:r>
            <a:r>
              <a:rPr sz="1000" kern="1200" spc="7" dirty="0">
                <a:solidFill>
                  <a:prstClr val="black"/>
                </a:solidFill>
                <a:latin typeface="Calibri"/>
                <a:ea typeface="+mn-ea"/>
                <a:cs typeface="Calibri"/>
              </a:rPr>
              <a:t>humility,  </a:t>
            </a:r>
            <a:r>
              <a:rPr sz="1000" kern="1200" spc="17" dirty="0">
                <a:solidFill>
                  <a:prstClr val="black"/>
                </a:solidFill>
                <a:latin typeface="Calibri"/>
                <a:ea typeface="+mn-ea"/>
                <a:cs typeface="Calibri"/>
              </a:rPr>
              <a:t>while </a:t>
            </a:r>
            <a:r>
              <a:rPr sz="1000" kern="1200" spc="13" dirty="0">
                <a:solidFill>
                  <a:prstClr val="black"/>
                </a:solidFill>
                <a:latin typeface="Calibri"/>
                <a:ea typeface="+mn-ea"/>
                <a:cs typeface="Calibri"/>
              </a:rPr>
              <a:t>avoiding </a:t>
            </a:r>
            <a:r>
              <a:rPr sz="1000" kern="1200" dirty="0">
                <a:solidFill>
                  <a:prstClr val="black"/>
                </a:solidFill>
                <a:latin typeface="Calibri"/>
                <a:ea typeface="+mn-ea"/>
                <a:cs typeface="Calibri"/>
              </a:rPr>
              <a:t>defensiveness </a:t>
            </a:r>
            <a:r>
              <a:rPr sz="1000" kern="1200" spc="13" dirty="0">
                <a:solidFill>
                  <a:prstClr val="black"/>
                </a:solidFill>
                <a:latin typeface="Calibri"/>
                <a:ea typeface="+mn-ea"/>
                <a:cs typeface="Calibri"/>
              </a:rPr>
              <a:t>and blame, </a:t>
            </a:r>
            <a:r>
              <a:rPr sz="1000" kern="1200" spc="-13" dirty="0">
                <a:solidFill>
                  <a:prstClr val="black"/>
                </a:solidFill>
                <a:latin typeface="Calibri"/>
                <a:ea typeface="+mn-ea"/>
                <a:cs typeface="Calibri"/>
              </a:rPr>
              <a:t>to </a:t>
            </a:r>
            <a:r>
              <a:rPr sz="1000" kern="1200" spc="13" dirty="0">
                <a:solidFill>
                  <a:prstClr val="black"/>
                </a:solidFill>
                <a:latin typeface="Calibri"/>
                <a:ea typeface="+mn-ea"/>
                <a:cs typeface="Calibri"/>
              </a:rPr>
              <a:t>give </a:t>
            </a:r>
            <a:r>
              <a:rPr sz="1000" kern="1200" spc="3" dirty="0">
                <a:solidFill>
                  <a:prstClr val="black"/>
                </a:solidFill>
                <a:latin typeface="Calibri"/>
                <a:ea typeface="+mn-ea"/>
                <a:cs typeface="Calibri"/>
              </a:rPr>
              <a:t>everyone </a:t>
            </a:r>
            <a:r>
              <a:rPr sz="1000" kern="1200" spc="13" dirty="0">
                <a:solidFill>
                  <a:prstClr val="black"/>
                </a:solidFill>
                <a:latin typeface="Calibri"/>
                <a:ea typeface="+mn-ea"/>
                <a:cs typeface="Calibri"/>
              </a:rPr>
              <a:t>a </a:t>
            </a:r>
            <a:r>
              <a:rPr sz="1000" kern="1200" spc="17" dirty="0">
                <a:solidFill>
                  <a:prstClr val="black"/>
                </a:solidFill>
                <a:latin typeface="Calibri"/>
                <a:ea typeface="+mn-ea"/>
                <a:cs typeface="Calibri"/>
              </a:rPr>
              <a:t>chance  </a:t>
            </a:r>
            <a:r>
              <a:rPr sz="1000" kern="1200" spc="-13" dirty="0">
                <a:solidFill>
                  <a:prstClr val="black"/>
                </a:solidFill>
                <a:latin typeface="Calibri"/>
                <a:ea typeface="+mn-ea"/>
                <a:cs typeface="Calibri"/>
              </a:rPr>
              <a:t>to </a:t>
            </a:r>
            <a:r>
              <a:rPr sz="1000" kern="1200" spc="7" dirty="0">
                <a:solidFill>
                  <a:prstClr val="black"/>
                </a:solidFill>
                <a:latin typeface="Calibri"/>
                <a:ea typeface="+mn-ea"/>
                <a:cs typeface="Calibri"/>
              </a:rPr>
              <a:t>learn </a:t>
            </a:r>
            <a:r>
              <a:rPr sz="1000" kern="1200" spc="13" dirty="0">
                <a:solidFill>
                  <a:prstClr val="black"/>
                </a:solidFill>
                <a:latin typeface="Calibri"/>
                <a:ea typeface="+mn-ea"/>
                <a:cs typeface="Calibri"/>
              </a:rPr>
              <a:t>and</a:t>
            </a:r>
            <a:r>
              <a:rPr sz="1000" kern="1200" spc="83" dirty="0">
                <a:solidFill>
                  <a:prstClr val="black"/>
                </a:solidFill>
                <a:latin typeface="Calibri"/>
                <a:ea typeface="+mn-ea"/>
                <a:cs typeface="Calibri"/>
              </a:rPr>
              <a:t> </a:t>
            </a:r>
            <a:r>
              <a:rPr sz="1000" kern="1200" dirty="0">
                <a:solidFill>
                  <a:prstClr val="black"/>
                </a:solidFill>
                <a:latin typeface="Calibri"/>
                <a:ea typeface="+mn-ea"/>
                <a:cs typeface="Calibri"/>
              </a:rPr>
              <a:t>grow</a:t>
            </a:r>
            <a:r>
              <a:rPr sz="695" kern="1200" dirty="0">
                <a:solidFill>
                  <a:prstClr val="black"/>
                </a:solidFill>
                <a:latin typeface="Calibri"/>
                <a:ea typeface="+mn-ea"/>
                <a:cs typeface="Calibri"/>
              </a:rPr>
              <a:t>.</a:t>
            </a:r>
          </a:p>
        </p:txBody>
      </p:sp>
      <p:sp>
        <p:nvSpPr>
          <p:cNvPr id="10" name="object 10"/>
          <p:cNvSpPr txBox="1"/>
          <p:nvPr/>
        </p:nvSpPr>
        <p:spPr>
          <a:xfrm>
            <a:off x="795131" y="415255"/>
            <a:ext cx="7722704" cy="836213"/>
          </a:xfrm>
          <a:prstGeom prst="rect">
            <a:avLst/>
          </a:prstGeom>
        </p:spPr>
        <p:txBody>
          <a:bodyPr vert="horz" wrap="square" lIns="0" tIns="8404" rIns="0" bIns="0" rtlCol="0">
            <a:spAutoFit/>
          </a:bodyPr>
          <a:lstStyle/>
          <a:p>
            <a:pPr marL="8405" marR="5463" defTabSz="605150">
              <a:lnSpc>
                <a:spcPct val="105600"/>
              </a:lnSpc>
              <a:spcBef>
                <a:spcPts val="66"/>
              </a:spcBef>
              <a:buClrTx/>
            </a:pPr>
            <a:r>
              <a:rPr sz="1050" i="1" kern="1200" spc="3" dirty="0">
                <a:solidFill>
                  <a:prstClr val="black"/>
                </a:solidFill>
                <a:latin typeface="Calibri" panose="020F0502020204030204" pitchFamily="34" charset="0"/>
                <a:ea typeface="+mn-ea"/>
                <a:cs typeface="Calibri" panose="020F0502020204030204" pitchFamily="34" charset="0"/>
              </a:rPr>
              <a:t>Below </a:t>
            </a:r>
            <a:r>
              <a:rPr sz="1050" i="1" kern="1200" spc="13" dirty="0">
                <a:solidFill>
                  <a:prstClr val="black"/>
                </a:solidFill>
                <a:latin typeface="Calibri" panose="020F0502020204030204" pitchFamily="34" charset="0"/>
                <a:ea typeface="+mn-ea"/>
                <a:cs typeface="Calibri" panose="020F0502020204030204" pitchFamily="34" charset="0"/>
              </a:rPr>
              <a:t>is </a:t>
            </a:r>
            <a:r>
              <a:rPr sz="1050" i="1" kern="1200" spc="33" dirty="0">
                <a:solidFill>
                  <a:prstClr val="black"/>
                </a:solidFill>
                <a:latin typeface="Calibri" panose="020F0502020204030204" pitchFamily="34" charset="0"/>
                <a:ea typeface="+mn-ea"/>
                <a:cs typeface="Calibri" panose="020F0502020204030204" pitchFamily="34" charset="0"/>
              </a:rPr>
              <a:t>a </a:t>
            </a:r>
            <a:r>
              <a:rPr sz="1050" i="1" kern="1200" spc="30" dirty="0">
                <a:solidFill>
                  <a:prstClr val="black"/>
                </a:solidFill>
                <a:latin typeface="Calibri" panose="020F0502020204030204" pitchFamily="34" charset="0"/>
                <a:ea typeface="+mn-ea"/>
                <a:cs typeface="Calibri" panose="020F0502020204030204" pitchFamily="34" charset="0"/>
              </a:rPr>
              <a:t>sample </a:t>
            </a:r>
            <a:r>
              <a:rPr sz="1050" i="1" kern="1200" spc="23" dirty="0">
                <a:solidFill>
                  <a:prstClr val="black"/>
                </a:solidFill>
                <a:latin typeface="Calibri" panose="020F0502020204030204" pitchFamily="34" charset="0"/>
                <a:ea typeface="+mn-ea"/>
                <a:cs typeface="Calibri" panose="020F0502020204030204" pitchFamily="34" charset="0"/>
              </a:rPr>
              <a:t>timeline </a:t>
            </a:r>
            <a:r>
              <a:rPr sz="1050" i="1" kern="1200" spc="7" dirty="0">
                <a:solidFill>
                  <a:prstClr val="black"/>
                </a:solidFill>
                <a:latin typeface="Calibri" panose="020F0502020204030204" pitchFamily="34" charset="0"/>
                <a:ea typeface="+mn-ea"/>
                <a:cs typeface="Calibri" panose="020F0502020204030204" pitchFamily="34" charset="0"/>
              </a:rPr>
              <a:t>for </a:t>
            </a:r>
            <a:r>
              <a:rPr sz="1050" i="1" kern="1200" spc="20" dirty="0">
                <a:solidFill>
                  <a:prstClr val="black"/>
                </a:solidFill>
                <a:latin typeface="Calibri" panose="020F0502020204030204" pitchFamily="34" charset="0"/>
                <a:ea typeface="+mn-ea"/>
                <a:cs typeface="Calibri" panose="020F0502020204030204" pitchFamily="34" charset="0"/>
              </a:rPr>
              <a:t>using </a:t>
            </a:r>
            <a:r>
              <a:rPr sz="1050" kern="1200" spc="-26" dirty="0">
                <a:solidFill>
                  <a:prstClr val="black"/>
                </a:solidFill>
                <a:latin typeface="Calibri" panose="020F0502020204030204" pitchFamily="34" charset="0"/>
                <a:ea typeface="+mn-ea"/>
                <a:cs typeface="Calibri" panose="020F0502020204030204" pitchFamily="34" charset="0"/>
              </a:rPr>
              <a:t>Power </a:t>
            </a:r>
            <a:r>
              <a:rPr sz="1050" kern="1200" spc="-20" dirty="0">
                <a:solidFill>
                  <a:prstClr val="black"/>
                </a:solidFill>
                <a:latin typeface="Calibri" panose="020F0502020204030204" pitchFamily="34" charset="0"/>
                <a:ea typeface="+mn-ea"/>
                <a:cs typeface="Calibri" panose="020F0502020204030204" pitchFamily="34" charset="0"/>
              </a:rPr>
              <a:t>Moves </a:t>
            </a:r>
            <a:r>
              <a:rPr sz="1050" i="1" kern="1200" spc="33" dirty="0">
                <a:solidFill>
                  <a:prstClr val="black"/>
                </a:solidFill>
                <a:latin typeface="Calibri" panose="020F0502020204030204" pitchFamily="34" charset="0"/>
                <a:ea typeface="+mn-ea"/>
                <a:cs typeface="Calibri" panose="020F0502020204030204" pitchFamily="34" charset="0"/>
              </a:rPr>
              <a:t>to </a:t>
            </a:r>
            <a:r>
              <a:rPr sz="1050" i="1" kern="1200" spc="43" dirty="0">
                <a:solidFill>
                  <a:prstClr val="black"/>
                </a:solidFill>
                <a:latin typeface="Calibri" panose="020F0502020204030204" pitchFamily="34" charset="0"/>
                <a:ea typeface="+mn-ea"/>
                <a:cs typeface="Calibri" panose="020F0502020204030204" pitchFamily="34" charset="0"/>
              </a:rPr>
              <a:t>assess </a:t>
            </a:r>
            <a:r>
              <a:rPr sz="1050" i="1" kern="1200" spc="23" dirty="0">
                <a:solidFill>
                  <a:prstClr val="black"/>
                </a:solidFill>
                <a:latin typeface="Calibri" panose="020F0502020204030204" pitchFamily="34" charset="0"/>
                <a:ea typeface="+mn-ea"/>
                <a:cs typeface="Calibri" panose="020F0502020204030204" pitchFamily="34" charset="0"/>
              </a:rPr>
              <a:t>how </a:t>
            </a:r>
            <a:r>
              <a:rPr sz="1050" i="1" kern="1200" spc="-10" dirty="0">
                <a:solidFill>
                  <a:prstClr val="black"/>
                </a:solidFill>
                <a:latin typeface="Calibri" panose="020F0502020204030204" pitchFamily="34" charset="0"/>
                <a:ea typeface="+mn-ea"/>
                <a:cs typeface="Calibri" panose="020F0502020204030204" pitchFamily="34" charset="0"/>
              </a:rPr>
              <a:t>fully </a:t>
            </a:r>
            <a:r>
              <a:rPr sz="1050" i="1" kern="1200" dirty="0">
                <a:solidFill>
                  <a:prstClr val="black"/>
                </a:solidFill>
                <a:latin typeface="Calibri" panose="020F0502020204030204" pitchFamily="34" charset="0"/>
                <a:ea typeface="+mn-ea"/>
                <a:cs typeface="Calibri" panose="020F0502020204030204" pitchFamily="34" charset="0"/>
              </a:rPr>
              <a:t>you </a:t>
            </a:r>
            <a:r>
              <a:rPr sz="1050" i="1" kern="1200" spc="50" dirty="0">
                <a:solidFill>
                  <a:prstClr val="black"/>
                </a:solidFill>
                <a:latin typeface="Calibri" panose="020F0502020204030204" pitchFamily="34" charset="0"/>
                <a:ea typeface="+mn-ea"/>
                <a:cs typeface="Calibri" panose="020F0502020204030204" pitchFamily="34" charset="0"/>
              </a:rPr>
              <a:t>are </a:t>
            </a:r>
            <a:r>
              <a:rPr sz="1050" i="1" kern="1200" spc="-7" dirty="0">
                <a:solidFill>
                  <a:prstClr val="black"/>
                </a:solidFill>
                <a:latin typeface="Calibri" panose="020F0502020204030204" pitchFamily="34" charset="0"/>
                <a:ea typeface="+mn-ea"/>
                <a:cs typeface="Calibri" panose="020F0502020204030204" pitchFamily="34" charset="0"/>
              </a:rPr>
              <a:t>utilizing </a:t>
            </a:r>
            <a:r>
              <a:rPr sz="1050" i="1" kern="1200" dirty="0">
                <a:solidFill>
                  <a:prstClr val="black"/>
                </a:solidFill>
                <a:latin typeface="Calibri" panose="020F0502020204030204" pitchFamily="34" charset="0"/>
                <a:ea typeface="+mn-ea"/>
                <a:cs typeface="Calibri" panose="020F0502020204030204" pitchFamily="34" charset="0"/>
              </a:rPr>
              <a:t>your  </a:t>
            </a:r>
            <a:r>
              <a:rPr sz="1050" i="1" kern="1200" spc="23" dirty="0">
                <a:solidFill>
                  <a:prstClr val="black"/>
                </a:solidFill>
                <a:latin typeface="Calibri" panose="020F0502020204030204" pitchFamily="34" charset="0"/>
                <a:ea typeface="+mn-ea"/>
                <a:cs typeface="Calibri" panose="020F0502020204030204" pitchFamily="34" charset="0"/>
              </a:rPr>
              <a:t>philanthropic</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23" dirty="0">
                <a:solidFill>
                  <a:prstClr val="black"/>
                </a:solidFill>
                <a:latin typeface="Calibri" panose="020F0502020204030204" pitchFamily="34" charset="0"/>
                <a:ea typeface="+mn-ea"/>
                <a:cs typeface="Calibri" panose="020F0502020204030204" pitchFamily="34" charset="0"/>
              </a:rPr>
              <a:t>power</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33" dirty="0">
                <a:solidFill>
                  <a:prstClr val="black"/>
                </a:solidFill>
                <a:latin typeface="Calibri" panose="020F0502020204030204" pitchFamily="34" charset="0"/>
                <a:ea typeface="+mn-ea"/>
                <a:cs typeface="Calibri" panose="020F0502020204030204" pitchFamily="34" charset="0"/>
              </a:rPr>
              <a:t>to</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33" dirty="0">
                <a:solidFill>
                  <a:prstClr val="black"/>
                </a:solidFill>
                <a:latin typeface="Calibri" panose="020F0502020204030204" pitchFamily="34" charset="0"/>
                <a:ea typeface="+mn-ea"/>
                <a:cs typeface="Calibri" panose="020F0502020204030204" pitchFamily="34" charset="0"/>
              </a:rPr>
              <a:t>have</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89" dirty="0">
                <a:solidFill>
                  <a:prstClr val="black"/>
                </a:solidFill>
                <a:latin typeface="Calibri" panose="020F0502020204030204" pitchFamily="34" charset="0"/>
                <a:ea typeface="+mn-ea"/>
                <a:cs typeface="Calibri" panose="020F0502020204030204" pitchFamily="34" charset="0"/>
              </a:rPr>
              <a:t>a</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13" dirty="0">
                <a:solidFill>
                  <a:prstClr val="black"/>
                </a:solidFill>
                <a:latin typeface="Calibri" panose="020F0502020204030204" pitchFamily="34" charset="0"/>
                <a:ea typeface="+mn-ea"/>
                <a:cs typeface="Calibri" panose="020F0502020204030204" pitchFamily="34" charset="0"/>
              </a:rPr>
              <a:t>lasting</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17" dirty="0">
                <a:solidFill>
                  <a:prstClr val="black"/>
                </a:solidFill>
                <a:latin typeface="Calibri" panose="020F0502020204030204" pitchFamily="34" charset="0"/>
                <a:ea typeface="+mn-ea"/>
                <a:cs typeface="Calibri" panose="020F0502020204030204" pitchFamily="34" charset="0"/>
              </a:rPr>
              <a:t>positive</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26" dirty="0">
                <a:solidFill>
                  <a:prstClr val="black"/>
                </a:solidFill>
                <a:latin typeface="Calibri" panose="020F0502020204030204" pitchFamily="34" charset="0"/>
                <a:ea typeface="+mn-ea"/>
                <a:cs typeface="Calibri" panose="020F0502020204030204" pitchFamily="34" charset="0"/>
              </a:rPr>
              <a:t>impact</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30" dirty="0">
                <a:solidFill>
                  <a:prstClr val="black"/>
                </a:solidFill>
                <a:latin typeface="Calibri" panose="020F0502020204030204" pitchFamily="34" charset="0"/>
                <a:ea typeface="+mn-ea"/>
                <a:cs typeface="Calibri" panose="020F0502020204030204" pitchFamily="34" charset="0"/>
              </a:rPr>
              <a:t>on</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36" dirty="0">
                <a:solidFill>
                  <a:prstClr val="black"/>
                </a:solidFill>
                <a:latin typeface="Calibri" panose="020F0502020204030204" pitchFamily="34" charset="0"/>
                <a:ea typeface="+mn-ea"/>
                <a:cs typeface="Calibri" panose="020F0502020204030204" pitchFamily="34" charset="0"/>
              </a:rPr>
              <a:t>the</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20" dirty="0">
                <a:solidFill>
                  <a:prstClr val="black"/>
                </a:solidFill>
                <a:latin typeface="Calibri" panose="020F0502020204030204" pitchFamily="34" charset="0"/>
                <a:ea typeface="+mn-ea"/>
                <a:cs typeface="Calibri" panose="020F0502020204030204" pitchFamily="34" charset="0"/>
              </a:rPr>
              <a:t>issues</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40" dirty="0">
                <a:solidFill>
                  <a:prstClr val="black"/>
                </a:solidFill>
                <a:latin typeface="Calibri" panose="020F0502020204030204" pitchFamily="34" charset="0"/>
                <a:ea typeface="+mn-ea"/>
                <a:cs typeface="Calibri" panose="020F0502020204030204" pitchFamily="34" charset="0"/>
              </a:rPr>
              <a:t>and</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17" dirty="0">
                <a:solidFill>
                  <a:prstClr val="black"/>
                </a:solidFill>
                <a:latin typeface="Calibri" panose="020F0502020204030204" pitchFamily="34" charset="0"/>
                <a:ea typeface="+mn-ea"/>
                <a:cs typeface="Calibri" panose="020F0502020204030204" pitchFamily="34" charset="0"/>
              </a:rPr>
              <a:t>communities</a:t>
            </a:r>
            <a:r>
              <a:rPr sz="1050" i="1" kern="1200" dirty="0">
                <a:solidFill>
                  <a:prstClr val="black"/>
                </a:solidFill>
                <a:latin typeface="Calibri" panose="020F0502020204030204" pitchFamily="34" charset="0"/>
                <a:ea typeface="+mn-ea"/>
                <a:cs typeface="Calibri" panose="020F0502020204030204" pitchFamily="34" charset="0"/>
              </a:rPr>
              <a:t> you</a:t>
            </a:r>
            <a:r>
              <a:rPr sz="1050" i="1" kern="1200" spc="-3" dirty="0">
                <a:solidFill>
                  <a:prstClr val="black"/>
                </a:solidFill>
                <a:latin typeface="Calibri" panose="020F0502020204030204" pitchFamily="34" charset="0"/>
                <a:ea typeface="+mn-ea"/>
                <a:cs typeface="Calibri" panose="020F0502020204030204" pitchFamily="34" charset="0"/>
              </a:rPr>
              <a:t> </a:t>
            </a:r>
            <a:r>
              <a:rPr sz="1050" i="1" kern="1200" spc="40" dirty="0">
                <a:solidFill>
                  <a:prstClr val="black"/>
                </a:solidFill>
                <a:latin typeface="Calibri" panose="020F0502020204030204" pitchFamily="34" charset="0"/>
                <a:ea typeface="+mn-ea"/>
                <a:cs typeface="Calibri" panose="020F0502020204030204" pitchFamily="34" charset="0"/>
              </a:rPr>
              <a:t>care</a:t>
            </a:r>
            <a:r>
              <a:rPr sz="1050" i="1" kern="1200" dirty="0">
                <a:solidFill>
                  <a:prstClr val="black"/>
                </a:solidFill>
                <a:latin typeface="Calibri" panose="020F0502020204030204" pitchFamily="34" charset="0"/>
                <a:ea typeface="+mn-ea"/>
                <a:cs typeface="Calibri" panose="020F0502020204030204" pitchFamily="34" charset="0"/>
              </a:rPr>
              <a:t> </a:t>
            </a:r>
            <a:r>
              <a:rPr sz="1050" i="1" kern="1200" spc="36" dirty="0">
                <a:solidFill>
                  <a:prstClr val="black"/>
                </a:solidFill>
                <a:latin typeface="Calibri" panose="020F0502020204030204" pitchFamily="34" charset="0"/>
                <a:ea typeface="+mn-ea"/>
                <a:cs typeface="Calibri" panose="020F0502020204030204" pitchFamily="34" charset="0"/>
              </a:rPr>
              <a:t>about.</a:t>
            </a:r>
            <a:r>
              <a:rPr lang="en-US" sz="1050" i="1" kern="1200" dirty="0">
                <a:solidFill>
                  <a:prstClr val="black"/>
                </a:solidFill>
                <a:latin typeface="Calibri" panose="020F0502020204030204" pitchFamily="34" charset="0"/>
                <a:ea typeface="+mn-ea"/>
                <a:cs typeface="Calibri" panose="020F0502020204030204" pitchFamily="34" charset="0"/>
              </a:rPr>
              <a:t> </a:t>
            </a:r>
            <a:r>
              <a:rPr lang="en-US" sz="1050" kern="1200" dirty="0">
                <a:solidFill>
                  <a:prstClr val="black"/>
                </a:solidFill>
                <a:latin typeface="Calibri" panose="020F0502020204030204" pitchFamily="34" charset="0"/>
                <a:ea typeface="+mn-ea"/>
                <a:cs typeface="Calibri" panose="020F0502020204030204" pitchFamily="34" charset="0"/>
              </a:rPr>
              <a:t>B</a:t>
            </a:r>
            <a:r>
              <a:rPr sz="1050" kern="1200" spc="7" dirty="0">
                <a:solidFill>
                  <a:prstClr val="black"/>
                </a:solidFill>
                <a:latin typeface="Calibri" panose="020F0502020204030204" pitchFamily="34" charset="0"/>
                <a:ea typeface="+mn-ea"/>
                <a:cs typeface="Calibri" panose="020F0502020204030204" pitchFamily="34" charset="0"/>
              </a:rPr>
              <a:t>ut </a:t>
            </a:r>
            <a:r>
              <a:rPr sz="1050" kern="1200" dirty="0">
                <a:solidFill>
                  <a:prstClr val="black"/>
                </a:solidFill>
                <a:latin typeface="Calibri" panose="020F0502020204030204" pitchFamily="34" charset="0"/>
                <a:ea typeface="+mn-ea"/>
                <a:cs typeface="Calibri" panose="020F0502020204030204" pitchFamily="34" charset="0"/>
              </a:rPr>
              <a:t>don’t </a:t>
            </a:r>
            <a:r>
              <a:rPr sz="1050" kern="1200" spc="-3" dirty="0">
                <a:solidFill>
                  <a:prstClr val="black"/>
                </a:solidFill>
                <a:latin typeface="Calibri" panose="020F0502020204030204" pitchFamily="34" charset="0"/>
                <a:ea typeface="+mn-ea"/>
                <a:cs typeface="Calibri" panose="020F0502020204030204" pitchFamily="34" charset="0"/>
              </a:rPr>
              <a:t>forget: </a:t>
            </a:r>
            <a:r>
              <a:rPr sz="1050" kern="1200" spc="17" dirty="0">
                <a:solidFill>
                  <a:prstClr val="black"/>
                </a:solidFill>
                <a:latin typeface="Calibri" panose="020F0502020204030204" pitchFamily="34" charset="0"/>
                <a:ea typeface="+mn-ea"/>
                <a:cs typeface="Calibri" panose="020F0502020204030204" pitchFamily="34" charset="0"/>
              </a:rPr>
              <a:t>This </a:t>
            </a:r>
            <a:r>
              <a:rPr sz="1050" kern="1200" spc="13" dirty="0">
                <a:solidFill>
                  <a:prstClr val="black"/>
                </a:solidFill>
                <a:latin typeface="Calibri" panose="020F0502020204030204" pitchFamily="34" charset="0"/>
                <a:ea typeface="+mn-ea"/>
                <a:cs typeface="Calibri" panose="020F0502020204030204" pitchFamily="34" charset="0"/>
              </a:rPr>
              <a:t>is </a:t>
            </a:r>
            <a:r>
              <a:rPr sz="1050" kern="1200" dirty="0">
                <a:solidFill>
                  <a:prstClr val="black"/>
                </a:solidFill>
                <a:latin typeface="Calibri" panose="020F0502020204030204" pitchFamily="34" charset="0"/>
                <a:ea typeface="+mn-ea"/>
                <a:cs typeface="Calibri" panose="020F0502020204030204" pitchFamily="34" charset="0"/>
              </a:rPr>
              <a:t>just </a:t>
            </a:r>
            <a:r>
              <a:rPr sz="1050" kern="1200" spc="13" dirty="0">
                <a:solidFill>
                  <a:prstClr val="black"/>
                </a:solidFill>
                <a:latin typeface="Calibri" panose="020F0502020204030204" pitchFamily="34" charset="0"/>
                <a:ea typeface="+mn-ea"/>
                <a:cs typeface="Calibri" panose="020F0502020204030204" pitchFamily="34" charset="0"/>
              </a:rPr>
              <a:t>a </a:t>
            </a:r>
            <a:r>
              <a:rPr sz="1050" kern="1200" spc="17" dirty="0">
                <a:solidFill>
                  <a:prstClr val="black"/>
                </a:solidFill>
                <a:latin typeface="Calibri" panose="020F0502020204030204" pitchFamily="34" charset="0"/>
                <a:ea typeface="+mn-ea"/>
                <a:cs typeface="Calibri" panose="020F0502020204030204" pitchFamily="34" charset="0"/>
              </a:rPr>
              <a:t>guide. </a:t>
            </a:r>
            <a:r>
              <a:rPr sz="1050" kern="1200" spc="10" dirty="0">
                <a:solidFill>
                  <a:prstClr val="black"/>
                </a:solidFill>
                <a:latin typeface="Calibri" panose="020F0502020204030204" pitchFamily="34" charset="0"/>
                <a:ea typeface="+mn-ea"/>
                <a:cs typeface="Calibri" panose="020F0502020204030204" pitchFamily="34" charset="0"/>
              </a:rPr>
              <a:t>You </a:t>
            </a:r>
            <a:r>
              <a:rPr sz="1050" kern="1200" spc="13" dirty="0">
                <a:solidFill>
                  <a:prstClr val="black"/>
                </a:solidFill>
                <a:latin typeface="Calibri" panose="020F0502020204030204" pitchFamily="34" charset="0"/>
                <a:ea typeface="+mn-ea"/>
                <a:cs typeface="Calibri" panose="020F0502020204030204" pitchFamily="34" charset="0"/>
              </a:rPr>
              <a:t>control </a:t>
            </a:r>
            <a:r>
              <a:rPr sz="1050" kern="1200" spc="23" dirty="0">
                <a:solidFill>
                  <a:prstClr val="black"/>
                </a:solidFill>
                <a:latin typeface="Calibri" panose="020F0502020204030204" pitchFamily="34" charset="0"/>
                <a:ea typeface="+mn-ea"/>
                <a:cs typeface="Calibri" panose="020F0502020204030204" pitchFamily="34" charset="0"/>
              </a:rPr>
              <a:t>how </a:t>
            </a:r>
            <a:r>
              <a:rPr sz="1050" kern="1200" spc="26" dirty="0">
                <a:solidFill>
                  <a:prstClr val="black"/>
                </a:solidFill>
                <a:latin typeface="Calibri" panose="020F0502020204030204" pitchFamily="34" charset="0"/>
                <a:ea typeface="+mn-ea"/>
                <a:cs typeface="Calibri" panose="020F0502020204030204" pitchFamily="34" charset="0"/>
              </a:rPr>
              <a:t>much </a:t>
            </a:r>
            <a:r>
              <a:rPr sz="1050" kern="1200" dirty="0">
                <a:solidFill>
                  <a:prstClr val="black"/>
                </a:solidFill>
                <a:latin typeface="Calibri" panose="020F0502020204030204" pitchFamily="34" charset="0"/>
                <a:ea typeface="+mn-ea"/>
                <a:cs typeface="Calibri" panose="020F0502020204030204" pitchFamily="34" charset="0"/>
              </a:rPr>
              <a:t>of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dirty="0">
                <a:solidFill>
                  <a:prstClr val="black"/>
                </a:solidFill>
                <a:latin typeface="Calibri" panose="020F0502020204030204" pitchFamily="34" charset="0"/>
                <a:ea typeface="+mn-ea"/>
                <a:cs typeface="Calibri" panose="020F0502020204030204" pitchFamily="34" charset="0"/>
              </a:rPr>
              <a:t>assessment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20" dirty="0">
                <a:solidFill>
                  <a:prstClr val="black"/>
                </a:solidFill>
                <a:latin typeface="Calibri" panose="020F0502020204030204" pitchFamily="34" charset="0"/>
                <a:ea typeface="+mn-ea"/>
                <a:cs typeface="Calibri" panose="020F0502020204030204" pitchFamily="34" charset="0"/>
              </a:rPr>
              <a:t>do </a:t>
            </a:r>
            <a:r>
              <a:rPr sz="1050" kern="1200" spc="-13" dirty="0">
                <a:solidFill>
                  <a:prstClr val="black"/>
                </a:solidFill>
                <a:latin typeface="Calibri" panose="020F0502020204030204" pitchFamily="34" charset="0"/>
                <a:ea typeface="+mn-ea"/>
                <a:cs typeface="Calibri" panose="020F0502020204030204" pitchFamily="34" charset="0"/>
              </a:rPr>
              <a:t>at </a:t>
            </a:r>
            <a:r>
              <a:rPr sz="1050" kern="1200" spc="13" dirty="0">
                <a:solidFill>
                  <a:prstClr val="black"/>
                </a:solidFill>
                <a:latin typeface="Calibri" panose="020F0502020204030204" pitchFamily="34" charset="0"/>
                <a:ea typeface="+mn-ea"/>
                <a:cs typeface="Calibri" panose="020F0502020204030204" pitchFamily="34" charset="0"/>
              </a:rPr>
              <a:t>one </a:t>
            </a:r>
            <a:r>
              <a:rPr sz="1050" kern="1200" spc="3" dirty="0">
                <a:solidFill>
                  <a:prstClr val="black"/>
                </a:solidFill>
                <a:latin typeface="Calibri" panose="020F0502020204030204" pitchFamily="34" charset="0"/>
                <a:ea typeface="+mn-ea"/>
                <a:cs typeface="Calibri" panose="020F0502020204030204" pitchFamily="34" charset="0"/>
              </a:rPr>
              <a:t>time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23" dirty="0">
                <a:solidFill>
                  <a:prstClr val="black"/>
                </a:solidFill>
                <a:latin typeface="Calibri" panose="020F0502020204030204" pitchFamily="34" charset="0"/>
                <a:ea typeface="+mn-ea"/>
                <a:cs typeface="Calibri" panose="020F0502020204030204" pitchFamily="34" charset="0"/>
              </a:rPr>
              <a:t>how </a:t>
            </a:r>
            <a:r>
              <a:rPr sz="1050" kern="1200" spc="26" dirty="0">
                <a:solidFill>
                  <a:prstClr val="black"/>
                </a:solidFill>
                <a:latin typeface="Calibri" panose="020F0502020204030204" pitchFamily="34" charset="0"/>
                <a:ea typeface="+mn-ea"/>
                <a:cs typeface="Calibri" panose="020F0502020204030204" pitchFamily="34" charset="0"/>
              </a:rPr>
              <a:t>much </a:t>
            </a:r>
            <a:r>
              <a:rPr sz="1050" kern="1200" spc="3" dirty="0">
                <a:solidFill>
                  <a:prstClr val="black"/>
                </a:solidFill>
                <a:latin typeface="Calibri" panose="020F0502020204030204" pitchFamily="34" charset="0"/>
                <a:ea typeface="+mn-ea"/>
                <a:cs typeface="Calibri" panose="020F0502020204030204" pitchFamily="34" charset="0"/>
              </a:rPr>
              <a:t>time </a:t>
            </a:r>
            <a:r>
              <a:rPr sz="1050" kern="1200" spc="20" dirty="0">
                <a:solidFill>
                  <a:prstClr val="black"/>
                </a:solidFill>
                <a:latin typeface="Calibri" panose="020F0502020204030204" pitchFamily="34" charset="0"/>
                <a:ea typeface="+mn-ea"/>
                <a:cs typeface="Calibri" panose="020F0502020204030204" pitchFamily="34" charset="0"/>
              </a:rPr>
              <a:t>you </a:t>
            </a:r>
            <a:r>
              <a:rPr sz="1050" kern="1200" spc="7" dirty="0">
                <a:solidFill>
                  <a:prstClr val="black"/>
                </a:solidFill>
                <a:latin typeface="Calibri" panose="020F0502020204030204" pitchFamily="34" charset="0"/>
                <a:ea typeface="+mn-ea"/>
                <a:cs typeface="Calibri" panose="020F0502020204030204" pitchFamily="34" charset="0"/>
              </a:rPr>
              <a:t>want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13" dirty="0">
                <a:solidFill>
                  <a:prstClr val="black"/>
                </a:solidFill>
                <a:latin typeface="Calibri" panose="020F0502020204030204" pitchFamily="34" charset="0"/>
                <a:ea typeface="+mn-ea"/>
                <a:cs typeface="Calibri" panose="020F0502020204030204" pitchFamily="34" charset="0"/>
              </a:rPr>
              <a:t>spend. </a:t>
            </a:r>
            <a:r>
              <a:rPr sz="1050" kern="1200" dirty="0">
                <a:solidFill>
                  <a:prstClr val="black"/>
                </a:solidFill>
                <a:latin typeface="Calibri" panose="020F0502020204030204" pitchFamily="34" charset="0"/>
                <a:ea typeface="+mn-ea"/>
                <a:cs typeface="Calibri" panose="020F0502020204030204" pitchFamily="34" charset="0"/>
              </a:rPr>
              <a:t>For  </a:t>
            </a:r>
            <a:r>
              <a:rPr sz="1050" kern="1200" spc="20" dirty="0">
                <a:solidFill>
                  <a:prstClr val="black"/>
                </a:solidFill>
                <a:latin typeface="Calibri" panose="020F0502020204030204" pitchFamily="34" charset="0"/>
                <a:ea typeface="+mn-ea"/>
                <a:cs typeface="Calibri" panose="020F0502020204030204" pitchFamily="34" charset="0"/>
              </a:rPr>
              <a:t>example, you </a:t>
            </a:r>
            <a:r>
              <a:rPr sz="1050" kern="1200" spc="13" dirty="0">
                <a:solidFill>
                  <a:prstClr val="black"/>
                </a:solidFill>
                <a:latin typeface="Calibri" panose="020F0502020204030204" pitchFamily="34" charset="0"/>
                <a:ea typeface="+mn-ea"/>
                <a:cs typeface="Calibri" panose="020F0502020204030204" pitchFamily="34" charset="0"/>
              </a:rPr>
              <a:t>may </a:t>
            </a:r>
            <a:r>
              <a:rPr sz="1050" kern="1200" spc="20" dirty="0">
                <a:solidFill>
                  <a:prstClr val="black"/>
                </a:solidFill>
                <a:latin typeface="Calibri" panose="020F0502020204030204" pitchFamily="34" charset="0"/>
                <a:ea typeface="+mn-ea"/>
                <a:cs typeface="Calibri" panose="020F0502020204030204" pitchFamily="34" charset="0"/>
              </a:rPr>
              <a:t>decide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20" dirty="0">
                <a:solidFill>
                  <a:prstClr val="black"/>
                </a:solidFill>
                <a:latin typeface="Calibri" panose="020F0502020204030204" pitchFamily="34" charset="0"/>
                <a:ea typeface="+mn-ea"/>
                <a:cs typeface="Calibri" panose="020F0502020204030204" pitchFamily="34" charset="0"/>
              </a:rPr>
              <a:t>double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7" dirty="0">
                <a:solidFill>
                  <a:prstClr val="black"/>
                </a:solidFill>
                <a:latin typeface="Calibri" panose="020F0502020204030204" pitchFamily="34" charset="0"/>
                <a:ea typeface="+mn-ea"/>
                <a:cs typeface="Calibri" panose="020F0502020204030204" pitchFamily="34" charset="0"/>
              </a:rPr>
              <a:t>length </a:t>
            </a:r>
            <a:r>
              <a:rPr sz="1050" kern="1200" dirty="0">
                <a:solidFill>
                  <a:prstClr val="black"/>
                </a:solidFill>
                <a:latin typeface="Calibri" panose="020F0502020204030204" pitchFamily="34" charset="0"/>
                <a:ea typeface="+mn-ea"/>
                <a:cs typeface="Calibri" panose="020F0502020204030204" pitchFamily="34" charset="0"/>
              </a:rPr>
              <a:t>of </a:t>
            </a:r>
            <a:r>
              <a:rPr sz="1050" kern="1200" spc="-7" dirty="0">
                <a:solidFill>
                  <a:prstClr val="black"/>
                </a:solidFill>
                <a:latin typeface="Calibri" panose="020F0502020204030204" pitchFamily="34" charset="0"/>
                <a:ea typeface="+mn-ea"/>
                <a:cs typeface="Calibri" panose="020F0502020204030204" pitchFamily="34" charset="0"/>
              </a:rPr>
              <a:t>the </a:t>
            </a:r>
            <a:r>
              <a:rPr sz="1050" kern="1200" spc="10" dirty="0">
                <a:solidFill>
                  <a:prstClr val="black"/>
                </a:solidFill>
                <a:latin typeface="Calibri" panose="020F0502020204030204" pitchFamily="34" charset="0"/>
                <a:ea typeface="+mn-ea"/>
                <a:cs typeface="Calibri" panose="020F0502020204030204" pitchFamily="34" charset="0"/>
              </a:rPr>
              <a:t>process </a:t>
            </a:r>
            <a:r>
              <a:rPr sz="1050" kern="1200" spc="17" dirty="0">
                <a:solidFill>
                  <a:prstClr val="black"/>
                </a:solidFill>
                <a:latin typeface="Calibri" panose="020F0502020204030204" pitchFamily="34" charset="0"/>
                <a:ea typeface="+mn-ea"/>
                <a:cs typeface="Calibri" panose="020F0502020204030204" pitchFamily="34" charset="0"/>
              </a:rPr>
              <a:t>and </a:t>
            </a:r>
            <a:r>
              <a:rPr sz="1050" kern="1200" spc="7" dirty="0">
                <a:solidFill>
                  <a:prstClr val="black"/>
                </a:solidFill>
                <a:latin typeface="Calibri" panose="020F0502020204030204" pitchFamily="34" charset="0"/>
                <a:ea typeface="+mn-ea"/>
                <a:cs typeface="Calibri" panose="020F0502020204030204" pitchFamily="34" charset="0"/>
              </a:rPr>
              <a:t>spread </a:t>
            </a:r>
            <a:r>
              <a:rPr sz="1050" kern="1200" spc="17" dirty="0">
                <a:solidFill>
                  <a:prstClr val="black"/>
                </a:solidFill>
                <a:latin typeface="Calibri" panose="020F0502020204030204" pitchFamily="34" charset="0"/>
                <a:ea typeface="+mn-ea"/>
                <a:cs typeface="Calibri" panose="020F0502020204030204" pitchFamily="34" charset="0"/>
              </a:rPr>
              <a:t>each </a:t>
            </a:r>
            <a:r>
              <a:rPr sz="1050" kern="1200" spc="-13" dirty="0">
                <a:solidFill>
                  <a:prstClr val="black"/>
                </a:solidFill>
                <a:latin typeface="Calibri" panose="020F0502020204030204" pitchFamily="34" charset="0"/>
                <a:ea typeface="+mn-ea"/>
                <a:cs typeface="Calibri" panose="020F0502020204030204" pitchFamily="34" charset="0"/>
              </a:rPr>
              <a:t>set </a:t>
            </a:r>
            <a:r>
              <a:rPr sz="1050" kern="1200" dirty="0">
                <a:solidFill>
                  <a:prstClr val="black"/>
                </a:solidFill>
                <a:latin typeface="Calibri" panose="020F0502020204030204" pitchFamily="34" charset="0"/>
                <a:ea typeface="+mn-ea"/>
                <a:cs typeface="Calibri" panose="020F0502020204030204" pitchFamily="34" charset="0"/>
              </a:rPr>
              <a:t>of </a:t>
            </a:r>
            <a:r>
              <a:rPr sz="1050" kern="1200" spc="13" dirty="0">
                <a:solidFill>
                  <a:prstClr val="black"/>
                </a:solidFill>
                <a:latin typeface="Calibri" panose="020F0502020204030204" pitchFamily="34" charset="0"/>
                <a:ea typeface="+mn-ea"/>
                <a:cs typeface="Calibri" panose="020F0502020204030204" pitchFamily="34" charset="0"/>
              </a:rPr>
              <a:t>monthly </a:t>
            </a:r>
            <a:r>
              <a:rPr sz="1050" kern="1200" spc="10" dirty="0">
                <a:solidFill>
                  <a:prstClr val="black"/>
                </a:solidFill>
                <a:latin typeface="Calibri" panose="020F0502020204030204" pitchFamily="34" charset="0"/>
                <a:ea typeface="+mn-ea"/>
                <a:cs typeface="Calibri" panose="020F0502020204030204" pitchFamily="34" charset="0"/>
              </a:rPr>
              <a:t>activities across </a:t>
            </a:r>
            <a:r>
              <a:rPr sz="1050" kern="1200" spc="3" dirty="0">
                <a:solidFill>
                  <a:prstClr val="black"/>
                </a:solidFill>
                <a:latin typeface="Calibri" panose="020F0502020204030204" pitchFamily="34" charset="0"/>
                <a:ea typeface="+mn-ea"/>
                <a:cs typeface="Calibri" panose="020F0502020204030204" pitchFamily="34" charset="0"/>
              </a:rPr>
              <a:t>two </a:t>
            </a:r>
            <a:r>
              <a:rPr sz="1050" kern="1200" spc="7" dirty="0">
                <a:solidFill>
                  <a:prstClr val="black"/>
                </a:solidFill>
                <a:latin typeface="Calibri" panose="020F0502020204030204" pitchFamily="34" charset="0"/>
                <a:ea typeface="+mn-ea"/>
                <a:cs typeface="Calibri" panose="020F0502020204030204" pitchFamily="34" charset="0"/>
              </a:rPr>
              <a:t>months, </a:t>
            </a:r>
            <a:r>
              <a:rPr sz="1050" kern="1200" spc="3" dirty="0">
                <a:solidFill>
                  <a:prstClr val="black"/>
                </a:solidFill>
                <a:latin typeface="Calibri" panose="020F0502020204030204" pitchFamily="34" charset="0"/>
                <a:ea typeface="+mn-ea"/>
                <a:cs typeface="Calibri" panose="020F0502020204030204" pitchFamily="34" charset="0"/>
              </a:rPr>
              <a:t>or </a:t>
            </a:r>
            <a:r>
              <a:rPr sz="1050" kern="1200" spc="-10" dirty="0">
                <a:solidFill>
                  <a:prstClr val="black"/>
                </a:solidFill>
                <a:latin typeface="Calibri" panose="020F0502020204030204" pitchFamily="34" charset="0"/>
                <a:ea typeface="+mn-ea"/>
                <a:cs typeface="Calibri" panose="020F0502020204030204" pitchFamily="34" charset="0"/>
              </a:rPr>
              <a:t>to </a:t>
            </a:r>
            <a:r>
              <a:rPr sz="1050" kern="1200" spc="13" dirty="0">
                <a:solidFill>
                  <a:prstClr val="black"/>
                </a:solidFill>
                <a:latin typeface="Calibri" panose="020F0502020204030204" pitchFamily="34" charset="0"/>
                <a:ea typeface="+mn-ea"/>
                <a:cs typeface="Calibri" panose="020F0502020204030204" pitchFamily="34" charset="0"/>
              </a:rPr>
              <a:t>focus </a:t>
            </a:r>
            <a:r>
              <a:rPr sz="1050" kern="1200" spc="20" dirty="0">
                <a:solidFill>
                  <a:prstClr val="black"/>
                </a:solidFill>
                <a:latin typeface="Calibri" panose="020F0502020204030204" pitchFamily="34" charset="0"/>
                <a:ea typeface="+mn-ea"/>
                <a:cs typeface="Calibri" panose="020F0502020204030204" pitchFamily="34" charset="0"/>
              </a:rPr>
              <a:t>on </a:t>
            </a:r>
            <a:r>
              <a:rPr sz="1050" kern="1200" dirty="0">
                <a:solidFill>
                  <a:prstClr val="black"/>
                </a:solidFill>
                <a:latin typeface="Calibri" panose="020F0502020204030204" pitchFamily="34" charset="0"/>
                <a:ea typeface="+mn-ea"/>
                <a:cs typeface="Calibri" panose="020F0502020204030204" pitchFamily="34" charset="0"/>
              </a:rPr>
              <a:t>just  </a:t>
            </a:r>
            <a:r>
              <a:rPr sz="1050" kern="1200" spc="13" dirty="0">
                <a:solidFill>
                  <a:prstClr val="black"/>
                </a:solidFill>
                <a:latin typeface="Calibri" panose="020F0502020204030204" pitchFamily="34" charset="0"/>
                <a:ea typeface="+mn-ea"/>
                <a:cs typeface="Calibri" panose="020F0502020204030204" pitchFamily="34" charset="0"/>
              </a:rPr>
              <a:t>one </a:t>
            </a:r>
            <a:r>
              <a:rPr sz="1050" kern="1200" spc="7" dirty="0">
                <a:solidFill>
                  <a:prstClr val="black"/>
                </a:solidFill>
                <a:latin typeface="Calibri" panose="020F0502020204030204" pitchFamily="34" charset="0"/>
                <a:ea typeface="+mn-ea"/>
                <a:cs typeface="Calibri" panose="020F0502020204030204" pitchFamily="34" charset="0"/>
              </a:rPr>
              <a:t>program </a:t>
            </a:r>
            <a:r>
              <a:rPr sz="1050" kern="1200" spc="3" dirty="0">
                <a:solidFill>
                  <a:prstClr val="black"/>
                </a:solidFill>
                <a:latin typeface="Calibri" panose="020F0502020204030204" pitchFamily="34" charset="0"/>
                <a:ea typeface="+mn-ea"/>
                <a:cs typeface="Calibri" panose="020F0502020204030204" pitchFamily="34" charset="0"/>
              </a:rPr>
              <a:t>area or </a:t>
            </a:r>
            <a:r>
              <a:rPr sz="1050" kern="1200" spc="10" dirty="0">
                <a:solidFill>
                  <a:prstClr val="black"/>
                </a:solidFill>
                <a:latin typeface="Calibri" panose="020F0502020204030204" pitchFamily="34" charset="0"/>
                <a:ea typeface="+mn-ea"/>
                <a:cs typeface="Calibri" panose="020F0502020204030204" pitchFamily="34" charset="0"/>
              </a:rPr>
              <a:t>power </a:t>
            </a:r>
            <a:r>
              <a:rPr sz="1050" kern="1200" spc="17" dirty="0">
                <a:solidFill>
                  <a:prstClr val="black"/>
                </a:solidFill>
                <a:latin typeface="Calibri" panose="020F0502020204030204" pitchFamily="34" charset="0"/>
                <a:ea typeface="+mn-ea"/>
                <a:cs typeface="Calibri" panose="020F0502020204030204" pitchFamily="34" charset="0"/>
              </a:rPr>
              <a:t>dimension </a:t>
            </a:r>
            <a:r>
              <a:rPr sz="1050" kern="1200" spc="3" dirty="0">
                <a:solidFill>
                  <a:prstClr val="black"/>
                </a:solidFill>
                <a:latin typeface="Calibri" panose="020F0502020204030204" pitchFamily="34" charset="0"/>
                <a:ea typeface="+mn-ea"/>
                <a:cs typeface="Calibri" panose="020F0502020204030204" pitchFamily="34" charset="0"/>
              </a:rPr>
              <a:t>this</a:t>
            </a:r>
            <a:r>
              <a:rPr sz="1050" kern="1200" spc="17" dirty="0">
                <a:solidFill>
                  <a:prstClr val="black"/>
                </a:solidFill>
                <a:latin typeface="Calibri" panose="020F0502020204030204" pitchFamily="34" charset="0"/>
                <a:ea typeface="+mn-ea"/>
                <a:cs typeface="Calibri" panose="020F0502020204030204" pitchFamily="34" charset="0"/>
              </a:rPr>
              <a:t> </a:t>
            </a:r>
            <a:r>
              <a:rPr sz="1050" kern="1200" spc="-3" dirty="0">
                <a:solidFill>
                  <a:prstClr val="black"/>
                </a:solidFill>
                <a:latin typeface="Calibri" panose="020F0502020204030204" pitchFamily="34" charset="0"/>
                <a:ea typeface="+mn-ea"/>
                <a:cs typeface="Calibri" panose="020F0502020204030204" pitchFamily="34" charset="0"/>
              </a:rPr>
              <a:t>year.</a:t>
            </a:r>
            <a:endParaRPr sz="1050" kern="1200" dirty="0">
              <a:solidFill>
                <a:prstClr val="black"/>
              </a:solidFill>
              <a:latin typeface="Calibri" panose="020F0502020204030204" pitchFamily="34" charset="0"/>
              <a:ea typeface="+mn-ea"/>
              <a:cs typeface="Calibri" panose="020F0502020204030204" pitchFamily="34" charset="0"/>
            </a:endParaRPr>
          </a:p>
          <a:p>
            <a:pPr defTabSz="605150">
              <a:spcBef>
                <a:spcPts val="23"/>
              </a:spcBef>
              <a:buClrTx/>
            </a:pPr>
            <a:r>
              <a:rPr sz="927" kern="1200" spc="-86" dirty="0">
                <a:solidFill>
                  <a:srgbClr val="7EBB00"/>
                </a:solidFill>
                <a:latin typeface="Oswald"/>
                <a:ea typeface="+mn-ea"/>
                <a:cs typeface="Oswald"/>
              </a:rPr>
              <a:t>	</a:t>
            </a:r>
            <a:endParaRPr sz="927" kern="1200" dirty="0">
              <a:solidFill>
                <a:schemeClr val="accent3">
                  <a:lumMod val="75000"/>
                </a:schemeClr>
              </a:solidFill>
              <a:latin typeface="Oswald"/>
              <a:ea typeface="+mn-ea"/>
              <a:cs typeface="Oswald"/>
            </a:endParaRPr>
          </a:p>
        </p:txBody>
      </p:sp>
      <p:sp>
        <p:nvSpPr>
          <p:cNvPr id="11" name="object 11"/>
          <p:cNvSpPr txBox="1"/>
          <p:nvPr/>
        </p:nvSpPr>
        <p:spPr>
          <a:xfrm>
            <a:off x="5359931" y="1550020"/>
            <a:ext cx="3647661" cy="3373382"/>
          </a:xfrm>
          <a:prstGeom prst="rect">
            <a:avLst/>
          </a:prstGeom>
        </p:spPr>
        <p:txBody>
          <a:bodyPr vert="horz" wrap="square" lIns="0" tIns="8404" rIns="0" bIns="0" rtlCol="0">
            <a:spAutoFit/>
          </a:bodyPr>
          <a:lstStyle/>
          <a:p>
            <a:pPr marL="8404" marR="3362" defTabSz="605150">
              <a:lnSpc>
                <a:spcPct val="111100"/>
              </a:lnSpc>
              <a:spcBef>
                <a:spcPts val="66"/>
              </a:spcBef>
              <a:buClrTx/>
              <a:tabLst>
                <a:tab pos="122291" algn="l"/>
              </a:tabLst>
            </a:pPr>
            <a:r>
              <a:rPr lang="en-US" sz="1000" kern="1200" spc="-3" dirty="0">
                <a:solidFill>
                  <a:schemeClr val="accent3">
                    <a:lumMod val="50000"/>
                  </a:schemeClr>
                </a:solidFill>
                <a:latin typeface="Calibri"/>
                <a:ea typeface="+mn-ea"/>
                <a:cs typeface="Calibri"/>
              </a:rPr>
              <a:t>MONTH 2</a:t>
            </a:r>
          </a:p>
          <a:p>
            <a:pPr marL="121870" marR="3362" indent="-113466" defTabSz="605150">
              <a:lnSpc>
                <a:spcPct val="111100"/>
              </a:lnSpc>
              <a:spcBef>
                <a:spcPts val="66"/>
              </a:spcBef>
              <a:buClrTx/>
              <a:buFontTx/>
              <a:buChar char="•"/>
              <a:tabLst>
                <a:tab pos="122291" algn="l"/>
              </a:tabLst>
            </a:pPr>
            <a:r>
              <a:rPr sz="1000" kern="1200" spc="-3" dirty="0">
                <a:solidFill>
                  <a:prstClr val="black"/>
                </a:solidFill>
                <a:latin typeface="Calibri"/>
                <a:ea typeface="+mn-ea"/>
                <a:cs typeface="Calibri"/>
              </a:rPr>
              <a:t>Invest </a:t>
            </a:r>
            <a:r>
              <a:rPr sz="1000" kern="1200" spc="23" dirty="0">
                <a:solidFill>
                  <a:prstClr val="black"/>
                </a:solidFill>
                <a:latin typeface="Calibri"/>
                <a:ea typeface="+mn-ea"/>
                <a:cs typeface="Calibri"/>
              </a:rPr>
              <a:t>in </a:t>
            </a:r>
            <a:r>
              <a:rPr sz="1000" kern="1200" spc="10" dirty="0">
                <a:solidFill>
                  <a:prstClr val="black"/>
                </a:solidFill>
                <a:latin typeface="Calibri"/>
                <a:ea typeface="+mn-ea"/>
                <a:cs typeface="Calibri"/>
              </a:rPr>
              <a:t>learning. </a:t>
            </a:r>
            <a:r>
              <a:rPr sz="1000" kern="1200" spc="20" dirty="0">
                <a:solidFill>
                  <a:prstClr val="black"/>
                </a:solidFill>
                <a:latin typeface="Calibri"/>
                <a:ea typeface="+mn-ea"/>
                <a:cs typeface="Calibri"/>
              </a:rPr>
              <a:t>Review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toolkit </a:t>
            </a:r>
            <a:r>
              <a:rPr sz="1000" kern="1200" spc="7" dirty="0">
                <a:solidFill>
                  <a:prstClr val="black"/>
                </a:solidFill>
                <a:latin typeface="Calibri"/>
                <a:ea typeface="+mn-ea"/>
                <a:cs typeface="Calibri"/>
              </a:rPr>
              <a:t>power </a:t>
            </a:r>
            <a:r>
              <a:rPr sz="1000" kern="1200" spc="3" dirty="0">
                <a:solidFill>
                  <a:prstClr val="black"/>
                </a:solidFill>
                <a:latin typeface="Calibri"/>
                <a:ea typeface="+mn-ea"/>
                <a:cs typeface="Calibri"/>
              </a:rPr>
              <a:t>dimension(s) </a:t>
            </a:r>
            <a:r>
              <a:rPr sz="1000" kern="1200" dirty="0">
                <a:solidFill>
                  <a:prstClr val="black"/>
                </a:solidFill>
                <a:latin typeface="Calibri"/>
                <a:ea typeface="+mn-ea"/>
                <a:cs typeface="Calibri"/>
              </a:rPr>
              <a:t>as </a:t>
            </a:r>
            <a:r>
              <a:rPr sz="1000" kern="1200" spc="13" dirty="0">
                <a:solidFill>
                  <a:prstClr val="black"/>
                </a:solidFill>
                <a:latin typeface="Calibri"/>
                <a:ea typeface="+mn-ea"/>
                <a:cs typeface="Calibri"/>
              </a:rPr>
              <a:t>a </a:t>
            </a:r>
            <a:r>
              <a:rPr sz="1000" kern="1200" spc="-7" dirty="0">
                <a:solidFill>
                  <a:prstClr val="black"/>
                </a:solidFill>
                <a:latin typeface="Calibri"/>
                <a:ea typeface="+mn-ea"/>
                <a:cs typeface="Calibri"/>
              </a:rPr>
              <a:t>team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if </a:t>
            </a:r>
            <a:r>
              <a:rPr sz="1000" kern="1200" spc="7" dirty="0">
                <a:solidFill>
                  <a:prstClr val="black"/>
                </a:solidFill>
                <a:latin typeface="Calibri"/>
                <a:ea typeface="+mn-ea"/>
                <a:cs typeface="Calibri"/>
              </a:rPr>
              <a:t>needed, </a:t>
            </a:r>
            <a:r>
              <a:rPr sz="1000" kern="1200" spc="-3" dirty="0">
                <a:solidFill>
                  <a:prstClr val="black"/>
                </a:solidFill>
                <a:latin typeface="Calibri"/>
                <a:ea typeface="+mn-ea"/>
                <a:cs typeface="Calibri"/>
              </a:rPr>
              <a:t>study relevant </a:t>
            </a:r>
            <a:r>
              <a:rPr sz="1000" kern="1200" spc="10" dirty="0">
                <a:solidFill>
                  <a:prstClr val="black"/>
                </a:solidFill>
                <a:latin typeface="Calibri"/>
                <a:ea typeface="+mn-ea"/>
                <a:cs typeface="Calibri"/>
              </a:rPr>
              <a:t>concepts </a:t>
            </a:r>
            <a:r>
              <a:rPr sz="1000" kern="1200" spc="-17" dirty="0">
                <a:solidFill>
                  <a:prstClr val="black"/>
                </a:solidFill>
                <a:latin typeface="Calibri"/>
                <a:ea typeface="+mn-ea"/>
                <a:cs typeface="Calibri"/>
              </a:rPr>
              <a:t>that </a:t>
            </a:r>
            <a:r>
              <a:rPr sz="1000" kern="1200" spc="3" dirty="0">
                <a:solidFill>
                  <a:prstClr val="black"/>
                </a:solidFill>
                <a:latin typeface="Calibri"/>
                <a:ea typeface="+mn-ea"/>
                <a:cs typeface="Calibri"/>
              </a:rPr>
              <a:t>inform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toolkit  </a:t>
            </a:r>
            <a:r>
              <a:rPr sz="1000" kern="1200" spc="10" dirty="0">
                <a:solidFill>
                  <a:prstClr val="black"/>
                </a:solidFill>
                <a:latin typeface="Calibri"/>
                <a:ea typeface="+mn-ea"/>
                <a:cs typeface="Calibri"/>
              </a:rPr>
              <a:t>approach </a:t>
            </a:r>
            <a:r>
              <a:rPr sz="1000" kern="1200" spc="-10" dirty="0">
                <a:solidFill>
                  <a:prstClr val="black"/>
                </a:solidFill>
                <a:latin typeface="Calibri"/>
                <a:ea typeface="+mn-ea"/>
                <a:cs typeface="Calibri"/>
              </a:rPr>
              <a:t>(see </a:t>
            </a:r>
            <a:r>
              <a:rPr sz="1000" kern="1200" spc="13" dirty="0">
                <a:solidFill>
                  <a:prstClr val="black"/>
                </a:solidFill>
                <a:latin typeface="Calibri"/>
                <a:ea typeface="+mn-ea"/>
                <a:cs typeface="Calibri"/>
              </a:rPr>
              <a:t>an </a:t>
            </a:r>
            <a:r>
              <a:rPr sz="1000" kern="1200" spc="3" dirty="0">
                <a:solidFill>
                  <a:prstClr val="black"/>
                </a:solidFill>
                <a:latin typeface="Calibri"/>
                <a:ea typeface="+mn-ea"/>
                <a:cs typeface="Calibri"/>
              </a:rPr>
              <a:t>extensive </a:t>
            </a:r>
            <a:r>
              <a:rPr sz="1000" kern="1200" spc="7" dirty="0">
                <a:solidFill>
                  <a:prstClr val="black"/>
                </a:solidFill>
                <a:latin typeface="Calibri"/>
                <a:ea typeface="+mn-ea"/>
                <a:cs typeface="Calibri"/>
              </a:rPr>
              <a:t>reading </a:t>
            </a:r>
            <a:r>
              <a:rPr sz="1000" kern="1200" dirty="0">
                <a:solidFill>
                  <a:prstClr val="black"/>
                </a:solidFill>
                <a:latin typeface="Calibri"/>
                <a:ea typeface="+mn-ea"/>
                <a:cs typeface="Calibri"/>
              </a:rPr>
              <a:t>list </a:t>
            </a:r>
            <a:r>
              <a:rPr sz="1000" kern="1200" spc="17" dirty="0">
                <a:solidFill>
                  <a:prstClr val="black"/>
                </a:solidFill>
                <a:latin typeface="Calibri"/>
                <a:ea typeface="+mn-ea"/>
                <a:cs typeface="Calibri"/>
              </a:rPr>
              <a:t>on </a:t>
            </a:r>
            <a:r>
              <a:rPr sz="1000" kern="1200" spc="3" dirty="0">
                <a:solidFill>
                  <a:prstClr val="black"/>
                </a:solidFill>
                <a:latin typeface="Calibri"/>
                <a:ea typeface="+mn-ea"/>
                <a:cs typeface="Calibri"/>
              </a:rPr>
              <a:t>our </a:t>
            </a:r>
            <a:r>
              <a:rPr sz="1000" kern="1200" spc="13" dirty="0">
                <a:solidFill>
                  <a:prstClr val="black"/>
                </a:solidFill>
                <a:latin typeface="Calibri"/>
                <a:ea typeface="+mn-ea"/>
                <a:cs typeface="Calibri"/>
              </a:rPr>
              <a:t>online </a:t>
            </a:r>
            <a:r>
              <a:rPr sz="1000" kern="1200" dirty="0">
                <a:solidFill>
                  <a:prstClr val="black"/>
                </a:solidFill>
                <a:latin typeface="Calibri"/>
                <a:ea typeface="+mn-ea"/>
                <a:cs typeface="Calibri"/>
              </a:rPr>
              <a:t>resource  </a:t>
            </a:r>
            <a:r>
              <a:rPr sz="1000" kern="1200" spc="3" dirty="0">
                <a:solidFill>
                  <a:prstClr val="black"/>
                </a:solidFill>
                <a:latin typeface="Calibri"/>
                <a:ea typeface="+mn-ea"/>
                <a:cs typeface="Calibri"/>
              </a:rPr>
              <a:t>section). </a:t>
            </a:r>
            <a:r>
              <a:rPr sz="1000" kern="1200" spc="23" dirty="0">
                <a:solidFill>
                  <a:prstClr val="black"/>
                </a:solidFill>
                <a:latin typeface="Calibri"/>
                <a:ea typeface="+mn-ea"/>
                <a:cs typeface="Calibri"/>
              </a:rPr>
              <a:t>Also </a:t>
            </a:r>
            <a:r>
              <a:rPr sz="1000" kern="1200" spc="10" dirty="0">
                <a:solidFill>
                  <a:prstClr val="black"/>
                </a:solidFill>
                <a:latin typeface="Calibri"/>
                <a:ea typeface="+mn-ea"/>
                <a:cs typeface="Calibri"/>
              </a:rPr>
              <a:t>review </a:t>
            </a:r>
            <a:r>
              <a:rPr sz="1000" kern="1200" spc="-10" dirty="0">
                <a:solidFill>
                  <a:prstClr val="black"/>
                </a:solidFill>
                <a:latin typeface="Calibri"/>
                <a:ea typeface="+mn-ea"/>
                <a:cs typeface="Calibri"/>
              </a:rPr>
              <a:t>the </a:t>
            </a:r>
            <a:r>
              <a:rPr sz="1000" kern="1200" spc="7" dirty="0">
                <a:solidFill>
                  <a:prstClr val="black"/>
                </a:solidFill>
                <a:latin typeface="Calibri"/>
                <a:ea typeface="+mn-ea"/>
                <a:cs typeface="Calibri"/>
              </a:rPr>
              <a:t>section </a:t>
            </a:r>
            <a:r>
              <a:rPr sz="1000" kern="1200" spc="17" dirty="0">
                <a:solidFill>
                  <a:prstClr val="black"/>
                </a:solidFill>
                <a:latin typeface="Calibri"/>
                <a:ea typeface="+mn-ea"/>
                <a:cs typeface="Calibri"/>
              </a:rPr>
              <a:t>on </a:t>
            </a:r>
            <a:r>
              <a:rPr sz="1000" kern="1200" spc="10" dirty="0">
                <a:solidFill>
                  <a:prstClr val="black"/>
                </a:solidFill>
                <a:latin typeface="Calibri"/>
                <a:ea typeface="+mn-ea"/>
                <a:cs typeface="Calibri"/>
              </a:rPr>
              <a:t>privilege </a:t>
            </a:r>
            <a:r>
              <a:rPr sz="1000" kern="1200" spc="13" dirty="0">
                <a:solidFill>
                  <a:prstClr val="black"/>
                </a:solidFill>
                <a:latin typeface="Calibri"/>
                <a:ea typeface="+mn-ea"/>
                <a:cs typeface="Calibri"/>
              </a:rPr>
              <a:t>and </a:t>
            </a:r>
            <a:r>
              <a:rPr sz="1000" kern="1200" spc="7" dirty="0">
                <a:solidFill>
                  <a:prstClr val="black"/>
                </a:solidFill>
                <a:latin typeface="Calibri"/>
                <a:ea typeface="+mn-ea"/>
                <a:cs typeface="Calibri"/>
              </a:rPr>
              <a:t>risk. </a:t>
            </a:r>
            <a:r>
              <a:rPr sz="1000" kern="1200" spc="-10" dirty="0">
                <a:solidFill>
                  <a:prstClr val="black"/>
                </a:solidFill>
                <a:latin typeface="Calibri"/>
                <a:ea typeface="+mn-ea"/>
                <a:cs typeface="Calibri"/>
              </a:rPr>
              <a:t>Set </a:t>
            </a:r>
            <a:r>
              <a:rPr sz="1000" kern="1200" spc="7" dirty="0">
                <a:solidFill>
                  <a:prstClr val="black"/>
                </a:solidFill>
                <a:latin typeface="Calibri"/>
                <a:ea typeface="+mn-ea"/>
                <a:cs typeface="Calibri"/>
              </a:rPr>
              <a:t>aside  </a:t>
            </a:r>
            <a:r>
              <a:rPr sz="1000" kern="1200" spc="-3" dirty="0">
                <a:solidFill>
                  <a:prstClr val="black"/>
                </a:solidFill>
                <a:latin typeface="Calibri"/>
                <a:ea typeface="+mn-ea"/>
                <a:cs typeface="Calibri"/>
              </a:rPr>
              <a:t>time </a:t>
            </a:r>
            <a:r>
              <a:rPr sz="1000" kern="1200" spc="-10" dirty="0">
                <a:solidFill>
                  <a:prstClr val="black"/>
                </a:solidFill>
                <a:latin typeface="Calibri"/>
                <a:ea typeface="+mn-ea"/>
                <a:cs typeface="Calibri"/>
              </a:rPr>
              <a:t>for </a:t>
            </a:r>
            <a:r>
              <a:rPr sz="1000" kern="1200" spc="10" dirty="0">
                <a:solidFill>
                  <a:prstClr val="black"/>
                </a:solidFill>
                <a:latin typeface="Calibri"/>
                <a:ea typeface="+mn-ea"/>
                <a:cs typeface="Calibri"/>
              </a:rPr>
              <a:t>discussions </a:t>
            </a:r>
            <a:r>
              <a:rPr sz="1000" kern="1200" spc="-13" dirty="0">
                <a:solidFill>
                  <a:prstClr val="black"/>
                </a:solidFill>
                <a:latin typeface="Calibri"/>
                <a:ea typeface="+mn-ea"/>
                <a:cs typeface="Calibri"/>
              </a:rPr>
              <a:t>to </a:t>
            </a:r>
            <a:r>
              <a:rPr sz="1000" kern="1200" spc="10" dirty="0">
                <a:solidFill>
                  <a:prstClr val="black"/>
                </a:solidFill>
                <a:latin typeface="Calibri"/>
                <a:ea typeface="+mn-ea"/>
                <a:cs typeface="Calibri"/>
              </a:rPr>
              <a:t>explore </a:t>
            </a:r>
            <a:r>
              <a:rPr sz="1000" kern="1200" spc="7" dirty="0">
                <a:solidFill>
                  <a:prstClr val="black"/>
                </a:solidFill>
                <a:latin typeface="Calibri"/>
                <a:ea typeface="+mn-ea"/>
                <a:cs typeface="Calibri"/>
              </a:rPr>
              <a:t>relevance </a:t>
            </a:r>
            <a:r>
              <a:rPr sz="1000" kern="1200" spc="13" dirty="0">
                <a:solidFill>
                  <a:prstClr val="black"/>
                </a:solidFill>
                <a:latin typeface="Calibri"/>
                <a:ea typeface="+mn-ea"/>
                <a:cs typeface="Calibri"/>
              </a:rPr>
              <a:t>and </a:t>
            </a:r>
            <a:r>
              <a:rPr sz="1000" kern="1200" dirty="0">
                <a:solidFill>
                  <a:prstClr val="black"/>
                </a:solidFill>
                <a:latin typeface="Calibri"/>
                <a:ea typeface="+mn-ea"/>
                <a:cs typeface="Calibri"/>
              </a:rPr>
              <a:t>potential </a:t>
            </a:r>
            <a:r>
              <a:rPr sz="1000" kern="1200" spc="10" dirty="0">
                <a:solidFill>
                  <a:prstClr val="black"/>
                </a:solidFill>
                <a:latin typeface="Calibri"/>
                <a:ea typeface="+mn-ea"/>
                <a:cs typeface="Calibri"/>
              </a:rPr>
              <a:t>applications  </a:t>
            </a:r>
            <a:r>
              <a:rPr sz="1000" kern="1200" spc="-13" dirty="0">
                <a:solidFill>
                  <a:prstClr val="black"/>
                </a:solidFill>
                <a:latin typeface="Calibri"/>
                <a:ea typeface="+mn-ea"/>
                <a:cs typeface="Calibri"/>
              </a:rPr>
              <a:t>to </a:t>
            </a:r>
            <a:r>
              <a:rPr sz="1000" kern="1200" spc="7" dirty="0">
                <a:solidFill>
                  <a:prstClr val="black"/>
                </a:solidFill>
                <a:latin typeface="Calibri"/>
                <a:ea typeface="+mn-ea"/>
                <a:cs typeface="Calibri"/>
              </a:rPr>
              <a:t>your </a:t>
            </a:r>
            <a:r>
              <a:rPr sz="1000" kern="1200" spc="-3" dirty="0">
                <a:solidFill>
                  <a:prstClr val="black"/>
                </a:solidFill>
                <a:latin typeface="Calibri"/>
                <a:ea typeface="+mn-ea"/>
                <a:cs typeface="Calibri"/>
              </a:rPr>
              <a:t>current</a:t>
            </a:r>
            <a:r>
              <a:rPr sz="1000" kern="1200" spc="83" dirty="0">
                <a:solidFill>
                  <a:prstClr val="black"/>
                </a:solidFill>
                <a:latin typeface="Calibri"/>
                <a:ea typeface="+mn-ea"/>
                <a:cs typeface="Calibri"/>
              </a:rPr>
              <a:t> </a:t>
            </a:r>
            <a:r>
              <a:rPr sz="1000" kern="1200" spc="7" dirty="0">
                <a:solidFill>
                  <a:prstClr val="black"/>
                </a:solidFill>
                <a:latin typeface="Calibri"/>
                <a:ea typeface="+mn-ea"/>
                <a:cs typeface="Calibri"/>
              </a:rPr>
              <a:t>grantmaking.</a:t>
            </a:r>
            <a:endParaRPr sz="1000" kern="1200" dirty="0">
              <a:solidFill>
                <a:prstClr val="black"/>
              </a:solidFill>
              <a:latin typeface="Calibri"/>
              <a:ea typeface="+mn-ea"/>
              <a:cs typeface="Calibri"/>
            </a:endParaRPr>
          </a:p>
          <a:p>
            <a:pPr marL="121870" marR="31938" indent="-113466" defTabSz="605150">
              <a:lnSpc>
                <a:spcPct val="111100"/>
              </a:lnSpc>
              <a:spcBef>
                <a:spcPts val="298"/>
              </a:spcBef>
              <a:buClrTx/>
              <a:buFontTx/>
              <a:buChar char="•"/>
              <a:tabLst>
                <a:tab pos="122291" algn="l"/>
              </a:tabLst>
            </a:pPr>
            <a:r>
              <a:rPr sz="1000" kern="1200" spc="17" dirty="0">
                <a:solidFill>
                  <a:prstClr val="black"/>
                </a:solidFill>
                <a:latin typeface="Calibri"/>
                <a:ea typeface="+mn-ea"/>
                <a:cs typeface="Calibri"/>
              </a:rPr>
              <a:t>Begin </a:t>
            </a:r>
            <a:r>
              <a:rPr sz="1000" kern="1200" spc="3" dirty="0">
                <a:solidFill>
                  <a:prstClr val="black"/>
                </a:solidFill>
                <a:latin typeface="Calibri"/>
                <a:ea typeface="+mn-ea"/>
                <a:cs typeface="Calibri"/>
              </a:rPr>
              <a:t>internal </a:t>
            </a:r>
            <a:r>
              <a:rPr sz="1000" kern="1200" spc="-3" dirty="0">
                <a:solidFill>
                  <a:prstClr val="black"/>
                </a:solidFill>
                <a:latin typeface="Calibri"/>
                <a:ea typeface="+mn-ea"/>
                <a:cs typeface="Calibri"/>
              </a:rPr>
              <a:t>data </a:t>
            </a:r>
            <a:r>
              <a:rPr sz="1000" kern="1200" spc="17" dirty="0">
                <a:solidFill>
                  <a:prstClr val="black"/>
                </a:solidFill>
                <a:latin typeface="Calibri"/>
                <a:ea typeface="+mn-ea"/>
                <a:cs typeface="Calibri"/>
              </a:rPr>
              <a:t>collection </a:t>
            </a:r>
            <a:r>
              <a:rPr sz="1000" kern="1200" spc="-10" dirty="0">
                <a:solidFill>
                  <a:prstClr val="black"/>
                </a:solidFill>
                <a:latin typeface="Calibri"/>
                <a:ea typeface="+mn-ea"/>
                <a:cs typeface="Calibri"/>
              </a:rPr>
              <a:t>for the </a:t>
            </a:r>
            <a:r>
              <a:rPr sz="1000" kern="1200" spc="3" dirty="0">
                <a:solidFill>
                  <a:prstClr val="black"/>
                </a:solidFill>
                <a:latin typeface="Calibri"/>
                <a:ea typeface="+mn-ea"/>
                <a:cs typeface="Calibri"/>
              </a:rPr>
              <a:t>dimension(s) </a:t>
            </a:r>
            <a:r>
              <a:rPr sz="1000" kern="1200" spc="-3" dirty="0">
                <a:solidFill>
                  <a:prstClr val="black"/>
                </a:solidFill>
                <a:latin typeface="Calibri"/>
                <a:ea typeface="+mn-ea"/>
                <a:cs typeface="Calibri"/>
              </a:rPr>
              <a:t>of </a:t>
            </a:r>
            <a:r>
              <a:rPr sz="1000" kern="1200" spc="7" dirty="0">
                <a:solidFill>
                  <a:prstClr val="black"/>
                </a:solidFill>
                <a:latin typeface="Calibri"/>
                <a:ea typeface="+mn-ea"/>
                <a:cs typeface="Calibri"/>
              </a:rPr>
              <a:t>power </a:t>
            </a:r>
            <a:r>
              <a:rPr sz="1000" kern="1200" spc="13" dirty="0">
                <a:solidFill>
                  <a:prstClr val="black"/>
                </a:solidFill>
                <a:latin typeface="Calibri"/>
                <a:ea typeface="+mn-ea"/>
                <a:cs typeface="Calibri"/>
              </a:rPr>
              <a:t>you  </a:t>
            </a:r>
            <a:r>
              <a:rPr sz="1000" kern="1200" spc="3" dirty="0">
                <a:solidFill>
                  <a:prstClr val="black"/>
                </a:solidFill>
                <a:latin typeface="Calibri"/>
                <a:ea typeface="+mn-ea"/>
                <a:cs typeface="Calibri"/>
              </a:rPr>
              <a:t>have </a:t>
            </a:r>
            <a:r>
              <a:rPr sz="1000" kern="1200" spc="10" dirty="0">
                <a:solidFill>
                  <a:prstClr val="black"/>
                </a:solidFill>
                <a:latin typeface="Calibri"/>
                <a:ea typeface="+mn-ea"/>
                <a:cs typeface="Calibri"/>
              </a:rPr>
              <a:t>chosen </a:t>
            </a:r>
            <a:r>
              <a:rPr sz="1000" kern="1200" spc="-13" dirty="0">
                <a:solidFill>
                  <a:prstClr val="black"/>
                </a:solidFill>
                <a:latin typeface="Calibri"/>
                <a:ea typeface="+mn-ea"/>
                <a:cs typeface="Calibri"/>
              </a:rPr>
              <a:t>to </a:t>
            </a:r>
            <a:r>
              <a:rPr sz="1000" kern="1200" spc="10" dirty="0">
                <a:solidFill>
                  <a:prstClr val="black"/>
                </a:solidFill>
                <a:latin typeface="Calibri"/>
                <a:ea typeface="+mn-ea"/>
                <a:cs typeface="Calibri"/>
              </a:rPr>
              <a:t>explore. </a:t>
            </a:r>
            <a:r>
              <a:rPr sz="1000" kern="1200" spc="20" dirty="0">
                <a:solidFill>
                  <a:prstClr val="black"/>
                </a:solidFill>
                <a:latin typeface="Calibri"/>
                <a:ea typeface="+mn-ea"/>
                <a:cs typeface="Calibri"/>
              </a:rPr>
              <a:t>Review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related </a:t>
            </a:r>
            <a:r>
              <a:rPr sz="1000" kern="1200" spc="10" dirty="0">
                <a:solidFill>
                  <a:prstClr val="black"/>
                </a:solidFill>
                <a:latin typeface="Calibri"/>
                <a:ea typeface="+mn-ea"/>
                <a:cs typeface="Calibri"/>
              </a:rPr>
              <a:t>sample checklist </a:t>
            </a:r>
            <a:r>
              <a:rPr sz="1000" kern="1200" spc="-7" dirty="0">
                <a:solidFill>
                  <a:prstClr val="black"/>
                </a:solidFill>
                <a:latin typeface="Calibri"/>
                <a:ea typeface="+mn-ea"/>
                <a:cs typeface="Calibri"/>
              </a:rPr>
              <a:t>of  </a:t>
            </a:r>
            <a:r>
              <a:rPr sz="1000" kern="1200" dirty="0">
                <a:solidFill>
                  <a:prstClr val="black"/>
                </a:solidFill>
                <a:latin typeface="Calibri"/>
                <a:ea typeface="+mn-ea"/>
                <a:cs typeface="Calibri"/>
              </a:rPr>
              <a:t>questions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edit </a:t>
            </a:r>
            <a:r>
              <a:rPr sz="1000" kern="1200" dirty="0">
                <a:solidFill>
                  <a:prstClr val="black"/>
                </a:solidFill>
                <a:latin typeface="Calibri"/>
                <a:ea typeface="+mn-ea"/>
                <a:cs typeface="Calibri"/>
              </a:rPr>
              <a:t>or </a:t>
            </a:r>
            <a:r>
              <a:rPr sz="1000" kern="1200" spc="13" dirty="0">
                <a:solidFill>
                  <a:prstClr val="black"/>
                </a:solidFill>
                <a:latin typeface="Calibri"/>
                <a:ea typeface="+mn-ea"/>
                <a:cs typeface="Calibri"/>
              </a:rPr>
              <a:t>add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it. </a:t>
            </a:r>
            <a:r>
              <a:rPr sz="1000" kern="1200" spc="3" dirty="0">
                <a:solidFill>
                  <a:prstClr val="black"/>
                </a:solidFill>
                <a:latin typeface="Calibri"/>
                <a:ea typeface="+mn-ea"/>
                <a:cs typeface="Calibri"/>
              </a:rPr>
              <a:t>Alert </a:t>
            </a:r>
            <a:r>
              <a:rPr sz="1000" kern="1200" spc="-3" dirty="0">
                <a:solidFill>
                  <a:prstClr val="black"/>
                </a:solidFill>
                <a:latin typeface="Calibri"/>
                <a:ea typeface="+mn-ea"/>
                <a:cs typeface="Calibri"/>
              </a:rPr>
              <a:t>relevant </a:t>
            </a:r>
            <a:r>
              <a:rPr sz="1000" kern="1200" spc="-20" dirty="0">
                <a:solidFill>
                  <a:prstClr val="black"/>
                </a:solidFill>
                <a:latin typeface="Calibri"/>
                <a:ea typeface="+mn-ea"/>
                <a:cs typeface="Calibri"/>
              </a:rPr>
              <a:t>staff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enable </a:t>
            </a:r>
            <a:r>
              <a:rPr sz="1000" kern="1200" spc="-7" dirty="0">
                <a:solidFill>
                  <a:prstClr val="black"/>
                </a:solidFill>
                <a:latin typeface="Calibri"/>
                <a:ea typeface="+mn-ea"/>
                <a:cs typeface="Calibri"/>
              </a:rPr>
              <a:t>them  </a:t>
            </a:r>
            <a:r>
              <a:rPr sz="1000" kern="1200" spc="-13" dirty="0">
                <a:solidFill>
                  <a:prstClr val="black"/>
                </a:solidFill>
                <a:latin typeface="Calibri"/>
                <a:ea typeface="+mn-ea"/>
                <a:cs typeface="Calibri"/>
              </a:rPr>
              <a:t>to </a:t>
            </a:r>
            <a:r>
              <a:rPr sz="1000" kern="1200" dirty="0">
                <a:solidFill>
                  <a:prstClr val="black"/>
                </a:solidFill>
                <a:latin typeface="Calibri"/>
                <a:ea typeface="+mn-ea"/>
                <a:cs typeface="Calibri"/>
              </a:rPr>
              <a:t>budget </a:t>
            </a:r>
            <a:r>
              <a:rPr sz="1000" kern="1200" spc="-3" dirty="0">
                <a:solidFill>
                  <a:prstClr val="black"/>
                </a:solidFill>
                <a:latin typeface="Calibri"/>
                <a:ea typeface="+mn-ea"/>
                <a:cs typeface="Calibri"/>
              </a:rPr>
              <a:t>time </a:t>
            </a:r>
            <a:r>
              <a:rPr sz="1000" kern="1200" spc="-13" dirty="0">
                <a:solidFill>
                  <a:prstClr val="black"/>
                </a:solidFill>
                <a:latin typeface="Calibri"/>
                <a:ea typeface="+mn-ea"/>
                <a:cs typeface="Calibri"/>
              </a:rPr>
              <a:t>to </a:t>
            </a:r>
            <a:r>
              <a:rPr sz="1000" kern="1200" spc="-7" dirty="0">
                <a:solidFill>
                  <a:prstClr val="black"/>
                </a:solidFill>
                <a:latin typeface="Calibri"/>
                <a:ea typeface="+mn-ea"/>
                <a:cs typeface="Calibri"/>
              </a:rPr>
              <a:t>gather </a:t>
            </a:r>
            <a:r>
              <a:rPr sz="1000" kern="1200" dirty="0">
                <a:solidFill>
                  <a:prstClr val="black"/>
                </a:solidFill>
                <a:latin typeface="Calibri"/>
                <a:ea typeface="+mn-ea"/>
                <a:cs typeface="Calibri"/>
              </a:rPr>
              <a:t>answers </a:t>
            </a:r>
            <a:r>
              <a:rPr sz="1000" kern="1200" spc="-13" dirty="0">
                <a:solidFill>
                  <a:prstClr val="black"/>
                </a:solidFill>
                <a:latin typeface="Calibri"/>
                <a:ea typeface="+mn-ea"/>
                <a:cs typeface="Calibri"/>
              </a:rPr>
              <a:t>to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list </a:t>
            </a:r>
            <a:r>
              <a:rPr sz="1000" kern="1200" spc="-3" dirty="0">
                <a:solidFill>
                  <a:prstClr val="black"/>
                </a:solidFill>
                <a:latin typeface="Calibri"/>
                <a:ea typeface="+mn-ea"/>
                <a:cs typeface="Calibri"/>
              </a:rPr>
              <a:t>of </a:t>
            </a:r>
            <a:r>
              <a:rPr sz="1000" kern="1200" dirty="0">
                <a:solidFill>
                  <a:prstClr val="black"/>
                </a:solidFill>
                <a:latin typeface="Calibri"/>
                <a:ea typeface="+mn-ea"/>
                <a:cs typeface="Calibri"/>
              </a:rPr>
              <a:t>questions about </a:t>
            </a:r>
            <a:r>
              <a:rPr sz="1000" kern="1200" spc="20" dirty="0">
                <a:solidFill>
                  <a:prstClr val="black"/>
                </a:solidFill>
                <a:latin typeface="Calibri"/>
                <a:ea typeface="+mn-ea"/>
                <a:cs typeface="Calibri"/>
              </a:rPr>
              <a:t>how </a:t>
            </a:r>
            <a:r>
              <a:rPr sz="1000" kern="1200" spc="195" dirty="0">
                <a:solidFill>
                  <a:prstClr val="black"/>
                </a:solidFill>
                <a:latin typeface="Calibri"/>
                <a:ea typeface="+mn-ea"/>
                <a:cs typeface="Calibri"/>
              </a:rPr>
              <a:t>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foundation </a:t>
            </a:r>
            <a:r>
              <a:rPr sz="1000" kern="1200" spc="7" dirty="0">
                <a:solidFill>
                  <a:prstClr val="black"/>
                </a:solidFill>
                <a:latin typeface="Calibri"/>
                <a:ea typeface="+mn-ea"/>
                <a:cs typeface="Calibri"/>
              </a:rPr>
              <a:t>approaches </a:t>
            </a:r>
            <a:r>
              <a:rPr sz="1000" kern="1200" spc="-10" dirty="0">
                <a:solidFill>
                  <a:prstClr val="black"/>
                </a:solidFill>
                <a:latin typeface="Calibri"/>
                <a:ea typeface="+mn-ea"/>
                <a:cs typeface="Calibri"/>
              </a:rPr>
              <a:t>its </a:t>
            </a:r>
            <a:r>
              <a:rPr sz="1000" kern="1200" spc="13" dirty="0">
                <a:solidFill>
                  <a:prstClr val="black"/>
                </a:solidFill>
                <a:latin typeface="Calibri"/>
                <a:ea typeface="+mn-ea"/>
                <a:cs typeface="Calibri"/>
              </a:rPr>
              <a:t>work </a:t>
            </a:r>
            <a:r>
              <a:rPr sz="1000" kern="1200" spc="23" dirty="0">
                <a:solidFill>
                  <a:prstClr val="black"/>
                </a:solidFill>
                <a:latin typeface="Calibri"/>
                <a:ea typeface="+mn-ea"/>
                <a:cs typeface="Calibri"/>
              </a:rPr>
              <a:t>in </a:t>
            </a:r>
            <a:r>
              <a:rPr sz="1000" kern="1200" spc="-3" dirty="0">
                <a:solidFill>
                  <a:prstClr val="black"/>
                </a:solidFill>
                <a:latin typeface="Calibri"/>
                <a:ea typeface="+mn-ea"/>
                <a:cs typeface="Calibri"/>
              </a:rPr>
              <a:t>this</a:t>
            </a:r>
            <a:r>
              <a:rPr sz="1000" kern="1200" spc="3" dirty="0">
                <a:solidFill>
                  <a:prstClr val="black"/>
                </a:solidFill>
                <a:latin typeface="Calibri"/>
                <a:ea typeface="+mn-ea"/>
                <a:cs typeface="Calibri"/>
              </a:rPr>
              <a:t> </a:t>
            </a:r>
            <a:r>
              <a:rPr sz="1000" kern="1200" dirty="0">
                <a:solidFill>
                  <a:prstClr val="black"/>
                </a:solidFill>
                <a:latin typeface="Calibri"/>
                <a:ea typeface="+mn-ea"/>
                <a:cs typeface="Calibri"/>
              </a:rPr>
              <a:t>area.</a:t>
            </a:r>
          </a:p>
          <a:p>
            <a:pPr marL="121870" marR="62616" indent="-113466" defTabSz="605150">
              <a:lnSpc>
                <a:spcPct val="111100"/>
              </a:lnSpc>
              <a:spcBef>
                <a:spcPts val="298"/>
              </a:spcBef>
              <a:buClrTx/>
              <a:buFontTx/>
              <a:buChar char="•"/>
              <a:tabLst>
                <a:tab pos="122291" algn="l"/>
              </a:tabLst>
            </a:pPr>
            <a:r>
              <a:rPr sz="1000" kern="1200" spc="3" dirty="0">
                <a:solidFill>
                  <a:prstClr val="black"/>
                </a:solidFill>
                <a:latin typeface="Calibri"/>
                <a:ea typeface="+mn-ea"/>
                <a:cs typeface="Calibri"/>
              </a:rPr>
              <a:t>Invite </a:t>
            </a:r>
            <a:r>
              <a:rPr sz="1000" kern="1200" spc="-7" dirty="0">
                <a:solidFill>
                  <a:prstClr val="black"/>
                </a:solidFill>
                <a:latin typeface="Calibri"/>
                <a:ea typeface="+mn-ea"/>
                <a:cs typeface="Calibri"/>
              </a:rPr>
              <a:t>grantees, </a:t>
            </a:r>
            <a:r>
              <a:rPr sz="1000" kern="1200" spc="-3" dirty="0">
                <a:solidFill>
                  <a:prstClr val="black"/>
                </a:solidFill>
                <a:latin typeface="Calibri"/>
                <a:ea typeface="+mn-ea"/>
                <a:cs typeface="Calibri"/>
              </a:rPr>
              <a:t>peers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other </a:t>
            </a:r>
            <a:r>
              <a:rPr sz="1000" kern="1200" dirty="0">
                <a:solidFill>
                  <a:prstClr val="black"/>
                </a:solidFill>
                <a:latin typeface="Calibri"/>
                <a:ea typeface="+mn-ea"/>
                <a:cs typeface="Calibri"/>
              </a:rPr>
              <a:t>stakeholders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participate. </a:t>
            </a:r>
            <a:r>
              <a:rPr sz="1000" kern="1200" spc="-3" dirty="0">
                <a:solidFill>
                  <a:prstClr val="black"/>
                </a:solidFill>
                <a:latin typeface="Calibri"/>
                <a:ea typeface="+mn-ea"/>
                <a:cs typeface="Calibri"/>
              </a:rPr>
              <a:t>Let  them </a:t>
            </a:r>
            <a:r>
              <a:rPr sz="1000" kern="1200" spc="20" dirty="0">
                <a:solidFill>
                  <a:prstClr val="black"/>
                </a:solidFill>
                <a:latin typeface="Calibri"/>
                <a:ea typeface="+mn-ea"/>
                <a:cs typeface="Calibri"/>
              </a:rPr>
              <a:t>know </a:t>
            </a:r>
            <a:r>
              <a:rPr sz="1000" kern="1200" dirty="0">
                <a:solidFill>
                  <a:prstClr val="black"/>
                </a:solidFill>
                <a:latin typeface="Calibri"/>
                <a:ea typeface="+mn-ea"/>
                <a:cs typeface="Calibri"/>
              </a:rPr>
              <a:t>why, </a:t>
            </a:r>
            <a:r>
              <a:rPr sz="1000" kern="1200" spc="13" dirty="0">
                <a:solidFill>
                  <a:prstClr val="black"/>
                </a:solidFill>
                <a:latin typeface="Calibri"/>
                <a:ea typeface="+mn-ea"/>
                <a:cs typeface="Calibri"/>
              </a:rPr>
              <a:t>when and </a:t>
            </a:r>
            <a:r>
              <a:rPr sz="1000" kern="1200" spc="20" dirty="0">
                <a:solidFill>
                  <a:prstClr val="black"/>
                </a:solidFill>
                <a:latin typeface="Calibri"/>
                <a:ea typeface="+mn-ea"/>
                <a:cs typeface="Calibri"/>
              </a:rPr>
              <a:t>how </a:t>
            </a:r>
            <a:r>
              <a:rPr sz="1000" kern="1200" spc="17" dirty="0">
                <a:solidFill>
                  <a:prstClr val="black"/>
                </a:solidFill>
                <a:latin typeface="Calibri"/>
                <a:ea typeface="+mn-ea"/>
                <a:cs typeface="Calibri"/>
              </a:rPr>
              <a:t>you </a:t>
            </a:r>
            <a:r>
              <a:rPr sz="1000" kern="1200" spc="30" dirty="0">
                <a:solidFill>
                  <a:prstClr val="black"/>
                </a:solidFill>
                <a:latin typeface="Calibri"/>
                <a:ea typeface="+mn-ea"/>
                <a:cs typeface="Calibri"/>
              </a:rPr>
              <a:t>will </a:t>
            </a:r>
            <a:r>
              <a:rPr sz="1000" kern="1200" spc="7" dirty="0">
                <a:solidFill>
                  <a:prstClr val="black"/>
                </a:solidFill>
                <a:latin typeface="Calibri"/>
                <a:ea typeface="+mn-ea"/>
                <a:cs typeface="Calibri"/>
              </a:rPr>
              <a:t>be </a:t>
            </a:r>
            <a:r>
              <a:rPr sz="1000" kern="1200" spc="13" dirty="0">
                <a:solidFill>
                  <a:prstClr val="black"/>
                </a:solidFill>
                <a:latin typeface="Calibri"/>
                <a:ea typeface="+mn-ea"/>
                <a:cs typeface="Calibri"/>
              </a:rPr>
              <a:t>soliciting </a:t>
            </a:r>
            <a:r>
              <a:rPr sz="1000" kern="1200" spc="-3" dirty="0">
                <a:solidFill>
                  <a:prstClr val="black"/>
                </a:solidFill>
                <a:latin typeface="Calibri"/>
                <a:ea typeface="+mn-ea"/>
                <a:cs typeface="Calibri"/>
              </a:rPr>
              <a:t>honest  </a:t>
            </a:r>
            <a:r>
              <a:rPr sz="1000" kern="1200" spc="7" dirty="0">
                <a:solidFill>
                  <a:prstClr val="black"/>
                </a:solidFill>
                <a:latin typeface="Calibri"/>
                <a:ea typeface="+mn-ea"/>
                <a:cs typeface="Calibri"/>
              </a:rPr>
              <a:t>feedback </a:t>
            </a:r>
            <a:r>
              <a:rPr sz="1000" kern="1200" spc="3" dirty="0">
                <a:solidFill>
                  <a:prstClr val="black"/>
                </a:solidFill>
                <a:latin typeface="Calibri"/>
                <a:ea typeface="+mn-ea"/>
                <a:cs typeface="Calibri"/>
              </a:rPr>
              <a:t>(e.g., </a:t>
            </a:r>
            <a:r>
              <a:rPr sz="1000" kern="1200" spc="-3" dirty="0">
                <a:solidFill>
                  <a:prstClr val="black"/>
                </a:solidFill>
                <a:latin typeface="Calibri"/>
                <a:ea typeface="+mn-ea"/>
                <a:cs typeface="Calibri"/>
              </a:rPr>
              <a:t>survey, third-party </a:t>
            </a:r>
            <a:r>
              <a:rPr sz="1000" kern="1200" spc="3" dirty="0">
                <a:solidFill>
                  <a:prstClr val="black"/>
                </a:solidFill>
                <a:latin typeface="Calibri"/>
                <a:ea typeface="+mn-ea"/>
                <a:cs typeface="Calibri"/>
              </a:rPr>
              <a:t>interviews). </a:t>
            </a:r>
            <a:r>
              <a:rPr sz="1000" kern="1200" dirty="0">
                <a:solidFill>
                  <a:prstClr val="black"/>
                </a:solidFill>
                <a:latin typeface="Calibri"/>
                <a:ea typeface="+mn-ea"/>
                <a:cs typeface="Calibri"/>
              </a:rPr>
              <a:t>Identify </a:t>
            </a:r>
            <a:r>
              <a:rPr sz="1000" kern="1200" spc="7" dirty="0">
                <a:solidFill>
                  <a:prstClr val="black"/>
                </a:solidFill>
                <a:latin typeface="Calibri"/>
                <a:ea typeface="+mn-ea"/>
                <a:cs typeface="Calibri"/>
              </a:rPr>
              <a:t>incentives  </a:t>
            </a:r>
            <a:r>
              <a:rPr sz="1000" kern="1200" spc="13" dirty="0">
                <a:solidFill>
                  <a:prstClr val="black"/>
                </a:solidFill>
                <a:latin typeface="Calibri"/>
                <a:ea typeface="+mn-ea"/>
                <a:cs typeface="Calibri"/>
              </a:rPr>
              <a:t>and </a:t>
            </a:r>
            <a:r>
              <a:rPr sz="1000" kern="1200" dirty="0">
                <a:solidFill>
                  <a:prstClr val="black"/>
                </a:solidFill>
                <a:latin typeface="Calibri"/>
                <a:ea typeface="+mn-ea"/>
                <a:cs typeface="Calibri"/>
              </a:rPr>
              <a:t>motivations </a:t>
            </a:r>
            <a:r>
              <a:rPr sz="1000" kern="1200" spc="-17" dirty="0">
                <a:solidFill>
                  <a:prstClr val="black"/>
                </a:solidFill>
                <a:latin typeface="Calibri"/>
                <a:ea typeface="+mn-ea"/>
                <a:cs typeface="Calibri"/>
              </a:rPr>
              <a:t>that </a:t>
            </a:r>
            <a:r>
              <a:rPr sz="1000" kern="1200" spc="30" dirty="0">
                <a:solidFill>
                  <a:prstClr val="black"/>
                </a:solidFill>
                <a:latin typeface="Calibri"/>
                <a:ea typeface="+mn-ea"/>
                <a:cs typeface="Calibri"/>
              </a:rPr>
              <a:t>will </a:t>
            </a:r>
            <a:r>
              <a:rPr sz="1000" kern="1200" spc="-3" dirty="0">
                <a:solidFill>
                  <a:prstClr val="black"/>
                </a:solidFill>
                <a:latin typeface="Calibri"/>
                <a:ea typeface="+mn-ea"/>
                <a:cs typeface="Calibri"/>
              </a:rPr>
              <a:t>support </a:t>
            </a:r>
            <a:r>
              <a:rPr sz="1000" kern="1200" spc="17" dirty="0">
                <a:solidFill>
                  <a:prstClr val="black"/>
                </a:solidFill>
                <a:latin typeface="Calibri"/>
                <a:ea typeface="+mn-ea"/>
                <a:cs typeface="Calibri"/>
              </a:rPr>
              <a:t>high </a:t>
            </a:r>
            <a:r>
              <a:rPr sz="1000" kern="1200" dirty="0">
                <a:solidFill>
                  <a:prstClr val="black"/>
                </a:solidFill>
                <a:latin typeface="Calibri"/>
                <a:ea typeface="+mn-ea"/>
                <a:cs typeface="Calibri"/>
              </a:rPr>
              <a:t>response </a:t>
            </a:r>
            <a:r>
              <a:rPr sz="1000" kern="1200" spc="-10" dirty="0">
                <a:solidFill>
                  <a:prstClr val="black"/>
                </a:solidFill>
                <a:latin typeface="Calibri"/>
                <a:ea typeface="+mn-ea"/>
                <a:cs typeface="Calibri"/>
              </a:rPr>
              <a:t>rates. </a:t>
            </a:r>
            <a:r>
              <a:rPr sz="1000" kern="1200" spc="-3" dirty="0">
                <a:solidFill>
                  <a:prstClr val="black"/>
                </a:solidFill>
                <a:latin typeface="Calibri"/>
                <a:ea typeface="+mn-ea"/>
                <a:cs typeface="Calibri"/>
              </a:rPr>
              <a:t>(See </a:t>
            </a:r>
            <a:r>
              <a:rPr sz="1000" kern="1200" spc="7" dirty="0">
                <a:solidFill>
                  <a:prstClr val="black"/>
                </a:solidFill>
                <a:latin typeface="Calibri"/>
                <a:ea typeface="+mn-ea"/>
                <a:cs typeface="Calibri"/>
              </a:rPr>
              <a:t>Tips </a:t>
            </a:r>
            <a:r>
              <a:rPr sz="1000" kern="1200" spc="13" dirty="0">
                <a:solidFill>
                  <a:prstClr val="black"/>
                </a:solidFill>
                <a:latin typeface="Calibri"/>
                <a:ea typeface="+mn-ea"/>
                <a:cs typeface="Calibri"/>
              </a:rPr>
              <a:t>on  </a:t>
            </a:r>
            <a:r>
              <a:rPr sz="1000" kern="1200" spc="17" dirty="0">
                <a:solidFill>
                  <a:prstClr val="black"/>
                </a:solidFill>
                <a:latin typeface="Calibri"/>
                <a:ea typeface="+mn-ea"/>
                <a:cs typeface="Calibri"/>
              </a:rPr>
              <a:t>Soliciting</a:t>
            </a:r>
            <a:r>
              <a:rPr sz="1000" kern="1200" spc="23" dirty="0">
                <a:solidFill>
                  <a:prstClr val="black"/>
                </a:solidFill>
                <a:latin typeface="Calibri"/>
                <a:ea typeface="+mn-ea"/>
                <a:cs typeface="Calibri"/>
              </a:rPr>
              <a:t> </a:t>
            </a:r>
            <a:r>
              <a:rPr sz="1000" kern="1200" spc="7" dirty="0">
                <a:solidFill>
                  <a:prstClr val="black"/>
                </a:solidFill>
                <a:latin typeface="Calibri"/>
                <a:ea typeface="+mn-ea"/>
                <a:cs typeface="Calibri"/>
              </a:rPr>
              <a:t>Feedback.)</a:t>
            </a:r>
            <a:endParaRPr sz="1000" kern="1200" dirty="0">
              <a:solidFill>
                <a:prstClr val="black"/>
              </a:solidFill>
              <a:latin typeface="Calibri"/>
              <a:ea typeface="+mn-ea"/>
              <a:cs typeface="Calibri"/>
            </a:endParaRPr>
          </a:p>
          <a:p>
            <a:pPr marL="121870" marR="466890" indent="-113466" defTabSz="605150">
              <a:lnSpc>
                <a:spcPct val="111100"/>
              </a:lnSpc>
              <a:spcBef>
                <a:spcPts val="298"/>
              </a:spcBef>
              <a:buClrTx/>
              <a:buFontTx/>
              <a:buChar char="•"/>
              <a:tabLst>
                <a:tab pos="122291" algn="l"/>
              </a:tabLst>
            </a:pPr>
            <a:r>
              <a:rPr sz="1000" kern="1200" spc="3" dirty="0">
                <a:solidFill>
                  <a:prstClr val="black"/>
                </a:solidFill>
                <a:latin typeface="Calibri"/>
                <a:ea typeface="+mn-ea"/>
                <a:cs typeface="Calibri"/>
              </a:rPr>
              <a:t>Establish </a:t>
            </a:r>
            <a:r>
              <a:rPr sz="1000" kern="1200" spc="13" dirty="0">
                <a:solidFill>
                  <a:prstClr val="black"/>
                </a:solidFill>
                <a:latin typeface="Calibri"/>
                <a:ea typeface="+mn-ea"/>
                <a:cs typeface="Calibri"/>
              </a:rPr>
              <a:t>a </a:t>
            </a:r>
            <a:r>
              <a:rPr sz="1000" kern="1200" spc="7" dirty="0">
                <a:solidFill>
                  <a:prstClr val="black"/>
                </a:solidFill>
                <a:latin typeface="Calibri"/>
                <a:ea typeface="+mn-ea"/>
                <a:cs typeface="Calibri"/>
              </a:rPr>
              <a:t>timeline </a:t>
            </a:r>
            <a:r>
              <a:rPr sz="1000" kern="1200" spc="-10" dirty="0">
                <a:solidFill>
                  <a:prstClr val="black"/>
                </a:solidFill>
                <a:latin typeface="Calibri"/>
                <a:ea typeface="+mn-ea"/>
                <a:cs typeface="Calibri"/>
              </a:rPr>
              <a:t>for </a:t>
            </a:r>
            <a:r>
              <a:rPr sz="1000" kern="1200" spc="10" dirty="0">
                <a:solidFill>
                  <a:prstClr val="black"/>
                </a:solidFill>
                <a:latin typeface="Calibri"/>
                <a:ea typeface="+mn-ea"/>
                <a:cs typeface="Calibri"/>
              </a:rPr>
              <a:t>informing </a:t>
            </a:r>
            <a:r>
              <a:rPr sz="1000" kern="1200" spc="7" dirty="0">
                <a:solidFill>
                  <a:prstClr val="black"/>
                </a:solidFill>
                <a:latin typeface="Calibri"/>
                <a:ea typeface="+mn-ea"/>
                <a:cs typeface="Calibri"/>
              </a:rPr>
              <a:t>board, </a:t>
            </a:r>
            <a:r>
              <a:rPr sz="1000" kern="1200" spc="-20" dirty="0">
                <a:solidFill>
                  <a:prstClr val="black"/>
                </a:solidFill>
                <a:latin typeface="Calibri"/>
                <a:ea typeface="+mn-ea"/>
                <a:cs typeface="Calibri"/>
              </a:rPr>
              <a:t>staff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other  </a:t>
            </a:r>
            <a:r>
              <a:rPr sz="1000" kern="1200" dirty="0">
                <a:solidFill>
                  <a:prstClr val="black"/>
                </a:solidFill>
                <a:latin typeface="Calibri"/>
                <a:ea typeface="+mn-ea"/>
                <a:cs typeface="Calibri"/>
              </a:rPr>
              <a:t>stakeholders </a:t>
            </a:r>
            <a:r>
              <a:rPr sz="1000" kern="1200" spc="17" dirty="0">
                <a:solidFill>
                  <a:prstClr val="black"/>
                </a:solidFill>
                <a:latin typeface="Calibri"/>
                <a:ea typeface="+mn-ea"/>
                <a:cs typeface="Calibri"/>
              </a:rPr>
              <a:t>on </a:t>
            </a:r>
            <a:r>
              <a:rPr sz="1000" kern="1200" spc="-10" dirty="0">
                <a:solidFill>
                  <a:prstClr val="black"/>
                </a:solidFill>
                <a:latin typeface="Calibri"/>
                <a:ea typeface="+mn-ea"/>
                <a:cs typeface="Calibri"/>
              </a:rPr>
              <a:t>the </a:t>
            </a:r>
            <a:r>
              <a:rPr sz="1000" kern="1200" spc="-13" dirty="0">
                <a:solidFill>
                  <a:prstClr val="black"/>
                </a:solidFill>
                <a:latin typeface="Calibri"/>
                <a:ea typeface="+mn-ea"/>
                <a:cs typeface="Calibri"/>
              </a:rPr>
              <a:t>status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a:t>
            </a:r>
            <a:r>
              <a:rPr sz="1000" kern="1200" spc="17" dirty="0">
                <a:solidFill>
                  <a:prstClr val="black"/>
                </a:solidFill>
                <a:latin typeface="Calibri"/>
                <a:ea typeface="+mn-ea"/>
                <a:cs typeface="Calibri"/>
              </a:rPr>
              <a:t> </a:t>
            </a:r>
            <a:r>
              <a:rPr sz="1000" kern="1200" spc="-7" dirty="0">
                <a:solidFill>
                  <a:prstClr val="black"/>
                </a:solidFill>
                <a:latin typeface="Calibri"/>
                <a:ea typeface="+mn-ea"/>
                <a:cs typeface="Calibri"/>
              </a:rPr>
              <a:t>assessment.</a:t>
            </a:r>
            <a:endParaRPr sz="1000" kern="1200" dirty="0">
              <a:solidFill>
                <a:prstClr val="black"/>
              </a:solidFill>
              <a:latin typeface="Calibri"/>
              <a:ea typeface="+mn-ea"/>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058976" y="3291414"/>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p:nvPr/>
        </p:nvSpPr>
        <p:spPr>
          <a:xfrm>
            <a:off x="442967" y="756724"/>
            <a:ext cx="702228" cy="177763"/>
          </a:xfrm>
          <a:prstGeom prst="rect">
            <a:avLst/>
          </a:prstGeom>
        </p:spPr>
        <p:txBody>
          <a:bodyPr vert="horz" wrap="square" lIns="0" tIns="8404" rIns="0" bIns="0" rtlCol="0">
            <a:spAutoFit/>
          </a:bodyPr>
          <a:lstStyle/>
          <a:p>
            <a:pPr marL="8405" defTabSz="605150">
              <a:spcBef>
                <a:spcPts val="66"/>
              </a:spcBef>
              <a:buClrTx/>
            </a:pPr>
            <a:r>
              <a:rPr sz="1100" b="1" kern="1200" spc="66" dirty="0">
                <a:solidFill>
                  <a:schemeClr val="accent3">
                    <a:lumMod val="50000"/>
                  </a:schemeClr>
                </a:solidFill>
                <a:latin typeface="+mn-lt"/>
                <a:ea typeface="+mn-ea"/>
                <a:cs typeface="Oswald"/>
              </a:rPr>
              <a:t>MONTH</a:t>
            </a:r>
            <a:r>
              <a:rPr sz="1100" b="1" kern="1200" spc="-17" dirty="0">
                <a:solidFill>
                  <a:schemeClr val="accent3">
                    <a:lumMod val="50000"/>
                  </a:schemeClr>
                </a:solidFill>
                <a:latin typeface="+mn-lt"/>
                <a:ea typeface="+mn-ea"/>
                <a:cs typeface="Oswald"/>
              </a:rPr>
              <a:t> </a:t>
            </a:r>
            <a:r>
              <a:rPr sz="1100" b="1" kern="1200" spc="13" dirty="0">
                <a:solidFill>
                  <a:schemeClr val="accent3">
                    <a:lumMod val="50000"/>
                  </a:schemeClr>
                </a:solidFill>
                <a:latin typeface="+mn-lt"/>
                <a:ea typeface="+mn-ea"/>
                <a:cs typeface="Oswald"/>
              </a:rPr>
              <a:t>3</a:t>
            </a:r>
            <a:endParaRPr sz="1100" b="1" kern="1200" dirty="0">
              <a:solidFill>
                <a:schemeClr val="accent3">
                  <a:lumMod val="50000"/>
                </a:schemeClr>
              </a:solidFill>
              <a:latin typeface="+mn-lt"/>
              <a:ea typeface="+mn-ea"/>
              <a:cs typeface="Oswald"/>
            </a:endParaRPr>
          </a:p>
        </p:txBody>
      </p:sp>
      <p:sp>
        <p:nvSpPr>
          <p:cNvPr id="9" name="object 9"/>
          <p:cNvSpPr txBox="1"/>
          <p:nvPr/>
        </p:nvSpPr>
        <p:spPr>
          <a:xfrm>
            <a:off x="256406" y="888699"/>
            <a:ext cx="4315594" cy="1480997"/>
          </a:xfrm>
          <a:prstGeom prst="rect">
            <a:avLst/>
          </a:prstGeom>
        </p:spPr>
        <p:txBody>
          <a:bodyPr vert="horz" wrap="square" lIns="0" tIns="57990" rIns="0" bIns="0" rtlCol="0">
            <a:spAutoFit/>
          </a:bodyPr>
          <a:lstStyle/>
          <a:p>
            <a:pPr marL="121870" indent="-113466" defTabSz="605150">
              <a:spcBef>
                <a:spcPts val="457"/>
              </a:spcBef>
              <a:buClrTx/>
              <a:buFontTx/>
              <a:buChar char="•"/>
              <a:tabLst>
                <a:tab pos="122291" algn="l"/>
              </a:tabLst>
            </a:pPr>
            <a:r>
              <a:rPr sz="1000" kern="1200" spc="13" dirty="0">
                <a:solidFill>
                  <a:prstClr val="black"/>
                </a:solidFill>
                <a:latin typeface="Calibri"/>
                <a:ea typeface="+mn-ea"/>
                <a:cs typeface="Calibri"/>
              </a:rPr>
              <a:t>Continue </a:t>
            </a:r>
            <a:r>
              <a:rPr sz="1000" kern="1200" spc="3" dirty="0">
                <a:solidFill>
                  <a:prstClr val="black"/>
                </a:solidFill>
                <a:latin typeface="Calibri"/>
                <a:ea typeface="+mn-ea"/>
                <a:cs typeface="Calibri"/>
              </a:rPr>
              <a:t>internal </a:t>
            </a:r>
            <a:r>
              <a:rPr sz="1000" kern="1200" spc="-3" dirty="0">
                <a:solidFill>
                  <a:prstClr val="black"/>
                </a:solidFill>
                <a:latin typeface="Calibri"/>
                <a:ea typeface="+mn-ea"/>
                <a:cs typeface="Calibri"/>
              </a:rPr>
              <a:t>data </a:t>
            </a:r>
            <a:r>
              <a:rPr sz="1000" kern="1200" spc="17" dirty="0">
                <a:solidFill>
                  <a:prstClr val="black"/>
                </a:solidFill>
                <a:latin typeface="Calibri"/>
                <a:ea typeface="+mn-ea"/>
                <a:cs typeface="Calibri"/>
              </a:rPr>
              <a:t>collection </a:t>
            </a:r>
            <a:r>
              <a:rPr sz="1000" kern="1200" dirty="0">
                <a:solidFill>
                  <a:prstClr val="black"/>
                </a:solidFill>
                <a:latin typeface="Calibri"/>
                <a:ea typeface="+mn-ea"/>
                <a:cs typeface="Calibri"/>
              </a:rPr>
              <a:t>as</a:t>
            </a:r>
            <a:r>
              <a:rPr sz="1000" kern="1200" spc="99" dirty="0">
                <a:solidFill>
                  <a:prstClr val="black"/>
                </a:solidFill>
                <a:latin typeface="Calibri"/>
                <a:ea typeface="+mn-ea"/>
                <a:cs typeface="Calibri"/>
              </a:rPr>
              <a:t> </a:t>
            </a:r>
            <a:r>
              <a:rPr sz="1000" kern="1200" spc="3" dirty="0">
                <a:solidFill>
                  <a:prstClr val="black"/>
                </a:solidFill>
                <a:latin typeface="Calibri"/>
                <a:ea typeface="+mn-ea"/>
                <a:cs typeface="Calibri"/>
              </a:rPr>
              <a:t>needed.</a:t>
            </a:r>
            <a:endParaRPr sz="1000" kern="1200" dirty="0">
              <a:solidFill>
                <a:prstClr val="black"/>
              </a:solidFill>
              <a:latin typeface="Calibri"/>
              <a:ea typeface="+mn-ea"/>
              <a:cs typeface="Calibri"/>
            </a:endParaRPr>
          </a:p>
          <a:p>
            <a:pPr marL="121870" marR="3362" indent="-113466" defTabSz="605150">
              <a:lnSpc>
                <a:spcPct val="111100"/>
              </a:lnSpc>
              <a:spcBef>
                <a:spcPts val="298"/>
              </a:spcBef>
              <a:buClrTx/>
              <a:buFontTx/>
              <a:buChar char="•"/>
              <a:tabLst>
                <a:tab pos="122291" algn="l"/>
              </a:tabLst>
            </a:pPr>
            <a:r>
              <a:rPr sz="1000" kern="1200" spc="17" dirty="0">
                <a:solidFill>
                  <a:prstClr val="black"/>
                </a:solidFill>
                <a:latin typeface="Calibri"/>
                <a:ea typeface="+mn-ea"/>
                <a:cs typeface="Calibri"/>
              </a:rPr>
              <a:t>Solicit </a:t>
            </a:r>
            <a:r>
              <a:rPr sz="1000" kern="1200" spc="7" dirty="0">
                <a:solidFill>
                  <a:prstClr val="black"/>
                </a:solidFill>
                <a:latin typeface="Calibri"/>
                <a:ea typeface="+mn-ea"/>
                <a:cs typeface="Calibri"/>
              </a:rPr>
              <a:t>feedback </a:t>
            </a:r>
            <a:r>
              <a:rPr sz="1000" kern="1200" spc="-3" dirty="0">
                <a:solidFill>
                  <a:prstClr val="black"/>
                </a:solidFill>
                <a:latin typeface="Calibri"/>
                <a:ea typeface="+mn-ea"/>
                <a:cs typeface="Calibri"/>
              </a:rPr>
              <a:t>from </a:t>
            </a:r>
            <a:r>
              <a:rPr sz="1000" kern="1200" spc="-7" dirty="0">
                <a:solidFill>
                  <a:prstClr val="black"/>
                </a:solidFill>
                <a:latin typeface="Calibri"/>
                <a:ea typeface="+mn-ea"/>
                <a:cs typeface="Calibri"/>
              </a:rPr>
              <a:t>grantees, </a:t>
            </a:r>
            <a:r>
              <a:rPr sz="1000" kern="1200" spc="-3" dirty="0">
                <a:solidFill>
                  <a:prstClr val="black"/>
                </a:solidFill>
                <a:latin typeface="Calibri"/>
                <a:ea typeface="+mn-ea"/>
                <a:cs typeface="Calibri"/>
              </a:rPr>
              <a:t>peers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other </a:t>
            </a:r>
            <a:r>
              <a:rPr sz="1000" kern="1200" dirty="0">
                <a:solidFill>
                  <a:prstClr val="black"/>
                </a:solidFill>
                <a:latin typeface="Calibri"/>
                <a:ea typeface="+mn-ea"/>
                <a:cs typeface="Calibri"/>
              </a:rPr>
              <a:t>stakeholders.  </a:t>
            </a:r>
            <a:r>
              <a:rPr sz="1000" kern="1200" spc="20" dirty="0">
                <a:solidFill>
                  <a:prstClr val="black"/>
                </a:solidFill>
                <a:latin typeface="Calibri"/>
                <a:ea typeface="+mn-ea"/>
                <a:cs typeface="Calibri"/>
              </a:rPr>
              <a:t>Review </a:t>
            </a:r>
            <a:r>
              <a:rPr sz="1000" kern="1200" spc="-3" dirty="0">
                <a:solidFill>
                  <a:prstClr val="black"/>
                </a:solidFill>
                <a:latin typeface="Calibri"/>
                <a:ea typeface="+mn-ea"/>
                <a:cs typeface="Calibri"/>
              </a:rPr>
              <a:t>related </a:t>
            </a:r>
            <a:r>
              <a:rPr sz="1000" kern="1200" spc="10" dirty="0">
                <a:solidFill>
                  <a:prstClr val="black"/>
                </a:solidFill>
                <a:latin typeface="Calibri"/>
                <a:ea typeface="+mn-ea"/>
                <a:cs typeface="Calibri"/>
              </a:rPr>
              <a:t>sample </a:t>
            </a:r>
            <a:r>
              <a:rPr sz="1000" kern="1200" spc="3" dirty="0">
                <a:solidFill>
                  <a:prstClr val="black"/>
                </a:solidFill>
                <a:latin typeface="Calibri"/>
                <a:ea typeface="+mn-ea"/>
                <a:cs typeface="Calibri"/>
              </a:rPr>
              <a:t>questionnaire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edit </a:t>
            </a:r>
            <a:r>
              <a:rPr sz="1000" kern="1200" dirty="0">
                <a:solidFill>
                  <a:prstClr val="black"/>
                </a:solidFill>
                <a:latin typeface="Calibri"/>
                <a:ea typeface="+mn-ea"/>
                <a:cs typeface="Calibri"/>
              </a:rPr>
              <a:t>or </a:t>
            </a:r>
            <a:r>
              <a:rPr sz="1000" kern="1200" spc="13" dirty="0">
                <a:solidFill>
                  <a:prstClr val="black"/>
                </a:solidFill>
                <a:latin typeface="Calibri"/>
                <a:ea typeface="+mn-ea"/>
                <a:cs typeface="Calibri"/>
              </a:rPr>
              <a:t>add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it. </a:t>
            </a:r>
            <a:r>
              <a:rPr sz="1000" kern="1200" spc="30" dirty="0">
                <a:solidFill>
                  <a:prstClr val="black"/>
                </a:solidFill>
                <a:latin typeface="Calibri"/>
                <a:ea typeface="+mn-ea"/>
                <a:cs typeface="Calibri"/>
              </a:rPr>
              <a:t>Allow  </a:t>
            </a:r>
            <a:r>
              <a:rPr sz="1000" kern="1200" spc="-17" dirty="0">
                <a:solidFill>
                  <a:prstClr val="black"/>
                </a:solidFill>
                <a:latin typeface="Calibri"/>
                <a:ea typeface="+mn-ea"/>
                <a:cs typeface="Calibri"/>
              </a:rPr>
              <a:t>at </a:t>
            </a:r>
            <a:r>
              <a:rPr sz="1000" kern="1200" spc="-7" dirty="0">
                <a:solidFill>
                  <a:prstClr val="black"/>
                </a:solidFill>
                <a:latin typeface="Calibri"/>
                <a:ea typeface="+mn-ea"/>
                <a:cs typeface="Calibri"/>
              </a:rPr>
              <a:t>least </a:t>
            </a:r>
            <a:r>
              <a:rPr sz="1000" kern="1200" spc="-3" dirty="0">
                <a:solidFill>
                  <a:prstClr val="black"/>
                </a:solidFill>
                <a:latin typeface="Calibri"/>
                <a:ea typeface="+mn-ea"/>
                <a:cs typeface="Calibri"/>
              </a:rPr>
              <a:t>four </a:t>
            </a:r>
            <a:r>
              <a:rPr sz="1000" kern="1200" spc="10" dirty="0">
                <a:solidFill>
                  <a:prstClr val="black"/>
                </a:solidFill>
                <a:latin typeface="Calibri"/>
                <a:ea typeface="+mn-ea"/>
                <a:cs typeface="Calibri"/>
              </a:rPr>
              <a:t>weeks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obtain </a:t>
            </a:r>
            <a:r>
              <a:rPr sz="1000" kern="1200" spc="7" dirty="0">
                <a:solidFill>
                  <a:prstClr val="black"/>
                </a:solidFill>
                <a:latin typeface="Calibri"/>
                <a:ea typeface="+mn-ea"/>
                <a:cs typeface="Calibri"/>
              </a:rPr>
              <a:t>feedback; </a:t>
            </a:r>
            <a:r>
              <a:rPr sz="1000" kern="1200" spc="-17" dirty="0">
                <a:solidFill>
                  <a:prstClr val="black"/>
                </a:solidFill>
                <a:latin typeface="Calibri"/>
                <a:ea typeface="+mn-ea"/>
                <a:cs typeface="Calibri"/>
              </a:rPr>
              <a:t>after </a:t>
            </a:r>
            <a:r>
              <a:rPr sz="1000" kern="1200" spc="-3" dirty="0">
                <a:solidFill>
                  <a:prstClr val="black"/>
                </a:solidFill>
                <a:latin typeface="Calibri"/>
                <a:ea typeface="+mn-ea"/>
                <a:cs typeface="Calibri"/>
              </a:rPr>
              <a:t>four </a:t>
            </a:r>
            <a:r>
              <a:rPr sz="1000" kern="1200" spc="10" dirty="0">
                <a:solidFill>
                  <a:prstClr val="black"/>
                </a:solidFill>
                <a:latin typeface="Calibri"/>
                <a:ea typeface="+mn-ea"/>
                <a:cs typeface="Calibri"/>
              </a:rPr>
              <a:t>weeks, </a:t>
            </a:r>
            <a:r>
              <a:rPr sz="1000" kern="1200" spc="-7" dirty="0">
                <a:solidFill>
                  <a:prstClr val="black"/>
                </a:solidFill>
                <a:latin typeface="Calibri"/>
                <a:ea typeface="+mn-ea"/>
                <a:cs typeface="Calibri"/>
              </a:rPr>
              <a:t>assess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response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whether </a:t>
            </a:r>
            <a:r>
              <a:rPr sz="1000" kern="1200" spc="-13" dirty="0">
                <a:solidFill>
                  <a:prstClr val="black"/>
                </a:solidFill>
                <a:latin typeface="Calibri"/>
                <a:ea typeface="+mn-ea"/>
                <a:cs typeface="Calibri"/>
              </a:rPr>
              <a:t>to </a:t>
            </a:r>
            <a:r>
              <a:rPr sz="1000" kern="1200" spc="13" dirty="0">
                <a:solidFill>
                  <a:prstClr val="black"/>
                </a:solidFill>
                <a:latin typeface="Calibri"/>
                <a:ea typeface="+mn-ea"/>
                <a:cs typeface="Calibri"/>
              </a:rPr>
              <a:t>expand </a:t>
            </a:r>
            <a:r>
              <a:rPr sz="1000" kern="1200" spc="-10" dirty="0">
                <a:solidFill>
                  <a:prstClr val="black"/>
                </a:solidFill>
                <a:latin typeface="Calibri"/>
                <a:ea typeface="+mn-ea"/>
                <a:cs typeface="Calibri"/>
              </a:rPr>
              <a:t>the </a:t>
            </a:r>
            <a:r>
              <a:rPr sz="1000" kern="1200" spc="17" dirty="0">
                <a:solidFill>
                  <a:prstClr val="black"/>
                </a:solidFill>
                <a:latin typeface="Calibri"/>
                <a:ea typeface="+mn-ea"/>
                <a:cs typeface="Calibri"/>
              </a:rPr>
              <a:t>pool </a:t>
            </a:r>
            <a:r>
              <a:rPr sz="1000" kern="1200" dirty="0">
                <a:solidFill>
                  <a:prstClr val="black"/>
                </a:solidFill>
                <a:latin typeface="Calibri"/>
                <a:ea typeface="+mn-ea"/>
                <a:cs typeface="Calibri"/>
              </a:rPr>
              <a:t>or </a:t>
            </a:r>
            <a:r>
              <a:rPr sz="1000" kern="1200" spc="7" dirty="0">
                <a:solidFill>
                  <a:prstClr val="black"/>
                </a:solidFill>
                <a:latin typeface="Calibri"/>
                <a:ea typeface="+mn-ea"/>
                <a:cs typeface="Calibri"/>
              </a:rPr>
              <a:t>incent </a:t>
            </a:r>
            <a:r>
              <a:rPr sz="1000" kern="1200" spc="10" dirty="0">
                <a:solidFill>
                  <a:prstClr val="black"/>
                </a:solidFill>
                <a:latin typeface="Calibri"/>
                <a:ea typeface="+mn-ea"/>
                <a:cs typeface="Calibri"/>
              </a:rPr>
              <a:t>additional  </a:t>
            </a:r>
            <a:r>
              <a:rPr sz="1000" kern="1200" spc="7" dirty="0">
                <a:solidFill>
                  <a:prstClr val="black"/>
                </a:solidFill>
                <a:latin typeface="Calibri"/>
                <a:ea typeface="+mn-ea"/>
                <a:cs typeface="Calibri"/>
              </a:rPr>
              <a:t>participation. Capture </a:t>
            </a:r>
            <a:r>
              <a:rPr sz="1000" kern="1200" spc="-3" dirty="0">
                <a:solidFill>
                  <a:prstClr val="black"/>
                </a:solidFill>
                <a:latin typeface="Calibri"/>
                <a:ea typeface="+mn-ea"/>
                <a:cs typeface="Calibri"/>
              </a:rPr>
              <a:t>responses from </a:t>
            </a:r>
            <a:r>
              <a:rPr sz="1000" kern="1200" spc="13" dirty="0">
                <a:solidFill>
                  <a:prstClr val="black"/>
                </a:solidFill>
                <a:latin typeface="Calibri"/>
                <a:ea typeface="+mn-ea"/>
                <a:cs typeface="Calibri"/>
              </a:rPr>
              <a:t>a </a:t>
            </a:r>
            <a:r>
              <a:rPr sz="1000" kern="1200" spc="-7" dirty="0">
                <a:solidFill>
                  <a:prstClr val="black"/>
                </a:solidFill>
                <a:latin typeface="Calibri"/>
                <a:ea typeface="+mn-ea"/>
                <a:cs typeface="Calibri"/>
              </a:rPr>
              <a:t>representative </a:t>
            </a:r>
            <a:r>
              <a:rPr sz="1000" kern="1200" spc="30" dirty="0">
                <a:solidFill>
                  <a:prstClr val="black"/>
                </a:solidFill>
                <a:latin typeface="Calibri"/>
                <a:ea typeface="+mn-ea"/>
                <a:cs typeface="Calibri"/>
              </a:rPr>
              <a:t>mix </a:t>
            </a:r>
            <a:r>
              <a:rPr sz="1000" kern="1200" spc="-7" dirty="0">
                <a:solidFill>
                  <a:prstClr val="black"/>
                </a:solidFill>
                <a:latin typeface="Calibri"/>
                <a:ea typeface="+mn-ea"/>
                <a:cs typeface="Calibri"/>
              </a:rPr>
              <a:t>of  </a:t>
            </a:r>
            <a:r>
              <a:rPr sz="1000" kern="1200" dirty="0">
                <a:solidFill>
                  <a:prstClr val="black"/>
                </a:solidFill>
                <a:latin typeface="Calibri"/>
                <a:ea typeface="+mn-ea"/>
                <a:cs typeface="Calibri"/>
              </a:rPr>
              <a:t>stakeholders, </a:t>
            </a:r>
            <a:r>
              <a:rPr sz="1000" kern="1200" spc="20" dirty="0">
                <a:solidFill>
                  <a:prstClr val="black"/>
                </a:solidFill>
                <a:latin typeface="Calibri"/>
                <a:ea typeface="+mn-ea"/>
                <a:cs typeface="Calibri"/>
              </a:rPr>
              <a:t>giving </a:t>
            </a:r>
            <a:r>
              <a:rPr sz="1000" kern="1200" spc="17" dirty="0">
                <a:solidFill>
                  <a:prstClr val="black"/>
                </a:solidFill>
                <a:latin typeface="Calibri"/>
                <a:ea typeface="+mn-ea"/>
                <a:cs typeface="Calibri"/>
              </a:rPr>
              <a:t>special </a:t>
            </a:r>
            <a:r>
              <a:rPr sz="1000" kern="1200" spc="-7" dirty="0">
                <a:solidFill>
                  <a:prstClr val="black"/>
                </a:solidFill>
                <a:latin typeface="Calibri"/>
                <a:ea typeface="+mn-ea"/>
                <a:cs typeface="Calibri"/>
              </a:rPr>
              <a:t>attention </a:t>
            </a:r>
            <a:r>
              <a:rPr sz="1000" kern="1200" spc="-13" dirty="0">
                <a:solidFill>
                  <a:prstClr val="black"/>
                </a:solidFill>
                <a:latin typeface="Calibri"/>
                <a:ea typeface="+mn-ea"/>
                <a:cs typeface="Calibri"/>
              </a:rPr>
              <a:t>to </a:t>
            </a:r>
            <a:r>
              <a:rPr lang="en-US" sz="1000" kern="1200" spc="3" dirty="0">
                <a:solidFill>
                  <a:prstClr val="black"/>
                </a:solidFill>
                <a:latin typeface="Calibri"/>
                <a:ea typeface="+mn-ea"/>
                <a:cs typeface="Calibri"/>
              </a:rPr>
              <a:t>under represented </a:t>
            </a:r>
            <a:r>
              <a:rPr sz="1000" kern="1200" spc="17" dirty="0">
                <a:solidFill>
                  <a:prstClr val="black"/>
                </a:solidFill>
                <a:latin typeface="Calibri"/>
                <a:ea typeface="+mn-ea"/>
                <a:cs typeface="Calibri"/>
              </a:rPr>
              <a:t> </a:t>
            </a:r>
            <a:r>
              <a:rPr sz="1000" kern="1200" spc="-3" dirty="0">
                <a:solidFill>
                  <a:prstClr val="black"/>
                </a:solidFill>
                <a:latin typeface="Calibri"/>
                <a:ea typeface="+mn-ea"/>
                <a:cs typeface="Calibri"/>
              </a:rPr>
              <a:t>constituents </a:t>
            </a:r>
            <a:r>
              <a:rPr sz="1000" kern="1200" spc="20" dirty="0">
                <a:solidFill>
                  <a:prstClr val="black"/>
                </a:solidFill>
                <a:latin typeface="Calibri"/>
                <a:ea typeface="+mn-ea"/>
                <a:cs typeface="Calibri"/>
              </a:rPr>
              <a:t>who </a:t>
            </a:r>
            <a:r>
              <a:rPr sz="1000" kern="1200" spc="7" dirty="0">
                <a:solidFill>
                  <a:prstClr val="black"/>
                </a:solidFill>
                <a:latin typeface="Calibri"/>
                <a:ea typeface="+mn-ea"/>
                <a:cs typeface="Calibri"/>
              </a:rPr>
              <a:t>might </a:t>
            </a:r>
            <a:r>
              <a:rPr sz="1000" kern="1200" spc="3" dirty="0">
                <a:solidFill>
                  <a:prstClr val="black"/>
                </a:solidFill>
                <a:latin typeface="Calibri"/>
                <a:ea typeface="+mn-ea"/>
                <a:cs typeface="Calibri"/>
              </a:rPr>
              <a:t>need </a:t>
            </a:r>
            <a:r>
              <a:rPr sz="1000" kern="1200" spc="-7" dirty="0">
                <a:solidFill>
                  <a:prstClr val="black"/>
                </a:solidFill>
                <a:latin typeface="Calibri"/>
                <a:ea typeface="+mn-ea"/>
                <a:cs typeface="Calibri"/>
              </a:rPr>
              <a:t>extra </a:t>
            </a:r>
            <a:r>
              <a:rPr sz="1000" kern="1200" spc="3" dirty="0">
                <a:solidFill>
                  <a:prstClr val="black"/>
                </a:solidFill>
                <a:latin typeface="Calibri"/>
                <a:ea typeface="+mn-ea"/>
                <a:cs typeface="Calibri"/>
              </a:rPr>
              <a:t>encouragement </a:t>
            </a:r>
            <a:r>
              <a:rPr sz="1000" kern="1200" dirty="0">
                <a:solidFill>
                  <a:prstClr val="black"/>
                </a:solidFill>
                <a:latin typeface="Calibri"/>
                <a:ea typeface="+mn-ea"/>
                <a:cs typeface="Calibri"/>
              </a:rPr>
              <a:t>or </a:t>
            </a:r>
            <a:r>
              <a:rPr sz="1000" kern="1200" spc="-3" dirty="0">
                <a:solidFill>
                  <a:prstClr val="black"/>
                </a:solidFill>
                <a:latin typeface="Calibri"/>
                <a:ea typeface="+mn-ea"/>
                <a:cs typeface="Calibri"/>
              </a:rPr>
              <a:t>time </a:t>
            </a:r>
            <a:r>
              <a:rPr sz="1000" kern="1200" spc="10" dirty="0">
                <a:solidFill>
                  <a:prstClr val="black"/>
                </a:solidFill>
                <a:latin typeface="Calibri"/>
                <a:ea typeface="+mn-ea"/>
                <a:cs typeface="Calibri"/>
              </a:rPr>
              <a:t>and  </a:t>
            </a:r>
            <a:r>
              <a:rPr sz="1000" kern="1200" dirty="0">
                <a:solidFill>
                  <a:prstClr val="black"/>
                </a:solidFill>
                <a:latin typeface="Calibri"/>
                <a:ea typeface="+mn-ea"/>
                <a:cs typeface="Calibri"/>
              </a:rPr>
              <a:t>resources </a:t>
            </a:r>
            <a:r>
              <a:rPr sz="1000" kern="1200" spc="-13" dirty="0">
                <a:solidFill>
                  <a:prstClr val="black"/>
                </a:solidFill>
                <a:latin typeface="Calibri"/>
                <a:ea typeface="+mn-ea"/>
                <a:cs typeface="Calibri"/>
              </a:rPr>
              <a:t>to</a:t>
            </a:r>
            <a:r>
              <a:rPr sz="1000" kern="1200" spc="50" dirty="0">
                <a:solidFill>
                  <a:prstClr val="black"/>
                </a:solidFill>
                <a:latin typeface="Calibri"/>
                <a:ea typeface="+mn-ea"/>
                <a:cs typeface="Calibri"/>
              </a:rPr>
              <a:t> </a:t>
            </a:r>
            <a:r>
              <a:rPr sz="1000" kern="1200" spc="3" dirty="0">
                <a:solidFill>
                  <a:prstClr val="black"/>
                </a:solidFill>
                <a:latin typeface="Calibri"/>
                <a:ea typeface="+mn-ea"/>
                <a:cs typeface="Calibri"/>
              </a:rPr>
              <a:t>participate.</a:t>
            </a:r>
            <a:endParaRPr sz="1000" kern="1200" dirty="0">
              <a:solidFill>
                <a:prstClr val="black"/>
              </a:solidFill>
              <a:latin typeface="Calibri"/>
              <a:ea typeface="+mn-ea"/>
              <a:cs typeface="Calibri"/>
            </a:endParaRPr>
          </a:p>
          <a:p>
            <a:pPr marL="121870" indent="-113466" defTabSz="605150">
              <a:spcBef>
                <a:spcPts val="390"/>
              </a:spcBef>
              <a:buClrTx/>
              <a:buFontTx/>
              <a:buChar char="•"/>
              <a:tabLst>
                <a:tab pos="122291" algn="l"/>
              </a:tabLst>
            </a:pPr>
            <a:r>
              <a:rPr sz="1000" kern="1200" spc="13" dirty="0">
                <a:solidFill>
                  <a:prstClr val="black"/>
                </a:solidFill>
                <a:latin typeface="Calibri"/>
                <a:ea typeface="+mn-ea"/>
                <a:cs typeface="Calibri"/>
              </a:rPr>
              <a:t>Update </a:t>
            </a:r>
            <a:r>
              <a:rPr sz="1000" kern="1200" spc="7" dirty="0">
                <a:solidFill>
                  <a:prstClr val="black"/>
                </a:solidFill>
                <a:latin typeface="Calibri"/>
                <a:ea typeface="+mn-ea"/>
                <a:cs typeface="Calibri"/>
              </a:rPr>
              <a:t>board </a:t>
            </a:r>
            <a:r>
              <a:rPr sz="1000" kern="1200" spc="13" dirty="0">
                <a:solidFill>
                  <a:prstClr val="black"/>
                </a:solidFill>
                <a:latin typeface="Calibri"/>
                <a:ea typeface="+mn-ea"/>
                <a:cs typeface="Calibri"/>
              </a:rPr>
              <a:t>and </a:t>
            </a:r>
            <a:r>
              <a:rPr sz="1000" kern="1200" spc="-20" dirty="0">
                <a:solidFill>
                  <a:prstClr val="black"/>
                </a:solidFill>
                <a:latin typeface="Calibri"/>
                <a:ea typeface="+mn-ea"/>
                <a:cs typeface="Calibri"/>
              </a:rPr>
              <a:t>staff </a:t>
            </a:r>
            <a:r>
              <a:rPr sz="1000" kern="1200" spc="17" dirty="0">
                <a:solidFill>
                  <a:prstClr val="black"/>
                </a:solidFill>
                <a:latin typeface="Calibri"/>
                <a:ea typeface="+mn-ea"/>
                <a:cs typeface="Calibri"/>
              </a:rPr>
              <a:t>on </a:t>
            </a:r>
            <a:r>
              <a:rPr sz="1000" kern="1200" spc="-10" dirty="0">
                <a:solidFill>
                  <a:prstClr val="black"/>
                </a:solidFill>
                <a:latin typeface="Calibri"/>
                <a:ea typeface="+mn-ea"/>
                <a:cs typeface="Calibri"/>
              </a:rPr>
              <a:t>the </a:t>
            </a:r>
            <a:r>
              <a:rPr sz="1000" kern="1200" spc="-13" dirty="0">
                <a:solidFill>
                  <a:prstClr val="black"/>
                </a:solidFill>
                <a:latin typeface="Calibri"/>
                <a:ea typeface="+mn-ea"/>
                <a:cs typeface="Calibri"/>
              </a:rPr>
              <a:t>status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a:t>
            </a:r>
            <a:r>
              <a:rPr sz="1000" kern="1200" spc="89" dirty="0">
                <a:solidFill>
                  <a:prstClr val="black"/>
                </a:solidFill>
                <a:latin typeface="Calibri"/>
                <a:ea typeface="+mn-ea"/>
                <a:cs typeface="Calibri"/>
              </a:rPr>
              <a:t> </a:t>
            </a:r>
            <a:r>
              <a:rPr sz="1000" kern="1200" spc="3" dirty="0">
                <a:solidFill>
                  <a:prstClr val="black"/>
                </a:solidFill>
                <a:latin typeface="Calibri"/>
                <a:ea typeface="+mn-ea"/>
                <a:cs typeface="Calibri"/>
              </a:rPr>
              <a:t>process.</a:t>
            </a:r>
            <a:endParaRPr sz="1000" kern="1200" dirty="0">
              <a:solidFill>
                <a:prstClr val="black"/>
              </a:solidFill>
              <a:latin typeface="Calibri"/>
              <a:ea typeface="+mn-ea"/>
              <a:cs typeface="Calibri"/>
            </a:endParaRPr>
          </a:p>
        </p:txBody>
      </p:sp>
      <p:sp>
        <p:nvSpPr>
          <p:cNvPr id="10" name="object 10"/>
          <p:cNvSpPr txBox="1"/>
          <p:nvPr/>
        </p:nvSpPr>
        <p:spPr>
          <a:xfrm>
            <a:off x="290052" y="2375672"/>
            <a:ext cx="3576270" cy="622965"/>
          </a:xfrm>
          <a:prstGeom prst="rect">
            <a:avLst/>
          </a:prstGeom>
        </p:spPr>
        <p:txBody>
          <a:bodyPr vert="horz" wrap="square" lIns="0" tIns="66395" rIns="0" bIns="0" rtlCol="0">
            <a:spAutoFit/>
          </a:bodyPr>
          <a:lstStyle/>
          <a:p>
            <a:pPr marL="8405" defTabSz="605150">
              <a:spcBef>
                <a:spcPts val="523"/>
              </a:spcBef>
              <a:buClrTx/>
            </a:pPr>
            <a:r>
              <a:rPr sz="1200" b="1" kern="1200" spc="66" dirty="0">
                <a:solidFill>
                  <a:schemeClr val="accent3">
                    <a:lumMod val="50000"/>
                  </a:schemeClr>
                </a:solidFill>
                <a:latin typeface="+mn-lt"/>
                <a:ea typeface="+mn-ea"/>
                <a:cs typeface="Oswald"/>
              </a:rPr>
              <a:t>MONTH</a:t>
            </a:r>
            <a:r>
              <a:rPr sz="1200" b="1" kern="1200" spc="17" dirty="0">
                <a:solidFill>
                  <a:schemeClr val="accent3">
                    <a:lumMod val="50000"/>
                  </a:schemeClr>
                </a:solidFill>
                <a:latin typeface="+mn-lt"/>
                <a:ea typeface="+mn-ea"/>
                <a:cs typeface="Oswald"/>
              </a:rPr>
              <a:t> </a:t>
            </a:r>
            <a:r>
              <a:rPr sz="1200" b="1" kern="1200" spc="33" dirty="0">
                <a:solidFill>
                  <a:schemeClr val="accent3">
                    <a:lumMod val="50000"/>
                  </a:schemeClr>
                </a:solidFill>
                <a:latin typeface="+mn-lt"/>
                <a:ea typeface="+mn-ea"/>
                <a:cs typeface="Oswald"/>
              </a:rPr>
              <a:t>4</a:t>
            </a:r>
            <a:endParaRPr sz="1200" b="1" kern="1200" dirty="0">
              <a:solidFill>
                <a:schemeClr val="accent3">
                  <a:lumMod val="50000"/>
                </a:schemeClr>
              </a:solidFill>
              <a:latin typeface="+mn-lt"/>
              <a:ea typeface="+mn-ea"/>
              <a:cs typeface="Oswald"/>
            </a:endParaRPr>
          </a:p>
          <a:p>
            <a:pPr marL="121870" marR="3362" indent="-113466" defTabSz="605150">
              <a:lnSpc>
                <a:spcPct val="111100"/>
              </a:lnSpc>
              <a:spcBef>
                <a:spcPts val="251"/>
              </a:spcBef>
              <a:buClrTx/>
              <a:buFontTx/>
              <a:buChar char="•"/>
              <a:tabLst>
                <a:tab pos="122291" algn="l"/>
              </a:tabLst>
            </a:pPr>
            <a:r>
              <a:rPr sz="1000" kern="1200" spc="17" dirty="0">
                <a:solidFill>
                  <a:prstClr val="black"/>
                </a:solidFill>
                <a:latin typeface="Calibri"/>
                <a:ea typeface="+mn-ea"/>
                <a:cs typeface="Calibri"/>
              </a:rPr>
              <a:t>Solicit </a:t>
            </a:r>
            <a:r>
              <a:rPr sz="1000" kern="1200" spc="-13" dirty="0">
                <a:solidFill>
                  <a:prstClr val="black"/>
                </a:solidFill>
                <a:latin typeface="Calibri"/>
                <a:ea typeface="+mn-ea"/>
                <a:cs typeface="Calibri"/>
              </a:rPr>
              <a:t>further </a:t>
            </a:r>
            <a:r>
              <a:rPr sz="1000" kern="1200" spc="7" dirty="0">
                <a:solidFill>
                  <a:prstClr val="black"/>
                </a:solidFill>
                <a:latin typeface="Calibri"/>
                <a:ea typeface="+mn-ea"/>
                <a:cs typeface="Calibri"/>
              </a:rPr>
              <a:t>feedback </a:t>
            </a:r>
            <a:r>
              <a:rPr sz="1000" kern="1200" spc="-3" dirty="0">
                <a:solidFill>
                  <a:prstClr val="black"/>
                </a:solidFill>
                <a:latin typeface="Calibri"/>
                <a:ea typeface="+mn-ea"/>
                <a:cs typeface="Calibri"/>
              </a:rPr>
              <a:t>from </a:t>
            </a:r>
            <a:r>
              <a:rPr sz="1000" kern="1200" spc="-7" dirty="0">
                <a:solidFill>
                  <a:prstClr val="black"/>
                </a:solidFill>
                <a:latin typeface="Calibri"/>
                <a:ea typeface="+mn-ea"/>
                <a:cs typeface="Calibri"/>
              </a:rPr>
              <a:t>grantees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other </a:t>
            </a:r>
            <a:r>
              <a:rPr sz="1000" kern="1200" dirty="0">
                <a:solidFill>
                  <a:prstClr val="black"/>
                </a:solidFill>
                <a:latin typeface="Calibri"/>
                <a:ea typeface="+mn-ea"/>
                <a:cs typeface="Calibri"/>
              </a:rPr>
              <a:t>stakeholders </a:t>
            </a:r>
            <a:r>
              <a:rPr sz="1000" kern="1200" spc="-3" dirty="0">
                <a:solidFill>
                  <a:prstClr val="black"/>
                </a:solidFill>
                <a:latin typeface="Calibri"/>
                <a:ea typeface="+mn-ea"/>
                <a:cs typeface="Calibri"/>
              </a:rPr>
              <a:t>as  </a:t>
            </a:r>
            <a:r>
              <a:rPr sz="1000" kern="1200" spc="3" dirty="0">
                <a:solidFill>
                  <a:prstClr val="black"/>
                </a:solidFill>
                <a:latin typeface="Calibri"/>
                <a:ea typeface="+mn-ea"/>
                <a:cs typeface="Calibri"/>
              </a:rPr>
              <a:t>needed</a:t>
            </a:r>
            <a:r>
              <a:rPr sz="695" kern="1200" spc="3" dirty="0">
                <a:solidFill>
                  <a:prstClr val="black"/>
                </a:solidFill>
                <a:latin typeface="Calibri"/>
                <a:ea typeface="+mn-ea"/>
                <a:cs typeface="Calibri"/>
              </a:rPr>
              <a:t>.</a:t>
            </a:r>
            <a:endParaRPr sz="695" kern="1200" dirty="0">
              <a:solidFill>
                <a:prstClr val="black"/>
              </a:solidFill>
              <a:latin typeface="Calibri"/>
              <a:ea typeface="+mn-ea"/>
              <a:cs typeface="Calibri"/>
            </a:endParaRPr>
          </a:p>
        </p:txBody>
      </p:sp>
      <p:sp>
        <p:nvSpPr>
          <p:cNvPr id="11" name="object 11"/>
          <p:cNvSpPr txBox="1"/>
          <p:nvPr/>
        </p:nvSpPr>
        <p:spPr>
          <a:xfrm>
            <a:off x="204342" y="2973232"/>
            <a:ext cx="3811067" cy="726118"/>
          </a:xfrm>
          <a:prstGeom prst="rect">
            <a:avLst/>
          </a:prstGeom>
        </p:spPr>
        <p:txBody>
          <a:bodyPr vert="horz" wrap="square" lIns="0" tIns="8404" rIns="0" bIns="0" rtlCol="0">
            <a:spAutoFit/>
          </a:bodyPr>
          <a:lstStyle/>
          <a:p>
            <a:pPr marL="121870" marR="3362" indent="-113466" defTabSz="605150">
              <a:lnSpc>
                <a:spcPct val="111100"/>
              </a:lnSpc>
              <a:spcBef>
                <a:spcPts val="66"/>
              </a:spcBef>
              <a:buClrTx/>
              <a:buFontTx/>
              <a:buChar char="•"/>
              <a:tabLst>
                <a:tab pos="122291" algn="l"/>
              </a:tabLst>
            </a:pPr>
            <a:r>
              <a:rPr sz="1000" kern="1200" spc="26" dirty="0">
                <a:solidFill>
                  <a:prstClr val="black"/>
                </a:solidFill>
                <a:latin typeface="Calibri"/>
                <a:ea typeface="+mn-ea"/>
                <a:cs typeface="Calibri"/>
              </a:rPr>
              <a:t>Analyze </a:t>
            </a:r>
            <a:r>
              <a:rPr sz="1000" kern="1200" spc="3" dirty="0">
                <a:solidFill>
                  <a:prstClr val="black"/>
                </a:solidFill>
                <a:latin typeface="Calibri"/>
                <a:ea typeface="+mn-ea"/>
                <a:cs typeface="Calibri"/>
              </a:rPr>
              <a:t>internal </a:t>
            </a:r>
            <a:r>
              <a:rPr sz="1000" kern="1200" spc="-3" dirty="0">
                <a:solidFill>
                  <a:prstClr val="black"/>
                </a:solidFill>
                <a:latin typeface="Calibri"/>
                <a:ea typeface="+mn-ea"/>
                <a:cs typeface="Calibri"/>
              </a:rPr>
              <a:t>data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prepare </a:t>
            </a:r>
            <a:r>
              <a:rPr sz="1000" kern="1200" spc="-10" dirty="0">
                <a:solidFill>
                  <a:prstClr val="black"/>
                </a:solidFill>
                <a:latin typeface="Calibri"/>
                <a:ea typeface="+mn-ea"/>
                <a:cs typeface="Calibri"/>
              </a:rPr>
              <a:t>for </a:t>
            </a:r>
            <a:r>
              <a:rPr sz="1000" kern="1200" spc="7" dirty="0">
                <a:solidFill>
                  <a:prstClr val="black"/>
                </a:solidFill>
                <a:latin typeface="Calibri"/>
                <a:ea typeface="+mn-ea"/>
                <a:cs typeface="Calibri"/>
              </a:rPr>
              <a:t>group </a:t>
            </a:r>
            <a:r>
              <a:rPr sz="1000" kern="1200" spc="13" dirty="0">
                <a:solidFill>
                  <a:prstClr val="black"/>
                </a:solidFill>
                <a:latin typeface="Calibri"/>
                <a:ea typeface="+mn-ea"/>
                <a:cs typeface="Calibri"/>
              </a:rPr>
              <a:t>discussion. </a:t>
            </a:r>
            <a:r>
              <a:rPr sz="1000" kern="1200" spc="17" dirty="0">
                <a:solidFill>
                  <a:prstClr val="black"/>
                </a:solidFill>
                <a:latin typeface="Calibri"/>
                <a:ea typeface="+mn-ea"/>
                <a:cs typeface="Calibri"/>
              </a:rPr>
              <a:t>Flag </a:t>
            </a:r>
            <a:r>
              <a:rPr sz="1000" kern="1200" spc="13" dirty="0">
                <a:solidFill>
                  <a:prstClr val="black"/>
                </a:solidFill>
                <a:latin typeface="Calibri"/>
                <a:ea typeface="+mn-ea"/>
                <a:cs typeface="Calibri"/>
              </a:rPr>
              <a:t>any  </a:t>
            </a:r>
            <a:r>
              <a:rPr sz="1000" kern="1200" spc="17" dirty="0">
                <a:solidFill>
                  <a:prstClr val="black"/>
                </a:solidFill>
                <a:latin typeface="Calibri"/>
                <a:ea typeface="+mn-ea"/>
                <a:cs typeface="Calibri"/>
              </a:rPr>
              <a:t>new </a:t>
            </a:r>
            <a:r>
              <a:rPr sz="1000" kern="1200" dirty="0">
                <a:solidFill>
                  <a:prstClr val="black"/>
                </a:solidFill>
                <a:latin typeface="Calibri"/>
                <a:ea typeface="+mn-ea"/>
                <a:cs typeface="Calibri"/>
              </a:rPr>
              <a:t>questions </a:t>
            </a:r>
            <a:r>
              <a:rPr sz="1000" kern="1200" spc="-17" dirty="0">
                <a:solidFill>
                  <a:prstClr val="black"/>
                </a:solidFill>
                <a:latin typeface="Calibri"/>
                <a:ea typeface="+mn-ea"/>
                <a:cs typeface="Calibri"/>
              </a:rPr>
              <a:t>that </a:t>
            </a:r>
            <a:r>
              <a:rPr sz="1000" kern="1200" dirty="0">
                <a:solidFill>
                  <a:prstClr val="black"/>
                </a:solidFill>
                <a:latin typeface="Calibri"/>
                <a:ea typeface="+mn-ea"/>
                <a:cs typeface="Calibri"/>
              </a:rPr>
              <a:t>surface </a:t>
            </a:r>
            <a:r>
              <a:rPr sz="1000" kern="1200" spc="10" dirty="0">
                <a:solidFill>
                  <a:prstClr val="black"/>
                </a:solidFill>
                <a:latin typeface="Calibri"/>
                <a:ea typeface="+mn-ea"/>
                <a:cs typeface="Calibri"/>
              </a:rPr>
              <a:t>during </a:t>
            </a:r>
            <a:r>
              <a:rPr sz="1000" kern="1200" spc="-10" dirty="0">
                <a:solidFill>
                  <a:prstClr val="black"/>
                </a:solidFill>
                <a:latin typeface="Calibri"/>
                <a:ea typeface="+mn-ea"/>
                <a:cs typeface="Calibri"/>
              </a:rPr>
              <a:t>the </a:t>
            </a:r>
            <a:r>
              <a:rPr sz="1000" kern="1200" spc="10" dirty="0">
                <a:solidFill>
                  <a:prstClr val="black"/>
                </a:solidFill>
                <a:latin typeface="Calibri"/>
                <a:ea typeface="+mn-ea"/>
                <a:cs typeface="Calibri"/>
              </a:rPr>
              <a:t>analysis </a:t>
            </a:r>
            <a:r>
              <a:rPr sz="1000" kern="1200" spc="13" dirty="0">
                <a:solidFill>
                  <a:prstClr val="black"/>
                </a:solidFill>
                <a:latin typeface="Calibri"/>
                <a:ea typeface="+mn-ea"/>
                <a:cs typeface="Calibri"/>
              </a:rPr>
              <a:t>and </a:t>
            </a:r>
            <a:r>
              <a:rPr sz="1000" kern="1200" dirty="0">
                <a:solidFill>
                  <a:prstClr val="black"/>
                </a:solidFill>
                <a:latin typeface="Calibri"/>
                <a:ea typeface="+mn-ea"/>
                <a:cs typeface="Calibri"/>
              </a:rPr>
              <a:t>require </a:t>
            </a:r>
            <a:r>
              <a:rPr sz="1000" kern="1200" spc="-13" dirty="0">
                <a:solidFill>
                  <a:prstClr val="black"/>
                </a:solidFill>
                <a:latin typeface="Calibri"/>
                <a:ea typeface="+mn-ea"/>
                <a:cs typeface="Calibri"/>
              </a:rPr>
              <a:t>further  </a:t>
            </a:r>
            <a:r>
              <a:rPr sz="1000" kern="1200" spc="3" dirty="0">
                <a:solidFill>
                  <a:prstClr val="black"/>
                </a:solidFill>
                <a:latin typeface="Calibri"/>
                <a:ea typeface="+mn-ea"/>
                <a:cs typeface="Calibri"/>
              </a:rPr>
              <a:t>information</a:t>
            </a:r>
            <a:r>
              <a:rPr sz="1000" kern="1200" spc="23" dirty="0">
                <a:solidFill>
                  <a:prstClr val="black"/>
                </a:solidFill>
                <a:latin typeface="Calibri"/>
                <a:ea typeface="+mn-ea"/>
                <a:cs typeface="Calibri"/>
              </a:rPr>
              <a:t> </a:t>
            </a:r>
            <a:r>
              <a:rPr sz="1000" kern="1200" spc="3" dirty="0">
                <a:solidFill>
                  <a:prstClr val="black"/>
                </a:solidFill>
                <a:latin typeface="Calibri"/>
                <a:ea typeface="+mn-ea"/>
                <a:cs typeface="Calibri"/>
              </a:rPr>
              <a:t>gathering.</a:t>
            </a:r>
            <a:endParaRPr sz="1000" kern="1200" dirty="0">
              <a:solidFill>
                <a:prstClr val="black"/>
              </a:solidFill>
              <a:latin typeface="Calibri"/>
              <a:ea typeface="+mn-ea"/>
              <a:cs typeface="Calibri"/>
            </a:endParaRPr>
          </a:p>
          <a:p>
            <a:pPr marL="121870" indent="-113466" defTabSz="605150">
              <a:spcBef>
                <a:spcPts val="390"/>
              </a:spcBef>
              <a:buClrTx/>
              <a:buFontTx/>
              <a:buChar char="•"/>
              <a:tabLst>
                <a:tab pos="122291" algn="l"/>
              </a:tabLst>
            </a:pPr>
            <a:r>
              <a:rPr sz="1000" kern="1200" spc="13" dirty="0">
                <a:solidFill>
                  <a:prstClr val="black"/>
                </a:solidFill>
                <a:latin typeface="Calibri"/>
                <a:ea typeface="+mn-ea"/>
                <a:cs typeface="Calibri"/>
              </a:rPr>
              <a:t>Update </a:t>
            </a:r>
            <a:r>
              <a:rPr sz="1000" kern="1200" spc="7" dirty="0">
                <a:solidFill>
                  <a:prstClr val="black"/>
                </a:solidFill>
                <a:latin typeface="Calibri"/>
                <a:ea typeface="+mn-ea"/>
                <a:cs typeface="Calibri"/>
              </a:rPr>
              <a:t>board </a:t>
            </a:r>
            <a:r>
              <a:rPr sz="1000" kern="1200" spc="13" dirty="0">
                <a:solidFill>
                  <a:prstClr val="black"/>
                </a:solidFill>
                <a:latin typeface="Calibri"/>
                <a:ea typeface="+mn-ea"/>
                <a:cs typeface="Calibri"/>
              </a:rPr>
              <a:t>and </a:t>
            </a:r>
            <a:r>
              <a:rPr sz="1000" kern="1200" spc="-20" dirty="0">
                <a:solidFill>
                  <a:prstClr val="black"/>
                </a:solidFill>
                <a:latin typeface="Calibri"/>
                <a:ea typeface="+mn-ea"/>
                <a:cs typeface="Calibri"/>
              </a:rPr>
              <a:t>staff </a:t>
            </a:r>
            <a:r>
              <a:rPr sz="1000" kern="1200" spc="17" dirty="0">
                <a:solidFill>
                  <a:prstClr val="black"/>
                </a:solidFill>
                <a:latin typeface="Calibri"/>
                <a:ea typeface="+mn-ea"/>
                <a:cs typeface="Calibri"/>
              </a:rPr>
              <a:t>on </a:t>
            </a:r>
            <a:r>
              <a:rPr sz="1000" kern="1200" spc="-10" dirty="0">
                <a:solidFill>
                  <a:prstClr val="black"/>
                </a:solidFill>
                <a:latin typeface="Calibri"/>
                <a:ea typeface="+mn-ea"/>
                <a:cs typeface="Calibri"/>
              </a:rPr>
              <a:t>the </a:t>
            </a:r>
            <a:r>
              <a:rPr sz="1000" kern="1200" spc="-13" dirty="0">
                <a:solidFill>
                  <a:prstClr val="black"/>
                </a:solidFill>
                <a:latin typeface="Calibri"/>
                <a:ea typeface="+mn-ea"/>
                <a:cs typeface="Calibri"/>
              </a:rPr>
              <a:t>status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a:t>
            </a:r>
            <a:r>
              <a:rPr sz="1000" kern="1200" spc="89" dirty="0">
                <a:solidFill>
                  <a:prstClr val="black"/>
                </a:solidFill>
                <a:latin typeface="Calibri"/>
                <a:ea typeface="+mn-ea"/>
                <a:cs typeface="Calibri"/>
              </a:rPr>
              <a:t> </a:t>
            </a:r>
            <a:r>
              <a:rPr sz="1000" kern="1200" spc="3" dirty="0">
                <a:solidFill>
                  <a:prstClr val="black"/>
                </a:solidFill>
                <a:latin typeface="Calibri"/>
                <a:ea typeface="+mn-ea"/>
                <a:cs typeface="Calibri"/>
              </a:rPr>
              <a:t>process.</a:t>
            </a:r>
            <a:endParaRPr sz="1000" kern="1200" dirty="0">
              <a:solidFill>
                <a:prstClr val="black"/>
              </a:solidFill>
              <a:latin typeface="Calibri"/>
              <a:ea typeface="+mn-ea"/>
              <a:cs typeface="Calibri"/>
            </a:endParaRPr>
          </a:p>
        </p:txBody>
      </p:sp>
      <p:sp>
        <p:nvSpPr>
          <p:cNvPr id="12" name="object 12"/>
          <p:cNvSpPr txBox="1"/>
          <p:nvPr/>
        </p:nvSpPr>
        <p:spPr>
          <a:xfrm>
            <a:off x="290052" y="3733310"/>
            <a:ext cx="702228" cy="193152"/>
          </a:xfrm>
          <a:prstGeom prst="rect">
            <a:avLst/>
          </a:prstGeom>
        </p:spPr>
        <p:txBody>
          <a:bodyPr vert="horz" wrap="square" lIns="0" tIns="8404" rIns="0" bIns="0" rtlCol="0">
            <a:spAutoFit/>
          </a:bodyPr>
          <a:lstStyle/>
          <a:p>
            <a:pPr marL="8405" defTabSz="605150">
              <a:spcBef>
                <a:spcPts val="66"/>
              </a:spcBef>
              <a:buClrTx/>
            </a:pPr>
            <a:r>
              <a:rPr sz="1200" b="1" kern="1200" spc="66" dirty="0">
                <a:solidFill>
                  <a:schemeClr val="accent3">
                    <a:lumMod val="50000"/>
                  </a:schemeClr>
                </a:solidFill>
                <a:latin typeface="+mn-lt"/>
                <a:ea typeface="+mn-ea"/>
                <a:cs typeface="Oswald"/>
              </a:rPr>
              <a:t>MONTH</a:t>
            </a:r>
            <a:r>
              <a:rPr sz="1200" b="1" kern="1200" spc="-17" dirty="0">
                <a:solidFill>
                  <a:schemeClr val="accent3">
                    <a:lumMod val="50000"/>
                  </a:schemeClr>
                </a:solidFill>
                <a:latin typeface="+mn-lt"/>
                <a:ea typeface="+mn-ea"/>
                <a:cs typeface="Oswald"/>
              </a:rPr>
              <a:t> </a:t>
            </a:r>
            <a:r>
              <a:rPr sz="1200" b="1" kern="1200" spc="20" dirty="0">
                <a:solidFill>
                  <a:schemeClr val="accent3">
                    <a:lumMod val="50000"/>
                  </a:schemeClr>
                </a:solidFill>
                <a:latin typeface="+mn-lt"/>
                <a:ea typeface="+mn-ea"/>
                <a:cs typeface="Oswald"/>
              </a:rPr>
              <a:t>5</a:t>
            </a:r>
            <a:endParaRPr sz="1200" b="1" kern="1200" dirty="0">
              <a:solidFill>
                <a:schemeClr val="accent3">
                  <a:lumMod val="50000"/>
                </a:schemeClr>
              </a:solidFill>
              <a:latin typeface="+mn-lt"/>
              <a:ea typeface="+mn-ea"/>
              <a:cs typeface="Oswald"/>
            </a:endParaRPr>
          </a:p>
        </p:txBody>
      </p:sp>
      <p:sp>
        <p:nvSpPr>
          <p:cNvPr id="13" name="object 13"/>
          <p:cNvSpPr txBox="1"/>
          <p:nvPr/>
        </p:nvSpPr>
        <p:spPr>
          <a:xfrm>
            <a:off x="204342" y="3894951"/>
            <a:ext cx="4540186" cy="1144695"/>
          </a:xfrm>
          <a:prstGeom prst="rect">
            <a:avLst/>
          </a:prstGeom>
        </p:spPr>
        <p:txBody>
          <a:bodyPr vert="horz" wrap="square" lIns="0" tIns="8404" rIns="0" bIns="0" rtlCol="0">
            <a:spAutoFit/>
          </a:bodyPr>
          <a:lstStyle/>
          <a:p>
            <a:pPr marL="121870" marR="113466" indent="-113466" defTabSz="605150">
              <a:lnSpc>
                <a:spcPct val="111100"/>
              </a:lnSpc>
              <a:spcBef>
                <a:spcPts val="66"/>
              </a:spcBef>
              <a:buClrTx/>
              <a:buFontTx/>
              <a:buChar char="•"/>
              <a:tabLst>
                <a:tab pos="122291" algn="l"/>
              </a:tabLst>
            </a:pPr>
            <a:r>
              <a:rPr sz="1000" kern="1200" spc="26" dirty="0">
                <a:solidFill>
                  <a:prstClr val="black"/>
                </a:solidFill>
                <a:latin typeface="Calibri"/>
                <a:ea typeface="+mn-ea"/>
                <a:cs typeface="Calibri"/>
              </a:rPr>
              <a:t>Analyze </a:t>
            </a:r>
            <a:r>
              <a:rPr sz="1000" kern="1200" dirty="0">
                <a:solidFill>
                  <a:prstClr val="black"/>
                </a:solidFill>
                <a:latin typeface="Calibri"/>
                <a:ea typeface="+mn-ea"/>
                <a:cs typeface="Calibri"/>
              </a:rPr>
              <a:t>stakeholder </a:t>
            </a:r>
            <a:r>
              <a:rPr sz="1000" kern="1200" spc="7" dirty="0">
                <a:solidFill>
                  <a:prstClr val="black"/>
                </a:solidFill>
                <a:latin typeface="Calibri"/>
                <a:ea typeface="+mn-ea"/>
                <a:cs typeface="Calibri"/>
              </a:rPr>
              <a:t>feedback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identify </a:t>
            </a:r>
            <a:r>
              <a:rPr sz="1000" kern="1200" spc="17" dirty="0">
                <a:solidFill>
                  <a:prstClr val="black"/>
                </a:solidFill>
                <a:latin typeface="Calibri"/>
                <a:ea typeface="+mn-ea"/>
                <a:cs typeface="Calibri"/>
              </a:rPr>
              <a:t>key </a:t>
            </a:r>
            <a:r>
              <a:rPr sz="1000" kern="1200" spc="-7" dirty="0">
                <a:solidFill>
                  <a:prstClr val="black"/>
                </a:solidFill>
                <a:latin typeface="Calibri"/>
                <a:ea typeface="+mn-ea"/>
                <a:cs typeface="Calibri"/>
              </a:rPr>
              <a:t>themes </a:t>
            </a:r>
            <a:r>
              <a:rPr sz="1000" kern="1200" spc="7" dirty="0">
                <a:solidFill>
                  <a:prstClr val="black"/>
                </a:solidFill>
                <a:latin typeface="Calibri"/>
                <a:ea typeface="+mn-ea"/>
                <a:cs typeface="Calibri"/>
              </a:rPr>
              <a:t>emerging  </a:t>
            </a:r>
            <a:r>
              <a:rPr sz="1000" kern="1200" spc="-3" dirty="0">
                <a:solidFill>
                  <a:prstClr val="black"/>
                </a:solidFill>
                <a:latin typeface="Calibri"/>
                <a:ea typeface="+mn-ea"/>
                <a:cs typeface="Calibri"/>
              </a:rPr>
              <a:t>from this</a:t>
            </a:r>
            <a:r>
              <a:rPr sz="1000" kern="1200" spc="53" dirty="0">
                <a:solidFill>
                  <a:prstClr val="black"/>
                </a:solidFill>
                <a:latin typeface="Calibri"/>
                <a:ea typeface="+mn-ea"/>
                <a:cs typeface="Calibri"/>
              </a:rPr>
              <a:t> </a:t>
            </a:r>
            <a:r>
              <a:rPr sz="1000" kern="1200" spc="-3" dirty="0">
                <a:solidFill>
                  <a:prstClr val="black"/>
                </a:solidFill>
                <a:latin typeface="Calibri"/>
                <a:ea typeface="+mn-ea"/>
                <a:cs typeface="Calibri"/>
              </a:rPr>
              <a:t>data.</a:t>
            </a:r>
            <a:endParaRPr sz="1000" kern="1200" dirty="0">
              <a:solidFill>
                <a:prstClr val="black"/>
              </a:solidFill>
              <a:latin typeface="Calibri"/>
              <a:ea typeface="+mn-ea"/>
              <a:cs typeface="Calibri"/>
            </a:endParaRPr>
          </a:p>
          <a:p>
            <a:pPr marL="121870" marR="72702" indent="-113466" defTabSz="605150">
              <a:lnSpc>
                <a:spcPct val="111100"/>
              </a:lnSpc>
              <a:spcBef>
                <a:spcPts val="298"/>
              </a:spcBef>
              <a:buClrTx/>
              <a:buFontTx/>
              <a:buChar char="•"/>
              <a:tabLst>
                <a:tab pos="122291" algn="l"/>
              </a:tabLst>
            </a:pPr>
            <a:r>
              <a:rPr sz="1000" kern="1200" spc="-10" dirty="0">
                <a:solidFill>
                  <a:prstClr val="black"/>
                </a:solidFill>
                <a:latin typeface="Calibri"/>
                <a:ea typeface="+mn-ea"/>
                <a:cs typeface="Calibri"/>
              </a:rPr>
              <a:t>Integrate </a:t>
            </a:r>
            <a:r>
              <a:rPr sz="1000" kern="1200" spc="7" dirty="0">
                <a:solidFill>
                  <a:prstClr val="black"/>
                </a:solidFill>
                <a:latin typeface="Calibri"/>
                <a:ea typeface="+mn-ea"/>
                <a:cs typeface="Calibri"/>
              </a:rPr>
              <a:t>analyses </a:t>
            </a:r>
            <a:r>
              <a:rPr sz="1000" kern="1200" spc="-3" dirty="0">
                <a:solidFill>
                  <a:prstClr val="black"/>
                </a:solidFill>
                <a:latin typeface="Calibri"/>
                <a:ea typeface="+mn-ea"/>
                <a:cs typeface="Calibri"/>
              </a:rPr>
              <a:t>of </a:t>
            </a:r>
            <a:r>
              <a:rPr sz="1000" kern="1200" spc="3" dirty="0">
                <a:solidFill>
                  <a:prstClr val="black"/>
                </a:solidFill>
                <a:latin typeface="Calibri"/>
                <a:ea typeface="+mn-ea"/>
                <a:cs typeface="Calibri"/>
              </a:rPr>
              <a:t>internal </a:t>
            </a:r>
            <a:r>
              <a:rPr sz="1000" kern="1200" spc="-3" dirty="0">
                <a:solidFill>
                  <a:prstClr val="black"/>
                </a:solidFill>
                <a:latin typeface="Calibri"/>
                <a:ea typeface="+mn-ea"/>
                <a:cs typeface="Calibri"/>
              </a:rPr>
              <a:t>data </a:t>
            </a:r>
            <a:r>
              <a:rPr sz="1000" kern="1200" spc="13" dirty="0">
                <a:solidFill>
                  <a:prstClr val="black"/>
                </a:solidFill>
                <a:latin typeface="Calibri"/>
                <a:ea typeface="+mn-ea"/>
                <a:cs typeface="Calibri"/>
              </a:rPr>
              <a:t>and </a:t>
            </a:r>
            <a:r>
              <a:rPr sz="1000" kern="1200" dirty="0">
                <a:solidFill>
                  <a:prstClr val="black"/>
                </a:solidFill>
                <a:latin typeface="Calibri"/>
                <a:ea typeface="+mn-ea"/>
                <a:cs typeface="Calibri"/>
              </a:rPr>
              <a:t>stakeholder </a:t>
            </a:r>
            <a:r>
              <a:rPr sz="1000" kern="1200" spc="7" dirty="0">
                <a:solidFill>
                  <a:prstClr val="black"/>
                </a:solidFill>
                <a:latin typeface="Calibri"/>
                <a:ea typeface="+mn-ea"/>
                <a:cs typeface="Calibri"/>
              </a:rPr>
              <a:t>feedback </a:t>
            </a:r>
            <a:r>
              <a:rPr sz="1000" kern="1200" spc="-10" dirty="0">
                <a:solidFill>
                  <a:prstClr val="black"/>
                </a:solidFill>
                <a:latin typeface="Calibri"/>
                <a:ea typeface="+mn-ea"/>
                <a:cs typeface="Calibri"/>
              </a:rPr>
              <a:t>for  </a:t>
            </a:r>
            <a:r>
              <a:rPr sz="1000" kern="1200" spc="13" dirty="0">
                <a:solidFill>
                  <a:prstClr val="black"/>
                </a:solidFill>
                <a:latin typeface="Calibri"/>
                <a:ea typeface="+mn-ea"/>
                <a:cs typeface="Calibri"/>
              </a:rPr>
              <a:t>each </a:t>
            </a:r>
            <a:r>
              <a:rPr sz="1000" kern="1200" spc="7" dirty="0">
                <a:solidFill>
                  <a:prstClr val="black"/>
                </a:solidFill>
                <a:latin typeface="Calibri"/>
                <a:ea typeface="+mn-ea"/>
                <a:cs typeface="Calibri"/>
              </a:rPr>
              <a:t>power </a:t>
            </a:r>
            <a:r>
              <a:rPr sz="1000" kern="1200" spc="13" dirty="0">
                <a:solidFill>
                  <a:prstClr val="black"/>
                </a:solidFill>
                <a:latin typeface="Calibri"/>
                <a:ea typeface="+mn-ea"/>
                <a:cs typeface="Calibri"/>
              </a:rPr>
              <a:t>dimension </a:t>
            </a:r>
            <a:r>
              <a:rPr sz="1000" kern="1200" spc="17" dirty="0">
                <a:solidFill>
                  <a:prstClr val="black"/>
                </a:solidFill>
                <a:latin typeface="Calibri"/>
                <a:ea typeface="+mn-ea"/>
                <a:cs typeface="Calibri"/>
              </a:rPr>
              <a:t>you </a:t>
            </a:r>
            <a:r>
              <a:rPr sz="1000" kern="1200" spc="-3" dirty="0">
                <a:solidFill>
                  <a:prstClr val="black"/>
                </a:solidFill>
                <a:latin typeface="Calibri"/>
                <a:ea typeface="+mn-ea"/>
                <a:cs typeface="Calibri"/>
              </a:rPr>
              <a:t>are </a:t>
            </a:r>
            <a:r>
              <a:rPr sz="1000" kern="1200" spc="13" dirty="0">
                <a:solidFill>
                  <a:prstClr val="black"/>
                </a:solidFill>
                <a:latin typeface="Calibri"/>
                <a:ea typeface="+mn-ea"/>
                <a:cs typeface="Calibri"/>
              </a:rPr>
              <a:t>exploring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prepare </a:t>
            </a:r>
            <a:r>
              <a:rPr sz="1000" kern="1200" spc="-10" dirty="0">
                <a:solidFill>
                  <a:prstClr val="black"/>
                </a:solidFill>
                <a:latin typeface="Calibri"/>
                <a:ea typeface="+mn-ea"/>
                <a:cs typeface="Calibri"/>
              </a:rPr>
              <a:t>for the </a:t>
            </a:r>
            <a:r>
              <a:rPr sz="1000" kern="1200" spc="7" dirty="0">
                <a:solidFill>
                  <a:prstClr val="black"/>
                </a:solidFill>
                <a:latin typeface="Calibri"/>
                <a:ea typeface="+mn-ea"/>
                <a:cs typeface="Calibri"/>
              </a:rPr>
              <a:t>group  </a:t>
            </a:r>
            <a:r>
              <a:rPr sz="1000" kern="1200" spc="13" dirty="0">
                <a:solidFill>
                  <a:prstClr val="black"/>
                </a:solidFill>
                <a:latin typeface="Calibri"/>
                <a:ea typeface="+mn-ea"/>
                <a:cs typeface="Calibri"/>
              </a:rPr>
              <a:t>discussion.</a:t>
            </a:r>
            <a:endParaRPr sz="1000" kern="1200" dirty="0">
              <a:solidFill>
                <a:prstClr val="black"/>
              </a:solidFill>
              <a:latin typeface="Calibri"/>
              <a:ea typeface="+mn-ea"/>
              <a:cs typeface="Calibri"/>
            </a:endParaRPr>
          </a:p>
          <a:p>
            <a:pPr marL="121870" marR="176922" indent="-113466" defTabSz="605150">
              <a:lnSpc>
                <a:spcPct val="111100"/>
              </a:lnSpc>
              <a:spcBef>
                <a:spcPts val="298"/>
              </a:spcBef>
              <a:buClrTx/>
              <a:buFontTx/>
              <a:buChar char="•"/>
              <a:tabLst>
                <a:tab pos="122291" algn="l"/>
              </a:tabLst>
            </a:pPr>
            <a:r>
              <a:rPr sz="1000" kern="1200" spc="3" dirty="0">
                <a:solidFill>
                  <a:prstClr val="black"/>
                </a:solidFill>
                <a:latin typeface="Calibri"/>
                <a:ea typeface="+mn-ea"/>
                <a:cs typeface="Calibri"/>
              </a:rPr>
              <a:t>Share </a:t>
            </a:r>
            <a:r>
              <a:rPr sz="1000" kern="1200" spc="-7" dirty="0">
                <a:solidFill>
                  <a:prstClr val="black"/>
                </a:solidFill>
                <a:latin typeface="Calibri"/>
                <a:ea typeface="+mn-ea"/>
                <a:cs typeface="Calibri"/>
              </a:rPr>
              <a:t>top </a:t>
            </a:r>
            <a:r>
              <a:rPr sz="1000" kern="1200" spc="13" dirty="0">
                <a:solidFill>
                  <a:prstClr val="black"/>
                </a:solidFill>
                <a:latin typeface="Calibri"/>
                <a:ea typeface="+mn-ea"/>
                <a:cs typeface="Calibri"/>
              </a:rPr>
              <a:t>level </a:t>
            </a:r>
            <a:r>
              <a:rPr sz="1000" kern="1200" spc="-3" dirty="0">
                <a:solidFill>
                  <a:prstClr val="black"/>
                </a:solidFill>
                <a:latin typeface="Calibri"/>
                <a:ea typeface="+mn-ea"/>
                <a:cs typeface="Calibri"/>
              </a:rPr>
              <a:t>data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insights </a:t>
            </a:r>
            <a:r>
              <a:rPr sz="1000" kern="1200" spc="7" dirty="0">
                <a:solidFill>
                  <a:prstClr val="black"/>
                </a:solidFill>
                <a:latin typeface="Calibri"/>
                <a:ea typeface="+mn-ea"/>
                <a:cs typeface="Calibri"/>
              </a:rPr>
              <a:t>with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committee </a:t>
            </a:r>
            <a:r>
              <a:rPr sz="1000" kern="1200" spc="13" dirty="0">
                <a:solidFill>
                  <a:prstClr val="black"/>
                </a:solidFill>
                <a:latin typeface="Calibri"/>
                <a:ea typeface="+mn-ea"/>
                <a:cs typeface="Calibri"/>
              </a:rPr>
              <a:t>and </a:t>
            </a:r>
            <a:r>
              <a:rPr sz="1000" kern="1200" spc="-7" dirty="0">
                <a:solidFill>
                  <a:prstClr val="black"/>
                </a:solidFill>
                <a:latin typeface="Calibri"/>
                <a:ea typeface="+mn-ea"/>
                <a:cs typeface="Calibri"/>
              </a:rPr>
              <a:t>those  </a:t>
            </a:r>
            <a:r>
              <a:rPr sz="1000" kern="1200" spc="20" dirty="0">
                <a:solidFill>
                  <a:prstClr val="black"/>
                </a:solidFill>
                <a:latin typeface="Calibri"/>
                <a:ea typeface="+mn-ea"/>
                <a:cs typeface="Calibri"/>
              </a:rPr>
              <a:t>who </a:t>
            </a:r>
            <a:r>
              <a:rPr sz="1000" kern="1200" spc="30" dirty="0">
                <a:solidFill>
                  <a:prstClr val="black"/>
                </a:solidFill>
                <a:latin typeface="Calibri"/>
                <a:ea typeface="+mn-ea"/>
                <a:cs typeface="Calibri"/>
              </a:rPr>
              <a:t>will </a:t>
            </a:r>
            <a:r>
              <a:rPr sz="1000" kern="1200" spc="7" dirty="0">
                <a:solidFill>
                  <a:prstClr val="black"/>
                </a:solidFill>
                <a:latin typeface="Calibri"/>
                <a:ea typeface="+mn-ea"/>
                <a:cs typeface="Calibri"/>
              </a:rPr>
              <a:t>be </a:t>
            </a:r>
            <a:r>
              <a:rPr sz="1000" kern="1200" spc="-10" dirty="0">
                <a:solidFill>
                  <a:prstClr val="black"/>
                </a:solidFill>
                <a:latin typeface="Calibri"/>
                <a:ea typeface="+mn-ea"/>
                <a:cs typeface="Calibri"/>
              </a:rPr>
              <a:t>part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 </a:t>
            </a:r>
            <a:r>
              <a:rPr sz="1000" kern="1200" spc="7" dirty="0">
                <a:solidFill>
                  <a:prstClr val="black"/>
                </a:solidFill>
                <a:latin typeface="Calibri"/>
                <a:ea typeface="+mn-ea"/>
                <a:cs typeface="Calibri"/>
              </a:rPr>
              <a:t>group</a:t>
            </a:r>
            <a:r>
              <a:rPr sz="1000" kern="1200" spc="146" dirty="0">
                <a:solidFill>
                  <a:prstClr val="black"/>
                </a:solidFill>
                <a:latin typeface="Calibri"/>
                <a:ea typeface="+mn-ea"/>
                <a:cs typeface="Calibri"/>
              </a:rPr>
              <a:t> </a:t>
            </a:r>
            <a:r>
              <a:rPr sz="1000" kern="1200" spc="13" dirty="0">
                <a:solidFill>
                  <a:prstClr val="black"/>
                </a:solidFill>
                <a:latin typeface="Calibri"/>
                <a:ea typeface="+mn-ea"/>
                <a:cs typeface="Calibri"/>
              </a:rPr>
              <a:t>discussion.</a:t>
            </a:r>
            <a:endParaRPr sz="1000" kern="1200" dirty="0">
              <a:solidFill>
                <a:prstClr val="black"/>
              </a:solidFill>
              <a:latin typeface="Calibri"/>
              <a:ea typeface="+mn-ea"/>
              <a:cs typeface="Calibri"/>
            </a:endParaRPr>
          </a:p>
          <a:p>
            <a:pPr marL="121870" indent="-113466" defTabSz="605150">
              <a:spcBef>
                <a:spcPts val="390"/>
              </a:spcBef>
              <a:buClrTx/>
              <a:buFontTx/>
              <a:buChar char="•"/>
              <a:tabLst>
                <a:tab pos="122291" algn="l"/>
              </a:tabLst>
            </a:pPr>
            <a:r>
              <a:rPr sz="1000" kern="1200" dirty="0">
                <a:solidFill>
                  <a:prstClr val="black"/>
                </a:solidFill>
                <a:latin typeface="Calibri"/>
                <a:ea typeface="+mn-ea"/>
                <a:cs typeface="Calibri"/>
              </a:rPr>
              <a:t>Update </a:t>
            </a:r>
            <a:r>
              <a:rPr sz="1000" kern="1200" spc="-3" dirty="0">
                <a:solidFill>
                  <a:prstClr val="black"/>
                </a:solidFill>
                <a:latin typeface="Calibri"/>
                <a:ea typeface="+mn-ea"/>
                <a:cs typeface="Calibri"/>
              </a:rPr>
              <a:t>board, </a:t>
            </a:r>
            <a:r>
              <a:rPr sz="1000" kern="1200" spc="-30" dirty="0">
                <a:solidFill>
                  <a:prstClr val="black"/>
                </a:solidFill>
                <a:latin typeface="Calibri"/>
                <a:ea typeface="+mn-ea"/>
                <a:cs typeface="Calibri"/>
              </a:rPr>
              <a:t>staff </a:t>
            </a:r>
            <a:r>
              <a:rPr sz="1000" kern="1200" spc="3" dirty="0">
                <a:solidFill>
                  <a:prstClr val="black"/>
                </a:solidFill>
                <a:latin typeface="Calibri"/>
                <a:ea typeface="+mn-ea"/>
                <a:cs typeface="Calibri"/>
              </a:rPr>
              <a:t>and </a:t>
            </a:r>
            <a:r>
              <a:rPr sz="1000" kern="1200" spc="-20" dirty="0">
                <a:solidFill>
                  <a:prstClr val="black"/>
                </a:solidFill>
                <a:latin typeface="Calibri"/>
                <a:ea typeface="+mn-ea"/>
                <a:cs typeface="Calibri"/>
              </a:rPr>
              <a:t>other </a:t>
            </a:r>
            <a:r>
              <a:rPr sz="1000" kern="1200" spc="-13" dirty="0">
                <a:solidFill>
                  <a:prstClr val="black"/>
                </a:solidFill>
                <a:latin typeface="Calibri"/>
                <a:ea typeface="+mn-ea"/>
                <a:cs typeface="Calibri"/>
              </a:rPr>
              <a:t>stakeholders </a:t>
            </a:r>
            <a:r>
              <a:rPr sz="1000" kern="1200" spc="10" dirty="0">
                <a:solidFill>
                  <a:prstClr val="black"/>
                </a:solidFill>
                <a:latin typeface="Calibri"/>
                <a:ea typeface="+mn-ea"/>
                <a:cs typeface="Calibri"/>
              </a:rPr>
              <a:t>on </a:t>
            </a:r>
            <a:r>
              <a:rPr sz="1000" kern="1200" spc="-20" dirty="0">
                <a:solidFill>
                  <a:prstClr val="black"/>
                </a:solidFill>
                <a:latin typeface="Calibri"/>
                <a:ea typeface="+mn-ea"/>
                <a:cs typeface="Calibri"/>
              </a:rPr>
              <a:t>the </a:t>
            </a:r>
            <a:r>
              <a:rPr sz="1000" kern="1200" spc="-26" dirty="0">
                <a:solidFill>
                  <a:prstClr val="black"/>
                </a:solidFill>
                <a:latin typeface="Calibri"/>
                <a:ea typeface="+mn-ea"/>
                <a:cs typeface="Calibri"/>
              </a:rPr>
              <a:t>status </a:t>
            </a:r>
            <a:r>
              <a:rPr sz="1000" kern="1200" spc="-10" dirty="0">
                <a:solidFill>
                  <a:prstClr val="black"/>
                </a:solidFill>
                <a:latin typeface="Calibri"/>
                <a:ea typeface="+mn-ea"/>
                <a:cs typeface="Calibri"/>
              </a:rPr>
              <a:t>of </a:t>
            </a:r>
            <a:r>
              <a:rPr sz="1000" kern="1200" spc="-20" dirty="0">
                <a:solidFill>
                  <a:prstClr val="black"/>
                </a:solidFill>
                <a:latin typeface="Calibri"/>
                <a:ea typeface="+mn-ea"/>
                <a:cs typeface="Calibri"/>
              </a:rPr>
              <a:t>the</a:t>
            </a:r>
            <a:r>
              <a:rPr sz="1000" kern="1200" spc="20" dirty="0">
                <a:solidFill>
                  <a:prstClr val="black"/>
                </a:solidFill>
                <a:latin typeface="Calibri"/>
                <a:ea typeface="+mn-ea"/>
                <a:cs typeface="Calibri"/>
              </a:rPr>
              <a:t> </a:t>
            </a:r>
            <a:r>
              <a:rPr sz="1000" kern="1200" spc="-10" dirty="0">
                <a:solidFill>
                  <a:prstClr val="black"/>
                </a:solidFill>
                <a:latin typeface="Calibri"/>
                <a:ea typeface="+mn-ea"/>
                <a:cs typeface="Calibri"/>
              </a:rPr>
              <a:t>process.</a:t>
            </a:r>
            <a:endParaRPr sz="1000" kern="1200" dirty="0">
              <a:solidFill>
                <a:prstClr val="black"/>
              </a:solidFill>
              <a:latin typeface="Calibri"/>
              <a:ea typeface="+mn-ea"/>
              <a:cs typeface="Calibri"/>
            </a:endParaRPr>
          </a:p>
        </p:txBody>
      </p:sp>
      <p:sp>
        <p:nvSpPr>
          <p:cNvPr id="14" name="object 14"/>
          <p:cNvSpPr txBox="1"/>
          <p:nvPr/>
        </p:nvSpPr>
        <p:spPr>
          <a:xfrm>
            <a:off x="5149293" y="1578409"/>
            <a:ext cx="1235354" cy="193152"/>
          </a:xfrm>
          <a:prstGeom prst="rect">
            <a:avLst/>
          </a:prstGeom>
        </p:spPr>
        <p:txBody>
          <a:bodyPr vert="horz" wrap="square" lIns="0" tIns="8404" rIns="0" bIns="0" rtlCol="0">
            <a:spAutoFit/>
          </a:bodyPr>
          <a:lstStyle/>
          <a:p>
            <a:pPr marL="8405" defTabSz="605150">
              <a:spcBef>
                <a:spcPts val="66"/>
              </a:spcBef>
              <a:buClrTx/>
            </a:pPr>
            <a:r>
              <a:rPr sz="1200" kern="1200" spc="66" dirty="0">
                <a:solidFill>
                  <a:schemeClr val="accent3">
                    <a:lumMod val="50000"/>
                  </a:schemeClr>
                </a:solidFill>
                <a:latin typeface="Calibri" panose="020F0502020204030204" pitchFamily="34" charset="0"/>
                <a:ea typeface="+mn-ea"/>
                <a:cs typeface="Calibri" panose="020F0502020204030204" pitchFamily="34" charset="0"/>
              </a:rPr>
              <a:t>MONTH</a:t>
            </a:r>
            <a:r>
              <a:rPr sz="1200" kern="1200" spc="-20" dirty="0">
                <a:solidFill>
                  <a:schemeClr val="accent3">
                    <a:lumMod val="50000"/>
                  </a:schemeClr>
                </a:solidFill>
                <a:latin typeface="Calibri" panose="020F0502020204030204" pitchFamily="34" charset="0"/>
                <a:ea typeface="+mn-ea"/>
                <a:cs typeface="Calibri" panose="020F0502020204030204" pitchFamily="34" charset="0"/>
              </a:rPr>
              <a:t> </a:t>
            </a:r>
            <a:r>
              <a:rPr sz="1200" kern="1200" spc="33" dirty="0">
                <a:solidFill>
                  <a:schemeClr val="accent3">
                    <a:lumMod val="50000"/>
                  </a:schemeClr>
                </a:solidFill>
                <a:latin typeface="Oswald"/>
                <a:ea typeface="+mn-ea"/>
                <a:cs typeface="Oswald"/>
              </a:rPr>
              <a:t>6</a:t>
            </a:r>
            <a:endParaRPr sz="1200" kern="1200" dirty="0">
              <a:solidFill>
                <a:schemeClr val="accent3">
                  <a:lumMod val="50000"/>
                </a:schemeClr>
              </a:solidFill>
              <a:latin typeface="Oswald"/>
              <a:ea typeface="+mn-ea"/>
              <a:cs typeface="Oswald"/>
            </a:endParaRPr>
          </a:p>
        </p:txBody>
      </p:sp>
      <p:sp>
        <p:nvSpPr>
          <p:cNvPr id="15" name="object 15"/>
          <p:cNvSpPr txBox="1"/>
          <p:nvPr/>
        </p:nvSpPr>
        <p:spPr>
          <a:xfrm>
            <a:off x="4912650" y="1867359"/>
            <a:ext cx="4315594" cy="2848110"/>
          </a:xfrm>
          <a:prstGeom prst="rect">
            <a:avLst/>
          </a:prstGeom>
        </p:spPr>
        <p:txBody>
          <a:bodyPr vert="horz" wrap="square" lIns="0" tIns="8404" rIns="0" bIns="0" rtlCol="0">
            <a:spAutoFit/>
          </a:bodyPr>
          <a:lstStyle/>
          <a:p>
            <a:pPr marL="121870" marR="3362" indent="-113466" defTabSz="605150">
              <a:lnSpc>
                <a:spcPct val="111100"/>
              </a:lnSpc>
              <a:spcBef>
                <a:spcPts val="66"/>
              </a:spcBef>
              <a:buClrTx/>
              <a:buFontTx/>
              <a:buChar char="•"/>
              <a:tabLst>
                <a:tab pos="122291" algn="l"/>
              </a:tabLst>
            </a:pPr>
            <a:r>
              <a:rPr sz="1000" kern="1200" spc="40" dirty="0">
                <a:solidFill>
                  <a:prstClr val="black"/>
                </a:solidFill>
                <a:latin typeface="Calibri"/>
                <a:ea typeface="+mn-ea"/>
                <a:cs typeface="Calibri"/>
              </a:rPr>
              <a:t>Hold </a:t>
            </a:r>
            <a:r>
              <a:rPr sz="1000" kern="1200" spc="7" dirty="0">
                <a:solidFill>
                  <a:prstClr val="black"/>
                </a:solidFill>
                <a:latin typeface="Calibri"/>
                <a:ea typeface="+mn-ea"/>
                <a:cs typeface="Calibri"/>
              </a:rPr>
              <a:t>one </a:t>
            </a:r>
            <a:r>
              <a:rPr sz="1000" kern="1200" dirty="0">
                <a:solidFill>
                  <a:prstClr val="black"/>
                </a:solidFill>
                <a:latin typeface="Calibri"/>
                <a:ea typeface="+mn-ea"/>
                <a:cs typeface="Calibri"/>
              </a:rPr>
              <a:t>or </a:t>
            </a:r>
            <a:r>
              <a:rPr sz="1000" kern="1200" spc="3" dirty="0">
                <a:solidFill>
                  <a:prstClr val="black"/>
                </a:solidFill>
                <a:latin typeface="Calibri"/>
                <a:ea typeface="+mn-ea"/>
                <a:cs typeface="Calibri"/>
              </a:rPr>
              <a:t>more </a:t>
            </a:r>
            <a:r>
              <a:rPr sz="1000" kern="1200" spc="10" dirty="0">
                <a:solidFill>
                  <a:prstClr val="black"/>
                </a:solidFill>
                <a:latin typeface="Calibri"/>
                <a:ea typeface="+mn-ea"/>
                <a:cs typeface="Calibri"/>
              </a:rPr>
              <a:t>discussions </a:t>
            </a:r>
            <a:r>
              <a:rPr sz="1000" kern="1200" spc="13" dirty="0">
                <a:solidFill>
                  <a:prstClr val="black"/>
                </a:solidFill>
                <a:latin typeface="Calibri"/>
                <a:ea typeface="+mn-ea"/>
                <a:cs typeface="Calibri"/>
              </a:rPr>
              <a:t>led </a:t>
            </a:r>
            <a:r>
              <a:rPr sz="1000" kern="1200" spc="17" dirty="0">
                <a:solidFill>
                  <a:prstClr val="black"/>
                </a:solidFill>
                <a:latin typeface="Calibri"/>
                <a:ea typeface="+mn-ea"/>
                <a:cs typeface="Calibri"/>
              </a:rPr>
              <a:t>by </a:t>
            </a:r>
            <a:r>
              <a:rPr sz="1000" kern="1200" spc="7" dirty="0">
                <a:solidFill>
                  <a:prstClr val="black"/>
                </a:solidFill>
                <a:latin typeface="Calibri"/>
                <a:ea typeface="+mn-ea"/>
                <a:cs typeface="Calibri"/>
              </a:rPr>
              <a:t>your </a:t>
            </a:r>
            <a:r>
              <a:rPr sz="1000" kern="1200" spc="3" dirty="0">
                <a:solidFill>
                  <a:prstClr val="black"/>
                </a:solidFill>
                <a:latin typeface="Calibri"/>
                <a:ea typeface="+mn-ea"/>
                <a:cs typeface="Calibri"/>
              </a:rPr>
              <a:t>designated </a:t>
            </a:r>
            <a:r>
              <a:rPr sz="1000" kern="1200" dirty="0">
                <a:solidFill>
                  <a:prstClr val="black"/>
                </a:solidFill>
                <a:latin typeface="Calibri"/>
                <a:ea typeface="+mn-ea"/>
                <a:cs typeface="Calibri"/>
              </a:rPr>
              <a:t>facilitator  </a:t>
            </a:r>
            <a:r>
              <a:rPr sz="1000" kern="1200" spc="7" dirty="0">
                <a:solidFill>
                  <a:prstClr val="black"/>
                </a:solidFill>
                <a:latin typeface="Calibri"/>
                <a:ea typeface="+mn-ea"/>
                <a:cs typeface="Calibri"/>
              </a:rPr>
              <a:t>with </a:t>
            </a:r>
            <a:r>
              <a:rPr sz="1000" kern="1200" spc="-10" dirty="0">
                <a:solidFill>
                  <a:prstClr val="black"/>
                </a:solidFill>
                <a:latin typeface="Calibri"/>
                <a:ea typeface="+mn-ea"/>
                <a:cs typeface="Calibri"/>
              </a:rPr>
              <a:t>the </a:t>
            </a:r>
            <a:r>
              <a:rPr sz="1000" kern="1200" spc="-7" dirty="0">
                <a:solidFill>
                  <a:prstClr val="black"/>
                </a:solidFill>
                <a:latin typeface="Calibri"/>
                <a:ea typeface="+mn-ea"/>
                <a:cs typeface="Calibri"/>
              </a:rPr>
              <a:t>assessment team </a:t>
            </a:r>
            <a:r>
              <a:rPr sz="1000" kern="1200" spc="13" dirty="0">
                <a:solidFill>
                  <a:prstClr val="black"/>
                </a:solidFill>
                <a:latin typeface="Calibri"/>
                <a:ea typeface="+mn-ea"/>
                <a:cs typeface="Calibri"/>
              </a:rPr>
              <a:t>and </a:t>
            </a:r>
            <a:r>
              <a:rPr sz="1000" kern="1200" spc="17" dirty="0">
                <a:solidFill>
                  <a:prstClr val="black"/>
                </a:solidFill>
                <a:latin typeface="Calibri"/>
                <a:ea typeface="+mn-ea"/>
                <a:cs typeface="Calibri"/>
              </a:rPr>
              <a:t>key </a:t>
            </a:r>
            <a:r>
              <a:rPr sz="1000" kern="1200" dirty="0">
                <a:solidFill>
                  <a:prstClr val="black"/>
                </a:solidFill>
                <a:latin typeface="Calibri"/>
                <a:ea typeface="+mn-ea"/>
                <a:cs typeface="Calibri"/>
              </a:rPr>
              <a:t>leaders </a:t>
            </a:r>
            <a:r>
              <a:rPr sz="1000" kern="1200" spc="-13" dirty="0">
                <a:solidFill>
                  <a:prstClr val="black"/>
                </a:solidFill>
                <a:latin typeface="Calibri"/>
                <a:ea typeface="+mn-ea"/>
                <a:cs typeface="Calibri"/>
              </a:rPr>
              <a:t>to </a:t>
            </a:r>
            <a:r>
              <a:rPr sz="1000" kern="1200" spc="10" dirty="0">
                <a:solidFill>
                  <a:prstClr val="black"/>
                </a:solidFill>
                <a:latin typeface="Calibri"/>
                <a:ea typeface="+mn-ea"/>
                <a:cs typeface="Calibri"/>
              </a:rPr>
              <a:t>make </a:t>
            </a:r>
            <a:r>
              <a:rPr sz="1000" kern="1200" spc="13" dirty="0">
                <a:solidFill>
                  <a:prstClr val="black"/>
                </a:solidFill>
                <a:latin typeface="Calibri"/>
                <a:ea typeface="+mn-ea"/>
                <a:cs typeface="Calibri"/>
              </a:rPr>
              <a:t>meaning </a:t>
            </a:r>
            <a:r>
              <a:rPr sz="1000" kern="1200" spc="-3" dirty="0">
                <a:solidFill>
                  <a:prstClr val="black"/>
                </a:solidFill>
                <a:latin typeface="Calibri"/>
                <a:ea typeface="+mn-ea"/>
                <a:cs typeface="Calibri"/>
              </a:rPr>
              <a:t>of </a:t>
            </a:r>
            <a:r>
              <a:rPr sz="1000" kern="1200" spc="-13" dirty="0">
                <a:solidFill>
                  <a:prstClr val="black"/>
                </a:solidFill>
                <a:latin typeface="Calibri"/>
                <a:ea typeface="+mn-ea"/>
                <a:cs typeface="Calibri"/>
              </a:rPr>
              <a:t>the  </a:t>
            </a:r>
            <a:r>
              <a:rPr sz="1000" kern="1200" spc="-3" dirty="0">
                <a:solidFill>
                  <a:prstClr val="black"/>
                </a:solidFill>
                <a:latin typeface="Calibri"/>
                <a:ea typeface="+mn-ea"/>
                <a:cs typeface="Calibri"/>
              </a:rPr>
              <a:t>data </a:t>
            </a:r>
            <a:r>
              <a:rPr sz="1000" kern="1200" spc="13" dirty="0">
                <a:solidFill>
                  <a:prstClr val="black"/>
                </a:solidFill>
                <a:latin typeface="Calibri"/>
                <a:ea typeface="+mn-ea"/>
                <a:cs typeface="Calibri"/>
              </a:rPr>
              <a:t>and </a:t>
            </a:r>
            <a:r>
              <a:rPr sz="1000" kern="1200" spc="7" dirty="0">
                <a:solidFill>
                  <a:prstClr val="black"/>
                </a:solidFill>
                <a:latin typeface="Calibri"/>
                <a:ea typeface="+mn-ea"/>
                <a:cs typeface="Calibri"/>
              </a:rPr>
              <a:t>feedback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explore </a:t>
            </a:r>
            <a:r>
              <a:rPr sz="1000" kern="1200" spc="-7" dirty="0">
                <a:solidFill>
                  <a:prstClr val="black"/>
                </a:solidFill>
                <a:latin typeface="Calibri"/>
                <a:ea typeface="+mn-ea"/>
                <a:cs typeface="Calibri"/>
              </a:rPr>
              <a:t>their </a:t>
            </a:r>
            <a:r>
              <a:rPr sz="1000" kern="1200" spc="13" dirty="0">
                <a:solidFill>
                  <a:prstClr val="black"/>
                </a:solidFill>
                <a:latin typeface="Calibri"/>
                <a:ea typeface="+mn-ea"/>
                <a:cs typeface="Calibri"/>
              </a:rPr>
              <a:t>implications. </a:t>
            </a:r>
            <a:r>
              <a:rPr sz="1000" kern="1200" spc="26" dirty="0">
                <a:solidFill>
                  <a:prstClr val="black"/>
                </a:solidFill>
                <a:latin typeface="Calibri"/>
                <a:ea typeface="+mn-ea"/>
                <a:cs typeface="Calibri"/>
              </a:rPr>
              <a:t>Use </a:t>
            </a:r>
            <a:r>
              <a:rPr sz="1000" kern="1200" dirty="0">
                <a:solidFill>
                  <a:prstClr val="black"/>
                </a:solidFill>
                <a:latin typeface="Calibri"/>
                <a:ea typeface="+mn-ea"/>
                <a:cs typeface="Calibri"/>
              </a:rPr>
              <a:t>or adapt </a:t>
            </a:r>
            <a:r>
              <a:rPr sz="1000" kern="1200" spc="-13" dirty="0">
                <a:solidFill>
                  <a:prstClr val="black"/>
                </a:solidFill>
                <a:latin typeface="Calibri"/>
                <a:ea typeface="+mn-ea"/>
                <a:cs typeface="Calibri"/>
              </a:rPr>
              <a:t>the  </a:t>
            </a:r>
            <a:r>
              <a:rPr sz="1000" kern="1200" spc="13" dirty="0">
                <a:solidFill>
                  <a:prstClr val="black"/>
                </a:solidFill>
                <a:latin typeface="Calibri"/>
                <a:ea typeface="+mn-ea"/>
                <a:cs typeface="Calibri"/>
              </a:rPr>
              <a:t>discussion guide </a:t>
            </a:r>
            <a:r>
              <a:rPr sz="1000" kern="1200" spc="10" dirty="0">
                <a:solidFill>
                  <a:prstClr val="black"/>
                </a:solidFill>
                <a:latin typeface="Calibri"/>
                <a:ea typeface="+mn-ea"/>
                <a:cs typeface="Calibri"/>
              </a:rPr>
              <a:t>provided </a:t>
            </a:r>
            <a:r>
              <a:rPr sz="1000" kern="1200" spc="-10" dirty="0">
                <a:solidFill>
                  <a:prstClr val="black"/>
                </a:solidFill>
                <a:latin typeface="Calibri"/>
                <a:ea typeface="+mn-ea"/>
                <a:cs typeface="Calibri"/>
              </a:rPr>
              <a:t>for </a:t>
            </a:r>
            <a:r>
              <a:rPr sz="1000" kern="1200" spc="13" dirty="0">
                <a:solidFill>
                  <a:prstClr val="black"/>
                </a:solidFill>
                <a:latin typeface="Calibri"/>
                <a:ea typeface="+mn-ea"/>
                <a:cs typeface="Calibri"/>
              </a:rPr>
              <a:t>each </a:t>
            </a:r>
            <a:r>
              <a:rPr sz="1000" kern="1200" spc="-3" dirty="0">
                <a:solidFill>
                  <a:prstClr val="black"/>
                </a:solidFill>
                <a:latin typeface="Calibri"/>
                <a:ea typeface="+mn-ea"/>
                <a:cs typeface="Calibri"/>
              </a:rPr>
              <a:t>relevant </a:t>
            </a:r>
            <a:r>
              <a:rPr sz="1000" kern="1200" spc="7" dirty="0">
                <a:solidFill>
                  <a:prstClr val="black"/>
                </a:solidFill>
                <a:latin typeface="Calibri"/>
                <a:ea typeface="+mn-ea"/>
                <a:cs typeface="Calibri"/>
              </a:rPr>
              <a:t>power</a:t>
            </a:r>
            <a:r>
              <a:rPr sz="1000" kern="1200" spc="162" dirty="0">
                <a:solidFill>
                  <a:prstClr val="black"/>
                </a:solidFill>
                <a:latin typeface="Calibri"/>
                <a:ea typeface="+mn-ea"/>
                <a:cs typeface="Calibri"/>
              </a:rPr>
              <a:t> </a:t>
            </a:r>
            <a:r>
              <a:rPr sz="1000" kern="1200" spc="10" dirty="0">
                <a:solidFill>
                  <a:prstClr val="black"/>
                </a:solidFill>
                <a:latin typeface="Calibri"/>
                <a:ea typeface="+mn-ea"/>
                <a:cs typeface="Calibri"/>
              </a:rPr>
              <a:t>dimension.</a:t>
            </a:r>
            <a:endParaRPr sz="1000" kern="1200" dirty="0">
              <a:solidFill>
                <a:prstClr val="black"/>
              </a:solidFill>
              <a:latin typeface="Calibri"/>
              <a:ea typeface="+mn-ea"/>
              <a:cs typeface="Calibri"/>
            </a:endParaRPr>
          </a:p>
          <a:p>
            <a:pPr marL="121870" marR="70601" indent="-113466" defTabSz="605150">
              <a:lnSpc>
                <a:spcPct val="111100"/>
              </a:lnSpc>
              <a:spcBef>
                <a:spcPts val="298"/>
              </a:spcBef>
              <a:buClrTx/>
              <a:buFontTx/>
              <a:buChar char="•"/>
              <a:tabLst>
                <a:tab pos="122291" algn="l"/>
              </a:tabLst>
            </a:pPr>
            <a:r>
              <a:rPr sz="1000" kern="1200" spc="30" dirty="0">
                <a:solidFill>
                  <a:prstClr val="black"/>
                </a:solidFill>
                <a:latin typeface="Calibri"/>
                <a:ea typeface="+mn-ea"/>
                <a:cs typeface="Calibri"/>
              </a:rPr>
              <a:t>Decide </a:t>
            </a:r>
            <a:r>
              <a:rPr sz="1000" kern="1200" dirty="0">
                <a:solidFill>
                  <a:prstClr val="black"/>
                </a:solidFill>
                <a:latin typeface="Calibri"/>
                <a:ea typeface="+mn-ea"/>
                <a:cs typeface="Calibri"/>
              </a:rPr>
              <a:t>next </a:t>
            </a:r>
            <a:r>
              <a:rPr sz="1000" kern="1200" spc="-7" dirty="0">
                <a:solidFill>
                  <a:prstClr val="black"/>
                </a:solidFill>
                <a:latin typeface="Calibri"/>
                <a:ea typeface="+mn-ea"/>
                <a:cs typeface="Calibri"/>
              </a:rPr>
              <a:t>steps, </a:t>
            </a:r>
            <a:r>
              <a:rPr sz="1000" kern="1200" dirty="0">
                <a:solidFill>
                  <a:prstClr val="black"/>
                </a:solidFill>
                <a:latin typeface="Calibri"/>
                <a:ea typeface="+mn-ea"/>
                <a:cs typeface="Calibri"/>
              </a:rPr>
              <a:t>assignments </a:t>
            </a:r>
            <a:r>
              <a:rPr sz="1000" kern="1200" spc="13" dirty="0">
                <a:solidFill>
                  <a:prstClr val="black"/>
                </a:solidFill>
                <a:latin typeface="Calibri"/>
                <a:ea typeface="+mn-ea"/>
                <a:cs typeface="Calibri"/>
              </a:rPr>
              <a:t>and </a:t>
            </a:r>
            <a:r>
              <a:rPr sz="1000" kern="1200" spc="-3" dirty="0">
                <a:solidFill>
                  <a:prstClr val="black"/>
                </a:solidFill>
                <a:latin typeface="Calibri"/>
                <a:ea typeface="+mn-ea"/>
                <a:cs typeface="Calibri"/>
              </a:rPr>
              <a:t>timetables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act </a:t>
            </a:r>
            <a:r>
              <a:rPr sz="1000" kern="1200" spc="17" dirty="0">
                <a:solidFill>
                  <a:prstClr val="black"/>
                </a:solidFill>
                <a:latin typeface="Calibri"/>
                <a:ea typeface="+mn-ea"/>
                <a:cs typeface="Calibri"/>
              </a:rPr>
              <a:t>on </a:t>
            </a:r>
            <a:r>
              <a:rPr sz="1000" kern="1200" spc="-13" dirty="0">
                <a:solidFill>
                  <a:prstClr val="black"/>
                </a:solidFill>
                <a:latin typeface="Calibri"/>
                <a:ea typeface="+mn-ea"/>
                <a:cs typeface="Calibri"/>
              </a:rPr>
              <a:t>the  </a:t>
            </a:r>
            <a:r>
              <a:rPr sz="1000" kern="1200" dirty="0">
                <a:solidFill>
                  <a:prstClr val="black"/>
                </a:solidFill>
                <a:latin typeface="Calibri"/>
                <a:ea typeface="+mn-ea"/>
                <a:cs typeface="Calibri"/>
              </a:rPr>
              <a:t>priorities </a:t>
            </a:r>
            <a:r>
              <a:rPr sz="1000" kern="1200" spc="-17" dirty="0">
                <a:solidFill>
                  <a:prstClr val="black"/>
                </a:solidFill>
                <a:latin typeface="Calibri"/>
                <a:ea typeface="+mn-ea"/>
                <a:cs typeface="Calibri"/>
              </a:rPr>
              <a:t>that </a:t>
            </a:r>
            <a:r>
              <a:rPr sz="1000" kern="1200" dirty="0">
                <a:solidFill>
                  <a:prstClr val="black"/>
                </a:solidFill>
                <a:latin typeface="Calibri"/>
                <a:ea typeface="+mn-ea"/>
                <a:cs typeface="Calibri"/>
              </a:rPr>
              <a:t>emerged </a:t>
            </a:r>
            <a:r>
              <a:rPr sz="1000" kern="1200" spc="-3" dirty="0">
                <a:solidFill>
                  <a:prstClr val="black"/>
                </a:solidFill>
                <a:latin typeface="Calibri"/>
                <a:ea typeface="+mn-ea"/>
                <a:cs typeface="Calibri"/>
              </a:rPr>
              <a:t>from </a:t>
            </a:r>
            <a:r>
              <a:rPr sz="1000" kern="1200" spc="-10" dirty="0">
                <a:solidFill>
                  <a:prstClr val="black"/>
                </a:solidFill>
                <a:latin typeface="Calibri"/>
                <a:ea typeface="+mn-ea"/>
                <a:cs typeface="Calibri"/>
              </a:rPr>
              <a:t>the </a:t>
            </a:r>
            <a:r>
              <a:rPr sz="1000" kern="1200" spc="13" dirty="0">
                <a:solidFill>
                  <a:prstClr val="black"/>
                </a:solidFill>
                <a:latin typeface="Calibri"/>
                <a:ea typeface="+mn-ea"/>
                <a:cs typeface="Calibri"/>
              </a:rPr>
              <a:t>discussion </a:t>
            </a:r>
            <a:r>
              <a:rPr sz="1000" kern="1200" spc="-10" dirty="0">
                <a:solidFill>
                  <a:prstClr val="black"/>
                </a:solidFill>
                <a:latin typeface="Calibri"/>
                <a:ea typeface="+mn-ea"/>
                <a:cs typeface="Calibri"/>
              </a:rPr>
              <a:t>(see </a:t>
            </a:r>
            <a:r>
              <a:rPr sz="1000" kern="1200" spc="20" dirty="0">
                <a:solidFill>
                  <a:prstClr val="black"/>
                </a:solidFill>
                <a:latin typeface="Calibri"/>
                <a:ea typeface="+mn-ea"/>
                <a:cs typeface="Calibri"/>
              </a:rPr>
              <a:t>Next </a:t>
            </a:r>
            <a:r>
              <a:rPr sz="1000" kern="1200" spc="-7" dirty="0">
                <a:solidFill>
                  <a:prstClr val="black"/>
                </a:solidFill>
                <a:latin typeface="Calibri"/>
                <a:ea typeface="+mn-ea"/>
                <a:cs typeface="Calibri"/>
              </a:rPr>
              <a:t>Steps  </a:t>
            </a:r>
            <a:r>
              <a:rPr sz="1000" kern="1200" dirty="0">
                <a:solidFill>
                  <a:prstClr val="black"/>
                </a:solidFill>
                <a:latin typeface="Calibri"/>
                <a:ea typeface="+mn-ea"/>
                <a:cs typeface="Calibri"/>
              </a:rPr>
              <a:t>Worksheet). </a:t>
            </a:r>
            <a:r>
              <a:rPr sz="1000" kern="1200" spc="7" dirty="0">
                <a:solidFill>
                  <a:prstClr val="black"/>
                </a:solidFill>
                <a:latin typeface="Calibri"/>
                <a:ea typeface="+mn-ea"/>
                <a:cs typeface="Calibri"/>
              </a:rPr>
              <a:t>Assignments </a:t>
            </a:r>
            <a:r>
              <a:rPr sz="1000" kern="1200" spc="10" dirty="0">
                <a:solidFill>
                  <a:prstClr val="black"/>
                </a:solidFill>
                <a:latin typeface="Calibri"/>
                <a:ea typeface="+mn-ea"/>
                <a:cs typeface="Calibri"/>
              </a:rPr>
              <a:t>may flow </a:t>
            </a:r>
            <a:r>
              <a:rPr sz="1000" kern="1200" spc="7" dirty="0">
                <a:solidFill>
                  <a:prstClr val="black"/>
                </a:solidFill>
                <a:latin typeface="Calibri"/>
                <a:ea typeface="+mn-ea"/>
                <a:cs typeface="Calibri"/>
              </a:rPr>
              <a:t>naturally </a:t>
            </a:r>
            <a:r>
              <a:rPr sz="1000" kern="1200" spc="17" dirty="0">
                <a:solidFill>
                  <a:prstClr val="black"/>
                </a:solidFill>
                <a:latin typeface="Calibri"/>
                <a:ea typeface="+mn-ea"/>
                <a:cs typeface="Calibri"/>
              </a:rPr>
              <a:t>along </a:t>
            </a:r>
            <a:r>
              <a:rPr sz="1000" kern="1200" spc="3" dirty="0">
                <a:solidFill>
                  <a:prstClr val="black"/>
                </a:solidFill>
                <a:latin typeface="Calibri"/>
                <a:ea typeface="+mn-ea"/>
                <a:cs typeface="Calibri"/>
              </a:rPr>
              <a:t>programmatic  </a:t>
            </a:r>
            <a:r>
              <a:rPr sz="1000" kern="1200" dirty="0">
                <a:solidFill>
                  <a:prstClr val="black"/>
                </a:solidFill>
                <a:latin typeface="Calibri"/>
                <a:ea typeface="+mn-ea"/>
                <a:cs typeface="Calibri"/>
              </a:rPr>
              <a:t>or </a:t>
            </a:r>
            <a:r>
              <a:rPr sz="1000" kern="1200" spc="3" dirty="0">
                <a:solidFill>
                  <a:prstClr val="black"/>
                </a:solidFill>
                <a:latin typeface="Calibri"/>
                <a:ea typeface="+mn-ea"/>
                <a:cs typeface="Calibri"/>
              </a:rPr>
              <a:t>management </a:t>
            </a:r>
            <a:r>
              <a:rPr sz="1000" kern="1200" spc="10" dirty="0">
                <a:solidFill>
                  <a:prstClr val="black"/>
                </a:solidFill>
                <a:latin typeface="Calibri"/>
                <a:ea typeface="+mn-ea"/>
                <a:cs typeface="Calibri"/>
              </a:rPr>
              <a:t>lines; </a:t>
            </a:r>
            <a:r>
              <a:rPr sz="1000" kern="1200" spc="3" dirty="0">
                <a:solidFill>
                  <a:prstClr val="black"/>
                </a:solidFill>
                <a:latin typeface="Calibri"/>
                <a:ea typeface="+mn-ea"/>
                <a:cs typeface="Calibri"/>
              </a:rPr>
              <a:t>if </a:t>
            </a:r>
            <a:r>
              <a:rPr sz="1000" kern="1200" dirty="0">
                <a:solidFill>
                  <a:prstClr val="black"/>
                </a:solidFill>
                <a:latin typeface="Calibri"/>
                <a:ea typeface="+mn-ea"/>
                <a:cs typeface="Calibri"/>
              </a:rPr>
              <a:t>not, </a:t>
            </a:r>
            <a:r>
              <a:rPr sz="1000" kern="1200" spc="-10" dirty="0">
                <a:solidFill>
                  <a:prstClr val="black"/>
                </a:solidFill>
                <a:latin typeface="Calibri"/>
                <a:ea typeface="+mn-ea"/>
                <a:cs typeface="Calibri"/>
              </a:rPr>
              <a:t>the </a:t>
            </a:r>
            <a:r>
              <a:rPr sz="1000" kern="1200" spc="-7" dirty="0">
                <a:solidFill>
                  <a:prstClr val="black"/>
                </a:solidFill>
                <a:latin typeface="Calibri"/>
                <a:ea typeface="+mn-ea"/>
                <a:cs typeface="Calibri"/>
              </a:rPr>
              <a:t>assessment team </a:t>
            </a:r>
            <a:r>
              <a:rPr sz="1000" kern="1200" spc="10" dirty="0">
                <a:solidFill>
                  <a:prstClr val="black"/>
                </a:solidFill>
                <a:latin typeface="Calibri"/>
                <a:ea typeface="+mn-ea"/>
                <a:cs typeface="Calibri"/>
              </a:rPr>
              <a:t>may </a:t>
            </a:r>
            <a:r>
              <a:rPr sz="1000" kern="1200" dirty="0">
                <a:solidFill>
                  <a:prstClr val="black"/>
                </a:solidFill>
                <a:latin typeface="Calibri"/>
                <a:ea typeface="+mn-ea"/>
                <a:cs typeface="Calibri"/>
              </a:rPr>
              <a:t>want </a:t>
            </a:r>
            <a:r>
              <a:rPr sz="1000" kern="1200" spc="-17" dirty="0">
                <a:solidFill>
                  <a:prstClr val="black"/>
                </a:solidFill>
                <a:latin typeface="Calibri"/>
                <a:ea typeface="+mn-ea"/>
                <a:cs typeface="Calibri"/>
              </a:rPr>
              <a:t>to  </a:t>
            </a:r>
            <a:r>
              <a:rPr sz="1000" kern="1200" spc="-7" dirty="0">
                <a:solidFill>
                  <a:prstClr val="black"/>
                </a:solidFill>
                <a:latin typeface="Calibri"/>
                <a:ea typeface="+mn-ea"/>
                <a:cs typeface="Calibri"/>
              </a:rPr>
              <a:t>either </a:t>
            </a:r>
            <a:r>
              <a:rPr sz="1000" kern="1200" spc="-3" dirty="0">
                <a:solidFill>
                  <a:prstClr val="black"/>
                </a:solidFill>
                <a:latin typeface="Calibri"/>
                <a:ea typeface="+mn-ea"/>
                <a:cs typeface="Calibri"/>
              </a:rPr>
              <a:t>transition </a:t>
            </a:r>
            <a:r>
              <a:rPr sz="1000" kern="1200" spc="-13" dirty="0">
                <a:solidFill>
                  <a:prstClr val="black"/>
                </a:solidFill>
                <a:latin typeface="Calibri"/>
                <a:ea typeface="+mn-ea"/>
                <a:cs typeface="Calibri"/>
              </a:rPr>
              <a:t>to </a:t>
            </a:r>
            <a:r>
              <a:rPr sz="1000" kern="1200" spc="13" dirty="0">
                <a:solidFill>
                  <a:prstClr val="black"/>
                </a:solidFill>
                <a:latin typeface="Calibri"/>
                <a:ea typeface="+mn-ea"/>
                <a:cs typeface="Calibri"/>
              </a:rPr>
              <a:t>an </a:t>
            </a:r>
            <a:r>
              <a:rPr sz="1000" kern="1200" spc="3" dirty="0">
                <a:solidFill>
                  <a:prstClr val="black"/>
                </a:solidFill>
                <a:latin typeface="Calibri"/>
                <a:ea typeface="+mn-ea"/>
                <a:cs typeface="Calibri"/>
              </a:rPr>
              <a:t>“implementation </a:t>
            </a:r>
            <a:r>
              <a:rPr sz="1000" kern="1200" spc="-3" dirty="0">
                <a:solidFill>
                  <a:prstClr val="black"/>
                </a:solidFill>
                <a:latin typeface="Calibri"/>
                <a:ea typeface="+mn-ea"/>
                <a:cs typeface="Calibri"/>
              </a:rPr>
              <a:t>team” </a:t>
            </a:r>
            <a:r>
              <a:rPr sz="1000" kern="1200" dirty="0">
                <a:solidFill>
                  <a:prstClr val="black"/>
                </a:solidFill>
                <a:latin typeface="Calibri"/>
                <a:ea typeface="+mn-ea"/>
                <a:cs typeface="Calibri"/>
              </a:rPr>
              <a:t>or </a:t>
            </a:r>
            <a:r>
              <a:rPr sz="1000" kern="1200" spc="10" dirty="0">
                <a:solidFill>
                  <a:prstClr val="black"/>
                </a:solidFill>
                <a:latin typeface="Calibri"/>
                <a:ea typeface="+mn-ea"/>
                <a:cs typeface="Calibri"/>
              </a:rPr>
              <a:t>may </a:t>
            </a:r>
            <a:r>
              <a:rPr sz="1000" kern="1200" dirty="0">
                <a:solidFill>
                  <a:prstClr val="black"/>
                </a:solidFill>
                <a:latin typeface="Calibri"/>
                <a:ea typeface="+mn-ea"/>
                <a:cs typeface="Calibri"/>
              </a:rPr>
              <a:t>want </a:t>
            </a:r>
            <a:r>
              <a:rPr sz="1000" kern="1200" spc="-17" dirty="0">
                <a:solidFill>
                  <a:prstClr val="black"/>
                </a:solidFill>
                <a:latin typeface="Calibri"/>
                <a:ea typeface="+mn-ea"/>
                <a:cs typeface="Calibri"/>
              </a:rPr>
              <a:t>to  </a:t>
            </a:r>
            <a:r>
              <a:rPr sz="1000" kern="1200" spc="-3" dirty="0">
                <a:solidFill>
                  <a:prstClr val="black"/>
                </a:solidFill>
                <a:latin typeface="Calibri"/>
                <a:ea typeface="+mn-ea"/>
                <a:cs typeface="Calibri"/>
              </a:rPr>
              <a:t>create </a:t>
            </a:r>
            <a:r>
              <a:rPr sz="1000" kern="1200" spc="13" dirty="0">
                <a:solidFill>
                  <a:prstClr val="black"/>
                </a:solidFill>
                <a:latin typeface="Calibri"/>
                <a:ea typeface="+mn-ea"/>
                <a:cs typeface="Calibri"/>
              </a:rPr>
              <a:t>a </a:t>
            </a:r>
            <a:r>
              <a:rPr sz="1000" kern="1200" spc="-7" dirty="0">
                <a:solidFill>
                  <a:prstClr val="black"/>
                </a:solidFill>
                <a:latin typeface="Calibri"/>
                <a:ea typeface="+mn-ea"/>
                <a:cs typeface="Calibri"/>
              </a:rPr>
              <a:t>team </a:t>
            </a:r>
            <a:r>
              <a:rPr sz="1000" kern="1200" spc="-17" dirty="0">
                <a:solidFill>
                  <a:prstClr val="black"/>
                </a:solidFill>
                <a:latin typeface="Calibri"/>
                <a:ea typeface="+mn-ea"/>
                <a:cs typeface="Calibri"/>
              </a:rPr>
              <a:t>that </a:t>
            </a:r>
            <a:r>
              <a:rPr sz="1000" kern="1200" spc="30" dirty="0">
                <a:solidFill>
                  <a:prstClr val="black"/>
                </a:solidFill>
                <a:latin typeface="Calibri"/>
                <a:ea typeface="+mn-ea"/>
                <a:cs typeface="Calibri"/>
              </a:rPr>
              <a:t>will </a:t>
            </a:r>
            <a:r>
              <a:rPr sz="1000" kern="1200" spc="10" dirty="0">
                <a:solidFill>
                  <a:prstClr val="black"/>
                </a:solidFill>
                <a:latin typeface="Calibri"/>
                <a:ea typeface="+mn-ea"/>
                <a:cs typeface="Calibri"/>
              </a:rPr>
              <a:t>carry </a:t>
            </a:r>
            <a:r>
              <a:rPr sz="1000" kern="1200" spc="-10" dirty="0">
                <a:solidFill>
                  <a:prstClr val="black"/>
                </a:solidFill>
                <a:latin typeface="Calibri"/>
                <a:ea typeface="+mn-ea"/>
                <a:cs typeface="Calibri"/>
              </a:rPr>
              <a:t>the </a:t>
            </a:r>
            <a:r>
              <a:rPr sz="1000" kern="1200" dirty="0">
                <a:solidFill>
                  <a:prstClr val="black"/>
                </a:solidFill>
                <a:latin typeface="Calibri"/>
                <a:ea typeface="+mn-ea"/>
                <a:cs typeface="Calibri"/>
              </a:rPr>
              <a:t>priorities</a:t>
            </a:r>
            <a:r>
              <a:rPr sz="1000" kern="1200" spc="53" dirty="0">
                <a:solidFill>
                  <a:prstClr val="black"/>
                </a:solidFill>
                <a:latin typeface="Calibri"/>
                <a:ea typeface="+mn-ea"/>
                <a:cs typeface="Calibri"/>
              </a:rPr>
              <a:t> </a:t>
            </a:r>
            <a:r>
              <a:rPr sz="1000" kern="1200" dirty="0">
                <a:solidFill>
                  <a:prstClr val="black"/>
                </a:solidFill>
                <a:latin typeface="Calibri"/>
                <a:ea typeface="+mn-ea"/>
                <a:cs typeface="Calibri"/>
              </a:rPr>
              <a:t>forward.</a:t>
            </a:r>
          </a:p>
          <a:p>
            <a:pPr marL="121870" marR="25635" indent="-113466" defTabSz="605150">
              <a:lnSpc>
                <a:spcPct val="111100"/>
              </a:lnSpc>
              <a:spcBef>
                <a:spcPts val="298"/>
              </a:spcBef>
              <a:buClrTx/>
              <a:buFontTx/>
              <a:buChar char="•"/>
              <a:tabLst>
                <a:tab pos="122291" algn="l"/>
              </a:tabLst>
            </a:pPr>
            <a:r>
              <a:rPr sz="1000" kern="1200" spc="13" dirty="0">
                <a:solidFill>
                  <a:prstClr val="black"/>
                </a:solidFill>
                <a:latin typeface="Calibri"/>
                <a:ea typeface="+mn-ea"/>
                <a:cs typeface="Calibri"/>
              </a:rPr>
              <a:t>Update </a:t>
            </a:r>
            <a:r>
              <a:rPr sz="1000" kern="1200" spc="20" dirty="0">
                <a:solidFill>
                  <a:prstClr val="black"/>
                </a:solidFill>
                <a:latin typeface="Calibri"/>
                <a:ea typeface="+mn-ea"/>
                <a:cs typeface="Calibri"/>
              </a:rPr>
              <a:t>all </a:t>
            </a:r>
            <a:r>
              <a:rPr sz="1000" kern="1200" spc="-13" dirty="0">
                <a:solidFill>
                  <a:prstClr val="black"/>
                </a:solidFill>
                <a:latin typeface="Calibri"/>
                <a:ea typeface="+mn-ea"/>
                <a:cs typeface="Calibri"/>
              </a:rPr>
              <a:t>staff, trustees, </a:t>
            </a:r>
            <a:r>
              <a:rPr sz="1000" kern="1200" spc="-7" dirty="0">
                <a:solidFill>
                  <a:prstClr val="black"/>
                </a:solidFill>
                <a:latin typeface="Calibri"/>
                <a:ea typeface="+mn-ea"/>
                <a:cs typeface="Calibri"/>
              </a:rPr>
              <a:t>grantees </a:t>
            </a:r>
            <a:r>
              <a:rPr sz="1000" kern="1200" spc="13" dirty="0">
                <a:solidFill>
                  <a:prstClr val="black"/>
                </a:solidFill>
                <a:latin typeface="Calibri"/>
                <a:ea typeface="+mn-ea"/>
                <a:cs typeface="Calibri"/>
              </a:rPr>
              <a:t>and </a:t>
            </a:r>
            <a:r>
              <a:rPr sz="1000" kern="1200" spc="-10" dirty="0">
                <a:solidFill>
                  <a:prstClr val="black"/>
                </a:solidFill>
                <a:latin typeface="Calibri"/>
                <a:ea typeface="+mn-ea"/>
                <a:cs typeface="Calibri"/>
              </a:rPr>
              <a:t>other </a:t>
            </a:r>
            <a:r>
              <a:rPr sz="1000" kern="1200" dirty="0">
                <a:solidFill>
                  <a:prstClr val="black"/>
                </a:solidFill>
                <a:latin typeface="Calibri"/>
                <a:ea typeface="+mn-ea"/>
                <a:cs typeface="Calibri"/>
              </a:rPr>
              <a:t>stakeholders </a:t>
            </a:r>
            <a:r>
              <a:rPr sz="1000" kern="1200" spc="17" dirty="0">
                <a:solidFill>
                  <a:prstClr val="black"/>
                </a:solidFill>
                <a:latin typeface="Calibri"/>
                <a:ea typeface="+mn-ea"/>
                <a:cs typeface="Calibri"/>
              </a:rPr>
              <a:t>on </a:t>
            </a:r>
            <a:r>
              <a:rPr sz="1000" kern="1200" spc="-13" dirty="0">
                <a:solidFill>
                  <a:prstClr val="black"/>
                </a:solidFill>
                <a:latin typeface="Calibri"/>
                <a:ea typeface="+mn-ea"/>
                <a:cs typeface="Calibri"/>
              </a:rPr>
              <a:t>the  status </a:t>
            </a:r>
            <a:r>
              <a:rPr sz="1000" kern="1200" spc="-3" dirty="0">
                <a:solidFill>
                  <a:prstClr val="black"/>
                </a:solidFill>
                <a:latin typeface="Calibri"/>
                <a:ea typeface="+mn-ea"/>
                <a:cs typeface="Calibri"/>
              </a:rPr>
              <a:t>of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assessment, </a:t>
            </a:r>
            <a:r>
              <a:rPr sz="1000" kern="1200" spc="20" dirty="0">
                <a:solidFill>
                  <a:prstClr val="black"/>
                </a:solidFill>
                <a:latin typeface="Calibri"/>
                <a:ea typeface="+mn-ea"/>
                <a:cs typeface="Calibri"/>
              </a:rPr>
              <a:t>including </a:t>
            </a:r>
            <a:r>
              <a:rPr sz="1000" kern="1200" spc="-10" dirty="0">
                <a:solidFill>
                  <a:prstClr val="black"/>
                </a:solidFill>
                <a:latin typeface="Calibri"/>
                <a:ea typeface="+mn-ea"/>
                <a:cs typeface="Calibri"/>
              </a:rPr>
              <a:t>(most </a:t>
            </a:r>
            <a:r>
              <a:rPr sz="1000" kern="1200" dirty="0">
                <a:solidFill>
                  <a:prstClr val="black"/>
                </a:solidFill>
                <a:latin typeface="Calibri"/>
                <a:ea typeface="+mn-ea"/>
                <a:cs typeface="Calibri"/>
              </a:rPr>
              <a:t>importantly) </a:t>
            </a:r>
            <a:r>
              <a:rPr sz="1000" kern="1200" spc="-10" dirty="0">
                <a:solidFill>
                  <a:prstClr val="black"/>
                </a:solidFill>
                <a:latin typeface="Calibri"/>
                <a:ea typeface="+mn-ea"/>
                <a:cs typeface="Calibri"/>
              </a:rPr>
              <a:t>the </a:t>
            </a:r>
            <a:r>
              <a:rPr sz="1000" kern="1200" spc="10" dirty="0">
                <a:solidFill>
                  <a:prstClr val="black"/>
                </a:solidFill>
                <a:latin typeface="Calibri"/>
                <a:ea typeface="+mn-ea"/>
                <a:cs typeface="Calibri"/>
              </a:rPr>
              <a:t>ways </a:t>
            </a:r>
            <a:r>
              <a:rPr sz="1000" kern="1200" spc="-13" dirty="0">
                <a:solidFill>
                  <a:prstClr val="black"/>
                </a:solidFill>
                <a:latin typeface="Calibri"/>
                <a:ea typeface="+mn-ea"/>
                <a:cs typeface="Calibri"/>
              </a:rPr>
              <a:t>the  </a:t>
            </a:r>
            <a:r>
              <a:rPr sz="1000" kern="1200" dirty="0">
                <a:solidFill>
                  <a:prstClr val="black"/>
                </a:solidFill>
                <a:latin typeface="Calibri"/>
                <a:ea typeface="+mn-ea"/>
                <a:cs typeface="Calibri"/>
              </a:rPr>
              <a:t>priorities/recommendations </a:t>
            </a:r>
            <a:r>
              <a:rPr sz="1000" kern="1200" spc="30" dirty="0">
                <a:solidFill>
                  <a:prstClr val="black"/>
                </a:solidFill>
                <a:latin typeface="Calibri"/>
                <a:ea typeface="+mn-ea"/>
                <a:cs typeface="Calibri"/>
              </a:rPr>
              <a:t>will </a:t>
            </a:r>
            <a:r>
              <a:rPr sz="1000" kern="1200" spc="7" dirty="0">
                <a:solidFill>
                  <a:prstClr val="black"/>
                </a:solidFill>
                <a:latin typeface="Calibri"/>
                <a:ea typeface="+mn-ea"/>
                <a:cs typeface="Calibri"/>
              </a:rPr>
              <a:t>be </a:t>
            </a:r>
            <a:r>
              <a:rPr sz="1000" kern="1200" dirty="0">
                <a:solidFill>
                  <a:prstClr val="black"/>
                </a:solidFill>
                <a:latin typeface="Calibri"/>
                <a:ea typeface="+mn-ea"/>
                <a:cs typeface="Calibri"/>
              </a:rPr>
              <a:t>addressed. Let </a:t>
            </a:r>
            <a:r>
              <a:rPr sz="1000" kern="1200" spc="-3" dirty="0">
                <a:solidFill>
                  <a:prstClr val="black"/>
                </a:solidFill>
                <a:latin typeface="Calibri"/>
                <a:ea typeface="+mn-ea"/>
                <a:cs typeface="Calibri"/>
              </a:rPr>
              <a:t>them </a:t>
            </a:r>
            <a:r>
              <a:rPr sz="1000" kern="1200" spc="13" dirty="0">
                <a:solidFill>
                  <a:prstClr val="black"/>
                </a:solidFill>
                <a:latin typeface="Calibri"/>
                <a:ea typeface="+mn-ea"/>
                <a:cs typeface="Calibri"/>
              </a:rPr>
              <a:t>and </a:t>
            </a:r>
            <a:r>
              <a:rPr sz="1000" kern="1200" spc="-13" dirty="0">
                <a:solidFill>
                  <a:prstClr val="black"/>
                </a:solidFill>
                <a:latin typeface="Calibri"/>
                <a:ea typeface="+mn-ea"/>
                <a:cs typeface="Calibri"/>
              </a:rPr>
              <a:t>the  </a:t>
            </a:r>
            <a:r>
              <a:rPr sz="1000" kern="1200" spc="23" dirty="0">
                <a:solidFill>
                  <a:prstClr val="black"/>
                </a:solidFill>
                <a:latin typeface="Calibri"/>
                <a:ea typeface="+mn-ea"/>
                <a:cs typeface="Calibri"/>
              </a:rPr>
              <a:t>public </a:t>
            </a:r>
            <a:r>
              <a:rPr sz="1000" kern="1200" spc="20" dirty="0">
                <a:solidFill>
                  <a:prstClr val="black"/>
                </a:solidFill>
                <a:latin typeface="Calibri"/>
                <a:ea typeface="+mn-ea"/>
                <a:cs typeface="Calibri"/>
              </a:rPr>
              <a:t>know </a:t>
            </a:r>
            <a:r>
              <a:rPr sz="1000" kern="1200" dirty="0">
                <a:solidFill>
                  <a:prstClr val="black"/>
                </a:solidFill>
                <a:latin typeface="Calibri"/>
                <a:ea typeface="+mn-ea"/>
                <a:cs typeface="Calibri"/>
              </a:rPr>
              <a:t>what </a:t>
            </a:r>
            <a:r>
              <a:rPr sz="1000" kern="1200" spc="-10" dirty="0">
                <a:solidFill>
                  <a:prstClr val="black"/>
                </a:solidFill>
                <a:latin typeface="Calibri"/>
                <a:ea typeface="+mn-ea"/>
                <a:cs typeface="Calibri"/>
              </a:rPr>
              <a:t>the </a:t>
            </a:r>
            <a:r>
              <a:rPr sz="1000" kern="1200" spc="3" dirty="0">
                <a:solidFill>
                  <a:prstClr val="black"/>
                </a:solidFill>
                <a:latin typeface="Calibri"/>
                <a:ea typeface="+mn-ea"/>
                <a:cs typeface="Calibri"/>
              </a:rPr>
              <a:t>foundation learned </a:t>
            </a:r>
            <a:r>
              <a:rPr sz="1000" kern="1200" spc="-3" dirty="0">
                <a:solidFill>
                  <a:prstClr val="black"/>
                </a:solidFill>
                <a:latin typeface="Calibri"/>
                <a:ea typeface="+mn-ea"/>
                <a:cs typeface="Calibri"/>
              </a:rPr>
              <a:t>from this </a:t>
            </a:r>
            <a:r>
              <a:rPr sz="1000" kern="1200" spc="3" dirty="0">
                <a:solidFill>
                  <a:prstClr val="black"/>
                </a:solidFill>
                <a:latin typeface="Calibri"/>
                <a:ea typeface="+mn-ea"/>
                <a:cs typeface="Calibri"/>
              </a:rPr>
              <a:t>process </a:t>
            </a:r>
            <a:r>
              <a:rPr sz="1000" kern="1200" spc="10" dirty="0">
                <a:solidFill>
                  <a:prstClr val="black"/>
                </a:solidFill>
                <a:latin typeface="Calibri"/>
                <a:ea typeface="+mn-ea"/>
                <a:cs typeface="Calibri"/>
              </a:rPr>
              <a:t>and  </a:t>
            </a:r>
            <a:r>
              <a:rPr sz="1000" kern="1200" spc="20" dirty="0">
                <a:solidFill>
                  <a:prstClr val="black"/>
                </a:solidFill>
                <a:latin typeface="Calibri"/>
                <a:ea typeface="+mn-ea"/>
                <a:cs typeface="Calibri"/>
              </a:rPr>
              <a:t>how </a:t>
            </a:r>
            <a:r>
              <a:rPr sz="1000" kern="1200" spc="-7" dirty="0">
                <a:solidFill>
                  <a:prstClr val="black"/>
                </a:solidFill>
                <a:latin typeface="Calibri"/>
                <a:ea typeface="+mn-ea"/>
                <a:cs typeface="Calibri"/>
              </a:rPr>
              <a:t>it </a:t>
            </a:r>
            <a:r>
              <a:rPr sz="1000" kern="1200" spc="10" dirty="0">
                <a:solidFill>
                  <a:prstClr val="black"/>
                </a:solidFill>
                <a:latin typeface="Calibri"/>
                <a:ea typeface="+mn-ea"/>
                <a:cs typeface="Calibri"/>
              </a:rPr>
              <a:t>plans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act </a:t>
            </a:r>
            <a:r>
              <a:rPr sz="1000" kern="1200" spc="17" dirty="0">
                <a:solidFill>
                  <a:prstClr val="black"/>
                </a:solidFill>
                <a:latin typeface="Calibri"/>
                <a:ea typeface="+mn-ea"/>
                <a:cs typeface="Calibri"/>
              </a:rPr>
              <a:t>on </a:t>
            </a:r>
            <a:r>
              <a:rPr sz="1000" kern="1200" spc="-3" dirty="0">
                <a:solidFill>
                  <a:prstClr val="black"/>
                </a:solidFill>
                <a:latin typeface="Calibri"/>
                <a:ea typeface="+mn-ea"/>
                <a:cs typeface="Calibri"/>
              </a:rPr>
              <a:t>this </a:t>
            </a:r>
            <a:r>
              <a:rPr sz="1000" kern="1200" spc="3" dirty="0">
                <a:solidFill>
                  <a:prstClr val="black"/>
                </a:solidFill>
                <a:latin typeface="Calibri"/>
                <a:ea typeface="+mn-ea"/>
                <a:cs typeface="Calibri"/>
              </a:rPr>
              <a:t>information.</a:t>
            </a:r>
            <a:endParaRPr sz="1000" kern="1200" dirty="0">
              <a:solidFill>
                <a:prstClr val="black"/>
              </a:solidFill>
              <a:latin typeface="Calibri"/>
              <a:ea typeface="+mn-ea"/>
              <a:cs typeface="Calibri"/>
            </a:endParaRPr>
          </a:p>
          <a:p>
            <a:pPr marL="121870" marR="131116" indent="-113466" defTabSz="605150">
              <a:lnSpc>
                <a:spcPct val="111100"/>
              </a:lnSpc>
              <a:spcBef>
                <a:spcPts val="298"/>
              </a:spcBef>
              <a:buClrTx/>
              <a:buFontTx/>
              <a:buChar char="•"/>
              <a:tabLst>
                <a:tab pos="122291" algn="l"/>
              </a:tabLst>
            </a:pPr>
            <a:r>
              <a:rPr sz="1000" kern="1200" spc="3" dirty="0">
                <a:solidFill>
                  <a:prstClr val="black"/>
                </a:solidFill>
                <a:latin typeface="Calibri"/>
                <a:ea typeface="+mn-ea"/>
                <a:cs typeface="Calibri"/>
              </a:rPr>
              <a:t>Celebrate </a:t>
            </a:r>
            <a:r>
              <a:rPr sz="1000" kern="1200" spc="13" dirty="0">
                <a:solidFill>
                  <a:prstClr val="black"/>
                </a:solidFill>
                <a:latin typeface="Calibri"/>
                <a:ea typeface="+mn-ea"/>
                <a:cs typeface="Calibri"/>
              </a:rPr>
              <a:t>and give </a:t>
            </a:r>
            <a:r>
              <a:rPr sz="1000" kern="1200" dirty="0">
                <a:solidFill>
                  <a:prstClr val="black"/>
                </a:solidFill>
                <a:latin typeface="Calibri"/>
                <a:ea typeface="+mn-ea"/>
                <a:cs typeface="Calibri"/>
              </a:rPr>
              <a:t>thanks! </a:t>
            </a:r>
            <a:r>
              <a:rPr sz="1000" kern="1200" spc="20" dirty="0">
                <a:solidFill>
                  <a:prstClr val="black"/>
                </a:solidFill>
                <a:latin typeface="Calibri"/>
                <a:ea typeface="+mn-ea"/>
                <a:cs typeface="Calibri"/>
              </a:rPr>
              <a:t>Show </a:t>
            </a:r>
            <a:r>
              <a:rPr sz="1000" kern="1200" spc="7" dirty="0">
                <a:solidFill>
                  <a:prstClr val="black"/>
                </a:solidFill>
                <a:latin typeface="Calibri"/>
                <a:ea typeface="+mn-ea"/>
                <a:cs typeface="Calibri"/>
              </a:rPr>
              <a:t>your appreciation </a:t>
            </a:r>
            <a:r>
              <a:rPr sz="1000" kern="1200" spc="-13" dirty="0">
                <a:solidFill>
                  <a:prstClr val="black"/>
                </a:solidFill>
                <a:latin typeface="Calibri"/>
                <a:ea typeface="+mn-ea"/>
                <a:cs typeface="Calibri"/>
              </a:rPr>
              <a:t>to </a:t>
            </a:r>
            <a:r>
              <a:rPr sz="1000" kern="1200" spc="3" dirty="0">
                <a:solidFill>
                  <a:prstClr val="black"/>
                </a:solidFill>
                <a:latin typeface="Calibri"/>
                <a:ea typeface="+mn-ea"/>
                <a:cs typeface="Calibri"/>
              </a:rPr>
              <a:t>everyone  </a:t>
            </a:r>
            <a:r>
              <a:rPr sz="1000" kern="1200" spc="20" dirty="0">
                <a:solidFill>
                  <a:prstClr val="black"/>
                </a:solidFill>
                <a:latin typeface="Calibri"/>
                <a:ea typeface="+mn-ea"/>
                <a:cs typeface="Calibri"/>
              </a:rPr>
              <a:t>who </a:t>
            </a:r>
            <a:r>
              <a:rPr sz="1000" kern="1200" spc="3" dirty="0">
                <a:solidFill>
                  <a:prstClr val="black"/>
                </a:solidFill>
                <a:latin typeface="Calibri"/>
                <a:ea typeface="+mn-ea"/>
                <a:cs typeface="Calibri"/>
              </a:rPr>
              <a:t>participated </a:t>
            </a:r>
            <a:r>
              <a:rPr sz="1000" kern="1200" spc="23" dirty="0">
                <a:solidFill>
                  <a:prstClr val="black"/>
                </a:solidFill>
                <a:latin typeface="Calibri"/>
                <a:ea typeface="+mn-ea"/>
                <a:cs typeface="Calibri"/>
              </a:rPr>
              <a:t>in </a:t>
            </a:r>
            <a:r>
              <a:rPr sz="1000" kern="1200" spc="-10" dirty="0">
                <a:solidFill>
                  <a:prstClr val="black"/>
                </a:solidFill>
                <a:latin typeface="Calibri"/>
                <a:ea typeface="+mn-ea"/>
                <a:cs typeface="Calibri"/>
              </a:rPr>
              <a:t>the</a:t>
            </a:r>
            <a:r>
              <a:rPr sz="1000" kern="1200" spc="56" dirty="0">
                <a:solidFill>
                  <a:prstClr val="black"/>
                </a:solidFill>
                <a:latin typeface="Calibri"/>
                <a:ea typeface="+mn-ea"/>
                <a:cs typeface="Calibri"/>
              </a:rPr>
              <a:t> </a:t>
            </a:r>
            <a:r>
              <a:rPr sz="1000" kern="1200" spc="3" dirty="0">
                <a:solidFill>
                  <a:prstClr val="black"/>
                </a:solidFill>
                <a:latin typeface="Calibri"/>
                <a:ea typeface="+mn-ea"/>
                <a:cs typeface="Calibri"/>
              </a:rPr>
              <a:t>process.</a:t>
            </a:r>
            <a:endParaRPr sz="1000" kern="1200" dirty="0">
              <a:solidFill>
                <a:prstClr val="black"/>
              </a:solidFill>
              <a:latin typeface="Calibri"/>
              <a:ea typeface="+mn-ea"/>
              <a:cs typeface="Calibri"/>
            </a:endParaRPr>
          </a:p>
        </p:txBody>
      </p:sp>
      <p:sp>
        <p:nvSpPr>
          <p:cNvPr id="16" name="Rectangle 15">
            <a:extLst>
              <a:ext uri="{FF2B5EF4-FFF2-40B4-BE49-F238E27FC236}">
                <a16:creationId xmlns:a16="http://schemas.microsoft.com/office/drawing/2014/main" id="{49E87EFA-2EE6-4A9E-A2F2-445FC6198047}"/>
              </a:ext>
            </a:extLst>
          </p:cNvPr>
          <p:cNvSpPr/>
          <p:nvPr/>
        </p:nvSpPr>
        <p:spPr>
          <a:xfrm>
            <a:off x="2815531" y="138494"/>
            <a:ext cx="3150221" cy="307777"/>
          </a:xfrm>
          <a:prstGeom prst="rect">
            <a:avLst/>
          </a:prstGeom>
        </p:spPr>
        <p:txBody>
          <a:bodyPr wrap="none">
            <a:spAutoFit/>
          </a:bodyPr>
          <a:lstStyle/>
          <a:p>
            <a:r>
              <a:rPr lang="en-US" dirty="0">
                <a:solidFill>
                  <a:schemeClr val="accent3">
                    <a:lumMod val="50000"/>
                  </a:schemeClr>
                </a:solidFill>
              </a:rPr>
              <a:t>SAMPLE TIMELINE AND PROCESS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11150" y="428944"/>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6908425" y="272803"/>
            <a:ext cx="237425" cy="0"/>
          </a:xfrm>
          <a:custGeom>
            <a:avLst/>
            <a:gdLst/>
            <a:ahLst/>
            <a:cxnLst/>
            <a:rect l="l" t="t" r="r" b="b"/>
            <a:pathLst>
              <a:path w="358775">
                <a:moveTo>
                  <a:pt x="0" y="0"/>
                </a:moveTo>
                <a:lnTo>
                  <a:pt x="358584" y="0"/>
                </a:lnTo>
              </a:path>
            </a:pathLst>
          </a:custGeom>
          <a:ln w="17919">
            <a:solidFill>
              <a:srgbClr val="FCBE7D"/>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6" name="object 6"/>
          <p:cNvSpPr/>
          <p:nvPr/>
        </p:nvSpPr>
        <p:spPr>
          <a:xfrm>
            <a:off x="6917335" y="231484"/>
            <a:ext cx="228180" cy="176072"/>
          </a:xfrm>
          <a:custGeom>
            <a:avLst/>
            <a:gdLst/>
            <a:ahLst/>
            <a:cxnLst/>
            <a:rect l="l" t="t" r="r" b="b"/>
            <a:pathLst>
              <a:path w="344804" h="266065">
                <a:moveTo>
                  <a:pt x="29070" y="0"/>
                </a:moveTo>
                <a:lnTo>
                  <a:pt x="2476" y="0"/>
                </a:lnTo>
                <a:lnTo>
                  <a:pt x="0" y="2476"/>
                </a:lnTo>
                <a:lnTo>
                  <a:pt x="0" y="265772"/>
                </a:lnTo>
                <a:lnTo>
                  <a:pt x="344246" y="265772"/>
                </a:lnTo>
                <a:lnTo>
                  <a:pt x="344246" y="118986"/>
                </a:lnTo>
                <a:lnTo>
                  <a:pt x="31546" y="118986"/>
                </a:lnTo>
                <a:lnTo>
                  <a:pt x="31546" y="2476"/>
                </a:lnTo>
                <a:lnTo>
                  <a:pt x="29070" y="0"/>
                </a:lnTo>
                <a:close/>
              </a:path>
              <a:path w="344804" h="266065">
                <a:moveTo>
                  <a:pt x="341769" y="0"/>
                </a:moveTo>
                <a:lnTo>
                  <a:pt x="315163" y="0"/>
                </a:lnTo>
                <a:lnTo>
                  <a:pt x="312686" y="2476"/>
                </a:lnTo>
                <a:lnTo>
                  <a:pt x="312686" y="118986"/>
                </a:lnTo>
                <a:lnTo>
                  <a:pt x="344246" y="118986"/>
                </a:lnTo>
                <a:lnTo>
                  <a:pt x="344246" y="2476"/>
                </a:lnTo>
                <a:lnTo>
                  <a:pt x="341769" y="0"/>
                </a:lnTo>
                <a:close/>
              </a:path>
            </a:pathLst>
          </a:custGeom>
          <a:solidFill>
            <a:srgbClr val="F7941E"/>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a:spLocks noGrp="1"/>
          </p:cNvSpPr>
          <p:nvPr>
            <p:ph type="title"/>
          </p:nvPr>
        </p:nvSpPr>
        <p:spPr>
          <a:xfrm>
            <a:off x="1526429" y="435874"/>
            <a:ext cx="6051176" cy="304488"/>
          </a:xfrm>
          <a:prstGeom prst="rect">
            <a:avLst/>
          </a:prstGeom>
        </p:spPr>
        <p:txBody>
          <a:bodyPr vert="horz" wrap="square" lIns="0" tIns="45384" rIns="0" bIns="0" rtlCol="0">
            <a:spAutoFit/>
          </a:bodyPr>
          <a:lstStyle/>
          <a:p>
            <a:pPr marL="8405" marR="3362" algn="ctr">
              <a:lnSpc>
                <a:spcPts val="2118"/>
              </a:lnSpc>
              <a:spcBef>
                <a:spcPts val="357"/>
              </a:spcBef>
            </a:pPr>
            <a:r>
              <a:rPr sz="1588" spc="139" dirty="0">
                <a:solidFill>
                  <a:schemeClr val="tx2">
                    <a:lumMod val="75000"/>
                  </a:schemeClr>
                </a:solidFill>
                <a:latin typeface="FrankRuehl" panose="020E0503060101010101" pitchFamily="34" charset="-79"/>
                <a:cs typeface="FrankRuehl" panose="020E0503060101010101" pitchFamily="34" charset="-79"/>
              </a:rPr>
              <a:t>TIPS </a:t>
            </a:r>
            <a:r>
              <a:rPr sz="1588" spc="122" dirty="0">
                <a:solidFill>
                  <a:schemeClr val="tx2">
                    <a:lumMod val="75000"/>
                  </a:schemeClr>
                </a:solidFill>
                <a:latin typeface="FrankRuehl" panose="020E0503060101010101" pitchFamily="34" charset="-79"/>
                <a:cs typeface="FrankRuehl" panose="020E0503060101010101" pitchFamily="34" charset="-79"/>
              </a:rPr>
              <a:t>ON </a:t>
            </a:r>
            <a:r>
              <a:rPr sz="1588" spc="146" dirty="0">
                <a:solidFill>
                  <a:schemeClr val="tx2">
                    <a:lumMod val="75000"/>
                  </a:schemeClr>
                </a:solidFill>
                <a:latin typeface="FrankRuehl" panose="020E0503060101010101" pitchFamily="34" charset="-79"/>
                <a:cs typeface="FrankRuehl" panose="020E0503060101010101" pitchFamily="34" charset="-79"/>
              </a:rPr>
              <a:t>SOLICITING</a:t>
            </a:r>
            <a:r>
              <a:rPr sz="1588" spc="-152" dirty="0">
                <a:solidFill>
                  <a:schemeClr val="tx2">
                    <a:lumMod val="75000"/>
                  </a:schemeClr>
                </a:solidFill>
                <a:latin typeface="FrankRuehl" panose="020E0503060101010101" pitchFamily="34" charset="-79"/>
                <a:cs typeface="FrankRuehl" panose="020E0503060101010101" pitchFamily="34" charset="-79"/>
              </a:rPr>
              <a:t> </a:t>
            </a:r>
            <a:r>
              <a:rPr sz="1588" spc="113" dirty="0">
                <a:solidFill>
                  <a:schemeClr val="tx2">
                    <a:lumMod val="75000"/>
                  </a:schemeClr>
                </a:solidFill>
                <a:latin typeface="FrankRuehl" panose="020E0503060101010101" pitchFamily="34" charset="-79"/>
                <a:cs typeface="FrankRuehl" panose="020E0503060101010101" pitchFamily="34" charset="-79"/>
              </a:rPr>
              <a:t>FEEDBACK  FROM</a:t>
            </a:r>
            <a:r>
              <a:rPr sz="1588" spc="36" dirty="0">
                <a:solidFill>
                  <a:schemeClr val="tx2">
                    <a:lumMod val="75000"/>
                  </a:schemeClr>
                </a:solidFill>
                <a:latin typeface="FrankRuehl" panose="020E0503060101010101" pitchFamily="34" charset="-79"/>
                <a:cs typeface="FrankRuehl" panose="020E0503060101010101" pitchFamily="34" charset="-79"/>
              </a:rPr>
              <a:t> </a:t>
            </a:r>
            <a:r>
              <a:rPr sz="1588" spc="129" dirty="0">
                <a:solidFill>
                  <a:schemeClr val="tx2">
                    <a:lumMod val="75000"/>
                  </a:schemeClr>
                </a:solidFill>
                <a:latin typeface="FrankRuehl" panose="020E0503060101010101" pitchFamily="34" charset="-79"/>
                <a:cs typeface="FrankRuehl" panose="020E0503060101010101" pitchFamily="34" charset="-79"/>
              </a:rPr>
              <a:t>STAKEHOLDERS</a:t>
            </a:r>
            <a:endParaRPr sz="1588" dirty="0">
              <a:solidFill>
                <a:schemeClr val="tx2">
                  <a:lumMod val="75000"/>
                </a:schemeClr>
              </a:solidFill>
              <a:latin typeface="FrankRuehl" panose="020E0503060101010101" pitchFamily="34" charset="-79"/>
              <a:cs typeface="FrankRuehl" panose="020E0503060101010101" pitchFamily="34" charset="-79"/>
            </a:endParaRPr>
          </a:p>
        </p:txBody>
      </p:sp>
      <p:sp>
        <p:nvSpPr>
          <p:cNvPr id="9" name="object 9"/>
          <p:cNvSpPr txBox="1"/>
          <p:nvPr/>
        </p:nvSpPr>
        <p:spPr>
          <a:xfrm>
            <a:off x="1526429" y="740063"/>
            <a:ext cx="5819027" cy="325561"/>
          </a:xfrm>
          <a:prstGeom prst="rect">
            <a:avLst/>
          </a:prstGeom>
        </p:spPr>
        <p:txBody>
          <a:bodyPr vert="horz" wrap="square" lIns="0" tIns="8404" rIns="0" bIns="0" rtlCol="0">
            <a:spAutoFit/>
          </a:bodyPr>
          <a:lstStyle/>
          <a:p>
            <a:pPr marL="8405" marR="3362" defTabSz="605150">
              <a:lnSpc>
                <a:spcPct val="105600"/>
              </a:lnSpc>
              <a:spcBef>
                <a:spcPts val="66"/>
              </a:spcBef>
              <a:buClrTx/>
            </a:pPr>
            <a:r>
              <a:rPr sz="993" kern="1200" spc="13" dirty="0">
                <a:solidFill>
                  <a:prstClr val="black"/>
                </a:solidFill>
                <a:latin typeface="Calibri"/>
                <a:ea typeface="+mn-ea"/>
                <a:cs typeface="Palatino Linotype"/>
              </a:rPr>
              <a:t>Gathering</a:t>
            </a:r>
            <a:r>
              <a:rPr sz="993" kern="1200" spc="-7" dirty="0">
                <a:solidFill>
                  <a:prstClr val="black"/>
                </a:solidFill>
                <a:latin typeface="Calibri"/>
                <a:ea typeface="+mn-ea"/>
                <a:cs typeface="Palatino Linotype"/>
              </a:rPr>
              <a:t> </a:t>
            </a:r>
            <a:r>
              <a:rPr sz="993" kern="1200" spc="46" dirty="0">
                <a:solidFill>
                  <a:prstClr val="black"/>
                </a:solidFill>
                <a:latin typeface="Calibri"/>
                <a:ea typeface="+mn-ea"/>
                <a:cs typeface="Palatino Linotype"/>
              </a:rPr>
              <a:t>feedback</a:t>
            </a:r>
            <a:r>
              <a:rPr sz="993" kern="1200" spc="-7" dirty="0">
                <a:solidFill>
                  <a:prstClr val="black"/>
                </a:solidFill>
                <a:latin typeface="Calibri"/>
                <a:ea typeface="+mn-ea"/>
                <a:cs typeface="Palatino Linotype"/>
              </a:rPr>
              <a:t> </a:t>
            </a:r>
            <a:r>
              <a:rPr sz="993" kern="1200" spc="23" dirty="0">
                <a:solidFill>
                  <a:prstClr val="black"/>
                </a:solidFill>
                <a:latin typeface="Calibri"/>
                <a:ea typeface="+mn-ea"/>
                <a:cs typeface="Palatino Linotype"/>
              </a:rPr>
              <a:t>from</a:t>
            </a:r>
            <a:r>
              <a:rPr sz="993" kern="1200" spc="-3" dirty="0">
                <a:solidFill>
                  <a:prstClr val="black"/>
                </a:solidFill>
                <a:latin typeface="Calibri"/>
                <a:ea typeface="+mn-ea"/>
                <a:cs typeface="Palatino Linotype"/>
              </a:rPr>
              <a:t> </a:t>
            </a:r>
            <a:r>
              <a:rPr sz="993" kern="1200" spc="13" dirty="0">
                <a:solidFill>
                  <a:prstClr val="black"/>
                </a:solidFill>
                <a:latin typeface="Calibri"/>
                <a:ea typeface="+mn-ea"/>
                <a:cs typeface="Palatino Linotype"/>
              </a:rPr>
              <a:t>constituents</a:t>
            </a:r>
            <a:r>
              <a:rPr sz="993" kern="1200" spc="-7" dirty="0">
                <a:solidFill>
                  <a:prstClr val="black"/>
                </a:solidFill>
                <a:latin typeface="Calibri"/>
                <a:ea typeface="+mn-ea"/>
                <a:cs typeface="Palatino Linotype"/>
              </a:rPr>
              <a:t> </a:t>
            </a:r>
            <a:r>
              <a:rPr sz="993" kern="1200" spc="40" dirty="0">
                <a:solidFill>
                  <a:prstClr val="black"/>
                </a:solidFill>
                <a:latin typeface="Calibri"/>
                <a:ea typeface="+mn-ea"/>
                <a:cs typeface="Palatino Linotype"/>
              </a:rPr>
              <a:t>and</a:t>
            </a:r>
            <a:r>
              <a:rPr sz="993" kern="1200" spc="-3" dirty="0">
                <a:solidFill>
                  <a:prstClr val="black"/>
                </a:solidFill>
                <a:latin typeface="Calibri"/>
                <a:ea typeface="+mn-ea"/>
                <a:cs typeface="Palatino Linotype"/>
              </a:rPr>
              <a:t> </a:t>
            </a:r>
            <a:r>
              <a:rPr sz="993" kern="1200" spc="33" dirty="0">
                <a:solidFill>
                  <a:prstClr val="black"/>
                </a:solidFill>
                <a:latin typeface="Calibri"/>
                <a:ea typeface="+mn-ea"/>
                <a:cs typeface="Palatino Linotype"/>
              </a:rPr>
              <a:t>others</a:t>
            </a:r>
            <a:r>
              <a:rPr sz="993" kern="1200" spc="-7" dirty="0">
                <a:solidFill>
                  <a:prstClr val="black"/>
                </a:solidFill>
                <a:latin typeface="Calibri"/>
                <a:ea typeface="+mn-ea"/>
                <a:cs typeface="Palatino Linotype"/>
              </a:rPr>
              <a:t> </a:t>
            </a:r>
            <a:r>
              <a:rPr sz="993" kern="1200" spc="26" dirty="0">
                <a:solidFill>
                  <a:prstClr val="black"/>
                </a:solidFill>
                <a:latin typeface="Calibri"/>
                <a:ea typeface="+mn-ea"/>
                <a:cs typeface="Palatino Linotype"/>
              </a:rPr>
              <a:t>familiar</a:t>
            </a:r>
            <a:r>
              <a:rPr sz="993" kern="1200" spc="-3" dirty="0">
                <a:solidFill>
                  <a:prstClr val="black"/>
                </a:solidFill>
                <a:latin typeface="Calibri"/>
                <a:ea typeface="+mn-ea"/>
                <a:cs typeface="Palatino Linotype"/>
              </a:rPr>
              <a:t> </a:t>
            </a:r>
            <a:r>
              <a:rPr sz="993" kern="1200" dirty="0">
                <a:solidFill>
                  <a:prstClr val="black"/>
                </a:solidFill>
                <a:latin typeface="Calibri"/>
                <a:ea typeface="+mn-ea"/>
                <a:cs typeface="Palatino Linotype"/>
              </a:rPr>
              <a:t>with</a:t>
            </a:r>
            <a:r>
              <a:rPr sz="993" kern="1200" spc="-7" dirty="0">
                <a:solidFill>
                  <a:prstClr val="black"/>
                </a:solidFill>
                <a:latin typeface="Calibri"/>
                <a:ea typeface="+mn-ea"/>
                <a:cs typeface="Palatino Linotype"/>
              </a:rPr>
              <a:t> </a:t>
            </a:r>
            <a:r>
              <a:rPr lang="en-US" sz="993" kern="1200" spc="10" dirty="0">
                <a:solidFill>
                  <a:prstClr val="black"/>
                </a:solidFill>
                <a:latin typeface="Calibri"/>
                <a:ea typeface="+mn-ea"/>
                <a:cs typeface="Palatino Linotype"/>
              </a:rPr>
              <a:t>your</a:t>
            </a:r>
            <a:r>
              <a:rPr sz="993" kern="1200" spc="-3" dirty="0">
                <a:solidFill>
                  <a:prstClr val="black"/>
                </a:solidFill>
                <a:latin typeface="Calibri"/>
                <a:ea typeface="+mn-ea"/>
                <a:cs typeface="Palatino Linotype"/>
              </a:rPr>
              <a:t> </a:t>
            </a:r>
            <a:r>
              <a:rPr sz="993" kern="1200" spc="13" dirty="0">
                <a:solidFill>
                  <a:prstClr val="black"/>
                </a:solidFill>
                <a:latin typeface="Calibri"/>
                <a:ea typeface="+mn-ea"/>
                <a:cs typeface="Palatino Linotype"/>
              </a:rPr>
              <a:t>work</a:t>
            </a:r>
            <a:r>
              <a:rPr sz="993" kern="1200" spc="-7" dirty="0">
                <a:solidFill>
                  <a:prstClr val="black"/>
                </a:solidFill>
                <a:latin typeface="Calibri"/>
                <a:ea typeface="+mn-ea"/>
                <a:cs typeface="Palatino Linotype"/>
              </a:rPr>
              <a:t> </a:t>
            </a:r>
            <a:r>
              <a:rPr sz="993" kern="1200" spc="13" dirty="0">
                <a:solidFill>
                  <a:prstClr val="black"/>
                </a:solidFill>
                <a:latin typeface="Calibri"/>
                <a:ea typeface="+mn-ea"/>
                <a:cs typeface="Palatino Linotype"/>
              </a:rPr>
              <a:t>is</a:t>
            </a:r>
            <a:r>
              <a:rPr sz="993" kern="1200" spc="-3" dirty="0">
                <a:solidFill>
                  <a:prstClr val="black"/>
                </a:solidFill>
                <a:latin typeface="Calibri"/>
                <a:ea typeface="+mn-ea"/>
                <a:cs typeface="Palatino Linotype"/>
              </a:rPr>
              <a:t> </a:t>
            </a:r>
            <a:r>
              <a:rPr sz="993" kern="1200" spc="43" dirty="0">
                <a:solidFill>
                  <a:prstClr val="black"/>
                </a:solidFill>
                <a:latin typeface="Calibri"/>
                <a:ea typeface="+mn-ea"/>
                <a:cs typeface="Palatino Linotype"/>
              </a:rPr>
              <a:t>an </a:t>
            </a:r>
            <a:r>
              <a:rPr sz="993" kern="1200" spc="23" dirty="0">
                <a:solidFill>
                  <a:prstClr val="black"/>
                </a:solidFill>
                <a:latin typeface="Calibri"/>
                <a:ea typeface="+mn-ea"/>
                <a:cs typeface="Palatino Linotype"/>
              </a:rPr>
              <a:t>important</a:t>
            </a:r>
            <a:r>
              <a:rPr sz="993" kern="1200" spc="-10" dirty="0">
                <a:solidFill>
                  <a:prstClr val="black"/>
                </a:solidFill>
                <a:latin typeface="Calibri"/>
                <a:ea typeface="+mn-ea"/>
                <a:cs typeface="Palatino Linotype"/>
              </a:rPr>
              <a:t> </a:t>
            </a:r>
            <a:r>
              <a:rPr sz="993" kern="1200" spc="3" dirty="0">
                <a:solidFill>
                  <a:prstClr val="black"/>
                </a:solidFill>
                <a:latin typeface="Calibri"/>
                <a:ea typeface="+mn-ea"/>
                <a:cs typeface="Palatino Linotype"/>
              </a:rPr>
              <a:t>way</a:t>
            </a:r>
            <a:r>
              <a:rPr sz="993" kern="1200" spc="-10" dirty="0">
                <a:solidFill>
                  <a:prstClr val="black"/>
                </a:solidFill>
                <a:latin typeface="Calibri"/>
                <a:ea typeface="+mn-ea"/>
                <a:cs typeface="Palatino Linotype"/>
              </a:rPr>
              <a:t> </a:t>
            </a:r>
            <a:r>
              <a:rPr sz="993" kern="1200" spc="33" dirty="0">
                <a:solidFill>
                  <a:prstClr val="black"/>
                </a:solidFill>
                <a:latin typeface="Calibri"/>
                <a:ea typeface="+mn-ea"/>
                <a:cs typeface="Palatino Linotype"/>
              </a:rPr>
              <a:t>to</a:t>
            </a:r>
            <a:r>
              <a:rPr sz="993" kern="1200" spc="-10" dirty="0">
                <a:solidFill>
                  <a:prstClr val="black"/>
                </a:solidFill>
                <a:latin typeface="Calibri"/>
                <a:ea typeface="+mn-ea"/>
                <a:cs typeface="Palatino Linotype"/>
              </a:rPr>
              <a:t> </a:t>
            </a:r>
            <a:r>
              <a:rPr sz="993" kern="1200" spc="13" dirty="0">
                <a:solidFill>
                  <a:prstClr val="black"/>
                </a:solidFill>
                <a:latin typeface="Calibri"/>
                <a:ea typeface="+mn-ea"/>
                <a:cs typeface="Palatino Linotype"/>
              </a:rPr>
              <a:t>build</a:t>
            </a:r>
            <a:r>
              <a:rPr sz="993" kern="1200" spc="-10" dirty="0">
                <a:solidFill>
                  <a:prstClr val="black"/>
                </a:solidFill>
                <a:latin typeface="Calibri"/>
                <a:ea typeface="+mn-ea"/>
                <a:cs typeface="Palatino Linotype"/>
              </a:rPr>
              <a:t> </a:t>
            </a:r>
            <a:r>
              <a:rPr sz="993" kern="1200" spc="17" dirty="0">
                <a:solidFill>
                  <a:prstClr val="black"/>
                </a:solidFill>
                <a:latin typeface="Calibri"/>
                <a:ea typeface="+mn-ea"/>
                <a:cs typeface="Palatino Linotype"/>
              </a:rPr>
              <a:t>stronger</a:t>
            </a:r>
            <a:r>
              <a:rPr sz="993" kern="1200" spc="-10" dirty="0">
                <a:solidFill>
                  <a:prstClr val="black"/>
                </a:solidFill>
                <a:latin typeface="Calibri"/>
                <a:ea typeface="+mn-ea"/>
                <a:cs typeface="Palatino Linotype"/>
              </a:rPr>
              <a:t> </a:t>
            </a:r>
            <a:r>
              <a:rPr sz="993" kern="1200" spc="26" dirty="0">
                <a:solidFill>
                  <a:prstClr val="black"/>
                </a:solidFill>
                <a:latin typeface="Calibri"/>
                <a:ea typeface="+mn-ea"/>
                <a:cs typeface="Palatino Linotype"/>
              </a:rPr>
              <a:t>relationships</a:t>
            </a:r>
            <a:r>
              <a:rPr sz="993" kern="1200" spc="-7" dirty="0">
                <a:solidFill>
                  <a:prstClr val="black"/>
                </a:solidFill>
                <a:latin typeface="Calibri"/>
                <a:ea typeface="+mn-ea"/>
                <a:cs typeface="Palatino Linotype"/>
              </a:rPr>
              <a:t> </a:t>
            </a:r>
            <a:r>
              <a:rPr sz="993" kern="1200" spc="40" dirty="0">
                <a:solidFill>
                  <a:prstClr val="black"/>
                </a:solidFill>
                <a:latin typeface="Calibri"/>
                <a:ea typeface="+mn-ea"/>
                <a:cs typeface="Palatino Linotype"/>
              </a:rPr>
              <a:t>and</a:t>
            </a:r>
            <a:r>
              <a:rPr sz="993" kern="1200" spc="-10" dirty="0">
                <a:solidFill>
                  <a:prstClr val="black"/>
                </a:solidFill>
                <a:latin typeface="Calibri"/>
                <a:ea typeface="+mn-ea"/>
                <a:cs typeface="Palatino Linotype"/>
              </a:rPr>
              <a:t> </a:t>
            </a:r>
            <a:r>
              <a:rPr sz="993" kern="1200" spc="17" dirty="0">
                <a:solidFill>
                  <a:prstClr val="black"/>
                </a:solidFill>
                <a:latin typeface="Calibri"/>
                <a:ea typeface="+mn-ea"/>
                <a:cs typeface="Palatino Linotype"/>
              </a:rPr>
              <a:t>get</a:t>
            </a:r>
            <a:r>
              <a:rPr sz="993" kern="1200" spc="-10" dirty="0">
                <a:solidFill>
                  <a:prstClr val="black"/>
                </a:solidFill>
                <a:latin typeface="Calibri"/>
                <a:ea typeface="+mn-ea"/>
                <a:cs typeface="Palatino Linotype"/>
              </a:rPr>
              <a:t> </a:t>
            </a:r>
            <a:r>
              <a:rPr sz="993" kern="1200" spc="89" dirty="0">
                <a:solidFill>
                  <a:prstClr val="black"/>
                </a:solidFill>
                <a:latin typeface="Calibri"/>
                <a:ea typeface="+mn-ea"/>
                <a:cs typeface="Palatino Linotype"/>
              </a:rPr>
              <a:t>a</a:t>
            </a:r>
            <a:r>
              <a:rPr sz="993" kern="1200" spc="-10" dirty="0">
                <a:solidFill>
                  <a:prstClr val="black"/>
                </a:solidFill>
                <a:latin typeface="Calibri"/>
                <a:ea typeface="+mn-ea"/>
                <a:cs typeface="Palatino Linotype"/>
              </a:rPr>
              <a:t> </a:t>
            </a:r>
            <a:r>
              <a:rPr sz="993" kern="1200" spc="13" dirty="0">
                <a:solidFill>
                  <a:prstClr val="black"/>
                </a:solidFill>
                <a:latin typeface="Calibri"/>
                <a:ea typeface="+mn-ea"/>
                <a:cs typeface="Palatino Linotype"/>
              </a:rPr>
              <a:t>reality</a:t>
            </a:r>
            <a:r>
              <a:rPr sz="993" kern="1200" spc="-10" dirty="0">
                <a:solidFill>
                  <a:prstClr val="black"/>
                </a:solidFill>
                <a:latin typeface="Calibri"/>
                <a:ea typeface="+mn-ea"/>
                <a:cs typeface="Palatino Linotype"/>
              </a:rPr>
              <a:t> </a:t>
            </a:r>
            <a:r>
              <a:rPr sz="993" kern="1200" spc="33" dirty="0">
                <a:solidFill>
                  <a:prstClr val="black"/>
                </a:solidFill>
                <a:latin typeface="Calibri"/>
                <a:ea typeface="+mn-ea"/>
                <a:cs typeface="Palatino Linotype"/>
              </a:rPr>
              <a:t>check.</a:t>
            </a:r>
            <a:endParaRPr sz="993" kern="1200" dirty="0">
              <a:solidFill>
                <a:prstClr val="black"/>
              </a:solidFill>
              <a:latin typeface="Calibri"/>
              <a:ea typeface="+mn-ea"/>
              <a:cs typeface="Palatino Linotype"/>
            </a:endParaRPr>
          </a:p>
        </p:txBody>
      </p:sp>
      <p:sp>
        <p:nvSpPr>
          <p:cNvPr id="10" name="object 10"/>
          <p:cNvSpPr txBox="1"/>
          <p:nvPr/>
        </p:nvSpPr>
        <p:spPr>
          <a:xfrm>
            <a:off x="796366" y="1109332"/>
            <a:ext cx="3493137" cy="1220380"/>
          </a:xfrm>
          <a:prstGeom prst="rect">
            <a:avLst/>
          </a:prstGeom>
        </p:spPr>
        <p:txBody>
          <a:bodyPr vert="horz" wrap="square" lIns="0" tIns="45384" rIns="0" bIns="0" rtlCol="0">
            <a:spAutoFit/>
          </a:bodyPr>
          <a:lstStyle/>
          <a:p>
            <a:pPr marL="8405" defTabSz="605150">
              <a:spcBef>
                <a:spcPts val="357"/>
              </a:spcBef>
              <a:buClrTx/>
            </a:pPr>
            <a:r>
              <a:rPr sz="1000" kern="1200" spc="23" dirty="0">
                <a:solidFill>
                  <a:prstClr val="black"/>
                </a:solidFill>
                <a:latin typeface="Calibri"/>
                <a:ea typeface="+mn-ea"/>
                <a:cs typeface="Calibri"/>
              </a:rPr>
              <a:t>None </a:t>
            </a:r>
            <a:r>
              <a:rPr sz="1000" kern="1200" spc="-7" dirty="0">
                <a:solidFill>
                  <a:prstClr val="black"/>
                </a:solidFill>
                <a:latin typeface="Calibri"/>
                <a:ea typeface="+mn-ea"/>
                <a:cs typeface="Calibri"/>
              </a:rPr>
              <a:t>of </a:t>
            </a:r>
            <a:r>
              <a:rPr sz="1000" kern="1200" spc="3" dirty="0">
                <a:solidFill>
                  <a:prstClr val="black"/>
                </a:solidFill>
                <a:latin typeface="Calibri"/>
                <a:ea typeface="+mn-ea"/>
                <a:cs typeface="Calibri"/>
              </a:rPr>
              <a:t>us </a:t>
            </a:r>
            <a:r>
              <a:rPr sz="1000" kern="1200" spc="23" dirty="0">
                <a:solidFill>
                  <a:prstClr val="black"/>
                </a:solidFill>
                <a:latin typeface="Calibri"/>
                <a:ea typeface="+mn-ea"/>
                <a:cs typeface="Calibri"/>
              </a:rPr>
              <a:t>can </a:t>
            </a:r>
            <a:r>
              <a:rPr sz="1000" kern="1200" spc="-3" dirty="0">
                <a:solidFill>
                  <a:prstClr val="black"/>
                </a:solidFill>
                <a:latin typeface="Calibri"/>
                <a:ea typeface="+mn-ea"/>
                <a:cs typeface="Calibri"/>
              </a:rPr>
              <a:t>truly </a:t>
            </a:r>
            <a:r>
              <a:rPr sz="1000" kern="1200" spc="-7" dirty="0">
                <a:solidFill>
                  <a:prstClr val="black"/>
                </a:solidFill>
                <a:latin typeface="Calibri"/>
                <a:ea typeface="+mn-ea"/>
                <a:cs typeface="Calibri"/>
              </a:rPr>
              <a:t>see </a:t>
            </a:r>
            <a:r>
              <a:rPr sz="1000" kern="1200" dirty="0">
                <a:solidFill>
                  <a:prstClr val="black"/>
                </a:solidFill>
                <a:latin typeface="Calibri"/>
                <a:ea typeface="+mn-ea"/>
                <a:cs typeface="Calibri"/>
              </a:rPr>
              <a:t>ourselves </a:t>
            </a:r>
            <a:r>
              <a:rPr sz="1000" kern="1200" spc="3" dirty="0">
                <a:solidFill>
                  <a:prstClr val="black"/>
                </a:solidFill>
                <a:latin typeface="Calibri"/>
                <a:ea typeface="+mn-ea"/>
                <a:cs typeface="Calibri"/>
              </a:rPr>
              <a:t>objectively, </a:t>
            </a:r>
            <a:r>
              <a:rPr sz="1000" kern="1200" spc="10" dirty="0">
                <a:solidFill>
                  <a:prstClr val="black"/>
                </a:solidFill>
                <a:latin typeface="Calibri"/>
                <a:ea typeface="+mn-ea"/>
                <a:cs typeface="Calibri"/>
              </a:rPr>
              <a:t>and </a:t>
            </a:r>
            <a:r>
              <a:rPr sz="1000" kern="1200" spc="3" dirty="0">
                <a:solidFill>
                  <a:prstClr val="black"/>
                </a:solidFill>
                <a:latin typeface="Calibri"/>
                <a:ea typeface="+mn-ea"/>
                <a:cs typeface="Calibri"/>
              </a:rPr>
              <a:t>some </a:t>
            </a:r>
            <a:r>
              <a:rPr sz="1000" kern="1200" spc="-7" dirty="0">
                <a:solidFill>
                  <a:prstClr val="black"/>
                </a:solidFill>
                <a:latin typeface="Calibri"/>
                <a:ea typeface="+mn-ea"/>
                <a:cs typeface="Calibri"/>
              </a:rPr>
              <a:t>form</a:t>
            </a:r>
            <a:r>
              <a:rPr sz="1000" kern="1200" spc="23" dirty="0">
                <a:solidFill>
                  <a:prstClr val="black"/>
                </a:solidFill>
                <a:latin typeface="Calibri"/>
                <a:ea typeface="+mn-ea"/>
                <a:cs typeface="Calibri"/>
              </a:rPr>
              <a:t> </a:t>
            </a:r>
            <a:r>
              <a:rPr sz="1000" kern="1200" spc="-10" dirty="0">
                <a:solidFill>
                  <a:prstClr val="black"/>
                </a:solidFill>
                <a:latin typeface="Calibri"/>
                <a:ea typeface="+mn-ea"/>
                <a:cs typeface="Calibri"/>
              </a:rPr>
              <a:t>of</a:t>
            </a:r>
            <a:endParaRPr sz="1000" kern="1200" dirty="0">
              <a:solidFill>
                <a:prstClr val="black"/>
              </a:solidFill>
              <a:latin typeface="Calibri"/>
              <a:ea typeface="+mn-ea"/>
              <a:cs typeface="Calibri"/>
            </a:endParaRPr>
          </a:p>
          <a:p>
            <a:pPr marL="8405" marR="3362" defTabSz="605150">
              <a:lnSpc>
                <a:spcPct val="134900"/>
              </a:lnSpc>
              <a:buClrTx/>
            </a:pPr>
            <a:r>
              <a:rPr sz="1000" kern="1200" spc="7" dirty="0">
                <a:solidFill>
                  <a:prstClr val="black"/>
                </a:solidFill>
                <a:latin typeface="Calibri"/>
                <a:ea typeface="+mn-ea"/>
                <a:cs typeface="Calibri"/>
              </a:rPr>
              <a:t>“360-degree </a:t>
            </a:r>
            <a:r>
              <a:rPr sz="1000" kern="1200" spc="3" dirty="0">
                <a:solidFill>
                  <a:prstClr val="black"/>
                </a:solidFill>
                <a:latin typeface="Calibri"/>
                <a:ea typeface="+mn-ea"/>
                <a:cs typeface="Calibri"/>
              </a:rPr>
              <a:t>feedback” </a:t>
            </a:r>
            <a:r>
              <a:rPr sz="1000" kern="1200" spc="-7" dirty="0">
                <a:solidFill>
                  <a:prstClr val="black"/>
                </a:solidFill>
                <a:latin typeface="Calibri"/>
                <a:ea typeface="+mn-ea"/>
                <a:cs typeface="Calibri"/>
              </a:rPr>
              <a:t>from </a:t>
            </a:r>
            <a:r>
              <a:rPr sz="1000" kern="1200" spc="-3" dirty="0">
                <a:solidFill>
                  <a:prstClr val="black"/>
                </a:solidFill>
                <a:latin typeface="Calibri"/>
                <a:ea typeface="+mn-ea"/>
                <a:cs typeface="Calibri"/>
              </a:rPr>
              <a:t>stakeholders </a:t>
            </a:r>
            <a:r>
              <a:rPr sz="1000" kern="1200" spc="23" dirty="0">
                <a:solidFill>
                  <a:prstClr val="black"/>
                </a:solidFill>
                <a:latin typeface="Calibri"/>
                <a:ea typeface="+mn-ea"/>
                <a:cs typeface="Calibri"/>
              </a:rPr>
              <a:t>can </a:t>
            </a:r>
            <a:r>
              <a:rPr sz="1000" kern="1200" spc="10" dirty="0">
                <a:solidFill>
                  <a:prstClr val="black"/>
                </a:solidFill>
                <a:latin typeface="Calibri"/>
                <a:ea typeface="+mn-ea"/>
                <a:cs typeface="Calibri"/>
              </a:rPr>
              <a:t>help </a:t>
            </a:r>
            <a:r>
              <a:rPr sz="1000" kern="1200" spc="3" dirty="0">
                <a:solidFill>
                  <a:prstClr val="black"/>
                </a:solidFill>
                <a:latin typeface="Calibri"/>
                <a:ea typeface="+mn-ea"/>
                <a:cs typeface="Calibri"/>
              </a:rPr>
              <a:t>us </a:t>
            </a:r>
            <a:r>
              <a:rPr sz="1000" kern="1200" dirty="0">
                <a:solidFill>
                  <a:prstClr val="black"/>
                </a:solidFill>
                <a:latin typeface="Calibri"/>
                <a:ea typeface="+mn-ea"/>
                <a:cs typeface="Calibri"/>
              </a:rPr>
              <a:t>identify </a:t>
            </a:r>
            <a:r>
              <a:rPr sz="1000" kern="1200" spc="-7" dirty="0">
                <a:solidFill>
                  <a:prstClr val="black"/>
                </a:solidFill>
                <a:latin typeface="Calibri"/>
                <a:ea typeface="+mn-ea"/>
                <a:cs typeface="Calibri"/>
              </a:rPr>
              <a:t>areas </a:t>
            </a:r>
            <a:r>
              <a:rPr sz="1000" kern="1200" spc="17" dirty="0">
                <a:solidFill>
                  <a:prstClr val="black"/>
                </a:solidFill>
                <a:latin typeface="Calibri"/>
                <a:ea typeface="+mn-ea"/>
                <a:cs typeface="Calibri"/>
              </a:rPr>
              <a:t>in  </a:t>
            </a:r>
            <a:r>
              <a:rPr sz="1000" kern="1200" spc="20" dirty="0">
                <a:solidFill>
                  <a:prstClr val="black"/>
                </a:solidFill>
                <a:latin typeface="Calibri"/>
                <a:ea typeface="+mn-ea"/>
                <a:cs typeface="Calibri"/>
              </a:rPr>
              <a:t>which </a:t>
            </a:r>
            <a:r>
              <a:rPr sz="1000" kern="1200" spc="17" dirty="0">
                <a:solidFill>
                  <a:prstClr val="black"/>
                </a:solidFill>
                <a:latin typeface="Calibri"/>
                <a:ea typeface="+mn-ea"/>
                <a:cs typeface="Calibri"/>
              </a:rPr>
              <a:t>we </a:t>
            </a:r>
            <a:r>
              <a:rPr sz="1000" kern="1200" spc="-7" dirty="0">
                <a:solidFill>
                  <a:prstClr val="black"/>
                </a:solidFill>
                <a:latin typeface="Calibri"/>
                <a:ea typeface="+mn-ea"/>
                <a:cs typeface="Calibri"/>
              </a:rPr>
              <a:t>are </a:t>
            </a:r>
            <a:r>
              <a:rPr sz="1000" kern="1200" spc="13" dirty="0">
                <a:solidFill>
                  <a:prstClr val="black"/>
                </a:solidFill>
                <a:latin typeface="Calibri"/>
                <a:ea typeface="+mn-ea"/>
                <a:cs typeface="Calibri"/>
              </a:rPr>
              <a:t>doing </a:t>
            </a:r>
            <a:r>
              <a:rPr sz="1000" kern="1200" spc="20" dirty="0">
                <a:solidFill>
                  <a:prstClr val="black"/>
                </a:solidFill>
                <a:latin typeface="Calibri"/>
                <a:ea typeface="+mn-ea"/>
                <a:cs typeface="Calibri"/>
              </a:rPr>
              <a:t>well </a:t>
            </a:r>
            <a:r>
              <a:rPr sz="1000" kern="1200" spc="10" dirty="0">
                <a:solidFill>
                  <a:prstClr val="black"/>
                </a:solidFill>
                <a:latin typeface="Calibri"/>
                <a:ea typeface="+mn-ea"/>
                <a:cs typeface="Calibri"/>
              </a:rPr>
              <a:t>and </a:t>
            </a:r>
            <a:r>
              <a:rPr sz="1000" kern="1200" spc="-3" dirty="0">
                <a:solidFill>
                  <a:prstClr val="black"/>
                </a:solidFill>
                <a:latin typeface="Calibri"/>
                <a:ea typeface="+mn-ea"/>
                <a:cs typeface="Calibri"/>
              </a:rPr>
              <a:t>opportunities </a:t>
            </a:r>
            <a:r>
              <a:rPr sz="1000" kern="1200" spc="-10" dirty="0">
                <a:solidFill>
                  <a:prstClr val="black"/>
                </a:solidFill>
                <a:latin typeface="Calibri"/>
                <a:ea typeface="+mn-ea"/>
                <a:cs typeface="Calibri"/>
              </a:rPr>
              <a:t>for </a:t>
            </a:r>
            <a:r>
              <a:rPr sz="1000" kern="1200" dirty="0">
                <a:solidFill>
                  <a:prstClr val="black"/>
                </a:solidFill>
                <a:latin typeface="Calibri"/>
                <a:ea typeface="+mn-ea"/>
                <a:cs typeface="Calibri"/>
              </a:rPr>
              <a:t>growth. </a:t>
            </a:r>
            <a:r>
              <a:rPr sz="1000" kern="1200" spc="46" dirty="0">
                <a:solidFill>
                  <a:prstClr val="black"/>
                </a:solidFill>
                <a:latin typeface="Calibri"/>
                <a:ea typeface="+mn-ea"/>
                <a:cs typeface="Calibri"/>
              </a:rPr>
              <a:t>How </a:t>
            </a:r>
            <a:r>
              <a:rPr sz="1000" kern="1200" spc="13" dirty="0">
                <a:solidFill>
                  <a:prstClr val="black"/>
                </a:solidFill>
                <a:latin typeface="Calibri"/>
                <a:ea typeface="+mn-ea"/>
                <a:cs typeface="Calibri"/>
              </a:rPr>
              <a:t>you </a:t>
            </a:r>
            <a:r>
              <a:rPr sz="1000" kern="1200" spc="7" dirty="0">
                <a:solidFill>
                  <a:prstClr val="black"/>
                </a:solidFill>
                <a:latin typeface="Calibri"/>
                <a:ea typeface="+mn-ea"/>
                <a:cs typeface="Calibri"/>
              </a:rPr>
              <a:t>solicit  </a:t>
            </a:r>
            <a:r>
              <a:rPr sz="1000" kern="1200" spc="-20" dirty="0">
                <a:solidFill>
                  <a:prstClr val="black"/>
                </a:solidFill>
                <a:latin typeface="Calibri"/>
                <a:ea typeface="+mn-ea"/>
                <a:cs typeface="Calibri"/>
              </a:rPr>
              <a:t>that </a:t>
            </a:r>
            <a:r>
              <a:rPr sz="1000" kern="1200" spc="3" dirty="0">
                <a:solidFill>
                  <a:prstClr val="black"/>
                </a:solidFill>
                <a:latin typeface="Calibri"/>
                <a:ea typeface="+mn-ea"/>
                <a:cs typeface="Calibri"/>
              </a:rPr>
              <a:t>feedback </a:t>
            </a:r>
            <a:r>
              <a:rPr sz="1000" kern="1200" spc="-13" dirty="0">
                <a:solidFill>
                  <a:prstClr val="black"/>
                </a:solidFill>
                <a:latin typeface="Calibri"/>
                <a:ea typeface="+mn-ea"/>
                <a:cs typeface="Calibri"/>
              </a:rPr>
              <a:t>matters, </a:t>
            </a:r>
            <a:r>
              <a:rPr sz="1000" kern="1200" spc="-3" dirty="0">
                <a:solidFill>
                  <a:prstClr val="black"/>
                </a:solidFill>
                <a:latin typeface="Calibri"/>
                <a:ea typeface="+mn-ea"/>
                <a:cs typeface="Calibri"/>
              </a:rPr>
              <a:t>both </a:t>
            </a:r>
            <a:r>
              <a:rPr sz="1000" kern="1200" spc="-10" dirty="0">
                <a:solidFill>
                  <a:prstClr val="black"/>
                </a:solidFill>
                <a:latin typeface="Calibri"/>
                <a:ea typeface="+mn-ea"/>
                <a:cs typeface="Calibri"/>
              </a:rPr>
              <a:t>for </a:t>
            </a:r>
            <a:r>
              <a:rPr sz="1000" kern="1200" spc="7" dirty="0">
                <a:solidFill>
                  <a:prstClr val="black"/>
                </a:solidFill>
                <a:latin typeface="Calibri"/>
                <a:ea typeface="+mn-ea"/>
                <a:cs typeface="Calibri"/>
              </a:rPr>
              <a:t>obtaining </a:t>
            </a:r>
            <a:r>
              <a:rPr sz="1000" kern="1200" dirty="0">
                <a:solidFill>
                  <a:prstClr val="black"/>
                </a:solidFill>
                <a:latin typeface="Calibri"/>
                <a:ea typeface="+mn-ea"/>
                <a:cs typeface="Calibri"/>
              </a:rPr>
              <a:t>useful information </a:t>
            </a:r>
            <a:r>
              <a:rPr sz="1000" kern="1200" spc="3" dirty="0">
                <a:solidFill>
                  <a:prstClr val="black"/>
                </a:solidFill>
                <a:latin typeface="Calibri"/>
                <a:ea typeface="+mn-ea"/>
                <a:cs typeface="Calibri"/>
              </a:rPr>
              <a:t>grounded  </a:t>
            </a:r>
            <a:r>
              <a:rPr sz="1000" kern="1200" spc="20" dirty="0">
                <a:solidFill>
                  <a:prstClr val="black"/>
                </a:solidFill>
                <a:latin typeface="Calibri"/>
                <a:ea typeface="+mn-ea"/>
                <a:cs typeface="Calibri"/>
              </a:rPr>
              <a:t>in </a:t>
            </a:r>
            <a:r>
              <a:rPr sz="1000" kern="1200" spc="-3" dirty="0">
                <a:solidFill>
                  <a:prstClr val="black"/>
                </a:solidFill>
                <a:latin typeface="Calibri"/>
                <a:ea typeface="+mn-ea"/>
                <a:cs typeface="Calibri"/>
              </a:rPr>
              <a:t>honesty </a:t>
            </a:r>
            <a:r>
              <a:rPr sz="1000" kern="1200" spc="10" dirty="0">
                <a:solidFill>
                  <a:prstClr val="black"/>
                </a:solidFill>
                <a:latin typeface="Calibri"/>
                <a:ea typeface="+mn-ea"/>
                <a:cs typeface="Calibri"/>
              </a:rPr>
              <a:t>and </a:t>
            </a:r>
            <a:r>
              <a:rPr sz="1000" kern="1200" spc="-10" dirty="0">
                <a:solidFill>
                  <a:prstClr val="black"/>
                </a:solidFill>
                <a:latin typeface="Calibri"/>
                <a:ea typeface="+mn-ea"/>
                <a:cs typeface="Calibri"/>
              </a:rPr>
              <a:t>for </a:t>
            </a:r>
            <a:r>
              <a:rPr sz="1000" kern="1200" spc="13" dirty="0">
                <a:solidFill>
                  <a:prstClr val="black"/>
                </a:solidFill>
                <a:latin typeface="Calibri"/>
                <a:ea typeface="+mn-ea"/>
                <a:cs typeface="Calibri"/>
              </a:rPr>
              <a:t>upholding </a:t>
            </a:r>
            <a:r>
              <a:rPr sz="1000" kern="1200" spc="3" dirty="0">
                <a:solidFill>
                  <a:prstClr val="black"/>
                </a:solidFill>
                <a:latin typeface="Calibri"/>
                <a:ea typeface="+mn-ea"/>
                <a:cs typeface="Calibri"/>
              </a:rPr>
              <a:t>values </a:t>
            </a:r>
            <a:r>
              <a:rPr sz="1000" kern="1200" spc="-7" dirty="0">
                <a:solidFill>
                  <a:prstClr val="black"/>
                </a:solidFill>
                <a:latin typeface="Calibri"/>
                <a:ea typeface="+mn-ea"/>
                <a:cs typeface="Calibri"/>
              </a:rPr>
              <a:t>of </a:t>
            </a:r>
            <a:r>
              <a:rPr sz="1000" kern="1200" spc="3" dirty="0">
                <a:solidFill>
                  <a:prstClr val="black"/>
                </a:solidFill>
                <a:latin typeface="Calibri"/>
                <a:ea typeface="+mn-ea"/>
                <a:cs typeface="Calibri"/>
              </a:rPr>
              <a:t>equity </a:t>
            </a:r>
            <a:r>
              <a:rPr sz="1000" kern="1200" spc="10" dirty="0">
                <a:solidFill>
                  <a:prstClr val="black"/>
                </a:solidFill>
                <a:latin typeface="Calibri"/>
                <a:ea typeface="+mn-ea"/>
                <a:cs typeface="Calibri"/>
              </a:rPr>
              <a:t>and</a:t>
            </a:r>
            <a:r>
              <a:rPr sz="1000" kern="1200" spc="159" dirty="0">
                <a:solidFill>
                  <a:prstClr val="black"/>
                </a:solidFill>
                <a:latin typeface="Calibri"/>
                <a:ea typeface="+mn-ea"/>
                <a:cs typeface="Calibri"/>
              </a:rPr>
              <a:t> </a:t>
            </a:r>
            <a:r>
              <a:rPr sz="1000" kern="1200" spc="13" dirty="0">
                <a:solidFill>
                  <a:prstClr val="black"/>
                </a:solidFill>
                <a:latin typeface="Calibri"/>
                <a:ea typeface="+mn-ea"/>
                <a:cs typeface="Calibri"/>
              </a:rPr>
              <a:t>inclusion.</a:t>
            </a:r>
            <a:endParaRPr sz="1000" kern="1200" dirty="0">
              <a:solidFill>
                <a:prstClr val="black"/>
              </a:solidFill>
              <a:latin typeface="Calibri"/>
              <a:ea typeface="+mn-ea"/>
              <a:cs typeface="Calibri"/>
            </a:endParaRPr>
          </a:p>
        </p:txBody>
      </p:sp>
      <p:sp>
        <p:nvSpPr>
          <p:cNvPr id="11" name="object 11"/>
          <p:cNvSpPr txBox="1"/>
          <p:nvPr/>
        </p:nvSpPr>
        <p:spPr>
          <a:xfrm>
            <a:off x="797660" y="2892553"/>
            <a:ext cx="2913663" cy="1257354"/>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17" dirty="0">
                <a:solidFill>
                  <a:prstClr val="black"/>
                </a:solidFill>
                <a:latin typeface="Calibri"/>
                <a:ea typeface="+mn-ea"/>
                <a:cs typeface="Calibri"/>
              </a:rPr>
              <a:t>a.	</a:t>
            </a:r>
            <a:r>
              <a:rPr sz="794" kern="1200" spc="13" dirty="0">
                <a:solidFill>
                  <a:prstClr val="black"/>
                </a:solidFill>
                <a:latin typeface="Calibri"/>
                <a:ea typeface="+mn-ea"/>
                <a:cs typeface="Calibri"/>
              </a:rPr>
              <a:t>Current </a:t>
            </a:r>
            <a:r>
              <a:rPr lang="en-US" sz="794" kern="1200" spc="3" dirty="0">
                <a:solidFill>
                  <a:prstClr val="black"/>
                </a:solidFill>
                <a:latin typeface="Calibri"/>
                <a:ea typeface="+mn-ea"/>
                <a:cs typeface="Calibri"/>
              </a:rPr>
              <a:t>investees </a:t>
            </a:r>
            <a:r>
              <a:rPr sz="794" kern="1200" spc="3" dirty="0">
                <a:solidFill>
                  <a:prstClr val="black"/>
                </a:solidFill>
                <a:latin typeface="Calibri"/>
                <a:ea typeface="+mn-ea"/>
                <a:cs typeface="Calibri"/>
              </a:rPr>
              <a:t>are </a:t>
            </a:r>
            <a:r>
              <a:rPr sz="794" kern="1200" spc="10" dirty="0">
                <a:solidFill>
                  <a:prstClr val="black"/>
                </a:solidFill>
                <a:latin typeface="Calibri"/>
                <a:ea typeface="+mn-ea"/>
                <a:cs typeface="Calibri"/>
              </a:rPr>
              <a:t>important </a:t>
            </a:r>
            <a:r>
              <a:rPr sz="794" kern="1200" spc="-7" dirty="0">
                <a:solidFill>
                  <a:prstClr val="black"/>
                </a:solidFill>
                <a:latin typeface="Calibri"/>
                <a:ea typeface="+mn-ea"/>
                <a:cs typeface="Calibri"/>
              </a:rPr>
              <a:t>to </a:t>
            </a:r>
            <a:r>
              <a:rPr sz="794" kern="1200" spc="30" dirty="0">
                <a:solidFill>
                  <a:prstClr val="black"/>
                </a:solidFill>
                <a:latin typeface="Calibri"/>
                <a:ea typeface="+mn-ea"/>
                <a:cs typeface="Calibri"/>
              </a:rPr>
              <a:t>include, </a:t>
            </a:r>
            <a:r>
              <a:rPr sz="794" kern="1200" spc="3" dirty="0">
                <a:solidFill>
                  <a:prstClr val="black"/>
                </a:solidFill>
                <a:latin typeface="Calibri"/>
                <a:ea typeface="+mn-ea"/>
                <a:cs typeface="Calibri"/>
              </a:rPr>
              <a:t>but </a:t>
            </a:r>
            <a:r>
              <a:rPr sz="794" kern="1200" spc="17" dirty="0">
                <a:solidFill>
                  <a:prstClr val="black"/>
                </a:solidFill>
                <a:latin typeface="Calibri"/>
                <a:ea typeface="+mn-ea"/>
                <a:cs typeface="Calibri"/>
              </a:rPr>
              <a:t>keep </a:t>
            </a:r>
            <a:r>
              <a:rPr sz="794" kern="1200" spc="26" dirty="0">
                <a:solidFill>
                  <a:prstClr val="black"/>
                </a:solidFill>
                <a:latin typeface="Calibri"/>
                <a:ea typeface="+mn-ea"/>
                <a:cs typeface="Calibri"/>
              </a:rPr>
              <a:t>in mind </a:t>
            </a:r>
            <a:r>
              <a:rPr sz="794" kern="1200" spc="-7" dirty="0">
                <a:solidFill>
                  <a:prstClr val="black"/>
                </a:solidFill>
                <a:latin typeface="Calibri"/>
                <a:ea typeface="+mn-ea"/>
                <a:cs typeface="Calibri"/>
              </a:rPr>
              <a:t>that  </a:t>
            </a:r>
            <a:r>
              <a:rPr sz="794" kern="1200" spc="7" dirty="0">
                <a:solidFill>
                  <a:prstClr val="black"/>
                </a:solidFill>
                <a:latin typeface="Calibri"/>
                <a:ea typeface="+mn-ea"/>
                <a:cs typeface="Calibri"/>
              </a:rPr>
              <a:t>they </a:t>
            </a:r>
            <a:r>
              <a:rPr sz="794" kern="1200" spc="3" dirty="0">
                <a:solidFill>
                  <a:prstClr val="black"/>
                </a:solidFill>
                <a:latin typeface="Calibri"/>
                <a:ea typeface="+mn-ea"/>
                <a:cs typeface="Calibri"/>
              </a:rPr>
              <a:t>are </a:t>
            </a:r>
            <a:r>
              <a:rPr sz="794" kern="1200" spc="7" dirty="0">
                <a:solidFill>
                  <a:prstClr val="black"/>
                </a:solidFill>
                <a:latin typeface="Calibri"/>
                <a:ea typeface="+mn-ea"/>
                <a:cs typeface="Calibri"/>
              </a:rPr>
              <a:t>grateful </a:t>
            </a:r>
            <a:r>
              <a:rPr sz="794" kern="1200" dirty="0">
                <a:solidFill>
                  <a:prstClr val="black"/>
                </a:solidFill>
                <a:latin typeface="Calibri"/>
                <a:ea typeface="+mn-ea"/>
                <a:cs typeface="Calibri"/>
              </a:rPr>
              <a:t>for </a:t>
            </a:r>
            <a:r>
              <a:rPr sz="794" kern="1200" spc="23" dirty="0">
                <a:solidFill>
                  <a:prstClr val="black"/>
                </a:solidFill>
                <a:latin typeface="Calibri"/>
                <a:ea typeface="+mn-ea"/>
                <a:cs typeface="Calibri"/>
              </a:rPr>
              <a:t>receiving </a:t>
            </a:r>
            <a:r>
              <a:rPr sz="794" kern="1200" spc="20" dirty="0">
                <a:solidFill>
                  <a:prstClr val="black"/>
                </a:solidFill>
                <a:latin typeface="Calibri"/>
                <a:ea typeface="+mn-ea"/>
                <a:cs typeface="Calibri"/>
              </a:rPr>
              <a:t>funding and </a:t>
            </a:r>
            <a:r>
              <a:rPr sz="794" kern="1200" spc="36" dirty="0">
                <a:solidFill>
                  <a:prstClr val="black"/>
                </a:solidFill>
                <a:latin typeface="Calibri"/>
                <a:ea typeface="+mn-ea"/>
                <a:cs typeface="Calibri"/>
              </a:rPr>
              <a:t>will </a:t>
            </a:r>
            <a:r>
              <a:rPr sz="794" kern="1200" spc="30" dirty="0">
                <a:solidFill>
                  <a:prstClr val="black"/>
                </a:solidFill>
                <a:latin typeface="Calibri"/>
                <a:ea typeface="+mn-ea"/>
                <a:cs typeface="Calibri"/>
              </a:rPr>
              <a:t>likely </a:t>
            </a:r>
            <a:r>
              <a:rPr sz="794" kern="1200" spc="20" dirty="0">
                <a:solidFill>
                  <a:prstClr val="black"/>
                </a:solidFill>
                <a:latin typeface="Calibri"/>
                <a:ea typeface="+mn-ea"/>
                <a:cs typeface="Calibri"/>
              </a:rPr>
              <a:t>skew </a:t>
            </a:r>
            <a:r>
              <a:rPr sz="794" kern="1200" spc="13" dirty="0">
                <a:solidFill>
                  <a:prstClr val="black"/>
                </a:solidFill>
                <a:latin typeface="Calibri"/>
                <a:ea typeface="+mn-ea"/>
                <a:cs typeface="Calibri"/>
              </a:rPr>
              <a:t>positive  </a:t>
            </a:r>
            <a:r>
              <a:rPr sz="794" kern="1200" spc="26" dirty="0">
                <a:solidFill>
                  <a:prstClr val="black"/>
                </a:solidFill>
                <a:latin typeface="Calibri"/>
                <a:ea typeface="+mn-ea"/>
                <a:cs typeface="Calibri"/>
              </a:rPr>
              <a:t>in </a:t>
            </a:r>
            <a:r>
              <a:rPr sz="794" kern="1200" spc="3" dirty="0">
                <a:solidFill>
                  <a:prstClr val="black"/>
                </a:solidFill>
                <a:latin typeface="Calibri"/>
                <a:ea typeface="+mn-ea"/>
                <a:cs typeface="Calibri"/>
              </a:rPr>
              <a:t>their </a:t>
            </a:r>
            <a:r>
              <a:rPr sz="794" kern="1200" spc="10" dirty="0">
                <a:solidFill>
                  <a:prstClr val="black"/>
                </a:solidFill>
                <a:latin typeface="Calibri"/>
                <a:ea typeface="+mn-ea"/>
                <a:cs typeface="Calibri"/>
              </a:rPr>
              <a:t>responses. </a:t>
            </a:r>
            <a:r>
              <a:rPr sz="794" kern="1200" spc="26" dirty="0">
                <a:solidFill>
                  <a:prstClr val="black"/>
                </a:solidFill>
                <a:latin typeface="Calibri"/>
                <a:ea typeface="+mn-ea"/>
                <a:cs typeface="Calibri"/>
              </a:rPr>
              <a:t>Consider </a:t>
            </a:r>
            <a:r>
              <a:rPr sz="794" kern="1200" spc="33" dirty="0">
                <a:solidFill>
                  <a:prstClr val="black"/>
                </a:solidFill>
                <a:latin typeface="Calibri"/>
                <a:ea typeface="+mn-ea"/>
                <a:cs typeface="Calibri"/>
              </a:rPr>
              <a:t>including </a:t>
            </a:r>
            <a:r>
              <a:rPr sz="794" kern="1200" spc="13" dirty="0">
                <a:solidFill>
                  <a:prstClr val="black"/>
                </a:solidFill>
                <a:latin typeface="Calibri"/>
                <a:ea typeface="+mn-ea"/>
                <a:cs typeface="Calibri"/>
              </a:rPr>
              <a:t>prior </a:t>
            </a:r>
            <a:r>
              <a:rPr lang="en-US" sz="794" kern="1200" spc="3" dirty="0">
                <a:solidFill>
                  <a:prstClr val="black"/>
                </a:solidFill>
                <a:latin typeface="Calibri"/>
                <a:ea typeface="+mn-ea"/>
                <a:cs typeface="Calibri"/>
              </a:rPr>
              <a:t>investees </a:t>
            </a:r>
            <a:r>
              <a:rPr sz="794" kern="1200" spc="3" dirty="0">
                <a:solidFill>
                  <a:prstClr val="black"/>
                </a:solidFill>
                <a:latin typeface="Calibri"/>
                <a:ea typeface="+mn-ea"/>
                <a:cs typeface="Calibri"/>
              </a:rPr>
              <a:t> </a:t>
            </a:r>
            <a:r>
              <a:rPr sz="794" kern="1200" spc="7" dirty="0">
                <a:solidFill>
                  <a:prstClr val="black"/>
                </a:solidFill>
                <a:latin typeface="Calibri"/>
                <a:ea typeface="+mn-ea"/>
                <a:cs typeface="Calibri"/>
              </a:rPr>
              <a:t>as </a:t>
            </a:r>
            <a:r>
              <a:rPr sz="794" kern="1200" spc="30" dirty="0">
                <a:solidFill>
                  <a:prstClr val="black"/>
                </a:solidFill>
                <a:latin typeface="Calibri"/>
                <a:ea typeface="+mn-ea"/>
                <a:cs typeface="Calibri"/>
              </a:rPr>
              <a:t>well </a:t>
            </a:r>
            <a:r>
              <a:rPr sz="794" kern="1200" spc="7" dirty="0">
                <a:solidFill>
                  <a:prstClr val="black"/>
                </a:solidFill>
                <a:latin typeface="Calibri"/>
                <a:ea typeface="+mn-ea"/>
                <a:cs typeface="Calibri"/>
              </a:rPr>
              <a:t>as </a:t>
            </a:r>
            <a:r>
              <a:rPr sz="794" kern="1200" spc="10" dirty="0">
                <a:solidFill>
                  <a:prstClr val="black"/>
                </a:solidFill>
                <a:latin typeface="Calibri"/>
                <a:ea typeface="+mn-ea"/>
                <a:cs typeface="Calibri"/>
              </a:rPr>
              <a:t>rejected </a:t>
            </a:r>
            <a:r>
              <a:rPr sz="794" kern="1200" spc="20" dirty="0">
                <a:solidFill>
                  <a:prstClr val="black"/>
                </a:solidFill>
                <a:latin typeface="Calibri"/>
                <a:ea typeface="+mn-ea"/>
                <a:cs typeface="Calibri"/>
              </a:rPr>
              <a:t>applicants and organizations </a:t>
            </a:r>
            <a:r>
              <a:rPr sz="794" kern="1200" spc="-7" dirty="0">
                <a:solidFill>
                  <a:prstClr val="black"/>
                </a:solidFill>
                <a:latin typeface="Calibri"/>
                <a:ea typeface="+mn-ea"/>
                <a:cs typeface="Calibri"/>
              </a:rPr>
              <a:t>that  </a:t>
            </a:r>
            <a:r>
              <a:rPr sz="794" kern="1200" spc="13" dirty="0">
                <a:solidFill>
                  <a:prstClr val="black"/>
                </a:solidFill>
                <a:latin typeface="Calibri"/>
                <a:ea typeface="+mn-ea"/>
                <a:cs typeface="Calibri"/>
              </a:rPr>
              <a:t>have </a:t>
            </a:r>
            <a:r>
              <a:rPr sz="794" kern="1200" spc="17" dirty="0">
                <a:solidFill>
                  <a:prstClr val="black"/>
                </a:solidFill>
                <a:latin typeface="Calibri"/>
                <a:ea typeface="+mn-ea"/>
                <a:cs typeface="Calibri"/>
              </a:rPr>
              <a:t>made </a:t>
            </a:r>
            <a:r>
              <a:rPr sz="794" kern="1200" spc="20" dirty="0">
                <a:solidFill>
                  <a:prstClr val="black"/>
                </a:solidFill>
                <a:latin typeface="Calibri"/>
                <a:ea typeface="+mn-ea"/>
                <a:cs typeface="Calibri"/>
              </a:rPr>
              <a:t>inquiries </a:t>
            </a:r>
            <a:r>
              <a:rPr sz="794" kern="1200" spc="3" dirty="0">
                <a:solidFill>
                  <a:prstClr val="black"/>
                </a:solidFill>
                <a:latin typeface="Calibri"/>
                <a:ea typeface="+mn-ea"/>
                <a:cs typeface="Calibri"/>
              </a:rPr>
              <a:t>but </a:t>
            </a:r>
            <a:r>
              <a:rPr sz="794" kern="1200" spc="7" dirty="0">
                <a:solidFill>
                  <a:prstClr val="black"/>
                </a:solidFill>
                <a:latin typeface="Calibri"/>
                <a:ea typeface="+mn-ea"/>
                <a:cs typeface="Calibri"/>
              </a:rPr>
              <a:t>haven’t </a:t>
            </a:r>
            <a:r>
              <a:rPr sz="794" kern="1200" spc="23" dirty="0">
                <a:solidFill>
                  <a:prstClr val="black"/>
                </a:solidFill>
                <a:latin typeface="Calibri"/>
                <a:ea typeface="+mn-ea"/>
                <a:cs typeface="Calibri"/>
              </a:rPr>
              <a:t>actually applied </a:t>
            </a:r>
            <a:r>
              <a:rPr sz="794" kern="1200" dirty="0">
                <a:solidFill>
                  <a:prstClr val="black"/>
                </a:solidFill>
                <a:latin typeface="Calibri"/>
                <a:ea typeface="+mn-ea"/>
                <a:cs typeface="Calibri"/>
              </a:rPr>
              <a:t>for </a:t>
            </a:r>
            <a:r>
              <a:rPr sz="794" kern="1200" spc="13" dirty="0">
                <a:solidFill>
                  <a:prstClr val="black"/>
                </a:solidFill>
                <a:latin typeface="Calibri"/>
                <a:ea typeface="+mn-ea"/>
                <a:cs typeface="Calibri"/>
              </a:rPr>
              <a:t>a</a:t>
            </a:r>
            <a:r>
              <a:rPr lang="en-US" sz="794" kern="1200" spc="13" dirty="0">
                <a:solidFill>
                  <a:prstClr val="black"/>
                </a:solidFill>
                <a:latin typeface="Calibri"/>
                <a:ea typeface="+mn-ea"/>
                <a:cs typeface="Calibri"/>
              </a:rPr>
              <a:t>n investment </a:t>
            </a:r>
            <a:r>
              <a:rPr sz="794" kern="1200" spc="7" dirty="0">
                <a:solidFill>
                  <a:prstClr val="black"/>
                </a:solidFill>
                <a:latin typeface="Calibri"/>
                <a:ea typeface="+mn-ea"/>
                <a:cs typeface="Calibri"/>
              </a:rPr>
              <a:t>. </a:t>
            </a:r>
            <a:r>
              <a:rPr sz="794" kern="1200" dirty="0">
                <a:solidFill>
                  <a:prstClr val="black"/>
                </a:solidFill>
                <a:latin typeface="Calibri"/>
                <a:ea typeface="+mn-ea"/>
                <a:cs typeface="Calibri"/>
              </a:rPr>
              <a:t>If </a:t>
            </a:r>
            <a:r>
              <a:rPr sz="794" kern="1200" spc="23" dirty="0">
                <a:solidFill>
                  <a:prstClr val="black"/>
                </a:solidFill>
                <a:latin typeface="Calibri"/>
                <a:ea typeface="+mn-ea"/>
                <a:cs typeface="Calibri"/>
              </a:rPr>
              <a:t>you  </a:t>
            </a:r>
            <a:r>
              <a:rPr sz="794" kern="1200" spc="3" dirty="0">
                <a:solidFill>
                  <a:prstClr val="black"/>
                </a:solidFill>
                <a:latin typeface="Calibri"/>
                <a:ea typeface="+mn-ea"/>
                <a:cs typeface="Calibri"/>
              </a:rPr>
              <a:t>are </a:t>
            </a:r>
            <a:r>
              <a:rPr sz="794" kern="1200" spc="13" dirty="0">
                <a:solidFill>
                  <a:prstClr val="black"/>
                </a:solidFill>
                <a:latin typeface="Calibri"/>
                <a:ea typeface="+mn-ea"/>
                <a:cs typeface="Calibri"/>
              </a:rPr>
              <a:t>a </a:t>
            </a:r>
            <a:r>
              <a:rPr sz="794" kern="1200" spc="23" dirty="0">
                <a:solidFill>
                  <a:prstClr val="black"/>
                </a:solidFill>
                <a:latin typeface="Calibri"/>
                <a:ea typeface="+mn-ea"/>
                <a:cs typeface="Calibri"/>
              </a:rPr>
              <a:t>place-based </a:t>
            </a:r>
            <a:r>
              <a:rPr sz="794" kern="1200" spc="3" dirty="0">
                <a:solidFill>
                  <a:prstClr val="black"/>
                </a:solidFill>
                <a:latin typeface="Calibri"/>
                <a:ea typeface="+mn-ea"/>
                <a:cs typeface="Calibri"/>
              </a:rPr>
              <a:t>funder, </a:t>
            </a:r>
            <a:r>
              <a:rPr sz="794" kern="1200" spc="30" dirty="0">
                <a:solidFill>
                  <a:prstClr val="black"/>
                </a:solidFill>
                <a:latin typeface="Calibri"/>
                <a:ea typeface="+mn-ea"/>
                <a:cs typeface="Calibri"/>
              </a:rPr>
              <a:t>include </a:t>
            </a:r>
            <a:r>
              <a:rPr sz="794" kern="1200" spc="23" dirty="0">
                <a:solidFill>
                  <a:prstClr val="black"/>
                </a:solidFill>
                <a:latin typeface="Calibri"/>
                <a:ea typeface="+mn-ea"/>
                <a:cs typeface="Calibri"/>
              </a:rPr>
              <a:t>community </a:t>
            </a:r>
            <a:r>
              <a:rPr sz="794" kern="1200" spc="13" dirty="0">
                <a:solidFill>
                  <a:prstClr val="black"/>
                </a:solidFill>
                <a:latin typeface="Calibri"/>
                <a:ea typeface="+mn-ea"/>
                <a:cs typeface="Calibri"/>
              </a:rPr>
              <a:t>leaders </a:t>
            </a:r>
            <a:r>
              <a:rPr sz="794" kern="1200" spc="26" dirty="0">
                <a:solidFill>
                  <a:prstClr val="black"/>
                </a:solidFill>
                <a:latin typeface="Calibri"/>
                <a:ea typeface="+mn-ea"/>
                <a:cs typeface="Calibri"/>
              </a:rPr>
              <a:t>who </a:t>
            </a:r>
            <a:r>
              <a:rPr sz="794" kern="1200" spc="20" dirty="0">
                <a:solidFill>
                  <a:prstClr val="black"/>
                </a:solidFill>
                <a:latin typeface="Calibri"/>
                <a:ea typeface="+mn-ea"/>
                <a:cs typeface="Calibri"/>
              </a:rPr>
              <a:t>do </a:t>
            </a:r>
            <a:r>
              <a:rPr sz="794" kern="1200" spc="7" dirty="0">
                <a:solidFill>
                  <a:prstClr val="black"/>
                </a:solidFill>
                <a:latin typeface="Calibri"/>
                <a:ea typeface="+mn-ea"/>
                <a:cs typeface="Calibri"/>
              </a:rPr>
              <a:t>not  </a:t>
            </a:r>
            <a:r>
              <a:rPr sz="794" kern="1200" spc="17" dirty="0">
                <a:solidFill>
                  <a:prstClr val="black"/>
                </a:solidFill>
                <a:latin typeface="Calibri"/>
                <a:ea typeface="+mn-ea"/>
                <a:cs typeface="Calibri"/>
              </a:rPr>
              <a:t>receive </a:t>
            </a:r>
            <a:r>
              <a:rPr sz="794" kern="1200" spc="20" dirty="0">
                <a:solidFill>
                  <a:prstClr val="black"/>
                </a:solidFill>
                <a:latin typeface="Calibri"/>
                <a:ea typeface="+mn-ea"/>
                <a:cs typeface="Calibri"/>
              </a:rPr>
              <a:t>funding, </a:t>
            </a:r>
            <a:r>
              <a:rPr sz="794" kern="1200" spc="23" dirty="0">
                <a:solidFill>
                  <a:prstClr val="black"/>
                </a:solidFill>
                <a:latin typeface="Calibri"/>
                <a:ea typeface="+mn-ea"/>
                <a:cs typeface="Calibri"/>
              </a:rPr>
              <a:t>such </a:t>
            </a:r>
            <a:r>
              <a:rPr sz="794" kern="1200" spc="7" dirty="0">
                <a:solidFill>
                  <a:prstClr val="black"/>
                </a:solidFill>
                <a:latin typeface="Calibri"/>
                <a:ea typeface="+mn-ea"/>
                <a:cs typeface="Calibri"/>
              </a:rPr>
              <a:t>as </a:t>
            </a:r>
            <a:r>
              <a:rPr sz="794" kern="1200" spc="20" dirty="0">
                <a:solidFill>
                  <a:prstClr val="black"/>
                </a:solidFill>
                <a:latin typeface="Calibri"/>
                <a:ea typeface="+mn-ea"/>
                <a:cs typeface="Calibri"/>
              </a:rPr>
              <a:t>neighborhood </a:t>
            </a:r>
            <a:r>
              <a:rPr sz="794" kern="1200" spc="13" dirty="0">
                <a:solidFill>
                  <a:prstClr val="black"/>
                </a:solidFill>
                <a:latin typeface="Calibri"/>
                <a:ea typeface="+mn-ea"/>
                <a:cs typeface="Calibri"/>
              </a:rPr>
              <a:t>leaders, elected </a:t>
            </a:r>
            <a:r>
              <a:rPr sz="794" kern="1200" spc="20" dirty="0">
                <a:solidFill>
                  <a:prstClr val="black"/>
                </a:solidFill>
                <a:latin typeface="Calibri"/>
                <a:ea typeface="+mn-ea"/>
                <a:cs typeface="Calibri"/>
              </a:rPr>
              <a:t>officials  and </a:t>
            </a:r>
            <a:r>
              <a:rPr sz="794" kern="1200" spc="17" dirty="0">
                <a:solidFill>
                  <a:prstClr val="black"/>
                </a:solidFill>
                <a:latin typeface="Calibri"/>
                <a:ea typeface="+mn-ea"/>
                <a:cs typeface="Calibri"/>
              </a:rPr>
              <a:t>business</a:t>
            </a:r>
            <a:r>
              <a:rPr sz="794" kern="1200" spc="69" dirty="0">
                <a:solidFill>
                  <a:prstClr val="black"/>
                </a:solidFill>
                <a:latin typeface="Calibri"/>
                <a:ea typeface="+mn-ea"/>
                <a:cs typeface="Calibri"/>
              </a:rPr>
              <a:t> </a:t>
            </a:r>
            <a:r>
              <a:rPr sz="794" kern="1200" spc="13" dirty="0">
                <a:solidFill>
                  <a:prstClr val="black"/>
                </a:solidFill>
                <a:latin typeface="Calibri"/>
                <a:ea typeface="+mn-ea"/>
                <a:cs typeface="Calibri"/>
              </a:rPr>
              <a:t>leaders.</a:t>
            </a:r>
            <a:endParaRPr sz="794" kern="1200" dirty="0">
              <a:solidFill>
                <a:prstClr val="black"/>
              </a:solidFill>
              <a:latin typeface="Calibri"/>
              <a:ea typeface="+mn-ea"/>
              <a:cs typeface="Calibri"/>
            </a:endParaRPr>
          </a:p>
        </p:txBody>
      </p:sp>
      <p:sp>
        <p:nvSpPr>
          <p:cNvPr id="12" name="object 12"/>
          <p:cNvSpPr txBox="1"/>
          <p:nvPr/>
        </p:nvSpPr>
        <p:spPr>
          <a:xfrm>
            <a:off x="858248" y="4185149"/>
            <a:ext cx="3025588" cy="930726"/>
          </a:xfrm>
          <a:prstGeom prst="rect">
            <a:avLst/>
          </a:prstGeom>
        </p:spPr>
        <p:txBody>
          <a:bodyPr vert="horz" wrap="square" lIns="0" tIns="8404" rIns="0" bIns="0" rtlCol="0">
            <a:spAutoFit/>
          </a:bodyPr>
          <a:lstStyle/>
          <a:p>
            <a:pPr marL="159692" marR="3362" indent="-151287" defTabSz="605150">
              <a:lnSpc>
                <a:spcPct val="129200"/>
              </a:lnSpc>
              <a:spcBef>
                <a:spcPts val="66"/>
              </a:spcBef>
              <a:buClrTx/>
            </a:pPr>
            <a:r>
              <a:rPr sz="794" kern="1200" spc="17" dirty="0">
                <a:solidFill>
                  <a:prstClr val="black"/>
                </a:solidFill>
                <a:latin typeface="Calibri"/>
                <a:ea typeface="+mn-ea"/>
                <a:cs typeface="Calibri"/>
              </a:rPr>
              <a:t>b. </a:t>
            </a:r>
            <a:r>
              <a:rPr sz="794" kern="1200" spc="20" dirty="0">
                <a:solidFill>
                  <a:prstClr val="black"/>
                </a:solidFill>
                <a:latin typeface="Calibri"/>
                <a:ea typeface="+mn-ea"/>
                <a:cs typeface="Calibri"/>
              </a:rPr>
              <a:t>Consider </a:t>
            </a:r>
            <a:r>
              <a:rPr sz="794" kern="1200" spc="17" dirty="0">
                <a:solidFill>
                  <a:prstClr val="black"/>
                </a:solidFill>
                <a:latin typeface="Calibri"/>
                <a:ea typeface="+mn-ea"/>
                <a:cs typeface="Calibri"/>
              </a:rPr>
              <a:t>using </a:t>
            </a:r>
            <a:r>
              <a:rPr sz="794" kern="1200" spc="13" dirty="0">
                <a:solidFill>
                  <a:prstClr val="black"/>
                </a:solidFill>
                <a:latin typeface="Calibri"/>
                <a:ea typeface="+mn-ea"/>
                <a:cs typeface="Calibri"/>
              </a:rPr>
              <a:t>a </a:t>
            </a:r>
            <a:r>
              <a:rPr sz="794" kern="1200" spc="7" dirty="0">
                <a:solidFill>
                  <a:prstClr val="black"/>
                </a:solidFill>
                <a:latin typeface="Calibri"/>
                <a:ea typeface="+mn-ea"/>
                <a:cs typeface="Calibri"/>
              </a:rPr>
              <a:t>network </a:t>
            </a:r>
            <a:r>
              <a:rPr sz="794" kern="1200" spc="17" dirty="0">
                <a:solidFill>
                  <a:prstClr val="black"/>
                </a:solidFill>
                <a:latin typeface="Calibri"/>
                <a:ea typeface="+mn-ea"/>
                <a:cs typeface="Calibri"/>
              </a:rPr>
              <a:t>approach. </a:t>
            </a:r>
            <a:r>
              <a:rPr sz="794" kern="1200" spc="23" dirty="0">
                <a:solidFill>
                  <a:prstClr val="black"/>
                </a:solidFill>
                <a:latin typeface="Calibri"/>
                <a:ea typeface="+mn-ea"/>
                <a:cs typeface="Calibri"/>
              </a:rPr>
              <a:t>Think </a:t>
            </a:r>
            <a:r>
              <a:rPr sz="794" kern="1200" spc="7" dirty="0">
                <a:solidFill>
                  <a:prstClr val="black"/>
                </a:solidFill>
                <a:latin typeface="Calibri"/>
                <a:ea typeface="+mn-ea"/>
                <a:cs typeface="Calibri"/>
              </a:rPr>
              <a:t>about </a:t>
            </a:r>
            <a:r>
              <a:rPr sz="794" kern="1200" spc="23" dirty="0">
                <a:solidFill>
                  <a:prstClr val="black"/>
                </a:solidFill>
                <a:latin typeface="Calibri"/>
                <a:ea typeface="+mn-ea"/>
                <a:cs typeface="Calibri"/>
              </a:rPr>
              <a:t>all </a:t>
            </a:r>
            <a:r>
              <a:rPr sz="794" kern="1200" dirty="0">
                <a:solidFill>
                  <a:prstClr val="black"/>
                </a:solidFill>
                <a:latin typeface="Calibri"/>
                <a:ea typeface="+mn-ea"/>
                <a:cs typeface="Calibri"/>
              </a:rPr>
              <a:t>of </a:t>
            </a:r>
            <a:r>
              <a:rPr sz="794" kern="1200" spc="-7" dirty="0">
                <a:solidFill>
                  <a:prstClr val="black"/>
                </a:solidFill>
                <a:latin typeface="Calibri"/>
                <a:ea typeface="+mn-ea"/>
                <a:cs typeface="Calibri"/>
              </a:rPr>
              <a:t>the </a:t>
            </a:r>
            <a:r>
              <a:rPr sz="794" kern="1200" spc="7" dirty="0">
                <a:solidFill>
                  <a:prstClr val="black"/>
                </a:solidFill>
                <a:latin typeface="Calibri"/>
                <a:ea typeface="+mn-ea"/>
                <a:cs typeface="Calibri"/>
              </a:rPr>
              <a:t>networks  </a:t>
            </a:r>
            <a:r>
              <a:rPr sz="794" kern="1200" spc="17" dirty="0">
                <a:solidFill>
                  <a:prstClr val="black"/>
                </a:solidFill>
                <a:latin typeface="Calibri"/>
                <a:ea typeface="+mn-ea"/>
                <a:cs typeface="Calibri"/>
              </a:rPr>
              <a:t>you </a:t>
            </a:r>
            <a:r>
              <a:rPr sz="794" kern="1200" dirty="0">
                <a:solidFill>
                  <a:prstClr val="black"/>
                </a:solidFill>
                <a:latin typeface="Calibri"/>
                <a:ea typeface="+mn-ea"/>
                <a:cs typeface="Calibri"/>
              </a:rPr>
              <a:t>are </a:t>
            </a:r>
            <a:r>
              <a:rPr sz="794" kern="1200" spc="10" dirty="0">
                <a:solidFill>
                  <a:prstClr val="black"/>
                </a:solidFill>
                <a:latin typeface="Calibri"/>
                <a:ea typeface="+mn-ea"/>
                <a:cs typeface="Calibri"/>
              </a:rPr>
              <a:t>currently </a:t>
            </a:r>
            <a:r>
              <a:rPr sz="794" kern="1200" spc="23" dirty="0">
                <a:solidFill>
                  <a:prstClr val="black"/>
                </a:solidFill>
                <a:latin typeface="Calibri"/>
                <a:ea typeface="+mn-ea"/>
                <a:cs typeface="Calibri"/>
              </a:rPr>
              <a:t>in </a:t>
            </a:r>
            <a:r>
              <a:rPr sz="794" kern="1200" spc="17" dirty="0">
                <a:solidFill>
                  <a:prstClr val="black"/>
                </a:solidFill>
                <a:latin typeface="Calibri"/>
                <a:ea typeface="+mn-ea"/>
                <a:cs typeface="Calibri"/>
              </a:rPr>
              <a:t>and </a:t>
            </a:r>
            <a:r>
              <a:rPr sz="794" kern="1200" spc="23" dirty="0">
                <a:solidFill>
                  <a:prstClr val="black"/>
                </a:solidFill>
                <a:latin typeface="Calibri"/>
                <a:ea typeface="+mn-ea"/>
                <a:cs typeface="Calibri"/>
              </a:rPr>
              <a:t>how </a:t>
            </a:r>
            <a:r>
              <a:rPr sz="794" kern="1200" spc="-7" dirty="0">
                <a:solidFill>
                  <a:prstClr val="black"/>
                </a:solidFill>
                <a:latin typeface="Calibri"/>
                <a:ea typeface="+mn-ea"/>
                <a:cs typeface="Calibri"/>
              </a:rPr>
              <a:t>best </a:t>
            </a:r>
            <a:r>
              <a:rPr sz="794" kern="1200" spc="-10" dirty="0">
                <a:solidFill>
                  <a:prstClr val="black"/>
                </a:solidFill>
                <a:latin typeface="Calibri"/>
                <a:ea typeface="+mn-ea"/>
                <a:cs typeface="Calibri"/>
              </a:rPr>
              <a:t>to </a:t>
            </a:r>
            <a:r>
              <a:rPr sz="794" kern="1200" spc="10" dirty="0">
                <a:solidFill>
                  <a:prstClr val="black"/>
                </a:solidFill>
                <a:latin typeface="Calibri"/>
                <a:ea typeface="+mn-ea"/>
                <a:cs typeface="Calibri"/>
              </a:rPr>
              <a:t>reach </a:t>
            </a:r>
            <a:r>
              <a:rPr sz="794" kern="1200" spc="17" dirty="0">
                <a:solidFill>
                  <a:prstClr val="black"/>
                </a:solidFill>
                <a:latin typeface="Calibri"/>
                <a:ea typeface="+mn-ea"/>
                <a:cs typeface="Calibri"/>
              </a:rPr>
              <a:t>and </a:t>
            </a:r>
            <a:r>
              <a:rPr sz="794" kern="1200" spc="23" dirty="0">
                <a:solidFill>
                  <a:prstClr val="black"/>
                </a:solidFill>
                <a:latin typeface="Calibri"/>
                <a:ea typeface="+mn-ea"/>
                <a:cs typeface="Calibri"/>
              </a:rPr>
              <a:t>include </a:t>
            </a:r>
            <a:r>
              <a:rPr sz="794" kern="1200" dirty="0">
                <a:solidFill>
                  <a:prstClr val="black"/>
                </a:solidFill>
                <a:latin typeface="Calibri"/>
                <a:ea typeface="+mn-ea"/>
                <a:cs typeface="Calibri"/>
              </a:rPr>
              <a:t>those  </a:t>
            </a:r>
            <a:r>
              <a:rPr sz="794" kern="1200" spc="7" dirty="0">
                <a:solidFill>
                  <a:prstClr val="black"/>
                </a:solidFill>
                <a:latin typeface="Calibri"/>
                <a:ea typeface="+mn-ea"/>
                <a:cs typeface="Calibri"/>
              </a:rPr>
              <a:t>networks </a:t>
            </a:r>
            <a:r>
              <a:rPr sz="794" kern="1200" spc="23" dirty="0">
                <a:solidFill>
                  <a:prstClr val="black"/>
                </a:solidFill>
                <a:latin typeface="Calibri"/>
                <a:ea typeface="+mn-ea"/>
                <a:cs typeface="Calibri"/>
              </a:rPr>
              <a:t>in </a:t>
            </a:r>
            <a:r>
              <a:rPr sz="794" kern="1200" spc="-7" dirty="0">
                <a:solidFill>
                  <a:prstClr val="black"/>
                </a:solidFill>
                <a:latin typeface="Calibri"/>
                <a:ea typeface="+mn-ea"/>
                <a:cs typeface="Calibri"/>
              </a:rPr>
              <a:t>the </a:t>
            </a:r>
            <a:r>
              <a:rPr sz="794" kern="1200" spc="13" dirty="0">
                <a:solidFill>
                  <a:prstClr val="black"/>
                </a:solidFill>
                <a:latin typeface="Calibri"/>
                <a:ea typeface="+mn-ea"/>
                <a:cs typeface="Calibri"/>
              </a:rPr>
              <a:t>feedback </a:t>
            </a:r>
            <a:r>
              <a:rPr sz="794" kern="1200" spc="10" dirty="0">
                <a:solidFill>
                  <a:prstClr val="black"/>
                </a:solidFill>
                <a:latin typeface="Calibri"/>
                <a:ea typeface="+mn-ea"/>
                <a:cs typeface="Calibri"/>
              </a:rPr>
              <a:t>process. </a:t>
            </a:r>
            <a:r>
              <a:rPr sz="794" kern="1200" spc="13" dirty="0">
                <a:solidFill>
                  <a:prstClr val="black"/>
                </a:solidFill>
                <a:latin typeface="Calibri"/>
                <a:ea typeface="+mn-ea"/>
                <a:cs typeface="Calibri"/>
              </a:rPr>
              <a:t>Then </a:t>
            </a:r>
            <a:r>
              <a:rPr sz="794" kern="1200" spc="10" dirty="0">
                <a:solidFill>
                  <a:prstClr val="black"/>
                </a:solidFill>
                <a:latin typeface="Calibri"/>
                <a:ea typeface="+mn-ea"/>
                <a:cs typeface="Calibri"/>
              </a:rPr>
              <a:t>think </a:t>
            </a:r>
            <a:r>
              <a:rPr sz="794" kern="1200" spc="7" dirty="0">
                <a:solidFill>
                  <a:prstClr val="black"/>
                </a:solidFill>
                <a:latin typeface="Calibri"/>
                <a:ea typeface="+mn-ea"/>
                <a:cs typeface="Calibri"/>
              </a:rPr>
              <a:t>about</a:t>
            </a:r>
            <a:r>
              <a:rPr sz="794" kern="1200" spc="142" dirty="0">
                <a:solidFill>
                  <a:prstClr val="black"/>
                </a:solidFill>
                <a:latin typeface="Calibri"/>
                <a:ea typeface="+mn-ea"/>
                <a:cs typeface="Calibri"/>
              </a:rPr>
              <a:t> </a:t>
            </a:r>
            <a:r>
              <a:rPr sz="794" kern="1200" spc="3" dirty="0">
                <a:solidFill>
                  <a:prstClr val="black"/>
                </a:solidFill>
                <a:latin typeface="Calibri"/>
                <a:ea typeface="+mn-ea"/>
                <a:cs typeface="Calibri"/>
              </a:rPr>
              <a:t>relevant</a:t>
            </a:r>
            <a:r>
              <a:rPr lang="en-US" sz="794" kern="1200" spc="3" dirty="0">
                <a:solidFill>
                  <a:prstClr val="black"/>
                </a:solidFill>
                <a:latin typeface="Calibri"/>
                <a:ea typeface="+mn-ea"/>
                <a:cs typeface="Calibri"/>
              </a:rPr>
              <a:t> networks you aren’t  currently part of and how to get representation from that group. </a:t>
            </a:r>
          </a:p>
          <a:p>
            <a:pPr marL="159692" marR="3362" indent="-151287" defTabSz="605150">
              <a:lnSpc>
                <a:spcPct val="129200"/>
              </a:lnSpc>
              <a:spcBef>
                <a:spcPts val="66"/>
              </a:spcBef>
              <a:buClrTx/>
            </a:pPr>
            <a:endParaRPr sz="662" kern="1200" dirty="0">
              <a:solidFill>
                <a:prstClr val="black"/>
              </a:solidFill>
              <a:latin typeface="Calibri"/>
              <a:ea typeface="+mn-ea"/>
              <a:cs typeface="Calibri"/>
            </a:endParaRPr>
          </a:p>
        </p:txBody>
      </p:sp>
      <p:sp>
        <p:nvSpPr>
          <p:cNvPr id="14" name="object 14"/>
          <p:cNvSpPr txBox="1"/>
          <p:nvPr/>
        </p:nvSpPr>
        <p:spPr>
          <a:xfrm>
            <a:off x="4939269" y="1298373"/>
            <a:ext cx="2825799" cy="311326"/>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33" dirty="0">
                <a:solidFill>
                  <a:prstClr val="black"/>
                </a:solidFill>
                <a:latin typeface="Calibri"/>
                <a:ea typeface="+mn-ea"/>
                <a:cs typeface="Calibri"/>
              </a:rPr>
              <a:t>c.	</a:t>
            </a:r>
            <a:r>
              <a:rPr sz="794" kern="1200" spc="23" dirty="0">
                <a:solidFill>
                  <a:prstClr val="black"/>
                </a:solidFill>
                <a:latin typeface="Calibri"/>
                <a:ea typeface="+mn-ea"/>
                <a:cs typeface="Calibri"/>
              </a:rPr>
              <a:t>Include </a:t>
            </a:r>
            <a:r>
              <a:rPr sz="794" kern="1200" spc="17" dirty="0">
                <a:solidFill>
                  <a:prstClr val="black"/>
                </a:solidFill>
                <a:latin typeface="Calibri"/>
                <a:ea typeface="+mn-ea"/>
                <a:cs typeface="Calibri"/>
              </a:rPr>
              <a:t>philanthropic </a:t>
            </a:r>
            <a:r>
              <a:rPr sz="794" kern="1200" dirty="0">
                <a:solidFill>
                  <a:prstClr val="black"/>
                </a:solidFill>
                <a:latin typeface="Calibri"/>
                <a:ea typeface="+mn-ea"/>
                <a:cs typeface="Calibri"/>
              </a:rPr>
              <a:t>peers </a:t>
            </a:r>
            <a:r>
              <a:rPr sz="794" kern="1200" spc="-13" dirty="0">
                <a:solidFill>
                  <a:prstClr val="black"/>
                </a:solidFill>
                <a:latin typeface="Calibri"/>
                <a:ea typeface="+mn-ea"/>
                <a:cs typeface="Calibri"/>
              </a:rPr>
              <a:t>that </a:t>
            </a:r>
            <a:r>
              <a:rPr sz="794" kern="1200" spc="23" dirty="0">
                <a:solidFill>
                  <a:prstClr val="black"/>
                </a:solidFill>
                <a:latin typeface="Calibri"/>
                <a:ea typeface="+mn-ea"/>
                <a:cs typeface="Calibri"/>
              </a:rPr>
              <a:t>know </a:t>
            </a:r>
            <a:r>
              <a:rPr sz="794" kern="1200" spc="10" dirty="0">
                <a:solidFill>
                  <a:prstClr val="black"/>
                </a:solidFill>
                <a:latin typeface="Calibri"/>
                <a:ea typeface="+mn-ea"/>
                <a:cs typeface="Calibri"/>
              </a:rPr>
              <a:t>your </a:t>
            </a:r>
            <a:r>
              <a:rPr sz="794" kern="1200" spc="17" dirty="0">
                <a:solidFill>
                  <a:prstClr val="black"/>
                </a:solidFill>
                <a:latin typeface="Calibri"/>
                <a:ea typeface="+mn-ea"/>
                <a:cs typeface="Calibri"/>
              </a:rPr>
              <a:t>work, </a:t>
            </a:r>
            <a:r>
              <a:rPr sz="794" kern="1200" spc="13" dirty="0">
                <a:solidFill>
                  <a:prstClr val="black"/>
                </a:solidFill>
                <a:latin typeface="Calibri"/>
                <a:ea typeface="+mn-ea"/>
                <a:cs typeface="Calibri"/>
              </a:rPr>
              <a:t>e.g., </a:t>
            </a:r>
            <a:r>
              <a:rPr sz="794" kern="1200" spc="-3" dirty="0">
                <a:solidFill>
                  <a:prstClr val="black"/>
                </a:solidFill>
                <a:latin typeface="Calibri"/>
                <a:ea typeface="+mn-ea"/>
                <a:cs typeface="Calibri"/>
              </a:rPr>
              <a:t>others </a:t>
            </a:r>
            <a:r>
              <a:rPr sz="794" kern="1200" spc="23" dirty="0">
                <a:solidFill>
                  <a:prstClr val="black"/>
                </a:solidFill>
                <a:latin typeface="Calibri"/>
                <a:ea typeface="+mn-ea"/>
                <a:cs typeface="Calibri"/>
              </a:rPr>
              <a:t>in </a:t>
            </a:r>
            <a:r>
              <a:rPr sz="794" kern="1200" spc="10" dirty="0">
                <a:solidFill>
                  <a:prstClr val="black"/>
                </a:solidFill>
                <a:latin typeface="Calibri"/>
                <a:ea typeface="+mn-ea"/>
                <a:cs typeface="Calibri"/>
              </a:rPr>
              <a:t>your  </a:t>
            </a:r>
            <a:r>
              <a:rPr sz="794" kern="1200" spc="13" dirty="0">
                <a:solidFill>
                  <a:prstClr val="black"/>
                </a:solidFill>
                <a:latin typeface="Calibri"/>
                <a:ea typeface="+mn-ea"/>
                <a:cs typeface="Calibri"/>
              </a:rPr>
              <a:t>region </a:t>
            </a:r>
            <a:r>
              <a:rPr sz="794" kern="1200" spc="3" dirty="0">
                <a:solidFill>
                  <a:prstClr val="black"/>
                </a:solidFill>
                <a:latin typeface="Calibri"/>
                <a:ea typeface="+mn-ea"/>
                <a:cs typeface="Calibri"/>
              </a:rPr>
              <a:t>or </a:t>
            </a:r>
            <a:r>
              <a:rPr sz="794" kern="1200" spc="-13" dirty="0">
                <a:solidFill>
                  <a:prstClr val="black"/>
                </a:solidFill>
                <a:latin typeface="Calibri"/>
                <a:ea typeface="+mn-ea"/>
                <a:cs typeface="Calibri"/>
              </a:rPr>
              <a:t>that </a:t>
            </a:r>
            <a:r>
              <a:rPr sz="794" kern="1200" spc="17" dirty="0">
                <a:solidFill>
                  <a:prstClr val="black"/>
                </a:solidFill>
                <a:latin typeface="Calibri"/>
                <a:ea typeface="+mn-ea"/>
                <a:cs typeface="Calibri"/>
              </a:rPr>
              <a:t>work on </a:t>
            </a:r>
            <a:r>
              <a:rPr sz="794" kern="1200" spc="-7" dirty="0">
                <a:solidFill>
                  <a:prstClr val="black"/>
                </a:solidFill>
                <a:latin typeface="Calibri"/>
                <a:ea typeface="+mn-ea"/>
                <a:cs typeface="Calibri"/>
              </a:rPr>
              <a:t>the </a:t>
            </a:r>
            <a:r>
              <a:rPr sz="794" kern="1200" spc="7" dirty="0">
                <a:solidFill>
                  <a:prstClr val="black"/>
                </a:solidFill>
                <a:latin typeface="Calibri"/>
                <a:ea typeface="+mn-ea"/>
                <a:cs typeface="Calibri"/>
              </a:rPr>
              <a:t>same</a:t>
            </a:r>
            <a:r>
              <a:rPr sz="794" kern="1200" spc="60" dirty="0">
                <a:solidFill>
                  <a:prstClr val="black"/>
                </a:solidFill>
                <a:latin typeface="Calibri"/>
                <a:ea typeface="+mn-ea"/>
                <a:cs typeface="Calibri"/>
              </a:rPr>
              <a:t> </a:t>
            </a:r>
            <a:r>
              <a:rPr sz="794" kern="1200" spc="3" dirty="0">
                <a:solidFill>
                  <a:prstClr val="black"/>
                </a:solidFill>
                <a:latin typeface="Calibri"/>
                <a:ea typeface="+mn-ea"/>
                <a:cs typeface="Calibri"/>
              </a:rPr>
              <a:t>issue(s).</a:t>
            </a:r>
            <a:endParaRPr sz="794" kern="1200" dirty="0">
              <a:solidFill>
                <a:prstClr val="black"/>
              </a:solidFill>
              <a:latin typeface="Calibri"/>
              <a:ea typeface="+mn-ea"/>
              <a:cs typeface="Calibri"/>
            </a:endParaRPr>
          </a:p>
        </p:txBody>
      </p:sp>
      <p:sp>
        <p:nvSpPr>
          <p:cNvPr id="15" name="object 15"/>
          <p:cNvSpPr txBox="1"/>
          <p:nvPr/>
        </p:nvSpPr>
        <p:spPr>
          <a:xfrm>
            <a:off x="4907941" y="1750569"/>
            <a:ext cx="2941780" cy="626669"/>
          </a:xfrm>
          <a:prstGeom prst="rect">
            <a:avLst/>
          </a:prstGeom>
        </p:spPr>
        <p:txBody>
          <a:bodyPr vert="horz" wrap="square" lIns="0" tIns="8404" rIns="0" bIns="0" rtlCol="0">
            <a:spAutoFit/>
          </a:bodyPr>
          <a:lstStyle/>
          <a:p>
            <a:pPr marL="159692" marR="3362" indent="-151287" defTabSz="605150">
              <a:lnSpc>
                <a:spcPct val="129200"/>
              </a:lnSpc>
              <a:spcBef>
                <a:spcPts val="66"/>
              </a:spcBef>
              <a:buClrTx/>
            </a:pPr>
            <a:r>
              <a:rPr sz="794" kern="1200" spc="17" dirty="0">
                <a:solidFill>
                  <a:prstClr val="black"/>
                </a:solidFill>
                <a:latin typeface="Calibri"/>
                <a:ea typeface="+mn-ea"/>
                <a:cs typeface="Calibri"/>
              </a:rPr>
              <a:t>d. </a:t>
            </a:r>
            <a:r>
              <a:rPr sz="794" kern="1200" spc="-3" dirty="0">
                <a:solidFill>
                  <a:prstClr val="black"/>
                </a:solidFill>
                <a:latin typeface="Calibri"/>
                <a:ea typeface="+mn-ea"/>
                <a:cs typeface="Calibri"/>
              </a:rPr>
              <a:t>If </a:t>
            </a:r>
            <a:r>
              <a:rPr sz="794" kern="1200" spc="17" dirty="0">
                <a:solidFill>
                  <a:prstClr val="black"/>
                </a:solidFill>
                <a:latin typeface="Calibri"/>
                <a:ea typeface="+mn-ea"/>
                <a:cs typeface="Calibri"/>
              </a:rPr>
              <a:t>you </a:t>
            </a:r>
            <a:r>
              <a:rPr sz="794" kern="1200" spc="13" dirty="0">
                <a:solidFill>
                  <a:prstClr val="black"/>
                </a:solidFill>
                <a:latin typeface="Calibri"/>
                <a:ea typeface="+mn-ea"/>
                <a:cs typeface="Calibri"/>
              </a:rPr>
              <a:t>prioritize one </a:t>
            </a:r>
            <a:r>
              <a:rPr sz="794" kern="1200" spc="3" dirty="0">
                <a:solidFill>
                  <a:prstClr val="black"/>
                </a:solidFill>
                <a:latin typeface="Calibri"/>
                <a:ea typeface="+mn-ea"/>
                <a:cs typeface="Calibri"/>
              </a:rPr>
              <a:t>or </a:t>
            </a:r>
            <a:r>
              <a:rPr sz="794" kern="1200" spc="7" dirty="0">
                <a:solidFill>
                  <a:prstClr val="black"/>
                </a:solidFill>
                <a:latin typeface="Calibri"/>
                <a:ea typeface="+mn-ea"/>
                <a:cs typeface="Calibri"/>
              </a:rPr>
              <a:t>more </a:t>
            </a:r>
            <a:r>
              <a:rPr sz="794" kern="1200" spc="20" dirty="0">
                <a:solidFill>
                  <a:prstClr val="black"/>
                </a:solidFill>
                <a:latin typeface="Calibri"/>
                <a:ea typeface="+mn-ea"/>
                <a:cs typeface="Calibri"/>
              </a:rPr>
              <a:t>specific </a:t>
            </a:r>
            <a:r>
              <a:rPr sz="794" kern="1200" spc="7" dirty="0">
                <a:solidFill>
                  <a:prstClr val="black"/>
                </a:solidFill>
                <a:latin typeface="Calibri"/>
                <a:ea typeface="+mn-ea"/>
                <a:cs typeface="Calibri"/>
              </a:rPr>
              <a:t>issues </a:t>
            </a:r>
            <a:r>
              <a:rPr sz="794" kern="1200" spc="10" dirty="0">
                <a:solidFill>
                  <a:prstClr val="black"/>
                </a:solidFill>
                <a:latin typeface="Calibri"/>
                <a:ea typeface="+mn-ea"/>
                <a:cs typeface="Calibri"/>
              </a:rPr>
              <a:t>(such </a:t>
            </a:r>
            <a:r>
              <a:rPr sz="794" kern="1200" spc="3" dirty="0">
                <a:solidFill>
                  <a:prstClr val="black"/>
                </a:solidFill>
                <a:latin typeface="Calibri"/>
                <a:ea typeface="+mn-ea"/>
                <a:cs typeface="Calibri"/>
              </a:rPr>
              <a:t>as </a:t>
            </a:r>
            <a:r>
              <a:rPr sz="794" kern="1200" spc="30" dirty="0">
                <a:solidFill>
                  <a:prstClr val="black"/>
                </a:solidFill>
                <a:latin typeface="Calibri"/>
                <a:ea typeface="+mn-ea"/>
                <a:cs typeface="Calibri"/>
              </a:rPr>
              <a:t>K–12 </a:t>
            </a:r>
            <a:r>
              <a:rPr sz="794" kern="1200" spc="13" dirty="0">
                <a:solidFill>
                  <a:prstClr val="black"/>
                </a:solidFill>
                <a:latin typeface="Calibri"/>
                <a:ea typeface="+mn-ea"/>
                <a:cs typeface="Calibri"/>
              </a:rPr>
              <a:t>education,  </a:t>
            </a:r>
            <a:r>
              <a:rPr sz="794" kern="1200" spc="7" dirty="0">
                <a:solidFill>
                  <a:prstClr val="black"/>
                </a:solidFill>
                <a:latin typeface="Calibri"/>
                <a:ea typeface="+mn-ea"/>
                <a:cs typeface="Calibri"/>
              </a:rPr>
              <a:t>environment), </a:t>
            </a:r>
            <a:r>
              <a:rPr sz="794" kern="1200" spc="10" dirty="0">
                <a:solidFill>
                  <a:prstClr val="black"/>
                </a:solidFill>
                <a:latin typeface="Calibri"/>
                <a:ea typeface="+mn-ea"/>
                <a:cs typeface="Calibri"/>
              </a:rPr>
              <a:t>identify </a:t>
            </a:r>
            <a:r>
              <a:rPr sz="794" kern="1200" spc="3" dirty="0">
                <a:solidFill>
                  <a:prstClr val="black"/>
                </a:solidFill>
                <a:latin typeface="Calibri"/>
                <a:ea typeface="+mn-ea"/>
                <a:cs typeface="Calibri"/>
              </a:rPr>
              <a:t>content </a:t>
            </a:r>
            <a:r>
              <a:rPr sz="794" kern="1200" dirty="0">
                <a:solidFill>
                  <a:prstClr val="black"/>
                </a:solidFill>
                <a:latin typeface="Calibri"/>
                <a:ea typeface="+mn-ea"/>
                <a:cs typeface="Calibri"/>
              </a:rPr>
              <a:t>experts </a:t>
            </a:r>
            <a:r>
              <a:rPr sz="794" kern="1200" spc="20" dirty="0">
                <a:solidFill>
                  <a:prstClr val="black"/>
                </a:solidFill>
                <a:latin typeface="Calibri"/>
                <a:ea typeface="+mn-ea"/>
                <a:cs typeface="Calibri"/>
              </a:rPr>
              <a:t>who </a:t>
            </a:r>
            <a:r>
              <a:rPr sz="794" kern="1200" spc="26" dirty="0">
                <a:solidFill>
                  <a:prstClr val="black"/>
                </a:solidFill>
                <a:latin typeface="Calibri"/>
                <a:ea typeface="+mn-ea"/>
                <a:cs typeface="Calibri"/>
              </a:rPr>
              <a:t>can </a:t>
            </a:r>
            <a:r>
              <a:rPr sz="794" kern="1200" spc="13" dirty="0">
                <a:solidFill>
                  <a:prstClr val="black"/>
                </a:solidFill>
                <a:latin typeface="Calibri"/>
                <a:ea typeface="+mn-ea"/>
                <a:cs typeface="Calibri"/>
              </a:rPr>
              <a:t>give feedback </a:t>
            </a:r>
            <a:r>
              <a:rPr sz="794" kern="1200" spc="17" dirty="0">
                <a:solidFill>
                  <a:prstClr val="black"/>
                </a:solidFill>
                <a:latin typeface="Calibri"/>
                <a:ea typeface="+mn-ea"/>
                <a:cs typeface="Calibri"/>
              </a:rPr>
              <a:t>on  </a:t>
            </a:r>
            <a:r>
              <a:rPr sz="794" kern="1200" spc="10" dirty="0">
                <a:solidFill>
                  <a:prstClr val="black"/>
                </a:solidFill>
                <a:latin typeface="Calibri"/>
                <a:ea typeface="+mn-ea"/>
                <a:cs typeface="Calibri"/>
              </a:rPr>
              <a:t>your </a:t>
            </a:r>
            <a:r>
              <a:rPr sz="794" kern="1200" spc="-7" dirty="0">
                <a:solidFill>
                  <a:prstClr val="black"/>
                </a:solidFill>
                <a:latin typeface="Calibri"/>
                <a:ea typeface="+mn-ea"/>
                <a:cs typeface="Calibri"/>
              </a:rPr>
              <a:t>strategy </a:t>
            </a:r>
            <a:r>
              <a:rPr sz="794" kern="1200" spc="17" dirty="0">
                <a:solidFill>
                  <a:prstClr val="black"/>
                </a:solidFill>
                <a:latin typeface="Calibri"/>
                <a:ea typeface="+mn-ea"/>
                <a:cs typeface="Calibri"/>
              </a:rPr>
              <a:t>and </a:t>
            </a:r>
            <a:r>
              <a:rPr sz="794" kern="1200" spc="-3" dirty="0">
                <a:solidFill>
                  <a:prstClr val="black"/>
                </a:solidFill>
                <a:latin typeface="Calibri"/>
                <a:ea typeface="+mn-ea"/>
                <a:cs typeface="Calibri"/>
              </a:rPr>
              <a:t>its </a:t>
            </a:r>
            <a:r>
              <a:rPr sz="794" kern="1200" spc="10" dirty="0">
                <a:solidFill>
                  <a:prstClr val="black"/>
                </a:solidFill>
                <a:latin typeface="Calibri"/>
                <a:ea typeface="+mn-ea"/>
                <a:cs typeface="Calibri"/>
              </a:rPr>
              <a:t>implementation, </a:t>
            </a:r>
            <a:r>
              <a:rPr sz="794" kern="1200" spc="20" dirty="0">
                <a:solidFill>
                  <a:prstClr val="black"/>
                </a:solidFill>
                <a:latin typeface="Calibri"/>
                <a:ea typeface="+mn-ea"/>
                <a:cs typeface="Calibri"/>
              </a:rPr>
              <a:t>especially </a:t>
            </a:r>
            <a:r>
              <a:rPr sz="794" kern="1200" spc="13" dirty="0">
                <a:solidFill>
                  <a:prstClr val="black"/>
                </a:solidFill>
                <a:latin typeface="Calibri"/>
                <a:ea typeface="+mn-ea"/>
                <a:cs typeface="Calibri"/>
              </a:rPr>
              <a:t>with </a:t>
            </a:r>
            <a:r>
              <a:rPr sz="794" kern="1200" spc="17" dirty="0">
                <a:solidFill>
                  <a:prstClr val="black"/>
                </a:solidFill>
                <a:latin typeface="Calibri"/>
                <a:ea typeface="+mn-ea"/>
                <a:cs typeface="Calibri"/>
              </a:rPr>
              <a:t>an </a:t>
            </a:r>
            <a:r>
              <a:rPr sz="794" kern="1200" spc="10" dirty="0">
                <a:solidFill>
                  <a:prstClr val="black"/>
                </a:solidFill>
                <a:latin typeface="Calibri"/>
                <a:ea typeface="+mn-ea"/>
                <a:cs typeface="Calibri"/>
              </a:rPr>
              <a:t>equity</a:t>
            </a:r>
            <a:r>
              <a:rPr sz="794" kern="1200" spc="109" dirty="0">
                <a:solidFill>
                  <a:prstClr val="black"/>
                </a:solidFill>
                <a:latin typeface="Calibri"/>
                <a:ea typeface="+mn-ea"/>
                <a:cs typeface="Calibri"/>
              </a:rPr>
              <a:t> </a:t>
            </a:r>
            <a:r>
              <a:rPr sz="794" kern="1200" spc="13" dirty="0">
                <a:solidFill>
                  <a:prstClr val="black"/>
                </a:solidFill>
                <a:latin typeface="Calibri"/>
                <a:ea typeface="+mn-ea"/>
                <a:cs typeface="Calibri"/>
              </a:rPr>
              <a:t>lens</a:t>
            </a:r>
            <a:r>
              <a:rPr sz="662" kern="1200" spc="13" dirty="0">
                <a:solidFill>
                  <a:prstClr val="black"/>
                </a:solidFill>
                <a:latin typeface="Calibri"/>
                <a:ea typeface="+mn-ea"/>
                <a:cs typeface="Calibri"/>
              </a:rPr>
              <a:t>.</a:t>
            </a:r>
            <a:endParaRPr sz="662" kern="1200" dirty="0">
              <a:solidFill>
                <a:prstClr val="black"/>
              </a:solidFill>
              <a:latin typeface="Calibri"/>
              <a:ea typeface="+mn-ea"/>
              <a:cs typeface="Calibri"/>
            </a:endParaRPr>
          </a:p>
        </p:txBody>
      </p:sp>
      <p:sp>
        <p:nvSpPr>
          <p:cNvPr id="16" name="object 16"/>
          <p:cNvSpPr txBox="1"/>
          <p:nvPr/>
        </p:nvSpPr>
        <p:spPr>
          <a:xfrm>
            <a:off x="5178616" y="2611654"/>
            <a:ext cx="2869669" cy="322226"/>
          </a:xfrm>
          <a:prstGeom prst="rect">
            <a:avLst/>
          </a:prstGeom>
        </p:spPr>
        <p:txBody>
          <a:bodyPr vert="horz" wrap="square" lIns="0" tIns="8404" rIns="0" bIns="0" rtlCol="0">
            <a:spAutoFit/>
          </a:bodyPr>
          <a:lstStyle/>
          <a:p>
            <a:pPr marL="8405" marR="3362" defTabSz="605150">
              <a:lnSpc>
                <a:spcPct val="113100"/>
              </a:lnSpc>
              <a:spcBef>
                <a:spcPts val="66"/>
              </a:spcBef>
              <a:buClrTx/>
            </a:pPr>
            <a:r>
              <a:rPr lang="en-US" sz="927" b="1" kern="1200" spc="53"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53" dirty="0">
                <a:solidFill>
                  <a:srgbClr val="1F497D">
                    <a:lumMod val="50000"/>
                  </a:srgbClr>
                </a:solidFill>
                <a:latin typeface="FrankRuehl" panose="020E0503060101010101" pitchFamily="34" charset="-79"/>
                <a:ea typeface="+mn-ea"/>
                <a:cs typeface="FrankRuehl" panose="020E0503060101010101" pitchFamily="34" charset="-79"/>
              </a:rPr>
              <a:t>ONCE</a:t>
            </a:r>
            <a:r>
              <a:rPr sz="927" b="1" kern="1200" spc="13"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60" dirty="0">
                <a:solidFill>
                  <a:srgbClr val="1F497D">
                    <a:lumMod val="50000"/>
                  </a:srgbClr>
                </a:solidFill>
                <a:latin typeface="FrankRuehl" panose="020E0503060101010101" pitchFamily="34" charset="-79"/>
                <a:ea typeface="+mn-ea"/>
                <a:cs typeface="FrankRuehl" panose="020E0503060101010101" pitchFamily="34" charset="-79"/>
              </a:rPr>
              <a:t>YOU’VE</a:t>
            </a:r>
            <a:r>
              <a:rPr sz="927" b="1" kern="1200" spc="17"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63" dirty="0">
                <a:solidFill>
                  <a:srgbClr val="1F497D">
                    <a:lumMod val="50000"/>
                  </a:srgbClr>
                </a:solidFill>
                <a:latin typeface="FrankRuehl" panose="020E0503060101010101" pitchFamily="34" charset="-79"/>
                <a:ea typeface="+mn-ea"/>
                <a:cs typeface="FrankRuehl" panose="020E0503060101010101" pitchFamily="34" charset="-79"/>
              </a:rPr>
              <a:t>ASSEMBLED</a:t>
            </a:r>
            <a:r>
              <a:rPr sz="927" b="1" kern="1200" spc="20"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50" dirty="0">
                <a:solidFill>
                  <a:srgbClr val="1F497D">
                    <a:lumMod val="50000"/>
                  </a:srgbClr>
                </a:solidFill>
                <a:latin typeface="FrankRuehl" panose="020E0503060101010101" pitchFamily="34" charset="-79"/>
                <a:ea typeface="+mn-ea"/>
                <a:cs typeface="FrankRuehl" panose="020E0503060101010101" pitchFamily="34" charset="-79"/>
              </a:rPr>
              <a:t>THE</a:t>
            </a:r>
            <a:r>
              <a:rPr sz="927" b="1" kern="1200" spc="20"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43" dirty="0">
                <a:solidFill>
                  <a:srgbClr val="1F497D">
                    <a:lumMod val="50000"/>
                  </a:srgbClr>
                </a:solidFill>
                <a:latin typeface="FrankRuehl" panose="020E0503060101010101" pitchFamily="34" charset="-79"/>
                <a:ea typeface="+mn-ea"/>
                <a:cs typeface="FrankRuehl" panose="020E0503060101010101" pitchFamily="34" charset="-79"/>
              </a:rPr>
              <a:t>LIST,</a:t>
            </a:r>
            <a:r>
              <a:rPr sz="927" b="1" kern="1200" spc="17"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66" dirty="0">
                <a:solidFill>
                  <a:srgbClr val="1F497D">
                    <a:lumMod val="50000"/>
                  </a:srgbClr>
                </a:solidFill>
                <a:latin typeface="FrankRuehl" panose="020E0503060101010101" pitchFamily="34" charset="-79"/>
                <a:ea typeface="+mn-ea"/>
                <a:cs typeface="FrankRuehl" panose="020E0503060101010101" pitchFamily="34" charset="-79"/>
              </a:rPr>
              <a:t>MAKE</a:t>
            </a:r>
            <a:r>
              <a:rPr sz="927" b="1" kern="1200" spc="17"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63" dirty="0">
                <a:solidFill>
                  <a:srgbClr val="1F497D">
                    <a:lumMod val="50000"/>
                  </a:srgbClr>
                </a:solidFill>
                <a:latin typeface="FrankRuehl" panose="020E0503060101010101" pitchFamily="34" charset="-79"/>
                <a:ea typeface="+mn-ea"/>
                <a:cs typeface="FrankRuehl" panose="020E0503060101010101" pitchFamily="34" charset="-79"/>
              </a:rPr>
              <a:t>SURE</a:t>
            </a:r>
            <a:r>
              <a:rPr sz="927" b="1" kern="1200" spc="17"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66" dirty="0">
                <a:solidFill>
                  <a:srgbClr val="1F497D">
                    <a:lumMod val="50000"/>
                  </a:srgbClr>
                </a:solidFill>
                <a:latin typeface="FrankRuehl" panose="020E0503060101010101" pitchFamily="34" charset="-79"/>
                <a:ea typeface="+mn-ea"/>
                <a:cs typeface="FrankRuehl" panose="020E0503060101010101" pitchFamily="34" charset="-79"/>
              </a:rPr>
              <a:t>IT  </a:t>
            </a:r>
            <a:r>
              <a:rPr sz="927" b="1" kern="1200" spc="60" dirty="0">
                <a:solidFill>
                  <a:srgbClr val="1F497D">
                    <a:lumMod val="50000"/>
                  </a:srgbClr>
                </a:solidFill>
                <a:latin typeface="FrankRuehl" panose="020E0503060101010101" pitchFamily="34" charset="-79"/>
                <a:ea typeface="+mn-ea"/>
                <a:cs typeface="FrankRuehl" panose="020E0503060101010101" pitchFamily="34" charset="-79"/>
              </a:rPr>
              <a:t>INCLUDES </a:t>
            </a:r>
            <a:r>
              <a:rPr sz="927" b="1" kern="1200" spc="53" dirty="0">
                <a:solidFill>
                  <a:srgbClr val="1F497D">
                    <a:lumMod val="50000"/>
                  </a:srgbClr>
                </a:solidFill>
                <a:latin typeface="FrankRuehl" panose="020E0503060101010101" pitchFamily="34" charset="-79"/>
                <a:ea typeface="+mn-ea"/>
                <a:cs typeface="FrankRuehl" panose="020E0503060101010101" pitchFamily="34" charset="-79"/>
              </a:rPr>
              <a:t>DIVERSE</a:t>
            </a:r>
            <a:r>
              <a:rPr sz="927" b="1" kern="1200" spc="-30"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53" dirty="0">
                <a:solidFill>
                  <a:srgbClr val="1F497D">
                    <a:lumMod val="50000"/>
                  </a:srgbClr>
                </a:solidFill>
                <a:latin typeface="FrankRuehl" panose="020E0503060101010101" pitchFamily="34" charset="-79"/>
                <a:ea typeface="+mn-ea"/>
                <a:cs typeface="FrankRuehl" panose="020E0503060101010101" pitchFamily="34" charset="-79"/>
              </a:rPr>
              <a:t>PERSPECTIVES</a:t>
            </a:r>
            <a:r>
              <a:rPr sz="927" kern="1200" spc="53" dirty="0">
                <a:solidFill>
                  <a:srgbClr val="77787B"/>
                </a:solidFill>
                <a:latin typeface="Oswald"/>
                <a:ea typeface="+mn-ea"/>
                <a:cs typeface="Oswald"/>
              </a:rPr>
              <a:t>.</a:t>
            </a:r>
            <a:endParaRPr sz="927" kern="1200" dirty="0">
              <a:solidFill>
                <a:prstClr val="black"/>
              </a:solidFill>
              <a:latin typeface="Oswald"/>
              <a:ea typeface="+mn-ea"/>
              <a:cs typeface="Oswald"/>
            </a:endParaRPr>
          </a:p>
        </p:txBody>
      </p:sp>
      <p:sp>
        <p:nvSpPr>
          <p:cNvPr id="17" name="object 17"/>
          <p:cNvSpPr txBox="1"/>
          <p:nvPr/>
        </p:nvSpPr>
        <p:spPr>
          <a:xfrm>
            <a:off x="5178616" y="3008278"/>
            <a:ext cx="3033414" cy="626669"/>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13" dirty="0">
                <a:solidFill>
                  <a:prstClr val="black"/>
                </a:solidFill>
                <a:latin typeface="Calibri"/>
                <a:ea typeface="+mn-ea"/>
                <a:cs typeface="Calibri"/>
              </a:rPr>
              <a:t>a.	</a:t>
            </a:r>
            <a:r>
              <a:rPr sz="794" kern="1200" spc="3" dirty="0">
                <a:solidFill>
                  <a:prstClr val="black"/>
                </a:solidFill>
                <a:latin typeface="Calibri"/>
                <a:ea typeface="+mn-ea"/>
                <a:cs typeface="Calibri"/>
              </a:rPr>
              <a:t>Strive </a:t>
            </a:r>
            <a:r>
              <a:rPr sz="794" kern="1200" spc="-3" dirty="0">
                <a:solidFill>
                  <a:prstClr val="black"/>
                </a:solidFill>
                <a:latin typeface="Calibri"/>
                <a:ea typeface="+mn-ea"/>
                <a:cs typeface="Calibri"/>
              </a:rPr>
              <a:t>for </a:t>
            </a:r>
            <a:r>
              <a:rPr sz="794" kern="1200" spc="7" dirty="0">
                <a:solidFill>
                  <a:prstClr val="black"/>
                </a:solidFill>
                <a:latin typeface="Calibri"/>
                <a:ea typeface="+mn-ea"/>
                <a:cs typeface="Calibri"/>
              </a:rPr>
              <a:t>diversity </a:t>
            </a:r>
            <a:r>
              <a:rPr sz="794" kern="1200" spc="23" dirty="0">
                <a:solidFill>
                  <a:prstClr val="black"/>
                </a:solidFill>
                <a:latin typeface="Calibri"/>
                <a:ea typeface="+mn-ea"/>
                <a:cs typeface="Calibri"/>
              </a:rPr>
              <a:t>in </a:t>
            </a:r>
            <a:r>
              <a:rPr sz="794" kern="1200" spc="7" dirty="0">
                <a:solidFill>
                  <a:prstClr val="black"/>
                </a:solidFill>
                <a:latin typeface="Calibri"/>
                <a:ea typeface="+mn-ea"/>
                <a:cs typeface="Calibri"/>
              </a:rPr>
              <a:t>stakeholders’ </a:t>
            </a:r>
            <a:r>
              <a:rPr sz="794" kern="1200" spc="10" dirty="0">
                <a:solidFill>
                  <a:prstClr val="black"/>
                </a:solidFill>
                <a:latin typeface="Calibri"/>
                <a:ea typeface="+mn-ea"/>
                <a:cs typeface="Calibri"/>
              </a:rPr>
              <a:t>wealth, race, </a:t>
            </a:r>
            <a:r>
              <a:rPr sz="794" kern="1200" spc="7" dirty="0">
                <a:solidFill>
                  <a:prstClr val="black"/>
                </a:solidFill>
                <a:latin typeface="Calibri"/>
                <a:ea typeface="+mn-ea"/>
                <a:cs typeface="Calibri"/>
              </a:rPr>
              <a:t>ethnicity, </a:t>
            </a:r>
            <a:r>
              <a:rPr sz="794" kern="1200" dirty="0">
                <a:solidFill>
                  <a:prstClr val="black"/>
                </a:solidFill>
                <a:latin typeface="Calibri"/>
                <a:ea typeface="+mn-ea"/>
                <a:cs typeface="Calibri"/>
              </a:rPr>
              <a:t>gender,  </a:t>
            </a:r>
            <a:r>
              <a:rPr sz="794" kern="1200" spc="7" dirty="0">
                <a:solidFill>
                  <a:prstClr val="black"/>
                </a:solidFill>
                <a:latin typeface="Calibri"/>
                <a:ea typeface="+mn-ea"/>
                <a:cs typeface="Calibri"/>
              </a:rPr>
              <a:t>gender </a:t>
            </a:r>
            <a:r>
              <a:rPr sz="794" kern="1200" dirty="0">
                <a:solidFill>
                  <a:prstClr val="black"/>
                </a:solidFill>
                <a:latin typeface="Calibri"/>
                <a:ea typeface="+mn-ea"/>
                <a:cs typeface="Calibri"/>
              </a:rPr>
              <a:t>identity, </a:t>
            </a:r>
            <a:r>
              <a:rPr sz="794" kern="1200" spc="17" dirty="0">
                <a:solidFill>
                  <a:prstClr val="black"/>
                </a:solidFill>
                <a:latin typeface="Calibri"/>
                <a:ea typeface="+mn-ea"/>
                <a:cs typeface="Calibri"/>
              </a:rPr>
              <a:t>sexual </a:t>
            </a:r>
            <a:r>
              <a:rPr sz="794" kern="1200" spc="7" dirty="0">
                <a:solidFill>
                  <a:prstClr val="black"/>
                </a:solidFill>
                <a:latin typeface="Calibri"/>
                <a:ea typeface="+mn-ea"/>
                <a:cs typeface="Calibri"/>
              </a:rPr>
              <a:t>orientation, </a:t>
            </a:r>
            <a:r>
              <a:rPr sz="794" kern="1200" spc="10" dirty="0">
                <a:solidFill>
                  <a:prstClr val="black"/>
                </a:solidFill>
                <a:latin typeface="Calibri"/>
                <a:ea typeface="+mn-ea"/>
                <a:cs typeface="Calibri"/>
              </a:rPr>
              <a:t>age </a:t>
            </a:r>
            <a:r>
              <a:rPr sz="794" kern="1200" spc="17" dirty="0">
                <a:solidFill>
                  <a:prstClr val="black"/>
                </a:solidFill>
                <a:latin typeface="Calibri"/>
                <a:ea typeface="+mn-ea"/>
                <a:cs typeface="Calibri"/>
              </a:rPr>
              <a:t>and disability </a:t>
            </a:r>
            <a:r>
              <a:rPr sz="794" kern="1200" spc="-7" dirty="0">
                <a:solidFill>
                  <a:prstClr val="black"/>
                </a:solidFill>
                <a:latin typeface="Calibri"/>
                <a:ea typeface="+mn-ea"/>
                <a:cs typeface="Calibri"/>
              </a:rPr>
              <a:t>status. </a:t>
            </a:r>
            <a:r>
              <a:rPr sz="794" kern="1200" spc="10" dirty="0">
                <a:solidFill>
                  <a:prstClr val="black"/>
                </a:solidFill>
                <a:latin typeface="Calibri"/>
                <a:ea typeface="+mn-ea"/>
                <a:cs typeface="Calibri"/>
              </a:rPr>
              <a:t>You </a:t>
            </a:r>
            <a:r>
              <a:rPr sz="794" kern="1200" spc="13" dirty="0">
                <a:solidFill>
                  <a:prstClr val="black"/>
                </a:solidFill>
                <a:latin typeface="Calibri"/>
                <a:ea typeface="+mn-ea"/>
                <a:cs typeface="Calibri"/>
              </a:rPr>
              <a:t>may  </a:t>
            </a:r>
            <a:r>
              <a:rPr sz="794" kern="1200" spc="10" dirty="0">
                <a:solidFill>
                  <a:prstClr val="black"/>
                </a:solidFill>
                <a:latin typeface="Calibri"/>
                <a:ea typeface="+mn-ea"/>
                <a:cs typeface="Calibri"/>
              </a:rPr>
              <a:t>need </a:t>
            </a:r>
            <a:r>
              <a:rPr sz="794" kern="1200" spc="-10" dirty="0">
                <a:solidFill>
                  <a:prstClr val="black"/>
                </a:solidFill>
                <a:latin typeface="Calibri"/>
                <a:ea typeface="+mn-ea"/>
                <a:cs typeface="Calibri"/>
              </a:rPr>
              <a:t>to </a:t>
            </a:r>
            <a:r>
              <a:rPr sz="794" kern="1200" spc="17" dirty="0">
                <a:solidFill>
                  <a:prstClr val="black"/>
                </a:solidFill>
                <a:latin typeface="Calibri"/>
                <a:ea typeface="+mn-ea"/>
                <a:cs typeface="Calibri"/>
              </a:rPr>
              <a:t>do </a:t>
            </a:r>
            <a:r>
              <a:rPr sz="794" kern="1200" dirty="0">
                <a:solidFill>
                  <a:prstClr val="black"/>
                </a:solidFill>
                <a:latin typeface="Calibri"/>
                <a:ea typeface="+mn-ea"/>
                <a:cs typeface="Calibri"/>
              </a:rPr>
              <a:t>extra </a:t>
            </a:r>
            <a:r>
              <a:rPr sz="794" kern="1200" spc="7" dirty="0">
                <a:solidFill>
                  <a:prstClr val="black"/>
                </a:solidFill>
                <a:latin typeface="Calibri"/>
                <a:ea typeface="+mn-ea"/>
                <a:cs typeface="Calibri"/>
              </a:rPr>
              <a:t>outreach </a:t>
            </a:r>
            <a:r>
              <a:rPr sz="794" kern="1200" spc="-10" dirty="0">
                <a:solidFill>
                  <a:prstClr val="black"/>
                </a:solidFill>
                <a:latin typeface="Calibri"/>
                <a:ea typeface="+mn-ea"/>
                <a:cs typeface="Calibri"/>
              </a:rPr>
              <a:t>to </a:t>
            </a:r>
            <a:r>
              <a:rPr sz="794" kern="1200" spc="10" dirty="0">
                <a:solidFill>
                  <a:prstClr val="black"/>
                </a:solidFill>
                <a:latin typeface="Calibri"/>
                <a:ea typeface="+mn-ea"/>
                <a:cs typeface="Calibri"/>
              </a:rPr>
              <a:t>receive </a:t>
            </a:r>
            <a:r>
              <a:rPr sz="794" kern="1200" spc="13" dirty="0">
                <a:solidFill>
                  <a:prstClr val="black"/>
                </a:solidFill>
                <a:latin typeface="Calibri"/>
                <a:ea typeface="+mn-ea"/>
                <a:cs typeface="Calibri"/>
              </a:rPr>
              <a:t>feedback </a:t>
            </a:r>
            <a:r>
              <a:rPr sz="794" kern="1200" spc="3" dirty="0">
                <a:solidFill>
                  <a:prstClr val="black"/>
                </a:solidFill>
                <a:latin typeface="Calibri"/>
                <a:ea typeface="+mn-ea"/>
                <a:cs typeface="Calibri"/>
              </a:rPr>
              <a:t>from </a:t>
            </a:r>
            <a:r>
              <a:rPr sz="794" kern="1200" spc="20" dirty="0">
                <a:solidFill>
                  <a:prstClr val="black"/>
                </a:solidFill>
                <a:latin typeface="Calibri"/>
                <a:ea typeface="+mn-ea"/>
                <a:cs typeface="Calibri"/>
              </a:rPr>
              <a:t>marginalized  </a:t>
            </a:r>
            <a:r>
              <a:rPr sz="794" kern="1200" spc="3" dirty="0">
                <a:solidFill>
                  <a:prstClr val="black"/>
                </a:solidFill>
                <a:latin typeface="Calibri"/>
                <a:ea typeface="+mn-ea"/>
                <a:cs typeface="Calibri"/>
              </a:rPr>
              <a:t>constituents.</a:t>
            </a:r>
            <a:endParaRPr sz="794" kern="1200" dirty="0">
              <a:solidFill>
                <a:prstClr val="black"/>
              </a:solidFill>
              <a:latin typeface="Calibri"/>
              <a:ea typeface="+mn-ea"/>
              <a:cs typeface="Calibri"/>
            </a:endParaRPr>
          </a:p>
        </p:txBody>
      </p:sp>
      <p:sp>
        <p:nvSpPr>
          <p:cNvPr id="18" name="object 18"/>
          <p:cNvSpPr txBox="1"/>
          <p:nvPr/>
        </p:nvSpPr>
        <p:spPr>
          <a:xfrm>
            <a:off x="5213204" y="3786643"/>
            <a:ext cx="2800491" cy="311326"/>
          </a:xfrm>
          <a:prstGeom prst="rect">
            <a:avLst/>
          </a:prstGeom>
        </p:spPr>
        <p:txBody>
          <a:bodyPr vert="horz" wrap="square" lIns="0" tIns="8404" rIns="0" bIns="0" rtlCol="0">
            <a:spAutoFit/>
          </a:bodyPr>
          <a:lstStyle/>
          <a:p>
            <a:pPr marL="159692" marR="3362" indent="-151287" defTabSz="605150">
              <a:lnSpc>
                <a:spcPct val="129200"/>
              </a:lnSpc>
              <a:spcBef>
                <a:spcPts val="66"/>
              </a:spcBef>
              <a:buClrTx/>
            </a:pPr>
            <a:r>
              <a:rPr sz="794" kern="1200" spc="17" dirty="0">
                <a:solidFill>
                  <a:prstClr val="black"/>
                </a:solidFill>
                <a:latin typeface="Calibri"/>
                <a:ea typeface="+mn-ea"/>
                <a:cs typeface="Calibri"/>
              </a:rPr>
              <a:t>b. </a:t>
            </a:r>
            <a:r>
              <a:rPr sz="794" kern="1200" spc="3" dirty="0">
                <a:solidFill>
                  <a:prstClr val="black"/>
                </a:solidFill>
                <a:latin typeface="Calibri"/>
                <a:ea typeface="+mn-ea"/>
                <a:cs typeface="Calibri"/>
              </a:rPr>
              <a:t>Try </a:t>
            </a:r>
            <a:r>
              <a:rPr sz="794" kern="1200" spc="-10" dirty="0">
                <a:solidFill>
                  <a:prstClr val="black"/>
                </a:solidFill>
                <a:latin typeface="Calibri"/>
                <a:ea typeface="+mn-ea"/>
                <a:cs typeface="Calibri"/>
              </a:rPr>
              <a:t>to </a:t>
            </a:r>
            <a:r>
              <a:rPr sz="794" kern="1200" spc="10" dirty="0">
                <a:solidFill>
                  <a:prstClr val="black"/>
                </a:solidFill>
                <a:latin typeface="Calibri"/>
                <a:ea typeface="+mn-ea"/>
                <a:cs typeface="Calibri"/>
              </a:rPr>
              <a:t>anticipate </a:t>
            </a:r>
            <a:r>
              <a:rPr sz="794" kern="1200" spc="17" dirty="0">
                <a:solidFill>
                  <a:prstClr val="black"/>
                </a:solidFill>
                <a:latin typeface="Calibri"/>
                <a:ea typeface="+mn-ea"/>
                <a:cs typeface="Calibri"/>
              </a:rPr>
              <a:t>and </a:t>
            </a:r>
            <a:r>
              <a:rPr sz="794" kern="1200" spc="3" dirty="0">
                <a:solidFill>
                  <a:prstClr val="black"/>
                </a:solidFill>
                <a:latin typeface="Calibri"/>
                <a:ea typeface="+mn-ea"/>
                <a:cs typeface="Calibri"/>
              </a:rPr>
              <a:t>address </a:t>
            </a:r>
            <a:r>
              <a:rPr sz="794" kern="1200" spc="17" dirty="0">
                <a:solidFill>
                  <a:prstClr val="black"/>
                </a:solidFill>
                <a:latin typeface="Calibri"/>
                <a:ea typeface="+mn-ea"/>
                <a:cs typeface="Calibri"/>
              </a:rPr>
              <a:t>any </a:t>
            </a:r>
            <a:r>
              <a:rPr sz="794" kern="1200" spc="10" dirty="0">
                <a:solidFill>
                  <a:prstClr val="black"/>
                </a:solidFill>
                <a:latin typeface="Calibri"/>
                <a:ea typeface="+mn-ea"/>
                <a:cs typeface="Calibri"/>
              </a:rPr>
              <a:t>obstacles </a:t>
            </a:r>
            <a:r>
              <a:rPr sz="794" kern="1200" spc="-10" dirty="0">
                <a:solidFill>
                  <a:prstClr val="black"/>
                </a:solidFill>
                <a:latin typeface="Calibri"/>
                <a:ea typeface="+mn-ea"/>
                <a:cs typeface="Calibri"/>
              </a:rPr>
              <a:t>to </a:t>
            </a:r>
            <a:r>
              <a:rPr sz="794" kern="1200" spc="17" dirty="0">
                <a:solidFill>
                  <a:prstClr val="black"/>
                </a:solidFill>
                <a:latin typeface="Calibri"/>
                <a:ea typeface="+mn-ea"/>
                <a:cs typeface="Calibri"/>
              </a:rPr>
              <a:t>providing </a:t>
            </a:r>
            <a:r>
              <a:rPr sz="794" kern="1200" spc="13" dirty="0">
                <a:solidFill>
                  <a:prstClr val="black"/>
                </a:solidFill>
                <a:latin typeface="Calibri"/>
                <a:ea typeface="+mn-ea"/>
                <a:cs typeface="Calibri"/>
              </a:rPr>
              <a:t>feedback,  </a:t>
            </a:r>
            <a:r>
              <a:rPr sz="794" kern="1200" spc="17" dirty="0">
                <a:solidFill>
                  <a:prstClr val="black"/>
                </a:solidFill>
                <a:latin typeface="Calibri"/>
                <a:ea typeface="+mn-ea"/>
                <a:cs typeface="Calibri"/>
              </a:rPr>
              <a:t>such </a:t>
            </a:r>
            <a:r>
              <a:rPr sz="794" kern="1200" spc="3" dirty="0">
                <a:solidFill>
                  <a:prstClr val="black"/>
                </a:solidFill>
                <a:latin typeface="Calibri"/>
                <a:ea typeface="+mn-ea"/>
                <a:cs typeface="Calibri"/>
              </a:rPr>
              <a:t>as </a:t>
            </a:r>
            <a:r>
              <a:rPr sz="794" kern="1200" spc="17" dirty="0">
                <a:solidFill>
                  <a:prstClr val="black"/>
                </a:solidFill>
                <a:latin typeface="Calibri"/>
                <a:ea typeface="+mn-ea"/>
                <a:cs typeface="Calibri"/>
              </a:rPr>
              <a:t>language </a:t>
            </a:r>
            <a:r>
              <a:rPr sz="794" kern="1200" spc="3" dirty="0">
                <a:solidFill>
                  <a:prstClr val="black"/>
                </a:solidFill>
                <a:latin typeface="Calibri"/>
                <a:ea typeface="+mn-ea"/>
                <a:cs typeface="Calibri"/>
              </a:rPr>
              <a:t>or </a:t>
            </a:r>
            <a:r>
              <a:rPr sz="794" kern="1200" spc="17" dirty="0">
                <a:solidFill>
                  <a:prstClr val="black"/>
                </a:solidFill>
                <a:latin typeface="Calibri"/>
                <a:ea typeface="+mn-ea"/>
                <a:cs typeface="Calibri"/>
              </a:rPr>
              <a:t>accessibility</a:t>
            </a:r>
            <a:r>
              <a:rPr sz="794" kern="1200" spc="126" dirty="0">
                <a:solidFill>
                  <a:prstClr val="black"/>
                </a:solidFill>
                <a:latin typeface="Calibri"/>
                <a:ea typeface="+mn-ea"/>
                <a:cs typeface="Calibri"/>
              </a:rPr>
              <a:t> </a:t>
            </a:r>
            <a:r>
              <a:rPr sz="794" kern="1200" spc="3" dirty="0">
                <a:solidFill>
                  <a:prstClr val="black"/>
                </a:solidFill>
                <a:latin typeface="Calibri"/>
                <a:ea typeface="+mn-ea"/>
                <a:cs typeface="Calibri"/>
              </a:rPr>
              <a:t>barriers.</a:t>
            </a:r>
            <a:endParaRPr sz="794" kern="1200" dirty="0">
              <a:solidFill>
                <a:prstClr val="black"/>
              </a:solidFill>
              <a:latin typeface="Calibri"/>
              <a:ea typeface="+mn-ea"/>
              <a:cs typeface="Calibri"/>
            </a:endParaRPr>
          </a:p>
        </p:txBody>
      </p:sp>
      <p:sp>
        <p:nvSpPr>
          <p:cNvPr id="19" name="object 19"/>
          <p:cNvSpPr txBox="1"/>
          <p:nvPr/>
        </p:nvSpPr>
        <p:spPr>
          <a:xfrm>
            <a:off x="5260166" y="4334733"/>
            <a:ext cx="2800490" cy="468997"/>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26" dirty="0">
                <a:solidFill>
                  <a:prstClr val="black"/>
                </a:solidFill>
                <a:latin typeface="Calibri"/>
                <a:ea typeface="+mn-ea"/>
                <a:cs typeface="Calibri"/>
              </a:rPr>
              <a:t>c.	</a:t>
            </a:r>
            <a:r>
              <a:rPr sz="794" kern="1200" spc="13" dirty="0">
                <a:solidFill>
                  <a:prstClr val="black"/>
                </a:solidFill>
                <a:latin typeface="Calibri"/>
                <a:ea typeface="+mn-ea"/>
                <a:cs typeface="Calibri"/>
              </a:rPr>
              <a:t>Be </a:t>
            </a:r>
            <a:r>
              <a:rPr sz="794" kern="1200" spc="7" dirty="0">
                <a:solidFill>
                  <a:prstClr val="black"/>
                </a:solidFill>
                <a:latin typeface="Calibri"/>
                <a:ea typeface="+mn-ea"/>
                <a:cs typeface="Calibri"/>
              </a:rPr>
              <a:t>mindful </a:t>
            </a:r>
            <a:r>
              <a:rPr sz="794" kern="1200" spc="-7" dirty="0">
                <a:solidFill>
                  <a:prstClr val="black"/>
                </a:solidFill>
                <a:latin typeface="Calibri"/>
                <a:ea typeface="+mn-ea"/>
                <a:cs typeface="Calibri"/>
              </a:rPr>
              <a:t>of </a:t>
            </a:r>
            <a:r>
              <a:rPr sz="794" kern="1200" spc="-17" dirty="0">
                <a:solidFill>
                  <a:prstClr val="black"/>
                </a:solidFill>
                <a:latin typeface="Calibri"/>
                <a:ea typeface="+mn-ea"/>
                <a:cs typeface="Calibri"/>
              </a:rPr>
              <a:t>the </a:t>
            </a:r>
            <a:r>
              <a:rPr sz="794" kern="1200" spc="-7" dirty="0">
                <a:solidFill>
                  <a:prstClr val="black"/>
                </a:solidFill>
                <a:latin typeface="Calibri"/>
                <a:ea typeface="+mn-ea"/>
                <a:cs typeface="Calibri"/>
              </a:rPr>
              <a:t>time </a:t>
            </a:r>
            <a:r>
              <a:rPr sz="794" kern="1200" spc="10" dirty="0">
                <a:solidFill>
                  <a:prstClr val="black"/>
                </a:solidFill>
                <a:latin typeface="Calibri"/>
                <a:ea typeface="+mn-ea"/>
                <a:cs typeface="Calibri"/>
              </a:rPr>
              <a:t>you </a:t>
            </a:r>
            <a:r>
              <a:rPr sz="794" kern="1200" spc="-10" dirty="0">
                <a:solidFill>
                  <a:prstClr val="black"/>
                </a:solidFill>
                <a:latin typeface="Calibri"/>
                <a:ea typeface="+mn-ea"/>
                <a:cs typeface="Calibri"/>
              </a:rPr>
              <a:t>are </a:t>
            </a:r>
            <a:r>
              <a:rPr sz="794" kern="1200" spc="7" dirty="0">
                <a:solidFill>
                  <a:prstClr val="black"/>
                </a:solidFill>
                <a:latin typeface="Calibri"/>
                <a:ea typeface="+mn-ea"/>
                <a:cs typeface="Calibri"/>
              </a:rPr>
              <a:t>asking individuals </a:t>
            </a:r>
            <a:r>
              <a:rPr sz="794" kern="1200" spc="-17" dirty="0">
                <a:solidFill>
                  <a:prstClr val="black"/>
                </a:solidFill>
                <a:latin typeface="Calibri"/>
                <a:ea typeface="+mn-ea"/>
                <a:cs typeface="Calibri"/>
              </a:rPr>
              <a:t>to </a:t>
            </a:r>
            <a:r>
              <a:rPr sz="794" kern="1200" spc="3" dirty="0">
                <a:solidFill>
                  <a:prstClr val="black"/>
                </a:solidFill>
                <a:latin typeface="Calibri"/>
                <a:ea typeface="+mn-ea"/>
                <a:cs typeface="Calibri"/>
              </a:rPr>
              <a:t>give </a:t>
            </a:r>
            <a:r>
              <a:rPr sz="794" kern="1200" spc="7" dirty="0">
                <a:solidFill>
                  <a:prstClr val="black"/>
                </a:solidFill>
                <a:latin typeface="Calibri"/>
                <a:ea typeface="+mn-ea"/>
                <a:cs typeface="Calibri"/>
              </a:rPr>
              <a:t>and </a:t>
            </a:r>
            <a:r>
              <a:rPr sz="794" kern="1200" spc="13" dirty="0">
                <a:solidFill>
                  <a:prstClr val="black"/>
                </a:solidFill>
                <a:latin typeface="Calibri"/>
                <a:ea typeface="+mn-ea"/>
                <a:cs typeface="Calibri"/>
              </a:rPr>
              <a:t>how </a:t>
            </a:r>
            <a:r>
              <a:rPr sz="794" kern="1200" spc="-26" dirty="0">
                <a:solidFill>
                  <a:prstClr val="black"/>
                </a:solidFill>
                <a:latin typeface="Calibri"/>
                <a:ea typeface="+mn-ea"/>
                <a:cs typeface="Calibri"/>
              </a:rPr>
              <a:t>that  </a:t>
            </a:r>
            <a:r>
              <a:rPr sz="794" kern="1200" dirty="0">
                <a:solidFill>
                  <a:prstClr val="black"/>
                </a:solidFill>
                <a:latin typeface="Calibri"/>
                <a:ea typeface="+mn-ea"/>
                <a:cs typeface="Calibri"/>
              </a:rPr>
              <a:t>burden falls </a:t>
            </a:r>
            <a:r>
              <a:rPr sz="794" kern="1200" spc="7" dirty="0">
                <a:solidFill>
                  <a:prstClr val="black"/>
                </a:solidFill>
                <a:latin typeface="Calibri"/>
                <a:ea typeface="+mn-ea"/>
                <a:cs typeface="Calibri"/>
              </a:rPr>
              <a:t>unequally </a:t>
            </a:r>
            <a:r>
              <a:rPr sz="794" kern="1200" spc="10" dirty="0">
                <a:solidFill>
                  <a:prstClr val="black"/>
                </a:solidFill>
                <a:latin typeface="Calibri"/>
                <a:ea typeface="+mn-ea"/>
                <a:cs typeface="Calibri"/>
              </a:rPr>
              <a:t>on </a:t>
            </a:r>
            <a:r>
              <a:rPr sz="794" kern="1200" spc="13" dirty="0">
                <a:solidFill>
                  <a:prstClr val="black"/>
                </a:solidFill>
                <a:latin typeface="Calibri"/>
                <a:ea typeface="+mn-ea"/>
                <a:cs typeface="Calibri"/>
              </a:rPr>
              <a:t>a </a:t>
            </a:r>
            <a:r>
              <a:rPr sz="794" kern="1200" spc="10" dirty="0">
                <a:solidFill>
                  <a:prstClr val="black"/>
                </a:solidFill>
                <a:latin typeface="Calibri"/>
                <a:ea typeface="+mn-ea"/>
                <a:cs typeface="Calibri"/>
              </a:rPr>
              <a:t>low-income </a:t>
            </a:r>
            <a:r>
              <a:rPr sz="794" kern="1200" spc="7" dirty="0">
                <a:solidFill>
                  <a:prstClr val="black"/>
                </a:solidFill>
                <a:latin typeface="Calibri"/>
                <a:ea typeface="+mn-ea"/>
                <a:cs typeface="Calibri"/>
              </a:rPr>
              <a:t>community </a:t>
            </a:r>
            <a:r>
              <a:rPr sz="794" kern="1200" spc="-3" dirty="0">
                <a:solidFill>
                  <a:prstClr val="black"/>
                </a:solidFill>
                <a:latin typeface="Calibri"/>
                <a:ea typeface="+mn-ea"/>
                <a:cs typeface="Calibri"/>
              </a:rPr>
              <a:t>leader</a:t>
            </a:r>
            <a:r>
              <a:rPr sz="794" kern="1200" spc="30" dirty="0">
                <a:solidFill>
                  <a:prstClr val="black"/>
                </a:solidFill>
                <a:latin typeface="Calibri"/>
                <a:ea typeface="+mn-ea"/>
                <a:cs typeface="Calibri"/>
              </a:rPr>
              <a:t> </a:t>
            </a:r>
            <a:r>
              <a:rPr sz="794" kern="1200" spc="-10" dirty="0">
                <a:solidFill>
                  <a:prstClr val="black"/>
                </a:solidFill>
                <a:latin typeface="Calibri"/>
                <a:ea typeface="+mn-ea"/>
                <a:cs typeface="Calibri"/>
              </a:rPr>
              <a:t>versus</a:t>
            </a:r>
            <a:endParaRPr sz="794" kern="1200" dirty="0">
              <a:solidFill>
                <a:prstClr val="black"/>
              </a:solidFill>
              <a:latin typeface="Calibri"/>
              <a:ea typeface="+mn-ea"/>
              <a:cs typeface="Calibri"/>
            </a:endParaRPr>
          </a:p>
        </p:txBody>
      </p:sp>
      <p:sp>
        <p:nvSpPr>
          <p:cNvPr id="20" name="object 20"/>
          <p:cNvSpPr txBox="1"/>
          <p:nvPr/>
        </p:nvSpPr>
        <p:spPr>
          <a:xfrm>
            <a:off x="555850" y="2474094"/>
            <a:ext cx="3155473" cy="317289"/>
          </a:xfrm>
          <a:prstGeom prst="rect">
            <a:avLst/>
          </a:prstGeom>
        </p:spPr>
        <p:txBody>
          <a:bodyPr vert="horz" wrap="square" lIns="0" tIns="8404" rIns="0" bIns="0" rtlCol="0">
            <a:spAutoFit/>
          </a:bodyPr>
          <a:lstStyle/>
          <a:p>
            <a:pPr marL="160952" marR="3362" indent="-152968" defTabSz="605150">
              <a:lnSpc>
                <a:spcPct val="110500"/>
              </a:lnSpc>
              <a:spcBef>
                <a:spcPts val="66"/>
              </a:spcBef>
              <a:buClrTx/>
              <a:tabLst>
                <a:tab pos="160952" algn="l"/>
              </a:tabLst>
            </a:pPr>
            <a:r>
              <a:rPr sz="927" b="1" kern="1200" spc="-195" dirty="0">
                <a:solidFill>
                  <a:srgbClr val="1F497D">
                    <a:lumMod val="50000"/>
                  </a:srgbClr>
                </a:solidFill>
                <a:latin typeface="FrankRuehl" panose="020E0503060101010101" pitchFamily="34" charset="-79"/>
                <a:ea typeface="+mn-ea"/>
                <a:cs typeface="FrankRuehl" panose="020E0503060101010101" pitchFamily="34" charset="-79"/>
              </a:rPr>
              <a:t>	</a:t>
            </a:r>
            <a:r>
              <a:rPr lang="en-US" sz="1390" b="1" kern="1200" spc="99" baseline="1984" dirty="0">
                <a:solidFill>
                  <a:srgbClr val="1F497D">
                    <a:lumMod val="50000"/>
                  </a:srgbClr>
                </a:solidFill>
                <a:latin typeface="FrankRuehl" panose="020E0503060101010101" pitchFamily="34" charset="-79"/>
                <a:ea typeface="+mn-ea"/>
                <a:cs typeface="FrankRuehl" panose="020E0503060101010101" pitchFamily="34" charset="-79"/>
              </a:rPr>
              <a:t>T</a:t>
            </a:r>
            <a:r>
              <a:rPr sz="1390" b="1" kern="1200" spc="99" baseline="1984" dirty="0">
                <a:solidFill>
                  <a:srgbClr val="1F497D">
                    <a:lumMod val="50000"/>
                  </a:srgbClr>
                </a:solidFill>
                <a:latin typeface="FrankRuehl" panose="020E0503060101010101" pitchFamily="34" charset="-79"/>
                <a:ea typeface="+mn-ea"/>
                <a:cs typeface="FrankRuehl" panose="020E0503060101010101" pitchFamily="34" charset="-79"/>
              </a:rPr>
              <a:t>HINK</a:t>
            </a:r>
            <a:r>
              <a:rPr sz="1390" b="1" kern="1200" spc="24" baseline="1984" dirty="0">
                <a:solidFill>
                  <a:srgbClr val="1F497D">
                    <a:lumMod val="50000"/>
                  </a:srgbClr>
                </a:solidFill>
                <a:latin typeface="FrankRuehl" panose="020E0503060101010101" pitchFamily="34" charset="-79"/>
                <a:ea typeface="+mn-ea"/>
                <a:cs typeface="FrankRuehl" panose="020E0503060101010101" pitchFamily="34" charset="-79"/>
              </a:rPr>
              <a:t> </a:t>
            </a:r>
            <a:r>
              <a:rPr sz="1390" b="1" kern="1200" spc="64" baseline="1984" dirty="0">
                <a:solidFill>
                  <a:srgbClr val="1F497D">
                    <a:lumMod val="50000"/>
                  </a:srgbClr>
                </a:solidFill>
                <a:latin typeface="FrankRuehl" panose="020E0503060101010101" pitchFamily="34" charset="-79"/>
                <a:ea typeface="+mn-ea"/>
                <a:cs typeface="FrankRuehl" panose="020E0503060101010101" pitchFamily="34" charset="-79"/>
              </a:rPr>
              <a:t>EXPANSIVELY</a:t>
            </a:r>
            <a:r>
              <a:rPr sz="1390" b="1" kern="1200" spc="24" baseline="1984" dirty="0">
                <a:solidFill>
                  <a:srgbClr val="1F497D">
                    <a:lumMod val="50000"/>
                  </a:srgbClr>
                </a:solidFill>
                <a:latin typeface="FrankRuehl" panose="020E0503060101010101" pitchFamily="34" charset="-79"/>
                <a:ea typeface="+mn-ea"/>
                <a:cs typeface="FrankRuehl" panose="020E0503060101010101" pitchFamily="34" charset="-79"/>
              </a:rPr>
              <a:t> </a:t>
            </a:r>
            <a:r>
              <a:rPr sz="1390" b="1" kern="1200" spc="99" baseline="1984" dirty="0">
                <a:solidFill>
                  <a:srgbClr val="1F497D">
                    <a:lumMod val="50000"/>
                  </a:srgbClr>
                </a:solidFill>
                <a:latin typeface="FrankRuehl" panose="020E0503060101010101" pitchFamily="34" charset="-79"/>
                <a:ea typeface="+mn-ea"/>
                <a:cs typeface="FrankRuehl" panose="020E0503060101010101" pitchFamily="34" charset="-79"/>
              </a:rPr>
              <a:t>ABOUT</a:t>
            </a:r>
            <a:r>
              <a:rPr sz="1390" b="1" kern="1200" spc="24" baseline="1984" dirty="0">
                <a:solidFill>
                  <a:srgbClr val="1F497D">
                    <a:lumMod val="50000"/>
                  </a:srgbClr>
                </a:solidFill>
                <a:latin typeface="FrankRuehl" panose="020E0503060101010101" pitchFamily="34" charset="-79"/>
                <a:ea typeface="+mn-ea"/>
                <a:cs typeface="FrankRuehl" panose="020E0503060101010101" pitchFamily="34" charset="-79"/>
              </a:rPr>
              <a:t> </a:t>
            </a:r>
            <a:r>
              <a:rPr sz="1390" b="1" kern="1200" spc="94" baseline="1984" dirty="0">
                <a:solidFill>
                  <a:srgbClr val="1F497D">
                    <a:lumMod val="50000"/>
                  </a:srgbClr>
                </a:solidFill>
                <a:latin typeface="FrankRuehl" panose="020E0503060101010101" pitchFamily="34" charset="-79"/>
                <a:ea typeface="+mn-ea"/>
                <a:cs typeface="FrankRuehl" panose="020E0503060101010101" pitchFamily="34" charset="-79"/>
              </a:rPr>
              <a:t>WHICH</a:t>
            </a:r>
            <a:r>
              <a:rPr sz="1390" b="1" kern="1200" spc="24" baseline="1984" dirty="0">
                <a:solidFill>
                  <a:srgbClr val="1F497D">
                    <a:lumMod val="50000"/>
                  </a:srgbClr>
                </a:solidFill>
                <a:latin typeface="FrankRuehl" panose="020E0503060101010101" pitchFamily="34" charset="-79"/>
                <a:ea typeface="+mn-ea"/>
                <a:cs typeface="FrankRuehl" panose="020E0503060101010101" pitchFamily="34" charset="-79"/>
              </a:rPr>
              <a:t> </a:t>
            </a:r>
            <a:r>
              <a:rPr sz="1390" b="1" kern="1200" spc="84" baseline="1984" dirty="0">
                <a:solidFill>
                  <a:srgbClr val="1F497D">
                    <a:lumMod val="50000"/>
                  </a:srgbClr>
                </a:solidFill>
                <a:latin typeface="FrankRuehl" panose="020E0503060101010101" pitchFamily="34" charset="-79"/>
                <a:ea typeface="+mn-ea"/>
                <a:cs typeface="FrankRuehl" panose="020E0503060101010101" pitchFamily="34" charset="-79"/>
              </a:rPr>
              <a:t>STAKEHOLDERS</a:t>
            </a:r>
            <a:r>
              <a:rPr sz="1390" b="1" kern="1200" spc="24" baseline="1984" dirty="0">
                <a:solidFill>
                  <a:srgbClr val="1F497D">
                    <a:lumMod val="50000"/>
                  </a:srgbClr>
                </a:solidFill>
                <a:latin typeface="FrankRuehl" panose="020E0503060101010101" pitchFamily="34" charset="-79"/>
                <a:ea typeface="+mn-ea"/>
                <a:cs typeface="FrankRuehl" panose="020E0503060101010101" pitchFamily="34" charset="-79"/>
              </a:rPr>
              <a:t> </a:t>
            </a:r>
            <a:r>
              <a:rPr sz="1390" b="1" kern="1200" spc="64" baseline="1984" dirty="0">
                <a:solidFill>
                  <a:srgbClr val="1F497D">
                    <a:lumMod val="50000"/>
                  </a:srgbClr>
                </a:solidFill>
                <a:latin typeface="FrankRuehl" panose="020E0503060101010101" pitchFamily="34" charset="-79"/>
                <a:ea typeface="+mn-ea"/>
                <a:cs typeface="FrankRuehl" panose="020E0503060101010101" pitchFamily="34" charset="-79"/>
              </a:rPr>
              <a:t>TO </a:t>
            </a:r>
            <a:r>
              <a:rPr sz="927" b="1" kern="1200" spc="43"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66" dirty="0">
                <a:solidFill>
                  <a:srgbClr val="1F497D">
                    <a:lumMod val="50000"/>
                  </a:srgbClr>
                </a:solidFill>
                <a:latin typeface="FrankRuehl" panose="020E0503060101010101" pitchFamily="34" charset="-79"/>
                <a:ea typeface="+mn-ea"/>
                <a:cs typeface="FrankRuehl" panose="020E0503060101010101" pitchFamily="34" charset="-79"/>
              </a:rPr>
              <a:t>SOLICIT </a:t>
            </a:r>
            <a:r>
              <a:rPr sz="927" b="1" kern="1200" spc="50" dirty="0">
                <a:solidFill>
                  <a:srgbClr val="1F497D">
                    <a:lumMod val="50000"/>
                  </a:srgbClr>
                </a:solidFill>
                <a:latin typeface="FrankRuehl" panose="020E0503060101010101" pitchFamily="34" charset="-79"/>
                <a:ea typeface="+mn-ea"/>
                <a:cs typeface="FrankRuehl" panose="020E0503060101010101" pitchFamily="34" charset="-79"/>
              </a:rPr>
              <a:t>FEEDBACK</a:t>
            </a:r>
            <a:r>
              <a:rPr sz="927" b="1" kern="1200" spc="-33" dirty="0">
                <a:solidFill>
                  <a:srgbClr val="1F497D">
                    <a:lumMod val="50000"/>
                  </a:srgbClr>
                </a:solidFill>
                <a:latin typeface="FrankRuehl" panose="020E0503060101010101" pitchFamily="34" charset="-79"/>
                <a:ea typeface="+mn-ea"/>
                <a:cs typeface="FrankRuehl" panose="020E0503060101010101" pitchFamily="34" charset="-79"/>
              </a:rPr>
              <a:t> </a:t>
            </a:r>
            <a:r>
              <a:rPr sz="927" b="1" kern="1200" spc="50" dirty="0">
                <a:solidFill>
                  <a:srgbClr val="1F497D">
                    <a:lumMod val="50000"/>
                  </a:srgbClr>
                </a:solidFill>
                <a:latin typeface="FrankRuehl" panose="020E0503060101010101" pitchFamily="34" charset="-79"/>
                <a:ea typeface="+mn-ea"/>
                <a:cs typeface="FrankRuehl" panose="020E0503060101010101" pitchFamily="34" charset="-79"/>
              </a:rPr>
              <a:t>FROM</a:t>
            </a:r>
            <a:r>
              <a:rPr sz="927" kern="1200" spc="50" dirty="0">
                <a:solidFill>
                  <a:srgbClr val="77787B"/>
                </a:solidFill>
                <a:latin typeface="Oswald"/>
                <a:ea typeface="+mn-ea"/>
                <a:cs typeface="FrankRuehl" panose="020E0503060101010101" pitchFamily="34" charset="-79"/>
              </a:rPr>
              <a:t>.</a:t>
            </a:r>
            <a:endParaRPr sz="927" kern="1200" dirty="0">
              <a:solidFill>
                <a:prstClr val="black"/>
              </a:solidFill>
              <a:latin typeface="Oswald"/>
              <a:ea typeface="+mn-ea"/>
              <a:cs typeface="FrankRuehl" panose="020E0503060101010101" pitchFamily="34" charset="-79"/>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11151" y="432564"/>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5" name="object 5"/>
          <p:cNvSpPr/>
          <p:nvPr/>
        </p:nvSpPr>
        <p:spPr>
          <a:xfrm>
            <a:off x="6908425" y="272803"/>
            <a:ext cx="237425" cy="0"/>
          </a:xfrm>
          <a:custGeom>
            <a:avLst/>
            <a:gdLst/>
            <a:ahLst/>
            <a:cxnLst/>
            <a:rect l="l" t="t" r="r" b="b"/>
            <a:pathLst>
              <a:path w="358775">
                <a:moveTo>
                  <a:pt x="0" y="0"/>
                </a:moveTo>
                <a:lnTo>
                  <a:pt x="358584" y="0"/>
                </a:lnTo>
              </a:path>
            </a:pathLst>
          </a:custGeom>
          <a:ln w="17919">
            <a:solidFill>
              <a:srgbClr val="FCBE7D"/>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txBox="1"/>
          <p:nvPr/>
        </p:nvSpPr>
        <p:spPr>
          <a:xfrm>
            <a:off x="1603353" y="543647"/>
            <a:ext cx="3066114" cy="784339"/>
          </a:xfrm>
          <a:prstGeom prst="rect">
            <a:avLst/>
          </a:prstGeom>
        </p:spPr>
        <p:txBody>
          <a:bodyPr vert="horz" wrap="square" lIns="0" tIns="8404" rIns="0" bIns="0" rtlCol="0">
            <a:spAutoFit/>
          </a:bodyPr>
          <a:lstStyle/>
          <a:p>
            <a:pPr marL="8405" marR="3362" defTabSz="605150">
              <a:lnSpc>
                <a:spcPct val="129200"/>
              </a:lnSpc>
              <a:spcBef>
                <a:spcPts val="66"/>
              </a:spcBef>
              <a:buClrTx/>
            </a:pPr>
            <a:r>
              <a:rPr sz="794" kern="1200" spc="13" dirty="0">
                <a:solidFill>
                  <a:prstClr val="black"/>
                </a:solidFill>
                <a:latin typeface="Calibri"/>
                <a:ea typeface="+mn-ea"/>
                <a:cs typeface="Calibri"/>
              </a:rPr>
              <a:t>a </a:t>
            </a:r>
            <a:r>
              <a:rPr sz="794" kern="1200" spc="-3" dirty="0">
                <a:solidFill>
                  <a:prstClr val="black"/>
                </a:solidFill>
                <a:latin typeface="Calibri"/>
                <a:ea typeface="+mn-ea"/>
                <a:cs typeface="Calibri"/>
              </a:rPr>
              <a:t>program officer </a:t>
            </a:r>
            <a:r>
              <a:rPr sz="794" kern="1200" spc="-20" dirty="0">
                <a:solidFill>
                  <a:prstClr val="black"/>
                </a:solidFill>
                <a:latin typeface="Calibri"/>
                <a:ea typeface="+mn-ea"/>
                <a:cs typeface="Calibri"/>
              </a:rPr>
              <a:t>at </a:t>
            </a:r>
            <a:r>
              <a:rPr sz="794" kern="1200" spc="-10" dirty="0">
                <a:solidFill>
                  <a:prstClr val="black"/>
                </a:solidFill>
                <a:latin typeface="Calibri"/>
                <a:ea typeface="+mn-ea"/>
                <a:cs typeface="Calibri"/>
              </a:rPr>
              <a:t>another </a:t>
            </a:r>
            <a:r>
              <a:rPr lang="en-US" sz="794" kern="1200" spc="-3" dirty="0">
                <a:solidFill>
                  <a:prstClr val="black"/>
                </a:solidFill>
                <a:latin typeface="Calibri"/>
                <a:ea typeface="+mn-ea"/>
                <a:cs typeface="Calibri"/>
              </a:rPr>
              <a:t>organization </a:t>
            </a:r>
            <a:r>
              <a:rPr sz="794" kern="1200" spc="-3" dirty="0">
                <a:solidFill>
                  <a:prstClr val="black"/>
                </a:solidFill>
                <a:latin typeface="Calibri"/>
                <a:ea typeface="+mn-ea"/>
                <a:cs typeface="Calibri"/>
              </a:rPr>
              <a:t>. </a:t>
            </a:r>
            <a:r>
              <a:rPr sz="794" kern="1200" spc="10" dirty="0">
                <a:solidFill>
                  <a:prstClr val="black"/>
                </a:solidFill>
                <a:latin typeface="Calibri"/>
                <a:ea typeface="+mn-ea"/>
                <a:cs typeface="Calibri"/>
              </a:rPr>
              <a:t>Think </a:t>
            </a:r>
            <a:r>
              <a:rPr sz="794" kern="1200" spc="-7" dirty="0">
                <a:solidFill>
                  <a:prstClr val="black"/>
                </a:solidFill>
                <a:latin typeface="Calibri"/>
                <a:ea typeface="+mn-ea"/>
                <a:cs typeface="Calibri"/>
              </a:rPr>
              <a:t>about </a:t>
            </a:r>
            <a:r>
              <a:rPr sz="794" kern="1200" spc="13" dirty="0">
                <a:solidFill>
                  <a:prstClr val="black"/>
                </a:solidFill>
                <a:latin typeface="Calibri"/>
                <a:ea typeface="+mn-ea"/>
                <a:cs typeface="Calibri"/>
              </a:rPr>
              <a:t>how </a:t>
            </a:r>
            <a:r>
              <a:rPr sz="794" kern="1200" spc="10" dirty="0">
                <a:solidFill>
                  <a:prstClr val="black"/>
                </a:solidFill>
                <a:latin typeface="Calibri"/>
                <a:ea typeface="+mn-ea"/>
                <a:cs typeface="Calibri"/>
              </a:rPr>
              <a:t>you </a:t>
            </a:r>
            <a:r>
              <a:rPr sz="794" kern="1200" spc="13" dirty="0">
                <a:solidFill>
                  <a:prstClr val="black"/>
                </a:solidFill>
                <a:latin typeface="Calibri"/>
                <a:ea typeface="+mn-ea"/>
                <a:cs typeface="Calibri"/>
              </a:rPr>
              <a:t>can  </a:t>
            </a:r>
            <a:r>
              <a:rPr sz="794" kern="1200" spc="10" dirty="0">
                <a:solidFill>
                  <a:prstClr val="black"/>
                </a:solidFill>
                <a:latin typeface="Calibri"/>
                <a:ea typeface="+mn-ea"/>
                <a:cs typeface="Calibri"/>
              </a:rPr>
              <a:t>incentivize </a:t>
            </a:r>
            <a:r>
              <a:rPr sz="794" kern="1200" spc="7" dirty="0">
                <a:solidFill>
                  <a:prstClr val="black"/>
                </a:solidFill>
                <a:latin typeface="Calibri"/>
                <a:ea typeface="+mn-ea"/>
                <a:cs typeface="Calibri"/>
              </a:rPr>
              <a:t>and </a:t>
            </a:r>
            <a:r>
              <a:rPr sz="794" kern="1200" spc="3" dirty="0">
                <a:solidFill>
                  <a:prstClr val="black"/>
                </a:solidFill>
                <a:latin typeface="Calibri"/>
                <a:ea typeface="+mn-ea"/>
                <a:cs typeface="Calibri"/>
              </a:rPr>
              <a:t>“give </a:t>
            </a:r>
            <a:r>
              <a:rPr sz="794" kern="1200" spc="10" dirty="0">
                <a:solidFill>
                  <a:prstClr val="black"/>
                </a:solidFill>
                <a:latin typeface="Calibri"/>
                <a:ea typeface="+mn-ea"/>
                <a:cs typeface="Calibri"/>
              </a:rPr>
              <a:t>back” </a:t>
            </a:r>
            <a:r>
              <a:rPr sz="794" kern="1200" spc="-17" dirty="0">
                <a:solidFill>
                  <a:prstClr val="black"/>
                </a:solidFill>
                <a:latin typeface="Calibri"/>
                <a:ea typeface="+mn-ea"/>
                <a:cs typeface="Calibri"/>
              </a:rPr>
              <a:t>to </a:t>
            </a:r>
            <a:r>
              <a:rPr sz="794" kern="1200" spc="-7" dirty="0">
                <a:solidFill>
                  <a:prstClr val="black"/>
                </a:solidFill>
                <a:latin typeface="Calibri"/>
                <a:ea typeface="+mn-ea"/>
                <a:cs typeface="Calibri"/>
              </a:rPr>
              <a:t>under-resourced </a:t>
            </a:r>
            <a:r>
              <a:rPr sz="794" kern="1200" spc="7" dirty="0">
                <a:solidFill>
                  <a:prstClr val="black"/>
                </a:solidFill>
                <a:latin typeface="Calibri"/>
                <a:ea typeface="+mn-ea"/>
                <a:cs typeface="Calibri"/>
              </a:rPr>
              <a:t>individuals </a:t>
            </a:r>
            <a:r>
              <a:rPr sz="794" kern="1200" spc="13" dirty="0">
                <a:solidFill>
                  <a:prstClr val="black"/>
                </a:solidFill>
                <a:latin typeface="Calibri"/>
                <a:ea typeface="+mn-ea"/>
                <a:cs typeface="Calibri"/>
              </a:rPr>
              <a:t>who </a:t>
            </a:r>
            <a:r>
              <a:rPr sz="794" kern="1200" dirty="0">
                <a:solidFill>
                  <a:prstClr val="black"/>
                </a:solidFill>
                <a:latin typeface="Calibri"/>
                <a:ea typeface="+mn-ea"/>
                <a:cs typeface="Calibri"/>
              </a:rPr>
              <a:t>provide  feedback: </a:t>
            </a:r>
            <a:r>
              <a:rPr sz="794" kern="1200" spc="-13" dirty="0">
                <a:solidFill>
                  <a:prstClr val="black"/>
                </a:solidFill>
                <a:latin typeface="Calibri"/>
                <a:ea typeface="+mn-ea"/>
                <a:cs typeface="Calibri"/>
              </a:rPr>
              <a:t>for </a:t>
            </a:r>
            <a:r>
              <a:rPr sz="794" kern="1200" spc="7" dirty="0">
                <a:solidFill>
                  <a:prstClr val="black"/>
                </a:solidFill>
                <a:latin typeface="Calibri"/>
                <a:ea typeface="+mn-ea"/>
                <a:cs typeface="Calibri"/>
              </a:rPr>
              <a:t>example, </a:t>
            </a:r>
            <a:r>
              <a:rPr sz="794" kern="1200" spc="10" dirty="0">
                <a:solidFill>
                  <a:prstClr val="black"/>
                </a:solidFill>
                <a:latin typeface="Calibri"/>
                <a:ea typeface="+mn-ea"/>
                <a:cs typeface="Calibri"/>
              </a:rPr>
              <a:t>by </a:t>
            </a:r>
            <a:r>
              <a:rPr sz="794" kern="1200" spc="-3" dirty="0">
                <a:solidFill>
                  <a:prstClr val="black"/>
                </a:solidFill>
                <a:latin typeface="Calibri"/>
                <a:ea typeface="+mn-ea"/>
                <a:cs typeface="Calibri"/>
              </a:rPr>
              <a:t>hosting </a:t>
            </a:r>
            <a:r>
              <a:rPr sz="794" kern="1200" spc="13" dirty="0">
                <a:solidFill>
                  <a:prstClr val="black"/>
                </a:solidFill>
                <a:latin typeface="Calibri"/>
                <a:ea typeface="+mn-ea"/>
                <a:cs typeface="Calibri"/>
              </a:rPr>
              <a:t>a </a:t>
            </a:r>
            <a:r>
              <a:rPr sz="794" kern="1200" spc="7" dirty="0">
                <a:solidFill>
                  <a:prstClr val="black"/>
                </a:solidFill>
                <a:latin typeface="Calibri"/>
                <a:ea typeface="+mn-ea"/>
                <a:cs typeface="Calibri"/>
              </a:rPr>
              <a:t>community </a:t>
            </a:r>
            <a:r>
              <a:rPr sz="794" kern="1200" spc="13" dirty="0">
                <a:solidFill>
                  <a:prstClr val="black"/>
                </a:solidFill>
                <a:latin typeface="Calibri"/>
                <a:ea typeface="+mn-ea"/>
                <a:cs typeface="Calibri"/>
              </a:rPr>
              <a:t>lunch </a:t>
            </a:r>
            <a:r>
              <a:rPr sz="794" kern="1200" spc="7" dirty="0">
                <a:solidFill>
                  <a:prstClr val="black"/>
                </a:solidFill>
                <a:latin typeface="Calibri"/>
                <a:ea typeface="+mn-ea"/>
                <a:cs typeface="Calibri"/>
              </a:rPr>
              <a:t>and </a:t>
            </a:r>
            <a:r>
              <a:rPr sz="794" kern="1200" spc="106" dirty="0">
                <a:solidFill>
                  <a:prstClr val="black"/>
                </a:solidFill>
                <a:latin typeface="Calibri"/>
                <a:ea typeface="+mn-ea"/>
                <a:cs typeface="Calibri"/>
              </a:rPr>
              <a:t>Q </a:t>
            </a:r>
            <a:r>
              <a:rPr sz="794" kern="1200" spc="23" dirty="0">
                <a:solidFill>
                  <a:prstClr val="black"/>
                </a:solidFill>
                <a:latin typeface="Calibri"/>
                <a:ea typeface="+mn-ea"/>
                <a:cs typeface="Calibri"/>
              </a:rPr>
              <a:t>&amp; </a:t>
            </a:r>
            <a:r>
              <a:rPr sz="794" kern="1200" spc="56" dirty="0">
                <a:solidFill>
                  <a:prstClr val="black"/>
                </a:solidFill>
                <a:latin typeface="Calibri"/>
                <a:ea typeface="+mn-ea"/>
                <a:cs typeface="Calibri"/>
              </a:rPr>
              <a:t>A </a:t>
            </a:r>
            <a:r>
              <a:rPr sz="794" kern="1200" dirty="0">
                <a:solidFill>
                  <a:prstClr val="black"/>
                </a:solidFill>
                <a:latin typeface="Calibri"/>
                <a:ea typeface="+mn-ea"/>
                <a:cs typeface="Calibri"/>
              </a:rPr>
              <a:t>with  your </a:t>
            </a:r>
            <a:r>
              <a:rPr sz="794" kern="1200" spc="60" dirty="0">
                <a:solidFill>
                  <a:prstClr val="black"/>
                </a:solidFill>
                <a:latin typeface="Calibri"/>
                <a:ea typeface="+mn-ea"/>
                <a:cs typeface="Calibri"/>
              </a:rPr>
              <a:t>CEO </a:t>
            </a:r>
            <a:r>
              <a:rPr sz="794" kern="1200" spc="-17" dirty="0">
                <a:solidFill>
                  <a:prstClr val="black"/>
                </a:solidFill>
                <a:latin typeface="Calibri"/>
                <a:ea typeface="+mn-ea"/>
                <a:cs typeface="Calibri"/>
              </a:rPr>
              <a:t>to </a:t>
            </a:r>
            <a:r>
              <a:rPr sz="794" kern="1200" spc="-7" dirty="0">
                <a:solidFill>
                  <a:prstClr val="black"/>
                </a:solidFill>
                <a:latin typeface="Calibri"/>
                <a:ea typeface="+mn-ea"/>
                <a:cs typeface="Calibri"/>
              </a:rPr>
              <a:t>share </a:t>
            </a:r>
            <a:r>
              <a:rPr sz="794" kern="1200" spc="-13" dirty="0">
                <a:solidFill>
                  <a:prstClr val="black"/>
                </a:solidFill>
                <a:latin typeface="Calibri"/>
                <a:ea typeface="+mn-ea"/>
                <a:cs typeface="Calibri"/>
              </a:rPr>
              <a:t>results </a:t>
            </a:r>
            <a:r>
              <a:rPr sz="794" kern="1200" spc="7" dirty="0">
                <a:solidFill>
                  <a:prstClr val="black"/>
                </a:solidFill>
                <a:latin typeface="Calibri"/>
                <a:ea typeface="+mn-ea"/>
                <a:cs typeface="Calibri"/>
              </a:rPr>
              <a:t>and </a:t>
            </a:r>
            <a:r>
              <a:rPr sz="794" kern="1200" spc="-3" dirty="0">
                <a:solidFill>
                  <a:prstClr val="black"/>
                </a:solidFill>
                <a:latin typeface="Calibri"/>
                <a:ea typeface="+mn-ea"/>
                <a:cs typeface="Calibri"/>
              </a:rPr>
              <a:t>insights </a:t>
            </a:r>
            <a:r>
              <a:rPr sz="794" kern="1200" spc="-13" dirty="0">
                <a:solidFill>
                  <a:prstClr val="black"/>
                </a:solidFill>
                <a:latin typeface="Calibri"/>
                <a:ea typeface="+mn-ea"/>
                <a:cs typeface="Calibri"/>
              </a:rPr>
              <a:t>afterward. </a:t>
            </a:r>
            <a:r>
              <a:rPr sz="794" kern="1200" dirty="0">
                <a:solidFill>
                  <a:prstClr val="black"/>
                </a:solidFill>
                <a:latin typeface="Calibri"/>
                <a:ea typeface="+mn-ea"/>
                <a:cs typeface="Calibri"/>
              </a:rPr>
              <a:t>You </a:t>
            </a:r>
            <a:r>
              <a:rPr sz="794" kern="1200" spc="17" dirty="0">
                <a:solidFill>
                  <a:prstClr val="black"/>
                </a:solidFill>
                <a:latin typeface="Calibri"/>
                <a:ea typeface="+mn-ea"/>
                <a:cs typeface="Calibri"/>
              </a:rPr>
              <a:t>could </a:t>
            </a:r>
            <a:r>
              <a:rPr sz="794" kern="1200" spc="-17" dirty="0">
                <a:solidFill>
                  <a:prstClr val="black"/>
                </a:solidFill>
                <a:latin typeface="Calibri"/>
                <a:ea typeface="+mn-ea"/>
                <a:cs typeface="Calibri"/>
              </a:rPr>
              <a:t>offer gift  </a:t>
            </a:r>
            <a:r>
              <a:rPr sz="794" kern="1200" spc="3" dirty="0">
                <a:solidFill>
                  <a:prstClr val="black"/>
                </a:solidFill>
                <a:latin typeface="Calibri"/>
                <a:ea typeface="+mn-ea"/>
                <a:cs typeface="Calibri"/>
              </a:rPr>
              <a:t>cards </a:t>
            </a:r>
            <a:r>
              <a:rPr sz="794" kern="1200" spc="-17" dirty="0">
                <a:solidFill>
                  <a:prstClr val="black"/>
                </a:solidFill>
                <a:latin typeface="Calibri"/>
                <a:ea typeface="+mn-ea"/>
                <a:cs typeface="Calibri"/>
              </a:rPr>
              <a:t>to </a:t>
            </a:r>
            <a:r>
              <a:rPr sz="794" kern="1200" spc="-13" dirty="0">
                <a:solidFill>
                  <a:prstClr val="black"/>
                </a:solidFill>
                <a:latin typeface="Calibri"/>
                <a:ea typeface="+mn-ea"/>
                <a:cs typeface="Calibri"/>
              </a:rPr>
              <a:t>those </a:t>
            </a:r>
            <a:r>
              <a:rPr sz="794" kern="1200" spc="13" dirty="0">
                <a:solidFill>
                  <a:prstClr val="black"/>
                </a:solidFill>
                <a:latin typeface="Calibri"/>
                <a:ea typeface="+mn-ea"/>
                <a:cs typeface="Calibri"/>
              </a:rPr>
              <a:t>who </a:t>
            </a:r>
            <a:r>
              <a:rPr sz="794" kern="1200" spc="-10" dirty="0">
                <a:solidFill>
                  <a:prstClr val="black"/>
                </a:solidFill>
                <a:latin typeface="Calibri"/>
                <a:ea typeface="+mn-ea"/>
                <a:cs typeface="Calibri"/>
              </a:rPr>
              <a:t>are </a:t>
            </a:r>
            <a:r>
              <a:rPr sz="794" kern="1200" dirty="0">
                <a:solidFill>
                  <a:prstClr val="black"/>
                </a:solidFill>
                <a:latin typeface="Calibri"/>
                <a:ea typeface="+mn-ea"/>
                <a:cs typeface="Calibri"/>
              </a:rPr>
              <a:t>interviewed </a:t>
            </a:r>
            <a:r>
              <a:rPr sz="794" kern="1200" spc="-3" dirty="0">
                <a:solidFill>
                  <a:prstClr val="black"/>
                </a:solidFill>
                <a:latin typeface="Calibri"/>
                <a:ea typeface="+mn-ea"/>
                <a:cs typeface="Calibri"/>
              </a:rPr>
              <a:t>or participate </a:t>
            </a:r>
            <a:r>
              <a:rPr sz="794" kern="1200" spc="17" dirty="0">
                <a:solidFill>
                  <a:prstClr val="black"/>
                </a:solidFill>
                <a:latin typeface="Calibri"/>
                <a:ea typeface="+mn-ea"/>
                <a:cs typeface="Calibri"/>
              </a:rPr>
              <a:t>in </a:t>
            </a:r>
            <a:r>
              <a:rPr sz="794" kern="1200" spc="13" dirty="0">
                <a:solidFill>
                  <a:prstClr val="black"/>
                </a:solidFill>
                <a:latin typeface="Calibri"/>
                <a:ea typeface="+mn-ea"/>
                <a:cs typeface="Calibri"/>
              </a:rPr>
              <a:t>a </a:t>
            </a:r>
            <a:r>
              <a:rPr sz="794" kern="1200" spc="3" dirty="0">
                <a:solidFill>
                  <a:prstClr val="black"/>
                </a:solidFill>
                <a:latin typeface="Calibri"/>
                <a:ea typeface="+mn-ea"/>
                <a:cs typeface="Calibri"/>
              </a:rPr>
              <a:t>focus</a:t>
            </a:r>
            <a:r>
              <a:rPr sz="794" kern="1200" spc="63" dirty="0">
                <a:solidFill>
                  <a:prstClr val="black"/>
                </a:solidFill>
                <a:latin typeface="Calibri"/>
                <a:ea typeface="+mn-ea"/>
                <a:cs typeface="Calibri"/>
              </a:rPr>
              <a:t> </a:t>
            </a:r>
            <a:r>
              <a:rPr sz="794" kern="1200" dirty="0">
                <a:solidFill>
                  <a:prstClr val="black"/>
                </a:solidFill>
                <a:latin typeface="Calibri"/>
                <a:ea typeface="+mn-ea"/>
                <a:cs typeface="Calibri"/>
              </a:rPr>
              <a:t>group.</a:t>
            </a:r>
          </a:p>
        </p:txBody>
      </p:sp>
      <p:sp>
        <p:nvSpPr>
          <p:cNvPr id="9" name="object 9"/>
          <p:cNvSpPr txBox="1"/>
          <p:nvPr/>
        </p:nvSpPr>
        <p:spPr>
          <a:xfrm>
            <a:off x="1558389" y="1438923"/>
            <a:ext cx="2805392" cy="468997"/>
          </a:xfrm>
          <a:prstGeom prst="rect">
            <a:avLst/>
          </a:prstGeom>
        </p:spPr>
        <p:txBody>
          <a:bodyPr vert="horz" wrap="square" lIns="0" tIns="8404" rIns="0" bIns="0" rtlCol="0">
            <a:spAutoFit/>
          </a:bodyPr>
          <a:lstStyle/>
          <a:p>
            <a:pPr marL="159692" marR="3362" indent="-151287" algn="just" defTabSz="605150">
              <a:lnSpc>
                <a:spcPct val="129200"/>
              </a:lnSpc>
              <a:spcBef>
                <a:spcPts val="66"/>
              </a:spcBef>
              <a:buClrTx/>
            </a:pPr>
            <a:r>
              <a:rPr sz="794" kern="1200" spc="17" dirty="0">
                <a:solidFill>
                  <a:prstClr val="black"/>
                </a:solidFill>
                <a:latin typeface="Calibri"/>
                <a:ea typeface="+mn-ea"/>
                <a:cs typeface="Calibri"/>
              </a:rPr>
              <a:t>d. </a:t>
            </a:r>
            <a:r>
              <a:rPr sz="794" kern="1200" spc="20" dirty="0">
                <a:solidFill>
                  <a:prstClr val="black"/>
                </a:solidFill>
                <a:latin typeface="Calibri"/>
                <a:ea typeface="+mn-ea"/>
                <a:cs typeface="Calibri"/>
              </a:rPr>
              <a:t>Be </a:t>
            </a:r>
            <a:r>
              <a:rPr sz="794" kern="1200" spc="7" dirty="0">
                <a:solidFill>
                  <a:prstClr val="black"/>
                </a:solidFill>
                <a:latin typeface="Calibri"/>
                <a:ea typeface="+mn-ea"/>
                <a:cs typeface="Calibri"/>
              </a:rPr>
              <a:t>aware </a:t>
            </a:r>
            <a:r>
              <a:rPr sz="794" kern="1200" dirty="0">
                <a:solidFill>
                  <a:prstClr val="black"/>
                </a:solidFill>
                <a:latin typeface="Calibri"/>
                <a:ea typeface="+mn-ea"/>
                <a:cs typeface="Calibri"/>
              </a:rPr>
              <a:t>of </a:t>
            </a:r>
            <a:r>
              <a:rPr sz="794" kern="1200" spc="-7" dirty="0">
                <a:solidFill>
                  <a:prstClr val="black"/>
                </a:solidFill>
                <a:latin typeface="Calibri"/>
                <a:ea typeface="+mn-ea"/>
                <a:cs typeface="Calibri"/>
              </a:rPr>
              <a:t>the </a:t>
            </a:r>
            <a:r>
              <a:rPr sz="794" kern="1200" spc="3" dirty="0">
                <a:solidFill>
                  <a:prstClr val="black"/>
                </a:solidFill>
                <a:latin typeface="Calibri"/>
                <a:ea typeface="+mn-ea"/>
                <a:cs typeface="Calibri"/>
              </a:rPr>
              <a:t>inherent </a:t>
            </a:r>
            <a:r>
              <a:rPr sz="794" kern="1200" spc="10" dirty="0">
                <a:solidFill>
                  <a:prstClr val="black"/>
                </a:solidFill>
                <a:latin typeface="Calibri"/>
                <a:ea typeface="+mn-ea"/>
                <a:cs typeface="Calibri"/>
              </a:rPr>
              <a:t>power </a:t>
            </a:r>
            <a:r>
              <a:rPr sz="794" kern="1200" spc="20" dirty="0">
                <a:solidFill>
                  <a:prstClr val="black"/>
                </a:solidFill>
                <a:latin typeface="Calibri"/>
                <a:ea typeface="+mn-ea"/>
                <a:cs typeface="Calibri"/>
              </a:rPr>
              <a:t>imbalance </a:t>
            </a:r>
            <a:r>
              <a:rPr sz="794" kern="1200" spc="13" dirty="0">
                <a:solidFill>
                  <a:prstClr val="black"/>
                </a:solidFill>
                <a:latin typeface="Calibri"/>
                <a:ea typeface="+mn-ea"/>
                <a:cs typeface="Calibri"/>
              </a:rPr>
              <a:t>with </a:t>
            </a:r>
            <a:r>
              <a:rPr lang="en-US" sz="794" kern="1200" spc="-3" dirty="0">
                <a:solidFill>
                  <a:prstClr val="black"/>
                </a:solidFill>
                <a:latin typeface="Calibri"/>
                <a:ea typeface="+mn-ea"/>
                <a:cs typeface="Calibri"/>
              </a:rPr>
              <a:t>investees </a:t>
            </a:r>
            <a:r>
              <a:rPr sz="794" kern="1200" spc="17" dirty="0">
                <a:solidFill>
                  <a:prstClr val="black"/>
                </a:solidFill>
                <a:latin typeface="Calibri"/>
                <a:ea typeface="+mn-ea"/>
                <a:cs typeface="Calibri"/>
              </a:rPr>
              <a:t>and make  </a:t>
            </a:r>
            <a:r>
              <a:rPr sz="794" kern="1200" dirty="0">
                <a:solidFill>
                  <a:prstClr val="black"/>
                </a:solidFill>
                <a:latin typeface="Calibri"/>
                <a:ea typeface="+mn-ea"/>
                <a:cs typeface="Calibri"/>
              </a:rPr>
              <a:t>sure </a:t>
            </a:r>
            <a:r>
              <a:rPr sz="794" kern="1200" spc="3" dirty="0">
                <a:solidFill>
                  <a:prstClr val="black"/>
                </a:solidFill>
                <a:latin typeface="Calibri"/>
                <a:ea typeface="+mn-ea"/>
                <a:cs typeface="Calibri"/>
              </a:rPr>
              <a:t>they </a:t>
            </a:r>
            <a:r>
              <a:rPr sz="794" kern="1200" spc="23" dirty="0">
                <a:solidFill>
                  <a:prstClr val="black"/>
                </a:solidFill>
                <a:latin typeface="Calibri"/>
                <a:ea typeface="+mn-ea"/>
                <a:cs typeface="Calibri"/>
              </a:rPr>
              <a:t>know </a:t>
            </a:r>
            <a:r>
              <a:rPr sz="794" kern="1200" spc="10" dirty="0">
                <a:solidFill>
                  <a:prstClr val="black"/>
                </a:solidFill>
                <a:latin typeface="Calibri"/>
                <a:ea typeface="+mn-ea"/>
                <a:cs typeface="Calibri"/>
              </a:rPr>
              <a:t>participation </a:t>
            </a:r>
            <a:r>
              <a:rPr sz="794" kern="1200" spc="13" dirty="0">
                <a:solidFill>
                  <a:prstClr val="black"/>
                </a:solidFill>
                <a:latin typeface="Calibri"/>
                <a:ea typeface="+mn-ea"/>
                <a:cs typeface="Calibri"/>
              </a:rPr>
              <a:t>is optional. </a:t>
            </a:r>
            <a:r>
              <a:rPr sz="794" kern="1200" spc="17" dirty="0">
                <a:solidFill>
                  <a:prstClr val="black"/>
                </a:solidFill>
                <a:latin typeface="Calibri"/>
                <a:ea typeface="+mn-ea"/>
                <a:cs typeface="Calibri"/>
              </a:rPr>
              <a:t>They </a:t>
            </a:r>
            <a:r>
              <a:rPr sz="794" kern="1200" spc="13" dirty="0">
                <a:solidFill>
                  <a:prstClr val="black"/>
                </a:solidFill>
                <a:latin typeface="Calibri"/>
                <a:ea typeface="+mn-ea"/>
                <a:cs typeface="Calibri"/>
              </a:rPr>
              <a:t>may </a:t>
            </a:r>
            <a:r>
              <a:rPr sz="794" kern="1200" spc="3" dirty="0">
                <a:solidFill>
                  <a:prstClr val="black"/>
                </a:solidFill>
                <a:latin typeface="Calibri"/>
                <a:ea typeface="+mn-ea"/>
                <a:cs typeface="Calibri"/>
              </a:rPr>
              <a:t>feel they </a:t>
            </a:r>
            <a:r>
              <a:rPr sz="794" kern="1200" spc="7" dirty="0">
                <a:solidFill>
                  <a:prstClr val="black"/>
                </a:solidFill>
                <a:latin typeface="Calibri"/>
                <a:ea typeface="+mn-ea"/>
                <a:cs typeface="Calibri"/>
              </a:rPr>
              <a:t>have </a:t>
            </a:r>
            <a:r>
              <a:rPr sz="794" kern="1200" spc="-10" dirty="0">
                <a:solidFill>
                  <a:prstClr val="black"/>
                </a:solidFill>
                <a:latin typeface="Calibri"/>
                <a:ea typeface="+mn-ea"/>
                <a:cs typeface="Calibri"/>
              </a:rPr>
              <a:t>to  </a:t>
            </a:r>
            <a:r>
              <a:rPr sz="794" kern="1200" spc="3" dirty="0">
                <a:solidFill>
                  <a:prstClr val="black"/>
                </a:solidFill>
                <a:latin typeface="Calibri"/>
                <a:ea typeface="+mn-ea"/>
                <a:cs typeface="Calibri"/>
              </a:rPr>
              <a:t>or </a:t>
            </a:r>
            <a:r>
              <a:rPr sz="794" kern="1200" spc="7" dirty="0">
                <a:solidFill>
                  <a:prstClr val="black"/>
                </a:solidFill>
                <a:latin typeface="Calibri"/>
                <a:ea typeface="+mn-ea"/>
                <a:cs typeface="Calibri"/>
              </a:rPr>
              <a:t>else </a:t>
            </a:r>
            <a:r>
              <a:rPr sz="794" kern="1200" spc="10" dirty="0">
                <a:solidFill>
                  <a:prstClr val="black"/>
                </a:solidFill>
                <a:latin typeface="Calibri"/>
                <a:ea typeface="+mn-ea"/>
                <a:cs typeface="Calibri"/>
              </a:rPr>
              <a:t>face </a:t>
            </a:r>
            <a:r>
              <a:rPr sz="794" kern="1200" spc="7" dirty="0">
                <a:solidFill>
                  <a:prstClr val="black"/>
                </a:solidFill>
                <a:latin typeface="Calibri"/>
                <a:ea typeface="+mn-ea"/>
                <a:cs typeface="Calibri"/>
              </a:rPr>
              <a:t>negative</a:t>
            </a:r>
            <a:r>
              <a:rPr sz="794" kern="1200" spc="109" dirty="0">
                <a:solidFill>
                  <a:prstClr val="black"/>
                </a:solidFill>
                <a:latin typeface="Calibri"/>
                <a:ea typeface="+mn-ea"/>
                <a:cs typeface="Calibri"/>
              </a:rPr>
              <a:t> </a:t>
            </a:r>
            <a:r>
              <a:rPr sz="794" kern="1200" spc="17" dirty="0">
                <a:solidFill>
                  <a:prstClr val="black"/>
                </a:solidFill>
                <a:latin typeface="Calibri"/>
                <a:ea typeface="+mn-ea"/>
                <a:cs typeface="Calibri"/>
              </a:rPr>
              <a:t>consequences.</a:t>
            </a:r>
            <a:endParaRPr sz="794" kern="1200" dirty="0">
              <a:solidFill>
                <a:prstClr val="black"/>
              </a:solidFill>
              <a:latin typeface="Calibri"/>
              <a:ea typeface="+mn-ea"/>
              <a:cs typeface="Calibri"/>
            </a:endParaRPr>
          </a:p>
        </p:txBody>
      </p:sp>
      <p:sp>
        <p:nvSpPr>
          <p:cNvPr id="10" name="object 10"/>
          <p:cNvSpPr txBox="1"/>
          <p:nvPr/>
        </p:nvSpPr>
        <p:spPr>
          <a:xfrm>
            <a:off x="1534903" y="1935133"/>
            <a:ext cx="2994702" cy="468997"/>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7" dirty="0">
                <a:solidFill>
                  <a:prstClr val="black"/>
                </a:solidFill>
                <a:latin typeface="Calibri"/>
                <a:ea typeface="+mn-ea"/>
                <a:cs typeface="Calibri"/>
              </a:rPr>
              <a:t>e.	</a:t>
            </a:r>
            <a:r>
              <a:rPr sz="794" kern="1200" spc="26" dirty="0">
                <a:solidFill>
                  <a:prstClr val="black"/>
                </a:solidFill>
                <a:latin typeface="Calibri"/>
                <a:ea typeface="+mn-ea"/>
                <a:cs typeface="Calibri"/>
              </a:rPr>
              <a:t>Also </a:t>
            </a:r>
            <a:r>
              <a:rPr sz="794" kern="1200" spc="10" dirty="0">
                <a:solidFill>
                  <a:prstClr val="black"/>
                </a:solidFill>
                <a:latin typeface="Calibri"/>
                <a:ea typeface="+mn-ea"/>
                <a:cs typeface="Calibri"/>
              </a:rPr>
              <a:t>be </a:t>
            </a:r>
            <a:r>
              <a:rPr sz="794" kern="1200" spc="7" dirty="0">
                <a:solidFill>
                  <a:prstClr val="black"/>
                </a:solidFill>
                <a:latin typeface="Calibri"/>
                <a:ea typeface="+mn-ea"/>
                <a:cs typeface="Calibri"/>
              </a:rPr>
              <a:t>aware </a:t>
            </a:r>
            <a:r>
              <a:rPr sz="794" kern="1200" dirty="0">
                <a:solidFill>
                  <a:prstClr val="black"/>
                </a:solidFill>
                <a:latin typeface="Calibri"/>
                <a:ea typeface="+mn-ea"/>
                <a:cs typeface="Calibri"/>
              </a:rPr>
              <a:t>of </a:t>
            </a:r>
            <a:r>
              <a:rPr sz="794" kern="1200" spc="10" dirty="0">
                <a:solidFill>
                  <a:prstClr val="black"/>
                </a:solidFill>
                <a:latin typeface="Calibri"/>
                <a:ea typeface="+mn-ea"/>
                <a:cs typeface="Calibri"/>
              </a:rPr>
              <a:t>power </a:t>
            </a:r>
            <a:r>
              <a:rPr sz="794" kern="1200" spc="20" dirty="0">
                <a:solidFill>
                  <a:prstClr val="black"/>
                </a:solidFill>
                <a:latin typeface="Calibri"/>
                <a:ea typeface="+mn-ea"/>
                <a:cs typeface="Calibri"/>
              </a:rPr>
              <a:t>imbalances </a:t>
            </a:r>
            <a:r>
              <a:rPr sz="794" kern="1200" spc="17" dirty="0">
                <a:solidFill>
                  <a:prstClr val="black"/>
                </a:solidFill>
                <a:latin typeface="Calibri"/>
                <a:ea typeface="+mn-ea"/>
                <a:cs typeface="Calibri"/>
              </a:rPr>
              <a:t>within </a:t>
            </a:r>
            <a:r>
              <a:rPr sz="794" kern="1200" spc="-7" dirty="0">
                <a:solidFill>
                  <a:prstClr val="black"/>
                </a:solidFill>
                <a:latin typeface="Calibri"/>
                <a:ea typeface="+mn-ea"/>
                <a:cs typeface="Calibri"/>
              </a:rPr>
              <a:t>the </a:t>
            </a:r>
            <a:r>
              <a:rPr lang="en-US" sz="794" kern="1200" spc="10" dirty="0">
                <a:solidFill>
                  <a:prstClr val="black"/>
                </a:solidFill>
                <a:latin typeface="Calibri"/>
                <a:ea typeface="+mn-ea"/>
                <a:cs typeface="Calibri"/>
              </a:rPr>
              <a:t>organization </a:t>
            </a:r>
            <a:r>
              <a:rPr sz="794" kern="1200" spc="17" dirty="0">
                <a:solidFill>
                  <a:prstClr val="black"/>
                </a:solidFill>
                <a:latin typeface="Calibri"/>
                <a:ea typeface="+mn-ea"/>
                <a:cs typeface="Calibri"/>
              </a:rPr>
              <a:t>and  </a:t>
            </a:r>
            <a:r>
              <a:rPr sz="794" kern="1200" spc="3" dirty="0">
                <a:solidFill>
                  <a:prstClr val="black"/>
                </a:solidFill>
                <a:latin typeface="Calibri"/>
                <a:ea typeface="+mn-ea"/>
                <a:cs typeface="Calibri"/>
              </a:rPr>
              <a:t>create </a:t>
            </a:r>
            <a:r>
              <a:rPr sz="794" kern="1200" spc="-3" dirty="0">
                <a:solidFill>
                  <a:prstClr val="black"/>
                </a:solidFill>
                <a:latin typeface="Calibri"/>
                <a:ea typeface="+mn-ea"/>
                <a:cs typeface="Calibri"/>
              </a:rPr>
              <a:t>safe </a:t>
            </a:r>
            <a:r>
              <a:rPr sz="794" kern="1200" spc="7" dirty="0">
                <a:solidFill>
                  <a:prstClr val="black"/>
                </a:solidFill>
                <a:latin typeface="Calibri"/>
                <a:ea typeface="+mn-ea"/>
                <a:cs typeface="Calibri"/>
              </a:rPr>
              <a:t>opportunities </a:t>
            </a:r>
            <a:r>
              <a:rPr sz="794" kern="1200" spc="-3" dirty="0">
                <a:solidFill>
                  <a:prstClr val="black"/>
                </a:solidFill>
                <a:latin typeface="Calibri"/>
                <a:ea typeface="+mn-ea"/>
                <a:cs typeface="Calibri"/>
              </a:rPr>
              <a:t>for </a:t>
            </a:r>
            <a:r>
              <a:rPr sz="794" kern="1200" spc="-10" dirty="0">
                <a:solidFill>
                  <a:prstClr val="black"/>
                </a:solidFill>
                <a:latin typeface="Calibri"/>
                <a:ea typeface="+mn-ea"/>
                <a:cs typeface="Calibri"/>
              </a:rPr>
              <a:t>staff, </a:t>
            </a:r>
            <a:r>
              <a:rPr sz="794" kern="1200" spc="20" dirty="0">
                <a:solidFill>
                  <a:prstClr val="black"/>
                </a:solidFill>
                <a:latin typeface="Calibri"/>
                <a:ea typeface="+mn-ea"/>
                <a:cs typeface="Calibri"/>
              </a:rPr>
              <a:t>especially </a:t>
            </a:r>
            <a:r>
              <a:rPr sz="794" kern="1200" spc="-13" dirty="0">
                <a:solidFill>
                  <a:prstClr val="black"/>
                </a:solidFill>
                <a:latin typeface="Calibri"/>
                <a:ea typeface="+mn-ea"/>
                <a:cs typeface="Calibri"/>
              </a:rPr>
              <a:t>staff </a:t>
            </a:r>
            <a:r>
              <a:rPr sz="794" kern="1200" dirty="0">
                <a:solidFill>
                  <a:prstClr val="black"/>
                </a:solidFill>
                <a:latin typeface="Calibri"/>
                <a:ea typeface="+mn-ea"/>
                <a:cs typeface="Calibri"/>
              </a:rPr>
              <a:t>of </a:t>
            </a:r>
            <a:r>
              <a:rPr sz="794" kern="1200" spc="13" dirty="0">
                <a:solidFill>
                  <a:prstClr val="black"/>
                </a:solidFill>
                <a:latin typeface="Calibri"/>
                <a:ea typeface="+mn-ea"/>
                <a:cs typeface="Calibri"/>
              </a:rPr>
              <a:t>color, </a:t>
            </a:r>
            <a:r>
              <a:rPr sz="794" kern="1200" spc="-10" dirty="0">
                <a:solidFill>
                  <a:prstClr val="black"/>
                </a:solidFill>
                <a:latin typeface="Calibri"/>
                <a:ea typeface="+mn-ea"/>
                <a:cs typeface="Calibri"/>
              </a:rPr>
              <a:t>to </a:t>
            </a:r>
            <a:r>
              <a:rPr sz="794" kern="1200" spc="13" dirty="0">
                <a:solidFill>
                  <a:prstClr val="black"/>
                </a:solidFill>
                <a:latin typeface="Calibri"/>
                <a:ea typeface="+mn-ea"/>
                <a:cs typeface="Calibri"/>
              </a:rPr>
              <a:t>provide </a:t>
            </a:r>
            <a:r>
              <a:rPr sz="794" kern="1200" spc="10" dirty="0">
                <a:solidFill>
                  <a:prstClr val="black"/>
                </a:solidFill>
                <a:latin typeface="Calibri"/>
                <a:ea typeface="+mn-ea"/>
                <a:cs typeface="Calibri"/>
              </a:rPr>
              <a:t>information</a:t>
            </a:r>
            <a:r>
              <a:rPr sz="794" kern="1200" spc="33" dirty="0">
                <a:solidFill>
                  <a:prstClr val="black"/>
                </a:solidFill>
                <a:latin typeface="Calibri"/>
                <a:ea typeface="+mn-ea"/>
                <a:cs typeface="Calibri"/>
              </a:rPr>
              <a:t> </a:t>
            </a:r>
            <a:r>
              <a:rPr sz="794" kern="1200" spc="3" dirty="0">
                <a:solidFill>
                  <a:prstClr val="black"/>
                </a:solidFill>
                <a:latin typeface="Calibri"/>
                <a:ea typeface="+mn-ea"/>
                <a:cs typeface="Calibri"/>
              </a:rPr>
              <a:t>as</a:t>
            </a:r>
            <a:r>
              <a:rPr sz="794" kern="1200" spc="33" dirty="0">
                <a:solidFill>
                  <a:prstClr val="black"/>
                </a:solidFill>
                <a:latin typeface="Calibri"/>
                <a:ea typeface="+mn-ea"/>
                <a:cs typeface="Calibri"/>
              </a:rPr>
              <a:t> </a:t>
            </a:r>
            <a:r>
              <a:rPr sz="794" kern="1200" spc="-7" dirty="0">
                <a:solidFill>
                  <a:prstClr val="black"/>
                </a:solidFill>
                <a:latin typeface="Calibri"/>
                <a:ea typeface="+mn-ea"/>
                <a:cs typeface="Calibri"/>
              </a:rPr>
              <a:t>part</a:t>
            </a:r>
            <a:r>
              <a:rPr sz="794" kern="1200" spc="36" dirty="0">
                <a:solidFill>
                  <a:prstClr val="black"/>
                </a:solidFill>
                <a:latin typeface="Calibri"/>
                <a:ea typeface="+mn-ea"/>
                <a:cs typeface="Calibri"/>
              </a:rPr>
              <a:t> </a:t>
            </a:r>
            <a:r>
              <a:rPr sz="794" kern="1200" dirty="0">
                <a:solidFill>
                  <a:prstClr val="black"/>
                </a:solidFill>
                <a:latin typeface="Calibri"/>
                <a:ea typeface="+mn-ea"/>
                <a:cs typeface="Calibri"/>
              </a:rPr>
              <a:t>of</a:t>
            </a:r>
            <a:r>
              <a:rPr sz="794" kern="1200" spc="33" dirty="0">
                <a:solidFill>
                  <a:prstClr val="black"/>
                </a:solidFill>
                <a:latin typeface="Calibri"/>
                <a:ea typeface="+mn-ea"/>
                <a:cs typeface="Calibri"/>
              </a:rPr>
              <a:t> </a:t>
            </a:r>
            <a:r>
              <a:rPr sz="794" kern="1200" spc="-7" dirty="0">
                <a:solidFill>
                  <a:prstClr val="black"/>
                </a:solidFill>
                <a:latin typeface="Calibri"/>
                <a:ea typeface="+mn-ea"/>
                <a:cs typeface="Calibri"/>
              </a:rPr>
              <a:t>the</a:t>
            </a:r>
            <a:r>
              <a:rPr sz="794" kern="1200" spc="33" dirty="0">
                <a:solidFill>
                  <a:prstClr val="black"/>
                </a:solidFill>
                <a:latin typeface="Calibri"/>
                <a:ea typeface="+mn-ea"/>
                <a:cs typeface="Calibri"/>
              </a:rPr>
              <a:t> </a:t>
            </a:r>
            <a:r>
              <a:rPr sz="794" kern="1200" spc="7" dirty="0">
                <a:solidFill>
                  <a:prstClr val="black"/>
                </a:solidFill>
                <a:latin typeface="Calibri"/>
                <a:ea typeface="+mn-ea"/>
                <a:cs typeface="Calibri"/>
              </a:rPr>
              <a:t>internal</a:t>
            </a:r>
            <a:r>
              <a:rPr sz="794" kern="1200" spc="36" dirty="0">
                <a:solidFill>
                  <a:prstClr val="black"/>
                </a:solidFill>
                <a:latin typeface="Calibri"/>
                <a:ea typeface="+mn-ea"/>
                <a:cs typeface="Calibri"/>
              </a:rPr>
              <a:t> </a:t>
            </a:r>
            <a:r>
              <a:rPr sz="794" kern="1200" dirty="0">
                <a:solidFill>
                  <a:prstClr val="black"/>
                </a:solidFill>
                <a:latin typeface="Calibri"/>
                <a:ea typeface="+mn-ea"/>
                <a:cs typeface="Calibri"/>
              </a:rPr>
              <a:t>data</a:t>
            </a:r>
            <a:r>
              <a:rPr sz="794" kern="1200" spc="33" dirty="0">
                <a:solidFill>
                  <a:prstClr val="black"/>
                </a:solidFill>
                <a:latin typeface="Calibri"/>
                <a:ea typeface="+mn-ea"/>
                <a:cs typeface="Calibri"/>
              </a:rPr>
              <a:t> </a:t>
            </a:r>
            <a:r>
              <a:rPr sz="794" kern="1200" spc="20" dirty="0">
                <a:solidFill>
                  <a:prstClr val="black"/>
                </a:solidFill>
                <a:latin typeface="Calibri"/>
                <a:ea typeface="+mn-ea"/>
                <a:cs typeface="Calibri"/>
              </a:rPr>
              <a:t>collection</a:t>
            </a:r>
            <a:r>
              <a:rPr sz="794" kern="1200" spc="33" dirty="0">
                <a:solidFill>
                  <a:prstClr val="black"/>
                </a:solidFill>
                <a:latin typeface="Calibri"/>
                <a:ea typeface="+mn-ea"/>
                <a:cs typeface="Calibri"/>
              </a:rPr>
              <a:t> </a:t>
            </a:r>
            <a:r>
              <a:rPr sz="794" kern="1200" spc="10" dirty="0">
                <a:solidFill>
                  <a:prstClr val="black"/>
                </a:solidFill>
                <a:latin typeface="Calibri"/>
                <a:ea typeface="+mn-ea"/>
                <a:cs typeface="Calibri"/>
              </a:rPr>
              <a:t>process.</a:t>
            </a:r>
            <a:endParaRPr sz="794" kern="1200" dirty="0">
              <a:solidFill>
                <a:prstClr val="black"/>
              </a:solidFill>
              <a:latin typeface="Calibri"/>
              <a:ea typeface="+mn-ea"/>
              <a:cs typeface="Calibri"/>
            </a:endParaRPr>
          </a:p>
        </p:txBody>
      </p:sp>
      <p:sp>
        <p:nvSpPr>
          <p:cNvPr id="11" name="object 11"/>
          <p:cNvSpPr txBox="1"/>
          <p:nvPr/>
        </p:nvSpPr>
        <p:spPr>
          <a:xfrm>
            <a:off x="1486629" y="2517457"/>
            <a:ext cx="2824302" cy="478295"/>
          </a:xfrm>
          <a:prstGeom prst="rect">
            <a:avLst/>
          </a:prstGeom>
        </p:spPr>
        <p:txBody>
          <a:bodyPr vert="horz" wrap="square" lIns="0" tIns="8404" rIns="0" bIns="0" rtlCol="0">
            <a:spAutoFit/>
          </a:bodyPr>
          <a:lstStyle/>
          <a:p>
            <a:pPr marL="8405" marR="3362" defTabSz="605150">
              <a:lnSpc>
                <a:spcPct val="113100"/>
              </a:lnSpc>
              <a:spcBef>
                <a:spcPts val="66"/>
              </a:spcBef>
              <a:buClrTx/>
            </a:pPr>
            <a:r>
              <a:rPr sz="927" kern="1200" spc="43" dirty="0">
                <a:solidFill>
                  <a:srgbClr val="4F81BD">
                    <a:lumMod val="50000"/>
                  </a:srgbClr>
                </a:solidFill>
                <a:latin typeface="Oswald"/>
                <a:ea typeface="+mn-ea"/>
                <a:cs typeface="Oswald"/>
              </a:rPr>
              <a:t>IF </a:t>
            </a:r>
            <a:r>
              <a:rPr sz="927" kern="1200" spc="53" dirty="0">
                <a:solidFill>
                  <a:srgbClr val="4F81BD">
                    <a:lumMod val="50000"/>
                  </a:srgbClr>
                </a:solidFill>
                <a:latin typeface="Oswald"/>
                <a:ea typeface="+mn-ea"/>
                <a:cs typeface="Oswald"/>
              </a:rPr>
              <a:t>FEASIBLE, </a:t>
            </a:r>
            <a:r>
              <a:rPr sz="927" kern="1200" spc="66" dirty="0">
                <a:solidFill>
                  <a:srgbClr val="4F81BD">
                    <a:lumMod val="50000"/>
                  </a:srgbClr>
                </a:solidFill>
                <a:latin typeface="Oswald"/>
                <a:ea typeface="+mn-ea"/>
                <a:cs typeface="Oswald"/>
              </a:rPr>
              <a:t>SOLICIT </a:t>
            </a:r>
            <a:r>
              <a:rPr sz="927" kern="1200" spc="50" dirty="0">
                <a:solidFill>
                  <a:srgbClr val="4F81BD">
                    <a:lumMod val="50000"/>
                  </a:srgbClr>
                </a:solidFill>
                <a:latin typeface="Oswald"/>
                <a:ea typeface="+mn-ea"/>
                <a:cs typeface="Oswald"/>
              </a:rPr>
              <a:t>FEEDBACK </a:t>
            </a:r>
            <a:r>
              <a:rPr sz="927" kern="1200" spc="60" dirty="0">
                <a:solidFill>
                  <a:srgbClr val="4F81BD">
                    <a:lumMod val="50000"/>
                  </a:srgbClr>
                </a:solidFill>
                <a:latin typeface="Oswald"/>
                <a:ea typeface="+mn-ea"/>
                <a:cs typeface="Oswald"/>
              </a:rPr>
              <a:t>ANONYMOUSLY </a:t>
            </a:r>
            <a:r>
              <a:rPr sz="927" kern="1200" spc="50" dirty="0">
                <a:solidFill>
                  <a:srgbClr val="4F81BD">
                    <a:lumMod val="50000"/>
                  </a:srgbClr>
                </a:solidFill>
                <a:latin typeface="Oswald"/>
                <a:ea typeface="+mn-ea"/>
                <a:cs typeface="Oswald"/>
              </a:rPr>
              <a:t>OR CONFIDENTIALLY</a:t>
            </a:r>
            <a:r>
              <a:rPr lang="en-US" sz="927" kern="1200" dirty="0">
                <a:solidFill>
                  <a:srgbClr val="4F81BD">
                    <a:lumMod val="50000"/>
                  </a:srgbClr>
                </a:solidFill>
                <a:latin typeface="Oswald"/>
                <a:ea typeface="+mn-ea"/>
                <a:cs typeface="Oswald"/>
              </a:rPr>
              <a:t> TO I</a:t>
            </a:r>
            <a:r>
              <a:rPr sz="927" kern="1200" spc="56" dirty="0">
                <a:solidFill>
                  <a:srgbClr val="4F81BD">
                    <a:lumMod val="50000"/>
                  </a:srgbClr>
                </a:solidFill>
                <a:latin typeface="Oswald"/>
                <a:ea typeface="+mn-ea"/>
                <a:cs typeface="Oswald"/>
              </a:rPr>
              <a:t>NCREASE</a:t>
            </a:r>
            <a:r>
              <a:rPr sz="927" kern="1200" spc="17" dirty="0">
                <a:solidFill>
                  <a:srgbClr val="4F81BD">
                    <a:lumMod val="50000"/>
                  </a:srgbClr>
                </a:solidFill>
                <a:latin typeface="Oswald"/>
                <a:ea typeface="+mn-ea"/>
                <a:cs typeface="Oswald"/>
              </a:rPr>
              <a:t> </a:t>
            </a:r>
            <a:r>
              <a:rPr sz="927" kern="1200" spc="50" dirty="0">
                <a:solidFill>
                  <a:srgbClr val="4F81BD">
                    <a:lumMod val="50000"/>
                  </a:srgbClr>
                </a:solidFill>
                <a:latin typeface="Oswald"/>
                <a:ea typeface="+mn-ea"/>
                <a:cs typeface="Oswald"/>
              </a:rPr>
              <a:t>THE</a:t>
            </a:r>
            <a:r>
              <a:rPr sz="927" kern="1200" spc="20" dirty="0">
                <a:solidFill>
                  <a:srgbClr val="4F81BD">
                    <a:lumMod val="50000"/>
                  </a:srgbClr>
                </a:solidFill>
                <a:latin typeface="Oswald"/>
                <a:ea typeface="+mn-ea"/>
                <a:cs typeface="Oswald"/>
              </a:rPr>
              <a:t> </a:t>
            </a:r>
            <a:r>
              <a:rPr sz="927" kern="1200" spc="60" dirty="0">
                <a:solidFill>
                  <a:srgbClr val="4F81BD">
                    <a:lumMod val="50000"/>
                  </a:srgbClr>
                </a:solidFill>
                <a:latin typeface="Oswald"/>
                <a:ea typeface="+mn-ea"/>
                <a:cs typeface="Oswald"/>
              </a:rPr>
              <a:t>LIKELIHOOD</a:t>
            </a:r>
            <a:r>
              <a:rPr sz="927" kern="1200" spc="20" dirty="0">
                <a:solidFill>
                  <a:srgbClr val="4F81BD">
                    <a:lumMod val="50000"/>
                  </a:srgbClr>
                </a:solidFill>
                <a:latin typeface="Oswald"/>
                <a:ea typeface="+mn-ea"/>
                <a:cs typeface="Oswald"/>
              </a:rPr>
              <a:t> </a:t>
            </a:r>
            <a:r>
              <a:rPr sz="927" kern="1200" spc="60" dirty="0">
                <a:solidFill>
                  <a:srgbClr val="4F81BD">
                    <a:lumMod val="50000"/>
                  </a:srgbClr>
                </a:solidFill>
                <a:latin typeface="Oswald"/>
                <a:ea typeface="+mn-ea"/>
                <a:cs typeface="Oswald"/>
              </a:rPr>
              <a:t>IT</a:t>
            </a:r>
            <a:r>
              <a:rPr sz="927" kern="1200" spc="17" dirty="0">
                <a:solidFill>
                  <a:srgbClr val="4F81BD">
                    <a:lumMod val="50000"/>
                  </a:srgbClr>
                </a:solidFill>
                <a:latin typeface="Oswald"/>
                <a:ea typeface="+mn-ea"/>
                <a:cs typeface="Oswald"/>
              </a:rPr>
              <a:t> </a:t>
            </a:r>
            <a:r>
              <a:rPr sz="927" kern="1200" spc="50" dirty="0">
                <a:solidFill>
                  <a:srgbClr val="4F81BD">
                    <a:lumMod val="50000"/>
                  </a:srgbClr>
                </a:solidFill>
                <a:latin typeface="Oswald"/>
                <a:ea typeface="+mn-ea"/>
                <a:cs typeface="Oswald"/>
              </a:rPr>
              <a:t>WILL</a:t>
            </a:r>
            <a:r>
              <a:rPr sz="927" kern="1200" spc="20" dirty="0">
                <a:solidFill>
                  <a:srgbClr val="4F81BD">
                    <a:lumMod val="50000"/>
                  </a:srgbClr>
                </a:solidFill>
                <a:latin typeface="Oswald"/>
                <a:ea typeface="+mn-ea"/>
                <a:cs typeface="Oswald"/>
              </a:rPr>
              <a:t> </a:t>
            </a:r>
            <a:r>
              <a:rPr sz="927" kern="1200" spc="50" dirty="0">
                <a:solidFill>
                  <a:srgbClr val="4F81BD">
                    <a:lumMod val="50000"/>
                  </a:srgbClr>
                </a:solidFill>
                <a:latin typeface="Oswald"/>
                <a:ea typeface="+mn-ea"/>
                <a:cs typeface="Oswald"/>
              </a:rPr>
              <a:t>BE</a:t>
            </a:r>
            <a:r>
              <a:rPr sz="927" kern="1200" spc="20" dirty="0">
                <a:solidFill>
                  <a:srgbClr val="4F81BD">
                    <a:lumMod val="50000"/>
                  </a:srgbClr>
                </a:solidFill>
                <a:latin typeface="Oswald"/>
                <a:ea typeface="+mn-ea"/>
                <a:cs typeface="Oswald"/>
              </a:rPr>
              <a:t> </a:t>
            </a:r>
            <a:r>
              <a:rPr sz="927" kern="1200" spc="53" dirty="0">
                <a:solidFill>
                  <a:srgbClr val="4F81BD">
                    <a:lumMod val="50000"/>
                  </a:srgbClr>
                </a:solidFill>
                <a:latin typeface="Oswald"/>
                <a:ea typeface="+mn-ea"/>
                <a:cs typeface="Oswald"/>
              </a:rPr>
              <a:t>HONEST.</a:t>
            </a:r>
            <a:endParaRPr sz="927" kern="1200" dirty="0">
              <a:solidFill>
                <a:srgbClr val="4F81BD">
                  <a:lumMod val="50000"/>
                </a:srgbClr>
              </a:solidFill>
              <a:latin typeface="Oswald"/>
              <a:ea typeface="+mn-ea"/>
              <a:cs typeface="Oswald"/>
            </a:endParaRPr>
          </a:p>
        </p:txBody>
      </p:sp>
      <p:sp>
        <p:nvSpPr>
          <p:cNvPr id="12" name="object 12"/>
          <p:cNvSpPr txBox="1"/>
          <p:nvPr/>
        </p:nvSpPr>
        <p:spPr>
          <a:xfrm>
            <a:off x="1398075" y="2999534"/>
            <a:ext cx="2975161" cy="1099682"/>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13" dirty="0">
                <a:solidFill>
                  <a:prstClr val="black"/>
                </a:solidFill>
                <a:latin typeface="Calibri"/>
                <a:ea typeface="+mn-ea"/>
                <a:cs typeface="Calibri"/>
              </a:rPr>
              <a:t>a.	</a:t>
            </a:r>
            <a:r>
              <a:rPr sz="794" kern="1200" spc="17" dirty="0">
                <a:solidFill>
                  <a:prstClr val="black"/>
                </a:solidFill>
                <a:latin typeface="Calibri"/>
                <a:ea typeface="+mn-ea"/>
                <a:cs typeface="Calibri"/>
              </a:rPr>
              <a:t>Electronic </a:t>
            </a:r>
            <a:r>
              <a:rPr sz="794" kern="1200" spc="7" dirty="0">
                <a:solidFill>
                  <a:prstClr val="black"/>
                </a:solidFill>
                <a:latin typeface="Calibri"/>
                <a:ea typeface="+mn-ea"/>
                <a:cs typeface="Calibri"/>
              </a:rPr>
              <a:t>surveys </a:t>
            </a:r>
            <a:r>
              <a:rPr sz="794" kern="1200" spc="26" dirty="0">
                <a:solidFill>
                  <a:prstClr val="black"/>
                </a:solidFill>
                <a:latin typeface="Calibri"/>
                <a:ea typeface="+mn-ea"/>
                <a:cs typeface="Calibri"/>
              </a:rPr>
              <a:t>can </a:t>
            </a:r>
            <a:r>
              <a:rPr sz="794" kern="1200" spc="-3" dirty="0">
                <a:solidFill>
                  <a:prstClr val="black"/>
                </a:solidFill>
                <a:latin typeface="Calibri"/>
                <a:ea typeface="+mn-ea"/>
                <a:cs typeface="Calibri"/>
              </a:rPr>
              <a:t>often </a:t>
            </a:r>
            <a:r>
              <a:rPr sz="794" kern="1200" spc="13" dirty="0">
                <a:solidFill>
                  <a:prstClr val="black"/>
                </a:solidFill>
                <a:latin typeface="Calibri"/>
                <a:ea typeface="+mn-ea"/>
                <a:cs typeface="Calibri"/>
              </a:rPr>
              <a:t>provide </a:t>
            </a:r>
            <a:r>
              <a:rPr sz="794" kern="1200" spc="7" dirty="0">
                <a:solidFill>
                  <a:prstClr val="black"/>
                </a:solidFill>
                <a:latin typeface="Calibri"/>
                <a:ea typeface="+mn-ea"/>
                <a:cs typeface="Calibri"/>
              </a:rPr>
              <a:t>anonymity. Tools </a:t>
            </a:r>
            <a:r>
              <a:rPr sz="794" kern="1200" spc="17" dirty="0">
                <a:solidFill>
                  <a:prstClr val="black"/>
                </a:solidFill>
                <a:latin typeface="Calibri"/>
                <a:ea typeface="+mn-ea"/>
                <a:cs typeface="Calibri"/>
              </a:rPr>
              <a:t>such </a:t>
            </a:r>
            <a:r>
              <a:rPr sz="794" kern="1200" spc="3" dirty="0">
                <a:solidFill>
                  <a:prstClr val="black"/>
                </a:solidFill>
                <a:latin typeface="Calibri"/>
                <a:ea typeface="+mn-ea"/>
                <a:cs typeface="Calibri"/>
              </a:rPr>
              <a:t>as </a:t>
            </a:r>
            <a:r>
              <a:rPr sz="794" kern="1200" spc="13" dirty="0">
                <a:solidFill>
                  <a:prstClr val="black"/>
                </a:solidFill>
                <a:latin typeface="Calibri"/>
                <a:ea typeface="+mn-ea"/>
                <a:cs typeface="Calibri"/>
              </a:rPr>
              <a:t>Survey  </a:t>
            </a:r>
            <a:r>
              <a:rPr sz="794" kern="1200" spc="20" dirty="0">
                <a:solidFill>
                  <a:prstClr val="black"/>
                </a:solidFill>
                <a:latin typeface="Calibri"/>
                <a:ea typeface="+mn-ea"/>
                <a:cs typeface="Calibri"/>
              </a:rPr>
              <a:t>Monkey </a:t>
            </a:r>
            <a:r>
              <a:rPr sz="794" kern="1200" spc="17" dirty="0">
                <a:solidFill>
                  <a:prstClr val="black"/>
                </a:solidFill>
                <a:latin typeface="Calibri"/>
                <a:ea typeface="+mn-ea"/>
                <a:cs typeface="Calibri"/>
              </a:rPr>
              <a:t>and </a:t>
            </a:r>
            <a:r>
              <a:rPr sz="794" kern="1200" spc="30" dirty="0">
                <a:solidFill>
                  <a:prstClr val="black"/>
                </a:solidFill>
                <a:latin typeface="Calibri"/>
                <a:ea typeface="+mn-ea"/>
                <a:cs typeface="Calibri"/>
              </a:rPr>
              <a:t>Google </a:t>
            </a:r>
            <a:r>
              <a:rPr sz="794" kern="1200" spc="3" dirty="0">
                <a:solidFill>
                  <a:prstClr val="black"/>
                </a:solidFill>
                <a:latin typeface="Calibri"/>
                <a:ea typeface="+mn-ea"/>
                <a:cs typeface="Calibri"/>
              </a:rPr>
              <a:t>Forms </a:t>
            </a:r>
            <a:r>
              <a:rPr sz="794" kern="1200" spc="17" dirty="0">
                <a:solidFill>
                  <a:prstClr val="black"/>
                </a:solidFill>
                <a:latin typeface="Calibri"/>
                <a:ea typeface="+mn-ea"/>
                <a:cs typeface="Calibri"/>
              </a:rPr>
              <a:t>make </a:t>
            </a:r>
            <a:r>
              <a:rPr sz="794" kern="1200" spc="-7" dirty="0">
                <a:solidFill>
                  <a:prstClr val="black"/>
                </a:solidFill>
                <a:latin typeface="Calibri"/>
                <a:ea typeface="+mn-ea"/>
                <a:cs typeface="Calibri"/>
              </a:rPr>
              <a:t>the </a:t>
            </a:r>
            <a:r>
              <a:rPr sz="794" kern="1200" dirty="0">
                <a:solidFill>
                  <a:prstClr val="black"/>
                </a:solidFill>
                <a:latin typeface="Calibri"/>
                <a:ea typeface="+mn-ea"/>
                <a:cs typeface="Calibri"/>
              </a:rPr>
              <a:t>data </a:t>
            </a:r>
            <a:r>
              <a:rPr sz="794" kern="1200" spc="20" dirty="0">
                <a:solidFill>
                  <a:prstClr val="black"/>
                </a:solidFill>
                <a:latin typeface="Calibri"/>
                <a:ea typeface="+mn-ea"/>
                <a:cs typeface="Calibri"/>
              </a:rPr>
              <a:t>collection </a:t>
            </a:r>
            <a:r>
              <a:rPr sz="794" kern="1200" spc="17" dirty="0">
                <a:solidFill>
                  <a:prstClr val="black"/>
                </a:solidFill>
                <a:latin typeface="Calibri"/>
                <a:ea typeface="+mn-ea"/>
                <a:cs typeface="Calibri"/>
              </a:rPr>
              <a:t>and analysis  </a:t>
            </a:r>
            <a:r>
              <a:rPr sz="794" kern="1200" spc="10" dirty="0">
                <a:solidFill>
                  <a:prstClr val="black"/>
                </a:solidFill>
                <a:latin typeface="Calibri"/>
                <a:ea typeface="+mn-ea"/>
                <a:cs typeface="Calibri"/>
              </a:rPr>
              <a:t>easy </a:t>
            </a:r>
            <a:r>
              <a:rPr sz="794" kern="1200" spc="17" dirty="0">
                <a:solidFill>
                  <a:prstClr val="black"/>
                </a:solidFill>
                <a:latin typeface="Calibri"/>
                <a:ea typeface="+mn-ea"/>
                <a:cs typeface="Calibri"/>
              </a:rPr>
              <a:t>and inexpensive. </a:t>
            </a:r>
            <a:r>
              <a:rPr sz="794" kern="1200" spc="50" dirty="0">
                <a:solidFill>
                  <a:prstClr val="black"/>
                </a:solidFill>
                <a:latin typeface="Calibri"/>
                <a:ea typeface="+mn-ea"/>
                <a:cs typeface="Calibri"/>
              </a:rPr>
              <a:t>Or </a:t>
            </a:r>
            <a:r>
              <a:rPr sz="794" kern="1200" spc="7" dirty="0">
                <a:solidFill>
                  <a:prstClr val="black"/>
                </a:solidFill>
                <a:latin typeface="Calibri"/>
                <a:ea typeface="+mn-ea"/>
                <a:cs typeface="Calibri"/>
              </a:rPr>
              <a:t>if resources </a:t>
            </a:r>
            <a:r>
              <a:rPr sz="794" kern="1200" dirty="0">
                <a:solidFill>
                  <a:prstClr val="black"/>
                </a:solidFill>
                <a:latin typeface="Calibri"/>
                <a:ea typeface="+mn-ea"/>
                <a:cs typeface="Calibri"/>
              </a:rPr>
              <a:t>are </a:t>
            </a:r>
            <a:r>
              <a:rPr sz="794" kern="1200" spc="17" dirty="0">
                <a:solidFill>
                  <a:prstClr val="black"/>
                </a:solidFill>
                <a:latin typeface="Calibri"/>
                <a:ea typeface="+mn-ea"/>
                <a:cs typeface="Calibri"/>
              </a:rPr>
              <a:t>available, consider </a:t>
            </a:r>
            <a:r>
              <a:rPr sz="794" kern="1200" spc="7" dirty="0">
                <a:solidFill>
                  <a:prstClr val="black"/>
                </a:solidFill>
                <a:latin typeface="Calibri"/>
                <a:ea typeface="+mn-ea"/>
                <a:cs typeface="Calibri"/>
              </a:rPr>
              <a:t>third-  </a:t>
            </a:r>
            <a:r>
              <a:rPr sz="794" kern="1200" spc="3" dirty="0">
                <a:solidFill>
                  <a:prstClr val="black"/>
                </a:solidFill>
                <a:latin typeface="Calibri"/>
                <a:ea typeface="+mn-ea"/>
                <a:cs typeface="Calibri"/>
              </a:rPr>
              <a:t>party </a:t>
            </a:r>
            <a:r>
              <a:rPr sz="794" kern="1200" spc="7" dirty="0">
                <a:solidFill>
                  <a:prstClr val="black"/>
                </a:solidFill>
                <a:latin typeface="Calibri"/>
                <a:ea typeface="+mn-ea"/>
                <a:cs typeface="Calibri"/>
              </a:rPr>
              <a:t>surveys. </a:t>
            </a:r>
            <a:r>
              <a:rPr sz="794" kern="1200" spc="30" dirty="0">
                <a:solidFill>
                  <a:prstClr val="black"/>
                </a:solidFill>
                <a:latin typeface="Calibri"/>
                <a:ea typeface="+mn-ea"/>
                <a:cs typeface="Calibri"/>
              </a:rPr>
              <a:t>Use </a:t>
            </a:r>
            <a:r>
              <a:rPr sz="794" kern="1200" spc="13" dirty="0">
                <a:solidFill>
                  <a:prstClr val="black"/>
                </a:solidFill>
                <a:latin typeface="Calibri"/>
                <a:ea typeface="+mn-ea"/>
                <a:cs typeface="Calibri"/>
              </a:rPr>
              <a:t>multiple </a:t>
            </a:r>
            <a:r>
              <a:rPr sz="794" kern="1200" spc="26" dirty="0">
                <a:solidFill>
                  <a:prstClr val="black"/>
                </a:solidFill>
                <a:latin typeface="Calibri"/>
                <a:ea typeface="+mn-ea"/>
                <a:cs typeface="Calibri"/>
              </a:rPr>
              <a:t>choice </a:t>
            </a:r>
            <a:r>
              <a:rPr sz="794" kern="1200" spc="17" dirty="0">
                <a:solidFill>
                  <a:prstClr val="black"/>
                </a:solidFill>
                <a:latin typeface="Calibri"/>
                <a:ea typeface="+mn-ea"/>
                <a:cs typeface="Calibri"/>
              </a:rPr>
              <a:t>and </a:t>
            </a:r>
            <a:r>
              <a:rPr sz="794" kern="1200" spc="10" dirty="0">
                <a:solidFill>
                  <a:prstClr val="black"/>
                </a:solidFill>
                <a:latin typeface="Calibri"/>
                <a:ea typeface="+mn-ea"/>
                <a:cs typeface="Calibri"/>
              </a:rPr>
              <a:t>Likert </a:t>
            </a:r>
            <a:r>
              <a:rPr sz="794" kern="1200" spc="17" dirty="0">
                <a:solidFill>
                  <a:prstClr val="black"/>
                </a:solidFill>
                <a:latin typeface="Calibri"/>
                <a:ea typeface="+mn-ea"/>
                <a:cs typeface="Calibri"/>
              </a:rPr>
              <a:t>scale </a:t>
            </a:r>
            <a:r>
              <a:rPr sz="794" kern="1200" spc="7" dirty="0">
                <a:solidFill>
                  <a:prstClr val="black"/>
                </a:solidFill>
                <a:latin typeface="Calibri"/>
                <a:ea typeface="+mn-ea"/>
                <a:cs typeface="Calibri"/>
              </a:rPr>
              <a:t>questions </a:t>
            </a:r>
            <a:r>
              <a:rPr sz="794" kern="1200" spc="-10" dirty="0">
                <a:solidFill>
                  <a:prstClr val="black"/>
                </a:solidFill>
                <a:latin typeface="Calibri"/>
                <a:ea typeface="+mn-ea"/>
                <a:cs typeface="Calibri"/>
              </a:rPr>
              <a:t>to  </a:t>
            </a:r>
            <a:r>
              <a:rPr sz="794" kern="1200" spc="-7" dirty="0">
                <a:solidFill>
                  <a:prstClr val="black"/>
                </a:solidFill>
                <a:latin typeface="Calibri"/>
                <a:ea typeface="+mn-ea"/>
                <a:cs typeface="Calibri"/>
              </a:rPr>
              <a:t>the </a:t>
            </a:r>
            <a:r>
              <a:rPr sz="794" kern="1200" spc="-3" dirty="0">
                <a:solidFill>
                  <a:prstClr val="black"/>
                </a:solidFill>
                <a:latin typeface="Calibri"/>
                <a:ea typeface="+mn-ea"/>
                <a:cs typeface="Calibri"/>
              </a:rPr>
              <a:t>extent </a:t>
            </a:r>
            <a:r>
              <a:rPr sz="794" kern="1200" spc="13" dirty="0">
                <a:solidFill>
                  <a:prstClr val="black"/>
                </a:solidFill>
                <a:latin typeface="Calibri"/>
                <a:ea typeface="+mn-ea"/>
                <a:cs typeface="Calibri"/>
              </a:rPr>
              <a:t>possible </a:t>
            </a:r>
            <a:r>
              <a:rPr sz="794" kern="1200" spc="-10" dirty="0">
                <a:solidFill>
                  <a:prstClr val="black"/>
                </a:solidFill>
                <a:latin typeface="Calibri"/>
                <a:ea typeface="+mn-ea"/>
                <a:cs typeface="Calibri"/>
              </a:rPr>
              <a:t>to </a:t>
            </a:r>
            <a:r>
              <a:rPr sz="794" kern="1200" spc="17" dirty="0">
                <a:solidFill>
                  <a:prstClr val="black"/>
                </a:solidFill>
                <a:latin typeface="Calibri"/>
                <a:ea typeface="+mn-ea"/>
                <a:cs typeface="Calibri"/>
              </a:rPr>
              <a:t>make analysis </a:t>
            </a:r>
            <a:r>
              <a:rPr sz="794" kern="1200" dirty="0">
                <a:solidFill>
                  <a:prstClr val="black"/>
                </a:solidFill>
                <a:latin typeface="Calibri"/>
                <a:ea typeface="+mn-ea"/>
                <a:cs typeface="Calibri"/>
              </a:rPr>
              <a:t>easier, but </a:t>
            </a:r>
            <a:r>
              <a:rPr sz="794" kern="1200" spc="-3" dirty="0">
                <a:solidFill>
                  <a:prstClr val="black"/>
                </a:solidFill>
                <a:latin typeface="Calibri"/>
                <a:ea typeface="+mn-ea"/>
                <a:cs typeface="Calibri"/>
              </a:rPr>
              <a:t>it </a:t>
            </a:r>
            <a:r>
              <a:rPr sz="794" kern="1200" spc="13" dirty="0">
                <a:solidFill>
                  <a:prstClr val="black"/>
                </a:solidFill>
                <a:latin typeface="Calibri"/>
                <a:ea typeface="+mn-ea"/>
                <a:cs typeface="Calibri"/>
              </a:rPr>
              <a:t>is </a:t>
            </a:r>
            <a:r>
              <a:rPr sz="794" kern="1200" spc="3" dirty="0">
                <a:solidFill>
                  <a:prstClr val="black"/>
                </a:solidFill>
                <a:latin typeface="Calibri"/>
                <a:ea typeface="+mn-ea"/>
                <a:cs typeface="Calibri"/>
              </a:rPr>
              <a:t>important </a:t>
            </a:r>
            <a:r>
              <a:rPr sz="794" kern="1200" spc="-10" dirty="0">
                <a:solidFill>
                  <a:prstClr val="black"/>
                </a:solidFill>
                <a:latin typeface="Calibri"/>
                <a:ea typeface="+mn-ea"/>
                <a:cs typeface="Calibri"/>
              </a:rPr>
              <a:t>to </a:t>
            </a:r>
            <a:r>
              <a:rPr sz="794" kern="1200" spc="-7" dirty="0">
                <a:solidFill>
                  <a:prstClr val="black"/>
                </a:solidFill>
                <a:latin typeface="Calibri"/>
                <a:ea typeface="+mn-ea"/>
                <a:cs typeface="Calibri"/>
              </a:rPr>
              <a:t>offer  </a:t>
            </a:r>
            <a:r>
              <a:rPr sz="794" kern="1200" spc="-13" dirty="0">
                <a:solidFill>
                  <a:prstClr val="black"/>
                </a:solidFill>
                <a:latin typeface="Calibri"/>
                <a:ea typeface="+mn-ea"/>
                <a:cs typeface="Calibri"/>
              </a:rPr>
              <a:t>at </a:t>
            </a:r>
            <a:r>
              <a:rPr sz="794" kern="1200" dirty="0">
                <a:solidFill>
                  <a:prstClr val="black"/>
                </a:solidFill>
                <a:latin typeface="Calibri"/>
                <a:ea typeface="+mn-ea"/>
                <a:cs typeface="Calibri"/>
              </a:rPr>
              <a:t>least </a:t>
            </a:r>
            <a:r>
              <a:rPr sz="794" kern="1200" spc="13" dirty="0">
                <a:solidFill>
                  <a:prstClr val="black"/>
                </a:solidFill>
                <a:latin typeface="Calibri"/>
                <a:ea typeface="+mn-ea"/>
                <a:cs typeface="Calibri"/>
              </a:rPr>
              <a:t>one open-ended </a:t>
            </a:r>
            <a:r>
              <a:rPr sz="794" kern="1200" spc="3" dirty="0">
                <a:solidFill>
                  <a:prstClr val="black"/>
                </a:solidFill>
                <a:latin typeface="Calibri"/>
                <a:ea typeface="+mn-ea"/>
                <a:cs typeface="Calibri"/>
              </a:rPr>
              <a:t>response or </a:t>
            </a:r>
            <a:r>
              <a:rPr sz="794" kern="1200" spc="13" dirty="0">
                <a:solidFill>
                  <a:prstClr val="black"/>
                </a:solidFill>
                <a:latin typeface="Calibri"/>
                <a:ea typeface="+mn-ea"/>
                <a:cs typeface="Calibri"/>
              </a:rPr>
              <a:t>comment</a:t>
            </a:r>
            <a:r>
              <a:rPr sz="794" kern="1200" spc="73" dirty="0">
                <a:solidFill>
                  <a:prstClr val="black"/>
                </a:solidFill>
                <a:latin typeface="Calibri"/>
                <a:ea typeface="+mn-ea"/>
                <a:cs typeface="Calibri"/>
              </a:rPr>
              <a:t> </a:t>
            </a:r>
            <a:r>
              <a:rPr sz="794" kern="1200" spc="3" dirty="0">
                <a:solidFill>
                  <a:prstClr val="black"/>
                </a:solidFill>
                <a:latin typeface="Calibri"/>
                <a:ea typeface="+mn-ea"/>
                <a:cs typeface="Calibri"/>
              </a:rPr>
              <a:t>opportunity.</a:t>
            </a:r>
            <a:endParaRPr sz="794" kern="1200" dirty="0">
              <a:solidFill>
                <a:prstClr val="black"/>
              </a:solidFill>
              <a:latin typeface="Calibri"/>
              <a:ea typeface="+mn-ea"/>
              <a:cs typeface="Calibri"/>
            </a:endParaRPr>
          </a:p>
        </p:txBody>
      </p:sp>
      <p:sp>
        <p:nvSpPr>
          <p:cNvPr id="13" name="object 13"/>
          <p:cNvSpPr txBox="1"/>
          <p:nvPr/>
        </p:nvSpPr>
        <p:spPr>
          <a:xfrm>
            <a:off x="1473504" y="4145359"/>
            <a:ext cx="2824302" cy="942011"/>
          </a:xfrm>
          <a:prstGeom prst="rect">
            <a:avLst/>
          </a:prstGeom>
        </p:spPr>
        <p:txBody>
          <a:bodyPr vert="horz" wrap="square" lIns="0" tIns="8404" rIns="0" bIns="0" rtlCol="0">
            <a:spAutoFit/>
          </a:bodyPr>
          <a:lstStyle/>
          <a:p>
            <a:pPr marL="159692" marR="3362" indent="-151287" defTabSz="605150">
              <a:lnSpc>
                <a:spcPct val="129200"/>
              </a:lnSpc>
              <a:spcBef>
                <a:spcPts val="66"/>
              </a:spcBef>
              <a:buClrTx/>
            </a:pPr>
            <a:r>
              <a:rPr sz="794" kern="1200" spc="17" dirty="0">
                <a:solidFill>
                  <a:prstClr val="black"/>
                </a:solidFill>
                <a:latin typeface="Calibri"/>
                <a:ea typeface="+mn-ea"/>
                <a:cs typeface="Calibri"/>
              </a:rPr>
              <a:t>b. </a:t>
            </a:r>
            <a:r>
              <a:rPr sz="794" kern="1200" spc="-3" dirty="0">
                <a:solidFill>
                  <a:prstClr val="black"/>
                </a:solidFill>
                <a:latin typeface="Calibri"/>
                <a:ea typeface="+mn-ea"/>
                <a:cs typeface="Calibri"/>
              </a:rPr>
              <a:t>If </a:t>
            </a:r>
            <a:r>
              <a:rPr sz="794" kern="1200" spc="17" dirty="0">
                <a:solidFill>
                  <a:prstClr val="black"/>
                </a:solidFill>
                <a:latin typeface="Calibri"/>
                <a:ea typeface="+mn-ea"/>
                <a:cs typeface="Calibri"/>
              </a:rPr>
              <a:t>you </a:t>
            </a:r>
            <a:r>
              <a:rPr sz="794" kern="1200" spc="7" dirty="0">
                <a:solidFill>
                  <a:prstClr val="black"/>
                </a:solidFill>
                <a:latin typeface="Calibri"/>
                <a:ea typeface="+mn-ea"/>
                <a:cs typeface="Calibri"/>
              </a:rPr>
              <a:t>have </a:t>
            </a:r>
            <a:r>
              <a:rPr sz="794" kern="1200" spc="-7" dirty="0">
                <a:solidFill>
                  <a:prstClr val="black"/>
                </a:solidFill>
                <a:latin typeface="Calibri"/>
                <a:ea typeface="+mn-ea"/>
                <a:cs typeface="Calibri"/>
              </a:rPr>
              <a:t>the </a:t>
            </a:r>
            <a:r>
              <a:rPr sz="794" kern="1200" spc="7" dirty="0">
                <a:solidFill>
                  <a:prstClr val="black"/>
                </a:solidFill>
                <a:latin typeface="Calibri"/>
                <a:ea typeface="+mn-ea"/>
                <a:cs typeface="Calibri"/>
              </a:rPr>
              <a:t>resources </a:t>
            </a:r>
            <a:r>
              <a:rPr sz="794" kern="1200" spc="-10" dirty="0">
                <a:solidFill>
                  <a:prstClr val="black"/>
                </a:solidFill>
                <a:latin typeface="Calibri"/>
                <a:ea typeface="+mn-ea"/>
                <a:cs typeface="Calibri"/>
              </a:rPr>
              <a:t>to </a:t>
            </a:r>
            <a:r>
              <a:rPr sz="794" kern="1200" spc="10" dirty="0">
                <a:solidFill>
                  <a:prstClr val="black"/>
                </a:solidFill>
                <a:latin typeface="Calibri"/>
                <a:ea typeface="+mn-ea"/>
                <a:cs typeface="Calibri"/>
              </a:rPr>
              <a:t>hire </a:t>
            </a:r>
            <a:r>
              <a:rPr sz="794" kern="1200" spc="13" dirty="0">
                <a:solidFill>
                  <a:prstClr val="black"/>
                </a:solidFill>
                <a:latin typeface="Calibri"/>
                <a:ea typeface="+mn-ea"/>
                <a:cs typeface="Calibri"/>
              </a:rPr>
              <a:t>a </a:t>
            </a:r>
            <a:r>
              <a:rPr sz="794" kern="1200" spc="3" dirty="0">
                <a:solidFill>
                  <a:prstClr val="black"/>
                </a:solidFill>
                <a:latin typeface="Calibri"/>
                <a:ea typeface="+mn-ea"/>
                <a:cs typeface="Calibri"/>
              </a:rPr>
              <a:t>third </a:t>
            </a:r>
            <a:r>
              <a:rPr sz="794" kern="1200" spc="-7" dirty="0">
                <a:solidFill>
                  <a:prstClr val="black"/>
                </a:solidFill>
                <a:latin typeface="Calibri"/>
                <a:ea typeface="+mn-ea"/>
                <a:cs typeface="Calibri"/>
              </a:rPr>
              <a:t>party, </a:t>
            </a:r>
            <a:r>
              <a:rPr sz="794" kern="1200" spc="3" dirty="0">
                <a:solidFill>
                  <a:prstClr val="black"/>
                </a:solidFill>
                <a:latin typeface="Calibri"/>
                <a:ea typeface="+mn-ea"/>
                <a:cs typeface="Calibri"/>
              </a:rPr>
              <a:t>this </a:t>
            </a:r>
            <a:r>
              <a:rPr sz="794" kern="1200" spc="7" dirty="0">
                <a:solidFill>
                  <a:prstClr val="black"/>
                </a:solidFill>
                <a:latin typeface="Calibri"/>
                <a:ea typeface="+mn-ea"/>
                <a:cs typeface="Calibri"/>
              </a:rPr>
              <a:t>person </a:t>
            </a:r>
            <a:r>
              <a:rPr sz="794" kern="1200" spc="26" dirty="0">
                <a:solidFill>
                  <a:prstClr val="black"/>
                </a:solidFill>
                <a:latin typeface="Calibri"/>
                <a:ea typeface="+mn-ea"/>
                <a:cs typeface="Calibri"/>
              </a:rPr>
              <a:t>can  </a:t>
            </a:r>
            <a:r>
              <a:rPr sz="794" kern="1200" spc="20" dirty="0">
                <a:solidFill>
                  <a:prstClr val="black"/>
                </a:solidFill>
                <a:latin typeface="Calibri"/>
                <a:ea typeface="+mn-ea"/>
                <a:cs typeface="Calibri"/>
              </a:rPr>
              <a:t>conduct </a:t>
            </a:r>
            <a:r>
              <a:rPr sz="794" kern="1200" spc="13" dirty="0">
                <a:solidFill>
                  <a:prstClr val="black"/>
                </a:solidFill>
                <a:latin typeface="Calibri"/>
                <a:ea typeface="+mn-ea"/>
                <a:cs typeface="Calibri"/>
              </a:rPr>
              <a:t>one-on-one confidential </a:t>
            </a:r>
            <a:r>
              <a:rPr sz="794" kern="1200" spc="10" dirty="0">
                <a:solidFill>
                  <a:prstClr val="black"/>
                </a:solidFill>
                <a:latin typeface="Calibri"/>
                <a:ea typeface="+mn-ea"/>
                <a:cs typeface="Calibri"/>
              </a:rPr>
              <a:t>interviews </a:t>
            </a:r>
            <a:r>
              <a:rPr sz="794" kern="1200" spc="-3" dirty="0">
                <a:solidFill>
                  <a:prstClr val="black"/>
                </a:solidFill>
                <a:latin typeface="Calibri"/>
                <a:ea typeface="+mn-ea"/>
                <a:cs typeface="Calibri"/>
              </a:rPr>
              <a:t>and/or </a:t>
            </a:r>
            <a:r>
              <a:rPr sz="794" kern="1200" spc="13" dirty="0">
                <a:solidFill>
                  <a:prstClr val="black"/>
                </a:solidFill>
                <a:latin typeface="Calibri"/>
                <a:ea typeface="+mn-ea"/>
                <a:cs typeface="Calibri"/>
              </a:rPr>
              <a:t>focus </a:t>
            </a:r>
            <a:r>
              <a:rPr sz="794" kern="1200" spc="10" dirty="0">
                <a:solidFill>
                  <a:prstClr val="black"/>
                </a:solidFill>
                <a:latin typeface="Calibri"/>
                <a:ea typeface="+mn-ea"/>
                <a:cs typeface="Calibri"/>
              </a:rPr>
              <a:t>groups  </a:t>
            </a:r>
            <a:r>
              <a:rPr sz="794" kern="1200" spc="13" dirty="0">
                <a:solidFill>
                  <a:prstClr val="black"/>
                </a:solidFill>
                <a:latin typeface="Calibri"/>
                <a:ea typeface="+mn-ea"/>
                <a:cs typeface="Calibri"/>
              </a:rPr>
              <a:t>with a </a:t>
            </a:r>
            <a:r>
              <a:rPr sz="794" kern="1200" spc="20" dirty="0">
                <a:solidFill>
                  <a:prstClr val="black"/>
                </a:solidFill>
                <a:latin typeface="Calibri"/>
                <a:ea typeface="+mn-ea"/>
                <a:cs typeface="Calibri"/>
              </a:rPr>
              <a:t>sampling </a:t>
            </a:r>
            <a:r>
              <a:rPr sz="794" kern="1200" dirty="0">
                <a:solidFill>
                  <a:prstClr val="black"/>
                </a:solidFill>
                <a:latin typeface="Calibri"/>
                <a:ea typeface="+mn-ea"/>
                <a:cs typeface="Calibri"/>
              </a:rPr>
              <a:t>of </a:t>
            </a:r>
            <a:r>
              <a:rPr sz="794" kern="1200" spc="3" dirty="0">
                <a:solidFill>
                  <a:prstClr val="black"/>
                </a:solidFill>
                <a:latin typeface="Calibri"/>
                <a:ea typeface="+mn-ea"/>
                <a:cs typeface="Calibri"/>
              </a:rPr>
              <a:t>constituents </a:t>
            </a:r>
            <a:r>
              <a:rPr sz="794" kern="1200" spc="17" dirty="0">
                <a:solidFill>
                  <a:prstClr val="black"/>
                </a:solidFill>
                <a:latin typeface="Calibri"/>
                <a:ea typeface="+mn-ea"/>
                <a:cs typeface="Calibri"/>
              </a:rPr>
              <a:t>and summarize </a:t>
            </a:r>
            <a:r>
              <a:rPr sz="794" kern="1200" spc="20" dirty="0">
                <a:solidFill>
                  <a:prstClr val="black"/>
                </a:solidFill>
                <a:latin typeface="Calibri"/>
                <a:ea typeface="+mn-ea"/>
                <a:cs typeface="Calibri"/>
              </a:rPr>
              <a:t>key </a:t>
            </a:r>
            <a:r>
              <a:rPr sz="794" kern="1200" dirty="0">
                <a:solidFill>
                  <a:prstClr val="black"/>
                </a:solidFill>
                <a:latin typeface="Calibri"/>
                <a:ea typeface="+mn-ea"/>
                <a:cs typeface="Calibri"/>
              </a:rPr>
              <a:t>themes </a:t>
            </a:r>
            <a:r>
              <a:rPr sz="794" kern="1200" spc="23" dirty="0">
                <a:solidFill>
                  <a:prstClr val="black"/>
                </a:solidFill>
                <a:latin typeface="Calibri"/>
                <a:ea typeface="+mn-ea"/>
                <a:cs typeface="Calibri"/>
              </a:rPr>
              <a:t>in </a:t>
            </a:r>
            <a:r>
              <a:rPr sz="794" kern="1200" spc="-7" dirty="0">
                <a:solidFill>
                  <a:prstClr val="black"/>
                </a:solidFill>
                <a:latin typeface="Calibri"/>
                <a:ea typeface="+mn-ea"/>
                <a:cs typeface="Calibri"/>
              </a:rPr>
              <a:t>the  </a:t>
            </a:r>
            <a:r>
              <a:rPr sz="794" kern="1200" spc="13" dirty="0">
                <a:solidFill>
                  <a:prstClr val="black"/>
                </a:solidFill>
                <a:latin typeface="Calibri"/>
                <a:ea typeface="+mn-ea"/>
                <a:cs typeface="Calibri"/>
              </a:rPr>
              <a:t>feedback. </a:t>
            </a:r>
            <a:r>
              <a:rPr sz="794" kern="1200" spc="7" dirty="0">
                <a:solidFill>
                  <a:prstClr val="black"/>
                </a:solidFill>
                <a:latin typeface="Calibri"/>
                <a:ea typeface="+mn-ea"/>
                <a:cs typeface="Calibri"/>
              </a:rPr>
              <a:t>Interviews </a:t>
            </a:r>
            <a:r>
              <a:rPr sz="794" kern="1200" spc="3" dirty="0">
                <a:solidFill>
                  <a:prstClr val="black"/>
                </a:solidFill>
                <a:latin typeface="Calibri"/>
                <a:ea typeface="+mn-ea"/>
                <a:cs typeface="Calibri"/>
              </a:rPr>
              <a:t>or </a:t>
            </a:r>
            <a:r>
              <a:rPr sz="794" kern="1200" spc="13" dirty="0">
                <a:solidFill>
                  <a:prstClr val="black"/>
                </a:solidFill>
                <a:latin typeface="Calibri"/>
                <a:ea typeface="+mn-ea"/>
                <a:cs typeface="Calibri"/>
              </a:rPr>
              <a:t>focus </a:t>
            </a:r>
            <a:r>
              <a:rPr sz="794" kern="1200" spc="10" dirty="0">
                <a:solidFill>
                  <a:prstClr val="black"/>
                </a:solidFill>
                <a:latin typeface="Calibri"/>
                <a:ea typeface="+mn-ea"/>
                <a:cs typeface="Calibri"/>
              </a:rPr>
              <a:t>groups </a:t>
            </a:r>
            <a:r>
              <a:rPr sz="794" kern="1200" spc="26" dirty="0">
                <a:solidFill>
                  <a:prstClr val="black"/>
                </a:solidFill>
                <a:latin typeface="Calibri"/>
                <a:ea typeface="+mn-ea"/>
                <a:cs typeface="Calibri"/>
              </a:rPr>
              <a:t>can </a:t>
            </a:r>
            <a:r>
              <a:rPr sz="794" kern="1200" spc="17" dirty="0">
                <a:solidFill>
                  <a:prstClr val="black"/>
                </a:solidFill>
                <a:latin typeface="Calibri"/>
                <a:ea typeface="+mn-ea"/>
                <a:cs typeface="Calibri"/>
              </a:rPr>
              <a:t>help </a:t>
            </a:r>
            <a:r>
              <a:rPr sz="794" kern="1200" spc="10" dirty="0">
                <a:solidFill>
                  <a:prstClr val="black"/>
                </a:solidFill>
                <a:latin typeface="Calibri"/>
                <a:ea typeface="+mn-ea"/>
                <a:cs typeface="Calibri"/>
              </a:rPr>
              <a:t>reach </a:t>
            </a:r>
            <a:r>
              <a:rPr sz="794" kern="1200" spc="13" dirty="0">
                <a:solidFill>
                  <a:prstClr val="black"/>
                </a:solidFill>
                <a:latin typeface="Calibri"/>
                <a:ea typeface="+mn-ea"/>
                <a:cs typeface="Calibri"/>
              </a:rPr>
              <a:t>a </a:t>
            </a:r>
            <a:r>
              <a:rPr sz="794" kern="1200" spc="-3" dirty="0">
                <a:solidFill>
                  <a:prstClr val="black"/>
                </a:solidFill>
                <a:latin typeface="Calibri"/>
                <a:ea typeface="+mn-ea"/>
                <a:cs typeface="Calibri"/>
              </a:rPr>
              <a:t>greater </a:t>
            </a:r>
            <a:r>
              <a:rPr sz="794" kern="1200" spc="17" dirty="0">
                <a:solidFill>
                  <a:prstClr val="black"/>
                </a:solidFill>
                <a:latin typeface="Calibri"/>
                <a:ea typeface="+mn-ea"/>
                <a:cs typeface="Calibri"/>
              </a:rPr>
              <a:t>level  </a:t>
            </a:r>
            <a:r>
              <a:rPr sz="794" kern="1200" dirty="0">
                <a:solidFill>
                  <a:prstClr val="black"/>
                </a:solidFill>
                <a:latin typeface="Calibri"/>
                <a:ea typeface="+mn-ea"/>
                <a:cs typeface="Calibri"/>
              </a:rPr>
              <a:t>of </a:t>
            </a:r>
            <a:r>
              <a:rPr sz="794" kern="1200" spc="20" dirty="0">
                <a:solidFill>
                  <a:prstClr val="black"/>
                </a:solidFill>
                <a:latin typeface="Calibri"/>
                <a:ea typeface="+mn-ea"/>
                <a:cs typeface="Calibri"/>
              </a:rPr>
              <a:t>nuance </a:t>
            </a:r>
            <a:r>
              <a:rPr sz="794" kern="1200" spc="-13" dirty="0">
                <a:solidFill>
                  <a:prstClr val="black"/>
                </a:solidFill>
                <a:latin typeface="Calibri"/>
                <a:ea typeface="+mn-ea"/>
                <a:cs typeface="Calibri"/>
              </a:rPr>
              <a:t>after </a:t>
            </a:r>
            <a:r>
              <a:rPr sz="794" kern="1200" spc="20" dirty="0">
                <a:solidFill>
                  <a:prstClr val="black"/>
                </a:solidFill>
                <a:latin typeface="Calibri"/>
                <a:ea typeface="+mn-ea"/>
                <a:cs typeface="Calibri"/>
              </a:rPr>
              <a:t>conducting </a:t>
            </a:r>
            <a:r>
              <a:rPr sz="794" kern="1200" spc="13" dirty="0">
                <a:solidFill>
                  <a:prstClr val="black"/>
                </a:solidFill>
                <a:latin typeface="Calibri"/>
                <a:ea typeface="+mn-ea"/>
                <a:cs typeface="Calibri"/>
              </a:rPr>
              <a:t>a </a:t>
            </a:r>
            <a:r>
              <a:rPr sz="794" kern="1200" dirty="0">
                <a:solidFill>
                  <a:prstClr val="black"/>
                </a:solidFill>
                <a:latin typeface="Calibri"/>
                <a:ea typeface="+mn-ea"/>
                <a:cs typeface="Calibri"/>
              </a:rPr>
              <a:t>survey, </a:t>
            </a:r>
            <a:r>
              <a:rPr sz="794" kern="1200" spc="-10" dirty="0">
                <a:solidFill>
                  <a:prstClr val="black"/>
                </a:solidFill>
                <a:latin typeface="Calibri"/>
                <a:ea typeface="+mn-ea"/>
                <a:cs typeface="Calibri"/>
              </a:rPr>
              <a:t>to </a:t>
            </a:r>
            <a:r>
              <a:rPr sz="794" kern="1200" spc="10" dirty="0">
                <a:solidFill>
                  <a:prstClr val="black"/>
                </a:solidFill>
                <a:latin typeface="Calibri"/>
                <a:ea typeface="+mn-ea"/>
                <a:cs typeface="Calibri"/>
              </a:rPr>
              <a:t>probe certain </a:t>
            </a:r>
            <a:r>
              <a:rPr sz="794" kern="1200" spc="13" dirty="0">
                <a:solidFill>
                  <a:prstClr val="black"/>
                </a:solidFill>
                <a:latin typeface="Calibri"/>
                <a:ea typeface="+mn-ea"/>
                <a:cs typeface="Calibri"/>
              </a:rPr>
              <a:t>topics </a:t>
            </a:r>
            <a:r>
              <a:rPr sz="794" kern="1200" spc="-3" dirty="0">
                <a:solidFill>
                  <a:prstClr val="black"/>
                </a:solidFill>
                <a:latin typeface="Calibri"/>
                <a:ea typeface="+mn-ea"/>
                <a:cs typeface="Calibri"/>
              </a:rPr>
              <a:t>for  </a:t>
            </a:r>
            <a:r>
              <a:rPr sz="794" kern="1200" spc="3" dirty="0">
                <a:solidFill>
                  <a:prstClr val="black"/>
                </a:solidFill>
                <a:latin typeface="Calibri"/>
                <a:ea typeface="+mn-ea"/>
                <a:cs typeface="Calibri"/>
              </a:rPr>
              <a:t>deeper</a:t>
            </a:r>
            <a:r>
              <a:rPr sz="794" kern="1200" spc="30" dirty="0">
                <a:solidFill>
                  <a:prstClr val="black"/>
                </a:solidFill>
                <a:latin typeface="Calibri"/>
                <a:ea typeface="+mn-ea"/>
                <a:cs typeface="Calibri"/>
              </a:rPr>
              <a:t> </a:t>
            </a:r>
            <a:r>
              <a:rPr sz="794" kern="1200" spc="10" dirty="0">
                <a:solidFill>
                  <a:prstClr val="black"/>
                </a:solidFill>
                <a:latin typeface="Calibri"/>
                <a:ea typeface="+mn-ea"/>
                <a:cs typeface="Calibri"/>
              </a:rPr>
              <a:t>understanding.</a:t>
            </a:r>
            <a:endParaRPr sz="794" kern="1200" dirty="0">
              <a:solidFill>
                <a:prstClr val="black"/>
              </a:solidFill>
              <a:latin typeface="Calibri"/>
              <a:ea typeface="+mn-ea"/>
              <a:cs typeface="Calibri"/>
            </a:endParaRPr>
          </a:p>
        </p:txBody>
      </p:sp>
      <p:sp>
        <p:nvSpPr>
          <p:cNvPr id="14" name="object 14"/>
          <p:cNvSpPr txBox="1"/>
          <p:nvPr/>
        </p:nvSpPr>
        <p:spPr>
          <a:xfrm>
            <a:off x="4957894" y="887215"/>
            <a:ext cx="2773376" cy="151154"/>
          </a:xfrm>
          <a:prstGeom prst="rect">
            <a:avLst/>
          </a:prstGeom>
        </p:spPr>
        <p:txBody>
          <a:bodyPr vert="horz" wrap="square" lIns="0" tIns="8404" rIns="0" bIns="0" rtlCol="0">
            <a:spAutoFit/>
          </a:bodyPr>
          <a:lstStyle/>
          <a:p>
            <a:pPr marL="8405" defTabSz="605150">
              <a:spcBef>
                <a:spcPts val="66"/>
              </a:spcBef>
              <a:buClrTx/>
            </a:pPr>
            <a:r>
              <a:rPr sz="927" kern="1200" spc="66" dirty="0">
                <a:solidFill>
                  <a:srgbClr val="4F81BD">
                    <a:lumMod val="50000"/>
                  </a:srgbClr>
                </a:solidFill>
                <a:latin typeface="FrankRuehl" panose="020E0503060101010101" pitchFamily="34" charset="-79"/>
                <a:ea typeface="+mn-ea"/>
                <a:cs typeface="FrankRuehl" panose="020E0503060101010101" pitchFamily="34" charset="-79"/>
              </a:rPr>
              <a:t>MAKE</a:t>
            </a:r>
            <a:r>
              <a:rPr sz="927" kern="1200" spc="17"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63" dirty="0">
                <a:solidFill>
                  <a:srgbClr val="4F81BD">
                    <a:lumMod val="50000"/>
                  </a:srgbClr>
                </a:solidFill>
                <a:latin typeface="FrankRuehl" panose="020E0503060101010101" pitchFamily="34" charset="-79"/>
                <a:ea typeface="+mn-ea"/>
                <a:cs typeface="FrankRuehl" panose="020E0503060101010101" pitchFamily="34" charset="-79"/>
              </a:rPr>
              <a:t>SURE</a:t>
            </a:r>
            <a:r>
              <a:rPr sz="927"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3" dirty="0">
                <a:solidFill>
                  <a:srgbClr val="4F81BD">
                    <a:lumMod val="50000"/>
                  </a:srgbClr>
                </a:solidFill>
                <a:latin typeface="FrankRuehl" panose="020E0503060101010101" pitchFamily="34" charset="-79"/>
                <a:ea typeface="+mn-ea"/>
                <a:cs typeface="FrankRuehl" panose="020E0503060101010101" pitchFamily="34" charset="-79"/>
              </a:rPr>
              <a:t>YOU</a:t>
            </a:r>
            <a:r>
              <a:rPr sz="927" kern="1200" spc="17"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3" dirty="0">
                <a:solidFill>
                  <a:srgbClr val="4F81BD">
                    <a:lumMod val="50000"/>
                  </a:srgbClr>
                </a:solidFill>
                <a:latin typeface="FrankRuehl" panose="020E0503060101010101" pitchFamily="34" charset="-79"/>
                <a:ea typeface="+mn-ea"/>
                <a:cs typeface="FrankRuehl" panose="020E0503060101010101" pitchFamily="34" charset="-79"/>
              </a:rPr>
              <a:t>CAN</a:t>
            </a:r>
            <a:r>
              <a:rPr sz="927"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0" dirty="0">
                <a:solidFill>
                  <a:srgbClr val="4F81BD">
                    <a:lumMod val="50000"/>
                  </a:srgbClr>
                </a:solidFill>
                <a:latin typeface="FrankRuehl" panose="020E0503060101010101" pitchFamily="34" charset="-79"/>
                <a:ea typeface="+mn-ea"/>
                <a:cs typeface="FrankRuehl" panose="020E0503060101010101" pitchFamily="34" charset="-79"/>
              </a:rPr>
              <a:t>ANALYZE</a:t>
            </a:r>
            <a:r>
              <a:rPr sz="927" kern="1200" spc="17"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3" dirty="0">
                <a:solidFill>
                  <a:srgbClr val="4F81BD">
                    <a:lumMod val="50000"/>
                  </a:srgbClr>
                </a:solidFill>
                <a:latin typeface="FrankRuehl" panose="020E0503060101010101" pitchFamily="34" charset="-79"/>
                <a:ea typeface="+mn-ea"/>
                <a:cs typeface="FrankRuehl" panose="020E0503060101010101" pitchFamily="34" charset="-79"/>
              </a:rPr>
              <a:t>FOR</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0" dirty="0">
                <a:solidFill>
                  <a:srgbClr val="4F81BD">
                    <a:lumMod val="50000"/>
                  </a:srgbClr>
                </a:solidFill>
                <a:latin typeface="FrankRuehl" panose="020E0503060101010101" pitchFamily="34" charset="-79"/>
                <a:ea typeface="+mn-ea"/>
                <a:cs typeface="FrankRuehl" panose="020E0503060101010101" pitchFamily="34" charset="-79"/>
              </a:rPr>
              <a:t>EQUITY</a:t>
            </a:r>
            <a:r>
              <a:rPr sz="927" kern="1200" spc="50" dirty="0">
                <a:solidFill>
                  <a:srgbClr val="77787B"/>
                </a:solidFill>
                <a:latin typeface="FrankRuehl" panose="020E0503060101010101" pitchFamily="34" charset="-79"/>
                <a:ea typeface="+mn-ea"/>
                <a:cs typeface="FrankRuehl" panose="020E0503060101010101" pitchFamily="34" charset="-79"/>
              </a:rPr>
              <a:t>.</a:t>
            </a:r>
            <a:endParaRPr sz="927" kern="1200" dirty="0">
              <a:solidFill>
                <a:prstClr val="black"/>
              </a:solidFill>
              <a:latin typeface="FrankRuehl" panose="020E0503060101010101" pitchFamily="34" charset="-79"/>
              <a:ea typeface="+mn-ea"/>
              <a:cs typeface="FrankRuehl" panose="020E0503060101010101" pitchFamily="34" charset="-79"/>
            </a:endParaRPr>
          </a:p>
        </p:txBody>
      </p:sp>
      <p:sp>
        <p:nvSpPr>
          <p:cNvPr id="15" name="object 15"/>
          <p:cNvSpPr txBox="1"/>
          <p:nvPr/>
        </p:nvSpPr>
        <p:spPr>
          <a:xfrm>
            <a:off x="4830487" y="1177510"/>
            <a:ext cx="2941491" cy="1099682"/>
          </a:xfrm>
          <a:prstGeom prst="rect">
            <a:avLst/>
          </a:prstGeom>
        </p:spPr>
        <p:txBody>
          <a:bodyPr vert="horz" wrap="square" lIns="0" tIns="8404" rIns="0" bIns="0" rtlCol="0">
            <a:spAutoFit/>
          </a:bodyPr>
          <a:lstStyle/>
          <a:p>
            <a:pPr marL="159692" marR="3362" indent="-151287" defTabSz="605150">
              <a:lnSpc>
                <a:spcPct val="129200"/>
              </a:lnSpc>
              <a:spcBef>
                <a:spcPts val="66"/>
              </a:spcBef>
              <a:buClrTx/>
              <a:tabLst>
                <a:tab pos="159272" algn="l"/>
              </a:tabLst>
            </a:pPr>
            <a:r>
              <a:rPr sz="794" kern="1200" spc="13" dirty="0">
                <a:solidFill>
                  <a:prstClr val="black"/>
                </a:solidFill>
                <a:latin typeface="Calibri"/>
                <a:ea typeface="+mn-ea"/>
                <a:cs typeface="Calibri"/>
              </a:rPr>
              <a:t>a.	</a:t>
            </a:r>
            <a:r>
              <a:rPr sz="794" kern="1200" spc="20" dirty="0">
                <a:solidFill>
                  <a:prstClr val="black"/>
                </a:solidFill>
                <a:latin typeface="Calibri"/>
                <a:ea typeface="+mn-ea"/>
                <a:cs typeface="Calibri"/>
              </a:rPr>
              <a:t>Especially </a:t>
            </a:r>
            <a:r>
              <a:rPr sz="794" kern="1200" spc="7" dirty="0">
                <a:solidFill>
                  <a:prstClr val="black"/>
                </a:solidFill>
                <a:latin typeface="Calibri"/>
                <a:ea typeface="+mn-ea"/>
                <a:cs typeface="Calibri"/>
              </a:rPr>
              <a:t>if </a:t>
            </a:r>
            <a:r>
              <a:rPr sz="794" kern="1200" spc="17" dirty="0">
                <a:solidFill>
                  <a:prstClr val="black"/>
                </a:solidFill>
                <a:latin typeface="Calibri"/>
                <a:ea typeface="+mn-ea"/>
                <a:cs typeface="Calibri"/>
              </a:rPr>
              <a:t>using an anonymous </a:t>
            </a:r>
            <a:r>
              <a:rPr sz="794" kern="1200" dirty="0">
                <a:solidFill>
                  <a:prstClr val="black"/>
                </a:solidFill>
                <a:latin typeface="Calibri"/>
                <a:ea typeface="+mn-ea"/>
                <a:cs typeface="Calibri"/>
              </a:rPr>
              <a:t>survey, </a:t>
            </a:r>
            <a:r>
              <a:rPr sz="794" kern="1200" spc="-3" dirty="0">
                <a:solidFill>
                  <a:prstClr val="black"/>
                </a:solidFill>
                <a:latin typeface="Calibri"/>
                <a:ea typeface="+mn-ea"/>
                <a:cs typeface="Calibri"/>
              </a:rPr>
              <a:t>it </a:t>
            </a:r>
            <a:r>
              <a:rPr sz="794" kern="1200" spc="33" dirty="0">
                <a:solidFill>
                  <a:prstClr val="black"/>
                </a:solidFill>
                <a:latin typeface="Calibri"/>
                <a:ea typeface="+mn-ea"/>
                <a:cs typeface="Calibri"/>
              </a:rPr>
              <a:t>will </a:t>
            </a:r>
            <a:r>
              <a:rPr sz="794" kern="1200" spc="10" dirty="0">
                <a:solidFill>
                  <a:prstClr val="black"/>
                </a:solidFill>
                <a:latin typeface="Calibri"/>
                <a:ea typeface="+mn-ea"/>
                <a:cs typeface="Calibri"/>
              </a:rPr>
              <a:t>be </a:t>
            </a:r>
            <a:r>
              <a:rPr sz="794" kern="1200" spc="3" dirty="0">
                <a:solidFill>
                  <a:prstClr val="black"/>
                </a:solidFill>
                <a:latin typeface="Calibri"/>
                <a:ea typeface="+mn-ea"/>
                <a:cs typeface="Calibri"/>
              </a:rPr>
              <a:t>important </a:t>
            </a:r>
            <a:r>
              <a:rPr sz="794" kern="1200" spc="-10" dirty="0">
                <a:solidFill>
                  <a:prstClr val="black"/>
                </a:solidFill>
                <a:latin typeface="Calibri"/>
                <a:ea typeface="+mn-ea"/>
                <a:cs typeface="Calibri"/>
              </a:rPr>
              <a:t>to  </a:t>
            </a:r>
            <a:r>
              <a:rPr sz="794" kern="1200" spc="20" dirty="0">
                <a:solidFill>
                  <a:prstClr val="black"/>
                </a:solidFill>
                <a:latin typeface="Calibri"/>
                <a:ea typeface="+mn-ea"/>
                <a:cs typeface="Calibri"/>
              </a:rPr>
              <a:t>collect </a:t>
            </a:r>
            <a:r>
              <a:rPr sz="794" kern="1200" spc="23" dirty="0">
                <a:solidFill>
                  <a:prstClr val="black"/>
                </a:solidFill>
                <a:latin typeface="Calibri"/>
                <a:ea typeface="+mn-ea"/>
                <a:cs typeface="Calibri"/>
              </a:rPr>
              <a:t>basic </a:t>
            </a:r>
            <a:r>
              <a:rPr sz="794" kern="1200" spc="17" dirty="0">
                <a:solidFill>
                  <a:prstClr val="black"/>
                </a:solidFill>
                <a:latin typeface="Calibri"/>
                <a:ea typeface="+mn-ea"/>
                <a:cs typeface="Calibri"/>
              </a:rPr>
              <a:t>demographic </a:t>
            </a:r>
            <a:r>
              <a:rPr sz="794" kern="1200" spc="10" dirty="0">
                <a:solidFill>
                  <a:prstClr val="black"/>
                </a:solidFill>
                <a:latin typeface="Calibri"/>
                <a:ea typeface="+mn-ea"/>
                <a:cs typeface="Calibri"/>
              </a:rPr>
              <a:t>information </a:t>
            </a:r>
            <a:r>
              <a:rPr sz="794" kern="1200" spc="3" dirty="0">
                <a:solidFill>
                  <a:prstClr val="black"/>
                </a:solidFill>
                <a:latin typeface="Calibri"/>
                <a:ea typeface="+mn-ea"/>
                <a:cs typeface="Calibri"/>
              </a:rPr>
              <a:t>from respondents </a:t>
            </a:r>
            <a:r>
              <a:rPr sz="794" kern="1200" spc="13" dirty="0">
                <a:solidFill>
                  <a:prstClr val="black"/>
                </a:solidFill>
                <a:latin typeface="Calibri"/>
                <a:ea typeface="+mn-ea"/>
                <a:cs typeface="Calibri"/>
              </a:rPr>
              <a:t>voluntarily  </a:t>
            </a:r>
            <a:r>
              <a:rPr sz="794" kern="1200" spc="7" dirty="0">
                <a:solidFill>
                  <a:prstClr val="black"/>
                </a:solidFill>
                <a:latin typeface="Calibri"/>
                <a:ea typeface="+mn-ea"/>
                <a:cs typeface="Calibri"/>
              </a:rPr>
              <a:t>(e.g., </a:t>
            </a:r>
            <a:r>
              <a:rPr sz="794" kern="1200" dirty="0">
                <a:solidFill>
                  <a:prstClr val="black"/>
                </a:solidFill>
                <a:latin typeface="Calibri"/>
                <a:ea typeface="+mn-ea"/>
                <a:cs typeface="Calibri"/>
              </a:rPr>
              <a:t>related </a:t>
            </a:r>
            <a:r>
              <a:rPr sz="794" kern="1200" spc="-10" dirty="0">
                <a:solidFill>
                  <a:prstClr val="black"/>
                </a:solidFill>
                <a:latin typeface="Calibri"/>
                <a:ea typeface="+mn-ea"/>
                <a:cs typeface="Calibri"/>
              </a:rPr>
              <a:t>to </a:t>
            </a:r>
            <a:r>
              <a:rPr sz="794" kern="1200" spc="10" dirty="0">
                <a:solidFill>
                  <a:prstClr val="black"/>
                </a:solidFill>
                <a:latin typeface="Calibri"/>
                <a:ea typeface="+mn-ea"/>
                <a:cs typeface="Calibri"/>
              </a:rPr>
              <a:t>wealth/income, race, </a:t>
            </a:r>
            <a:r>
              <a:rPr sz="794" kern="1200" spc="7" dirty="0">
                <a:solidFill>
                  <a:prstClr val="black"/>
                </a:solidFill>
                <a:latin typeface="Calibri"/>
                <a:ea typeface="+mn-ea"/>
                <a:cs typeface="Calibri"/>
              </a:rPr>
              <a:t>ethnicity, </a:t>
            </a:r>
            <a:r>
              <a:rPr sz="794" kern="1200" dirty="0">
                <a:solidFill>
                  <a:prstClr val="black"/>
                </a:solidFill>
                <a:latin typeface="Calibri"/>
                <a:ea typeface="+mn-ea"/>
                <a:cs typeface="Calibri"/>
              </a:rPr>
              <a:t>gender, </a:t>
            </a:r>
            <a:r>
              <a:rPr sz="794" kern="1200" spc="7" dirty="0">
                <a:solidFill>
                  <a:prstClr val="black"/>
                </a:solidFill>
                <a:latin typeface="Calibri"/>
                <a:ea typeface="+mn-ea"/>
                <a:cs typeface="Calibri"/>
              </a:rPr>
              <a:t>gender  </a:t>
            </a:r>
            <a:r>
              <a:rPr sz="794" kern="1200" dirty="0">
                <a:solidFill>
                  <a:prstClr val="black"/>
                </a:solidFill>
                <a:latin typeface="Calibri"/>
                <a:ea typeface="+mn-ea"/>
                <a:cs typeface="Calibri"/>
              </a:rPr>
              <a:t>identity, </a:t>
            </a:r>
            <a:r>
              <a:rPr sz="794" kern="1200" spc="17" dirty="0">
                <a:solidFill>
                  <a:prstClr val="black"/>
                </a:solidFill>
                <a:latin typeface="Calibri"/>
                <a:ea typeface="+mn-ea"/>
                <a:cs typeface="Calibri"/>
              </a:rPr>
              <a:t>sexual </a:t>
            </a:r>
            <a:r>
              <a:rPr sz="794" kern="1200" spc="7" dirty="0">
                <a:solidFill>
                  <a:prstClr val="black"/>
                </a:solidFill>
                <a:latin typeface="Calibri"/>
                <a:ea typeface="+mn-ea"/>
                <a:cs typeface="Calibri"/>
              </a:rPr>
              <a:t>orientation, </a:t>
            </a:r>
            <a:r>
              <a:rPr sz="794" kern="1200" spc="10" dirty="0">
                <a:solidFill>
                  <a:prstClr val="black"/>
                </a:solidFill>
                <a:latin typeface="Calibri"/>
                <a:ea typeface="+mn-ea"/>
                <a:cs typeface="Calibri"/>
              </a:rPr>
              <a:t>age </a:t>
            </a:r>
            <a:r>
              <a:rPr sz="794" kern="1200" spc="17" dirty="0">
                <a:solidFill>
                  <a:prstClr val="black"/>
                </a:solidFill>
                <a:latin typeface="Calibri"/>
                <a:ea typeface="+mn-ea"/>
                <a:cs typeface="Calibri"/>
              </a:rPr>
              <a:t>and disability </a:t>
            </a:r>
            <a:r>
              <a:rPr sz="794" kern="1200" spc="-7" dirty="0">
                <a:solidFill>
                  <a:prstClr val="black"/>
                </a:solidFill>
                <a:latin typeface="Calibri"/>
                <a:ea typeface="+mn-ea"/>
                <a:cs typeface="Calibri"/>
              </a:rPr>
              <a:t>status). </a:t>
            </a:r>
            <a:r>
              <a:rPr sz="794" kern="1200" spc="17" dirty="0">
                <a:solidFill>
                  <a:prstClr val="black"/>
                </a:solidFill>
                <a:latin typeface="Calibri"/>
                <a:ea typeface="+mn-ea"/>
                <a:cs typeface="Calibri"/>
              </a:rPr>
              <a:t>This </a:t>
            </a:r>
            <a:r>
              <a:rPr sz="794" kern="1200" spc="33" dirty="0">
                <a:solidFill>
                  <a:prstClr val="black"/>
                </a:solidFill>
                <a:latin typeface="Calibri"/>
                <a:ea typeface="+mn-ea"/>
                <a:cs typeface="Calibri"/>
              </a:rPr>
              <a:t>will  </a:t>
            </a:r>
            <a:r>
              <a:rPr sz="794" kern="1200" spc="13" dirty="0">
                <a:solidFill>
                  <a:prstClr val="black"/>
                </a:solidFill>
                <a:latin typeface="Calibri"/>
                <a:ea typeface="+mn-ea"/>
                <a:cs typeface="Calibri"/>
              </a:rPr>
              <a:t>enable </a:t>
            </a:r>
            <a:r>
              <a:rPr sz="794" kern="1200" spc="17" dirty="0">
                <a:solidFill>
                  <a:prstClr val="black"/>
                </a:solidFill>
                <a:latin typeface="Calibri"/>
                <a:ea typeface="+mn-ea"/>
                <a:cs typeface="Calibri"/>
              </a:rPr>
              <a:t>you </a:t>
            </a:r>
            <a:r>
              <a:rPr sz="794" kern="1200" spc="-10" dirty="0">
                <a:solidFill>
                  <a:prstClr val="black"/>
                </a:solidFill>
                <a:latin typeface="Calibri"/>
                <a:ea typeface="+mn-ea"/>
                <a:cs typeface="Calibri"/>
              </a:rPr>
              <a:t>to </a:t>
            </a:r>
            <a:r>
              <a:rPr sz="794" kern="1200" spc="23" dirty="0">
                <a:solidFill>
                  <a:prstClr val="black"/>
                </a:solidFill>
                <a:latin typeface="Calibri"/>
                <a:ea typeface="+mn-ea"/>
                <a:cs typeface="Calibri"/>
              </a:rPr>
              <a:t>know </a:t>
            </a:r>
            <a:r>
              <a:rPr sz="794" kern="1200" spc="3" dirty="0">
                <a:solidFill>
                  <a:prstClr val="black"/>
                </a:solidFill>
                <a:latin typeface="Calibri"/>
                <a:ea typeface="+mn-ea"/>
                <a:cs typeface="Calibri"/>
              </a:rPr>
              <a:t>whether </a:t>
            </a:r>
            <a:r>
              <a:rPr sz="794" kern="1200" spc="17" dirty="0">
                <a:solidFill>
                  <a:prstClr val="black"/>
                </a:solidFill>
                <a:latin typeface="Calibri"/>
                <a:ea typeface="+mn-ea"/>
                <a:cs typeface="Calibri"/>
              </a:rPr>
              <a:t>you </a:t>
            </a:r>
            <a:r>
              <a:rPr sz="794" kern="1200" spc="13" dirty="0">
                <a:solidFill>
                  <a:prstClr val="black"/>
                </a:solidFill>
                <a:latin typeface="Calibri"/>
                <a:ea typeface="+mn-ea"/>
                <a:cs typeface="Calibri"/>
              </a:rPr>
              <a:t>received </a:t>
            </a:r>
            <a:r>
              <a:rPr sz="794" kern="1200" spc="17" dirty="0">
                <a:solidFill>
                  <a:prstClr val="black"/>
                </a:solidFill>
                <a:latin typeface="Calibri"/>
                <a:ea typeface="+mn-ea"/>
                <a:cs typeface="Calibri"/>
              </a:rPr>
              <a:t>an </a:t>
            </a:r>
            <a:r>
              <a:rPr sz="794" kern="1200" spc="7" dirty="0">
                <a:solidFill>
                  <a:prstClr val="black"/>
                </a:solidFill>
                <a:latin typeface="Calibri"/>
                <a:ea typeface="+mn-ea"/>
                <a:cs typeface="Calibri"/>
              </a:rPr>
              <a:t>adequate </a:t>
            </a:r>
            <a:r>
              <a:rPr sz="794" kern="1200" spc="3" dirty="0">
                <a:solidFill>
                  <a:prstClr val="black"/>
                </a:solidFill>
                <a:latin typeface="Calibri"/>
                <a:ea typeface="+mn-ea"/>
                <a:cs typeface="Calibri"/>
              </a:rPr>
              <a:t>response </a:t>
            </a:r>
            <a:r>
              <a:rPr sz="794" kern="1200" spc="-13" dirty="0">
                <a:solidFill>
                  <a:prstClr val="black"/>
                </a:solidFill>
                <a:latin typeface="Calibri"/>
                <a:ea typeface="+mn-ea"/>
                <a:cs typeface="Calibri"/>
              </a:rPr>
              <a:t>rate  </a:t>
            </a:r>
            <a:r>
              <a:rPr sz="794" kern="1200" spc="3" dirty="0">
                <a:solidFill>
                  <a:prstClr val="black"/>
                </a:solidFill>
                <a:latin typeface="Calibri"/>
                <a:ea typeface="+mn-ea"/>
                <a:cs typeface="Calibri"/>
              </a:rPr>
              <a:t>from </a:t>
            </a:r>
            <a:r>
              <a:rPr sz="794" kern="1200" spc="20" dirty="0">
                <a:solidFill>
                  <a:prstClr val="black"/>
                </a:solidFill>
                <a:latin typeface="Calibri"/>
                <a:ea typeface="+mn-ea"/>
                <a:cs typeface="Calibri"/>
              </a:rPr>
              <a:t>specific </a:t>
            </a:r>
            <a:r>
              <a:rPr sz="794" kern="1200" spc="3" dirty="0">
                <a:solidFill>
                  <a:prstClr val="black"/>
                </a:solidFill>
                <a:latin typeface="Calibri"/>
                <a:ea typeface="+mn-ea"/>
                <a:cs typeface="Calibri"/>
              </a:rPr>
              <a:t>constituent </a:t>
            </a:r>
            <a:r>
              <a:rPr sz="794" kern="1200" spc="10" dirty="0">
                <a:solidFill>
                  <a:prstClr val="black"/>
                </a:solidFill>
                <a:latin typeface="Calibri"/>
                <a:ea typeface="+mn-ea"/>
                <a:cs typeface="Calibri"/>
              </a:rPr>
              <a:t>groups </a:t>
            </a:r>
            <a:r>
              <a:rPr sz="794" kern="1200" spc="17" dirty="0">
                <a:solidFill>
                  <a:prstClr val="black"/>
                </a:solidFill>
                <a:latin typeface="Calibri"/>
                <a:ea typeface="+mn-ea"/>
                <a:cs typeface="Calibri"/>
              </a:rPr>
              <a:t>and </a:t>
            </a:r>
            <a:r>
              <a:rPr sz="794" kern="1200" spc="-10" dirty="0">
                <a:solidFill>
                  <a:prstClr val="black"/>
                </a:solidFill>
                <a:latin typeface="Calibri"/>
                <a:ea typeface="+mn-ea"/>
                <a:cs typeface="Calibri"/>
              </a:rPr>
              <a:t>to </a:t>
            </a:r>
            <a:r>
              <a:rPr sz="794" kern="1200" spc="23" dirty="0">
                <a:solidFill>
                  <a:prstClr val="black"/>
                </a:solidFill>
                <a:latin typeface="Calibri"/>
                <a:ea typeface="+mn-ea"/>
                <a:cs typeface="Calibri"/>
              </a:rPr>
              <a:t>analyze </a:t>
            </a:r>
            <a:r>
              <a:rPr sz="794" kern="1200" spc="-3" dirty="0">
                <a:solidFill>
                  <a:prstClr val="black"/>
                </a:solidFill>
                <a:latin typeface="Calibri"/>
                <a:ea typeface="+mn-ea"/>
                <a:cs typeface="Calibri"/>
              </a:rPr>
              <a:t>for </a:t>
            </a:r>
            <a:r>
              <a:rPr sz="794" kern="1200" spc="7" dirty="0">
                <a:solidFill>
                  <a:prstClr val="black"/>
                </a:solidFill>
                <a:latin typeface="Calibri"/>
                <a:ea typeface="+mn-ea"/>
                <a:cs typeface="Calibri"/>
              </a:rPr>
              <a:t>differences </a:t>
            </a:r>
            <a:r>
              <a:rPr sz="794" kern="1200" spc="23" dirty="0">
                <a:solidFill>
                  <a:prstClr val="black"/>
                </a:solidFill>
                <a:latin typeface="Calibri"/>
                <a:ea typeface="+mn-ea"/>
                <a:cs typeface="Calibri"/>
              </a:rPr>
              <a:t>in  </a:t>
            </a:r>
            <a:r>
              <a:rPr sz="794" kern="1200" spc="3" dirty="0">
                <a:solidFill>
                  <a:prstClr val="black"/>
                </a:solidFill>
                <a:latin typeface="Calibri"/>
                <a:ea typeface="+mn-ea"/>
                <a:cs typeface="Calibri"/>
              </a:rPr>
              <a:t>responses </a:t>
            </a:r>
            <a:r>
              <a:rPr sz="794" kern="1200" spc="17" dirty="0">
                <a:solidFill>
                  <a:prstClr val="black"/>
                </a:solidFill>
                <a:latin typeface="Calibri"/>
                <a:ea typeface="+mn-ea"/>
                <a:cs typeface="Calibri"/>
              </a:rPr>
              <a:t>among</a:t>
            </a:r>
            <a:r>
              <a:rPr sz="794" kern="1200" spc="60" dirty="0">
                <a:solidFill>
                  <a:prstClr val="black"/>
                </a:solidFill>
                <a:latin typeface="Calibri"/>
                <a:ea typeface="+mn-ea"/>
                <a:cs typeface="Calibri"/>
              </a:rPr>
              <a:t> </a:t>
            </a:r>
            <a:r>
              <a:rPr sz="794" kern="1200" spc="3" dirty="0">
                <a:solidFill>
                  <a:prstClr val="black"/>
                </a:solidFill>
                <a:latin typeface="Calibri"/>
                <a:ea typeface="+mn-ea"/>
                <a:cs typeface="Calibri"/>
              </a:rPr>
              <a:t>them.</a:t>
            </a:r>
            <a:endParaRPr sz="794" kern="1200" dirty="0">
              <a:solidFill>
                <a:prstClr val="black"/>
              </a:solidFill>
              <a:latin typeface="Calibri"/>
              <a:ea typeface="+mn-ea"/>
              <a:cs typeface="Calibri"/>
            </a:endParaRPr>
          </a:p>
        </p:txBody>
      </p:sp>
      <p:sp>
        <p:nvSpPr>
          <p:cNvPr id="16" name="object 16"/>
          <p:cNvSpPr txBox="1"/>
          <p:nvPr/>
        </p:nvSpPr>
        <p:spPr>
          <a:xfrm>
            <a:off x="4774436" y="2363580"/>
            <a:ext cx="3079842" cy="468997"/>
          </a:xfrm>
          <a:prstGeom prst="rect">
            <a:avLst/>
          </a:prstGeom>
        </p:spPr>
        <p:txBody>
          <a:bodyPr vert="horz" wrap="square" lIns="0" tIns="8404" rIns="0" bIns="0" rtlCol="0">
            <a:spAutoFit/>
          </a:bodyPr>
          <a:lstStyle/>
          <a:p>
            <a:pPr marL="159692" marR="3362" indent="-151287" defTabSz="605150">
              <a:lnSpc>
                <a:spcPct val="129200"/>
              </a:lnSpc>
              <a:spcBef>
                <a:spcPts val="66"/>
              </a:spcBef>
              <a:buClrTx/>
            </a:pPr>
            <a:r>
              <a:rPr sz="794" kern="1200" spc="17" dirty="0">
                <a:solidFill>
                  <a:prstClr val="black"/>
                </a:solidFill>
                <a:latin typeface="Calibri"/>
                <a:ea typeface="+mn-ea"/>
                <a:cs typeface="Calibri"/>
              </a:rPr>
              <a:t>b. Keep </a:t>
            </a:r>
            <a:r>
              <a:rPr sz="794" kern="1200" spc="23" dirty="0">
                <a:solidFill>
                  <a:prstClr val="black"/>
                </a:solidFill>
                <a:latin typeface="Calibri"/>
                <a:ea typeface="+mn-ea"/>
                <a:cs typeface="Calibri"/>
              </a:rPr>
              <a:t>in mind </a:t>
            </a:r>
            <a:r>
              <a:rPr sz="794" kern="1200" spc="-7" dirty="0">
                <a:solidFill>
                  <a:prstClr val="black"/>
                </a:solidFill>
                <a:latin typeface="Calibri"/>
                <a:ea typeface="+mn-ea"/>
                <a:cs typeface="Calibri"/>
              </a:rPr>
              <a:t>that, </a:t>
            </a:r>
            <a:r>
              <a:rPr sz="794" kern="1200" spc="10" dirty="0">
                <a:solidFill>
                  <a:prstClr val="black"/>
                </a:solidFill>
                <a:latin typeface="Calibri"/>
                <a:ea typeface="+mn-ea"/>
                <a:cs typeface="Calibri"/>
              </a:rPr>
              <a:t>even </a:t>
            </a:r>
            <a:r>
              <a:rPr sz="794" kern="1200" spc="7" dirty="0">
                <a:solidFill>
                  <a:prstClr val="black"/>
                </a:solidFill>
                <a:latin typeface="Calibri"/>
                <a:ea typeface="+mn-ea"/>
                <a:cs typeface="Calibri"/>
              </a:rPr>
              <a:t>if </a:t>
            </a:r>
            <a:r>
              <a:rPr sz="794" kern="1200" spc="13" dirty="0">
                <a:solidFill>
                  <a:prstClr val="black"/>
                </a:solidFill>
                <a:latin typeface="Calibri"/>
                <a:ea typeface="+mn-ea"/>
                <a:cs typeface="Calibri"/>
              </a:rPr>
              <a:t>a </a:t>
            </a:r>
            <a:r>
              <a:rPr sz="794" kern="1200" spc="20" dirty="0">
                <a:solidFill>
                  <a:prstClr val="black"/>
                </a:solidFill>
                <a:latin typeface="Calibri"/>
                <a:ea typeface="+mn-ea"/>
                <a:cs typeface="Calibri"/>
              </a:rPr>
              <a:t>small </a:t>
            </a:r>
            <a:r>
              <a:rPr sz="794" kern="1200" spc="13" dirty="0">
                <a:solidFill>
                  <a:prstClr val="black"/>
                </a:solidFill>
                <a:latin typeface="Calibri"/>
                <a:ea typeface="+mn-ea"/>
                <a:cs typeface="Calibri"/>
              </a:rPr>
              <a:t>minority </a:t>
            </a:r>
            <a:r>
              <a:rPr sz="794" kern="1200" dirty="0">
                <a:solidFill>
                  <a:prstClr val="black"/>
                </a:solidFill>
                <a:latin typeface="Calibri"/>
                <a:ea typeface="+mn-ea"/>
                <a:cs typeface="Calibri"/>
              </a:rPr>
              <a:t>of </a:t>
            </a:r>
            <a:r>
              <a:rPr sz="794" kern="1200" spc="3" dirty="0">
                <a:solidFill>
                  <a:prstClr val="black"/>
                </a:solidFill>
                <a:latin typeface="Calibri"/>
                <a:ea typeface="+mn-ea"/>
                <a:cs typeface="Calibri"/>
              </a:rPr>
              <a:t>responses </a:t>
            </a:r>
            <a:r>
              <a:rPr sz="794" kern="1200" spc="10" dirty="0">
                <a:solidFill>
                  <a:prstClr val="black"/>
                </a:solidFill>
                <a:latin typeface="Calibri"/>
                <a:ea typeface="+mn-ea"/>
                <a:cs typeface="Calibri"/>
              </a:rPr>
              <a:t>diverge </a:t>
            </a:r>
            <a:r>
              <a:rPr sz="794" kern="1200" spc="3" dirty="0">
                <a:solidFill>
                  <a:prstClr val="black"/>
                </a:solidFill>
                <a:latin typeface="Calibri"/>
                <a:ea typeface="+mn-ea"/>
                <a:cs typeface="Calibri"/>
              </a:rPr>
              <a:t>from  </a:t>
            </a:r>
            <a:r>
              <a:rPr sz="794" kern="1200" spc="-7" dirty="0">
                <a:solidFill>
                  <a:prstClr val="black"/>
                </a:solidFill>
                <a:latin typeface="Calibri"/>
                <a:ea typeface="+mn-ea"/>
                <a:cs typeface="Calibri"/>
              </a:rPr>
              <a:t>the </a:t>
            </a:r>
            <a:r>
              <a:rPr sz="794" kern="1200" spc="-13" dirty="0">
                <a:solidFill>
                  <a:prstClr val="black"/>
                </a:solidFill>
                <a:latin typeface="Calibri"/>
                <a:ea typeface="+mn-ea"/>
                <a:cs typeface="Calibri"/>
              </a:rPr>
              <a:t>rest </a:t>
            </a:r>
            <a:r>
              <a:rPr sz="794" kern="1200" dirty="0">
                <a:solidFill>
                  <a:prstClr val="black"/>
                </a:solidFill>
                <a:latin typeface="Calibri"/>
                <a:ea typeface="+mn-ea"/>
                <a:cs typeface="Calibri"/>
              </a:rPr>
              <a:t>of </a:t>
            </a:r>
            <a:r>
              <a:rPr sz="794" kern="1200" spc="-7" dirty="0">
                <a:solidFill>
                  <a:prstClr val="black"/>
                </a:solidFill>
                <a:latin typeface="Calibri"/>
                <a:ea typeface="+mn-ea"/>
                <a:cs typeface="Calibri"/>
              </a:rPr>
              <a:t>the </a:t>
            </a:r>
            <a:r>
              <a:rPr sz="794" kern="1200" spc="13" dirty="0">
                <a:solidFill>
                  <a:prstClr val="black"/>
                </a:solidFill>
                <a:latin typeface="Calibri"/>
                <a:ea typeface="+mn-ea"/>
                <a:cs typeface="Calibri"/>
              </a:rPr>
              <a:t>feedback </a:t>
            </a:r>
            <a:r>
              <a:rPr sz="794" kern="1200" spc="17" dirty="0">
                <a:solidFill>
                  <a:prstClr val="black"/>
                </a:solidFill>
                <a:latin typeface="Calibri"/>
                <a:ea typeface="+mn-ea"/>
                <a:cs typeface="Calibri"/>
              </a:rPr>
              <a:t>you </a:t>
            </a:r>
            <a:r>
              <a:rPr sz="794" kern="1200" spc="13" dirty="0">
                <a:solidFill>
                  <a:prstClr val="black"/>
                </a:solidFill>
                <a:latin typeface="Calibri"/>
                <a:ea typeface="+mn-ea"/>
                <a:cs typeface="Calibri"/>
              </a:rPr>
              <a:t>received, </a:t>
            </a:r>
            <a:r>
              <a:rPr sz="794" kern="1200" spc="7" dirty="0">
                <a:solidFill>
                  <a:prstClr val="black"/>
                </a:solidFill>
                <a:latin typeface="Calibri"/>
                <a:ea typeface="+mn-ea"/>
                <a:cs typeface="Calibri"/>
              </a:rPr>
              <a:t>if </a:t>
            </a:r>
            <a:r>
              <a:rPr sz="794" kern="1200" spc="-3" dirty="0">
                <a:solidFill>
                  <a:prstClr val="black"/>
                </a:solidFill>
                <a:latin typeface="Calibri"/>
                <a:ea typeface="+mn-ea"/>
                <a:cs typeface="Calibri"/>
              </a:rPr>
              <a:t>it </a:t>
            </a:r>
            <a:r>
              <a:rPr sz="794" kern="1200" spc="20" dirty="0">
                <a:solidFill>
                  <a:prstClr val="black"/>
                </a:solidFill>
                <a:latin typeface="Calibri"/>
                <a:ea typeface="+mn-ea"/>
                <a:cs typeface="Calibri"/>
              </a:rPr>
              <a:t>came </a:t>
            </a:r>
            <a:r>
              <a:rPr sz="794" kern="1200" spc="3" dirty="0">
                <a:solidFill>
                  <a:prstClr val="black"/>
                </a:solidFill>
                <a:latin typeface="Calibri"/>
                <a:ea typeface="+mn-ea"/>
                <a:cs typeface="Calibri"/>
              </a:rPr>
              <a:t>from </a:t>
            </a:r>
            <a:r>
              <a:rPr sz="794" kern="1200" spc="20" dirty="0">
                <a:solidFill>
                  <a:prstClr val="black"/>
                </a:solidFill>
                <a:latin typeface="Calibri"/>
                <a:ea typeface="+mn-ea"/>
                <a:cs typeface="Calibri"/>
              </a:rPr>
              <a:t>marginalized  </a:t>
            </a:r>
            <a:r>
              <a:rPr sz="794" kern="1200" spc="3" dirty="0">
                <a:solidFill>
                  <a:prstClr val="black"/>
                </a:solidFill>
                <a:latin typeface="Calibri"/>
                <a:ea typeface="+mn-ea"/>
                <a:cs typeface="Calibri"/>
              </a:rPr>
              <a:t>constituents, </a:t>
            </a:r>
            <a:r>
              <a:rPr sz="794" kern="1200" spc="-3" dirty="0">
                <a:solidFill>
                  <a:prstClr val="black"/>
                </a:solidFill>
                <a:latin typeface="Calibri"/>
                <a:ea typeface="+mn-ea"/>
                <a:cs typeface="Calibri"/>
              </a:rPr>
              <a:t>it </a:t>
            </a:r>
            <a:r>
              <a:rPr sz="794" kern="1200" spc="13" dirty="0">
                <a:solidFill>
                  <a:prstClr val="black"/>
                </a:solidFill>
                <a:latin typeface="Calibri"/>
                <a:ea typeface="+mn-ea"/>
                <a:cs typeface="Calibri"/>
              </a:rPr>
              <a:t>is </a:t>
            </a:r>
            <a:r>
              <a:rPr sz="794" kern="1200" spc="3" dirty="0">
                <a:solidFill>
                  <a:prstClr val="black"/>
                </a:solidFill>
                <a:latin typeface="Calibri"/>
                <a:ea typeface="+mn-ea"/>
                <a:cs typeface="Calibri"/>
              </a:rPr>
              <a:t>worth </a:t>
            </a:r>
            <a:r>
              <a:rPr sz="794" kern="1200" spc="10" dirty="0">
                <a:solidFill>
                  <a:prstClr val="black"/>
                </a:solidFill>
                <a:latin typeface="Calibri"/>
                <a:ea typeface="+mn-ea"/>
                <a:cs typeface="Calibri"/>
              </a:rPr>
              <a:t>taking</a:t>
            </a:r>
            <a:r>
              <a:rPr sz="794" kern="1200" spc="146" dirty="0">
                <a:solidFill>
                  <a:prstClr val="black"/>
                </a:solidFill>
                <a:latin typeface="Calibri"/>
                <a:ea typeface="+mn-ea"/>
                <a:cs typeface="Calibri"/>
              </a:rPr>
              <a:t> </a:t>
            </a:r>
            <a:r>
              <a:rPr sz="794" kern="1200" spc="7" dirty="0">
                <a:solidFill>
                  <a:prstClr val="black"/>
                </a:solidFill>
                <a:latin typeface="Calibri"/>
                <a:ea typeface="+mn-ea"/>
                <a:cs typeface="Calibri"/>
              </a:rPr>
              <a:t>seriously.</a:t>
            </a:r>
            <a:endParaRPr sz="794" kern="1200" dirty="0">
              <a:solidFill>
                <a:prstClr val="black"/>
              </a:solidFill>
              <a:latin typeface="Calibri"/>
              <a:ea typeface="+mn-ea"/>
              <a:cs typeface="Calibri"/>
            </a:endParaRPr>
          </a:p>
        </p:txBody>
      </p:sp>
      <p:sp>
        <p:nvSpPr>
          <p:cNvPr id="17" name="object 17"/>
          <p:cNvSpPr txBox="1"/>
          <p:nvPr/>
        </p:nvSpPr>
        <p:spPr>
          <a:xfrm>
            <a:off x="4664780" y="2995500"/>
            <a:ext cx="3061804" cy="1051592"/>
          </a:xfrm>
          <a:prstGeom prst="rect">
            <a:avLst/>
          </a:prstGeom>
        </p:spPr>
        <p:txBody>
          <a:bodyPr vert="horz" wrap="square" lIns="0" tIns="8404" rIns="0" bIns="0" rtlCol="0">
            <a:spAutoFit/>
          </a:bodyPr>
          <a:lstStyle/>
          <a:p>
            <a:pPr marL="9665" marR="4202" defTabSz="605150">
              <a:lnSpc>
                <a:spcPct val="113100"/>
              </a:lnSpc>
              <a:spcBef>
                <a:spcPts val="66"/>
              </a:spcBef>
              <a:buClrTx/>
            </a:pPr>
            <a:r>
              <a:rPr sz="927" kern="1200" spc="43" dirty="0">
                <a:solidFill>
                  <a:srgbClr val="4F81BD">
                    <a:lumMod val="50000"/>
                  </a:srgbClr>
                </a:solidFill>
                <a:latin typeface="FrankRuehl" panose="020E0503060101010101" pitchFamily="34" charset="-79"/>
                <a:ea typeface="+mn-ea"/>
                <a:cs typeface="FrankRuehl" panose="020E0503060101010101" pitchFamily="34" charset="-79"/>
              </a:rPr>
              <a:t>LET</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0" dirty="0">
                <a:solidFill>
                  <a:srgbClr val="4F81BD">
                    <a:lumMod val="50000"/>
                  </a:srgbClr>
                </a:solidFill>
                <a:latin typeface="FrankRuehl" panose="020E0503060101010101" pitchFamily="34" charset="-79"/>
                <a:ea typeface="+mn-ea"/>
                <a:cs typeface="FrankRuehl" panose="020E0503060101010101" pitchFamily="34" charset="-79"/>
              </a:rPr>
              <a:t>YOUR</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66" dirty="0">
                <a:solidFill>
                  <a:srgbClr val="4F81BD">
                    <a:lumMod val="50000"/>
                  </a:srgbClr>
                </a:solidFill>
                <a:latin typeface="FrankRuehl" panose="020E0503060101010101" pitchFamily="34" charset="-79"/>
                <a:ea typeface="+mn-ea"/>
                <a:cs typeface="FrankRuehl" panose="020E0503060101010101" pitchFamily="34" charset="-79"/>
              </a:rPr>
              <a:t>CONSTITUENTS</a:t>
            </a:r>
            <a:r>
              <a:rPr sz="927" kern="1200" spc="2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66" dirty="0">
                <a:solidFill>
                  <a:srgbClr val="4F81BD">
                    <a:lumMod val="50000"/>
                  </a:srgbClr>
                </a:solidFill>
                <a:latin typeface="FrankRuehl" panose="020E0503060101010101" pitchFamily="34" charset="-79"/>
                <a:ea typeface="+mn-ea"/>
                <a:cs typeface="FrankRuehl" panose="020E0503060101010101" pitchFamily="34" charset="-79"/>
              </a:rPr>
              <a:t>KNOW</a:t>
            </a:r>
            <a:r>
              <a:rPr sz="927" kern="1200" spc="2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3" dirty="0">
                <a:solidFill>
                  <a:srgbClr val="4F81BD">
                    <a:lumMod val="50000"/>
                  </a:srgbClr>
                </a:solidFill>
                <a:latin typeface="FrankRuehl" panose="020E0503060101010101" pitchFamily="34" charset="-79"/>
                <a:ea typeface="+mn-ea"/>
                <a:cs typeface="FrankRuehl" panose="020E0503060101010101" pitchFamily="34" charset="-79"/>
              </a:rPr>
              <a:t>WHAT</a:t>
            </a:r>
            <a:r>
              <a:rPr sz="927" kern="1200" spc="2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3" dirty="0">
                <a:solidFill>
                  <a:srgbClr val="4F81BD">
                    <a:lumMod val="50000"/>
                  </a:srgbClr>
                </a:solidFill>
                <a:latin typeface="FrankRuehl" panose="020E0503060101010101" pitchFamily="34" charset="-79"/>
                <a:ea typeface="+mn-ea"/>
                <a:cs typeface="FrankRuehl" panose="020E0503060101010101" pitchFamily="34" charset="-79"/>
              </a:rPr>
              <a:t>YOU</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6" dirty="0">
                <a:solidFill>
                  <a:srgbClr val="4F81BD">
                    <a:lumMod val="50000"/>
                  </a:srgbClr>
                </a:solidFill>
                <a:latin typeface="FrankRuehl" panose="020E0503060101010101" pitchFamily="34" charset="-79"/>
                <a:ea typeface="+mn-ea"/>
                <a:cs typeface="FrankRuehl" panose="020E0503060101010101" pitchFamily="34" charset="-79"/>
              </a:rPr>
              <a:t>LEARNED  AND</a:t>
            </a:r>
            <a:r>
              <a:rPr sz="927"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60" dirty="0">
                <a:solidFill>
                  <a:srgbClr val="4F81BD">
                    <a:lumMod val="50000"/>
                  </a:srgbClr>
                </a:solidFill>
                <a:latin typeface="FrankRuehl" panose="020E0503060101010101" pitchFamily="34" charset="-79"/>
                <a:ea typeface="+mn-ea"/>
                <a:cs typeface="FrankRuehl" panose="020E0503060101010101" pitchFamily="34" charset="-79"/>
              </a:rPr>
              <a:t>HOW</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3" dirty="0">
                <a:solidFill>
                  <a:srgbClr val="4F81BD">
                    <a:lumMod val="50000"/>
                  </a:srgbClr>
                </a:solidFill>
                <a:latin typeface="FrankRuehl" panose="020E0503060101010101" pitchFamily="34" charset="-79"/>
                <a:ea typeface="+mn-ea"/>
                <a:cs typeface="FrankRuehl" panose="020E0503060101010101" pitchFamily="34" charset="-79"/>
              </a:rPr>
              <a:t>YOU</a:t>
            </a:r>
            <a:r>
              <a:rPr sz="927"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3" dirty="0">
                <a:solidFill>
                  <a:srgbClr val="4F81BD">
                    <a:lumMod val="50000"/>
                  </a:srgbClr>
                </a:solidFill>
                <a:latin typeface="FrankRuehl" panose="020E0503060101010101" pitchFamily="34" charset="-79"/>
                <a:ea typeface="+mn-ea"/>
                <a:cs typeface="FrankRuehl" panose="020E0503060101010101" pitchFamily="34" charset="-79"/>
              </a:rPr>
              <a:t>PLAN</a:t>
            </a:r>
            <a:r>
              <a:rPr sz="927" kern="1200" spc="17"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3" dirty="0">
                <a:solidFill>
                  <a:srgbClr val="4F81BD">
                    <a:lumMod val="50000"/>
                  </a:srgbClr>
                </a:solidFill>
                <a:latin typeface="FrankRuehl" panose="020E0503060101010101" pitchFamily="34" charset="-79"/>
                <a:ea typeface="+mn-ea"/>
                <a:cs typeface="FrankRuehl" panose="020E0503060101010101" pitchFamily="34" charset="-79"/>
              </a:rPr>
              <a:t>TO</a:t>
            </a:r>
            <a:r>
              <a:rPr sz="927" kern="1200" spc="17"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69" dirty="0">
                <a:solidFill>
                  <a:srgbClr val="4F81BD">
                    <a:lumMod val="50000"/>
                  </a:srgbClr>
                </a:solidFill>
                <a:latin typeface="FrankRuehl" panose="020E0503060101010101" pitchFamily="34" charset="-79"/>
                <a:ea typeface="+mn-ea"/>
                <a:cs typeface="FrankRuehl" panose="020E0503060101010101" pitchFamily="34" charset="-79"/>
              </a:rPr>
              <a:t>USE</a:t>
            </a:r>
            <a:r>
              <a:rPr sz="927" kern="1200" spc="13"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0" dirty="0">
                <a:solidFill>
                  <a:srgbClr val="4F81BD">
                    <a:lumMod val="50000"/>
                  </a:srgbClr>
                </a:solidFill>
                <a:latin typeface="FrankRuehl" panose="020E0503060101010101" pitchFamily="34" charset="-79"/>
                <a:ea typeface="+mn-ea"/>
                <a:cs typeface="FrankRuehl" panose="020E0503060101010101" pitchFamily="34" charset="-79"/>
              </a:rPr>
              <a:t>TH</a:t>
            </a:r>
            <a:r>
              <a:rPr lang="en-US" sz="927" kern="1200" spc="50" dirty="0">
                <a:solidFill>
                  <a:srgbClr val="4F81BD">
                    <a:lumMod val="50000"/>
                  </a:srgbClr>
                </a:solidFill>
                <a:latin typeface="FrankRuehl" panose="020E0503060101010101" pitchFamily="34" charset="-79"/>
                <a:ea typeface="+mn-ea"/>
                <a:cs typeface="FrankRuehl" panose="020E0503060101010101" pitchFamily="34" charset="-79"/>
              </a:rPr>
              <a:t>E</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6" dirty="0">
                <a:solidFill>
                  <a:srgbClr val="4F81BD">
                    <a:lumMod val="50000"/>
                  </a:srgbClr>
                </a:solidFill>
                <a:latin typeface="FrankRuehl" panose="020E0503060101010101" pitchFamily="34" charset="-79"/>
                <a:ea typeface="+mn-ea"/>
                <a:cs typeface="FrankRuehl" panose="020E0503060101010101" pitchFamily="34" charset="-79"/>
              </a:rPr>
              <a:t>INFORMATION</a:t>
            </a:r>
            <a:r>
              <a:rPr sz="927" kern="1200" spc="2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46" dirty="0">
                <a:solidFill>
                  <a:srgbClr val="4F81BD">
                    <a:lumMod val="50000"/>
                  </a:srgbClr>
                </a:solidFill>
                <a:latin typeface="FrankRuehl" panose="020E0503060101010101" pitchFamily="34" charset="-79"/>
                <a:ea typeface="+mn-ea"/>
                <a:cs typeface="FrankRuehl" panose="020E0503060101010101" pitchFamily="34" charset="-79"/>
              </a:rPr>
              <a:t>AND</a:t>
            </a:r>
            <a:r>
              <a:rPr lang="en-US" sz="927" kern="1200"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73" dirty="0">
                <a:solidFill>
                  <a:srgbClr val="4F81BD">
                    <a:lumMod val="50000"/>
                  </a:srgbClr>
                </a:solidFill>
                <a:latin typeface="FrankRuehl" panose="020E0503060101010101" pitchFamily="34" charset="-79"/>
                <a:ea typeface="+mn-ea"/>
                <a:cs typeface="FrankRuehl" panose="020E0503060101010101" pitchFamily="34" charset="-79"/>
              </a:rPr>
              <a:t>INSIGHTS </a:t>
            </a:r>
            <a:r>
              <a:rPr sz="927" kern="1200" spc="53" dirty="0">
                <a:solidFill>
                  <a:srgbClr val="4F81BD">
                    <a:lumMod val="50000"/>
                  </a:srgbClr>
                </a:solidFill>
                <a:latin typeface="FrankRuehl" panose="020E0503060101010101" pitchFamily="34" charset="-79"/>
                <a:ea typeface="+mn-ea"/>
                <a:cs typeface="FrankRuehl" panose="020E0503060101010101" pitchFamily="34" charset="-79"/>
              </a:rPr>
              <a:t>YOU </a:t>
            </a:r>
            <a:r>
              <a:rPr sz="927" kern="1200" spc="46" dirty="0">
                <a:solidFill>
                  <a:srgbClr val="4F81BD">
                    <a:lumMod val="50000"/>
                  </a:srgbClr>
                </a:solidFill>
                <a:latin typeface="FrankRuehl" panose="020E0503060101010101" pitchFamily="34" charset="-79"/>
                <a:ea typeface="+mn-ea"/>
                <a:cs typeface="FrankRuehl" panose="020E0503060101010101" pitchFamily="34" charset="-79"/>
              </a:rPr>
              <a:t>GATHERED </a:t>
            </a:r>
            <a:r>
              <a:rPr sz="927" kern="1200" spc="50" dirty="0">
                <a:solidFill>
                  <a:srgbClr val="4F81BD">
                    <a:lumMod val="50000"/>
                  </a:srgbClr>
                </a:solidFill>
                <a:latin typeface="FrankRuehl" panose="020E0503060101010101" pitchFamily="34" charset="-79"/>
                <a:ea typeface="+mn-ea"/>
                <a:cs typeface="FrankRuehl" panose="020E0503060101010101" pitchFamily="34" charset="-79"/>
              </a:rPr>
              <a:t>FROM</a:t>
            </a:r>
            <a:r>
              <a:rPr sz="927" kern="1200" spc="-106" dirty="0">
                <a:solidFill>
                  <a:srgbClr val="4F81BD">
                    <a:lumMod val="50000"/>
                  </a:srgbClr>
                </a:solidFill>
                <a:latin typeface="FrankRuehl" panose="020E0503060101010101" pitchFamily="34" charset="-79"/>
                <a:ea typeface="+mn-ea"/>
                <a:cs typeface="FrankRuehl" panose="020E0503060101010101" pitchFamily="34" charset="-79"/>
              </a:rPr>
              <a:t> </a:t>
            </a:r>
            <a:r>
              <a:rPr sz="927" kern="1200" spc="56" dirty="0">
                <a:solidFill>
                  <a:srgbClr val="4F81BD">
                    <a:lumMod val="50000"/>
                  </a:srgbClr>
                </a:solidFill>
                <a:latin typeface="FrankRuehl" panose="020E0503060101010101" pitchFamily="34" charset="-79"/>
                <a:ea typeface="+mn-ea"/>
                <a:cs typeface="FrankRuehl" panose="020E0503060101010101" pitchFamily="34" charset="-79"/>
              </a:rPr>
              <a:t>THEM.</a:t>
            </a:r>
            <a:endParaRPr sz="927" kern="1200" dirty="0">
              <a:solidFill>
                <a:srgbClr val="4F81BD">
                  <a:lumMod val="50000"/>
                </a:srgbClr>
              </a:solidFill>
              <a:latin typeface="FrankRuehl" panose="020E0503060101010101" pitchFamily="34" charset="-79"/>
              <a:ea typeface="+mn-ea"/>
              <a:cs typeface="FrankRuehl" panose="020E0503060101010101" pitchFamily="34" charset="-79"/>
            </a:endParaRPr>
          </a:p>
          <a:p>
            <a:pPr marL="159692" indent="-151287" defTabSz="605150">
              <a:spcBef>
                <a:spcPts val="476"/>
              </a:spcBef>
              <a:buClrTx/>
              <a:buFontTx/>
              <a:buAutoNum type="alphaLcPeriod"/>
              <a:tabLst>
                <a:tab pos="159272" algn="l"/>
                <a:tab pos="159692" algn="l"/>
              </a:tabLst>
            </a:pPr>
            <a:r>
              <a:rPr sz="794" kern="1200" spc="20" dirty="0">
                <a:solidFill>
                  <a:prstClr val="black"/>
                </a:solidFill>
                <a:latin typeface="Calibri"/>
                <a:ea typeface="+mn-ea"/>
                <a:cs typeface="Calibri"/>
              </a:rPr>
              <a:t>Thank </a:t>
            </a:r>
            <a:r>
              <a:rPr sz="794" kern="1200" spc="7" dirty="0">
                <a:solidFill>
                  <a:prstClr val="black"/>
                </a:solidFill>
                <a:latin typeface="Calibri"/>
                <a:ea typeface="+mn-ea"/>
                <a:cs typeface="Calibri"/>
              </a:rPr>
              <a:t>everyone </a:t>
            </a:r>
            <a:r>
              <a:rPr sz="794" kern="1200" spc="17" dirty="0">
                <a:solidFill>
                  <a:prstClr val="black"/>
                </a:solidFill>
                <a:latin typeface="Calibri"/>
                <a:ea typeface="+mn-ea"/>
                <a:cs typeface="Calibri"/>
              </a:rPr>
              <a:t>you </a:t>
            </a:r>
            <a:r>
              <a:rPr sz="794" kern="1200" spc="10" dirty="0">
                <a:solidFill>
                  <a:prstClr val="black"/>
                </a:solidFill>
                <a:latin typeface="Calibri"/>
                <a:ea typeface="+mn-ea"/>
                <a:cs typeface="Calibri"/>
              </a:rPr>
              <a:t>reached </a:t>
            </a:r>
            <a:r>
              <a:rPr sz="794" kern="1200" dirty="0">
                <a:solidFill>
                  <a:prstClr val="black"/>
                </a:solidFill>
                <a:latin typeface="Calibri"/>
                <a:ea typeface="+mn-ea"/>
                <a:cs typeface="Calibri"/>
              </a:rPr>
              <a:t>out </a:t>
            </a:r>
            <a:r>
              <a:rPr sz="794" kern="1200" spc="-10" dirty="0">
                <a:solidFill>
                  <a:prstClr val="black"/>
                </a:solidFill>
                <a:latin typeface="Calibri"/>
                <a:ea typeface="+mn-ea"/>
                <a:cs typeface="Calibri"/>
              </a:rPr>
              <a:t>to </a:t>
            </a:r>
            <a:r>
              <a:rPr sz="794" kern="1200" spc="-3" dirty="0">
                <a:solidFill>
                  <a:prstClr val="black"/>
                </a:solidFill>
                <a:latin typeface="Calibri"/>
                <a:ea typeface="+mn-ea"/>
                <a:cs typeface="Calibri"/>
              </a:rPr>
              <a:t>for </a:t>
            </a:r>
            <a:r>
              <a:rPr sz="794" kern="1200" dirty="0">
                <a:solidFill>
                  <a:prstClr val="black"/>
                </a:solidFill>
                <a:latin typeface="Calibri"/>
                <a:ea typeface="+mn-ea"/>
                <a:cs typeface="Calibri"/>
              </a:rPr>
              <a:t>their</a:t>
            </a:r>
            <a:r>
              <a:rPr sz="794" kern="1200" spc="79" dirty="0">
                <a:solidFill>
                  <a:prstClr val="black"/>
                </a:solidFill>
                <a:latin typeface="Calibri"/>
                <a:ea typeface="+mn-ea"/>
                <a:cs typeface="Calibri"/>
              </a:rPr>
              <a:t> </a:t>
            </a:r>
            <a:r>
              <a:rPr sz="794" kern="1200" spc="13" dirty="0">
                <a:solidFill>
                  <a:prstClr val="black"/>
                </a:solidFill>
                <a:latin typeface="Calibri"/>
                <a:ea typeface="+mn-ea"/>
                <a:cs typeface="Calibri"/>
              </a:rPr>
              <a:t>participation.</a:t>
            </a:r>
            <a:endParaRPr sz="794" kern="1200" dirty="0">
              <a:solidFill>
                <a:prstClr val="black"/>
              </a:solidFill>
              <a:latin typeface="Calibri"/>
              <a:ea typeface="+mn-ea"/>
              <a:cs typeface="Calibri"/>
            </a:endParaRPr>
          </a:p>
          <a:p>
            <a:pPr marL="159692" indent="-151287" defTabSz="605150">
              <a:spcBef>
                <a:spcPts val="708"/>
              </a:spcBef>
              <a:buClrTx/>
              <a:buFontTx/>
              <a:buAutoNum type="alphaLcPeriod"/>
              <a:tabLst>
                <a:tab pos="159692" algn="l"/>
              </a:tabLst>
            </a:pPr>
            <a:r>
              <a:rPr sz="794" kern="1200" spc="30" dirty="0">
                <a:solidFill>
                  <a:prstClr val="black"/>
                </a:solidFill>
                <a:latin typeface="Calibri"/>
                <a:ea typeface="+mn-ea"/>
                <a:cs typeface="Calibri"/>
              </a:rPr>
              <a:t>Use </a:t>
            </a:r>
            <a:r>
              <a:rPr sz="794" kern="1200" spc="13" dirty="0">
                <a:solidFill>
                  <a:prstClr val="black"/>
                </a:solidFill>
                <a:latin typeface="Calibri"/>
                <a:ea typeface="+mn-ea"/>
                <a:cs typeface="Calibri"/>
              </a:rPr>
              <a:t>multiple </a:t>
            </a:r>
            <a:r>
              <a:rPr sz="794" kern="1200" spc="3" dirty="0">
                <a:solidFill>
                  <a:prstClr val="black"/>
                </a:solidFill>
                <a:latin typeface="Calibri"/>
                <a:ea typeface="+mn-ea"/>
                <a:cs typeface="Calibri"/>
              </a:rPr>
              <a:t>platforms </a:t>
            </a:r>
            <a:r>
              <a:rPr sz="794" kern="1200" spc="17" dirty="0">
                <a:solidFill>
                  <a:prstClr val="black"/>
                </a:solidFill>
                <a:latin typeface="Calibri"/>
                <a:ea typeface="+mn-ea"/>
                <a:cs typeface="Calibri"/>
              </a:rPr>
              <a:t>and </a:t>
            </a:r>
            <a:r>
              <a:rPr sz="794" kern="1200" spc="20" dirty="0">
                <a:solidFill>
                  <a:prstClr val="black"/>
                </a:solidFill>
                <a:latin typeface="Calibri"/>
                <a:ea typeface="+mn-ea"/>
                <a:cs typeface="Calibri"/>
              </a:rPr>
              <a:t>vehicles </a:t>
            </a:r>
            <a:r>
              <a:rPr sz="794" kern="1200" spc="-10" dirty="0">
                <a:solidFill>
                  <a:prstClr val="black"/>
                </a:solidFill>
                <a:latin typeface="Calibri"/>
                <a:ea typeface="+mn-ea"/>
                <a:cs typeface="Calibri"/>
              </a:rPr>
              <a:t>to </a:t>
            </a:r>
            <a:r>
              <a:rPr sz="794" kern="1200" spc="17" dirty="0">
                <a:solidFill>
                  <a:prstClr val="black"/>
                </a:solidFill>
                <a:latin typeface="Calibri"/>
                <a:ea typeface="+mn-ea"/>
                <a:cs typeface="Calibri"/>
              </a:rPr>
              <a:t>communicate </a:t>
            </a:r>
            <a:r>
              <a:rPr sz="794" kern="1200" spc="-7" dirty="0">
                <a:solidFill>
                  <a:prstClr val="black"/>
                </a:solidFill>
                <a:latin typeface="Calibri"/>
                <a:ea typeface="+mn-ea"/>
                <a:cs typeface="Calibri"/>
              </a:rPr>
              <a:t>the</a:t>
            </a:r>
            <a:r>
              <a:rPr sz="794" kern="1200" spc="60" dirty="0">
                <a:solidFill>
                  <a:prstClr val="black"/>
                </a:solidFill>
                <a:latin typeface="Calibri"/>
                <a:ea typeface="+mn-ea"/>
                <a:cs typeface="Calibri"/>
              </a:rPr>
              <a:t> </a:t>
            </a:r>
            <a:r>
              <a:rPr sz="794" kern="1200" dirty="0">
                <a:solidFill>
                  <a:prstClr val="black"/>
                </a:solidFill>
                <a:latin typeface="Calibri"/>
                <a:ea typeface="+mn-ea"/>
                <a:cs typeface="Calibri"/>
              </a:rPr>
              <a:t>results.</a:t>
            </a:r>
          </a:p>
        </p:txBody>
      </p:sp>
      <p:sp>
        <p:nvSpPr>
          <p:cNvPr id="18" name="object 18"/>
          <p:cNvSpPr txBox="1"/>
          <p:nvPr/>
        </p:nvSpPr>
        <p:spPr>
          <a:xfrm>
            <a:off x="4639236" y="4147353"/>
            <a:ext cx="3066114" cy="468997"/>
          </a:xfrm>
          <a:prstGeom prst="rect">
            <a:avLst/>
          </a:prstGeom>
        </p:spPr>
        <p:txBody>
          <a:bodyPr vert="horz" wrap="square" lIns="0" tIns="8404" rIns="0" bIns="0" rtlCol="0">
            <a:spAutoFit/>
          </a:bodyPr>
          <a:lstStyle/>
          <a:p>
            <a:pPr marL="159692" marR="3362" indent="-151287" algn="just" defTabSz="605150">
              <a:lnSpc>
                <a:spcPct val="129200"/>
              </a:lnSpc>
              <a:spcBef>
                <a:spcPts val="66"/>
              </a:spcBef>
              <a:buClrTx/>
            </a:pPr>
            <a:r>
              <a:rPr sz="794" kern="1200" spc="26" dirty="0">
                <a:solidFill>
                  <a:prstClr val="black"/>
                </a:solidFill>
                <a:latin typeface="Calibri"/>
                <a:ea typeface="+mn-ea"/>
                <a:cs typeface="Calibri"/>
              </a:rPr>
              <a:t>c. </a:t>
            </a:r>
            <a:r>
              <a:rPr sz="794" kern="1200" spc="7" dirty="0">
                <a:solidFill>
                  <a:prstClr val="black"/>
                </a:solidFill>
                <a:latin typeface="Calibri"/>
                <a:ea typeface="+mn-ea"/>
                <a:cs typeface="Calibri"/>
              </a:rPr>
              <a:t>Consider </a:t>
            </a:r>
            <a:r>
              <a:rPr sz="794" kern="1200" spc="10" dirty="0">
                <a:solidFill>
                  <a:prstClr val="black"/>
                </a:solidFill>
                <a:latin typeface="Calibri"/>
                <a:ea typeface="+mn-ea"/>
                <a:cs typeface="Calibri"/>
              </a:rPr>
              <a:t>an </a:t>
            </a:r>
            <a:r>
              <a:rPr sz="794" kern="1200" dirty="0">
                <a:solidFill>
                  <a:prstClr val="black"/>
                </a:solidFill>
                <a:latin typeface="Calibri"/>
                <a:ea typeface="+mn-ea"/>
                <a:cs typeface="Calibri"/>
              </a:rPr>
              <a:t>in-person </a:t>
            </a:r>
            <a:r>
              <a:rPr sz="794" kern="1200" spc="10" dirty="0">
                <a:solidFill>
                  <a:prstClr val="black"/>
                </a:solidFill>
                <a:latin typeface="Calibri"/>
                <a:ea typeface="+mn-ea"/>
                <a:cs typeface="Calibri"/>
              </a:rPr>
              <a:t>convening </a:t>
            </a:r>
            <a:r>
              <a:rPr sz="794" kern="1200" spc="-3" dirty="0">
                <a:solidFill>
                  <a:prstClr val="black"/>
                </a:solidFill>
                <a:latin typeface="Calibri"/>
                <a:ea typeface="+mn-ea"/>
                <a:cs typeface="Calibri"/>
              </a:rPr>
              <a:t>where </a:t>
            </a:r>
            <a:r>
              <a:rPr sz="794" kern="1200" spc="-7" dirty="0">
                <a:solidFill>
                  <a:prstClr val="black"/>
                </a:solidFill>
                <a:latin typeface="Calibri"/>
                <a:ea typeface="+mn-ea"/>
                <a:cs typeface="Calibri"/>
              </a:rPr>
              <a:t>stakeholders </a:t>
            </a:r>
            <a:r>
              <a:rPr sz="794" kern="1200" spc="17" dirty="0">
                <a:solidFill>
                  <a:prstClr val="black"/>
                </a:solidFill>
                <a:latin typeface="Calibri"/>
                <a:ea typeface="+mn-ea"/>
                <a:cs typeface="Calibri"/>
              </a:rPr>
              <a:t>can </a:t>
            </a:r>
            <a:r>
              <a:rPr sz="794" kern="1200" spc="3" dirty="0">
                <a:solidFill>
                  <a:prstClr val="black"/>
                </a:solidFill>
                <a:latin typeface="Calibri"/>
                <a:ea typeface="+mn-ea"/>
                <a:cs typeface="Calibri"/>
              </a:rPr>
              <a:t>ask </a:t>
            </a:r>
            <a:r>
              <a:rPr sz="794" kern="1200" spc="-7" dirty="0">
                <a:solidFill>
                  <a:prstClr val="black"/>
                </a:solidFill>
                <a:latin typeface="Calibri"/>
                <a:ea typeface="+mn-ea"/>
                <a:cs typeface="Calibri"/>
              </a:rPr>
              <a:t>questions  </a:t>
            </a:r>
            <a:r>
              <a:rPr sz="794" kern="1200" spc="7" dirty="0">
                <a:solidFill>
                  <a:prstClr val="black"/>
                </a:solidFill>
                <a:latin typeface="Calibri"/>
                <a:ea typeface="+mn-ea"/>
                <a:cs typeface="Calibri"/>
              </a:rPr>
              <a:t>and </a:t>
            </a:r>
            <a:r>
              <a:rPr sz="794" kern="1200" spc="-7" dirty="0">
                <a:solidFill>
                  <a:prstClr val="black"/>
                </a:solidFill>
                <a:latin typeface="Calibri"/>
                <a:ea typeface="+mn-ea"/>
                <a:cs typeface="Calibri"/>
              </a:rPr>
              <a:t>reflect </a:t>
            </a:r>
            <a:r>
              <a:rPr sz="794" kern="1200" spc="10" dirty="0">
                <a:solidFill>
                  <a:prstClr val="black"/>
                </a:solidFill>
                <a:latin typeface="Calibri"/>
                <a:ea typeface="+mn-ea"/>
                <a:cs typeface="Calibri"/>
              </a:rPr>
              <a:t>on </a:t>
            </a:r>
            <a:r>
              <a:rPr sz="794" kern="1200" spc="-17" dirty="0">
                <a:solidFill>
                  <a:prstClr val="black"/>
                </a:solidFill>
                <a:latin typeface="Calibri"/>
                <a:ea typeface="+mn-ea"/>
                <a:cs typeface="Calibri"/>
              </a:rPr>
              <a:t>the </a:t>
            </a:r>
            <a:r>
              <a:rPr sz="794" kern="1200" spc="-10" dirty="0">
                <a:solidFill>
                  <a:prstClr val="black"/>
                </a:solidFill>
                <a:latin typeface="Calibri"/>
                <a:ea typeface="+mn-ea"/>
                <a:cs typeface="Calibri"/>
              </a:rPr>
              <a:t>results. </a:t>
            </a:r>
            <a:r>
              <a:rPr sz="794" kern="1200" spc="7" dirty="0">
                <a:solidFill>
                  <a:prstClr val="black"/>
                </a:solidFill>
                <a:latin typeface="Calibri"/>
                <a:ea typeface="+mn-ea"/>
                <a:cs typeface="Calibri"/>
              </a:rPr>
              <a:t>This is </a:t>
            </a:r>
            <a:r>
              <a:rPr sz="794" kern="1200" spc="3" dirty="0">
                <a:solidFill>
                  <a:prstClr val="black"/>
                </a:solidFill>
                <a:latin typeface="Calibri"/>
                <a:ea typeface="+mn-ea"/>
                <a:cs typeface="Calibri"/>
              </a:rPr>
              <a:t>also </a:t>
            </a:r>
            <a:r>
              <a:rPr sz="794" kern="1200" spc="10" dirty="0">
                <a:solidFill>
                  <a:prstClr val="black"/>
                </a:solidFill>
                <a:latin typeface="Calibri"/>
                <a:ea typeface="+mn-ea"/>
                <a:cs typeface="Calibri"/>
              </a:rPr>
              <a:t>an </a:t>
            </a:r>
            <a:r>
              <a:rPr sz="794" kern="1200" spc="-3" dirty="0">
                <a:solidFill>
                  <a:prstClr val="black"/>
                </a:solidFill>
                <a:latin typeface="Calibri"/>
                <a:ea typeface="+mn-ea"/>
                <a:cs typeface="Calibri"/>
              </a:rPr>
              <a:t>opportunity </a:t>
            </a:r>
            <a:r>
              <a:rPr sz="794" kern="1200" spc="-17" dirty="0">
                <a:solidFill>
                  <a:prstClr val="black"/>
                </a:solidFill>
                <a:latin typeface="Calibri"/>
                <a:ea typeface="+mn-ea"/>
                <a:cs typeface="Calibri"/>
              </a:rPr>
              <a:t>to </a:t>
            </a:r>
            <a:r>
              <a:rPr sz="794" kern="1200" spc="3" dirty="0">
                <a:solidFill>
                  <a:prstClr val="black"/>
                </a:solidFill>
                <a:latin typeface="Calibri"/>
                <a:ea typeface="+mn-ea"/>
                <a:cs typeface="Calibri"/>
              </a:rPr>
              <a:t>ask </a:t>
            </a:r>
            <a:r>
              <a:rPr sz="794" kern="1200" spc="-13" dirty="0">
                <a:solidFill>
                  <a:prstClr val="black"/>
                </a:solidFill>
                <a:latin typeface="Calibri"/>
                <a:ea typeface="+mn-ea"/>
                <a:cs typeface="Calibri"/>
              </a:rPr>
              <a:t>for </a:t>
            </a:r>
            <a:r>
              <a:rPr sz="794" kern="1200" spc="10" dirty="0">
                <a:solidFill>
                  <a:prstClr val="black"/>
                </a:solidFill>
                <a:latin typeface="Calibri"/>
                <a:ea typeface="+mn-ea"/>
                <a:cs typeface="Calibri"/>
              </a:rPr>
              <a:t>advice </a:t>
            </a:r>
            <a:r>
              <a:rPr sz="794" kern="1200" spc="3" dirty="0">
                <a:solidFill>
                  <a:prstClr val="black"/>
                </a:solidFill>
                <a:latin typeface="Calibri"/>
                <a:ea typeface="+mn-ea"/>
                <a:cs typeface="Calibri"/>
              </a:rPr>
              <a:t>on  </a:t>
            </a:r>
            <a:r>
              <a:rPr sz="794" kern="1200" spc="13" dirty="0">
                <a:solidFill>
                  <a:prstClr val="black"/>
                </a:solidFill>
                <a:latin typeface="Calibri"/>
                <a:ea typeface="+mn-ea"/>
                <a:cs typeface="Calibri"/>
              </a:rPr>
              <a:t>how </a:t>
            </a:r>
            <a:r>
              <a:rPr sz="794" kern="1200" spc="-17" dirty="0">
                <a:solidFill>
                  <a:prstClr val="black"/>
                </a:solidFill>
                <a:latin typeface="Calibri"/>
                <a:ea typeface="+mn-ea"/>
                <a:cs typeface="Calibri"/>
              </a:rPr>
              <a:t>the </a:t>
            </a:r>
            <a:r>
              <a:rPr sz="794" kern="1200" dirty="0">
                <a:solidFill>
                  <a:prstClr val="black"/>
                </a:solidFill>
                <a:latin typeface="Calibri"/>
                <a:ea typeface="+mn-ea"/>
                <a:cs typeface="Calibri"/>
              </a:rPr>
              <a:t>feedback </a:t>
            </a:r>
            <a:r>
              <a:rPr sz="794" kern="1200" spc="-3" dirty="0">
                <a:solidFill>
                  <a:prstClr val="black"/>
                </a:solidFill>
                <a:latin typeface="Calibri"/>
                <a:ea typeface="+mn-ea"/>
                <a:cs typeface="Calibri"/>
              </a:rPr>
              <a:t>process </a:t>
            </a:r>
            <a:r>
              <a:rPr sz="794" kern="1200" spc="17" dirty="0">
                <a:solidFill>
                  <a:prstClr val="black"/>
                </a:solidFill>
                <a:latin typeface="Calibri"/>
                <a:ea typeface="+mn-ea"/>
                <a:cs typeface="Calibri"/>
              </a:rPr>
              <a:t>could </a:t>
            </a:r>
            <a:r>
              <a:rPr sz="794" kern="1200" spc="3" dirty="0">
                <a:solidFill>
                  <a:prstClr val="black"/>
                </a:solidFill>
                <a:latin typeface="Calibri"/>
                <a:ea typeface="+mn-ea"/>
                <a:cs typeface="Calibri"/>
              </a:rPr>
              <a:t>be </a:t>
            </a:r>
            <a:r>
              <a:rPr sz="794" kern="1200" dirty="0">
                <a:solidFill>
                  <a:prstClr val="black"/>
                </a:solidFill>
                <a:latin typeface="Calibri"/>
                <a:ea typeface="+mn-ea"/>
                <a:cs typeface="Calibri"/>
              </a:rPr>
              <a:t>improved </a:t>
            </a:r>
            <a:r>
              <a:rPr sz="794" kern="1200" spc="17" dirty="0">
                <a:solidFill>
                  <a:prstClr val="black"/>
                </a:solidFill>
                <a:latin typeface="Calibri"/>
                <a:ea typeface="+mn-ea"/>
                <a:cs typeface="Calibri"/>
              </a:rPr>
              <a:t>in </a:t>
            </a:r>
            <a:r>
              <a:rPr sz="794" kern="1200" spc="-17" dirty="0">
                <a:solidFill>
                  <a:prstClr val="black"/>
                </a:solidFill>
                <a:latin typeface="Calibri"/>
                <a:ea typeface="+mn-ea"/>
                <a:cs typeface="Calibri"/>
              </a:rPr>
              <a:t>the</a:t>
            </a:r>
            <a:r>
              <a:rPr sz="794" kern="1200" spc="43" dirty="0">
                <a:solidFill>
                  <a:prstClr val="black"/>
                </a:solidFill>
                <a:latin typeface="Calibri"/>
                <a:ea typeface="+mn-ea"/>
                <a:cs typeface="Calibri"/>
              </a:rPr>
              <a:t> </a:t>
            </a:r>
            <a:r>
              <a:rPr sz="794" kern="1200" spc="-17" dirty="0">
                <a:solidFill>
                  <a:prstClr val="black"/>
                </a:solidFill>
                <a:latin typeface="Calibri"/>
                <a:ea typeface="+mn-ea"/>
                <a:cs typeface="Calibri"/>
              </a:rPr>
              <a:t>future.</a:t>
            </a:r>
            <a:endParaRPr sz="794" kern="1200" dirty="0">
              <a:solidFill>
                <a:prstClr val="black"/>
              </a:solidFill>
              <a:latin typeface="Calibri"/>
              <a:ea typeface="+mn-ea"/>
              <a:cs typeface="Calibri"/>
            </a:endParaRPr>
          </a:p>
        </p:txBody>
      </p:sp>
      <p:sp>
        <p:nvSpPr>
          <p:cNvPr id="19" name="object 19"/>
          <p:cNvSpPr txBox="1"/>
          <p:nvPr/>
        </p:nvSpPr>
        <p:spPr>
          <a:xfrm>
            <a:off x="4639235" y="4744541"/>
            <a:ext cx="3277721" cy="153654"/>
          </a:xfrm>
          <a:prstGeom prst="rect">
            <a:avLst/>
          </a:prstGeom>
        </p:spPr>
        <p:txBody>
          <a:bodyPr vert="horz" wrap="square" lIns="0" tIns="8404" rIns="0" bIns="0" rtlCol="0">
            <a:spAutoFit/>
          </a:bodyPr>
          <a:lstStyle/>
          <a:p>
            <a:pPr marL="159692" marR="3362" indent="-151287" defTabSz="605150">
              <a:lnSpc>
                <a:spcPct val="129200"/>
              </a:lnSpc>
              <a:spcBef>
                <a:spcPts val="66"/>
              </a:spcBef>
              <a:buClrTx/>
            </a:pPr>
            <a:r>
              <a:rPr sz="794" kern="1200" spc="17" dirty="0">
                <a:solidFill>
                  <a:prstClr val="black"/>
                </a:solidFill>
                <a:latin typeface="Calibri"/>
                <a:ea typeface="+mn-ea"/>
                <a:cs typeface="Calibri"/>
              </a:rPr>
              <a:t>d. </a:t>
            </a:r>
            <a:r>
              <a:rPr sz="794" kern="1200" spc="20" dirty="0">
                <a:solidFill>
                  <a:prstClr val="black"/>
                </a:solidFill>
                <a:latin typeface="Calibri"/>
                <a:ea typeface="+mn-ea"/>
                <a:cs typeface="Calibri"/>
              </a:rPr>
              <a:t>Be </a:t>
            </a:r>
            <a:r>
              <a:rPr sz="794" kern="1200" spc="-3" dirty="0">
                <a:solidFill>
                  <a:prstClr val="black"/>
                </a:solidFill>
                <a:latin typeface="Calibri"/>
                <a:ea typeface="+mn-ea"/>
                <a:cs typeface="Calibri"/>
              </a:rPr>
              <a:t>transparent </a:t>
            </a:r>
            <a:r>
              <a:rPr sz="794" kern="1200" spc="7" dirty="0">
                <a:solidFill>
                  <a:prstClr val="black"/>
                </a:solidFill>
                <a:latin typeface="Calibri"/>
                <a:ea typeface="+mn-ea"/>
                <a:cs typeface="Calibri"/>
              </a:rPr>
              <a:t>about </a:t>
            </a:r>
            <a:r>
              <a:rPr sz="794" kern="1200" spc="13" dirty="0">
                <a:solidFill>
                  <a:prstClr val="black"/>
                </a:solidFill>
                <a:latin typeface="Calibri"/>
                <a:ea typeface="+mn-ea"/>
                <a:cs typeface="Calibri"/>
              </a:rPr>
              <a:t>feedback </a:t>
            </a:r>
            <a:r>
              <a:rPr sz="794" kern="1200" spc="17" dirty="0">
                <a:solidFill>
                  <a:prstClr val="black"/>
                </a:solidFill>
                <a:latin typeface="Calibri"/>
                <a:ea typeface="+mn-ea"/>
                <a:cs typeface="Calibri"/>
              </a:rPr>
              <a:t>you </a:t>
            </a:r>
            <a:r>
              <a:rPr sz="794" kern="1200" spc="13" dirty="0">
                <a:solidFill>
                  <a:prstClr val="black"/>
                </a:solidFill>
                <a:latin typeface="Calibri"/>
                <a:ea typeface="+mn-ea"/>
                <a:cs typeface="Calibri"/>
              </a:rPr>
              <a:t>received</a:t>
            </a:r>
            <a:r>
              <a:rPr lang="en-US" sz="794" kern="1200" spc="13" dirty="0">
                <a:solidFill>
                  <a:prstClr val="black"/>
                </a:solidFill>
                <a:latin typeface="Calibri"/>
                <a:ea typeface="+mn-ea"/>
                <a:cs typeface="Calibri"/>
              </a:rPr>
              <a:t>,</a:t>
            </a:r>
            <a:r>
              <a:rPr sz="794" kern="1200" dirty="0">
                <a:solidFill>
                  <a:prstClr val="black"/>
                </a:solidFill>
                <a:latin typeface="Calibri"/>
                <a:ea typeface="+mn-ea"/>
                <a:cs typeface="Calibri"/>
              </a:rPr>
              <a:t> </a:t>
            </a:r>
            <a:r>
              <a:rPr sz="794" kern="1200" spc="13" dirty="0">
                <a:solidFill>
                  <a:prstClr val="black"/>
                </a:solidFill>
                <a:latin typeface="Calibri"/>
                <a:ea typeface="+mn-ea"/>
                <a:cs typeface="Calibri"/>
              </a:rPr>
              <a:t>chose </a:t>
            </a:r>
            <a:r>
              <a:rPr sz="794" kern="1200" dirty="0">
                <a:solidFill>
                  <a:prstClr val="black"/>
                </a:solidFill>
                <a:latin typeface="Calibri"/>
                <a:ea typeface="+mn-ea"/>
                <a:cs typeface="Calibri"/>
              </a:rPr>
              <a:t>not </a:t>
            </a:r>
            <a:r>
              <a:rPr sz="794" kern="1200" spc="-10" dirty="0">
                <a:solidFill>
                  <a:prstClr val="black"/>
                </a:solidFill>
                <a:latin typeface="Calibri"/>
                <a:ea typeface="+mn-ea"/>
                <a:cs typeface="Calibri"/>
              </a:rPr>
              <a:t>to </a:t>
            </a:r>
            <a:r>
              <a:rPr sz="794" kern="1200" spc="7" dirty="0">
                <a:solidFill>
                  <a:prstClr val="black"/>
                </a:solidFill>
                <a:latin typeface="Calibri"/>
                <a:ea typeface="+mn-ea"/>
                <a:cs typeface="Calibri"/>
              </a:rPr>
              <a:t>act </a:t>
            </a:r>
            <a:r>
              <a:rPr sz="794" kern="1200" spc="17" dirty="0">
                <a:solidFill>
                  <a:prstClr val="black"/>
                </a:solidFill>
                <a:latin typeface="Calibri"/>
                <a:ea typeface="+mn-ea"/>
                <a:cs typeface="Calibri"/>
              </a:rPr>
              <a:t>on and</a:t>
            </a:r>
            <a:r>
              <a:rPr sz="794" kern="1200" spc="30" dirty="0">
                <a:solidFill>
                  <a:prstClr val="black"/>
                </a:solidFill>
                <a:latin typeface="Calibri"/>
                <a:ea typeface="+mn-ea"/>
                <a:cs typeface="Calibri"/>
              </a:rPr>
              <a:t> </a:t>
            </a:r>
            <a:r>
              <a:rPr sz="794" kern="1200" dirty="0">
                <a:solidFill>
                  <a:prstClr val="black"/>
                </a:solidFill>
                <a:latin typeface="Calibri"/>
                <a:ea typeface="+mn-ea"/>
                <a:cs typeface="Calibri"/>
              </a:rPr>
              <a:t>why.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flipV="1">
            <a:off x="1300135" y="345557"/>
            <a:ext cx="7052617" cy="58501"/>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5517496" y="1375300"/>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5517496" y="1619028"/>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5517496" y="1862756"/>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5517496" y="2106484"/>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5517496" y="2652771"/>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5517496" y="2896498"/>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5517496" y="3383954"/>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5517496" y="4173969"/>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5517496" y="4417698"/>
            <a:ext cx="1777533" cy="0"/>
          </a:xfrm>
          <a:custGeom>
            <a:avLst/>
            <a:gdLst/>
            <a:ahLst/>
            <a:cxnLst/>
            <a:rect l="l" t="t" r="r" b="b"/>
            <a:pathLst>
              <a:path w="2686050">
                <a:moveTo>
                  <a:pt x="0" y="0"/>
                </a:moveTo>
                <a:lnTo>
                  <a:pt x="2686050" y="0"/>
                </a:lnTo>
              </a:path>
            </a:pathLst>
          </a:custGeom>
          <a:ln w="6350">
            <a:solidFill>
              <a:srgbClr val="96939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txBox="1"/>
          <p:nvPr/>
        </p:nvSpPr>
        <p:spPr>
          <a:xfrm>
            <a:off x="5559216" y="680567"/>
            <a:ext cx="1675419" cy="347040"/>
          </a:xfrm>
          <a:prstGeom prst="rect">
            <a:avLst/>
          </a:prstGeom>
        </p:spPr>
        <p:txBody>
          <a:bodyPr vert="horz" wrap="square" lIns="0" tIns="8404" rIns="0" bIns="0" rtlCol="0">
            <a:spAutoFit/>
          </a:bodyPr>
          <a:lstStyle/>
          <a:p>
            <a:pPr marL="8405" defTabSz="605150">
              <a:spcBef>
                <a:spcPts val="66"/>
              </a:spcBef>
              <a:buClrTx/>
            </a:pPr>
            <a:r>
              <a:rPr sz="1100" kern="1200" spc="60" dirty="0">
                <a:solidFill>
                  <a:srgbClr val="1F497D">
                    <a:lumMod val="50000"/>
                  </a:srgbClr>
                </a:solidFill>
                <a:latin typeface="Calibri" panose="020F0502020204030204" pitchFamily="34" charset="0"/>
                <a:ea typeface="+mn-ea"/>
                <a:cs typeface="Calibri" panose="020F0502020204030204" pitchFamily="34" charset="0"/>
              </a:rPr>
              <a:t>NOTES </a:t>
            </a:r>
            <a:r>
              <a:rPr sz="1100" kern="1200" spc="50" dirty="0">
                <a:solidFill>
                  <a:srgbClr val="1F497D">
                    <a:lumMod val="50000"/>
                  </a:srgbClr>
                </a:solidFill>
                <a:latin typeface="Calibri" panose="020F0502020204030204" pitchFamily="34" charset="0"/>
                <a:ea typeface="+mn-ea"/>
                <a:cs typeface="Calibri" panose="020F0502020204030204" pitchFamily="34" charset="0"/>
              </a:rPr>
              <a:t>FROM </a:t>
            </a:r>
            <a:r>
              <a:rPr sz="1100" kern="1200" spc="46" dirty="0">
                <a:solidFill>
                  <a:srgbClr val="1F497D">
                    <a:lumMod val="50000"/>
                  </a:srgbClr>
                </a:solidFill>
                <a:latin typeface="Calibri" panose="020F0502020204030204" pitchFamily="34" charset="0"/>
                <a:ea typeface="+mn-ea"/>
                <a:cs typeface="Calibri" panose="020F0502020204030204" pitchFamily="34" charset="0"/>
              </a:rPr>
              <a:t>POWER</a:t>
            </a:r>
            <a:r>
              <a:rPr sz="1100" kern="1200" spc="-79" dirty="0">
                <a:solidFill>
                  <a:srgbClr val="1F497D">
                    <a:lumMod val="50000"/>
                  </a:srgbClr>
                </a:solidFill>
                <a:latin typeface="Calibri" panose="020F0502020204030204" pitchFamily="34" charset="0"/>
                <a:ea typeface="+mn-ea"/>
                <a:cs typeface="Calibri" panose="020F0502020204030204" pitchFamily="34" charset="0"/>
              </a:rPr>
              <a:t> </a:t>
            </a:r>
            <a:r>
              <a:rPr sz="1100" kern="1200" spc="75" dirty="0">
                <a:solidFill>
                  <a:srgbClr val="1F497D">
                    <a:lumMod val="50000"/>
                  </a:srgbClr>
                </a:solidFill>
                <a:latin typeface="Calibri" panose="020F0502020204030204" pitchFamily="34" charset="0"/>
                <a:ea typeface="+mn-ea"/>
                <a:cs typeface="Calibri" panose="020F0502020204030204" pitchFamily="34" charset="0"/>
              </a:rPr>
              <a:t>DISCUSSIONS</a:t>
            </a:r>
            <a:endParaRPr sz="1100" kern="1200" dirty="0">
              <a:solidFill>
                <a:srgbClr val="1F497D">
                  <a:lumMod val="50000"/>
                </a:srgbClr>
              </a:solidFill>
              <a:latin typeface="Calibri" panose="020F0502020204030204" pitchFamily="34" charset="0"/>
              <a:ea typeface="+mn-ea"/>
              <a:cs typeface="Calibri" panose="020F0502020204030204" pitchFamily="34" charset="0"/>
            </a:endParaRPr>
          </a:p>
        </p:txBody>
      </p:sp>
      <p:sp>
        <p:nvSpPr>
          <p:cNvPr id="18" name="object 18"/>
          <p:cNvSpPr txBox="1">
            <a:spLocks noGrp="1"/>
          </p:cNvSpPr>
          <p:nvPr>
            <p:ph type="title"/>
          </p:nvPr>
        </p:nvSpPr>
        <p:spPr>
          <a:xfrm>
            <a:off x="1726744" y="143004"/>
            <a:ext cx="3258811" cy="582184"/>
          </a:xfrm>
          <a:prstGeom prst="rect">
            <a:avLst/>
          </a:prstGeom>
        </p:spPr>
        <p:txBody>
          <a:bodyPr vert="horz" wrap="square" lIns="0" tIns="9245" rIns="0" bIns="0" rtlCol="0">
            <a:spAutoFit/>
          </a:bodyPr>
          <a:lstStyle/>
          <a:p>
            <a:pPr marL="8405">
              <a:lnSpc>
                <a:spcPts val="2250"/>
              </a:lnSpc>
              <a:spcBef>
                <a:spcPts val="73"/>
              </a:spcBef>
            </a:pPr>
            <a:r>
              <a:rPr sz="1588" spc="96" dirty="0">
                <a:solidFill>
                  <a:schemeClr val="tx2">
                    <a:lumMod val="50000"/>
                  </a:schemeClr>
                </a:solidFill>
                <a:latin typeface="FrankRuehl" panose="020E0503060101010101" pitchFamily="34" charset="-79"/>
                <a:cs typeface="FrankRuehl" panose="020E0503060101010101" pitchFamily="34" charset="-79"/>
              </a:rPr>
              <a:t>POWER</a:t>
            </a:r>
            <a:r>
              <a:rPr sz="1588" spc="10" dirty="0">
                <a:solidFill>
                  <a:schemeClr val="tx2">
                    <a:lumMod val="50000"/>
                  </a:schemeClr>
                </a:solidFill>
                <a:latin typeface="FrankRuehl" panose="020E0503060101010101" pitchFamily="34" charset="-79"/>
                <a:cs typeface="FrankRuehl" panose="020E0503060101010101" pitchFamily="34" charset="-79"/>
              </a:rPr>
              <a:t> </a:t>
            </a:r>
            <a:r>
              <a:rPr sz="1588" spc="135" dirty="0">
                <a:solidFill>
                  <a:schemeClr val="tx2">
                    <a:lumMod val="50000"/>
                  </a:schemeClr>
                </a:solidFill>
                <a:latin typeface="FrankRuehl" panose="020E0503060101010101" pitchFamily="34" charset="-79"/>
                <a:cs typeface="FrankRuehl" panose="020E0503060101010101" pitchFamily="34" charset="-79"/>
              </a:rPr>
              <a:t>MOVES</a:t>
            </a:r>
            <a:endParaRPr sz="1588" dirty="0">
              <a:solidFill>
                <a:schemeClr val="tx2">
                  <a:lumMod val="50000"/>
                </a:schemeClr>
              </a:solidFill>
              <a:latin typeface="FrankRuehl" panose="020E0503060101010101" pitchFamily="34" charset="-79"/>
              <a:cs typeface="FrankRuehl" panose="020E0503060101010101" pitchFamily="34" charset="-79"/>
            </a:endParaRPr>
          </a:p>
          <a:p>
            <a:pPr marL="8405">
              <a:lnSpc>
                <a:spcPts val="2250"/>
              </a:lnSpc>
            </a:pPr>
            <a:r>
              <a:rPr sz="1588" spc="126" dirty="0">
                <a:solidFill>
                  <a:schemeClr val="tx2">
                    <a:lumMod val="50000"/>
                  </a:schemeClr>
                </a:solidFill>
                <a:latin typeface="FrankRuehl" panose="020E0503060101010101" pitchFamily="34" charset="-79"/>
                <a:cs typeface="FrankRuehl" panose="020E0503060101010101" pitchFamily="34" charset="-79"/>
              </a:rPr>
              <a:t>NEXT </a:t>
            </a:r>
            <a:r>
              <a:rPr sz="1588" spc="135" dirty="0">
                <a:solidFill>
                  <a:schemeClr val="tx2">
                    <a:lumMod val="50000"/>
                  </a:schemeClr>
                </a:solidFill>
                <a:latin typeface="FrankRuehl" panose="020E0503060101010101" pitchFamily="34" charset="-79"/>
                <a:cs typeface="FrankRuehl" panose="020E0503060101010101" pitchFamily="34" charset="-79"/>
              </a:rPr>
              <a:t>STEPS</a:t>
            </a:r>
            <a:r>
              <a:rPr sz="1588" spc="-75" dirty="0">
                <a:solidFill>
                  <a:schemeClr val="tx2">
                    <a:lumMod val="50000"/>
                  </a:schemeClr>
                </a:solidFill>
                <a:latin typeface="FrankRuehl" panose="020E0503060101010101" pitchFamily="34" charset="-79"/>
                <a:cs typeface="FrankRuehl" panose="020E0503060101010101" pitchFamily="34" charset="-79"/>
              </a:rPr>
              <a:t> </a:t>
            </a:r>
            <a:r>
              <a:rPr sz="1588" spc="135" dirty="0">
                <a:solidFill>
                  <a:schemeClr val="tx2">
                    <a:lumMod val="50000"/>
                  </a:schemeClr>
                </a:solidFill>
                <a:latin typeface="FrankRuehl" panose="020E0503060101010101" pitchFamily="34" charset="-79"/>
                <a:cs typeface="FrankRuehl" panose="020E0503060101010101" pitchFamily="34" charset="-79"/>
              </a:rPr>
              <a:t>WORKSHEET</a:t>
            </a:r>
            <a:endParaRPr sz="1588" dirty="0">
              <a:solidFill>
                <a:schemeClr val="tx2">
                  <a:lumMod val="50000"/>
                </a:schemeClr>
              </a:solidFill>
              <a:latin typeface="FrankRuehl" panose="020E0503060101010101" pitchFamily="34" charset="-79"/>
              <a:cs typeface="FrankRuehl" panose="020E0503060101010101" pitchFamily="34" charset="-79"/>
            </a:endParaRPr>
          </a:p>
        </p:txBody>
      </p:sp>
      <p:sp>
        <p:nvSpPr>
          <p:cNvPr id="19" name="object 19"/>
          <p:cNvSpPr txBox="1"/>
          <p:nvPr/>
        </p:nvSpPr>
        <p:spPr>
          <a:xfrm>
            <a:off x="1469856" y="1262685"/>
            <a:ext cx="3141149" cy="345951"/>
          </a:xfrm>
          <a:prstGeom prst="rect">
            <a:avLst/>
          </a:prstGeom>
        </p:spPr>
        <p:txBody>
          <a:bodyPr vert="horz" wrap="square" lIns="0" tIns="8404" rIns="0" bIns="0" rtlCol="0">
            <a:spAutoFit/>
          </a:bodyPr>
          <a:lstStyle/>
          <a:p>
            <a:pPr marL="8405" defTabSz="605150">
              <a:spcBef>
                <a:spcPts val="66"/>
              </a:spcBef>
              <a:buClrTx/>
            </a:pPr>
            <a:r>
              <a:rPr sz="993" i="1" kern="1200" spc="26" dirty="0">
                <a:solidFill>
                  <a:prstClr val="black"/>
                </a:solidFill>
                <a:latin typeface="Palatino Linotype"/>
                <a:ea typeface="+mn-ea"/>
                <a:cs typeface="Palatino Linotype"/>
              </a:rPr>
              <a:t>What</a:t>
            </a:r>
            <a:r>
              <a:rPr sz="993" i="1" kern="1200" spc="-13" dirty="0">
                <a:solidFill>
                  <a:prstClr val="black"/>
                </a:solidFill>
                <a:latin typeface="Palatino Linotype"/>
                <a:ea typeface="+mn-ea"/>
                <a:cs typeface="Palatino Linotype"/>
              </a:rPr>
              <a:t> </a:t>
            </a:r>
            <a:r>
              <a:rPr sz="993" i="1" kern="1200" spc="50" dirty="0">
                <a:solidFill>
                  <a:prstClr val="black"/>
                </a:solidFill>
                <a:latin typeface="Palatino Linotype"/>
                <a:ea typeface="+mn-ea"/>
                <a:cs typeface="Palatino Linotype"/>
              </a:rPr>
              <a:t>are</a:t>
            </a:r>
            <a:r>
              <a:rPr sz="993" i="1" kern="1200" spc="-10" dirty="0">
                <a:solidFill>
                  <a:prstClr val="black"/>
                </a:solidFill>
                <a:latin typeface="Palatino Linotype"/>
                <a:ea typeface="+mn-ea"/>
                <a:cs typeface="Palatino Linotype"/>
              </a:rPr>
              <a:t> </a:t>
            </a:r>
            <a:r>
              <a:rPr sz="993" i="1" kern="1200" spc="13" dirty="0">
                <a:solidFill>
                  <a:prstClr val="black"/>
                </a:solidFill>
                <a:latin typeface="Palatino Linotype"/>
                <a:ea typeface="+mn-ea"/>
                <a:cs typeface="Palatino Linotype"/>
              </a:rPr>
              <a:t>our</a:t>
            </a:r>
            <a:r>
              <a:rPr sz="993" i="1" kern="1200" spc="-13" dirty="0">
                <a:solidFill>
                  <a:prstClr val="black"/>
                </a:solidFill>
                <a:latin typeface="Palatino Linotype"/>
                <a:ea typeface="+mn-ea"/>
                <a:cs typeface="Palatino Linotype"/>
              </a:rPr>
              <a:t> </a:t>
            </a:r>
            <a:r>
              <a:rPr sz="993" i="1" kern="1200" spc="3" dirty="0">
                <a:solidFill>
                  <a:prstClr val="black"/>
                </a:solidFill>
                <a:latin typeface="Palatino Linotype"/>
                <a:ea typeface="+mn-ea"/>
                <a:cs typeface="Palatino Linotype"/>
              </a:rPr>
              <a:t>next</a:t>
            </a:r>
            <a:r>
              <a:rPr sz="993" i="1" kern="1200" spc="-10"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steps</a:t>
            </a:r>
            <a:r>
              <a:rPr sz="993" i="1" kern="1200" spc="-13" dirty="0">
                <a:solidFill>
                  <a:prstClr val="black"/>
                </a:solidFill>
                <a:latin typeface="Palatino Linotype"/>
                <a:ea typeface="+mn-ea"/>
                <a:cs typeface="Palatino Linotype"/>
              </a:rPr>
              <a:t> </a:t>
            </a:r>
            <a:r>
              <a:rPr sz="993" i="1" kern="1200" spc="30" dirty="0">
                <a:solidFill>
                  <a:prstClr val="black"/>
                </a:solidFill>
                <a:latin typeface="Palatino Linotype"/>
                <a:ea typeface="+mn-ea"/>
                <a:cs typeface="Palatino Linotype"/>
              </a:rPr>
              <a:t>on</a:t>
            </a:r>
            <a:r>
              <a:rPr sz="993" i="1" kern="1200" spc="-10" dirty="0">
                <a:solidFill>
                  <a:prstClr val="black"/>
                </a:solidFill>
                <a:latin typeface="Palatino Linotype"/>
                <a:ea typeface="+mn-ea"/>
                <a:cs typeface="Palatino Linotype"/>
              </a:rPr>
              <a:t> </a:t>
            </a:r>
            <a:r>
              <a:rPr sz="993" i="1" kern="1200" spc="36" dirty="0">
                <a:solidFill>
                  <a:prstClr val="black"/>
                </a:solidFill>
                <a:latin typeface="Palatino Linotype"/>
                <a:ea typeface="+mn-ea"/>
                <a:cs typeface="Palatino Linotype"/>
              </a:rPr>
              <a:t>the</a:t>
            </a:r>
            <a:r>
              <a:rPr sz="993" i="1" kern="1200" spc="-13" dirty="0">
                <a:solidFill>
                  <a:prstClr val="black"/>
                </a:solidFill>
                <a:latin typeface="Palatino Linotype"/>
                <a:ea typeface="+mn-ea"/>
                <a:cs typeface="Palatino Linotype"/>
              </a:rPr>
              <a:t> </a:t>
            </a:r>
            <a:r>
              <a:rPr sz="993" i="1" kern="1200" spc="33" dirty="0">
                <a:solidFill>
                  <a:prstClr val="black"/>
                </a:solidFill>
                <a:latin typeface="Palatino Linotype"/>
                <a:ea typeface="+mn-ea"/>
                <a:cs typeface="Palatino Linotype"/>
              </a:rPr>
              <a:t>three</a:t>
            </a:r>
            <a:r>
              <a:rPr sz="993" i="1" kern="1200" spc="-10" dirty="0">
                <a:solidFill>
                  <a:prstClr val="black"/>
                </a:solidFill>
                <a:latin typeface="Palatino Linotype"/>
                <a:ea typeface="+mn-ea"/>
                <a:cs typeface="Palatino Linotype"/>
              </a:rPr>
              <a:t> </a:t>
            </a:r>
            <a:r>
              <a:rPr sz="993" i="1" kern="1200" spc="23" dirty="0">
                <a:solidFill>
                  <a:prstClr val="black"/>
                </a:solidFill>
                <a:latin typeface="Palatino Linotype"/>
                <a:ea typeface="+mn-ea"/>
                <a:cs typeface="Palatino Linotype"/>
              </a:rPr>
              <a:t>dimensions</a:t>
            </a:r>
            <a:r>
              <a:rPr sz="993" i="1" kern="1200" spc="-13" dirty="0">
                <a:solidFill>
                  <a:prstClr val="black"/>
                </a:solidFill>
                <a:latin typeface="Palatino Linotype"/>
                <a:ea typeface="+mn-ea"/>
                <a:cs typeface="Palatino Linotype"/>
              </a:rPr>
              <a:t> </a:t>
            </a:r>
            <a:r>
              <a:rPr sz="993" i="1" kern="1200" spc="40" dirty="0">
                <a:solidFill>
                  <a:prstClr val="black"/>
                </a:solidFill>
                <a:latin typeface="Palatino Linotype"/>
                <a:ea typeface="+mn-ea"/>
                <a:cs typeface="Palatino Linotype"/>
              </a:rPr>
              <a:t>of</a:t>
            </a:r>
            <a:r>
              <a:rPr sz="993" i="1" kern="1200" spc="-10" dirty="0">
                <a:solidFill>
                  <a:prstClr val="black"/>
                </a:solidFill>
                <a:latin typeface="Palatino Linotype"/>
                <a:ea typeface="+mn-ea"/>
                <a:cs typeface="Palatino Linotype"/>
              </a:rPr>
              <a:t> </a:t>
            </a:r>
            <a:r>
              <a:rPr sz="1200" i="1" kern="1200" spc="20" dirty="0">
                <a:solidFill>
                  <a:prstClr val="black"/>
                </a:solidFill>
                <a:latin typeface="Calibri" panose="020F0502020204030204" pitchFamily="34" charset="0"/>
                <a:ea typeface="+mn-ea"/>
                <a:cs typeface="Calibri" panose="020F0502020204030204" pitchFamily="34" charset="0"/>
              </a:rPr>
              <a:t>power</a:t>
            </a:r>
            <a:r>
              <a:rPr sz="993" i="1" kern="1200" spc="20" dirty="0">
                <a:solidFill>
                  <a:prstClr val="black"/>
                </a:solidFill>
                <a:latin typeface="Palatino Linotype"/>
                <a:ea typeface="+mn-ea"/>
                <a:cs typeface="Palatino Linotype"/>
              </a:rPr>
              <a:t>?</a:t>
            </a:r>
            <a:endParaRPr sz="993" kern="1200" dirty="0">
              <a:solidFill>
                <a:prstClr val="black"/>
              </a:solidFill>
              <a:latin typeface="Palatino Linotype"/>
              <a:ea typeface="+mn-ea"/>
              <a:cs typeface="Palatino Linotype"/>
            </a:endParaRPr>
          </a:p>
        </p:txBody>
      </p:sp>
      <p:sp>
        <p:nvSpPr>
          <p:cNvPr id="20" name="object 20"/>
          <p:cNvSpPr txBox="1"/>
          <p:nvPr/>
        </p:nvSpPr>
        <p:spPr>
          <a:xfrm>
            <a:off x="5509092" y="2968378"/>
            <a:ext cx="1794342" cy="161285"/>
          </a:xfrm>
          <a:prstGeom prst="rect">
            <a:avLst/>
          </a:prstGeom>
        </p:spPr>
        <p:txBody>
          <a:bodyPr vert="horz" wrap="square" lIns="0" tIns="8404" rIns="0" bIns="0" rtlCol="0">
            <a:spAutoFit/>
          </a:bodyPr>
          <a:lstStyle/>
          <a:p>
            <a:pPr marL="8405" defTabSz="605150">
              <a:spcBef>
                <a:spcPts val="66"/>
              </a:spcBef>
              <a:buClrTx/>
              <a:tabLst>
                <a:tab pos="1785613" algn="l"/>
              </a:tabLst>
            </a:pPr>
            <a:r>
              <a:rPr sz="993" u="sng" kern="1200" dirty="0">
                <a:solidFill>
                  <a:prstClr val="black"/>
                </a:solidFill>
                <a:uFill>
                  <a:solidFill>
                    <a:srgbClr val="969394"/>
                  </a:solidFill>
                </a:uFill>
                <a:latin typeface="Times New Roman"/>
                <a:ea typeface="+mn-ea"/>
                <a:cs typeface="Times New Roman"/>
              </a:rPr>
              <a:t> 	</a:t>
            </a:r>
            <a:endParaRPr sz="993" kern="1200">
              <a:solidFill>
                <a:prstClr val="black"/>
              </a:solidFill>
              <a:latin typeface="Times New Roman"/>
              <a:ea typeface="+mn-ea"/>
              <a:cs typeface="Times New Roman"/>
            </a:endParaRPr>
          </a:p>
        </p:txBody>
      </p:sp>
      <p:sp>
        <p:nvSpPr>
          <p:cNvPr id="21" name="object 21"/>
          <p:cNvSpPr txBox="1"/>
          <p:nvPr/>
        </p:nvSpPr>
        <p:spPr>
          <a:xfrm>
            <a:off x="951476" y="2944269"/>
            <a:ext cx="3257580" cy="163785"/>
          </a:xfrm>
          <a:prstGeom prst="rect">
            <a:avLst/>
          </a:prstGeom>
        </p:spPr>
        <p:txBody>
          <a:bodyPr vert="horz" wrap="square" lIns="0" tIns="8404" rIns="0" bIns="0" rtlCol="0">
            <a:spAutoFit/>
          </a:bodyPr>
          <a:lstStyle/>
          <a:p>
            <a:pPr marL="8405" marR="3362" defTabSz="605150">
              <a:lnSpc>
                <a:spcPct val="105600"/>
              </a:lnSpc>
              <a:spcBef>
                <a:spcPts val="66"/>
              </a:spcBef>
              <a:buClrTx/>
            </a:pPr>
            <a:r>
              <a:rPr sz="993" i="1" kern="1200" spc="-7" dirty="0">
                <a:solidFill>
                  <a:srgbClr val="1F497D">
                    <a:lumMod val="50000"/>
                  </a:srgbClr>
                </a:solidFill>
                <a:latin typeface="Calibri"/>
                <a:ea typeface="+mn-ea"/>
                <a:cs typeface="Palatino Linotype"/>
              </a:rPr>
              <a:t>Use</a:t>
            </a:r>
            <a:r>
              <a:rPr sz="993" i="1" kern="1200" spc="-13" dirty="0">
                <a:solidFill>
                  <a:srgbClr val="1F497D">
                    <a:lumMod val="50000"/>
                  </a:srgbClr>
                </a:solidFill>
                <a:latin typeface="Calibri"/>
                <a:ea typeface="+mn-ea"/>
                <a:cs typeface="Palatino Linotype"/>
              </a:rPr>
              <a:t> </a:t>
            </a:r>
            <a:r>
              <a:rPr sz="993" i="1" kern="1200" spc="36" dirty="0">
                <a:solidFill>
                  <a:srgbClr val="1F497D">
                    <a:lumMod val="50000"/>
                  </a:srgbClr>
                </a:solidFill>
                <a:latin typeface="Calibri"/>
                <a:ea typeface="+mn-ea"/>
                <a:cs typeface="Palatino Linotype"/>
              </a:rPr>
              <a:t>the</a:t>
            </a:r>
            <a:r>
              <a:rPr sz="993" i="1" kern="1200" spc="-13" dirty="0">
                <a:solidFill>
                  <a:srgbClr val="1F497D">
                    <a:lumMod val="50000"/>
                  </a:srgbClr>
                </a:solidFill>
                <a:latin typeface="Calibri"/>
                <a:ea typeface="+mn-ea"/>
                <a:cs typeface="Palatino Linotype"/>
              </a:rPr>
              <a:t> </a:t>
            </a:r>
            <a:r>
              <a:rPr sz="993" i="1" kern="1200" spc="26" dirty="0">
                <a:solidFill>
                  <a:srgbClr val="1F497D">
                    <a:lumMod val="50000"/>
                  </a:srgbClr>
                </a:solidFill>
                <a:latin typeface="Calibri"/>
                <a:ea typeface="+mn-ea"/>
                <a:cs typeface="Palatino Linotype"/>
              </a:rPr>
              <a:t>worksheet</a:t>
            </a:r>
            <a:r>
              <a:rPr sz="993" i="1" kern="1200" spc="-10" dirty="0">
                <a:solidFill>
                  <a:srgbClr val="1F497D">
                    <a:lumMod val="50000"/>
                  </a:srgbClr>
                </a:solidFill>
                <a:latin typeface="Calibri"/>
                <a:ea typeface="+mn-ea"/>
                <a:cs typeface="Palatino Linotype"/>
              </a:rPr>
              <a:t> </a:t>
            </a:r>
            <a:r>
              <a:rPr sz="993" i="1" kern="1200" spc="60" dirty="0">
                <a:solidFill>
                  <a:srgbClr val="1F497D">
                    <a:lumMod val="50000"/>
                  </a:srgbClr>
                </a:solidFill>
                <a:latin typeface="Calibri"/>
                <a:ea typeface="+mn-ea"/>
                <a:cs typeface="Palatino Linotype"/>
              </a:rPr>
              <a:t>as</a:t>
            </a:r>
            <a:r>
              <a:rPr sz="993" i="1" kern="1200" spc="-10" dirty="0">
                <a:solidFill>
                  <a:srgbClr val="1F497D">
                    <a:lumMod val="50000"/>
                  </a:srgbClr>
                </a:solidFill>
                <a:latin typeface="Calibri"/>
                <a:ea typeface="+mn-ea"/>
                <a:cs typeface="Palatino Linotype"/>
              </a:rPr>
              <a:t> </a:t>
            </a:r>
            <a:r>
              <a:rPr sz="993" i="1" kern="1200" spc="89" dirty="0">
                <a:solidFill>
                  <a:srgbClr val="1F497D">
                    <a:lumMod val="50000"/>
                  </a:srgbClr>
                </a:solidFill>
                <a:latin typeface="Calibri"/>
                <a:ea typeface="+mn-ea"/>
                <a:cs typeface="Palatino Linotype"/>
              </a:rPr>
              <a:t>a</a:t>
            </a:r>
            <a:r>
              <a:rPr sz="993" i="1" kern="1200" spc="-13" dirty="0">
                <a:solidFill>
                  <a:srgbClr val="1F497D">
                    <a:lumMod val="50000"/>
                  </a:srgbClr>
                </a:solidFill>
                <a:latin typeface="Calibri"/>
                <a:ea typeface="+mn-ea"/>
                <a:cs typeface="Palatino Linotype"/>
              </a:rPr>
              <a:t> </a:t>
            </a:r>
            <a:r>
              <a:rPr sz="993" i="1" kern="1200" spc="33" dirty="0">
                <a:solidFill>
                  <a:srgbClr val="1F497D">
                    <a:lumMod val="50000"/>
                  </a:srgbClr>
                </a:solidFill>
                <a:latin typeface="Calibri"/>
                <a:ea typeface="+mn-ea"/>
                <a:cs typeface="Palatino Linotype"/>
              </a:rPr>
              <a:t>tool</a:t>
            </a:r>
            <a:r>
              <a:rPr sz="993" i="1" kern="1200" spc="-13" dirty="0">
                <a:solidFill>
                  <a:srgbClr val="1F497D">
                    <a:lumMod val="50000"/>
                  </a:srgbClr>
                </a:solidFill>
                <a:latin typeface="Calibri"/>
                <a:ea typeface="+mn-ea"/>
                <a:cs typeface="Palatino Linotype"/>
              </a:rPr>
              <a:t> </a:t>
            </a:r>
            <a:r>
              <a:rPr sz="993" i="1" kern="1200" spc="33" dirty="0">
                <a:solidFill>
                  <a:srgbClr val="1F497D">
                    <a:lumMod val="50000"/>
                  </a:srgbClr>
                </a:solidFill>
                <a:latin typeface="Calibri"/>
                <a:ea typeface="+mn-ea"/>
                <a:cs typeface="Palatino Linotype"/>
              </a:rPr>
              <a:t>to  </a:t>
            </a:r>
            <a:r>
              <a:rPr sz="993" i="1" kern="1200" spc="36" dirty="0">
                <a:solidFill>
                  <a:srgbClr val="1F497D">
                    <a:lumMod val="50000"/>
                  </a:srgbClr>
                </a:solidFill>
                <a:latin typeface="Calibri"/>
                <a:ea typeface="+mn-ea"/>
                <a:cs typeface="Palatino Linotype"/>
              </a:rPr>
              <a:t>help </a:t>
            </a:r>
            <a:r>
              <a:rPr sz="993" i="1" kern="1200" dirty="0">
                <a:solidFill>
                  <a:srgbClr val="1F497D">
                    <a:lumMod val="50000"/>
                  </a:srgbClr>
                </a:solidFill>
                <a:latin typeface="Calibri"/>
                <a:ea typeface="+mn-ea"/>
                <a:cs typeface="Palatino Linotype"/>
              </a:rPr>
              <a:t>you </a:t>
            </a:r>
            <a:r>
              <a:rPr sz="993" i="1" kern="1200" spc="17" dirty="0">
                <a:solidFill>
                  <a:srgbClr val="1F497D">
                    <a:lumMod val="50000"/>
                  </a:srgbClr>
                </a:solidFill>
                <a:latin typeface="Calibri"/>
                <a:ea typeface="+mn-ea"/>
                <a:cs typeface="Palatino Linotype"/>
              </a:rPr>
              <a:t>get</a:t>
            </a:r>
            <a:r>
              <a:rPr sz="993" i="1" kern="1200" spc="-69" dirty="0">
                <a:solidFill>
                  <a:srgbClr val="1F497D">
                    <a:lumMod val="50000"/>
                  </a:srgbClr>
                </a:solidFill>
                <a:latin typeface="Calibri"/>
                <a:ea typeface="+mn-ea"/>
                <a:cs typeface="Palatino Linotype"/>
              </a:rPr>
              <a:t> </a:t>
            </a:r>
            <a:r>
              <a:rPr sz="993" i="1" kern="1200" spc="30" dirty="0">
                <a:solidFill>
                  <a:srgbClr val="1F497D">
                    <a:lumMod val="50000"/>
                  </a:srgbClr>
                </a:solidFill>
                <a:latin typeface="Calibri"/>
                <a:ea typeface="+mn-ea"/>
                <a:cs typeface="Palatino Linotype"/>
              </a:rPr>
              <a:t>started</a:t>
            </a:r>
            <a:r>
              <a:rPr sz="993" i="1" kern="1200" spc="30" dirty="0">
                <a:solidFill>
                  <a:prstClr val="black"/>
                </a:solidFill>
                <a:latin typeface="Palatino Linotype"/>
                <a:ea typeface="+mn-ea"/>
                <a:cs typeface="Palatino Linotype"/>
              </a:rPr>
              <a:t>.</a:t>
            </a:r>
            <a:endParaRPr sz="993" kern="1200" dirty="0">
              <a:solidFill>
                <a:prstClr val="black"/>
              </a:solidFill>
              <a:latin typeface="Palatino Linotype"/>
              <a:ea typeface="+mn-ea"/>
              <a:cs typeface="Palatino Linotype"/>
            </a:endParaRPr>
          </a:p>
        </p:txBody>
      </p:sp>
      <p:sp>
        <p:nvSpPr>
          <p:cNvPr id="22" name="object 22"/>
          <p:cNvSpPr txBox="1"/>
          <p:nvPr/>
        </p:nvSpPr>
        <p:spPr>
          <a:xfrm>
            <a:off x="5509092" y="3838217"/>
            <a:ext cx="1794342" cy="115438"/>
          </a:xfrm>
          <a:prstGeom prst="rect">
            <a:avLst/>
          </a:prstGeom>
        </p:spPr>
        <p:txBody>
          <a:bodyPr vert="horz" wrap="square" lIns="0" tIns="8404" rIns="0" bIns="0" rtlCol="0">
            <a:spAutoFit/>
          </a:bodyPr>
          <a:lstStyle/>
          <a:p>
            <a:pPr marL="8405" defTabSz="605150">
              <a:spcBef>
                <a:spcPts val="66"/>
              </a:spcBef>
              <a:buClrTx/>
              <a:tabLst>
                <a:tab pos="1785613" algn="l"/>
              </a:tabLst>
            </a:pPr>
            <a:r>
              <a:rPr sz="695" u="sng" kern="1200" spc="33" dirty="0">
                <a:solidFill>
                  <a:prstClr val="black"/>
                </a:solidFill>
                <a:uFill>
                  <a:solidFill>
                    <a:srgbClr val="969394"/>
                  </a:solidFill>
                </a:uFill>
                <a:latin typeface="Calibri"/>
                <a:ea typeface="+mn-ea"/>
                <a:cs typeface="Calibri"/>
              </a:rPr>
              <a:t> 	</a:t>
            </a:r>
            <a:endParaRPr sz="695" kern="1200">
              <a:solidFill>
                <a:prstClr val="black"/>
              </a:solidFill>
              <a:latin typeface="Calibri"/>
              <a:ea typeface="+mn-ea"/>
              <a:cs typeface="Calibri"/>
            </a:endParaRPr>
          </a:p>
        </p:txBody>
      </p:sp>
      <p:sp>
        <p:nvSpPr>
          <p:cNvPr id="23" name="object 23"/>
          <p:cNvSpPr txBox="1"/>
          <p:nvPr/>
        </p:nvSpPr>
        <p:spPr>
          <a:xfrm>
            <a:off x="660307" y="3200828"/>
            <a:ext cx="4364930" cy="1798619"/>
          </a:xfrm>
          <a:prstGeom prst="rect">
            <a:avLst/>
          </a:prstGeom>
        </p:spPr>
        <p:txBody>
          <a:bodyPr vert="horz" wrap="square" lIns="0" tIns="70597" rIns="0" bIns="0" rtlCol="0">
            <a:spAutoFit/>
          </a:bodyPr>
          <a:lstStyle/>
          <a:p>
            <a:pPr marL="121870" indent="-113466" defTabSz="605150">
              <a:spcBef>
                <a:spcPts val="556"/>
              </a:spcBef>
              <a:buClrTx/>
              <a:buFontTx/>
              <a:buChar char="•"/>
              <a:tabLst>
                <a:tab pos="122291" algn="l"/>
              </a:tabLst>
            </a:pPr>
            <a:r>
              <a:rPr sz="1100" kern="1200" spc="30" dirty="0">
                <a:solidFill>
                  <a:prstClr val="black"/>
                </a:solidFill>
                <a:latin typeface="Calibri"/>
                <a:ea typeface="+mn-ea"/>
                <a:cs typeface="Calibri"/>
              </a:rPr>
              <a:t>Decide </a:t>
            </a:r>
            <a:r>
              <a:rPr sz="1100" kern="1200" spc="13" dirty="0">
                <a:solidFill>
                  <a:prstClr val="black"/>
                </a:solidFill>
                <a:latin typeface="Calibri"/>
                <a:ea typeface="+mn-ea"/>
                <a:cs typeface="Calibri"/>
              </a:rPr>
              <a:t>and </a:t>
            </a:r>
            <a:r>
              <a:rPr sz="1100" kern="1200" spc="7" dirty="0">
                <a:solidFill>
                  <a:prstClr val="black"/>
                </a:solidFill>
                <a:latin typeface="Calibri"/>
                <a:ea typeface="+mn-ea"/>
                <a:cs typeface="Calibri"/>
              </a:rPr>
              <a:t>mark </a:t>
            </a:r>
            <a:r>
              <a:rPr sz="1100" kern="1200" spc="3" dirty="0">
                <a:solidFill>
                  <a:prstClr val="black"/>
                </a:solidFill>
                <a:latin typeface="Calibri"/>
                <a:ea typeface="+mn-ea"/>
                <a:cs typeface="Calibri"/>
              </a:rPr>
              <a:t>where </a:t>
            </a:r>
            <a:r>
              <a:rPr sz="1100" kern="1200" spc="23" dirty="0">
                <a:solidFill>
                  <a:prstClr val="black"/>
                </a:solidFill>
                <a:latin typeface="Calibri"/>
                <a:ea typeface="+mn-ea"/>
                <a:cs typeface="Calibri"/>
              </a:rPr>
              <a:t>in </a:t>
            </a:r>
            <a:r>
              <a:rPr sz="1100" kern="1200" spc="13" dirty="0">
                <a:solidFill>
                  <a:prstClr val="black"/>
                </a:solidFill>
                <a:latin typeface="Calibri"/>
                <a:ea typeface="+mn-ea"/>
                <a:cs typeface="Calibri"/>
              </a:rPr>
              <a:t>each </a:t>
            </a:r>
            <a:r>
              <a:rPr sz="1100" kern="1200" spc="3" dirty="0">
                <a:solidFill>
                  <a:prstClr val="black"/>
                </a:solidFill>
                <a:latin typeface="Calibri"/>
                <a:ea typeface="+mn-ea"/>
                <a:cs typeface="Calibri"/>
              </a:rPr>
              <a:t>road </a:t>
            </a:r>
            <a:r>
              <a:rPr lang="en-US" sz="1100" kern="1200" spc="-10" dirty="0">
                <a:solidFill>
                  <a:prstClr val="black"/>
                </a:solidFill>
                <a:latin typeface="Calibri"/>
                <a:ea typeface="+mn-ea"/>
                <a:cs typeface="Calibri"/>
              </a:rPr>
              <a:t>your organization </a:t>
            </a:r>
            <a:r>
              <a:rPr sz="1100" kern="1200" spc="3" dirty="0">
                <a:solidFill>
                  <a:prstClr val="black"/>
                </a:solidFill>
                <a:latin typeface="Calibri"/>
                <a:ea typeface="+mn-ea"/>
                <a:cs typeface="Calibri"/>
              </a:rPr>
              <a:t>currently</a:t>
            </a:r>
            <a:r>
              <a:rPr sz="1100" kern="1200" spc="26" dirty="0">
                <a:solidFill>
                  <a:prstClr val="black"/>
                </a:solidFill>
                <a:latin typeface="Calibri"/>
                <a:ea typeface="+mn-ea"/>
                <a:cs typeface="Calibri"/>
              </a:rPr>
              <a:t> </a:t>
            </a:r>
            <a:r>
              <a:rPr sz="1100" kern="1200" spc="-7" dirty="0">
                <a:solidFill>
                  <a:prstClr val="black"/>
                </a:solidFill>
                <a:latin typeface="Calibri"/>
                <a:ea typeface="+mn-ea"/>
                <a:cs typeface="Calibri"/>
              </a:rPr>
              <a:t>sits.</a:t>
            </a:r>
            <a:endParaRPr sz="1100" kern="1200" dirty="0">
              <a:solidFill>
                <a:prstClr val="black"/>
              </a:solidFill>
              <a:latin typeface="Calibri"/>
              <a:ea typeface="+mn-ea"/>
              <a:cs typeface="Calibri"/>
            </a:endParaRPr>
          </a:p>
          <a:p>
            <a:pPr marL="121870" marR="126493" indent="-113466" defTabSz="605150">
              <a:lnSpc>
                <a:spcPct val="123000"/>
              </a:lnSpc>
              <a:spcBef>
                <a:spcPts val="298"/>
              </a:spcBef>
              <a:buClrTx/>
              <a:buFontTx/>
              <a:buChar char="•"/>
              <a:tabLst>
                <a:tab pos="122291" algn="l"/>
              </a:tabLst>
            </a:pPr>
            <a:r>
              <a:rPr sz="1100" kern="1200" spc="3" dirty="0">
                <a:solidFill>
                  <a:prstClr val="black"/>
                </a:solidFill>
                <a:latin typeface="Calibri"/>
                <a:ea typeface="+mn-ea"/>
                <a:cs typeface="Calibri"/>
              </a:rPr>
              <a:t>Write </a:t>
            </a:r>
            <a:r>
              <a:rPr sz="1100" kern="1200" spc="17" dirty="0">
                <a:solidFill>
                  <a:prstClr val="black"/>
                </a:solidFill>
                <a:latin typeface="Calibri"/>
                <a:ea typeface="+mn-ea"/>
                <a:cs typeface="Calibri"/>
              </a:rPr>
              <a:t>down </a:t>
            </a:r>
            <a:r>
              <a:rPr sz="1100" kern="1200" spc="13" dirty="0">
                <a:solidFill>
                  <a:prstClr val="black"/>
                </a:solidFill>
                <a:latin typeface="Calibri"/>
                <a:ea typeface="+mn-ea"/>
                <a:cs typeface="Calibri"/>
              </a:rPr>
              <a:t>key </a:t>
            </a:r>
            <a:r>
              <a:rPr sz="1100" kern="1200" spc="3" dirty="0">
                <a:solidFill>
                  <a:prstClr val="black"/>
                </a:solidFill>
                <a:latin typeface="Calibri"/>
                <a:ea typeface="+mn-ea"/>
                <a:cs typeface="Calibri"/>
              </a:rPr>
              <a:t>objectives </a:t>
            </a:r>
            <a:r>
              <a:rPr sz="1100" kern="1200" spc="-10" dirty="0">
                <a:solidFill>
                  <a:prstClr val="black"/>
                </a:solidFill>
                <a:latin typeface="Calibri"/>
                <a:ea typeface="+mn-ea"/>
                <a:cs typeface="Calibri"/>
              </a:rPr>
              <a:t>for </a:t>
            </a:r>
            <a:r>
              <a:rPr sz="1100" kern="1200" spc="10" dirty="0">
                <a:solidFill>
                  <a:prstClr val="black"/>
                </a:solidFill>
                <a:latin typeface="Calibri"/>
                <a:ea typeface="+mn-ea"/>
                <a:cs typeface="Calibri"/>
              </a:rPr>
              <a:t>each </a:t>
            </a:r>
            <a:r>
              <a:rPr sz="1100" kern="1200" spc="-7" dirty="0">
                <a:solidFill>
                  <a:prstClr val="black"/>
                </a:solidFill>
                <a:latin typeface="Calibri"/>
                <a:ea typeface="+mn-ea"/>
                <a:cs typeface="Calibri"/>
              </a:rPr>
              <a:t>relevant </a:t>
            </a:r>
            <a:r>
              <a:rPr sz="1100" kern="1200" spc="3" dirty="0">
                <a:solidFill>
                  <a:prstClr val="black"/>
                </a:solidFill>
                <a:latin typeface="Calibri"/>
                <a:ea typeface="+mn-ea"/>
                <a:cs typeface="Calibri"/>
              </a:rPr>
              <a:t>power </a:t>
            </a:r>
            <a:r>
              <a:rPr sz="1100" kern="1200" spc="10" dirty="0">
                <a:solidFill>
                  <a:prstClr val="black"/>
                </a:solidFill>
                <a:latin typeface="Calibri"/>
                <a:ea typeface="+mn-ea"/>
                <a:cs typeface="Calibri"/>
              </a:rPr>
              <a:t>dimension. </a:t>
            </a:r>
            <a:r>
              <a:rPr sz="1100" kern="1200" spc="-10" dirty="0">
                <a:solidFill>
                  <a:prstClr val="black"/>
                </a:solidFill>
                <a:latin typeface="Calibri"/>
                <a:ea typeface="+mn-ea"/>
                <a:cs typeface="Calibri"/>
              </a:rPr>
              <a:t>Set </a:t>
            </a:r>
            <a:r>
              <a:rPr sz="1100" kern="1200" spc="3" dirty="0">
                <a:solidFill>
                  <a:prstClr val="black"/>
                </a:solidFill>
                <a:latin typeface="Calibri"/>
                <a:ea typeface="+mn-ea"/>
                <a:cs typeface="Calibri"/>
              </a:rPr>
              <a:t>ambitious </a:t>
            </a:r>
            <a:r>
              <a:rPr sz="1100" kern="1200" spc="-7" dirty="0">
                <a:solidFill>
                  <a:prstClr val="black"/>
                </a:solidFill>
                <a:latin typeface="Calibri"/>
                <a:ea typeface="+mn-ea"/>
                <a:cs typeface="Calibri"/>
              </a:rPr>
              <a:t>but </a:t>
            </a:r>
            <a:r>
              <a:rPr sz="1100" kern="1200" spc="3" dirty="0">
                <a:solidFill>
                  <a:prstClr val="black"/>
                </a:solidFill>
                <a:latin typeface="Calibri"/>
                <a:ea typeface="+mn-ea"/>
                <a:cs typeface="Calibri"/>
              </a:rPr>
              <a:t>realistic  </a:t>
            </a:r>
            <a:r>
              <a:rPr sz="1100" kern="1200" spc="7" dirty="0">
                <a:solidFill>
                  <a:prstClr val="black"/>
                </a:solidFill>
                <a:latin typeface="Calibri"/>
                <a:ea typeface="+mn-ea"/>
                <a:cs typeface="Calibri"/>
              </a:rPr>
              <a:t>goals </a:t>
            </a:r>
            <a:r>
              <a:rPr sz="1100" kern="1200" spc="-10" dirty="0">
                <a:solidFill>
                  <a:prstClr val="black"/>
                </a:solidFill>
                <a:latin typeface="Calibri"/>
                <a:ea typeface="+mn-ea"/>
                <a:cs typeface="Calibri"/>
              </a:rPr>
              <a:t>for </a:t>
            </a:r>
            <a:r>
              <a:rPr sz="1100" kern="1200" spc="13" dirty="0">
                <a:solidFill>
                  <a:prstClr val="black"/>
                </a:solidFill>
                <a:latin typeface="Calibri"/>
                <a:ea typeface="+mn-ea"/>
                <a:cs typeface="Calibri"/>
              </a:rPr>
              <a:t>moving </a:t>
            </a:r>
            <a:r>
              <a:rPr sz="1100" kern="1200" spc="-17" dirty="0">
                <a:solidFill>
                  <a:prstClr val="black"/>
                </a:solidFill>
                <a:latin typeface="Calibri"/>
                <a:ea typeface="+mn-ea"/>
                <a:cs typeface="Calibri"/>
              </a:rPr>
              <a:t>further </a:t>
            </a:r>
            <a:r>
              <a:rPr sz="1100" kern="1200" spc="13" dirty="0">
                <a:solidFill>
                  <a:prstClr val="black"/>
                </a:solidFill>
                <a:latin typeface="Calibri"/>
                <a:ea typeface="+mn-ea"/>
                <a:cs typeface="Calibri"/>
              </a:rPr>
              <a:t>along </a:t>
            </a:r>
            <a:r>
              <a:rPr sz="1100" kern="1200" spc="-13" dirty="0">
                <a:solidFill>
                  <a:prstClr val="black"/>
                </a:solidFill>
                <a:latin typeface="Calibri"/>
                <a:ea typeface="+mn-ea"/>
                <a:cs typeface="Calibri"/>
              </a:rPr>
              <a:t>the</a:t>
            </a:r>
            <a:r>
              <a:rPr sz="1100" kern="1200" spc="113" dirty="0">
                <a:solidFill>
                  <a:prstClr val="black"/>
                </a:solidFill>
                <a:latin typeface="Calibri"/>
                <a:ea typeface="+mn-ea"/>
                <a:cs typeface="Calibri"/>
              </a:rPr>
              <a:t> </a:t>
            </a:r>
            <a:r>
              <a:rPr sz="1100" kern="1200" dirty="0">
                <a:solidFill>
                  <a:prstClr val="black"/>
                </a:solidFill>
                <a:latin typeface="Calibri"/>
                <a:ea typeface="+mn-ea"/>
                <a:cs typeface="Calibri"/>
              </a:rPr>
              <a:t>road.</a:t>
            </a:r>
          </a:p>
          <a:p>
            <a:pPr marL="121870" marR="14288" indent="-113466" defTabSz="605150">
              <a:lnSpc>
                <a:spcPct val="123000"/>
              </a:lnSpc>
              <a:spcBef>
                <a:spcPts val="298"/>
              </a:spcBef>
              <a:buClrTx/>
              <a:buFontTx/>
              <a:buChar char="•"/>
              <a:tabLst>
                <a:tab pos="122291" algn="l"/>
              </a:tabLst>
            </a:pPr>
            <a:r>
              <a:rPr sz="1100" kern="1200" spc="20" dirty="0">
                <a:solidFill>
                  <a:prstClr val="black"/>
                </a:solidFill>
                <a:latin typeface="Calibri"/>
                <a:ea typeface="+mn-ea"/>
                <a:cs typeface="Calibri"/>
              </a:rPr>
              <a:t>Next </a:t>
            </a:r>
            <a:r>
              <a:rPr sz="1100" kern="1200" spc="-13" dirty="0">
                <a:solidFill>
                  <a:prstClr val="black"/>
                </a:solidFill>
                <a:latin typeface="Calibri"/>
                <a:ea typeface="+mn-ea"/>
                <a:cs typeface="Calibri"/>
              </a:rPr>
              <a:t>to </a:t>
            </a:r>
            <a:r>
              <a:rPr sz="1100" kern="1200" spc="13" dirty="0">
                <a:solidFill>
                  <a:prstClr val="black"/>
                </a:solidFill>
                <a:latin typeface="Calibri"/>
                <a:ea typeface="+mn-ea"/>
                <a:cs typeface="Calibri"/>
              </a:rPr>
              <a:t>each </a:t>
            </a:r>
            <a:r>
              <a:rPr sz="1100" kern="1200" spc="7" dirty="0">
                <a:solidFill>
                  <a:prstClr val="black"/>
                </a:solidFill>
                <a:latin typeface="Calibri"/>
                <a:ea typeface="+mn-ea"/>
                <a:cs typeface="Calibri"/>
              </a:rPr>
              <a:t>objective, </a:t>
            </a:r>
            <a:r>
              <a:rPr sz="1100" kern="1200" spc="13" dirty="0">
                <a:solidFill>
                  <a:prstClr val="black"/>
                </a:solidFill>
                <a:latin typeface="Calibri"/>
                <a:ea typeface="+mn-ea"/>
                <a:cs typeface="Calibri"/>
              </a:rPr>
              <a:t>add </a:t>
            </a:r>
            <a:r>
              <a:rPr sz="1100" kern="1200" spc="23" dirty="0">
                <a:solidFill>
                  <a:prstClr val="black"/>
                </a:solidFill>
                <a:latin typeface="Calibri"/>
                <a:ea typeface="+mn-ea"/>
                <a:cs typeface="Calibri"/>
              </a:rPr>
              <a:t>in </a:t>
            </a:r>
            <a:r>
              <a:rPr sz="1100" kern="1200" spc="17" dirty="0">
                <a:solidFill>
                  <a:prstClr val="black"/>
                </a:solidFill>
                <a:latin typeface="Calibri"/>
                <a:ea typeface="+mn-ea"/>
                <a:cs typeface="Calibri"/>
              </a:rPr>
              <a:t>key </a:t>
            </a:r>
            <a:r>
              <a:rPr sz="1100" kern="1200" spc="10" dirty="0">
                <a:solidFill>
                  <a:prstClr val="black"/>
                </a:solidFill>
                <a:latin typeface="Calibri"/>
                <a:ea typeface="+mn-ea"/>
                <a:cs typeface="Calibri"/>
              </a:rPr>
              <a:t>action </a:t>
            </a:r>
            <a:r>
              <a:rPr sz="1100" kern="1200" spc="-10" dirty="0">
                <a:solidFill>
                  <a:prstClr val="black"/>
                </a:solidFill>
                <a:latin typeface="Calibri"/>
                <a:ea typeface="+mn-ea"/>
                <a:cs typeface="Calibri"/>
              </a:rPr>
              <a:t>steps for the </a:t>
            </a:r>
            <a:r>
              <a:rPr sz="1100" kern="1200" spc="23" dirty="0">
                <a:solidFill>
                  <a:prstClr val="black"/>
                </a:solidFill>
                <a:latin typeface="Calibri"/>
                <a:ea typeface="+mn-ea"/>
                <a:cs typeface="Calibri"/>
              </a:rPr>
              <a:t>coming </a:t>
            </a:r>
            <a:r>
              <a:rPr sz="1100" kern="1200" spc="-7" dirty="0">
                <a:solidFill>
                  <a:prstClr val="black"/>
                </a:solidFill>
                <a:latin typeface="Calibri"/>
                <a:ea typeface="+mn-ea"/>
                <a:cs typeface="Calibri"/>
              </a:rPr>
              <a:t>year. </a:t>
            </a:r>
            <a:r>
              <a:rPr sz="1100" kern="1200" spc="7" dirty="0">
                <a:solidFill>
                  <a:prstClr val="black"/>
                </a:solidFill>
                <a:latin typeface="Calibri"/>
                <a:ea typeface="+mn-ea"/>
                <a:cs typeface="Calibri"/>
              </a:rPr>
              <a:t>Agree </a:t>
            </a:r>
            <a:r>
              <a:rPr sz="1100" kern="1200" spc="17" dirty="0">
                <a:solidFill>
                  <a:prstClr val="black"/>
                </a:solidFill>
                <a:latin typeface="Calibri"/>
                <a:ea typeface="+mn-ea"/>
                <a:cs typeface="Calibri"/>
              </a:rPr>
              <a:t>on </a:t>
            </a:r>
            <a:r>
              <a:rPr sz="1100" kern="1200" spc="20" dirty="0">
                <a:solidFill>
                  <a:prstClr val="black"/>
                </a:solidFill>
                <a:latin typeface="Calibri"/>
                <a:ea typeface="+mn-ea"/>
                <a:cs typeface="Calibri"/>
              </a:rPr>
              <a:t>who </a:t>
            </a:r>
            <a:r>
              <a:rPr sz="1100" kern="1200" spc="30" dirty="0">
                <a:solidFill>
                  <a:prstClr val="black"/>
                </a:solidFill>
                <a:latin typeface="Calibri"/>
                <a:ea typeface="+mn-ea"/>
                <a:cs typeface="Calibri"/>
              </a:rPr>
              <a:t>will </a:t>
            </a:r>
            <a:r>
              <a:rPr sz="1100" kern="1200" spc="-7" dirty="0">
                <a:solidFill>
                  <a:prstClr val="black"/>
                </a:solidFill>
                <a:latin typeface="Calibri"/>
                <a:ea typeface="+mn-ea"/>
                <a:cs typeface="Calibri"/>
              </a:rPr>
              <a:t>take  </a:t>
            </a:r>
            <a:r>
              <a:rPr sz="1100" kern="1200" spc="7" dirty="0">
                <a:solidFill>
                  <a:prstClr val="black"/>
                </a:solidFill>
                <a:latin typeface="Calibri"/>
                <a:ea typeface="+mn-ea"/>
                <a:cs typeface="Calibri"/>
              </a:rPr>
              <a:t>charge </a:t>
            </a:r>
            <a:r>
              <a:rPr sz="1100" kern="1200" spc="-10" dirty="0">
                <a:solidFill>
                  <a:prstClr val="black"/>
                </a:solidFill>
                <a:latin typeface="Calibri"/>
                <a:ea typeface="+mn-ea"/>
                <a:cs typeface="Calibri"/>
              </a:rPr>
              <a:t>for</a:t>
            </a:r>
            <a:r>
              <a:rPr sz="1100" kern="1200" spc="43" dirty="0">
                <a:solidFill>
                  <a:prstClr val="black"/>
                </a:solidFill>
                <a:latin typeface="Calibri"/>
                <a:ea typeface="+mn-ea"/>
                <a:cs typeface="Calibri"/>
              </a:rPr>
              <a:t> </a:t>
            </a:r>
            <a:r>
              <a:rPr sz="1100" kern="1200" spc="10" dirty="0">
                <a:solidFill>
                  <a:prstClr val="black"/>
                </a:solidFill>
                <a:latin typeface="Calibri"/>
                <a:ea typeface="+mn-ea"/>
                <a:cs typeface="Calibri"/>
              </a:rPr>
              <a:t>each.</a:t>
            </a:r>
            <a:endParaRPr sz="1100" kern="1200" dirty="0">
              <a:solidFill>
                <a:prstClr val="black"/>
              </a:solidFill>
              <a:latin typeface="Calibri"/>
              <a:ea typeface="+mn-ea"/>
              <a:cs typeface="Calibri"/>
            </a:endParaRPr>
          </a:p>
          <a:p>
            <a:pPr marL="121870" marR="63036" indent="-113466" defTabSz="605150">
              <a:lnSpc>
                <a:spcPct val="123000"/>
              </a:lnSpc>
              <a:spcBef>
                <a:spcPts val="298"/>
              </a:spcBef>
              <a:buClrTx/>
              <a:buFontTx/>
              <a:buChar char="•"/>
              <a:tabLst>
                <a:tab pos="122291" algn="l"/>
              </a:tabLst>
            </a:pPr>
            <a:r>
              <a:rPr sz="1100" kern="1200" dirty="0">
                <a:solidFill>
                  <a:prstClr val="black"/>
                </a:solidFill>
                <a:latin typeface="Calibri"/>
                <a:ea typeface="+mn-ea"/>
                <a:cs typeface="Calibri"/>
              </a:rPr>
              <a:t>Brainstorm resources, </a:t>
            </a:r>
            <a:r>
              <a:rPr sz="1100" kern="1200" spc="-3" dirty="0">
                <a:solidFill>
                  <a:prstClr val="black"/>
                </a:solidFill>
                <a:latin typeface="Calibri"/>
                <a:ea typeface="+mn-ea"/>
                <a:cs typeface="Calibri"/>
              </a:rPr>
              <a:t>jot them </a:t>
            </a:r>
            <a:r>
              <a:rPr sz="1100" kern="1200" spc="20" dirty="0">
                <a:solidFill>
                  <a:prstClr val="black"/>
                </a:solidFill>
                <a:latin typeface="Calibri"/>
                <a:ea typeface="+mn-ea"/>
                <a:cs typeface="Calibri"/>
              </a:rPr>
              <a:t>down </a:t>
            </a:r>
            <a:r>
              <a:rPr sz="1100" kern="1200" spc="17" dirty="0">
                <a:solidFill>
                  <a:prstClr val="black"/>
                </a:solidFill>
                <a:latin typeface="Calibri"/>
                <a:ea typeface="+mn-ea"/>
                <a:cs typeface="Calibri"/>
              </a:rPr>
              <a:t>on </a:t>
            </a:r>
            <a:r>
              <a:rPr sz="1100" kern="1200" spc="7" dirty="0">
                <a:solidFill>
                  <a:prstClr val="black"/>
                </a:solidFill>
                <a:latin typeface="Calibri"/>
                <a:ea typeface="+mn-ea"/>
                <a:cs typeface="Calibri"/>
              </a:rPr>
              <a:t>sticky </a:t>
            </a:r>
            <a:r>
              <a:rPr sz="1100" kern="1200" spc="-7" dirty="0">
                <a:solidFill>
                  <a:prstClr val="black"/>
                </a:solidFill>
                <a:latin typeface="Calibri"/>
                <a:ea typeface="+mn-ea"/>
                <a:cs typeface="Calibri"/>
              </a:rPr>
              <a:t>notes </a:t>
            </a:r>
            <a:r>
              <a:rPr sz="1100" kern="1200" spc="13" dirty="0">
                <a:solidFill>
                  <a:prstClr val="black"/>
                </a:solidFill>
                <a:latin typeface="Calibri"/>
                <a:ea typeface="+mn-ea"/>
                <a:cs typeface="Calibri"/>
              </a:rPr>
              <a:t>and </a:t>
            </a:r>
            <a:r>
              <a:rPr sz="1100" kern="1200" spc="17" dirty="0">
                <a:solidFill>
                  <a:prstClr val="black"/>
                </a:solidFill>
                <a:latin typeface="Calibri"/>
                <a:ea typeface="+mn-ea"/>
                <a:cs typeface="Calibri"/>
              </a:rPr>
              <a:t>place </a:t>
            </a:r>
            <a:r>
              <a:rPr sz="1100" kern="1200" spc="-3" dirty="0">
                <a:solidFill>
                  <a:prstClr val="black"/>
                </a:solidFill>
                <a:latin typeface="Calibri"/>
                <a:ea typeface="+mn-ea"/>
                <a:cs typeface="Calibri"/>
              </a:rPr>
              <a:t>them </a:t>
            </a:r>
            <a:r>
              <a:rPr sz="1100" kern="1200" spc="17" dirty="0">
                <a:solidFill>
                  <a:prstClr val="black"/>
                </a:solidFill>
                <a:latin typeface="Calibri"/>
                <a:ea typeface="+mn-ea"/>
                <a:cs typeface="Calibri"/>
              </a:rPr>
              <a:t>on </a:t>
            </a:r>
            <a:r>
              <a:rPr sz="1100" kern="1200" spc="-10" dirty="0">
                <a:solidFill>
                  <a:prstClr val="black"/>
                </a:solidFill>
                <a:latin typeface="Calibri"/>
                <a:ea typeface="+mn-ea"/>
                <a:cs typeface="Calibri"/>
              </a:rPr>
              <a:t>the </a:t>
            </a:r>
            <a:r>
              <a:rPr sz="1100" kern="1200" spc="-3" dirty="0">
                <a:solidFill>
                  <a:prstClr val="black"/>
                </a:solidFill>
                <a:latin typeface="Calibri"/>
                <a:ea typeface="+mn-ea"/>
                <a:cs typeface="Calibri"/>
              </a:rPr>
              <a:t>relevant </a:t>
            </a:r>
            <a:r>
              <a:rPr sz="1100" kern="1200" spc="3" dirty="0">
                <a:solidFill>
                  <a:prstClr val="black"/>
                </a:solidFill>
                <a:latin typeface="Calibri"/>
                <a:ea typeface="+mn-ea"/>
                <a:cs typeface="Calibri"/>
              </a:rPr>
              <a:t>road.  </a:t>
            </a:r>
            <a:r>
              <a:rPr sz="1100" kern="1200" spc="7" dirty="0">
                <a:solidFill>
                  <a:prstClr val="black"/>
                </a:solidFill>
                <a:latin typeface="Calibri"/>
                <a:ea typeface="+mn-ea"/>
                <a:cs typeface="Calibri"/>
              </a:rPr>
              <a:t>Resources </a:t>
            </a:r>
            <a:r>
              <a:rPr sz="1100" kern="1200" spc="-17" dirty="0">
                <a:solidFill>
                  <a:prstClr val="black"/>
                </a:solidFill>
                <a:latin typeface="Calibri"/>
                <a:ea typeface="+mn-ea"/>
                <a:cs typeface="Calibri"/>
              </a:rPr>
              <a:t>that </a:t>
            </a:r>
            <a:r>
              <a:rPr sz="1100" kern="1200" spc="23" dirty="0">
                <a:solidFill>
                  <a:prstClr val="black"/>
                </a:solidFill>
                <a:latin typeface="Calibri"/>
                <a:ea typeface="+mn-ea"/>
                <a:cs typeface="Calibri"/>
              </a:rPr>
              <a:t>can </a:t>
            </a:r>
            <a:r>
              <a:rPr sz="1100" kern="1200" spc="-3" dirty="0">
                <a:solidFill>
                  <a:prstClr val="black"/>
                </a:solidFill>
                <a:latin typeface="Calibri"/>
                <a:ea typeface="+mn-ea"/>
                <a:cs typeface="Calibri"/>
              </a:rPr>
              <a:t>support progress </a:t>
            </a:r>
            <a:r>
              <a:rPr sz="1100" kern="1200" spc="23" dirty="0">
                <a:solidFill>
                  <a:prstClr val="black"/>
                </a:solidFill>
                <a:latin typeface="Calibri"/>
                <a:ea typeface="+mn-ea"/>
                <a:cs typeface="Calibri"/>
              </a:rPr>
              <a:t>in </a:t>
            </a:r>
            <a:r>
              <a:rPr sz="1100" kern="1200" spc="3" dirty="0">
                <a:solidFill>
                  <a:prstClr val="black"/>
                </a:solidFill>
                <a:latin typeface="Calibri"/>
                <a:ea typeface="+mn-ea"/>
                <a:cs typeface="Calibri"/>
              </a:rPr>
              <a:t>more </a:t>
            </a:r>
            <a:r>
              <a:rPr sz="1100" kern="1200" spc="-3" dirty="0">
                <a:solidFill>
                  <a:prstClr val="black"/>
                </a:solidFill>
                <a:latin typeface="Calibri"/>
                <a:ea typeface="+mn-ea"/>
                <a:cs typeface="Calibri"/>
              </a:rPr>
              <a:t>than </a:t>
            </a:r>
            <a:r>
              <a:rPr sz="1100" kern="1200" spc="7" dirty="0">
                <a:solidFill>
                  <a:prstClr val="black"/>
                </a:solidFill>
                <a:latin typeface="Calibri"/>
                <a:ea typeface="+mn-ea"/>
                <a:cs typeface="Calibri"/>
              </a:rPr>
              <a:t>one power </a:t>
            </a:r>
            <a:r>
              <a:rPr sz="1100" kern="1200" spc="13" dirty="0">
                <a:solidFill>
                  <a:prstClr val="black"/>
                </a:solidFill>
                <a:latin typeface="Calibri"/>
                <a:ea typeface="+mn-ea"/>
                <a:cs typeface="Calibri"/>
              </a:rPr>
              <a:t>dimension </a:t>
            </a:r>
            <a:r>
              <a:rPr sz="1100" kern="1200" spc="23" dirty="0">
                <a:solidFill>
                  <a:prstClr val="black"/>
                </a:solidFill>
                <a:latin typeface="Calibri"/>
                <a:ea typeface="+mn-ea"/>
                <a:cs typeface="Calibri"/>
              </a:rPr>
              <a:t>can </a:t>
            </a:r>
            <a:r>
              <a:rPr sz="1100" kern="1200" spc="7" dirty="0">
                <a:solidFill>
                  <a:prstClr val="black"/>
                </a:solidFill>
                <a:latin typeface="Calibri"/>
                <a:ea typeface="+mn-ea"/>
                <a:cs typeface="Calibri"/>
              </a:rPr>
              <a:t>be </a:t>
            </a:r>
            <a:r>
              <a:rPr sz="1100" kern="1200" spc="17" dirty="0">
                <a:solidFill>
                  <a:prstClr val="black"/>
                </a:solidFill>
                <a:latin typeface="Calibri"/>
                <a:ea typeface="+mn-ea"/>
                <a:cs typeface="Calibri"/>
              </a:rPr>
              <a:t>placed </a:t>
            </a:r>
            <a:r>
              <a:rPr sz="1100" kern="1200" spc="20" dirty="0">
                <a:solidFill>
                  <a:prstClr val="black"/>
                </a:solidFill>
                <a:latin typeface="Calibri"/>
                <a:ea typeface="+mn-ea"/>
                <a:cs typeface="Calibri"/>
              </a:rPr>
              <a:t>in  </a:t>
            </a:r>
            <a:r>
              <a:rPr sz="1100" kern="1200" spc="-10" dirty="0">
                <a:solidFill>
                  <a:prstClr val="black"/>
                </a:solidFill>
                <a:latin typeface="Calibri"/>
                <a:ea typeface="+mn-ea"/>
                <a:cs typeface="Calibri"/>
              </a:rPr>
              <a:t>the </a:t>
            </a:r>
            <a:r>
              <a:rPr sz="1100" kern="1200" dirty="0">
                <a:solidFill>
                  <a:prstClr val="black"/>
                </a:solidFill>
                <a:latin typeface="Calibri"/>
                <a:ea typeface="+mn-ea"/>
                <a:cs typeface="Calibri"/>
              </a:rPr>
              <a:t>intersections </a:t>
            </a:r>
            <a:r>
              <a:rPr sz="1100" kern="1200" spc="-3" dirty="0">
                <a:solidFill>
                  <a:prstClr val="black"/>
                </a:solidFill>
                <a:latin typeface="Calibri"/>
                <a:ea typeface="+mn-ea"/>
                <a:cs typeface="Calibri"/>
              </a:rPr>
              <a:t>of </a:t>
            </a:r>
            <a:r>
              <a:rPr sz="1100" kern="1200" spc="-10" dirty="0">
                <a:solidFill>
                  <a:prstClr val="black"/>
                </a:solidFill>
                <a:latin typeface="Calibri"/>
                <a:ea typeface="+mn-ea"/>
                <a:cs typeface="Calibri"/>
              </a:rPr>
              <a:t>the</a:t>
            </a:r>
            <a:r>
              <a:rPr sz="1100" kern="1200" spc="116" dirty="0">
                <a:solidFill>
                  <a:prstClr val="black"/>
                </a:solidFill>
                <a:latin typeface="Calibri"/>
                <a:ea typeface="+mn-ea"/>
                <a:cs typeface="Calibri"/>
              </a:rPr>
              <a:t> </a:t>
            </a:r>
            <a:r>
              <a:rPr sz="1100" kern="1200" spc="3" dirty="0">
                <a:solidFill>
                  <a:prstClr val="black"/>
                </a:solidFill>
                <a:latin typeface="Calibri"/>
                <a:ea typeface="+mn-ea"/>
                <a:cs typeface="Calibri"/>
              </a:rPr>
              <a:t>roads.</a:t>
            </a:r>
            <a:endParaRPr sz="1100" kern="1200" dirty="0">
              <a:solidFill>
                <a:prstClr val="black"/>
              </a:solidFill>
              <a:latin typeface="Calibri"/>
              <a:ea typeface="+mn-ea"/>
              <a:cs typeface="Calibri"/>
            </a:endParaRPr>
          </a:p>
        </p:txBody>
      </p:sp>
      <p:sp>
        <p:nvSpPr>
          <p:cNvPr id="24" name="object 24"/>
          <p:cNvSpPr/>
          <p:nvPr/>
        </p:nvSpPr>
        <p:spPr>
          <a:xfrm>
            <a:off x="2756922" y="1519363"/>
            <a:ext cx="1603616" cy="1371758"/>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5" name="object 25"/>
          <p:cNvSpPr txBox="1"/>
          <p:nvPr/>
        </p:nvSpPr>
        <p:spPr>
          <a:xfrm>
            <a:off x="5509092" y="4565174"/>
            <a:ext cx="1794342" cy="115438"/>
          </a:xfrm>
          <a:prstGeom prst="rect">
            <a:avLst/>
          </a:prstGeom>
        </p:spPr>
        <p:txBody>
          <a:bodyPr vert="horz" wrap="square" lIns="0" tIns="8404" rIns="0" bIns="0" rtlCol="0">
            <a:spAutoFit/>
          </a:bodyPr>
          <a:lstStyle/>
          <a:p>
            <a:pPr marL="8405" defTabSz="605150">
              <a:spcBef>
                <a:spcPts val="66"/>
              </a:spcBef>
              <a:buClrTx/>
              <a:tabLst>
                <a:tab pos="1785613" algn="l"/>
              </a:tabLst>
            </a:pPr>
            <a:r>
              <a:rPr sz="695" u="sng" kern="1200" spc="-10" dirty="0">
                <a:solidFill>
                  <a:prstClr val="black"/>
                </a:solidFill>
                <a:uFill>
                  <a:solidFill>
                    <a:srgbClr val="969394"/>
                  </a:solidFill>
                </a:uFill>
                <a:latin typeface="Times New Roman"/>
                <a:ea typeface="+mn-ea"/>
                <a:cs typeface="Times New Roman"/>
              </a:rPr>
              <a:t> 	</a:t>
            </a:r>
            <a:endParaRPr sz="695" kern="1200">
              <a:solidFill>
                <a:prstClr val="black"/>
              </a:solidFill>
              <a:latin typeface="Times New Roman"/>
              <a:ea typeface="+mn-ea"/>
              <a:cs typeface="Times New Roman"/>
            </a:endParaRPr>
          </a:p>
        </p:txBody>
      </p:sp>
      <p:sp>
        <p:nvSpPr>
          <p:cNvPr id="26" name="object 26"/>
          <p:cNvSpPr txBox="1"/>
          <p:nvPr/>
        </p:nvSpPr>
        <p:spPr>
          <a:xfrm>
            <a:off x="3356150" y="2628414"/>
            <a:ext cx="408223" cy="196085"/>
          </a:xfrm>
          <a:prstGeom prst="rect">
            <a:avLst/>
          </a:prstGeom>
        </p:spPr>
        <p:txBody>
          <a:bodyPr vert="horz" wrap="square" lIns="0" tIns="16389" rIns="0" bIns="0" rtlCol="0">
            <a:spAutoFit/>
          </a:bodyPr>
          <a:lstStyle/>
          <a:p>
            <a:pPr marL="49589" marR="3362" indent="-41604" defTabSz="605150">
              <a:lnSpc>
                <a:spcPts val="688"/>
              </a:lnSpc>
              <a:spcBef>
                <a:spcPts val="129"/>
              </a:spcBef>
              <a:buClrTx/>
            </a:pPr>
            <a:r>
              <a:rPr sz="596" kern="1200" spc="40" dirty="0">
                <a:solidFill>
                  <a:srgbClr val="FFFFFF"/>
                </a:solidFill>
                <a:latin typeface="Oswald"/>
                <a:ea typeface="+mn-ea"/>
                <a:cs typeface="Oswald"/>
              </a:rPr>
              <a:t>WIELDIN</a:t>
            </a:r>
            <a:r>
              <a:rPr sz="596" kern="1200" spc="30" dirty="0">
                <a:solidFill>
                  <a:srgbClr val="FFFFFF"/>
                </a:solidFill>
                <a:latin typeface="Oswald"/>
                <a:ea typeface="+mn-ea"/>
                <a:cs typeface="Oswald"/>
              </a:rPr>
              <a:t>G  </a:t>
            </a:r>
            <a:r>
              <a:rPr sz="596" kern="1200" spc="40" dirty="0">
                <a:solidFill>
                  <a:srgbClr val="FFFFFF"/>
                </a:solidFill>
                <a:latin typeface="Oswald"/>
                <a:ea typeface="+mn-ea"/>
                <a:cs typeface="Oswald"/>
              </a:rPr>
              <a:t>POWER</a:t>
            </a:r>
            <a:endParaRPr sz="596" kern="1200" dirty="0">
              <a:solidFill>
                <a:prstClr val="black"/>
              </a:solidFill>
              <a:latin typeface="Oswald"/>
              <a:ea typeface="+mn-ea"/>
              <a:cs typeface="Oswald"/>
            </a:endParaRPr>
          </a:p>
        </p:txBody>
      </p:sp>
      <p:sp>
        <p:nvSpPr>
          <p:cNvPr id="27" name="object 27"/>
          <p:cNvSpPr txBox="1"/>
          <p:nvPr/>
        </p:nvSpPr>
        <p:spPr>
          <a:xfrm>
            <a:off x="3874123" y="2347752"/>
            <a:ext cx="395318" cy="196085"/>
          </a:xfrm>
          <a:prstGeom prst="rect">
            <a:avLst/>
          </a:prstGeom>
        </p:spPr>
        <p:txBody>
          <a:bodyPr vert="horz" wrap="square" lIns="0" tIns="16389" rIns="0" bIns="0" rtlCol="0">
            <a:spAutoFit/>
          </a:bodyPr>
          <a:lstStyle/>
          <a:p>
            <a:pPr marL="40343" marR="3362" indent="-32359" defTabSz="605150">
              <a:lnSpc>
                <a:spcPts val="688"/>
              </a:lnSpc>
              <a:spcBef>
                <a:spcPts val="129"/>
              </a:spcBef>
              <a:buClrTx/>
            </a:pPr>
            <a:r>
              <a:rPr sz="596" kern="1200" spc="43" dirty="0">
                <a:solidFill>
                  <a:srgbClr val="FFFFFF"/>
                </a:solidFill>
                <a:latin typeface="Oswald"/>
                <a:ea typeface="+mn-ea"/>
                <a:cs typeface="Oswald"/>
              </a:rPr>
              <a:t>SHARIN</a:t>
            </a:r>
            <a:r>
              <a:rPr sz="596" kern="1200" spc="30" dirty="0">
                <a:solidFill>
                  <a:srgbClr val="FFFFFF"/>
                </a:solidFill>
                <a:latin typeface="Oswald"/>
                <a:ea typeface="+mn-ea"/>
                <a:cs typeface="Oswald"/>
              </a:rPr>
              <a:t>G  </a:t>
            </a:r>
            <a:r>
              <a:rPr sz="596" kern="1200" spc="40" dirty="0">
                <a:solidFill>
                  <a:srgbClr val="FFFFFF"/>
                </a:solidFill>
                <a:latin typeface="Oswald"/>
                <a:ea typeface="+mn-ea"/>
                <a:cs typeface="Oswald"/>
              </a:rPr>
              <a:t>POWER</a:t>
            </a:r>
            <a:endParaRPr sz="596" kern="1200" dirty="0">
              <a:solidFill>
                <a:prstClr val="black"/>
              </a:solidFill>
              <a:latin typeface="Oswald"/>
              <a:ea typeface="+mn-ea"/>
              <a:cs typeface="Oswald"/>
            </a:endParaRPr>
          </a:p>
        </p:txBody>
      </p:sp>
      <p:sp>
        <p:nvSpPr>
          <p:cNvPr id="28" name="object 28"/>
          <p:cNvSpPr txBox="1"/>
          <p:nvPr/>
        </p:nvSpPr>
        <p:spPr>
          <a:xfrm>
            <a:off x="2842772" y="2369404"/>
            <a:ext cx="395318" cy="196085"/>
          </a:xfrm>
          <a:prstGeom prst="rect">
            <a:avLst/>
          </a:prstGeom>
        </p:spPr>
        <p:txBody>
          <a:bodyPr vert="horz" wrap="square" lIns="0" tIns="16389" rIns="0" bIns="0" rtlCol="0">
            <a:spAutoFit/>
          </a:bodyPr>
          <a:lstStyle/>
          <a:p>
            <a:pPr marL="49168" marR="3362" indent="-41184" defTabSz="605150">
              <a:lnSpc>
                <a:spcPts val="688"/>
              </a:lnSpc>
              <a:spcBef>
                <a:spcPts val="129"/>
              </a:spcBef>
              <a:buClrTx/>
            </a:pPr>
            <a:r>
              <a:rPr sz="596" kern="1200" spc="43" dirty="0">
                <a:solidFill>
                  <a:srgbClr val="FFFFFF"/>
                </a:solidFill>
                <a:latin typeface="Oswald"/>
                <a:ea typeface="+mn-ea"/>
                <a:cs typeface="Oswald"/>
              </a:rPr>
              <a:t>BUILDIN</a:t>
            </a:r>
            <a:r>
              <a:rPr sz="596" kern="1200" spc="30" dirty="0">
                <a:solidFill>
                  <a:srgbClr val="FFFFFF"/>
                </a:solidFill>
                <a:latin typeface="Oswald"/>
                <a:ea typeface="+mn-ea"/>
                <a:cs typeface="Oswald"/>
              </a:rPr>
              <a:t>G  </a:t>
            </a:r>
            <a:r>
              <a:rPr sz="596" kern="1200" spc="40" dirty="0">
                <a:solidFill>
                  <a:srgbClr val="FFFFFF"/>
                </a:solidFill>
                <a:latin typeface="Oswald"/>
                <a:ea typeface="+mn-ea"/>
                <a:cs typeface="Oswald"/>
              </a:rPr>
              <a:t>POWER</a:t>
            </a:r>
            <a:endParaRPr sz="596" kern="1200" dirty="0">
              <a:solidFill>
                <a:prstClr val="black"/>
              </a:solidFill>
              <a:latin typeface="Oswald"/>
              <a:ea typeface="+mn-ea"/>
              <a:cs typeface="Oswald"/>
            </a:endParaRPr>
          </a:p>
        </p:txBody>
      </p:sp>
      <p:sp>
        <p:nvSpPr>
          <p:cNvPr id="29" name="object 29"/>
          <p:cNvSpPr/>
          <p:nvPr/>
        </p:nvSpPr>
        <p:spPr>
          <a:xfrm>
            <a:off x="5562955" y="127663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0" name="object 30"/>
          <p:cNvSpPr/>
          <p:nvPr/>
        </p:nvSpPr>
        <p:spPr>
          <a:xfrm>
            <a:off x="5650655" y="127663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1" name="object 31"/>
          <p:cNvSpPr/>
          <p:nvPr/>
        </p:nvSpPr>
        <p:spPr>
          <a:xfrm>
            <a:off x="5738590" y="127663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2" name="object 32"/>
          <p:cNvSpPr/>
          <p:nvPr/>
        </p:nvSpPr>
        <p:spPr>
          <a:xfrm>
            <a:off x="5519110" y="133152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3" name="object 33"/>
          <p:cNvSpPr/>
          <p:nvPr/>
        </p:nvSpPr>
        <p:spPr>
          <a:xfrm>
            <a:off x="5606818" y="133152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4" name="object 34"/>
          <p:cNvSpPr/>
          <p:nvPr/>
        </p:nvSpPr>
        <p:spPr>
          <a:xfrm>
            <a:off x="5694753" y="133152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5" name="object 35"/>
          <p:cNvSpPr/>
          <p:nvPr/>
        </p:nvSpPr>
        <p:spPr>
          <a:xfrm>
            <a:off x="5782454" y="1331528"/>
            <a:ext cx="75640" cy="0"/>
          </a:xfrm>
          <a:custGeom>
            <a:avLst/>
            <a:gdLst/>
            <a:ahLst/>
            <a:cxnLst/>
            <a:rect l="l" t="t" r="r" b="b"/>
            <a:pathLst>
              <a:path w="114300">
                <a:moveTo>
                  <a:pt x="0" y="0"/>
                </a:moveTo>
                <a:lnTo>
                  <a:pt x="113969" y="0"/>
                </a:lnTo>
              </a:path>
            </a:pathLst>
          </a:custGeom>
          <a:ln w="62407">
            <a:solidFill>
              <a:srgbClr val="ED2127"/>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6" name="object 36"/>
          <p:cNvSpPr/>
          <p:nvPr/>
        </p:nvSpPr>
        <p:spPr>
          <a:xfrm>
            <a:off x="5546767" y="1084149"/>
            <a:ext cx="283205" cy="158254"/>
          </a:xfrm>
          <a:prstGeom prst="rect">
            <a:avLst/>
          </a:prstGeom>
          <a:blipFill>
            <a:blip r:embed="rId3"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7" name="object 37"/>
          <p:cNvSpPr/>
          <p:nvPr/>
        </p:nvSpPr>
        <p:spPr>
          <a:xfrm>
            <a:off x="5517654" y="2319634"/>
            <a:ext cx="326655" cy="308779"/>
          </a:xfrm>
          <a:prstGeom prst="rect">
            <a:avLst/>
          </a:prstGeom>
          <a:blipFill>
            <a:blip r:embed="rId4"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8" name="object 38"/>
          <p:cNvSpPr/>
          <p:nvPr/>
        </p:nvSpPr>
        <p:spPr>
          <a:xfrm>
            <a:off x="5574858" y="3648386"/>
            <a:ext cx="158423" cy="227339"/>
          </a:xfrm>
          <a:custGeom>
            <a:avLst/>
            <a:gdLst/>
            <a:ahLst/>
            <a:cxnLst/>
            <a:rect l="l" t="t" r="r" b="b"/>
            <a:pathLst>
              <a:path w="239395" h="343535">
                <a:moveTo>
                  <a:pt x="238937" y="0"/>
                </a:moveTo>
                <a:lnTo>
                  <a:pt x="0" y="0"/>
                </a:lnTo>
                <a:lnTo>
                  <a:pt x="596" y="1396"/>
                </a:lnTo>
                <a:lnTo>
                  <a:pt x="2184" y="27647"/>
                </a:lnTo>
                <a:lnTo>
                  <a:pt x="21450" y="343242"/>
                </a:lnTo>
                <a:lnTo>
                  <a:pt x="217474" y="343242"/>
                </a:lnTo>
                <a:lnTo>
                  <a:pt x="236753" y="27647"/>
                </a:lnTo>
                <a:lnTo>
                  <a:pt x="238328" y="1396"/>
                </a:lnTo>
                <a:lnTo>
                  <a:pt x="238937" y="0"/>
                </a:lnTo>
                <a:close/>
              </a:path>
            </a:pathLst>
          </a:custGeom>
          <a:solidFill>
            <a:srgbClr val="F7941F"/>
          </a:solid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p:nvPr/>
        </p:nvSpPr>
        <p:spPr>
          <a:xfrm>
            <a:off x="5559216" y="3625403"/>
            <a:ext cx="189519" cy="0"/>
          </a:xfrm>
          <a:custGeom>
            <a:avLst/>
            <a:gdLst/>
            <a:ahLst/>
            <a:cxnLst/>
            <a:rect l="l" t="t" r="r" b="b"/>
            <a:pathLst>
              <a:path w="286384">
                <a:moveTo>
                  <a:pt x="0" y="0"/>
                </a:moveTo>
                <a:lnTo>
                  <a:pt x="286207" y="0"/>
                </a:lnTo>
              </a:path>
            </a:pathLst>
          </a:custGeom>
          <a:ln w="26543">
            <a:solidFill>
              <a:srgbClr val="F7941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0" name="object 40"/>
          <p:cNvSpPr/>
          <p:nvPr/>
        </p:nvSpPr>
        <p:spPr>
          <a:xfrm>
            <a:off x="5581605" y="3896878"/>
            <a:ext cx="144976" cy="0"/>
          </a:xfrm>
          <a:custGeom>
            <a:avLst/>
            <a:gdLst/>
            <a:ahLst/>
            <a:cxnLst/>
            <a:rect l="l" t="t" r="r" b="b"/>
            <a:pathLst>
              <a:path w="219075">
                <a:moveTo>
                  <a:pt x="0" y="0"/>
                </a:moveTo>
                <a:lnTo>
                  <a:pt x="218541" y="0"/>
                </a:lnTo>
              </a:path>
            </a:pathLst>
          </a:custGeom>
          <a:ln w="21297">
            <a:solidFill>
              <a:srgbClr val="F7941F"/>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41" name="object 41"/>
          <p:cNvSpPr/>
          <p:nvPr/>
        </p:nvSpPr>
        <p:spPr>
          <a:xfrm>
            <a:off x="5594448" y="3520964"/>
            <a:ext cx="91549" cy="81463"/>
          </a:xfrm>
          <a:prstGeom prst="rect">
            <a:avLst/>
          </a:prstGeom>
          <a:blipFill>
            <a:blip r:embed="rId5"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3252935" y="740169"/>
            <a:ext cx="2638130" cy="2407055"/>
          </a:xfrm>
          <a:prstGeom prst="rect">
            <a:avLst/>
          </a:prstGeom>
        </p:spPr>
        <p:txBody>
          <a:bodyPr spcFirstLastPara="1" wrap="square" lIns="0" tIns="0" rIns="0" bIns="0" anchor="b" anchorCtr="0">
            <a:noAutofit/>
          </a:bodyPr>
          <a:lstStyle/>
          <a:p>
            <a:pPr algn="l"/>
            <a:br>
              <a:rPr lang="en" sz="1324" dirty="0">
                <a:solidFill>
                  <a:schemeClr val="accent1">
                    <a:lumMod val="50000"/>
                  </a:schemeClr>
                </a:solidFill>
              </a:rPr>
            </a:br>
            <a:br>
              <a:rPr lang="en" sz="1324" dirty="0">
                <a:solidFill>
                  <a:schemeClr val="accent3">
                    <a:lumMod val="50000"/>
                  </a:schemeClr>
                </a:solidFill>
              </a:rPr>
            </a:br>
            <a:br>
              <a:rPr lang="en" sz="1324" dirty="0">
                <a:solidFill>
                  <a:schemeClr val="accent3">
                    <a:lumMod val="50000"/>
                  </a:schemeClr>
                </a:solidFill>
              </a:rPr>
            </a:br>
            <a:br>
              <a:rPr lang="en" sz="1324" dirty="0">
                <a:solidFill>
                  <a:schemeClr val="accent3">
                    <a:lumMod val="50000"/>
                  </a:schemeClr>
                </a:solidFill>
              </a:rPr>
            </a:br>
            <a:endParaRPr sz="1324" dirty="0">
              <a:solidFill>
                <a:schemeClr val="accent3">
                  <a:lumMod val="50000"/>
                </a:schemeClr>
              </a:solidFill>
            </a:endParaRPr>
          </a:p>
        </p:txBody>
      </p:sp>
      <p:sp>
        <p:nvSpPr>
          <p:cNvPr id="201" name="Google Shape;201;p17"/>
          <p:cNvSpPr txBox="1">
            <a:spLocks noGrp="1"/>
          </p:cNvSpPr>
          <p:nvPr>
            <p:ph type="subTitle" idx="1"/>
          </p:nvPr>
        </p:nvSpPr>
        <p:spPr>
          <a:xfrm>
            <a:off x="3252935" y="1002244"/>
            <a:ext cx="2586739" cy="216854"/>
          </a:xfrm>
          <a:prstGeom prst="rect">
            <a:avLst/>
          </a:prstGeom>
        </p:spPr>
        <p:txBody>
          <a:bodyPr spcFirstLastPara="1" wrap="square" lIns="0" tIns="0" rIns="0" bIns="0" anchor="t" anchorCtr="0">
            <a:noAutofit/>
          </a:bodyPr>
          <a:lstStyle/>
          <a:p>
            <a:pPr marL="0" indent="0"/>
            <a:r>
              <a:rPr lang="en-US" sz="1600" i="1" dirty="0">
                <a:solidFill>
                  <a:srgbClr val="002060"/>
                </a:solidFill>
              </a:rPr>
              <a:t>“I don't want to be included. Instead, I want to question who created the standard in the first place. After a lifetime of embodying difference, I have no desire to be equal. I want to deconstruct the structural power of a system that marked me out as different</a:t>
            </a:r>
            <a:r>
              <a:rPr lang="en-US" sz="1600" dirty="0">
                <a:solidFill>
                  <a:srgbClr val="002060"/>
                </a:solidFill>
              </a:rPr>
              <a:t>”</a:t>
            </a:r>
            <a:br>
              <a:rPr lang="en-US" sz="1324" dirty="0">
                <a:solidFill>
                  <a:srgbClr val="002060"/>
                </a:solidFill>
              </a:rPr>
            </a:br>
            <a:r>
              <a:rPr lang="en-US" sz="1324" dirty="0">
                <a:solidFill>
                  <a:srgbClr val="002060"/>
                </a:solidFill>
              </a:rPr>
              <a:t> </a:t>
            </a:r>
            <a:br>
              <a:rPr lang="en-US" sz="1324" dirty="0">
                <a:solidFill>
                  <a:srgbClr val="002060"/>
                </a:solidFill>
              </a:rPr>
            </a:br>
            <a:r>
              <a:rPr lang="en-US" sz="1200" dirty="0">
                <a:solidFill>
                  <a:srgbClr val="002060"/>
                </a:solidFill>
              </a:rPr>
              <a:t>Reni Eddo-Lodge, “Why I'm No Longer Talking to White People About Race”</a:t>
            </a:r>
          </a:p>
          <a:p>
            <a:pPr marL="0" indent="0"/>
            <a:endParaRPr sz="1324" dirty="0">
              <a:solidFill>
                <a:srgbClr val="002060"/>
              </a:solidFill>
            </a:endParaRPr>
          </a:p>
        </p:txBody>
      </p:sp>
    </p:spTree>
    <p:extLst>
      <p:ext uri="{BB962C8B-B14F-4D97-AF65-F5344CB8AC3E}">
        <p14:creationId xmlns:p14="http://schemas.microsoft.com/office/powerpoint/2010/main" val="9554863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73331" y="527377"/>
            <a:ext cx="5521699" cy="0"/>
          </a:xfrm>
          <a:custGeom>
            <a:avLst/>
            <a:gdLst/>
            <a:ahLst/>
            <a:cxnLst/>
            <a:rect l="l" t="t" r="r" b="b"/>
            <a:pathLst>
              <a:path w="8343900">
                <a:moveTo>
                  <a:pt x="0" y="0"/>
                </a:moveTo>
                <a:lnTo>
                  <a:pt x="8343900" y="0"/>
                </a:lnTo>
              </a:path>
            </a:pathLst>
          </a:custGeom>
          <a:ln w="6350">
            <a:solidFill>
              <a:srgbClr val="BCBEC0"/>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8" name="object 8"/>
          <p:cNvSpPr/>
          <p:nvPr/>
        </p:nvSpPr>
        <p:spPr>
          <a:xfrm>
            <a:off x="1773331" y="1043326"/>
            <a:ext cx="5521699" cy="0"/>
          </a:xfrm>
          <a:custGeom>
            <a:avLst/>
            <a:gdLst/>
            <a:ahLst/>
            <a:cxnLst/>
            <a:rect l="l" t="t" r="r" b="b"/>
            <a:pathLst>
              <a:path w="8343900">
                <a:moveTo>
                  <a:pt x="0" y="0"/>
                </a:moveTo>
                <a:lnTo>
                  <a:pt x="8343900" y="0"/>
                </a:lnTo>
              </a:path>
            </a:pathLst>
          </a:custGeom>
          <a:ln w="6350">
            <a:solidFill>
              <a:srgbClr val="ED1D2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9" name="object 9"/>
          <p:cNvSpPr/>
          <p:nvPr/>
        </p:nvSpPr>
        <p:spPr>
          <a:xfrm>
            <a:off x="1773331" y="1198807"/>
            <a:ext cx="5521699" cy="0"/>
          </a:xfrm>
          <a:custGeom>
            <a:avLst/>
            <a:gdLst/>
            <a:ahLst/>
            <a:cxnLst/>
            <a:rect l="l" t="t" r="r" b="b"/>
            <a:pathLst>
              <a:path w="8343900">
                <a:moveTo>
                  <a:pt x="0" y="0"/>
                </a:moveTo>
                <a:lnTo>
                  <a:pt x="8343900" y="0"/>
                </a:lnTo>
              </a:path>
            </a:pathLst>
          </a:custGeom>
          <a:ln w="6350">
            <a:solidFill>
              <a:srgbClr val="ED1D2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0" name="object 10"/>
          <p:cNvSpPr/>
          <p:nvPr/>
        </p:nvSpPr>
        <p:spPr>
          <a:xfrm>
            <a:off x="1773331" y="1354289"/>
            <a:ext cx="5521699" cy="0"/>
          </a:xfrm>
          <a:custGeom>
            <a:avLst/>
            <a:gdLst/>
            <a:ahLst/>
            <a:cxnLst/>
            <a:rect l="l" t="t" r="r" b="b"/>
            <a:pathLst>
              <a:path w="8343900">
                <a:moveTo>
                  <a:pt x="0" y="0"/>
                </a:moveTo>
                <a:lnTo>
                  <a:pt x="8343900" y="0"/>
                </a:lnTo>
              </a:path>
            </a:pathLst>
          </a:custGeom>
          <a:ln w="6350">
            <a:solidFill>
              <a:srgbClr val="ED1D2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1" name="object 11"/>
          <p:cNvSpPr/>
          <p:nvPr/>
        </p:nvSpPr>
        <p:spPr>
          <a:xfrm>
            <a:off x="1773331" y="1509771"/>
            <a:ext cx="5521699" cy="0"/>
          </a:xfrm>
          <a:custGeom>
            <a:avLst/>
            <a:gdLst/>
            <a:ahLst/>
            <a:cxnLst/>
            <a:rect l="l" t="t" r="r" b="b"/>
            <a:pathLst>
              <a:path w="8343900">
                <a:moveTo>
                  <a:pt x="0" y="0"/>
                </a:moveTo>
                <a:lnTo>
                  <a:pt x="8343900" y="0"/>
                </a:lnTo>
              </a:path>
            </a:pathLst>
          </a:custGeom>
          <a:ln w="6350">
            <a:solidFill>
              <a:srgbClr val="ED1D24"/>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2" name="object 12"/>
          <p:cNvSpPr/>
          <p:nvPr/>
        </p:nvSpPr>
        <p:spPr>
          <a:xfrm>
            <a:off x="1773331" y="1917384"/>
            <a:ext cx="5521699" cy="0"/>
          </a:xfrm>
          <a:custGeom>
            <a:avLst/>
            <a:gdLst/>
            <a:ahLst/>
            <a:cxnLst/>
            <a:rect l="l" t="t" r="r" b="b"/>
            <a:pathLst>
              <a:path w="8343900">
                <a:moveTo>
                  <a:pt x="0" y="0"/>
                </a:moveTo>
                <a:lnTo>
                  <a:pt x="8343900" y="0"/>
                </a:lnTo>
              </a:path>
            </a:pathLst>
          </a:custGeom>
          <a:ln w="6350">
            <a:solidFill>
              <a:srgbClr val="5E2F7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3" name="object 13"/>
          <p:cNvSpPr/>
          <p:nvPr/>
        </p:nvSpPr>
        <p:spPr>
          <a:xfrm>
            <a:off x="1773331" y="2072866"/>
            <a:ext cx="5521699" cy="0"/>
          </a:xfrm>
          <a:custGeom>
            <a:avLst/>
            <a:gdLst/>
            <a:ahLst/>
            <a:cxnLst/>
            <a:rect l="l" t="t" r="r" b="b"/>
            <a:pathLst>
              <a:path w="8343900">
                <a:moveTo>
                  <a:pt x="0" y="0"/>
                </a:moveTo>
                <a:lnTo>
                  <a:pt x="8343900" y="0"/>
                </a:lnTo>
              </a:path>
            </a:pathLst>
          </a:custGeom>
          <a:ln w="6350">
            <a:solidFill>
              <a:srgbClr val="5E2F7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4" name="object 14"/>
          <p:cNvSpPr/>
          <p:nvPr/>
        </p:nvSpPr>
        <p:spPr>
          <a:xfrm>
            <a:off x="1773331" y="2228348"/>
            <a:ext cx="5521699" cy="0"/>
          </a:xfrm>
          <a:custGeom>
            <a:avLst/>
            <a:gdLst/>
            <a:ahLst/>
            <a:cxnLst/>
            <a:rect l="l" t="t" r="r" b="b"/>
            <a:pathLst>
              <a:path w="8343900">
                <a:moveTo>
                  <a:pt x="0" y="0"/>
                </a:moveTo>
                <a:lnTo>
                  <a:pt x="8343900" y="0"/>
                </a:lnTo>
              </a:path>
            </a:pathLst>
          </a:custGeom>
          <a:ln w="6350">
            <a:solidFill>
              <a:srgbClr val="5E2F7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5" name="object 15"/>
          <p:cNvSpPr/>
          <p:nvPr/>
        </p:nvSpPr>
        <p:spPr>
          <a:xfrm>
            <a:off x="1773331" y="2383829"/>
            <a:ext cx="5521699" cy="0"/>
          </a:xfrm>
          <a:custGeom>
            <a:avLst/>
            <a:gdLst/>
            <a:ahLst/>
            <a:cxnLst/>
            <a:rect l="l" t="t" r="r" b="b"/>
            <a:pathLst>
              <a:path w="8343900">
                <a:moveTo>
                  <a:pt x="0" y="0"/>
                </a:moveTo>
                <a:lnTo>
                  <a:pt x="8343900" y="0"/>
                </a:lnTo>
              </a:path>
            </a:pathLst>
          </a:custGeom>
          <a:ln w="6350">
            <a:solidFill>
              <a:srgbClr val="5E2F7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6" name="object 16"/>
          <p:cNvSpPr/>
          <p:nvPr/>
        </p:nvSpPr>
        <p:spPr>
          <a:xfrm>
            <a:off x="1773331" y="2791443"/>
            <a:ext cx="5521699" cy="0"/>
          </a:xfrm>
          <a:custGeom>
            <a:avLst/>
            <a:gdLst/>
            <a:ahLst/>
            <a:cxnLst/>
            <a:rect l="l" t="t" r="r" b="b"/>
            <a:pathLst>
              <a:path w="8343900">
                <a:moveTo>
                  <a:pt x="0" y="0"/>
                </a:moveTo>
                <a:lnTo>
                  <a:pt x="8343900" y="0"/>
                </a:lnTo>
              </a:path>
            </a:pathLst>
          </a:custGeom>
          <a:ln w="6350">
            <a:solidFill>
              <a:srgbClr val="F7941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7" name="object 17"/>
          <p:cNvSpPr/>
          <p:nvPr/>
        </p:nvSpPr>
        <p:spPr>
          <a:xfrm>
            <a:off x="1773331" y="2946925"/>
            <a:ext cx="5521699" cy="0"/>
          </a:xfrm>
          <a:custGeom>
            <a:avLst/>
            <a:gdLst/>
            <a:ahLst/>
            <a:cxnLst/>
            <a:rect l="l" t="t" r="r" b="b"/>
            <a:pathLst>
              <a:path w="8343900">
                <a:moveTo>
                  <a:pt x="0" y="0"/>
                </a:moveTo>
                <a:lnTo>
                  <a:pt x="8343900" y="0"/>
                </a:lnTo>
              </a:path>
            </a:pathLst>
          </a:custGeom>
          <a:ln w="6350">
            <a:solidFill>
              <a:srgbClr val="F7941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8" name="object 18"/>
          <p:cNvSpPr/>
          <p:nvPr/>
        </p:nvSpPr>
        <p:spPr>
          <a:xfrm>
            <a:off x="1773331" y="3102407"/>
            <a:ext cx="5521699" cy="0"/>
          </a:xfrm>
          <a:custGeom>
            <a:avLst/>
            <a:gdLst/>
            <a:ahLst/>
            <a:cxnLst/>
            <a:rect l="l" t="t" r="r" b="b"/>
            <a:pathLst>
              <a:path w="8343900">
                <a:moveTo>
                  <a:pt x="0" y="0"/>
                </a:moveTo>
                <a:lnTo>
                  <a:pt x="8343900" y="0"/>
                </a:lnTo>
              </a:path>
            </a:pathLst>
          </a:custGeom>
          <a:ln w="6350">
            <a:solidFill>
              <a:srgbClr val="F7941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19" name="object 19"/>
          <p:cNvSpPr/>
          <p:nvPr/>
        </p:nvSpPr>
        <p:spPr>
          <a:xfrm>
            <a:off x="1773331" y="3257888"/>
            <a:ext cx="5521699" cy="0"/>
          </a:xfrm>
          <a:custGeom>
            <a:avLst/>
            <a:gdLst/>
            <a:ahLst/>
            <a:cxnLst/>
            <a:rect l="l" t="t" r="r" b="b"/>
            <a:pathLst>
              <a:path w="8343900">
                <a:moveTo>
                  <a:pt x="0" y="0"/>
                </a:moveTo>
                <a:lnTo>
                  <a:pt x="8343900" y="0"/>
                </a:lnTo>
              </a:path>
            </a:pathLst>
          </a:custGeom>
          <a:ln w="6350">
            <a:solidFill>
              <a:srgbClr val="F7941E"/>
            </a:solidFill>
          </a:ln>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20" name="object 20"/>
          <p:cNvSpPr txBox="1"/>
          <p:nvPr/>
        </p:nvSpPr>
        <p:spPr>
          <a:xfrm>
            <a:off x="1773331" y="654526"/>
            <a:ext cx="1201063" cy="265744"/>
          </a:xfrm>
          <a:prstGeom prst="rect">
            <a:avLst/>
          </a:prstGeom>
        </p:spPr>
        <p:txBody>
          <a:bodyPr vert="horz" wrap="square" lIns="0" tIns="15968" rIns="0" bIns="0" rtlCol="0">
            <a:spAutoFit/>
          </a:bodyPr>
          <a:lstStyle/>
          <a:p>
            <a:pPr marL="8405" defTabSz="605150">
              <a:spcBef>
                <a:spcPts val="126"/>
              </a:spcBef>
              <a:buClrTx/>
            </a:pPr>
            <a:r>
              <a:rPr sz="927" kern="1200" spc="63" dirty="0">
                <a:solidFill>
                  <a:srgbClr val="ED1D24"/>
                </a:solidFill>
                <a:latin typeface="Oswald"/>
                <a:ea typeface="+mn-ea"/>
                <a:cs typeface="Oswald"/>
              </a:rPr>
              <a:t>BUILDING</a:t>
            </a:r>
            <a:r>
              <a:rPr sz="927" kern="1200" spc="-7" dirty="0">
                <a:solidFill>
                  <a:srgbClr val="ED1D24"/>
                </a:solidFill>
                <a:latin typeface="Oswald"/>
                <a:ea typeface="+mn-ea"/>
                <a:cs typeface="Oswald"/>
              </a:rPr>
              <a:t> </a:t>
            </a:r>
            <a:r>
              <a:rPr sz="927" kern="1200" spc="50" dirty="0">
                <a:solidFill>
                  <a:srgbClr val="ED1D24"/>
                </a:solidFill>
                <a:latin typeface="Oswald"/>
                <a:ea typeface="+mn-ea"/>
                <a:cs typeface="Oswald"/>
              </a:rPr>
              <a:t>POWER</a:t>
            </a:r>
            <a:endParaRPr sz="927" kern="1200" dirty="0">
              <a:solidFill>
                <a:prstClr val="black"/>
              </a:solidFill>
              <a:latin typeface="Oswald"/>
              <a:ea typeface="+mn-ea"/>
              <a:cs typeface="Oswald"/>
            </a:endParaRPr>
          </a:p>
          <a:p>
            <a:pPr marL="8405" defTabSz="605150">
              <a:spcBef>
                <a:spcPts val="46"/>
              </a:spcBef>
              <a:buClrTx/>
            </a:pPr>
            <a:r>
              <a:rPr sz="695" kern="1200" spc="20" dirty="0">
                <a:solidFill>
                  <a:prstClr val="black"/>
                </a:solidFill>
                <a:latin typeface="Calibri"/>
                <a:ea typeface="+mn-ea"/>
                <a:cs typeface="Calibri"/>
              </a:rPr>
              <a:t>Objectives</a:t>
            </a:r>
            <a:endParaRPr sz="695" kern="1200" dirty="0">
              <a:solidFill>
                <a:prstClr val="black"/>
              </a:solidFill>
              <a:latin typeface="Calibri"/>
              <a:ea typeface="+mn-ea"/>
              <a:cs typeface="Calibri"/>
            </a:endParaRPr>
          </a:p>
        </p:txBody>
      </p:sp>
      <p:sp>
        <p:nvSpPr>
          <p:cNvPr id="21" name="object 21"/>
          <p:cNvSpPr txBox="1"/>
          <p:nvPr/>
        </p:nvSpPr>
        <p:spPr>
          <a:xfrm>
            <a:off x="3916723" y="861497"/>
            <a:ext cx="991580" cy="130699"/>
          </a:xfrm>
          <a:prstGeom prst="rect">
            <a:avLst/>
          </a:prstGeom>
        </p:spPr>
        <p:txBody>
          <a:bodyPr vert="horz" wrap="square" lIns="0" tIns="8404" rIns="0" bIns="0" rtlCol="0">
            <a:spAutoFit/>
          </a:bodyPr>
          <a:lstStyle/>
          <a:p>
            <a:pPr marL="8405" defTabSz="605150">
              <a:spcBef>
                <a:spcPts val="66"/>
              </a:spcBef>
              <a:buClrTx/>
            </a:pPr>
            <a:r>
              <a:rPr sz="794" kern="1200" spc="23" dirty="0">
                <a:solidFill>
                  <a:prstClr val="black"/>
                </a:solidFill>
                <a:latin typeface="Calibri"/>
                <a:ea typeface="+mn-ea"/>
                <a:cs typeface="Calibri"/>
              </a:rPr>
              <a:t>Next</a:t>
            </a:r>
            <a:r>
              <a:rPr sz="695" kern="1200" spc="-3" dirty="0">
                <a:solidFill>
                  <a:prstClr val="black"/>
                </a:solidFill>
                <a:latin typeface="Calibri"/>
                <a:ea typeface="+mn-ea"/>
                <a:cs typeface="Calibri"/>
              </a:rPr>
              <a:t> </a:t>
            </a:r>
            <a:r>
              <a:rPr sz="695" kern="1200" dirty="0">
                <a:solidFill>
                  <a:prstClr val="black"/>
                </a:solidFill>
                <a:latin typeface="Calibri"/>
                <a:ea typeface="+mn-ea"/>
                <a:cs typeface="Calibri"/>
              </a:rPr>
              <a:t>Steps</a:t>
            </a:r>
          </a:p>
        </p:txBody>
      </p:sp>
      <p:sp>
        <p:nvSpPr>
          <p:cNvPr id="22" name="object 22"/>
          <p:cNvSpPr txBox="1"/>
          <p:nvPr/>
        </p:nvSpPr>
        <p:spPr>
          <a:xfrm>
            <a:off x="6299131" y="844445"/>
            <a:ext cx="842221" cy="130699"/>
          </a:xfrm>
          <a:prstGeom prst="rect">
            <a:avLst/>
          </a:prstGeom>
        </p:spPr>
        <p:txBody>
          <a:bodyPr vert="horz" wrap="square" lIns="0" tIns="8404" rIns="0" bIns="0" rtlCol="0">
            <a:spAutoFit/>
          </a:bodyPr>
          <a:lstStyle/>
          <a:p>
            <a:pPr marL="8405" defTabSz="605150">
              <a:spcBef>
                <a:spcPts val="66"/>
              </a:spcBef>
              <a:buClrTx/>
            </a:pPr>
            <a:r>
              <a:rPr sz="794" kern="1200" spc="17" dirty="0">
                <a:solidFill>
                  <a:prstClr val="black"/>
                </a:solidFill>
                <a:latin typeface="Calibri"/>
                <a:ea typeface="+mn-ea"/>
                <a:cs typeface="Calibri"/>
              </a:rPr>
              <a:t>Assigned</a:t>
            </a:r>
            <a:r>
              <a:rPr sz="794" kern="1200" spc="-43" dirty="0">
                <a:solidFill>
                  <a:prstClr val="black"/>
                </a:solidFill>
                <a:latin typeface="Calibri"/>
                <a:ea typeface="+mn-ea"/>
                <a:cs typeface="Calibri"/>
              </a:rPr>
              <a:t> </a:t>
            </a:r>
            <a:r>
              <a:rPr sz="794" kern="1200" spc="-3" dirty="0">
                <a:solidFill>
                  <a:prstClr val="black"/>
                </a:solidFill>
                <a:latin typeface="Calibri"/>
                <a:ea typeface="+mn-ea"/>
                <a:cs typeface="Calibri"/>
              </a:rPr>
              <a:t>To</a:t>
            </a:r>
            <a:endParaRPr sz="794" kern="1200">
              <a:solidFill>
                <a:prstClr val="black"/>
              </a:solidFill>
              <a:latin typeface="Calibri"/>
              <a:ea typeface="+mn-ea"/>
              <a:cs typeface="Calibri"/>
            </a:endParaRPr>
          </a:p>
        </p:txBody>
      </p:sp>
      <p:sp>
        <p:nvSpPr>
          <p:cNvPr id="23" name="object 23"/>
          <p:cNvSpPr txBox="1"/>
          <p:nvPr/>
        </p:nvSpPr>
        <p:spPr>
          <a:xfrm>
            <a:off x="1758710" y="1604713"/>
            <a:ext cx="1085227" cy="265744"/>
          </a:xfrm>
          <a:prstGeom prst="rect">
            <a:avLst/>
          </a:prstGeom>
        </p:spPr>
        <p:txBody>
          <a:bodyPr vert="horz" wrap="square" lIns="0" tIns="15968" rIns="0" bIns="0" rtlCol="0">
            <a:spAutoFit/>
          </a:bodyPr>
          <a:lstStyle/>
          <a:p>
            <a:pPr marL="8405" defTabSz="605150">
              <a:spcBef>
                <a:spcPts val="126"/>
              </a:spcBef>
              <a:buClrTx/>
            </a:pPr>
            <a:r>
              <a:rPr sz="927" kern="1200" spc="63" dirty="0">
                <a:solidFill>
                  <a:srgbClr val="5E2F7E"/>
                </a:solidFill>
                <a:latin typeface="Oswald"/>
                <a:ea typeface="+mn-ea"/>
                <a:cs typeface="Oswald"/>
              </a:rPr>
              <a:t>SHARING</a:t>
            </a:r>
            <a:r>
              <a:rPr sz="927" kern="1200" spc="-7" dirty="0">
                <a:solidFill>
                  <a:srgbClr val="5E2F7E"/>
                </a:solidFill>
                <a:latin typeface="Oswald"/>
                <a:ea typeface="+mn-ea"/>
                <a:cs typeface="Oswald"/>
              </a:rPr>
              <a:t> </a:t>
            </a:r>
            <a:r>
              <a:rPr sz="927" kern="1200" spc="50" dirty="0">
                <a:solidFill>
                  <a:srgbClr val="5E2F7E"/>
                </a:solidFill>
                <a:latin typeface="Oswald"/>
                <a:ea typeface="+mn-ea"/>
                <a:cs typeface="Oswald"/>
              </a:rPr>
              <a:t>POWER</a:t>
            </a:r>
            <a:endParaRPr sz="927" kern="1200" dirty="0">
              <a:solidFill>
                <a:prstClr val="black"/>
              </a:solidFill>
              <a:latin typeface="Oswald"/>
              <a:ea typeface="+mn-ea"/>
              <a:cs typeface="Oswald"/>
            </a:endParaRPr>
          </a:p>
          <a:p>
            <a:pPr marL="8405" defTabSz="605150">
              <a:spcBef>
                <a:spcPts val="46"/>
              </a:spcBef>
              <a:buClrTx/>
            </a:pPr>
            <a:r>
              <a:rPr sz="695" kern="1200" spc="20" dirty="0">
                <a:solidFill>
                  <a:prstClr val="black"/>
                </a:solidFill>
                <a:latin typeface="Calibri"/>
                <a:ea typeface="+mn-ea"/>
                <a:cs typeface="Calibri"/>
              </a:rPr>
              <a:t>Objectives</a:t>
            </a:r>
            <a:endParaRPr sz="695" kern="1200" dirty="0">
              <a:solidFill>
                <a:prstClr val="black"/>
              </a:solidFill>
              <a:latin typeface="Calibri"/>
              <a:ea typeface="+mn-ea"/>
              <a:cs typeface="Calibri"/>
            </a:endParaRPr>
          </a:p>
        </p:txBody>
      </p:sp>
      <p:sp>
        <p:nvSpPr>
          <p:cNvPr id="24" name="object 24"/>
          <p:cNvSpPr txBox="1"/>
          <p:nvPr/>
        </p:nvSpPr>
        <p:spPr>
          <a:xfrm>
            <a:off x="3916723" y="1761127"/>
            <a:ext cx="720954" cy="130699"/>
          </a:xfrm>
          <a:prstGeom prst="rect">
            <a:avLst/>
          </a:prstGeom>
        </p:spPr>
        <p:txBody>
          <a:bodyPr vert="horz" wrap="square" lIns="0" tIns="8404" rIns="0" bIns="0" rtlCol="0">
            <a:spAutoFit/>
          </a:bodyPr>
          <a:lstStyle/>
          <a:p>
            <a:pPr marL="8405" defTabSz="605150">
              <a:spcBef>
                <a:spcPts val="66"/>
              </a:spcBef>
              <a:buClrTx/>
            </a:pPr>
            <a:r>
              <a:rPr sz="794" kern="1200" spc="23" dirty="0">
                <a:solidFill>
                  <a:prstClr val="black"/>
                </a:solidFill>
                <a:latin typeface="Calibri"/>
                <a:ea typeface="+mn-ea"/>
                <a:cs typeface="Calibri"/>
              </a:rPr>
              <a:t>Next</a:t>
            </a:r>
            <a:r>
              <a:rPr sz="794" kern="1200" spc="-3" dirty="0">
                <a:solidFill>
                  <a:prstClr val="black"/>
                </a:solidFill>
                <a:latin typeface="Calibri"/>
                <a:ea typeface="+mn-ea"/>
                <a:cs typeface="Calibri"/>
              </a:rPr>
              <a:t> </a:t>
            </a:r>
            <a:r>
              <a:rPr sz="794" kern="1200" dirty="0">
                <a:solidFill>
                  <a:prstClr val="black"/>
                </a:solidFill>
                <a:latin typeface="Calibri"/>
                <a:ea typeface="+mn-ea"/>
                <a:cs typeface="Calibri"/>
              </a:rPr>
              <a:t>Steps</a:t>
            </a:r>
            <a:endParaRPr sz="794" kern="1200">
              <a:solidFill>
                <a:prstClr val="black"/>
              </a:solidFill>
              <a:latin typeface="Calibri"/>
              <a:ea typeface="+mn-ea"/>
              <a:cs typeface="Calibri"/>
            </a:endParaRPr>
          </a:p>
        </p:txBody>
      </p:sp>
      <p:sp>
        <p:nvSpPr>
          <p:cNvPr id="25" name="object 25"/>
          <p:cNvSpPr txBox="1"/>
          <p:nvPr/>
        </p:nvSpPr>
        <p:spPr>
          <a:xfrm>
            <a:off x="6319516" y="1738341"/>
            <a:ext cx="633981" cy="130699"/>
          </a:xfrm>
          <a:prstGeom prst="rect">
            <a:avLst/>
          </a:prstGeom>
        </p:spPr>
        <p:txBody>
          <a:bodyPr vert="horz" wrap="square" lIns="0" tIns="8404" rIns="0" bIns="0" rtlCol="0">
            <a:spAutoFit/>
          </a:bodyPr>
          <a:lstStyle/>
          <a:p>
            <a:pPr marL="8405" defTabSz="605150">
              <a:spcBef>
                <a:spcPts val="66"/>
              </a:spcBef>
              <a:buClrTx/>
            </a:pPr>
            <a:r>
              <a:rPr sz="794" kern="1200" spc="17" dirty="0">
                <a:solidFill>
                  <a:prstClr val="black"/>
                </a:solidFill>
                <a:latin typeface="Calibri"/>
                <a:ea typeface="+mn-ea"/>
                <a:cs typeface="Calibri"/>
              </a:rPr>
              <a:t>Assigned</a:t>
            </a:r>
            <a:r>
              <a:rPr sz="794" kern="1200" spc="-43" dirty="0">
                <a:solidFill>
                  <a:prstClr val="black"/>
                </a:solidFill>
                <a:latin typeface="Calibri"/>
                <a:ea typeface="+mn-ea"/>
                <a:cs typeface="Calibri"/>
              </a:rPr>
              <a:t> </a:t>
            </a:r>
            <a:r>
              <a:rPr sz="794" kern="1200" spc="-3" dirty="0">
                <a:solidFill>
                  <a:prstClr val="black"/>
                </a:solidFill>
                <a:latin typeface="Calibri"/>
                <a:ea typeface="+mn-ea"/>
                <a:cs typeface="Calibri"/>
              </a:rPr>
              <a:t>To</a:t>
            </a:r>
            <a:endParaRPr sz="794" kern="1200" dirty="0">
              <a:solidFill>
                <a:prstClr val="black"/>
              </a:solidFill>
              <a:latin typeface="Calibri"/>
              <a:ea typeface="+mn-ea"/>
              <a:cs typeface="Calibri"/>
            </a:endParaRPr>
          </a:p>
        </p:txBody>
      </p:sp>
      <p:sp>
        <p:nvSpPr>
          <p:cNvPr id="26" name="object 26"/>
          <p:cNvSpPr txBox="1"/>
          <p:nvPr/>
        </p:nvSpPr>
        <p:spPr>
          <a:xfrm>
            <a:off x="1758709" y="2480339"/>
            <a:ext cx="1119117" cy="265744"/>
          </a:xfrm>
          <a:prstGeom prst="rect">
            <a:avLst/>
          </a:prstGeom>
        </p:spPr>
        <p:txBody>
          <a:bodyPr vert="horz" wrap="square" lIns="0" tIns="15968" rIns="0" bIns="0" rtlCol="0">
            <a:spAutoFit/>
          </a:bodyPr>
          <a:lstStyle/>
          <a:p>
            <a:pPr marL="8405" defTabSz="605150">
              <a:spcBef>
                <a:spcPts val="126"/>
              </a:spcBef>
              <a:buClrTx/>
            </a:pPr>
            <a:r>
              <a:rPr sz="927" kern="1200" spc="56" dirty="0">
                <a:solidFill>
                  <a:srgbClr val="F7941E"/>
                </a:solidFill>
                <a:latin typeface="Oswald"/>
                <a:ea typeface="+mn-ea"/>
                <a:cs typeface="Oswald"/>
              </a:rPr>
              <a:t>WIELDING</a:t>
            </a:r>
            <a:r>
              <a:rPr sz="927" kern="1200" spc="-3" dirty="0">
                <a:solidFill>
                  <a:srgbClr val="F7941E"/>
                </a:solidFill>
                <a:latin typeface="Oswald"/>
                <a:ea typeface="+mn-ea"/>
                <a:cs typeface="Oswald"/>
              </a:rPr>
              <a:t> </a:t>
            </a:r>
            <a:r>
              <a:rPr sz="927" kern="1200" spc="50" dirty="0">
                <a:solidFill>
                  <a:srgbClr val="F7941E"/>
                </a:solidFill>
                <a:latin typeface="Oswald"/>
                <a:ea typeface="+mn-ea"/>
                <a:cs typeface="Oswald"/>
              </a:rPr>
              <a:t>POWER</a:t>
            </a:r>
            <a:endParaRPr sz="927" kern="1200" dirty="0">
              <a:solidFill>
                <a:prstClr val="black"/>
              </a:solidFill>
              <a:latin typeface="Oswald"/>
              <a:ea typeface="+mn-ea"/>
              <a:cs typeface="Oswald"/>
            </a:endParaRPr>
          </a:p>
          <a:p>
            <a:pPr marL="8405" defTabSz="605150">
              <a:spcBef>
                <a:spcPts val="46"/>
              </a:spcBef>
              <a:buClrTx/>
            </a:pPr>
            <a:r>
              <a:rPr sz="695" kern="1200" spc="20" dirty="0">
                <a:solidFill>
                  <a:prstClr val="black"/>
                </a:solidFill>
                <a:latin typeface="Calibri"/>
                <a:ea typeface="+mn-ea"/>
                <a:cs typeface="Calibri"/>
              </a:rPr>
              <a:t>Objectives</a:t>
            </a:r>
            <a:endParaRPr sz="695" kern="1200" dirty="0">
              <a:solidFill>
                <a:prstClr val="black"/>
              </a:solidFill>
              <a:latin typeface="Calibri"/>
              <a:ea typeface="+mn-ea"/>
              <a:cs typeface="Calibri"/>
            </a:endParaRPr>
          </a:p>
        </p:txBody>
      </p:sp>
      <p:sp>
        <p:nvSpPr>
          <p:cNvPr id="27" name="object 27"/>
          <p:cNvSpPr txBox="1"/>
          <p:nvPr/>
        </p:nvSpPr>
        <p:spPr>
          <a:xfrm>
            <a:off x="3882979" y="2635962"/>
            <a:ext cx="523187" cy="130699"/>
          </a:xfrm>
          <a:prstGeom prst="rect">
            <a:avLst/>
          </a:prstGeom>
        </p:spPr>
        <p:txBody>
          <a:bodyPr vert="horz" wrap="square" lIns="0" tIns="8404" rIns="0" bIns="0" rtlCol="0">
            <a:spAutoFit/>
          </a:bodyPr>
          <a:lstStyle/>
          <a:p>
            <a:pPr marL="8405" defTabSz="605150">
              <a:spcBef>
                <a:spcPts val="66"/>
              </a:spcBef>
              <a:buClrTx/>
            </a:pPr>
            <a:r>
              <a:rPr sz="794" kern="1200" spc="23" dirty="0">
                <a:solidFill>
                  <a:prstClr val="black"/>
                </a:solidFill>
                <a:latin typeface="Calibri"/>
                <a:ea typeface="+mn-ea"/>
                <a:cs typeface="Calibri"/>
              </a:rPr>
              <a:t>Next</a:t>
            </a:r>
            <a:r>
              <a:rPr sz="794" kern="1200" spc="-3" dirty="0">
                <a:solidFill>
                  <a:prstClr val="black"/>
                </a:solidFill>
                <a:latin typeface="Calibri"/>
                <a:ea typeface="+mn-ea"/>
                <a:cs typeface="Calibri"/>
              </a:rPr>
              <a:t> </a:t>
            </a:r>
            <a:r>
              <a:rPr sz="794" kern="1200" dirty="0">
                <a:solidFill>
                  <a:prstClr val="black"/>
                </a:solidFill>
                <a:latin typeface="Calibri"/>
                <a:ea typeface="+mn-ea"/>
                <a:cs typeface="Calibri"/>
              </a:rPr>
              <a:t>Steps</a:t>
            </a:r>
          </a:p>
        </p:txBody>
      </p:sp>
      <p:sp>
        <p:nvSpPr>
          <p:cNvPr id="28" name="object 28"/>
          <p:cNvSpPr txBox="1"/>
          <p:nvPr/>
        </p:nvSpPr>
        <p:spPr>
          <a:xfrm>
            <a:off x="6265003" y="2602944"/>
            <a:ext cx="739269" cy="130699"/>
          </a:xfrm>
          <a:prstGeom prst="rect">
            <a:avLst/>
          </a:prstGeom>
        </p:spPr>
        <p:txBody>
          <a:bodyPr vert="horz" wrap="square" lIns="0" tIns="8404" rIns="0" bIns="0" rtlCol="0">
            <a:spAutoFit/>
          </a:bodyPr>
          <a:lstStyle/>
          <a:p>
            <a:pPr marL="8405" defTabSz="605150">
              <a:spcBef>
                <a:spcPts val="66"/>
              </a:spcBef>
              <a:buClrTx/>
            </a:pPr>
            <a:r>
              <a:rPr sz="794" kern="1200" spc="17" dirty="0">
                <a:solidFill>
                  <a:prstClr val="black"/>
                </a:solidFill>
                <a:latin typeface="Calibri"/>
                <a:ea typeface="+mn-ea"/>
                <a:cs typeface="Calibri"/>
              </a:rPr>
              <a:t>Assigned</a:t>
            </a:r>
            <a:r>
              <a:rPr sz="794" kern="1200" spc="-43" dirty="0">
                <a:solidFill>
                  <a:prstClr val="black"/>
                </a:solidFill>
                <a:latin typeface="Calibri"/>
                <a:ea typeface="+mn-ea"/>
                <a:cs typeface="Calibri"/>
              </a:rPr>
              <a:t> </a:t>
            </a:r>
            <a:r>
              <a:rPr sz="794" kern="1200" spc="-3" dirty="0">
                <a:solidFill>
                  <a:prstClr val="black"/>
                </a:solidFill>
                <a:latin typeface="Calibri"/>
                <a:ea typeface="+mn-ea"/>
                <a:cs typeface="Calibri"/>
              </a:rPr>
              <a:t>To</a:t>
            </a:r>
            <a:endParaRPr sz="794" kern="1200" dirty="0">
              <a:solidFill>
                <a:prstClr val="black"/>
              </a:solidFill>
              <a:latin typeface="Calibri"/>
              <a:ea typeface="+mn-ea"/>
              <a:cs typeface="Calibri"/>
            </a:endParaRPr>
          </a:p>
        </p:txBody>
      </p:sp>
      <p:sp>
        <p:nvSpPr>
          <p:cNvPr id="29" name="object 29"/>
          <p:cNvSpPr/>
          <p:nvPr/>
        </p:nvSpPr>
        <p:spPr>
          <a:xfrm>
            <a:off x="1270068" y="3633729"/>
            <a:ext cx="6528225" cy="1408917"/>
          </a:xfrm>
          <a:prstGeom prst="rect">
            <a:avLst/>
          </a:prstGeom>
          <a:blipFill>
            <a:blip r:embed="rId2" cstate="print"/>
            <a:stretch>
              <a:fillRect/>
            </a:stretch>
          </a:blipFill>
        </p:spPr>
        <p:txBody>
          <a:bodyPr wrap="square" lIns="0" tIns="0" rIns="0" bIns="0" rtlCol="0"/>
          <a:lstStyle/>
          <a:p>
            <a:pPr defTabSz="605150">
              <a:buClrTx/>
            </a:pPr>
            <a:endParaRPr sz="1191" kern="1200">
              <a:solidFill>
                <a:prstClr val="black"/>
              </a:solidFill>
              <a:latin typeface="Calibri"/>
              <a:ea typeface="+mn-ea"/>
              <a:cs typeface="+mn-cs"/>
            </a:endParaRPr>
          </a:p>
        </p:txBody>
      </p:sp>
      <p:sp>
        <p:nvSpPr>
          <p:cNvPr id="39" name="object 39"/>
          <p:cNvSpPr txBox="1"/>
          <p:nvPr/>
        </p:nvSpPr>
        <p:spPr>
          <a:xfrm rot="21480000">
            <a:off x="3498953" y="3611511"/>
            <a:ext cx="160698" cy="153888"/>
          </a:xfrm>
          <a:prstGeom prst="rect">
            <a:avLst/>
          </a:prstGeom>
        </p:spPr>
        <p:txBody>
          <a:bodyPr vert="horz" wrap="square" lIns="0" tIns="0" rIns="0" bIns="0" rtlCol="0">
            <a:spAutoFit/>
          </a:bodyPr>
          <a:lstStyle/>
          <a:p>
            <a:pPr defTabSz="605150">
              <a:lnSpc>
                <a:spcPts val="1214"/>
              </a:lnSpc>
              <a:buClrTx/>
            </a:pPr>
            <a:r>
              <a:rPr sz="1191" kern="1200" spc="26" dirty="0">
                <a:solidFill>
                  <a:srgbClr val="FFFFFF"/>
                </a:solidFill>
                <a:latin typeface="Oswald Regular"/>
                <a:ea typeface="+mn-ea"/>
                <a:cs typeface="Oswald Regular"/>
              </a:rPr>
              <a:t>I</a:t>
            </a:r>
            <a:endParaRPr sz="1191" kern="1200" dirty="0">
              <a:solidFill>
                <a:prstClr val="black"/>
              </a:solidFill>
              <a:latin typeface="Oswald Regular"/>
              <a:ea typeface="+mn-ea"/>
              <a:cs typeface="Oswald Regul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2" name="Google Shape;322;p29"/>
          <p:cNvSpPr txBox="1">
            <a:spLocks noGrp="1"/>
          </p:cNvSpPr>
          <p:nvPr>
            <p:ph type="sldNum" idx="12"/>
          </p:nvPr>
        </p:nvSpPr>
        <p:spPr>
          <a:xfrm>
            <a:off x="4372290" y="4044394"/>
            <a:ext cx="399421" cy="399421"/>
          </a:xfrm>
          <a:prstGeom prst="rect">
            <a:avLst/>
          </a:prstGeom>
        </p:spPr>
        <p:txBody>
          <a:bodyPr spcFirstLastPara="1" wrap="square" lIns="0" tIns="0" rIns="0" bIns="0" anchor="ctr" anchorCtr="0">
            <a:noAutofit/>
          </a:bodyPr>
          <a:lstStyle/>
          <a:p>
            <a:pPr defTabSz="665665"/>
            <a:fld id="{00000000-1234-1234-1234-123412341234}" type="slidenum">
              <a:rPr lang="en"/>
              <a:pPr defTabSz="665665"/>
              <a:t>9</a:t>
            </a:fld>
            <a:endParaRPr dirty="0"/>
          </a:p>
        </p:txBody>
      </p:sp>
      <p:sp>
        <p:nvSpPr>
          <p:cNvPr id="3" name="Rectangle 2"/>
          <p:cNvSpPr/>
          <p:nvPr/>
        </p:nvSpPr>
        <p:spPr>
          <a:xfrm>
            <a:off x="3508350" y="981827"/>
            <a:ext cx="3841355" cy="2666884"/>
          </a:xfrm>
          <a:prstGeom prst="rect">
            <a:avLst/>
          </a:prstGeom>
        </p:spPr>
        <p:txBody>
          <a:bodyPr wrap="square">
            <a:spAutoFit/>
          </a:bodyPr>
          <a:lstStyle/>
          <a:p>
            <a:pPr defTabSz="665665"/>
            <a:r>
              <a:rPr lang="en-US" sz="1600" b="1" dirty="0">
                <a:latin typeface="Frank Ruhl Libre"/>
                <a:ea typeface="+mn-ea"/>
              </a:rPr>
              <a:t>Equity: </a:t>
            </a:r>
            <a:r>
              <a:rPr lang="en-US" sz="1600" dirty="0">
                <a:latin typeface="Frank Ruhl Libre"/>
                <a:ea typeface="+mn-ea"/>
              </a:rPr>
              <a:t>Achieved when you can no longer predict an advantage or disadvantage based on race, ethnicity, gender, gender identity, sexual orientation, or ability.</a:t>
            </a:r>
          </a:p>
          <a:p>
            <a:pPr defTabSz="665665"/>
            <a:endParaRPr lang="en-US" sz="1600" b="1" dirty="0">
              <a:latin typeface="Frank Ruhl Libre"/>
              <a:ea typeface="+mn-ea"/>
            </a:endParaRPr>
          </a:p>
          <a:p>
            <a:pPr defTabSz="665665"/>
            <a:r>
              <a:rPr lang="en-US" sz="1600" b="1" dirty="0">
                <a:latin typeface="Frank Ruhl Libre"/>
                <a:ea typeface="+mn-ea"/>
              </a:rPr>
              <a:t>Power: </a:t>
            </a:r>
            <a:r>
              <a:rPr lang="en-US" sz="1600" dirty="0">
                <a:latin typeface="Frank Ruhl Libre"/>
                <a:ea typeface="+mn-ea"/>
              </a:rPr>
              <a:t>Control, influence, or authority.</a:t>
            </a:r>
          </a:p>
          <a:p>
            <a:pPr defTabSz="665665"/>
            <a:r>
              <a:rPr lang="en-US" sz="1600" dirty="0">
                <a:latin typeface="Frank Ruhl Libre"/>
                <a:ea typeface="+mn-ea"/>
              </a:rPr>
              <a:t>“A distinction should be made to “power over” and “power with”.</a:t>
            </a:r>
          </a:p>
          <a:p>
            <a:pPr defTabSz="665665"/>
            <a:endParaRPr lang="en-US" sz="1165" dirty="0">
              <a:latin typeface="Frank Ruhl Libre"/>
              <a:ea typeface="+mn-ea"/>
            </a:endParaRPr>
          </a:p>
          <a:p>
            <a:pPr defTabSz="665665"/>
            <a:endParaRPr lang="en-US" sz="1165" dirty="0">
              <a:latin typeface="Frank Ruhl Libre"/>
              <a:ea typeface="+mn-ea"/>
            </a:endParaRPr>
          </a:p>
        </p:txBody>
      </p:sp>
      <p:pic>
        <p:nvPicPr>
          <p:cNvPr id="2" name="Picture 1">
            <a:extLst>
              <a:ext uri="{FF2B5EF4-FFF2-40B4-BE49-F238E27FC236}">
                <a16:creationId xmlns:a16="http://schemas.microsoft.com/office/drawing/2014/main" id="{29D46371-C6AC-4A4D-B525-ACB2228D842C}"/>
              </a:ext>
            </a:extLst>
          </p:cNvPr>
          <p:cNvPicPr>
            <a:picLocks noChangeAspect="1"/>
          </p:cNvPicPr>
          <p:nvPr/>
        </p:nvPicPr>
        <p:blipFill>
          <a:blip r:embed="rId3"/>
          <a:stretch>
            <a:fillRect/>
          </a:stretch>
        </p:blipFill>
        <p:spPr>
          <a:xfrm>
            <a:off x="577589" y="572055"/>
            <a:ext cx="1865779" cy="3999390"/>
          </a:xfrm>
          <a:prstGeom prst="rect">
            <a:avLst/>
          </a:prstGeom>
          <a:ln w="19050">
            <a:solidFill>
              <a:schemeClr val="tx1"/>
            </a:solidFill>
          </a:ln>
        </p:spPr>
      </p:pic>
    </p:spTree>
  </p:cSld>
  <p:clrMapOvr>
    <a:masterClrMapping/>
  </p:clrMapOvr>
</p:sld>
</file>

<file path=ppt/theme/theme1.xml><?xml version="1.0" encoding="utf-8"?>
<a:theme xmlns:a="http://schemas.openxmlformats.org/drawingml/2006/main" name="Di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lumMod val="60000"/>
            <a:lumOff val="40000"/>
          </a:schemeClr>
        </a:solidFill>
        <a:ln>
          <a:solidFill>
            <a:schemeClr val="tx1"/>
          </a:solidFill>
        </a:ln>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1_Di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2987</TotalTime>
  <Words>13684</Words>
  <Application>Microsoft Office PowerPoint</Application>
  <PresentationFormat>On-screen Show (16:9)</PresentationFormat>
  <Paragraphs>887</Paragraphs>
  <Slides>80</Slides>
  <Notes>30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80</vt:i4>
      </vt:variant>
    </vt:vector>
  </HeadingPairs>
  <TitlesOfParts>
    <vt:vector size="96" baseType="lpstr">
      <vt:lpstr>Arial</vt:lpstr>
      <vt:lpstr>Wingdings</vt:lpstr>
      <vt:lpstr>Book Antiqua</vt:lpstr>
      <vt:lpstr>Times New Roman</vt:lpstr>
      <vt:lpstr>Oswald Regular</vt:lpstr>
      <vt:lpstr>Calibri</vt:lpstr>
      <vt:lpstr>Frank Ruhl Libre</vt:lpstr>
      <vt:lpstr>FrankRuehl</vt:lpstr>
      <vt:lpstr>Oswald</vt:lpstr>
      <vt:lpstr>Palatino Linotype</vt:lpstr>
      <vt:lpstr>Arial Narrow</vt:lpstr>
      <vt:lpstr>Frank Ruhl Libre Medium</vt:lpstr>
      <vt:lpstr>Sakkal Majalla</vt:lpstr>
      <vt:lpstr>Dion template</vt:lpstr>
      <vt:lpstr>1_Dion template</vt:lpstr>
      <vt:lpstr>Office Theme</vt:lpstr>
      <vt:lpstr>A Road-Map for  Embracing and Advancing Equity As Funders</vt:lpstr>
      <vt:lpstr>CONSIDERATIONS FOR THE JOURNEY</vt:lpstr>
      <vt:lpstr>PowerPoint Presentation</vt:lpstr>
      <vt:lpstr>PowerPoint Presentation</vt:lpstr>
      <vt:lpstr>THE JOURNEY BEGINS</vt:lpstr>
      <vt:lpstr> THE ROLE OF PRIVILEGE IN EXERCISING POWER FOR FUNDERS </vt:lpstr>
      <vt:lpstr> THE ROLE OF PRIVILEGE IN EXERCISING POWER FOR FUNDERS </vt:lpstr>
      <vt:lpstr>    </vt:lpstr>
      <vt:lpstr>PowerPoint Presentation</vt:lpstr>
      <vt:lpstr>WHY FOCUS ON  POWER?</vt:lpstr>
      <vt:lpstr>What is my power?  How do I use it AND abuse it?  What is our organizational power? How do we use it AND abuse it?  Are we leveraging our full power as funders to maximize impact for equity and justice?  </vt:lpstr>
      <vt:lpstr> </vt:lpstr>
      <vt:lpstr> What is Power Moves ?</vt:lpstr>
      <vt:lpstr> Power Moves </vt:lpstr>
      <vt:lpstr>PowerPoint Presentation</vt:lpstr>
      <vt:lpstr> </vt:lpstr>
      <vt:lpstr>WIELDING</vt:lpstr>
      <vt:lpstr>3 DIMENSIONS OF POWER</vt:lpstr>
      <vt:lpstr>BUILDING POWER  </vt:lpstr>
      <vt:lpstr>PowerPoint Presentation</vt:lpstr>
      <vt:lpstr> KICK Off Discussion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YOU ON THIS DIMENSION OF POWER?</vt:lpstr>
      <vt:lpstr>Building Power</vt:lpstr>
      <vt:lpstr>PowerPoint Presentation</vt:lpstr>
      <vt:lpstr>PowerPoint Presentation</vt:lpstr>
      <vt:lpstr>PowerPoint Presentation</vt:lpstr>
      <vt:lpstr>SHARING POWER  </vt:lpstr>
      <vt:lpstr>PowerPoint Presentation</vt:lpstr>
      <vt:lpstr>SHARING POWER</vt:lpstr>
      <vt:lpstr>WHAT DOES IT MEAN TO SHARE POWER?</vt:lpstr>
      <vt:lpstr>Sharing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YOU ON THIS DIMENSION OF POWER?</vt:lpstr>
      <vt:lpstr>PowerPoint Presentation</vt:lpstr>
      <vt:lpstr>PowerPoint Presentation</vt:lpstr>
      <vt:lpstr>WIELDING POWER  </vt:lpstr>
      <vt:lpstr>PowerPoint Presentation</vt:lpstr>
      <vt:lpstr>WIELDING POWER</vt:lpstr>
      <vt:lpstr>WHAT DOES IT MEAN TO  WIELD POWER?</vt:lpstr>
      <vt:lpstr>PowerPoint Presentation</vt:lpstr>
      <vt:lpstr>PowerPoint Presentation</vt:lpstr>
      <vt:lpstr>PowerPoint Presentation</vt:lpstr>
      <vt:lpstr>PowerPoint Presentation</vt:lpstr>
      <vt:lpstr>PowerPoint Presentation</vt:lpstr>
      <vt:lpstr>PowerPoint Presentation</vt:lpstr>
      <vt:lpstr>WHERE ARE YOU ON THIS DIMENSION OF  POWER?</vt:lpstr>
      <vt:lpstr>PowerPoint Presentation</vt:lpstr>
      <vt:lpstr>PowerPoint Presentation</vt:lpstr>
      <vt:lpstr>PowerPoint Presentation</vt:lpstr>
      <vt:lpstr>NOW WHAT- PLANNING NEXT  STEPS</vt:lpstr>
      <vt:lpstr>TOOLS YOU CAN USE</vt:lpstr>
      <vt:lpstr>POWER MOVES GLOSSARY</vt:lpstr>
      <vt:lpstr>PowerPoint Presentation</vt:lpstr>
      <vt:lpstr>PowerPoint Presentation</vt:lpstr>
      <vt:lpstr>PowerPoint Presentation</vt:lpstr>
      <vt:lpstr>PowerPoint Presentation</vt:lpstr>
      <vt:lpstr>PowerPoint Presentation</vt:lpstr>
      <vt:lpstr>READINESS ASSESSMENT</vt:lpstr>
      <vt:lpstr>SAMPLE TIMELINE AND PROCESS</vt:lpstr>
      <vt:lpstr>PowerPoint Presentation</vt:lpstr>
      <vt:lpstr>TIPS ON SOLICITING FEEDBACK  FROM STAKEHOLDERS</vt:lpstr>
      <vt:lpstr>PowerPoint Presentation</vt:lpstr>
      <vt:lpstr>POWER MOVES NEXT STEPS 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Road-Map for  Embracing and Advancing Equity As Donors</dc:title>
  <dc:creator>Lara Leroy</dc:creator>
  <cp:lastModifiedBy>Lara Leroy</cp:lastModifiedBy>
  <cp:revision>80</cp:revision>
  <dcterms:modified xsi:type="dcterms:W3CDTF">2019-05-04T00:09:21Z</dcterms:modified>
</cp:coreProperties>
</file>