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a:defRPr>
    </a:lvl1pPr>
    <a:lvl2pPr indent="228600" defTabSz="457200" latinLnBrk="0">
      <a:lnSpc>
        <a:spcPct val="117999"/>
      </a:lnSpc>
      <a:defRPr sz="2200">
        <a:latin typeface="+mn-lt"/>
        <a:ea typeface="+mn-ea"/>
        <a:cs typeface="+mn-cs"/>
        <a:sym typeface="Helvetica"/>
      </a:defRPr>
    </a:lvl2pPr>
    <a:lvl3pPr indent="457200" defTabSz="457200" latinLnBrk="0">
      <a:lnSpc>
        <a:spcPct val="117999"/>
      </a:lnSpc>
      <a:defRPr sz="2200">
        <a:latin typeface="+mn-lt"/>
        <a:ea typeface="+mn-ea"/>
        <a:cs typeface="+mn-cs"/>
        <a:sym typeface="Helvetica"/>
      </a:defRPr>
    </a:lvl3pPr>
    <a:lvl4pPr indent="685800" defTabSz="457200" latinLnBrk="0">
      <a:lnSpc>
        <a:spcPct val="117999"/>
      </a:lnSpc>
      <a:defRPr sz="2200">
        <a:latin typeface="+mn-lt"/>
        <a:ea typeface="+mn-ea"/>
        <a:cs typeface="+mn-cs"/>
        <a:sym typeface="Helvetica"/>
      </a:defRPr>
    </a:lvl4pPr>
    <a:lvl5pPr indent="914400" defTabSz="457200" latinLnBrk="0">
      <a:lnSpc>
        <a:spcPct val="117999"/>
      </a:lnSpc>
      <a:defRPr sz="2200">
        <a:latin typeface="+mn-lt"/>
        <a:ea typeface="+mn-ea"/>
        <a:cs typeface="+mn-cs"/>
        <a:sym typeface="Helvetica"/>
      </a:defRPr>
    </a:lvl5pPr>
    <a:lvl6pPr indent="1143000" defTabSz="457200" latinLnBrk="0">
      <a:lnSpc>
        <a:spcPct val="117999"/>
      </a:lnSpc>
      <a:defRPr sz="2200">
        <a:latin typeface="+mn-lt"/>
        <a:ea typeface="+mn-ea"/>
        <a:cs typeface="+mn-cs"/>
        <a:sym typeface="Helvetica"/>
      </a:defRPr>
    </a:lvl6pPr>
    <a:lvl7pPr indent="1371600" defTabSz="457200" latinLnBrk="0">
      <a:lnSpc>
        <a:spcPct val="117999"/>
      </a:lnSpc>
      <a:defRPr sz="2200">
        <a:latin typeface="+mn-lt"/>
        <a:ea typeface="+mn-ea"/>
        <a:cs typeface="+mn-cs"/>
        <a:sym typeface="Helvetica"/>
      </a:defRPr>
    </a:lvl7pPr>
    <a:lvl8pPr indent="1600200" defTabSz="457200" latinLnBrk="0">
      <a:lnSpc>
        <a:spcPct val="117999"/>
      </a:lnSpc>
      <a:defRPr sz="2200">
        <a:latin typeface="+mn-lt"/>
        <a:ea typeface="+mn-ea"/>
        <a:cs typeface="+mn-cs"/>
        <a:sym typeface="Helvetica"/>
      </a:defRPr>
    </a:lvl8pPr>
    <a:lvl9pPr indent="1828800" defTabSz="457200" latinLnBrk="0">
      <a:lnSpc>
        <a:spcPct val="117999"/>
      </a:lnSpc>
      <a:defRPr sz="2200">
        <a:latin typeface="+mn-lt"/>
        <a:ea typeface="+mn-ea"/>
        <a:cs typeface="+mn-cs"/>
        <a:sym typeface="Helvetica"/>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a:r>
              <a:t>A principle is prescriptive. It provides advice and guidance on what to do, how to think, what to value, and how to act to be effective. It offers direction. The wording is imperative: Do this. The guid- ance is sufficiently distinct that it can be distinguished from contrary or alterna- tive guidance.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Shape 156"/>
          <p:cNvSpPr/>
          <p:nvPr>
            <p:ph type="sldImg"/>
          </p:nvPr>
        </p:nvSpPr>
        <p:spPr>
          <a:prstGeom prst="rect">
            <a:avLst/>
          </a:prstGeom>
        </p:spPr>
        <p:txBody>
          <a:bodyPr/>
          <a:lstStyle/>
          <a:p>
            <a:pPr/>
          </a:p>
        </p:txBody>
      </p:sp>
      <p:sp>
        <p:nvSpPr>
          <p:cNvPr id="157" name="Shape 157"/>
          <p:cNvSpPr/>
          <p:nvPr>
            <p:ph type="body" sz="quarter" idx="1"/>
          </p:nvPr>
        </p:nvSpPr>
        <p:spPr>
          <a:prstGeom prst="rect">
            <a:avLst/>
          </a:prstGeom>
        </p:spPr>
        <p:txBody>
          <a:bodyPr/>
          <a:lstStyle/>
          <a:p>
            <a:pPr/>
            <a:r>
              <a:t>A high-quality principle is useful in in- forming choices and decisions. Its utility resides in being actionable, interpretable, feasible, and pointing the way toward desired results for any relevant situation. The principle provides guidance for translating knowledge into action.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Shape 161"/>
          <p:cNvSpPr/>
          <p:nvPr>
            <p:ph type="sldImg"/>
          </p:nvPr>
        </p:nvSpPr>
        <p:spPr>
          <a:prstGeom prst="rect">
            <a:avLst/>
          </a:prstGeom>
        </p:spPr>
        <p:txBody>
          <a:bodyPr/>
          <a:lstStyle/>
          <a:p>
            <a:pPr/>
          </a:p>
        </p:txBody>
      </p:sp>
      <p:sp>
        <p:nvSpPr>
          <p:cNvPr id="162" name="Shape 162"/>
          <p:cNvSpPr/>
          <p:nvPr>
            <p:ph type="body" sz="quarter" idx="1"/>
          </p:nvPr>
        </p:nvSpPr>
        <p:spPr>
          <a:prstGeom prst="rect">
            <a:avLst/>
          </a:prstGeom>
        </p:spPr>
        <p:txBody>
          <a:bodyPr/>
          <a:lstStyle/>
          <a:p>
            <a:pPr/>
          </a:p>
          <a:p>
            <a:pPr/>
            <a:r>
              <a:t>Principles are values based, incorporating and expressing ethical premises, which </a:t>
            </a:r>
          </a:p>
          <a:p>
            <a:pPr/>
            <a:r>
              <a:t>is what makes them meaningful. They articulate what matters, both in how to proceed and the desired result. They articulate how to do things right (effec- tively) and the right thing to do (express the values basis for action). That should be inspirational.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Shape 166"/>
          <p:cNvSpPr/>
          <p:nvPr>
            <p:ph type="sldImg"/>
          </p:nvPr>
        </p:nvSpPr>
        <p:spPr>
          <a:prstGeom prst="rect">
            <a:avLst/>
          </a:prstGeom>
        </p:spPr>
        <p:txBody>
          <a:bodyPr/>
          <a:lstStyle/>
          <a:p>
            <a:pPr/>
          </a:p>
        </p:txBody>
      </p:sp>
      <p:sp>
        <p:nvSpPr>
          <p:cNvPr id="167" name="Shape 167"/>
          <p:cNvSpPr/>
          <p:nvPr>
            <p:ph type="body" sz="quarter" idx="1"/>
          </p:nvPr>
        </p:nvSpPr>
        <p:spPr>
          <a:prstGeom prst="rect">
            <a:avLst/>
          </a:prstGeom>
        </p:spPr>
        <p:txBody>
          <a:bodyPr/>
          <a:lstStyle/>
          <a:p>
            <a:pPr/>
            <a:r>
              <a:t>The principle exhibits adaptability and applicability to diverse contexts</a:t>
            </a:r>
            <a:br/>
            <a:r>
              <a:t>and over time. A principle is thus both context sensitive and adaptable to real-world dynamics, providing a way to navigate the turbulence of complexity and uncertainty. In being applicable over time, it is enduring (not time-bound) in support of ongoing development and adaptation in an ever-changing world.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Shape 171"/>
          <p:cNvSpPr/>
          <p:nvPr>
            <p:ph type="sldImg"/>
          </p:nvPr>
        </p:nvSpPr>
        <p:spPr>
          <a:prstGeom prst="rect">
            <a:avLst/>
          </a:prstGeom>
        </p:spPr>
        <p:txBody>
          <a:bodyPr/>
          <a:lstStyle/>
          <a:p>
            <a:pPr/>
          </a:p>
        </p:txBody>
      </p:sp>
      <p:sp>
        <p:nvSpPr>
          <p:cNvPr id="172" name="Shape 172"/>
          <p:cNvSpPr/>
          <p:nvPr>
            <p:ph type="body" sz="quarter" idx="1"/>
          </p:nvPr>
        </p:nvSpPr>
        <p:spPr>
          <a:prstGeom prst="rect">
            <a:avLst/>
          </a:prstGeom>
        </p:spPr>
        <p:txBody>
          <a:bodyPr/>
          <a:lstStyle/>
          <a:p>
            <a:pPr/>
            <a:r>
              <a:t> A high-quality principle must be evaluable. This means it is possible</a:t>
            </a:r>
          </a:p>
          <a:p>
            <a:pPr/>
            <a:r>
              <a:t>to document and judge whether it is actually being followed, and document and judge what results from following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Shape 179"/>
          <p:cNvSpPr/>
          <p:nvPr>
            <p:ph type="sldImg"/>
          </p:nvPr>
        </p:nvSpPr>
        <p:spPr>
          <a:prstGeom prst="rect">
            <a:avLst/>
          </a:prstGeom>
        </p:spPr>
        <p:txBody>
          <a:bodyPr/>
          <a:lstStyle/>
          <a:p>
            <a:pPr/>
          </a:p>
        </p:txBody>
      </p:sp>
      <p:sp>
        <p:nvSpPr>
          <p:cNvPr id="180" name="Shape 180"/>
          <p:cNvSpPr/>
          <p:nvPr>
            <p:ph type="body" sz="quarter" idx="1"/>
          </p:nvPr>
        </p:nvSpPr>
        <p:spPr>
          <a:prstGeom prst="rect">
            <a:avLst/>
          </a:prstGeom>
        </p:spPr>
        <p:txBody>
          <a:bodyPr/>
          <a:lstStyle/>
          <a:p>
            <a:pPr/>
            <a:r>
              <a:t>Here, I have created a case study that is based on organizations I’ve worked with in my past but the details have been adjusted and anonymized. The point is to show how we can look at our portfolio of investees or grantees and identify opportunities to align our relationships more closely with these equity principles.</a:t>
            </a:r>
          </a:p>
          <a:p>
            <a:pPr/>
          </a:p>
          <a:p>
            <a:pPr/>
            <a:r>
              <a:t>If we look at the portfolio as a whole, we can also see that we aren’t necessarily consistently selecting organizations that are strong across all of these principles- and that is OK. It is an opportunity for conversation and reflection. What is important is that all parties are interested in working towards greater alignment with these equity principles. </a:t>
            </a:r>
          </a:p>
          <a:p>
            <a:pPr/>
          </a:p>
          <a:p>
            <a:pPr/>
            <a:r>
              <a:t>We also have an opportunity to pair up organizations to mentor one another and help them learn from one another about how to align more closely with these principles. Take Non-profit A and B for example…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Shape 184"/>
          <p:cNvSpPr/>
          <p:nvPr>
            <p:ph type="sldImg"/>
          </p:nvPr>
        </p:nvSpPr>
        <p:spPr>
          <a:prstGeom prst="rect">
            <a:avLst/>
          </a:prstGeom>
        </p:spPr>
        <p:txBody>
          <a:bodyPr/>
          <a:lstStyle/>
          <a:p>
            <a:pPr/>
          </a:p>
        </p:txBody>
      </p:sp>
      <p:sp>
        <p:nvSpPr>
          <p:cNvPr id="185" name="Shape 185"/>
          <p:cNvSpPr/>
          <p:nvPr>
            <p:ph type="body" sz="quarter" idx="1"/>
          </p:nvPr>
        </p:nvSpPr>
        <p:spPr>
          <a:prstGeom prst="rect">
            <a:avLst/>
          </a:prstGeom>
        </p:spPr>
        <p:txBody>
          <a:bodyPr/>
          <a:lstStyle/>
          <a:p>
            <a:pPr/>
            <a:r>
              <a:t>Non-profits A and B are similar in that they both provide after-school tutoring with an emphasis on math, but they have some interesting differences when it comes to equity principles.</a:t>
            </a:r>
          </a:p>
          <a:p>
            <a:pPr/>
          </a:p>
          <a:p>
            <a:pPr/>
            <a:r>
              <a:t>Non-profit A has a mission of tutoring as many children in math as possible, and is present in over 200 schools in the region with volunteers providing tutoring assistance. The program was designed by a group of people still friends from college who are passionate about math and believe it is one of the most important ways to help kids be successful in the future. Non-profit A receives financial and capacity-building support from its funder, and its funder has worked with non-profit A to identify areas for growth, learning, and testing to ensure that the model is as effective as possible. At the end of the grant, non-profit A worked with the funder to identify key learnings and shared this in a report available on their webpage. The non-profit doesn’t partner with other organizations and is not aware of other leaders and change agents working in the same community on the same problems. Non-profit A leadership assessed itself using the Equity Principles scoring rubric, and realized that they were missing an opportunity by not looking into the community in which they serve to identify individuals who are taking a lead on helping children struggling with math, including the children themselves. They held a brainstorming session as a result and identified alumni children from their program who are excited about math who could be a strong asset to the program, as well as a well-known enthusiastic math teacher with her own YouTube channel with whom they could partner.</a:t>
            </a:r>
          </a:p>
          <a:p>
            <a:pPr/>
          </a:p>
          <a:p>
            <a:pPr/>
            <a:r>
              <a:t>Non-profit B is a comprehensive after-school program that introduces math to kids via engaging and relatable activities. These activities were designed by a steering committee of kids, parents, artists, and math enthusiasts from the community, some of whom are also on the organization’s board of directors. The organization is well-networked and partners with a variety of organizations in order to enhance their reach and their impact. However, the organization has not had the time to set up learning outcomes or a way by which to assess how they are doing against such outcomes. They would like some help in doing this.</a:t>
            </a:r>
          </a:p>
          <a:p>
            <a:pPr/>
          </a:p>
          <a:p>
            <a:pPr/>
            <a:r>
              <a:t>In this rubric, we can see an opportunity to pair up A and B so they can learn from one another. Non-profit B can work with Non-profit A to learn how they’ve set up their learning outcomes so that they can continue to improve, adapt and iterate their programs to meet the needs of their community. A can learn quite a bit from B’s ability to solicit feedback, input, and ideas from its target community using local leadership as an asset to the program. </a:t>
            </a:r>
          </a:p>
          <a:p>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Shape 188"/>
          <p:cNvSpPr/>
          <p:nvPr>
            <p:ph type="sldImg"/>
          </p:nvPr>
        </p:nvSpPr>
        <p:spPr>
          <a:prstGeom prst="rect">
            <a:avLst/>
          </a:prstGeom>
        </p:spPr>
        <p:txBody>
          <a:bodyPr/>
          <a:lstStyle/>
          <a:p>
            <a:pPr/>
          </a:p>
        </p:txBody>
      </p:sp>
      <p:sp>
        <p:nvSpPr>
          <p:cNvPr id="189" name="Shape 189"/>
          <p:cNvSpPr/>
          <p:nvPr>
            <p:ph type="body" sz="quarter" idx="1"/>
          </p:nvPr>
        </p:nvSpPr>
        <p:spPr>
          <a:prstGeom prst="rect">
            <a:avLst/>
          </a:prstGeom>
        </p:spPr>
        <p:txBody>
          <a:bodyPr/>
          <a:lstStyle/>
          <a:p>
            <a:pPr/>
            <a:r>
              <a:t>Now, let’s take a look at what else we as the funder can do better to support our portfolio in aligning with these principles. </a:t>
            </a:r>
          </a:p>
          <a:p>
            <a:pPr/>
          </a:p>
          <a:p>
            <a:pPr/>
            <a:r>
              <a:t>With the exception of non-profit E, most organizations in the portfolio struggle with principle 3- “the investment is based on a historical understanding of the patterns that caused the problem”. In this case as the funder, we can take this opportunity to reflect on what it would mean for us to design investments that are based on a historical understanding of the patterns that caused the problem of, say, child poverty. This would require some in-depth work to understand these patterns better first, and then to create investments that speak to this. A successful example is an organization called XXX (Meagan to enter example here).</a:t>
            </a:r>
          </a:p>
          <a:p>
            <a:pPr/>
          </a:p>
          <a:p>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Shape 192"/>
          <p:cNvSpPr/>
          <p:nvPr>
            <p:ph type="sldImg"/>
          </p:nvPr>
        </p:nvSpPr>
        <p:spPr>
          <a:prstGeom prst="rect">
            <a:avLst/>
          </a:prstGeom>
        </p:spPr>
        <p:txBody>
          <a:bodyPr/>
          <a:lstStyle/>
          <a:p>
            <a:pPr/>
          </a:p>
        </p:txBody>
      </p:sp>
      <p:sp>
        <p:nvSpPr>
          <p:cNvPr id="193" name="Shape 193"/>
          <p:cNvSpPr/>
          <p:nvPr>
            <p:ph type="body" sz="quarter" idx="1"/>
          </p:nvPr>
        </p:nvSpPr>
        <p:spPr>
          <a:prstGeom prst="rect">
            <a:avLst/>
          </a:prstGeom>
        </p:spPr>
        <p:txBody>
          <a:bodyPr/>
          <a:lstStyle/>
          <a:p>
            <a:pPr/>
            <a:r>
              <a:t>Let’s try one more: If we look at principle 4, “the investor is in close and frequent physical relationship with the recipient, defined by listening, learning, and partnering with leadership”, we see that we are mostly 2’s across the board- we work with the recipient on the program. We can then use this opportunity to ask ourselves- what can we do to take us closer to aligning with this equity principle? What would it take to be a 4 – for us to work closely with our recipient in mutual partnership? (add in: Native Voices Rising example)</a:t>
            </a:r>
          </a:p>
          <a:p>
            <a:pPr/>
          </a:p>
          <a:p>
            <a:pPr/>
          </a:p>
          <a:p>
            <a:pPr/>
            <a:r>
              <a:t>This is just a taste of what we can explore by using this rubric as a tool- as a jumping off point for discussion and conversation.</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0849"/>
            <a:ext cx="10464800" cy="622301"/>
          </a:xfrm>
          <a:prstGeom prst="rect">
            <a:avLst/>
          </a:prstGeom>
        </p:spPr>
        <p:txBody>
          <a:bodyPr>
            <a:spAutoFit/>
          </a:bodyPr>
          <a:lstStyle>
            <a:lvl1pPr marL="0" indent="0" algn="ctr">
              <a:spcBef>
                <a:spcPts val="0"/>
              </a:spcBef>
              <a:buSzTx/>
              <a:buNone/>
              <a:defRPr sz="3400"/>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solidFill>
                  <a:srgbClr val="000000"/>
                </a:solidFill>
              </a:defRPr>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53" y="9296400"/>
            <a:ext cx="340321" cy="342900"/>
          </a:xfrm>
          <a:prstGeom prst="rect">
            <a:avLst/>
          </a:prstGeom>
          <a:ln w="12700">
            <a:miter lim="400000"/>
          </a:ln>
        </p:spPr>
        <p:txBody>
          <a:bodyPr wrap="none" lIns="50800" tIns="50800" rIns="50800" bIns="50800">
            <a:spAutoFit/>
          </a:bodyPr>
          <a:lstStyle>
            <a:lvl1pPr>
              <a:defRPr b="0" sz="16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1pPr>
      <a:lvl2pPr marL="0" marR="0" indent="2286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2pPr>
      <a:lvl3pPr marL="0" marR="0" indent="4572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3pPr>
      <a:lvl4pPr marL="0" marR="0" indent="6858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4pPr>
      <a:lvl5pPr marL="0" marR="0" indent="9144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5pPr>
      <a:lvl6pPr marL="0" marR="0" indent="11430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6pPr>
      <a:lvl7pPr marL="0" marR="0" indent="13716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7pPr>
      <a:lvl8pPr marL="0" marR="0" indent="16002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8pPr>
      <a:lvl9pPr marL="0" marR="0" indent="1828800" algn="ctr" defTabSz="584200" rtl="0" latinLnBrk="0">
        <a:lnSpc>
          <a:spcPct val="100000"/>
        </a:lnSpc>
        <a:spcBef>
          <a:spcPts val="0"/>
        </a:spcBef>
        <a:spcAft>
          <a:spcPts val="0"/>
        </a:spcAft>
        <a:buClrTx/>
        <a:buSzTx/>
        <a:buFontTx/>
        <a:buNone/>
        <a:tabLst/>
        <a:defRPr b="1" baseline="0" cap="none" i="0" spc="0" strike="noStrike" sz="8000" u="none">
          <a:ln>
            <a:noFill/>
          </a:ln>
          <a:solidFill>
            <a:schemeClr val="accent1">
              <a:hueOff val="114395"/>
              <a:lumOff val="-24975"/>
            </a:schemeClr>
          </a:solidFill>
          <a:uFillTx/>
          <a:latin typeface="+mn-lt"/>
          <a:ea typeface="+mn-ea"/>
          <a:cs typeface="+mn-cs"/>
          <a:sym typeface="Helvetica"/>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mn-lt"/>
          <a:ea typeface="+mn-ea"/>
          <a:cs typeface="+mn-cs"/>
          <a:sym typeface="Helvetica"/>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 Id="rId3" Type="http://schemas.openxmlformats.org/officeDocument/2006/relationships/hyperlink" Target="https://ssir.org/articles/entry/shifting_philanthropy_from_charity_to_justice" TargetMode="External"/></Relationships>

</file>

<file path=ppt/slides/_rels/slide5.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Using Principles-Focused Evaluation to Embed Justice in Our Social Change Work"/>
          <p:cNvSpPr txBox="1"/>
          <p:nvPr/>
        </p:nvSpPr>
        <p:spPr>
          <a:xfrm>
            <a:off x="-25400" y="1665704"/>
            <a:ext cx="13055601" cy="4978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Using Principles-Focused Evaluation to Embed Justice in Our Social Change Work </a:t>
            </a:r>
          </a:p>
        </p:txBody>
      </p:sp>
      <p:sp>
        <p:nvSpPr>
          <p:cNvPr id="120" name="Chris Corrigan and Meagan Sutton"/>
          <p:cNvSpPr txBox="1"/>
          <p:nvPr/>
        </p:nvSpPr>
        <p:spPr>
          <a:xfrm>
            <a:off x="661715" y="7277944"/>
            <a:ext cx="12101290" cy="213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6000"/>
            </a:pPr>
            <a:r>
              <a:t>Chris Corrigan and Meagan Sutton</a:t>
            </a:r>
          </a:p>
          <a:p>
            <a:pPr>
              <a:defRPr b="0" sz="3700"/>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GUIDE"/>
          <p:cNvSpPr txBox="1"/>
          <p:nvPr/>
        </p:nvSpPr>
        <p:spPr>
          <a:xfrm>
            <a:off x="5125901" y="764372"/>
            <a:ext cx="2527549"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000">
                <a:solidFill>
                  <a:schemeClr val="accent1">
                    <a:hueOff val="114395"/>
                    <a:lumOff val="-24975"/>
                  </a:schemeClr>
                </a:solidFill>
              </a:defRPr>
            </a:lvl1pPr>
          </a:lstStyle>
          <a:p>
            <a:pPr/>
            <a:r>
              <a:t>GUIDE</a:t>
            </a:r>
          </a:p>
        </p:txBody>
      </p:sp>
      <p:sp>
        <p:nvSpPr>
          <p:cNvPr id="147" name="High quality principles are:…"/>
          <p:cNvSpPr txBox="1"/>
          <p:nvPr/>
        </p:nvSpPr>
        <p:spPr>
          <a:xfrm>
            <a:off x="1937782" y="2248161"/>
            <a:ext cx="9802266" cy="5524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5100"/>
            </a:pPr>
            <a:r>
              <a:t>High quality principles are:</a:t>
            </a:r>
          </a:p>
          <a:p>
            <a:pPr>
              <a:defRPr b="0" sz="5100"/>
            </a:pPr>
          </a:p>
          <a:p>
            <a:pPr algn="l">
              <a:defRPr sz="5100"/>
            </a:pPr>
            <a:r>
              <a:t>G</a:t>
            </a:r>
            <a:r>
              <a:rPr b="0"/>
              <a:t>UIDING</a:t>
            </a:r>
            <a:endParaRPr b="0"/>
          </a:p>
          <a:p>
            <a:pPr algn="l">
              <a:defRPr sz="5100"/>
            </a:pPr>
            <a:r>
              <a:t>U</a:t>
            </a:r>
            <a:r>
              <a:rPr b="0"/>
              <a:t>SEFUL</a:t>
            </a:r>
            <a:endParaRPr b="0"/>
          </a:p>
          <a:p>
            <a:pPr algn="l">
              <a:defRPr sz="5100"/>
            </a:pPr>
            <a:r>
              <a:t>I</a:t>
            </a:r>
            <a:r>
              <a:rPr b="0"/>
              <a:t>NSPIRING</a:t>
            </a:r>
            <a:endParaRPr b="0"/>
          </a:p>
          <a:p>
            <a:pPr algn="l">
              <a:defRPr sz="5100"/>
            </a:pPr>
            <a:r>
              <a:t>D</a:t>
            </a:r>
            <a:r>
              <a:rPr b="0"/>
              <a:t>EVELOPMENTAL</a:t>
            </a:r>
            <a:endParaRPr b="0"/>
          </a:p>
          <a:p>
            <a:pPr algn="l">
              <a:defRPr sz="5100"/>
            </a:pPr>
            <a:r>
              <a:t>E</a:t>
            </a:r>
            <a:r>
              <a:rPr b="0"/>
              <a:t>VALUABLE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GUIDING"/>
          <p:cNvSpPr txBox="1"/>
          <p:nvPr/>
        </p:nvSpPr>
        <p:spPr>
          <a:xfrm>
            <a:off x="4159387" y="611972"/>
            <a:ext cx="4460578"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GUIDING</a:t>
            </a:r>
          </a:p>
        </p:txBody>
      </p:sp>
      <p:sp>
        <p:nvSpPr>
          <p:cNvPr id="150" name="Prescriptive—provides advice and guidance…"/>
          <p:cNvSpPr txBox="1"/>
          <p:nvPr/>
        </p:nvSpPr>
        <p:spPr>
          <a:xfrm>
            <a:off x="591954" y="2681265"/>
            <a:ext cx="11820892" cy="599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165847" indent="-165847" algn="l">
              <a:buSzPct val="100000"/>
              <a:buChar char="•"/>
              <a:defRPr sz="4800"/>
            </a:pPr>
            <a:r>
              <a:t> Prescriptive—provides advice and guidance</a:t>
            </a:r>
          </a:p>
          <a:p>
            <a:pPr marL="165847" indent="-165847" algn="l">
              <a:buSzPct val="100000"/>
              <a:buChar char="•"/>
              <a:defRPr sz="4800"/>
            </a:pPr>
            <a:r>
              <a:t> Directional—specifies direction and informs priorities</a:t>
            </a:r>
          </a:p>
          <a:p>
            <a:pPr marL="165847" indent="-165847" algn="l">
              <a:buSzPct val="100000"/>
              <a:buChar char="•"/>
              <a:defRPr sz="4800"/>
            </a:pPr>
            <a:r>
              <a:t> Effectiveness-oriented (active verb wording)— “Do this . . . ” to be effective</a:t>
            </a:r>
          </a:p>
          <a:p>
            <a:pPr marL="165847" indent="-165847" algn="l">
              <a:buSzPct val="100000"/>
              <a:buChar char="•"/>
              <a:defRPr sz="4800"/>
            </a:pPr>
            <a:r>
              <a:t> Distinctive from its opposite or alternative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USEFUL"/>
          <p:cNvSpPr txBox="1"/>
          <p:nvPr/>
        </p:nvSpPr>
        <p:spPr>
          <a:xfrm>
            <a:off x="4328307" y="611972"/>
            <a:ext cx="4122738"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USEFUL</a:t>
            </a:r>
          </a:p>
        </p:txBody>
      </p:sp>
      <p:sp>
        <p:nvSpPr>
          <p:cNvPr id="155" name="Points toward desired results…"/>
          <p:cNvSpPr txBox="1"/>
          <p:nvPr/>
        </p:nvSpPr>
        <p:spPr>
          <a:xfrm>
            <a:off x="591954" y="1970065"/>
            <a:ext cx="11820892" cy="7416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68941" indent="-268941" algn="l">
              <a:buSzPct val="100000"/>
              <a:buChar char="•"/>
              <a:defRPr sz="6000"/>
            </a:pPr>
            <a:r>
              <a:t> Points toward desired results</a:t>
            </a:r>
          </a:p>
          <a:p>
            <a:pPr marL="268941" indent="-268941" algn="l">
              <a:buSzPct val="100000"/>
              <a:buChar char="•"/>
              <a:defRPr sz="6000"/>
            </a:pPr>
            <a:r>
              <a:t> Describes how to be effective </a:t>
            </a:r>
          </a:p>
          <a:p>
            <a:pPr marL="268941" indent="-268941" algn="l">
              <a:buSzPct val="100000"/>
              <a:buChar char="•"/>
              <a:defRPr sz="6000"/>
            </a:pPr>
            <a:r>
              <a:t> Supports making choices and decisions</a:t>
            </a:r>
          </a:p>
          <a:p>
            <a:pPr marL="268941" indent="-268941" algn="l">
              <a:buSzPct val="100000"/>
              <a:buChar char="•"/>
              <a:defRPr sz="6000"/>
            </a:pPr>
            <a:r>
              <a:t> Utility resides in being interpretable, doable, feasible, and actionable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INSPIRING"/>
          <p:cNvSpPr txBox="1"/>
          <p:nvPr/>
        </p:nvSpPr>
        <p:spPr>
          <a:xfrm>
            <a:off x="3735723" y="611972"/>
            <a:ext cx="5307906"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INSPIRING</a:t>
            </a:r>
          </a:p>
        </p:txBody>
      </p:sp>
      <p:sp>
        <p:nvSpPr>
          <p:cNvPr id="160" name="Values-based, ethically grounded…"/>
          <p:cNvSpPr txBox="1"/>
          <p:nvPr/>
        </p:nvSpPr>
        <p:spPr>
          <a:xfrm>
            <a:off x="591954" y="3341665"/>
            <a:ext cx="11820892" cy="467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68941" indent="-268941" algn="l">
              <a:buSzPct val="100000"/>
              <a:buChar char="•"/>
              <a:defRPr sz="6000"/>
            </a:pPr>
            <a:r>
              <a:t> Values-based, ethically grounded</a:t>
            </a:r>
          </a:p>
          <a:p>
            <a:pPr marL="268941" indent="-268941" algn="l">
              <a:buSzPct val="100000"/>
              <a:buChar char="•"/>
              <a:defRPr sz="6000"/>
            </a:pPr>
            <a:r>
              <a:t> Meaningful </a:t>
            </a:r>
          </a:p>
          <a:p>
            <a:pPr marL="268941" indent="-268941" algn="l">
              <a:buSzPct val="100000"/>
              <a:buChar char="•"/>
              <a:defRPr sz="6000"/>
            </a:pPr>
            <a:r>
              <a:t> Is important, evokes a sense of purpose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DEVELOPMENTAL"/>
          <p:cNvSpPr txBox="1"/>
          <p:nvPr/>
        </p:nvSpPr>
        <p:spPr>
          <a:xfrm>
            <a:off x="1909602" y="611972"/>
            <a:ext cx="8960148"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DEVELOPMENTAL</a:t>
            </a:r>
          </a:p>
        </p:txBody>
      </p:sp>
      <p:sp>
        <p:nvSpPr>
          <p:cNvPr id="165" name="Context sensitive…"/>
          <p:cNvSpPr txBox="1"/>
          <p:nvPr/>
        </p:nvSpPr>
        <p:spPr>
          <a:xfrm>
            <a:off x="479229" y="2958801"/>
            <a:ext cx="11820893" cy="353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04800" indent="-304800" algn="l">
              <a:buSzPct val="100000"/>
              <a:buChar char="•"/>
              <a:defRPr sz="6000"/>
            </a:pPr>
            <a:r>
              <a:t> Context sensitive</a:t>
            </a:r>
          </a:p>
          <a:p>
            <a:pPr marL="304800" indent="-304800" algn="l">
              <a:buSzPct val="100000"/>
              <a:buChar char="•"/>
              <a:defRPr sz="6000"/>
            </a:pPr>
            <a:r>
              <a:t> Complexity adaptable</a:t>
            </a:r>
          </a:p>
          <a:p>
            <a:pPr marL="304800" indent="-304800" algn="l">
              <a:buSzPct val="100000"/>
              <a:buChar char="•"/>
              <a:defRPr sz="6000"/>
            </a:pPr>
            <a:r>
              <a:t> Enduring (not time-bound)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EVALUABLE"/>
          <p:cNvSpPr txBox="1"/>
          <p:nvPr/>
        </p:nvSpPr>
        <p:spPr>
          <a:xfrm>
            <a:off x="3405076" y="611972"/>
            <a:ext cx="5969200"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EVALUABLE</a:t>
            </a:r>
          </a:p>
        </p:txBody>
      </p:sp>
      <p:sp>
        <p:nvSpPr>
          <p:cNvPr id="170" name="Can document and judge whether it is followed…"/>
          <p:cNvSpPr txBox="1"/>
          <p:nvPr/>
        </p:nvSpPr>
        <p:spPr>
          <a:xfrm>
            <a:off x="591954" y="2427265"/>
            <a:ext cx="11820892" cy="650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68941" indent="-268941" algn="l">
              <a:buSzPct val="100000"/>
              <a:buChar char="•"/>
              <a:defRPr sz="6000"/>
            </a:pPr>
            <a:r>
              <a:t> Can document and judge whether it is followed</a:t>
            </a:r>
          </a:p>
          <a:p>
            <a:pPr marL="268941" indent="-268941" algn="l">
              <a:buSzPct val="100000"/>
              <a:buChar char="•"/>
              <a:defRPr sz="6000"/>
            </a:pPr>
            <a:r>
              <a:t> Can document and judge what results</a:t>
            </a:r>
          </a:p>
          <a:p>
            <a:pPr marL="268941" indent="-268941" algn="l">
              <a:buSzPct val="100000"/>
              <a:buChar char="•"/>
              <a:defRPr sz="6000"/>
            </a:pPr>
            <a:r>
              <a:t> Can determine if it takes you where you want to go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he tool"/>
          <p:cNvSpPr txBox="1"/>
          <p:nvPr/>
        </p:nvSpPr>
        <p:spPr>
          <a:xfrm>
            <a:off x="4496979" y="611972"/>
            <a:ext cx="3785394"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The tool</a:t>
            </a:r>
          </a:p>
        </p:txBody>
      </p:sp>
      <p:sp>
        <p:nvSpPr>
          <p:cNvPr id="175" name="We used GUIDE to created principles based on questions in the paper “From Charity to Justice.”…"/>
          <p:cNvSpPr txBox="1"/>
          <p:nvPr/>
        </p:nvSpPr>
        <p:spPr>
          <a:xfrm>
            <a:off x="591954" y="2782865"/>
            <a:ext cx="11820892" cy="579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4700"/>
            </a:pPr>
            <a:r>
              <a:t>We used GUIDE to created principles based on questions in the paper “From Charity to Justice.” </a:t>
            </a:r>
          </a:p>
          <a:p>
            <a:pPr algn="l">
              <a:defRPr b="0" sz="4700"/>
            </a:pPr>
          </a:p>
          <a:p>
            <a:pPr algn="l">
              <a:defRPr b="0" sz="4700"/>
            </a:pPr>
            <a:r>
              <a:t>Developed a rubric that demonstrates a scale of adherence to each principle</a:t>
            </a:r>
          </a:p>
          <a:p>
            <a:pPr algn="l">
              <a:defRPr b="0" sz="4700"/>
            </a:pPr>
          </a:p>
          <a:p>
            <a:pPr algn="l">
              <a:defRPr b="0" sz="4700"/>
            </a:pPr>
            <a:r>
              <a:t>Scored projects and noticed differences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Sample Portfolio"/>
          <p:cNvSpPr txBox="1"/>
          <p:nvPr/>
        </p:nvSpPr>
        <p:spPr>
          <a:xfrm>
            <a:off x="2605373" y="611972"/>
            <a:ext cx="7568606"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Sample Portfolio</a:t>
            </a:r>
          </a:p>
        </p:txBody>
      </p:sp>
      <p:pic>
        <p:nvPicPr>
          <p:cNvPr id="178" name="Image" descr="Image"/>
          <p:cNvPicPr>
            <a:picLocks noChangeAspect="1"/>
          </p:cNvPicPr>
          <p:nvPr/>
        </p:nvPicPr>
        <p:blipFill>
          <a:blip r:embed="rId3">
            <a:extLst/>
          </a:blip>
          <a:stretch>
            <a:fillRect/>
          </a:stretch>
        </p:blipFill>
        <p:spPr>
          <a:xfrm>
            <a:off x="1775645" y="2728366"/>
            <a:ext cx="8307811" cy="4723392"/>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Sample Portfolio"/>
          <p:cNvSpPr txBox="1"/>
          <p:nvPr/>
        </p:nvSpPr>
        <p:spPr>
          <a:xfrm>
            <a:off x="2605373" y="611972"/>
            <a:ext cx="7568606"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Sample Portfolio</a:t>
            </a:r>
          </a:p>
        </p:txBody>
      </p:sp>
      <p:pic>
        <p:nvPicPr>
          <p:cNvPr id="183" name="Image" descr="Image"/>
          <p:cNvPicPr>
            <a:picLocks noChangeAspect="1"/>
          </p:cNvPicPr>
          <p:nvPr/>
        </p:nvPicPr>
        <p:blipFill>
          <a:blip r:embed="rId3">
            <a:extLst/>
          </a:blip>
          <a:stretch>
            <a:fillRect/>
          </a:stretch>
        </p:blipFill>
        <p:spPr>
          <a:xfrm>
            <a:off x="1167487" y="1969222"/>
            <a:ext cx="10444378" cy="7833283"/>
          </a:xfrm>
          <a:prstGeom prst="rect">
            <a:avLst/>
          </a:prstGeom>
          <a:ln w="12700">
            <a:miter lim="400000"/>
          </a:ln>
        </p:spPr>
      </p:pic>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7" name="Image" descr="Image"/>
          <p:cNvPicPr>
            <a:picLocks noChangeAspect="1"/>
          </p:cNvPicPr>
          <p:nvPr/>
        </p:nvPicPr>
        <p:blipFill>
          <a:blip r:embed="rId3">
            <a:extLst/>
          </a:blip>
          <a:stretch>
            <a:fillRect/>
          </a:stretch>
        </p:blipFill>
        <p:spPr>
          <a:xfrm>
            <a:off x="1288486" y="1199726"/>
            <a:ext cx="10427828" cy="7820872"/>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oday we will:…"/>
          <p:cNvSpPr txBox="1"/>
          <p:nvPr/>
        </p:nvSpPr>
        <p:spPr>
          <a:xfrm>
            <a:off x="237076" y="355751"/>
            <a:ext cx="12530647" cy="863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8000">
                <a:solidFill>
                  <a:schemeClr val="accent1">
                    <a:hueOff val="114395"/>
                    <a:lumOff val="-24975"/>
                  </a:schemeClr>
                </a:solidFill>
              </a:defRPr>
            </a:pPr>
            <a:r>
              <a:t>Today we will:</a:t>
            </a:r>
          </a:p>
          <a:p>
            <a:pPr>
              <a:defRPr sz="6000"/>
            </a:pPr>
          </a:p>
          <a:p>
            <a:pPr algn="l">
              <a:defRPr b="0" sz="6000"/>
            </a:pPr>
            <a:r>
              <a:t>Look at how to use a complexity informed evaluation approach to build a justice focus into social change initiatives.</a:t>
            </a:r>
          </a:p>
          <a:p>
            <a:pPr algn="l">
              <a:defRPr b="0" sz="6000"/>
            </a:pPr>
          </a:p>
          <a:p>
            <a:pPr algn="l">
              <a:defRPr b="0" sz="6000"/>
            </a:pPr>
            <a:r>
              <a:t>Practice applying a new tool to existing projects.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1" name="Image" descr="Image"/>
          <p:cNvPicPr>
            <a:picLocks noChangeAspect="1"/>
          </p:cNvPicPr>
          <p:nvPr/>
        </p:nvPicPr>
        <p:blipFill>
          <a:blip r:embed="rId3">
            <a:extLst/>
          </a:blip>
          <a:stretch>
            <a:fillRect/>
          </a:stretch>
        </p:blipFill>
        <p:spPr>
          <a:xfrm>
            <a:off x="1606486" y="1279779"/>
            <a:ext cx="10003093" cy="7502319"/>
          </a:xfrm>
          <a:prstGeom prst="rect">
            <a:avLst/>
          </a:prstGeom>
          <a:ln w="12700">
            <a:miter lim="400000"/>
          </a:ln>
        </p:spPr>
      </p:pic>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Your turn"/>
          <p:cNvSpPr txBox="1"/>
          <p:nvPr/>
        </p:nvSpPr>
        <p:spPr>
          <a:xfrm>
            <a:off x="4289611" y="611972"/>
            <a:ext cx="4200129"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Your turn</a:t>
            </a:r>
          </a:p>
        </p:txBody>
      </p:sp>
      <p:sp>
        <p:nvSpPr>
          <p:cNvPr id="196" name="Think of a project you are involved in. Take a few moments to honestly apply the rubric.  Total your score."/>
          <p:cNvSpPr txBox="1"/>
          <p:nvPr/>
        </p:nvSpPr>
        <p:spPr>
          <a:xfrm>
            <a:off x="591954" y="2884465"/>
            <a:ext cx="11820892" cy="558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000"/>
            </a:pPr>
            <a:r>
              <a:t>Think of a project you are involved in. Take a few moments to honestly apply the rubric.  Total your score.</a:t>
            </a:r>
          </a:p>
          <a:p>
            <a:pPr algn="l">
              <a:defRPr sz="6000"/>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Dialogue"/>
          <p:cNvSpPr txBox="1"/>
          <p:nvPr/>
        </p:nvSpPr>
        <p:spPr>
          <a:xfrm>
            <a:off x="4327314" y="611972"/>
            <a:ext cx="4124723"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Dialogue</a:t>
            </a:r>
          </a:p>
        </p:txBody>
      </p:sp>
      <p:sp>
        <p:nvSpPr>
          <p:cNvPr id="199" name="Assemble into triads with folks who have different scores and discuss where you are strong and where you are weak. Compare and brainstorm ways you could increase your weak scores."/>
          <p:cNvSpPr txBox="1"/>
          <p:nvPr/>
        </p:nvSpPr>
        <p:spPr>
          <a:xfrm>
            <a:off x="591954" y="2884465"/>
            <a:ext cx="11820892" cy="558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6000"/>
            </a:lvl1pPr>
          </a:lstStyle>
          <a:p>
            <a:pPr/>
            <a:r>
              <a:t>Assemble into triads with folks who have different scores and discuss where you are strong and where you are weak. Compare and brainstorm ways you could increase your weak scores.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What can we do with this"/>
          <p:cNvSpPr txBox="1"/>
          <p:nvPr/>
        </p:nvSpPr>
        <p:spPr>
          <a:xfrm>
            <a:off x="713768" y="611972"/>
            <a:ext cx="11351816"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What can we do with this</a:t>
            </a:r>
          </a:p>
        </p:txBody>
      </p:sp>
      <p:sp>
        <p:nvSpPr>
          <p:cNvPr id="202" name="Some uses for this tools include:…"/>
          <p:cNvSpPr txBox="1"/>
          <p:nvPr/>
        </p:nvSpPr>
        <p:spPr>
          <a:xfrm>
            <a:off x="591954" y="2274865"/>
            <a:ext cx="11820892" cy="6807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3700"/>
            </a:pPr>
            <a:r>
              <a:t>Some uses for this tools include:</a:t>
            </a:r>
          </a:p>
          <a:p>
            <a:pPr algn="l">
              <a:defRPr b="0" sz="3700"/>
            </a:pPr>
          </a:p>
          <a:p>
            <a:pPr marL="228600" indent="-228600" algn="l">
              <a:buSzPct val="100000"/>
              <a:buChar char="•"/>
              <a:defRPr b="0" sz="3700"/>
            </a:pPr>
            <a:r>
              <a:t> Invite people with different scores together to inspire each other towards more justice focused. </a:t>
            </a:r>
          </a:p>
          <a:p>
            <a:pPr marL="228600" indent="-228600" algn="l">
              <a:buSzPct val="100000"/>
              <a:buChar char="•"/>
              <a:defRPr b="0" sz="3700"/>
            </a:pPr>
            <a:r>
              <a:t> Use the rubric in conversation with investees to design projects that have an explicit justice focus.</a:t>
            </a:r>
          </a:p>
          <a:p>
            <a:pPr marL="228600" indent="-228600" algn="l">
              <a:buSzPct val="100000"/>
              <a:buChar char="•"/>
              <a:defRPr b="0" sz="3700"/>
            </a:pPr>
            <a:r>
              <a:t> Offer a workshop using this tool for prospective investees as part of the application process.</a:t>
            </a:r>
          </a:p>
          <a:p>
            <a:pPr marL="228600" indent="-228600" algn="l">
              <a:buSzPct val="100000"/>
              <a:buChar char="•"/>
              <a:defRPr b="0" sz="3700"/>
            </a:pPr>
            <a:r>
              <a:t> Use the tool to assess equity and justice across a funder’s portfolio.</a:t>
            </a:r>
          </a:p>
          <a:p>
            <a:pPr algn="l">
              <a:defRPr b="0" sz="3700"/>
            </a:pPr>
          </a:p>
          <a:p>
            <a:pPr algn="l">
              <a:defRPr b="0" sz="3700"/>
            </a:pPr>
            <a:r>
              <a:t>What else can you think of?</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Philanthropy is commendable,” said Martin Luther King, “but it must not cause the philanthropist to overlook the circumstances of economic injustice, which make philanthropy necessary.”…"/>
          <p:cNvSpPr txBox="1"/>
          <p:nvPr/>
        </p:nvSpPr>
        <p:spPr>
          <a:xfrm>
            <a:off x="97813" y="787399"/>
            <a:ext cx="12809173" cy="817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i="1" sz="6000"/>
            </a:pPr>
            <a:r>
              <a:t>“Philanthropy is commendable,” said Martin Luther King, “but it must not cause the philanthropist to overlook the circumstances of economic injustice, which make philanthropy necessary.” </a:t>
            </a:r>
          </a:p>
          <a:p>
            <a:pPr>
              <a:defRPr b="0" i="1" sz="6000"/>
            </a:pPr>
          </a:p>
          <a:p>
            <a:pPr>
              <a:defRPr b="0" i="1" sz="3700"/>
            </a:pPr>
            <a:r>
              <a:rPr b="1"/>
              <a:t>Martin Luther King, Jr. </a:t>
            </a:r>
            <a:r>
              <a:t>quoted in Burton and Barnes “Shifting Philanthropy from Charity to Justice”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6" name="Screen Shot 2019-05-03 at 9.48.15 AM.png" descr="Screen Shot 2019-05-03 at 9.48.15 AM.png"/>
          <p:cNvPicPr>
            <a:picLocks noChangeAspect="1"/>
          </p:cNvPicPr>
          <p:nvPr/>
        </p:nvPicPr>
        <p:blipFill>
          <a:blip r:embed="rId2">
            <a:extLst/>
          </a:blip>
          <a:stretch>
            <a:fillRect/>
          </a:stretch>
        </p:blipFill>
        <p:spPr>
          <a:xfrm>
            <a:off x="682475" y="332749"/>
            <a:ext cx="11639850" cy="7999404"/>
          </a:xfrm>
          <a:prstGeom prst="rect">
            <a:avLst/>
          </a:prstGeom>
          <a:ln w="12700">
            <a:miter lim="400000"/>
          </a:ln>
        </p:spPr>
      </p:pic>
      <p:sp>
        <p:nvSpPr>
          <p:cNvPr id="127" name="https://ssir.org/articles/entry/shifting_philanthropy_from_charity_to_justice"/>
          <p:cNvSpPr txBox="1"/>
          <p:nvPr/>
        </p:nvSpPr>
        <p:spPr>
          <a:xfrm>
            <a:off x="1646550" y="8749372"/>
            <a:ext cx="9711700"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4400"/>
              </a:lnSpc>
              <a:defRPr b="0" sz="2500" u="sng">
                <a:solidFill>
                  <a:srgbClr val="0000EE"/>
                </a:solidFill>
                <a:latin typeface="Times"/>
                <a:ea typeface="Times"/>
                <a:cs typeface="Times"/>
                <a:sym typeface="Times"/>
                <a:hlinkClick r:id="rId3" invalidUrl="" action="" tgtFrame="" tooltip="" history="1" highlightClick="0" endSnd="0"/>
              </a:defRPr>
            </a:lvl1pPr>
          </a:lstStyle>
          <a:p>
            <a:pPr/>
            <a:r>
              <a:rPr>
                <a:hlinkClick r:id="rId3" invalidUrl="" action="" tgtFrame="" tooltip="" history="1" highlightClick="0" endSnd="0"/>
              </a:rPr>
              <a:t>https://ssir.org/articles/entry/shifting_philanthropy_from_charity_to_justice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Sustainable social impact flows from changing the systems that maintain marginalization. These systems have a history that matters.…"/>
          <p:cNvSpPr txBox="1"/>
          <p:nvPr/>
        </p:nvSpPr>
        <p:spPr>
          <a:xfrm>
            <a:off x="303069" y="2694266"/>
            <a:ext cx="12623935" cy="568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a:buSzPct val="100000"/>
              <a:buChar char="•"/>
              <a:defRPr b="0" sz="3700"/>
            </a:pPr>
            <a:r>
              <a:t> Sustainable social impact flows from changing the systems that maintain marginalization. These systems have a history that matters. </a:t>
            </a:r>
          </a:p>
          <a:p>
            <a:pPr algn="l">
              <a:defRPr b="0" sz="3700"/>
            </a:pPr>
          </a:p>
          <a:p>
            <a:pPr marL="228600" indent="-228600" algn="l">
              <a:buSzPct val="100000"/>
              <a:buChar char="•"/>
              <a:defRPr b="0" sz="3700"/>
            </a:pPr>
            <a:r>
              <a:t> Changing these patterns means addressing injustice </a:t>
            </a:r>
          </a:p>
          <a:p>
            <a:pPr algn="l">
              <a:defRPr b="0" sz="3700"/>
            </a:pPr>
          </a:p>
          <a:p>
            <a:pPr marL="228600" indent="-228600" algn="l">
              <a:buSzPct val="100000"/>
              <a:buChar char="•"/>
              <a:defRPr b="0" sz="3700"/>
            </a:pPr>
            <a:r>
              <a:t> Social justice is complex and needs complexity informed approaches.  </a:t>
            </a:r>
          </a:p>
          <a:p>
            <a:pPr algn="l">
              <a:defRPr b="0" sz="3700"/>
            </a:pPr>
          </a:p>
        </p:txBody>
      </p:sp>
      <p:sp>
        <p:nvSpPr>
          <p:cNvPr id="130" name="Assumptions"/>
          <p:cNvSpPr txBox="1"/>
          <p:nvPr/>
        </p:nvSpPr>
        <p:spPr>
          <a:xfrm>
            <a:off x="3537148" y="398944"/>
            <a:ext cx="5930504"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chemeClr val="accent1">
                    <a:hueOff val="114395"/>
                    <a:lumOff val="-24975"/>
                  </a:schemeClr>
                </a:solidFill>
              </a:defRPr>
            </a:lvl1pPr>
          </a:lstStyle>
          <a:p>
            <a:pPr/>
            <a:r>
              <a:t>Assumptions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Complexity IS a theory of change”…"/>
          <p:cNvSpPr txBox="1"/>
          <p:nvPr/>
        </p:nvSpPr>
        <p:spPr>
          <a:xfrm>
            <a:off x="167449" y="3251200"/>
            <a:ext cx="12669901" cy="325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i="1" sz="6000"/>
            </a:pPr>
            <a:r>
              <a:t>“Complexity IS a theory of change”</a:t>
            </a:r>
          </a:p>
          <a:p>
            <a:pPr>
              <a:defRPr b="0" i="1" sz="3700"/>
            </a:pPr>
            <a:r>
              <a:rPr b="1"/>
              <a:t>Michael Quinn Patton</a:t>
            </a:r>
            <a:r>
              <a:t>, developmental evaluator</a:t>
            </a:r>
          </a:p>
          <a:p>
            <a:pPr>
              <a:defRPr b="0" i="1" sz="3700"/>
            </a:pPr>
          </a:p>
          <a:p>
            <a:pPr>
              <a:defRPr b="0" i="1" sz="3700"/>
            </a:pPr>
            <a:r>
              <a:t>(and it requires different tools and approaches to address it)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Complexity"/>
          <p:cNvSpPr txBox="1"/>
          <p:nvPr/>
        </p:nvSpPr>
        <p:spPr>
          <a:xfrm>
            <a:off x="5691509" y="4552949"/>
            <a:ext cx="1621782" cy="469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Complexity</a:t>
            </a:r>
          </a:p>
        </p:txBody>
      </p:sp>
      <p:graphicFrame>
        <p:nvGraphicFramePr>
          <p:cNvPr id="135" name="Table"/>
          <p:cNvGraphicFramePr/>
          <p:nvPr/>
        </p:nvGraphicFramePr>
        <p:xfrm>
          <a:off x="958850" y="1187450"/>
          <a:ext cx="11099800" cy="7213600"/>
        </p:xfrm>
        <a:graphic xmlns:a="http://schemas.openxmlformats.org/drawingml/2006/main">
          <a:graphicData uri="http://schemas.openxmlformats.org/drawingml/2006/table">
            <a:tbl>
              <a:tblPr firstCol="0" firstRow="0" lastCol="0" lastRow="0" bandCol="0" bandRow="0" rtl="0">
                <a:tableStyleId>{EEE7283C-3CF3-47DC-8721-378D4A62B228}</a:tableStyleId>
              </a:tblPr>
              <a:tblGrid>
                <a:gridCol w="3695700"/>
                <a:gridCol w="3695700"/>
                <a:gridCol w="3695700"/>
              </a:tblGrid>
              <a:tr h="1440180">
                <a:tc>
                  <a:txBody>
                    <a:bodyPr/>
                    <a:lstStyle/>
                    <a:p>
                      <a:pPr defTabSz="914400">
                        <a:defRPr sz="1800"/>
                      </a:pPr>
                      <a:r>
                        <a:rPr b="1" sz="2200">
                          <a:solidFill>
                            <a:schemeClr val="accent1">
                              <a:hueOff val="114395"/>
                              <a:lumOff val="-24975"/>
                            </a:schemeClr>
                          </a:solidFill>
                        </a:rPr>
                        <a:t>WORKING WITH ORDERED AND COMPLEX PROBLEMS</a:t>
                      </a:r>
                    </a:p>
                  </a:txBody>
                  <a:tcPr marL="50800" marR="50800" marT="50800" marB="50800" anchor="ctr" anchorCtr="0" horzOverflow="overflow">
                    <a:lnL w="12700">
                      <a:solidFill>
                        <a:srgbClr val="5D5D5D"/>
                      </a:solidFill>
                      <a:miter lim="400000"/>
                    </a:lnL>
                    <a:lnT w="12700">
                      <a:solidFill>
                        <a:srgbClr val="606060"/>
                      </a:solidFill>
                      <a:miter lim="400000"/>
                    </a:lnT>
                  </a:tcPr>
                </a:tc>
                <a:tc>
                  <a:txBody>
                    <a:bodyPr/>
                    <a:lstStyle/>
                    <a:p>
                      <a:pPr defTabSz="914400">
                        <a:defRPr sz="1800"/>
                      </a:pPr>
                      <a:r>
                        <a:rPr b="1" sz="2200">
                          <a:solidFill>
                            <a:srgbClr val="CB7731"/>
                          </a:solidFill>
                          <a:latin typeface="Helvetica Neue"/>
                          <a:ea typeface="Helvetica Neue"/>
                          <a:cs typeface="Helvetica Neue"/>
                          <a:sym typeface="Helvetica Neue"/>
                        </a:rPr>
                        <a:t>Ordered problems</a:t>
                      </a:r>
                    </a:p>
                  </a:txBody>
                  <a:tcPr marL="50800" marR="50800" marT="50800" marB="50800" anchor="ctr" anchorCtr="0" horzOverflow="overflow">
                    <a:lnT w="12700">
                      <a:solidFill>
                        <a:srgbClr val="606060"/>
                      </a:solidFill>
                      <a:miter lim="400000"/>
                    </a:lnT>
                  </a:tcPr>
                </a:tc>
                <a:tc>
                  <a:txBody>
                    <a:bodyPr/>
                    <a:lstStyle/>
                    <a:p>
                      <a:pPr defTabSz="914400">
                        <a:defRPr sz="1800"/>
                      </a:pPr>
                      <a:r>
                        <a:rPr b="1" sz="2200">
                          <a:solidFill>
                            <a:srgbClr val="CB7702"/>
                          </a:solidFill>
                          <a:latin typeface="Helvetica Neue"/>
                          <a:ea typeface="Helvetica Neue"/>
                          <a:cs typeface="Helvetica Neue"/>
                          <a:sym typeface="Helvetica Neue"/>
                        </a:rPr>
                        <a:t>Complex problems</a:t>
                      </a:r>
                    </a:p>
                  </a:txBody>
                  <a:tcPr marL="50800" marR="50800" marT="50800" marB="50800" anchor="ctr" anchorCtr="0" horzOverflow="overflow">
                    <a:lnR w="12700">
                      <a:solidFill>
                        <a:srgbClr val="5D5D5D"/>
                      </a:solidFill>
                      <a:miter lim="400000"/>
                    </a:lnR>
                    <a:lnT w="12700">
                      <a:solidFill>
                        <a:srgbClr val="606060"/>
                      </a:solidFill>
                      <a:miter lim="400000"/>
                    </a:lnT>
                  </a:tcPr>
                </a:tc>
              </a:tr>
              <a:tr h="1440180">
                <a:tc>
                  <a:txBody>
                    <a:bodyPr/>
                    <a:lstStyle/>
                    <a:p>
                      <a:pPr defTabSz="914400">
                        <a:defRPr sz="1800"/>
                      </a:pPr>
                      <a:r>
                        <a:rPr b="1" sz="2200">
                          <a:solidFill>
                            <a:srgbClr val="CB7731"/>
                          </a:solidFill>
                          <a:latin typeface="Helvetica Neue"/>
                          <a:ea typeface="Helvetica Neue"/>
                          <a:cs typeface="Helvetica Neue"/>
                          <a:sym typeface="Helvetica Neue"/>
                        </a:rPr>
                        <a:t>Characteristics</a:t>
                      </a:r>
                    </a:p>
                  </a:txBody>
                  <a:tcPr marL="50800" marR="50800" marT="50800" marB="50800" anchor="ctr" anchorCtr="0" horzOverflow="overflow">
                    <a:lnL w="12700">
                      <a:solidFill>
                        <a:srgbClr val="5D5D5D"/>
                      </a:solidFill>
                      <a:miter lim="400000"/>
                    </a:lnL>
                  </a:tcPr>
                </a:tc>
                <a:tc>
                  <a:txBody>
                    <a:bodyPr/>
                    <a:lstStyle/>
                    <a:p>
                      <a:pPr defTabSz="914400">
                        <a:defRPr sz="1800"/>
                      </a:pPr>
                      <a:r>
                        <a:rPr i="1" sz="2200"/>
                        <a:t>Predictable, knowable, stable.</a:t>
                      </a:r>
                    </a:p>
                  </a:txBody>
                  <a:tcPr marL="50800" marR="50800" marT="50800" marB="50800" anchor="ctr" anchorCtr="0" horzOverflow="overflow"/>
                </a:tc>
                <a:tc>
                  <a:txBody>
                    <a:bodyPr/>
                    <a:lstStyle/>
                    <a:p>
                      <a:pPr defTabSz="914400">
                        <a:defRPr sz="1800"/>
                      </a:pPr>
                      <a:r>
                        <a:rPr i="1" sz="2200"/>
                        <a:t>Unpredictable, unknowable, adaptive and emergent</a:t>
                      </a:r>
                    </a:p>
                  </a:txBody>
                  <a:tcPr marL="50800" marR="50800" marT="50800" marB="50800" anchor="ctr" anchorCtr="0" horzOverflow="overflow">
                    <a:lnR w="12700">
                      <a:solidFill>
                        <a:srgbClr val="5D5D5D"/>
                      </a:solidFill>
                      <a:miter lim="400000"/>
                    </a:lnR>
                  </a:tcPr>
                </a:tc>
              </a:tr>
              <a:tr h="1440180">
                <a:tc>
                  <a:txBody>
                    <a:bodyPr/>
                    <a:lstStyle/>
                    <a:p>
                      <a:pPr defTabSz="914400">
                        <a:defRPr sz="1800"/>
                      </a:pPr>
                      <a:r>
                        <a:rPr b="1" sz="2200">
                          <a:solidFill>
                            <a:srgbClr val="CB7731"/>
                          </a:solidFill>
                          <a:latin typeface="Helvetica Neue"/>
                          <a:ea typeface="Helvetica Neue"/>
                          <a:cs typeface="Helvetica Neue"/>
                          <a:sym typeface="Helvetica Neue"/>
                        </a:rPr>
                        <a:t>Planning/Strategy</a:t>
                      </a:r>
                    </a:p>
                  </a:txBody>
                  <a:tcPr marL="50800" marR="50800" marT="50800" marB="50800" anchor="ctr" anchorCtr="0" horzOverflow="overflow">
                    <a:lnL w="12700">
                      <a:solidFill>
                        <a:srgbClr val="5D5D5D"/>
                      </a:solidFill>
                      <a:miter lim="400000"/>
                    </a:lnL>
                  </a:tcPr>
                </a:tc>
                <a:tc>
                  <a:txBody>
                    <a:bodyPr/>
                    <a:lstStyle/>
                    <a:p>
                      <a:pPr defTabSz="914400">
                        <a:defRPr i="1" sz="2200"/>
                      </a:pPr>
                      <a:r>
                        <a:t>Data has answers, experts </a:t>
                      </a:r>
                      <a:r>
                        <a:rPr b="1"/>
                        <a:t>solve problems</a:t>
                      </a:r>
                      <a:r>
                        <a:t>, best practices, set targets, goals and objectives</a:t>
                      </a:r>
                    </a:p>
                  </a:txBody>
                  <a:tcPr marL="50800" marR="50800" marT="50800" marB="50800" anchor="ctr" anchorCtr="0" horzOverflow="overflow"/>
                </a:tc>
                <a:tc>
                  <a:txBody>
                    <a:bodyPr/>
                    <a:lstStyle/>
                    <a:p>
                      <a:pPr defTabSz="914400">
                        <a:defRPr i="1" sz="2200"/>
                      </a:pPr>
                      <a:r>
                        <a:t>Start with what is, </a:t>
                      </a:r>
                      <a:r>
                        <a:rPr b="1"/>
                        <a:t>shift patterns</a:t>
                      </a:r>
                      <a:r>
                        <a:t> together, choose your intentional direction towards “good.”</a:t>
                      </a:r>
                    </a:p>
                  </a:txBody>
                  <a:tcPr marL="50800" marR="50800" marT="50800" marB="50800" anchor="ctr" anchorCtr="0" horzOverflow="overflow">
                    <a:lnR w="12700">
                      <a:solidFill>
                        <a:srgbClr val="5D5D5D"/>
                      </a:solidFill>
                      <a:miter lim="400000"/>
                    </a:lnR>
                  </a:tcPr>
                </a:tc>
              </a:tr>
              <a:tr h="1440180">
                <a:tc>
                  <a:txBody>
                    <a:bodyPr/>
                    <a:lstStyle/>
                    <a:p>
                      <a:pPr defTabSz="914400">
                        <a:defRPr sz="1800"/>
                      </a:pPr>
                      <a:r>
                        <a:rPr b="1" sz="2200">
                          <a:solidFill>
                            <a:srgbClr val="CB7731"/>
                          </a:solidFill>
                          <a:latin typeface="Helvetica Neue"/>
                          <a:ea typeface="Helvetica Neue"/>
                          <a:cs typeface="Helvetica Neue"/>
                          <a:sym typeface="Helvetica Neue"/>
                        </a:rPr>
                        <a:t>Action</a:t>
                      </a:r>
                    </a:p>
                  </a:txBody>
                  <a:tcPr marL="50800" marR="50800" marT="50800" marB="50800" anchor="ctr" anchorCtr="0" horzOverflow="overflow">
                    <a:lnL w="12700">
                      <a:solidFill>
                        <a:srgbClr val="5D5D5D"/>
                      </a:solidFill>
                      <a:miter lim="400000"/>
                    </a:lnL>
                  </a:tcPr>
                </a:tc>
                <a:tc>
                  <a:txBody>
                    <a:bodyPr/>
                    <a:lstStyle/>
                    <a:p>
                      <a:pPr defTabSz="914400">
                        <a:defRPr sz="1800"/>
                      </a:pPr>
                      <a:r>
                        <a:rPr i="1" sz="2200"/>
                        <a:t>Resource programs, project manage to targets.</a:t>
                      </a:r>
                    </a:p>
                  </a:txBody>
                  <a:tcPr marL="50800" marR="50800" marT="50800" marB="50800" anchor="ctr" anchorCtr="0" horzOverflow="overflow"/>
                </a:tc>
                <a:tc>
                  <a:txBody>
                    <a:bodyPr/>
                    <a:lstStyle/>
                    <a:p>
                      <a:pPr defTabSz="914400">
                        <a:defRPr sz="1800"/>
                      </a:pPr>
                      <a:r>
                        <a:rPr i="1" sz="2200"/>
                        <a:t>Shift conditions to change patterns, experiment and learn, manage within coherence with your intention.</a:t>
                      </a:r>
                    </a:p>
                  </a:txBody>
                  <a:tcPr marL="50800" marR="50800" marT="50800" marB="50800" anchor="ctr" anchorCtr="0" horzOverflow="overflow">
                    <a:lnR w="12700">
                      <a:solidFill>
                        <a:srgbClr val="5D5D5D"/>
                      </a:solidFill>
                      <a:miter lim="400000"/>
                    </a:lnR>
                  </a:tcPr>
                </a:tc>
              </a:tr>
              <a:tr h="1440180">
                <a:tc>
                  <a:txBody>
                    <a:bodyPr/>
                    <a:lstStyle/>
                    <a:p>
                      <a:pPr defTabSz="914400">
                        <a:defRPr sz="1800"/>
                      </a:pPr>
                      <a:r>
                        <a:rPr b="1" sz="2200">
                          <a:solidFill>
                            <a:srgbClr val="CB7731"/>
                          </a:solidFill>
                          <a:latin typeface="Helvetica Neue"/>
                          <a:ea typeface="Helvetica Neue"/>
                          <a:cs typeface="Helvetica Neue"/>
                          <a:sym typeface="Helvetica Neue"/>
                        </a:rPr>
                        <a:t>Evaluation</a:t>
                      </a:r>
                    </a:p>
                  </a:txBody>
                  <a:tcPr marL="50800" marR="50800" marT="50800" marB="50800" anchor="ctr" anchorCtr="0" horzOverflow="overflow">
                    <a:lnL w="12700">
                      <a:solidFill>
                        <a:srgbClr val="5D5D5D"/>
                      </a:solidFill>
                      <a:miter lim="400000"/>
                    </a:lnL>
                    <a:lnB w="12700">
                      <a:solidFill>
                        <a:srgbClr val="606060"/>
                      </a:solidFill>
                      <a:miter lim="400000"/>
                    </a:lnB>
                  </a:tcPr>
                </a:tc>
                <a:tc>
                  <a:txBody>
                    <a:bodyPr/>
                    <a:lstStyle/>
                    <a:p>
                      <a:pPr defTabSz="914400">
                        <a:defRPr sz="1800"/>
                      </a:pPr>
                      <a:r>
                        <a:rPr i="1" sz="2200"/>
                        <a:t>Evaluate results against goals, measure merit and worth, and compliance summative.</a:t>
                      </a:r>
                    </a:p>
                  </a:txBody>
                  <a:tcPr marL="50800" marR="50800" marT="50800" marB="50800" anchor="ctr" anchorCtr="0" horzOverflow="overflow">
                    <a:lnB w="12700">
                      <a:solidFill>
                        <a:srgbClr val="606060"/>
                      </a:solidFill>
                      <a:miter lim="400000"/>
                    </a:lnB>
                  </a:tcPr>
                </a:tc>
                <a:tc>
                  <a:txBody>
                    <a:bodyPr/>
                    <a:lstStyle/>
                    <a:p>
                      <a:pPr defTabSz="914400">
                        <a:defRPr sz="1800"/>
                      </a:pPr>
                      <a:r>
                        <a:rPr i="1" sz="2200"/>
                        <a:t>Monitor, seek more stories like this, learn and pivot, rapid feedback, stabilize if possible.</a:t>
                      </a:r>
                    </a:p>
                  </a:txBody>
                  <a:tcPr marL="50800" marR="50800" marT="50800" marB="50800" anchor="ctr" anchorCtr="0" horzOverflow="overflow">
                    <a:lnR w="12700">
                      <a:solidFill>
                        <a:srgbClr val="5D5D5D"/>
                      </a:solidFill>
                      <a:miter lim="400000"/>
                    </a:lnR>
                    <a:lnB w="12700">
                      <a:solidFill>
                        <a:srgbClr val="606060"/>
                      </a:solidFill>
                      <a:miter lim="400000"/>
                    </a:lnB>
                  </a:tcPr>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Leading others in complexity"/>
          <p:cNvSpPr txBox="1"/>
          <p:nvPr/>
        </p:nvSpPr>
        <p:spPr>
          <a:xfrm>
            <a:off x="1503797" y="764372"/>
            <a:ext cx="9771758"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000">
                <a:solidFill>
                  <a:schemeClr val="accent1">
                    <a:hueOff val="114395"/>
                    <a:lumOff val="-24975"/>
                  </a:schemeClr>
                </a:solidFill>
              </a:defRPr>
            </a:lvl1pPr>
          </a:lstStyle>
          <a:p>
            <a:pPr/>
            <a:r>
              <a:t>Leading others in complexity</a:t>
            </a:r>
          </a:p>
        </p:txBody>
      </p:sp>
      <p:sp>
        <p:nvSpPr>
          <p:cNvPr id="138" name="Evaluate the effectiveness of principles that guide action"/>
          <p:cNvSpPr txBox="1"/>
          <p:nvPr/>
        </p:nvSpPr>
        <p:spPr>
          <a:xfrm>
            <a:off x="677494" y="7900878"/>
            <a:ext cx="11002804" cy="121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3700"/>
            </a:lvl1pPr>
          </a:lstStyle>
          <a:p>
            <a:pPr/>
            <a:r>
              <a:t>Evaluate the effectiveness of principles that guide action</a:t>
            </a:r>
          </a:p>
        </p:txBody>
      </p:sp>
      <p:sp>
        <p:nvSpPr>
          <p:cNvPr id="139" name="Notice patterns which create stability, patterns which create change"/>
          <p:cNvSpPr txBox="1"/>
          <p:nvPr/>
        </p:nvSpPr>
        <p:spPr>
          <a:xfrm>
            <a:off x="739008" y="4442488"/>
            <a:ext cx="11002804" cy="121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3700"/>
            </a:lvl1pPr>
          </a:lstStyle>
          <a:p>
            <a:pPr/>
            <a:r>
              <a:t>Notice patterns which create stability, patterns which create change</a:t>
            </a:r>
          </a:p>
        </p:txBody>
      </p:sp>
      <p:sp>
        <p:nvSpPr>
          <p:cNvPr id="140" name="Start by understanding the system as it is and understand the direction you want to go in: choose journeys not destinations"/>
          <p:cNvSpPr txBox="1"/>
          <p:nvPr/>
        </p:nvSpPr>
        <p:spPr>
          <a:xfrm>
            <a:off x="739008" y="2216080"/>
            <a:ext cx="11002804" cy="177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3700"/>
            </a:lvl1pPr>
          </a:lstStyle>
          <a:p>
            <a:pPr/>
            <a:r>
              <a:t>Start by understanding the system as it is and understand the direction you want to go in: choose journeys not destinations</a:t>
            </a:r>
          </a:p>
        </p:txBody>
      </p:sp>
      <p:sp>
        <p:nvSpPr>
          <p:cNvPr id="141" name="Notice what constraints seem to keep those patterns in place, and see what you can change about those constraints"/>
          <p:cNvSpPr txBox="1"/>
          <p:nvPr/>
        </p:nvSpPr>
        <p:spPr>
          <a:xfrm>
            <a:off x="677494" y="5892283"/>
            <a:ext cx="11002804" cy="177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3700"/>
            </a:lvl1pPr>
          </a:lstStyle>
          <a:p>
            <a:pPr/>
            <a:r>
              <a:t>Notice what constraints seem to keep those patterns in place, and see what you can change about those constraints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Principles focused evaluation"/>
          <p:cNvSpPr txBox="1"/>
          <p:nvPr/>
        </p:nvSpPr>
        <p:spPr>
          <a:xfrm>
            <a:off x="1397757" y="764372"/>
            <a:ext cx="9983838"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000">
                <a:solidFill>
                  <a:schemeClr val="accent1">
                    <a:hueOff val="114395"/>
                    <a:lumOff val="-24975"/>
                  </a:schemeClr>
                </a:solidFill>
              </a:defRPr>
            </a:lvl1pPr>
          </a:lstStyle>
          <a:p>
            <a:pPr/>
            <a:r>
              <a:t>Principles focused evaluation</a:t>
            </a:r>
          </a:p>
        </p:txBody>
      </p:sp>
      <p:sp>
        <p:nvSpPr>
          <p:cNvPr id="144" name="Michael Quinn Patton created principles focused evaluation to help organizations choose principles that can influence patterns and evaluate their success in doing so. Built into the program design, evaluation can be helpful in embedding a justice and equity focus in social change programming"/>
          <p:cNvSpPr txBox="1"/>
          <p:nvPr/>
        </p:nvSpPr>
        <p:spPr>
          <a:xfrm>
            <a:off x="-25400" y="2610819"/>
            <a:ext cx="13055601" cy="552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5100"/>
            </a:lvl1pPr>
          </a:lstStyle>
          <a:p>
            <a:pPr/>
            <a:r>
              <a:t>Michael Quinn Patton created principles focused evaluation to help organizations choose principles that can influence patterns and evaluate their success in doing so. Built into the program design, evaluation can be helpful in embedding a justice and equity focus in social change programming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