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40"/>
  </p:notesMasterIdLst>
  <p:sldIdLst>
    <p:sldId id="256" r:id="rId2"/>
    <p:sldId id="410" r:id="rId3"/>
    <p:sldId id="397" r:id="rId4"/>
    <p:sldId id="459" r:id="rId5"/>
    <p:sldId id="412" r:id="rId6"/>
    <p:sldId id="257" r:id="rId7"/>
    <p:sldId id="425" r:id="rId8"/>
    <p:sldId id="424" r:id="rId9"/>
    <p:sldId id="335" r:id="rId10"/>
    <p:sldId id="414" r:id="rId11"/>
    <p:sldId id="417" r:id="rId12"/>
    <p:sldId id="460" r:id="rId13"/>
    <p:sldId id="426" r:id="rId14"/>
    <p:sldId id="456" r:id="rId15"/>
    <p:sldId id="455" r:id="rId16"/>
    <p:sldId id="418" r:id="rId17"/>
    <p:sldId id="453" r:id="rId18"/>
    <p:sldId id="427" r:id="rId19"/>
    <p:sldId id="454" r:id="rId20"/>
    <p:sldId id="439" r:id="rId21"/>
    <p:sldId id="450" r:id="rId22"/>
    <p:sldId id="452" r:id="rId23"/>
    <p:sldId id="432" r:id="rId24"/>
    <p:sldId id="433" r:id="rId25"/>
    <p:sldId id="434" r:id="rId26"/>
    <p:sldId id="435" r:id="rId27"/>
    <p:sldId id="436" r:id="rId28"/>
    <p:sldId id="437" r:id="rId29"/>
    <p:sldId id="438" r:id="rId30"/>
    <p:sldId id="445" r:id="rId31"/>
    <p:sldId id="446" r:id="rId32"/>
    <p:sldId id="447" r:id="rId33"/>
    <p:sldId id="443" r:id="rId34"/>
    <p:sldId id="448" r:id="rId35"/>
    <p:sldId id="449" r:id="rId36"/>
    <p:sldId id="451" r:id="rId37"/>
    <p:sldId id="421" r:id="rId38"/>
    <p:sldId id="381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42090356-576C-4443-A6B0-BF356D158ECD}">
          <p14:sldIdLst>
            <p14:sldId id="256"/>
            <p14:sldId id="410"/>
            <p14:sldId id="397"/>
            <p14:sldId id="459"/>
            <p14:sldId id="412"/>
            <p14:sldId id="257"/>
            <p14:sldId id="425"/>
            <p14:sldId id="424"/>
            <p14:sldId id="335"/>
            <p14:sldId id="414"/>
            <p14:sldId id="417"/>
            <p14:sldId id="460"/>
            <p14:sldId id="426"/>
            <p14:sldId id="456"/>
            <p14:sldId id="455"/>
            <p14:sldId id="418"/>
            <p14:sldId id="453"/>
            <p14:sldId id="427"/>
            <p14:sldId id="454"/>
            <p14:sldId id="439"/>
            <p14:sldId id="450"/>
            <p14:sldId id="452"/>
            <p14:sldId id="432"/>
            <p14:sldId id="433"/>
            <p14:sldId id="434"/>
            <p14:sldId id="435"/>
            <p14:sldId id="436"/>
            <p14:sldId id="437"/>
            <p14:sldId id="438"/>
            <p14:sldId id="445"/>
            <p14:sldId id="446"/>
            <p14:sldId id="447"/>
            <p14:sldId id="443"/>
            <p14:sldId id="448"/>
            <p14:sldId id="449"/>
            <p14:sldId id="451"/>
            <p14:sldId id="421"/>
            <p14:sldId id="381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on Stratton" initials="S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A9"/>
    <a:srgbClr val="BC204B"/>
    <a:srgbClr val="F3F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5"/>
    <p:restoredTop sz="96076" autoAdjust="0"/>
  </p:normalViewPr>
  <p:slideViewPr>
    <p:cSldViewPr snapToGrid="0">
      <p:cViewPr>
        <p:scale>
          <a:sx n="120" d="100"/>
          <a:sy n="120" d="100"/>
        </p:scale>
        <p:origin x="-912" y="-3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55813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121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270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e8e23a608_0_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5424" y="685488"/>
            <a:ext cx="454715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g1e8e23a608_0_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g1e8e23a608_0_91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pPr>
              <a:buClr>
                <a:schemeClr val="dk1"/>
              </a:buClr>
            </a:pPr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chemeClr val="dk1"/>
                </a:buClr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42e7e7ff4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g342e7e7ff4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r>
              <a:rPr lang="en-US"/>
              <a:t>acknowledge privilege in even asking these questions.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g342e7e7ff4_1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23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e8e23a608_0_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g1e8e23a608_0_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r>
              <a:rPr lang="en-US"/>
              <a:t>Popcorn out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g1e8e23a608_0_9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24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e8e23a608_0_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1e8e23a608_0_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r>
              <a:rPr lang="en-US"/>
              <a:t>Popcorn out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g1e8e23a608_0_9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e8e23a608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g1e8e23a608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r>
              <a:rPr lang="en-US"/>
              <a:t>Why this matters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1e8e23a608_0_9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26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42e7e7ff4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g342e7e7ff4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g342e7e7ff4_1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27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e8e23a608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g1e8e23a608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r>
              <a:rPr lang="en-US"/>
              <a:t>Why this matters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g1e8e23a608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28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3c9116c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g23c9116c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r>
              <a:rPr lang="en-US" dirty="0" smtClean="0"/>
              <a:t>One hour to here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g23c9116c7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29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42e7e7ff4_1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5424" y="685488"/>
            <a:ext cx="454715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g342e7e7ff4_1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r>
              <a:rPr lang="en-US"/>
              <a:t>Why this matters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g342e7e7ff4_1_2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30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42e7e7ff4_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g342e7e7ff4_1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g342e7e7ff4_1_1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31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42e7e7ff4_1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5424" y="685488"/>
            <a:ext cx="454715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g342e7e7ff4_1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r>
              <a:rPr lang="en-US"/>
              <a:t>Why this matters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g342e7e7ff4_1_2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32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42e7e7ff4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1" name="Google Shape;611;g342e7e7ff4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g342e7e7ff4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33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42e7e7ff4_1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g342e7e7ff4_1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t" anchorCtr="0">
            <a:noAutofit/>
          </a:bodyPr>
          <a:lstStyle/>
          <a:p>
            <a:r>
              <a:rPr lang="en-US"/>
              <a:t>Why this matters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g342e7e7ff4_1_2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7" rIns="91420" bIns="4569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34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f0258221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3714" y="1143000"/>
            <a:ext cx="4090573" cy="3085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g2f02582214_0_2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95" tIns="45547" rIns="91095" bIns="45547" anchor="t" anchorCtr="0">
            <a:noAutofit/>
          </a:bodyPr>
          <a:lstStyle/>
          <a:p>
            <a:r>
              <a:rPr lang="en-US"/>
              <a:t>1 minute of silence, turn and talk; </a:t>
            </a:r>
            <a:endParaRPr/>
          </a:p>
        </p:txBody>
      </p:sp>
      <p:sp>
        <p:nvSpPr>
          <p:cNvPr id="685" name="Google Shape;685;g2f02582214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95" tIns="45547" rIns="91095" bIns="45547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713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270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662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27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32E67-2B42-42E2-ACBA-BB2732B752E0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1665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32E67-2B42-42E2-ACBA-BB2732B752E0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5550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32E67-2B42-42E2-ACBA-BB2732B752E0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7307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32E67-2B42-42E2-ACBA-BB2732B752E0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5972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32E67-2B42-42E2-ACBA-BB2732B752E0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0959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32E67-2B42-42E2-ACBA-BB2732B752E0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0137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32E67-2B42-42E2-ACBA-BB2732B752E0}" type="datetimeFigureOut">
              <a:rPr lang="en-US" smtClean="0"/>
              <a:t>5/6/19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168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32E67-2B42-42E2-ACBA-BB2732B752E0}" type="datetimeFigureOut">
              <a:rPr lang="en-US" smtClean="0"/>
              <a:t>5/6/19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7863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32E67-2B42-42E2-ACBA-BB2732B752E0}" type="datetimeFigureOut">
              <a:rPr lang="en-US" smtClean="0"/>
              <a:t>5/6/19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286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32E67-2B42-42E2-ACBA-BB2732B752E0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567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32E67-2B42-42E2-ACBA-BB2732B752E0}" type="datetimeFigureOut">
              <a:rPr lang="en-US" smtClean="0"/>
              <a:t>5/6/19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658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32E67-2B42-42E2-ACBA-BB2732B752E0}" type="datetimeFigureOut">
              <a:rPr lang="en-US" smtClean="0"/>
              <a:t>5/6/19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9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063824" y="2748589"/>
            <a:ext cx="7031214" cy="1513058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000" b="1" dirty="0" err="1" smtClean="0"/>
              <a:t>Liberatory</a:t>
            </a:r>
            <a:r>
              <a:rPr lang="en-US" sz="4000" b="1" dirty="0" smtClean="0"/>
              <a:t> Workplaces</a:t>
            </a:r>
            <a:endParaRPr lang="en" sz="4000" b="1" dirty="0"/>
          </a:p>
        </p:txBody>
      </p:sp>
      <p:sp>
        <p:nvSpPr>
          <p:cNvPr id="11" name="Shape 55">
            <a:extLst>
              <a:ext uri="{FF2B5EF4-FFF2-40B4-BE49-F238E27FC236}">
                <a16:creationId xmlns="" xmlns:a16="http://schemas.microsoft.com/office/drawing/2014/main" id="{43B0E8EE-E7CE-3244-8849-10E98E16DB51}"/>
              </a:ext>
            </a:extLst>
          </p:cNvPr>
          <p:cNvSpPr txBox="1">
            <a:spLocks/>
          </p:cNvSpPr>
          <p:nvPr/>
        </p:nvSpPr>
        <p:spPr>
          <a:xfrm>
            <a:off x="1404734" y="1347274"/>
            <a:ext cx="6470348" cy="1532718"/>
          </a:xfrm>
          <a:prstGeom prst="rect">
            <a:avLst/>
          </a:prstGeom>
          <a:noFill/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" sz="10000" b="1" i="1" dirty="0"/>
              <a:t>Welcome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8571F5A-6A06-024D-B709-B5C7B477EA83}"/>
              </a:ext>
            </a:extLst>
          </p:cNvPr>
          <p:cNvCxnSpPr/>
          <p:nvPr/>
        </p:nvCxnSpPr>
        <p:spPr>
          <a:xfrm>
            <a:off x="1063824" y="2717867"/>
            <a:ext cx="7152167" cy="0"/>
          </a:xfrm>
          <a:prstGeom prst="line">
            <a:avLst/>
          </a:prstGeom>
          <a:ln w="22225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437905" y="0"/>
            <a:ext cx="8615777" cy="5012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3400" dirty="0" smtClean="0">
                <a:solidFill>
                  <a:srgbClr val="00B2A9"/>
                </a:solidFill>
                <a:latin typeface="Calibri"/>
                <a:ea typeface="Calibri"/>
                <a:cs typeface="Calibri"/>
                <a:sym typeface="Calibri"/>
              </a:rPr>
              <a:t>White Dominant Culture </a:t>
            </a:r>
          </a:p>
          <a:p>
            <a:pPr algn="ctr"/>
            <a:r>
              <a:rPr lang="en-US" sz="3400" dirty="0" smtClean="0">
                <a:solidFill>
                  <a:srgbClr val="00B2A9"/>
                </a:solidFill>
                <a:latin typeface="Calibri"/>
                <a:ea typeface="Calibri"/>
                <a:cs typeface="Calibri"/>
                <a:sym typeface="Calibri"/>
              </a:rPr>
              <a:t>&amp; Something Different</a:t>
            </a:r>
          </a:p>
          <a:p>
            <a:pPr marL="514350" indent="-514350" algn="ctr">
              <a:buFont typeface="+mj-lt"/>
              <a:buAutoNum type="arabicPeriod"/>
            </a:pPr>
            <a:endParaRPr lang="en" sz="2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lvl="3" indent="-457200">
              <a:buSzPct val="100000"/>
              <a:buFont typeface="+mj-lt"/>
              <a:buAutoNum type="arabicPeriod"/>
            </a:pP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Competition 			Collaboration</a:t>
            </a:r>
          </a:p>
          <a:p>
            <a:pPr marL="552450" lvl="3" indent="-457200">
              <a:buSzPct val="100000"/>
              <a:buFont typeface="+mj-lt"/>
              <a:buAutoNum type="arabicPeriod"/>
            </a:pP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Paternalism			Partnership</a:t>
            </a:r>
          </a:p>
          <a:p>
            <a:pPr marL="552450" lvl="3" indent="-457200">
              <a:buSzPct val="100000"/>
              <a:buFont typeface="+mj-lt"/>
              <a:buAutoNum type="arabicPeriod"/>
            </a:pP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Individualism			Collectivism</a:t>
            </a:r>
          </a:p>
          <a:p>
            <a:pPr marL="552450" lvl="3" indent="-457200">
              <a:buSzPct val="100000"/>
              <a:buFont typeface="+mj-lt"/>
              <a:buAutoNum type="arabicPeriod"/>
            </a:pP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Transactional			Transformational</a:t>
            </a:r>
          </a:p>
          <a:p>
            <a:pPr marL="552450" lvl="3" indent="-457200">
              <a:buSzPct val="100000"/>
              <a:buFont typeface="+mj-lt"/>
              <a:buAutoNum type="arabicPeriod"/>
            </a:pP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Written Word			All Communication</a:t>
            </a:r>
          </a:p>
          <a:p>
            <a:pPr marL="552450" lvl="3" indent="-457200">
              <a:buSzPct val="100000"/>
              <a:buFont typeface="+mj-lt"/>
              <a:buAutoNum type="arabicPeriod"/>
            </a:pP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Progress is Bigger		Progress is Sustainability</a:t>
            </a:r>
          </a:p>
          <a:p>
            <a:pPr marL="552450" lvl="3" indent="-457200">
              <a:buSzPct val="100000"/>
              <a:buFont typeface="+mj-lt"/>
              <a:buAutoNum type="arabicPeriod"/>
            </a:pP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Overworking			Self/Community Care</a:t>
            </a:r>
          </a:p>
          <a:p>
            <a:pPr marL="552450" lvl="3" indent="-457200">
              <a:buSzPct val="100000"/>
              <a:buFont typeface="+mj-lt"/>
              <a:buAutoNum type="arabicPeriod"/>
            </a:pP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Perfectionism			Appreciation</a:t>
            </a:r>
          </a:p>
          <a:p>
            <a:pPr marL="552450" lvl="3" indent="-457200">
              <a:buSzPct val="100000"/>
              <a:buFont typeface="+mj-lt"/>
              <a:buAutoNum type="arabicPeriod"/>
            </a:pP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Emotions Left at Door		Full Selves</a:t>
            </a:r>
            <a:endParaRPr lang="en" sz="25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905379" cy="10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98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may contain: 2 people, people sitting, screen and indoor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-586619"/>
            <a:ext cx="9575636" cy="718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4874" y="378479"/>
            <a:ext cx="6897001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latin typeface="+mn-lt"/>
              </a:rPr>
              <a:t>Small Group Exercise</a:t>
            </a:r>
            <a:endParaRPr lang="en-US" sz="4500" b="1" dirty="0">
              <a:latin typeface="+mn-lt"/>
            </a:endParaRPr>
          </a:p>
          <a:p>
            <a:pPr algn="ctr"/>
            <a:endParaRPr lang="en-US" sz="2000" dirty="0" smtClean="0">
              <a:latin typeface="+mn-lt"/>
            </a:endParaRPr>
          </a:p>
          <a:p>
            <a:pPr algn="ctr"/>
            <a:r>
              <a:rPr lang="en-US" sz="4400" dirty="0" smtClean="0">
                <a:latin typeface="+mn-lt"/>
              </a:rPr>
              <a:t>Identify one norm you’d like to see your local SVP or the network shift. </a:t>
            </a:r>
          </a:p>
          <a:p>
            <a:pPr algn="ctr"/>
            <a:r>
              <a:rPr lang="en-US" sz="4400" dirty="0" smtClean="0">
                <a:latin typeface="+mn-lt"/>
              </a:rPr>
              <a:t>What is one concrete way we could create something different?</a:t>
            </a:r>
          </a:p>
        </p:txBody>
      </p:sp>
    </p:spTree>
    <p:extLst>
      <p:ext uri="{BB962C8B-B14F-4D97-AF65-F5344CB8AC3E}">
        <p14:creationId xmlns:p14="http://schemas.microsoft.com/office/powerpoint/2010/main" val="1368690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may contain: 2 people, people sitting, screen and indoor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-586619"/>
            <a:ext cx="9575636" cy="718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8957" y="2029479"/>
            <a:ext cx="68970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latin typeface="+mn-lt"/>
              </a:rPr>
              <a:t>Group Reflections</a:t>
            </a:r>
            <a:endParaRPr lang="en-US" sz="45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4327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1304748" y="431978"/>
            <a:ext cx="7157216" cy="4569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endParaRPr lang="en-US" sz="3600" dirty="0" smtClean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3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3600" dirty="0" smtClean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4500" b="1" dirty="0" smtClean="0">
                <a:solidFill>
                  <a:srgbClr val="00B2A9"/>
                </a:solidFill>
                <a:latin typeface="Calibri"/>
                <a:ea typeface="Calibri"/>
                <a:cs typeface="Calibri"/>
                <a:sym typeface="Calibri"/>
              </a:rPr>
              <a:t>Break Time</a:t>
            </a:r>
            <a:endParaRPr lang="en" sz="4500" b="1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" sz="2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97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1304748" y="431978"/>
            <a:ext cx="7157216" cy="4569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endParaRPr lang="en-US" sz="3600" dirty="0" smtClean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3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3600" dirty="0" smtClean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4500" b="1" dirty="0" smtClean="0">
                <a:solidFill>
                  <a:srgbClr val="00B2A9"/>
                </a:solidFill>
                <a:latin typeface="Calibri"/>
                <a:ea typeface="Calibri"/>
                <a:cs typeface="Calibri"/>
                <a:sym typeface="Calibri"/>
              </a:rPr>
              <a:t>Invite Wholeness</a:t>
            </a:r>
            <a:endParaRPr lang="en" sz="4500" b="1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" sz="2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09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3087228" y="1581669"/>
            <a:ext cx="5747501" cy="2885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3200" dirty="0" smtClean="0">
                <a:latin typeface="Calibri"/>
                <a:ea typeface="Calibri"/>
                <a:cs typeface="Calibri"/>
                <a:sym typeface="Calibri"/>
              </a:rPr>
              <a:t>“The moment we choose to love we begin to move towards freedom, to act in ways that liberate ourselves and others.”</a:t>
            </a:r>
          </a:p>
          <a:p>
            <a:pPr algn="ctr"/>
            <a:endParaRPr lang="en-US" sz="3200" dirty="0" smtClean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3200" dirty="0" smtClean="0">
                <a:latin typeface="Calibri"/>
                <a:ea typeface="Calibri"/>
                <a:cs typeface="Calibri"/>
                <a:sym typeface="Calibri"/>
              </a:rPr>
              <a:t>bell hooks</a:t>
            </a:r>
            <a:endParaRPr lang="en"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90" y="1676982"/>
            <a:ext cx="2699105" cy="269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69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  <p:sp>
        <p:nvSpPr>
          <p:cNvPr id="6" name="Shape 55">
            <a:extLst>
              <a:ext uri="{FF2B5EF4-FFF2-40B4-BE49-F238E27FC236}">
                <a16:creationId xmlns="" xmlns:a16="http://schemas.microsoft.com/office/drawing/2014/main" id="{43B0E8EE-E7CE-3244-8849-10E98E16DB51}"/>
              </a:ext>
            </a:extLst>
          </p:cNvPr>
          <p:cNvSpPr txBox="1">
            <a:spLocks/>
          </p:cNvSpPr>
          <p:nvPr/>
        </p:nvSpPr>
        <p:spPr>
          <a:xfrm>
            <a:off x="485517" y="2014060"/>
            <a:ext cx="8235149" cy="1729518"/>
          </a:xfrm>
          <a:prstGeom prst="rect">
            <a:avLst/>
          </a:prstGeom>
          <a:noFill/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800" b="1" dirty="0" smtClean="0"/>
              <a:t>Personal Experience Panel</a:t>
            </a:r>
            <a:endParaRPr lang="en" sz="4800" b="1" dirty="0"/>
          </a:p>
        </p:txBody>
      </p:sp>
    </p:spTree>
    <p:extLst>
      <p:ext uri="{BB962C8B-B14F-4D97-AF65-F5344CB8AC3E}">
        <p14:creationId xmlns:p14="http://schemas.microsoft.com/office/powerpoint/2010/main" val="1697053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652904" y="1250768"/>
            <a:ext cx="8146050" cy="2885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3200" b="1" dirty="0" smtClean="0">
                <a:latin typeface="Calibri"/>
                <a:ea typeface="Calibri"/>
                <a:cs typeface="Calibri"/>
                <a:sym typeface="Calibri"/>
              </a:rPr>
              <a:t>Turn &amp; Talk</a:t>
            </a:r>
          </a:p>
          <a:p>
            <a:pPr algn="ctr"/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3200" dirty="0" smtClean="0">
                <a:latin typeface="Calibri"/>
                <a:ea typeface="Calibri"/>
                <a:cs typeface="Calibri"/>
                <a:sym typeface="Calibri"/>
              </a:rPr>
              <a:t>What shifts could you make in your workplace to create more space for team members to show up fully?</a:t>
            </a:r>
            <a:endParaRPr lang="en"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11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1304748" y="431978"/>
            <a:ext cx="7157216" cy="4569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endParaRPr lang="en-US" sz="3600" dirty="0" smtClean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3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3600" dirty="0" smtClean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4500" b="1" dirty="0" smtClean="0">
                <a:solidFill>
                  <a:srgbClr val="00B2A9"/>
                </a:solidFill>
                <a:latin typeface="Calibri"/>
                <a:ea typeface="Calibri"/>
                <a:cs typeface="Calibri"/>
                <a:sym typeface="Calibri"/>
              </a:rPr>
              <a:t>Enable Genius</a:t>
            </a:r>
            <a:endParaRPr lang="en" sz="4500" b="1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" sz="2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37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ower at its best is lo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516" y="993286"/>
            <a:ext cx="4530881" cy="453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ower at its best is lo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69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055" y="797209"/>
            <a:ext cx="6319893" cy="41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204833" y="79268"/>
            <a:ext cx="9381261" cy="994172"/>
          </a:xfrm>
        </p:spPr>
        <p:txBody>
          <a:bodyPr>
            <a:noAutofit/>
          </a:bodyPr>
          <a:lstStyle/>
          <a:p>
            <a:pPr marL="1201738"/>
            <a:r>
              <a:rPr lang="en-US" sz="5500" spc="300" dirty="0" smtClean="0">
                <a:solidFill>
                  <a:srgbClr val="000000"/>
                </a:solidFill>
                <a:latin typeface="+mn-lt"/>
                <a:cs typeface="American Typewriter"/>
              </a:rPr>
              <a:t>Genius Teams</a:t>
            </a:r>
            <a:endParaRPr lang="en-US" sz="5500" spc="300" dirty="0">
              <a:solidFill>
                <a:srgbClr val="000000"/>
              </a:solidFill>
              <a:latin typeface="+mn-lt"/>
              <a:cs typeface="American Typewrite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53602" cy="9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0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  <p:sp>
        <p:nvSpPr>
          <p:cNvPr id="6" name="Google Shape;443;p76"/>
          <p:cNvSpPr txBox="1">
            <a:spLocks/>
          </p:cNvSpPr>
          <p:nvPr/>
        </p:nvSpPr>
        <p:spPr>
          <a:xfrm>
            <a:off x="223440" y="1106847"/>
            <a:ext cx="8830125" cy="24556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4500" b="1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GENIUS</a:t>
            </a:r>
            <a:endParaRPr lang="en-US" sz="4500" b="1" dirty="0" smtClean="0"/>
          </a:p>
          <a:p>
            <a:pPr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rPr lang="en-US" sz="32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My unique skills.</a:t>
            </a:r>
            <a:endParaRPr lang="en-US" sz="3200" dirty="0" smtClean="0"/>
          </a:p>
          <a:p>
            <a:pPr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rPr lang="en-US" sz="32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I love doing these things.</a:t>
            </a:r>
            <a:endParaRPr lang="en-US" sz="3200" dirty="0" smtClean="0"/>
          </a:p>
          <a:p>
            <a:pPr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rPr lang="en-US" sz="32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Time flies.</a:t>
            </a:r>
            <a:endParaRPr lang="en-US" sz="3200" dirty="0" smtClean="0"/>
          </a:p>
          <a:p>
            <a:pPr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rPr lang="en-US" sz="32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outcome is outstanding.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2937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  <p:sp>
        <p:nvSpPr>
          <p:cNvPr id="6" name="Google Shape;443;p76"/>
          <p:cNvSpPr txBox="1">
            <a:spLocks/>
          </p:cNvSpPr>
          <p:nvPr/>
        </p:nvSpPr>
        <p:spPr>
          <a:xfrm>
            <a:off x="1028546" y="1419862"/>
            <a:ext cx="7325038" cy="24556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rPr lang="en-US" sz="32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What might we create if we functioned in genius teams </a:t>
            </a:r>
            <a:r>
              <a:rPr lang="mr-IN" sz="32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–</a:t>
            </a:r>
            <a:r>
              <a:rPr lang="en-US" sz="320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 where each team member felt joy in their work and created outstanding results?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2830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7"/>
          <p:cNvSpPr txBox="1">
            <a:spLocks noGrp="1"/>
          </p:cNvSpPr>
          <p:nvPr>
            <p:ph type="body" idx="1"/>
          </p:nvPr>
        </p:nvSpPr>
        <p:spPr>
          <a:xfrm>
            <a:off x="479017" y="856445"/>
            <a:ext cx="8185950" cy="254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</a:pPr>
            <a:r>
              <a:rPr lang="en-US" sz="3200" dirty="0">
                <a:ea typeface="Lato"/>
                <a:cs typeface="Lato"/>
                <a:sym typeface="Lato"/>
              </a:rPr>
              <a:t>What is my unique ability?</a:t>
            </a:r>
            <a:endParaRPr sz="3200" dirty="0">
              <a:ea typeface="Lato"/>
              <a:cs typeface="Lato"/>
              <a:sym typeface="Lato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</a:pPr>
            <a:r>
              <a:rPr lang="en-US" sz="3200" dirty="0">
                <a:ea typeface="Lato"/>
                <a:cs typeface="Lato"/>
                <a:sym typeface="Lato"/>
              </a:rPr>
              <a:t>What do I most love to do? </a:t>
            </a:r>
            <a:endParaRPr sz="3200" dirty="0">
              <a:ea typeface="Lato"/>
              <a:cs typeface="Lato"/>
              <a:sym typeface="Lato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</a:pPr>
            <a:r>
              <a:rPr lang="en-US" sz="3200" dirty="0">
                <a:ea typeface="Lato"/>
                <a:cs typeface="Lato"/>
                <a:sym typeface="Lato"/>
              </a:rPr>
              <a:t>What produces the highest ratio of abundance/impact per time spent?</a:t>
            </a:r>
            <a:endParaRPr sz="3200" dirty="0">
              <a:ea typeface="Lato"/>
              <a:cs typeface="Lato"/>
              <a:sym typeface="Lato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</a:pPr>
            <a:r>
              <a:rPr lang="en-US" sz="3200" dirty="0">
                <a:ea typeface="Lato"/>
                <a:cs typeface="Lato"/>
                <a:sym typeface="Lato"/>
              </a:rPr>
              <a:t>What do I do that doesn’t seem like work? </a:t>
            </a:r>
            <a:endParaRPr sz="3200" dirty="0">
              <a:ea typeface="Lato"/>
              <a:cs typeface="Lato"/>
              <a:sym typeface="Lato"/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204833" y="79268"/>
            <a:ext cx="9381261" cy="994172"/>
          </a:xfrm>
        </p:spPr>
        <p:txBody>
          <a:bodyPr>
            <a:noAutofit/>
          </a:bodyPr>
          <a:lstStyle/>
          <a:p>
            <a:pPr marL="1201738"/>
            <a:r>
              <a:rPr lang="en-US" sz="5500" spc="300" dirty="0" smtClean="0">
                <a:solidFill>
                  <a:srgbClr val="000000"/>
                </a:solidFill>
                <a:latin typeface="+mn-lt"/>
                <a:cs typeface="American Typewriter"/>
              </a:rPr>
              <a:t>Genius</a:t>
            </a:r>
            <a:endParaRPr lang="en-US" sz="5500" spc="300" dirty="0">
              <a:solidFill>
                <a:srgbClr val="000000"/>
              </a:solidFill>
              <a:latin typeface="+mn-lt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17842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8"/>
          <p:cNvSpPr txBox="1">
            <a:spLocks noGrp="1"/>
          </p:cNvSpPr>
          <p:nvPr>
            <p:ph type="body" idx="1"/>
          </p:nvPr>
        </p:nvSpPr>
        <p:spPr>
          <a:xfrm>
            <a:off x="479017" y="856445"/>
            <a:ext cx="8185950" cy="254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What do I persist in doing that I can do better than most other people</a:t>
            </a: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?</a:t>
            </a:r>
            <a:endParaRPr sz="32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204833" y="79268"/>
            <a:ext cx="9381261" cy="994172"/>
          </a:xfrm>
        </p:spPr>
        <p:txBody>
          <a:bodyPr>
            <a:noAutofit/>
          </a:bodyPr>
          <a:lstStyle/>
          <a:p>
            <a:pPr marL="1201738"/>
            <a:r>
              <a:rPr lang="en-US" sz="5500" spc="300" dirty="0" smtClean="0">
                <a:solidFill>
                  <a:srgbClr val="000000"/>
                </a:solidFill>
                <a:latin typeface="+mn-lt"/>
                <a:cs typeface="American Typewriter"/>
              </a:rPr>
              <a:t>Zone of Excellence</a:t>
            </a:r>
            <a:endParaRPr lang="en-US" sz="5500" spc="300" dirty="0">
              <a:solidFill>
                <a:srgbClr val="000000"/>
              </a:solidFill>
              <a:latin typeface="+mn-lt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69058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9"/>
          <p:cNvSpPr txBox="1">
            <a:spLocks noGrp="1"/>
          </p:cNvSpPr>
          <p:nvPr>
            <p:ph type="body" idx="1"/>
          </p:nvPr>
        </p:nvSpPr>
        <p:spPr>
          <a:xfrm>
            <a:off x="436683" y="1449112"/>
            <a:ext cx="8185950" cy="254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What do I persist in doing that others can do just as well</a:t>
            </a: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?</a:t>
            </a:r>
            <a:endParaRPr sz="32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204833" y="79268"/>
            <a:ext cx="9381261" cy="994172"/>
          </a:xfrm>
        </p:spPr>
        <p:txBody>
          <a:bodyPr>
            <a:noAutofit/>
          </a:bodyPr>
          <a:lstStyle/>
          <a:p>
            <a:pPr marL="1201738"/>
            <a:r>
              <a:rPr lang="en-US" sz="5500" spc="300" dirty="0" smtClean="0">
                <a:solidFill>
                  <a:srgbClr val="000000"/>
                </a:solidFill>
                <a:latin typeface="+mn-lt"/>
                <a:cs typeface="American Typewriter"/>
              </a:rPr>
              <a:t>Zone of Competence </a:t>
            </a:r>
            <a:endParaRPr lang="en-US" sz="5500" spc="300" dirty="0">
              <a:solidFill>
                <a:srgbClr val="000000"/>
              </a:solidFill>
              <a:latin typeface="+mn-lt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800766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0"/>
          <p:cNvSpPr txBox="1">
            <a:spLocks noGrp="1"/>
          </p:cNvSpPr>
          <p:nvPr>
            <p:ph type="body" idx="1"/>
          </p:nvPr>
        </p:nvSpPr>
        <p:spPr>
          <a:xfrm>
            <a:off x="479017" y="856445"/>
            <a:ext cx="8185950" cy="254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What do I persist in doing that others can do better?</a:t>
            </a: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That I do not enjoy? </a:t>
            </a: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That I’m </a:t>
            </a: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not </a:t>
            </a: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good </a:t>
            </a: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at</a:t>
            </a: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?</a:t>
            </a:r>
            <a:endParaRPr sz="32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204833" y="79268"/>
            <a:ext cx="9381261" cy="994172"/>
          </a:xfrm>
        </p:spPr>
        <p:txBody>
          <a:bodyPr>
            <a:noAutofit/>
          </a:bodyPr>
          <a:lstStyle/>
          <a:p>
            <a:pPr marL="1201738"/>
            <a:r>
              <a:rPr lang="en-US" sz="5500" spc="300" dirty="0" smtClean="0">
                <a:solidFill>
                  <a:srgbClr val="000000"/>
                </a:solidFill>
                <a:latin typeface="+mn-lt"/>
                <a:cs typeface="American Typewriter"/>
              </a:rPr>
              <a:t>Zone of Incompetence</a:t>
            </a:r>
            <a:endParaRPr lang="en-US" sz="5500" spc="300" dirty="0">
              <a:solidFill>
                <a:srgbClr val="000000"/>
              </a:solidFill>
              <a:latin typeface="+mn-lt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12043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82"/>
          <p:cNvSpPr txBox="1">
            <a:spLocks noGrp="1"/>
          </p:cNvSpPr>
          <p:nvPr>
            <p:ph type="body" idx="1"/>
          </p:nvPr>
        </p:nvSpPr>
        <p:spPr>
          <a:xfrm>
            <a:off x="171249" y="579605"/>
            <a:ext cx="4425905" cy="296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5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5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Hey Girl...</a:t>
            </a:r>
            <a:endParaRPr sz="4500"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5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genius</a:t>
            </a:r>
            <a:r>
              <a:rPr lang="en-US" sz="45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4500" b="1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(Interview time)</a:t>
            </a:r>
            <a:endParaRPr sz="3000" dirty="0"/>
          </a:p>
        </p:txBody>
      </p:sp>
      <p:pic>
        <p:nvPicPr>
          <p:cNvPr id="490" name="Google Shape;490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6673" y="1158759"/>
            <a:ext cx="4243500" cy="398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99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3"/>
          <p:cNvSpPr txBox="1">
            <a:spLocks noGrp="1"/>
          </p:cNvSpPr>
          <p:nvPr>
            <p:ph type="body" idx="1"/>
          </p:nvPr>
        </p:nvSpPr>
        <p:spPr>
          <a:xfrm>
            <a:off x="479017" y="915733"/>
            <a:ext cx="8185950" cy="254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Genius Worksheet </a:t>
            </a:r>
            <a:endParaRPr lang="en-US" sz="3200" dirty="0" smtClean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Appreciation to Genius</a:t>
            </a: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Kolbe</a:t>
            </a: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-A, Strengths Finder </a:t>
            </a: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Genius </a:t>
            </a: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Tracker</a:t>
            </a:r>
            <a:endParaRPr sz="32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204833" y="79268"/>
            <a:ext cx="9381261" cy="994172"/>
          </a:xfrm>
        </p:spPr>
        <p:txBody>
          <a:bodyPr>
            <a:noAutofit/>
          </a:bodyPr>
          <a:lstStyle/>
          <a:p>
            <a:pPr marL="1201738"/>
            <a:r>
              <a:rPr lang="en-US" sz="5500" spc="300" dirty="0" smtClean="0">
                <a:solidFill>
                  <a:srgbClr val="000000"/>
                </a:solidFill>
                <a:latin typeface="+mn-lt"/>
                <a:cs typeface="American Typewriter"/>
              </a:rPr>
              <a:t>Genius Tools</a:t>
            </a:r>
            <a:endParaRPr lang="en-US" sz="5500" spc="300" dirty="0">
              <a:solidFill>
                <a:srgbClr val="000000"/>
              </a:solidFill>
              <a:latin typeface="+mn-lt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71076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169" y="1130514"/>
            <a:ext cx="8684194" cy="25036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204833" y="79268"/>
            <a:ext cx="9381261" cy="994172"/>
          </a:xfrm>
        </p:spPr>
        <p:txBody>
          <a:bodyPr>
            <a:noAutofit/>
          </a:bodyPr>
          <a:lstStyle/>
          <a:p>
            <a:pPr marL="1201738"/>
            <a:r>
              <a:rPr lang="en-US" sz="5500" spc="300" dirty="0" smtClean="0">
                <a:solidFill>
                  <a:srgbClr val="000000"/>
                </a:solidFill>
                <a:latin typeface="+mn-lt"/>
                <a:cs typeface="American Typewriter"/>
              </a:rPr>
              <a:t>Genius tracker</a:t>
            </a:r>
            <a:endParaRPr lang="en-US" sz="5500" spc="300" dirty="0">
              <a:solidFill>
                <a:srgbClr val="000000"/>
              </a:solidFill>
              <a:latin typeface="+mn-lt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91797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grounding tree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09907" y="1798397"/>
            <a:ext cx="5684513" cy="994172"/>
          </a:xfrm>
        </p:spPr>
        <p:txBody>
          <a:bodyPr>
            <a:noAutofit/>
          </a:bodyPr>
          <a:lstStyle/>
          <a:p>
            <a:pPr marL="901304" algn="ctr"/>
            <a:r>
              <a:rPr lang="en-US" sz="5400" b="1" spc="225" dirty="0" smtClean="0">
                <a:latin typeface="+mn-lt"/>
                <a:cs typeface="American Typewriter Condensed"/>
              </a:rPr>
              <a:t>Grounding</a:t>
            </a:r>
            <a:endParaRPr lang="en-US" sz="2400" b="1" spc="225" dirty="0">
              <a:latin typeface="+mn-lt"/>
              <a:cs typeface="American Typewriter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02907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5"/>
          <p:cNvSpPr txBox="1">
            <a:spLocks noGrp="1"/>
          </p:cNvSpPr>
          <p:nvPr>
            <p:ph type="body" idx="1"/>
          </p:nvPr>
        </p:nvSpPr>
        <p:spPr>
          <a:xfrm>
            <a:off x="479017" y="915733"/>
            <a:ext cx="8185950" cy="254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393997" y="1832187"/>
            <a:ext cx="9381261" cy="994172"/>
          </a:xfrm>
        </p:spPr>
        <p:txBody>
          <a:bodyPr>
            <a:noAutofit/>
          </a:bodyPr>
          <a:lstStyle/>
          <a:p>
            <a:pPr marL="1201738"/>
            <a:r>
              <a:rPr lang="en-US" sz="5500" spc="300" dirty="0" smtClean="0">
                <a:solidFill>
                  <a:srgbClr val="000000"/>
                </a:solidFill>
                <a:latin typeface="+mn-lt"/>
                <a:cs typeface="American Typewriter"/>
              </a:rPr>
              <a:t>Hiring for Genius </a:t>
            </a:r>
            <a:endParaRPr lang="en-US" sz="5500" spc="300" dirty="0">
              <a:solidFill>
                <a:srgbClr val="000000"/>
              </a:solidFill>
              <a:latin typeface="+mn-lt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53602" cy="9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3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1" y="0"/>
            <a:ext cx="3857625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332" y="0"/>
            <a:ext cx="66886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79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8"/>
          <p:cNvSpPr txBox="1">
            <a:spLocks noGrp="1"/>
          </p:cNvSpPr>
          <p:nvPr>
            <p:ph type="body" idx="1"/>
          </p:nvPr>
        </p:nvSpPr>
        <p:spPr>
          <a:xfrm>
            <a:off x="479017" y="915733"/>
            <a:ext cx="8185950" cy="254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What might you ask to identify genius?</a:t>
            </a: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What </a:t>
            </a: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might </a:t>
            </a: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you look for in the interview</a:t>
            </a: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</a:pPr>
            <a:endParaRPr lang="en-US" sz="3200" dirty="0" smtClean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Kolbe for hiring</a:t>
            </a:r>
            <a:endParaRPr sz="32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204833" y="79268"/>
            <a:ext cx="9381261" cy="994172"/>
          </a:xfrm>
        </p:spPr>
        <p:txBody>
          <a:bodyPr>
            <a:noAutofit/>
          </a:bodyPr>
          <a:lstStyle/>
          <a:p>
            <a:pPr marL="1201738"/>
            <a:r>
              <a:rPr lang="en-US" sz="5500" spc="300" dirty="0" smtClean="0">
                <a:solidFill>
                  <a:srgbClr val="000000"/>
                </a:solidFill>
                <a:latin typeface="+mn-lt"/>
                <a:cs typeface="American Typewriter"/>
              </a:rPr>
              <a:t>Hiring for Genius</a:t>
            </a:r>
            <a:endParaRPr lang="en-US" sz="5500" spc="300" dirty="0">
              <a:solidFill>
                <a:srgbClr val="000000"/>
              </a:solidFill>
              <a:latin typeface="+mn-lt"/>
              <a:cs typeface="American Typewrit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53602" cy="9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2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4"/>
          <p:cNvSpPr txBox="1">
            <a:spLocks noGrp="1"/>
          </p:cNvSpPr>
          <p:nvPr>
            <p:ph type="body" idx="1"/>
          </p:nvPr>
        </p:nvSpPr>
        <p:spPr>
          <a:xfrm>
            <a:off x="171250" y="805824"/>
            <a:ext cx="8830125" cy="95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5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3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5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thing you’d pay someone else to do so you NEVER have to do it again?</a:t>
            </a:r>
            <a:endParaRPr sz="3500" dirty="0"/>
          </a:p>
        </p:txBody>
      </p:sp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204833" y="79268"/>
            <a:ext cx="9381261" cy="994172"/>
          </a:xfrm>
        </p:spPr>
        <p:txBody>
          <a:bodyPr>
            <a:noAutofit/>
          </a:bodyPr>
          <a:lstStyle/>
          <a:p>
            <a:pPr marL="1201738"/>
            <a:r>
              <a:rPr lang="en-US" sz="5500" spc="300" dirty="0" smtClean="0">
                <a:solidFill>
                  <a:srgbClr val="000000"/>
                </a:solidFill>
                <a:latin typeface="+mn-lt"/>
                <a:cs typeface="American Typewriter"/>
              </a:rPr>
              <a:t>Great Genius Swap</a:t>
            </a:r>
            <a:endParaRPr lang="en-US" sz="5500" spc="300" dirty="0">
              <a:solidFill>
                <a:srgbClr val="000000"/>
              </a:solidFill>
              <a:latin typeface="+mn-lt"/>
              <a:cs typeface="American Typewrite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53602" cy="9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8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00"/>
          <p:cNvSpPr txBox="1">
            <a:spLocks noGrp="1"/>
          </p:cNvSpPr>
          <p:nvPr>
            <p:ph type="body" idx="1"/>
          </p:nvPr>
        </p:nvSpPr>
        <p:spPr>
          <a:xfrm>
            <a:off x="479017" y="915733"/>
            <a:ext cx="8185950" cy="254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Genius </a:t>
            </a: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Worksheet</a:t>
            </a: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Appreciation </a:t>
            </a: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Leads to Genius </a:t>
            </a: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Kolbe</a:t>
            </a: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/ Strengths </a:t>
            </a: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Finder </a:t>
            </a:r>
            <a:endParaRPr lang="en-US" sz="3200" dirty="0" smtClean="0">
              <a:latin typeface="Lato"/>
              <a:ea typeface="Lato"/>
              <a:cs typeface="Lato"/>
              <a:sym typeface="Lato"/>
            </a:endParaRPr>
          </a:p>
          <a:p>
            <a:pPr marL="347662" indent="-347662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Hiring for </a:t>
            </a: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Genius</a:t>
            </a:r>
            <a:endParaRPr sz="3200" dirty="0">
              <a:latin typeface="Lato"/>
              <a:ea typeface="Lato"/>
              <a:cs typeface="Lato"/>
              <a:sym typeface="Lato"/>
            </a:endParaRPr>
          </a:p>
          <a:p>
            <a:pPr marL="347662" marR="0" lvl="0" indent="-347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Lato"/>
              <a:buChar char="▪"/>
            </a:pP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Great </a:t>
            </a: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Genius </a:t>
            </a: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Swap</a:t>
            </a:r>
            <a:endParaRPr sz="32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204833" y="79268"/>
            <a:ext cx="9381261" cy="994172"/>
          </a:xfrm>
        </p:spPr>
        <p:txBody>
          <a:bodyPr>
            <a:noAutofit/>
          </a:bodyPr>
          <a:lstStyle/>
          <a:p>
            <a:pPr marL="1201738"/>
            <a:r>
              <a:rPr lang="en-US" sz="5500" spc="300" dirty="0" smtClean="0">
                <a:solidFill>
                  <a:srgbClr val="000000"/>
                </a:solidFill>
                <a:latin typeface="+mn-lt"/>
                <a:cs typeface="American Typewriter"/>
              </a:rPr>
              <a:t>Genius Tools Summary</a:t>
            </a:r>
            <a:endParaRPr lang="en-US" sz="5500" spc="300" dirty="0">
              <a:solidFill>
                <a:srgbClr val="000000"/>
              </a:solidFill>
              <a:latin typeface="+mn-lt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53602" cy="9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0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02"/>
          <p:cNvSpPr txBox="1">
            <a:spLocks noGrp="1"/>
          </p:cNvSpPr>
          <p:nvPr>
            <p:ph type="body" idx="4294967295"/>
          </p:nvPr>
        </p:nvSpPr>
        <p:spPr>
          <a:xfrm>
            <a:off x="468095" y="1253625"/>
            <a:ext cx="805747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dirty="0" smtClean="0">
                <a:latin typeface="Lato"/>
                <a:ea typeface="Lato"/>
                <a:cs typeface="Lato"/>
                <a:sym typeface="Lato"/>
              </a:rPr>
              <a:t>What is one thing you want to embrace as genius in your role?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30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dirty="0" smtClean="0">
                <a:latin typeface="Lato"/>
                <a:ea typeface="Lato"/>
                <a:cs typeface="Lato"/>
                <a:sym typeface="Lato"/>
              </a:rPr>
              <a:t>What is one thing you’d like to let go of?</a:t>
            </a: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30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dirty="0" smtClean="0">
                <a:latin typeface="Lato"/>
                <a:ea typeface="Lato"/>
                <a:cs typeface="Lato"/>
                <a:sym typeface="Lato"/>
              </a:rPr>
              <a:t>What is one action you want to take to cultivate a genius team?</a:t>
            </a:r>
            <a:endParaRPr sz="30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0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17475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None/>
            </a:pPr>
            <a:endParaRPr sz="17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204833" y="79268"/>
            <a:ext cx="9381261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1738"/>
            <a:r>
              <a:rPr lang="en-US" sz="5500" spc="300" dirty="0" smtClean="0">
                <a:solidFill>
                  <a:srgbClr val="000000"/>
                </a:solidFill>
                <a:latin typeface="+mn-lt"/>
                <a:cs typeface="American Typewriter"/>
              </a:rPr>
              <a:t>Journal</a:t>
            </a:r>
            <a:endParaRPr lang="en-US" sz="5500" spc="300" dirty="0">
              <a:solidFill>
                <a:srgbClr val="000000"/>
              </a:solidFill>
              <a:latin typeface="+mn-lt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53602" cy="9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6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982" y="0"/>
            <a:ext cx="3447435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633" y="0"/>
            <a:ext cx="3691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17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893" y="495122"/>
            <a:ext cx="3739495" cy="378611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July 17-19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SVP trip to Montgomery, AL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National Memorial for Peace &amp; Justice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872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1400245" y="1305289"/>
            <a:ext cx="6690456" cy="13159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Closing</a:t>
            </a:r>
            <a:endParaRPr lang="en" sz="45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4ED9DDE-614F-524C-BE8E-7D58DEBDCE91}"/>
              </a:ext>
            </a:extLst>
          </p:cNvPr>
          <p:cNvSpPr txBox="1"/>
          <p:nvPr/>
        </p:nvSpPr>
        <p:spPr>
          <a:xfrm>
            <a:off x="1251382" y="2321412"/>
            <a:ext cx="7334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“</a:t>
            </a:r>
            <a:r>
              <a:rPr lang="en-US" sz="4000" dirty="0"/>
              <a:t>I </a:t>
            </a:r>
            <a:r>
              <a:rPr lang="en-US" sz="4000" dirty="0" smtClean="0"/>
              <a:t>used to think</a:t>
            </a:r>
            <a:r>
              <a:rPr lang="mr-IN" sz="4000" dirty="0" smtClean="0"/>
              <a:t>…</a:t>
            </a:r>
            <a:r>
              <a:rPr lang="en-US" sz="4000" dirty="0"/>
              <a:t>,</a:t>
            </a:r>
            <a:r>
              <a:rPr lang="en-US" sz="4000" dirty="0" smtClean="0"/>
              <a:t> </a:t>
            </a:r>
          </a:p>
          <a:p>
            <a:pPr algn="ctr"/>
            <a:r>
              <a:rPr lang="en-US" sz="4000" dirty="0" smtClean="0"/>
              <a:t>Now I think</a:t>
            </a:r>
            <a:r>
              <a:rPr lang="mr-IN" sz="4000" dirty="0" smtClean="0"/>
              <a:t>…</a:t>
            </a:r>
            <a:r>
              <a:rPr lang="en-US" sz="4000" dirty="0" smtClean="0"/>
              <a:t>”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22DCCF6-488E-3F4D-9B30-9ED12A3CEE57}"/>
              </a:ext>
            </a:extLst>
          </p:cNvPr>
          <p:cNvCxnSpPr/>
          <p:nvPr/>
        </p:nvCxnSpPr>
        <p:spPr>
          <a:xfrm>
            <a:off x="1169390" y="2189616"/>
            <a:ext cx="7152167" cy="0"/>
          </a:xfrm>
          <a:prstGeom prst="line">
            <a:avLst/>
          </a:prstGeom>
          <a:ln w="22225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718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783167" y="347311"/>
            <a:ext cx="8360833" cy="4569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3600" dirty="0" smtClean="0">
                <a:solidFill>
                  <a:srgbClr val="00B2A9"/>
                </a:solidFill>
                <a:latin typeface="+mn-lt"/>
                <a:ea typeface="Calibri"/>
                <a:cs typeface="Calibri"/>
                <a:sym typeface="Calibri"/>
              </a:rPr>
              <a:t>Group Agreements</a:t>
            </a:r>
            <a:endParaRPr lang="en" sz="3600" dirty="0">
              <a:solidFill>
                <a:srgbClr val="00B2A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algn="ctr"/>
            <a:endParaRPr lang="en" sz="2600" dirty="0">
              <a:solidFill>
                <a:srgbClr val="00B2A9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57200" indent="-457200">
              <a:buFontTx/>
              <a:buChar char="-"/>
            </a:pPr>
            <a:r>
              <a:rPr lang="en-US" sz="2500" dirty="0">
                <a:latin typeface="+mn-lt"/>
              </a:rPr>
              <a:t>We show up fully present </a:t>
            </a:r>
          </a:p>
          <a:p>
            <a:pPr marL="457200" indent="-457200">
              <a:buFontTx/>
              <a:buChar char="-"/>
            </a:pPr>
            <a:r>
              <a:rPr lang="en-US" sz="2500" dirty="0" smtClean="0">
                <a:latin typeface="+mn-lt"/>
              </a:rPr>
              <a:t>Balance of self &amp; community care</a:t>
            </a:r>
            <a:endParaRPr lang="en-US" sz="2500" dirty="0">
              <a:latin typeface="+mn-lt"/>
            </a:endParaRPr>
          </a:p>
          <a:p>
            <a:pPr marL="457200" indent="-457200">
              <a:buFontTx/>
              <a:buChar char="-"/>
            </a:pPr>
            <a:r>
              <a:rPr lang="en-US" sz="2500" dirty="0">
                <a:latin typeface="+mn-lt"/>
              </a:rPr>
              <a:t>We assume good intent </a:t>
            </a:r>
            <a:r>
              <a:rPr lang="en-US" sz="2500" u="sng" dirty="0">
                <a:latin typeface="+mn-lt"/>
              </a:rPr>
              <a:t>&amp;</a:t>
            </a:r>
            <a:r>
              <a:rPr lang="en-US" sz="2500" dirty="0">
                <a:latin typeface="+mn-lt"/>
              </a:rPr>
              <a:t> reflect on impact</a:t>
            </a:r>
          </a:p>
          <a:p>
            <a:pPr marL="457200" indent="-457200">
              <a:buFontTx/>
              <a:buChar char="-"/>
            </a:pPr>
            <a:r>
              <a:rPr lang="en-US" sz="2500" dirty="0">
                <a:latin typeface="+mn-lt"/>
              </a:rPr>
              <a:t>We open ourselves to learning, mistakes, connection</a:t>
            </a:r>
          </a:p>
          <a:p>
            <a:pPr marL="457200" indent="-457200">
              <a:buFontTx/>
              <a:buChar char="-"/>
            </a:pPr>
            <a:r>
              <a:rPr lang="en-US" sz="2500" dirty="0">
                <a:latin typeface="+mn-lt"/>
              </a:rPr>
              <a:t>Where we begin is not where we end</a:t>
            </a:r>
          </a:p>
          <a:p>
            <a:pPr marL="457200" indent="-457200">
              <a:buFontTx/>
              <a:buChar char="-"/>
            </a:pPr>
            <a:r>
              <a:rPr lang="en-US" sz="2500" dirty="0">
                <a:latin typeface="+mn-lt"/>
              </a:rPr>
              <a:t>Double confidentiality</a:t>
            </a:r>
          </a:p>
          <a:p>
            <a:pPr marL="457200" indent="-457200">
              <a:buFontTx/>
              <a:buChar char="-"/>
            </a:pPr>
            <a:r>
              <a:rPr lang="en-US" sz="2500" dirty="0">
                <a:latin typeface="+mn-lt"/>
              </a:rPr>
              <a:t>Step Forward / Step 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599241" y="431978"/>
            <a:ext cx="8224542" cy="4569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3600" dirty="0" smtClean="0">
                <a:solidFill>
                  <a:srgbClr val="00B2A9"/>
                </a:solidFill>
                <a:latin typeface="Calibri"/>
                <a:ea typeface="Calibri"/>
                <a:cs typeface="Calibri"/>
                <a:sym typeface="Calibri"/>
              </a:rPr>
              <a:t>What’s a </a:t>
            </a:r>
            <a:r>
              <a:rPr lang="en-US" sz="3600" dirty="0" err="1" smtClean="0">
                <a:solidFill>
                  <a:srgbClr val="00B2A9"/>
                </a:solidFill>
                <a:latin typeface="Calibri"/>
                <a:ea typeface="Calibri"/>
                <a:cs typeface="Calibri"/>
                <a:sym typeface="Calibri"/>
              </a:rPr>
              <a:t>Liberatory</a:t>
            </a:r>
            <a:r>
              <a:rPr lang="en-US" sz="3600" dirty="0" smtClean="0">
                <a:solidFill>
                  <a:srgbClr val="00B2A9"/>
                </a:solidFill>
                <a:latin typeface="Calibri"/>
                <a:ea typeface="Calibri"/>
                <a:cs typeface="Calibri"/>
                <a:sym typeface="Calibri"/>
              </a:rPr>
              <a:t> Workplace?</a:t>
            </a:r>
            <a:endParaRPr lang="en" sz="3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" sz="20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Tend to Culture: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Policies, structures, values, norms foster appreciation, trust, community, and wellness for all team members</a:t>
            </a: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Invite Wholeness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Team members know they can bring their full selves to work without negative repercussions </a:t>
            </a:r>
            <a:endParaRPr lang="en-US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Enable Genius: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Team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members are positioned to do their best work, work that brings them joy and creates tremendous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82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1304748" y="431978"/>
            <a:ext cx="7157216" cy="4569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3600" dirty="0">
                <a:solidFill>
                  <a:srgbClr val="00B2A9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</a:p>
          <a:p>
            <a:pPr algn="ctr"/>
            <a:endParaRPr lang="en" sz="2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Welcome &amp; Grounding</a:t>
            </a: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Context Setting</a:t>
            </a: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Tend to Culture</a:t>
            </a: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BREAK</a:t>
            </a: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Invite Wholeness</a:t>
            </a: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Enable Genius</a:t>
            </a:r>
            <a:endParaRPr lang="en" sz="26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Closing Reflections</a:t>
            </a:r>
            <a:endParaRPr lang="en" sz="26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1304748" y="431978"/>
            <a:ext cx="7157216" cy="4569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endParaRPr lang="en-US" sz="3600" dirty="0" smtClean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3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3600" dirty="0" smtClean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4500" b="1" dirty="0" smtClean="0">
                <a:solidFill>
                  <a:srgbClr val="00B2A9"/>
                </a:solidFill>
                <a:latin typeface="Calibri"/>
                <a:ea typeface="Calibri"/>
                <a:cs typeface="Calibri"/>
                <a:sym typeface="Calibri"/>
              </a:rPr>
              <a:t>Tend to Culture</a:t>
            </a:r>
            <a:endParaRPr lang="en" sz="4500" b="1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" sz="2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0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1304748" y="431978"/>
            <a:ext cx="7519034" cy="4569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3600" dirty="0" smtClean="0">
                <a:solidFill>
                  <a:srgbClr val="00B2A9"/>
                </a:solidFill>
                <a:latin typeface="Calibri"/>
                <a:ea typeface="Calibri"/>
                <a:cs typeface="Calibri"/>
                <a:sym typeface="Calibri"/>
              </a:rPr>
              <a:t>What Creates Organizational Culture?</a:t>
            </a:r>
            <a:endParaRPr lang="en" sz="3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" sz="2600" dirty="0">
              <a:solidFill>
                <a:srgbClr val="00B2A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Policies</a:t>
            </a: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Practices &amp; Norms</a:t>
            </a: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Structures</a:t>
            </a:r>
          </a:p>
          <a:p>
            <a:pPr marL="438150" lvl="3" indent="-342900">
              <a:buSzPct val="100000"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Values &amp; Beliefs</a:t>
            </a:r>
            <a:endParaRPr lang="en" sz="32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94" b="13423"/>
          <a:stretch/>
        </p:blipFill>
        <p:spPr>
          <a:xfrm>
            <a:off x="0" y="0"/>
            <a:ext cx="1177823" cy="131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34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may contain: 2 people, people sitting, screen and indoor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-586619"/>
            <a:ext cx="9575636" cy="718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9600" y="295635"/>
            <a:ext cx="68970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</a:rPr>
              <a:t>Reflection Question</a:t>
            </a:r>
          </a:p>
          <a:p>
            <a:pPr algn="ctr"/>
            <a:endParaRPr lang="en-US" sz="3200" dirty="0">
              <a:latin typeface="+mn-lt"/>
            </a:endParaRPr>
          </a:p>
          <a:p>
            <a:pPr algn="ctr"/>
            <a:r>
              <a:rPr lang="en-US" sz="3200" dirty="0" smtClean="0">
                <a:latin typeface="+mn-lt"/>
              </a:rPr>
              <a:t>Share a policy, practice, norm, structure, or value that has felt oppressive in your past or present workplace.</a:t>
            </a:r>
          </a:p>
          <a:p>
            <a:pPr algn="ctr"/>
            <a:endParaRPr lang="en-US" sz="3200" dirty="0">
              <a:latin typeface="+mn-lt"/>
            </a:endParaRPr>
          </a:p>
          <a:p>
            <a:pPr algn="ctr"/>
            <a:r>
              <a:rPr lang="en-US" sz="3200" dirty="0" smtClean="0">
                <a:latin typeface="+mn-lt"/>
              </a:rPr>
              <a:t>Share </a:t>
            </a:r>
            <a:r>
              <a:rPr lang="en-US" sz="3200" dirty="0">
                <a:latin typeface="+mn-lt"/>
              </a:rPr>
              <a:t>a policy, practice, norm</a:t>
            </a:r>
            <a:r>
              <a:rPr lang="en-US" sz="3200" dirty="0" smtClean="0">
                <a:latin typeface="+mn-lt"/>
              </a:rPr>
              <a:t>, structure, or value </a:t>
            </a:r>
            <a:r>
              <a:rPr lang="en-US" sz="3200" dirty="0">
                <a:latin typeface="+mn-lt"/>
              </a:rPr>
              <a:t>that </a:t>
            </a:r>
            <a:r>
              <a:rPr lang="en-US" sz="3200" dirty="0" smtClean="0">
                <a:latin typeface="+mn-lt"/>
              </a:rPr>
              <a:t>has felt </a:t>
            </a:r>
            <a:r>
              <a:rPr lang="en-US" sz="3200" dirty="0" err="1" smtClean="0">
                <a:latin typeface="+mn-lt"/>
              </a:rPr>
              <a:t>liberatory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in your past or present </a:t>
            </a:r>
            <a:r>
              <a:rPr lang="en-US" sz="3200" dirty="0" smtClean="0">
                <a:latin typeface="+mn-lt"/>
              </a:rPr>
              <a:t>workplace</a:t>
            </a:r>
            <a:r>
              <a:rPr lang="en-US" sz="32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099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36296</TotalTime>
  <Words>648</Words>
  <Application>Microsoft Macintosh PowerPoint</Application>
  <PresentationFormat>On-screen Show (16:9)</PresentationFormat>
  <Paragraphs>185</Paragraphs>
  <Slides>38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Grounding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Genius Teams</vt:lpstr>
      <vt:lpstr>PowerPoint Presentation</vt:lpstr>
      <vt:lpstr>PowerPoint Presentation</vt:lpstr>
      <vt:lpstr>Genius</vt:lpstr>
      <vt:lpstr>Zone of Excellence</vt:lpstr>
      <vt:lpstr>Zone of Competence </vt:lpstr>
      <vt:lpstr>Zone of Incompetence</vt:lpstr>
      <vt:lpstr>PowerPoint Presentation</vt:lpstr>
      <vt:lpstr>Genius Tools</vt:lpstr>
      <vt:lpstr>Genius tracker</vt:lpstr>
      <vt:lpstr>Hiring for Genius </vt:lpstr>
      <vt:lpstr>PowerPoint Presentation</vt:lpstr>
      <vt:lpstr>Hiring for Genius</vt:lpstr>
      <vt:lpstr>Great Genius Swap</vt:lpstr>
      <vt:lpstr>Genius Tools Summary</vt:lpstr>
      <vt:lpstr>PowerPoint Presentation</vt:lpstr>
      <vt:lpstr>PowerPoint Presentation</vt:lpstr>
      <vt:lpstr>July 17-19  SVP trip to Montgomery, AL  National Memorial for Peace &amp; Justice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SVPLA 2017 Summer  Fast Pitch Coaching</dc:title>
  <dc:creator>Sharon Stratton</dc:creator>
  <cp:lastModifiedBy>Christine Margiotta</cp:lastModifiedBy>
  <cp:revision>299</cp:revision>
  <cp:lastPrinted>2018-08-27T19:51:21Z</cp:lastPrinted>
  <dcterms:modified xsi:type="dcterms:W3CDTF">2019-05-06T16:45:10Z</dcterms:modified>
</cp:coreProperties>
</file>