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9144000"/>
  <p:notesSz cx="6858000" cy="9144000"/>
  <p:embeddedFontLst>
    <p:embeddedFont>
      <p:font typeface="Century Gothic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4F6DA7F7-C3ED-4BC5-A0AF-FE4D3A5580A4}">
  <a:tblStyle styleId="{4F6DA7F7-C3ED-4BC5-A0AF-FE4D3A5580A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CenturyGothic-regular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enturyGothic-italic.fntdata"/><Relationship Id="rId25" Type="http://schemas.openxmlformats.org/officeDocument/2006/relationships/font" Target="fonts/CenturyGothic-bold.fntdata"/><Relationship Id="rId27" Type="http://schemas.openxmlformats.org/officeDocument/2006/relationships/font" Target="fonts/CenturyGothic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62d17200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262d172000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629294d5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g2629294d5d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9f670cfad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g39f670cfad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9f670cfad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39f670cfad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47b290d31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247b290d31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9f670cfad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39f670cfad_0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9f670cfad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g39f670cfad_0_4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9f670cfa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g39f670cfad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47b290d31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g247b290d31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c5bb3ea4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3c5bb3ea4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9f670cfa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39f670cfad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a8a6942e9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g2a8a6942e9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" name="Google Shape;19;p3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41290" y="2213843"/>
            <a:ext cx="1391968" cy="155286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/>
        </p:nvSpPr>
        <p:spPr>
          <a:xfrm>
            <a:off x="665542" y="3665103"/>
            <a:ext cx="7743463" cy="13619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00" u="none" cap="none" strike="noStrike">
                <a:solidFill>
                  <a:srgbClr val="262626"/>
                </a:solidFill>
                <a:latin typeface="Avenir"/>
                <a:ea typeface="Avenir"/>
                <a:cs typeface="Avenir"/>
                <a:sym typeface="Avenir"/>
              </a:rPr>
              <a:t>Welcome!</a:t>
            </a:r>
            <a:endParaRPr b="0" i="0" sz="60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665543" y="915548"/>
            <a:ext cx="7743463" cy="789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Theory of Change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/>
          <p:nvPr/>
        </p:nvSpPr>
        <p:spPr>
          <a:xfrm>
            <a:off x="1769500" y="754750"/>
            <a:ext cx="7336200" cy="9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sz="36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/>
          </a:p>
        </p:txBody>
      </p:sp>
      <p:sp>
        <p:nvSpPr>
          <p:cNvPr id="141" name="Google Shape;141;p22"/>
          <p:cNvSpPr txBox="1"/>
          <p:nvPr/>
        </p:nvSpPr>
        <p:spPr>
          <a:xfrm>
            <a:off x="694475" y="2141575"/>
            <a:ext cx="7941000" cy="405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Why is it important that more than just mission and vision guide your work?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42" name="Google Shape;142;p22"/>
          <p:cNvSpPr txBox="1"/>
          <p:nvPr/>
        </p:nvSpPr>
        <p:spPr>
          <a:xfrm>
            <a:off x="1966225" y="560350"/>
            <a:ext cx="68409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More than a Vision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/>
          <p:nvPr/>
        </p:nvSpPr>
        <p:spPr>
          <a:xfrm>
            <a:off x="1936375" y="534900"/>
            <a:ext cx="6960000" cy="7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Early Stage Strategy</a:t>
            </a:r>
            <a:endParaRPr/>
          </a:p>
        </p:txBody>
      </p:sp>
      <p:sp>
        <p:nvSpPr>
          <p:cNvPr id="148" name="Google Shape;148;p23"/>
          <p:cNvSpPr txBox="1"/>
          <p:nvPr/>
        </p:nvSpPr>
        <p:spPr>
          <a:xfrm>
            <a:off x="694375" y="2288450"/>
            <a:ext cx="82020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This is a s</a:t>
            </a: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trategy</a:t>
            </a: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for an after school organization that uses academics, athletics, leadership training, and the arts to help students reach their full potential.</a:t>
            </a:r>
            <a:endParaRPr sz="11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/>
          <p:nvPr/>
        </p:nvSpPr>
        <p:spPr>
          <a:xfrm>
            <a:off x="1936375" y="534900"/>
            <a:ext cx="6960000" cy="7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Causal Link</a:t>
            </a:r>
            <a:endParaRPr/>
          </a:p>
        </p:txBody>
      </p:sp>
      <p:sp>
        <p:nvSpPr>
          <p:cNvPr id="154" name="Google Shape;154;p24"/>
          <p:cNvSpPr txBox="1"/>
          <p:nvPr/>
        </p:nvSpPr>
        <p:spPr>
          <a:xfrm>
            <a:off x="605225" y="1976050"/>
            <a:ext cx="8202000" cy="41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Causal link is the connection between: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venir"/>
              <a:buChar char="●"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cause (=the reason for something) 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venir"/>
              <a:buChar char="●"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effect (=its consequences)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For example: As </a:t>
            </a: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temperature</a:t>
            </a: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increases</a:t>
            </a: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, </a:t>
            </a: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ice cream</a:t>
            </a: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sales increase.  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The </a:t>
            </a: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temperature</a:t>
            </a: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increase</a:t>
            </a: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causes the ice cream sales to increase.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/>
          <p:nvPr/>
        </p:nvSpPr>
        <p:spPr>
          <a:xfrm>
            <a:off x="1936375" y="534900"/>
            <a:ext cx="6960000" cy="7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Other </a:t>
            </a: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Strategies</a:t>
            </a:r>
            <a:endParaRPr/>
          </a:p>
        </p:txBody>
      </p:sp>
      <p:sp>
        <p:nvSpPr>
          <p:cNvPr id="160" name="Google Shape;160;p25"/>
          <p:cNvSpPr txBox="1"/>
          <p:nvPr/>
        </p:nvSpPr>
        <p:spPr>
          <a:xfrm>
            <a:off x="605225" y="1976050"/>
            <a:ext cx="8202000" cy="41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What would you suggests as a strategy for this organization to achieve the long-term goal of financial independence? 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6"/>
          <p:cNvSpPr txBox="1"/>
          <p:nvPr/>
        </p:nvSpPr>
        <p:spPr>
          <a:xfrm>
            <a:off x="1990846" y="659757"/>
            <a:ext cx="715315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Case Study: SVP Connecticut</a:t>
            </a:r>
            <a:endParaRPr/>
          </a:p>
        </p:txBody>
      </p:sp>
      <p:sp>
        <p:nvSpPr>
          <p:cNvPr id="166" name="Google Shape;166;p26"/>
          <p:cNvSpPr txBox="1"/>
          <p:nvPr/>
        </p:nvSpPr>
        <p:spPr>
          <a:xfrm>
            <a:off x="716400" y="2060400"/>
            <a:ext cx="77112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graphicFrame>
        <p:nvGraphicFramePr>
          <p:cNvPr id="167" name="Google Shape;167;p26"/>
          <p:cNvGraphicFramePr/>
          <p:nvPr/>
        </p:nvGraphicFramePr>
        <p:xfrm>
          <a:off x="537500" y="1855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{4F6DA7F7-C3ED-4BC5-A0AF-FE4D3A5580A4}</a:tableStyleId>
              </a:tblPr>
              <a:tblGrid>
                <a:gridCol w="3492125"/>
                <a:gridCol w="4643675"/>
              </a:tblGrid>
              <a:tr h="8096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latin typeface="Avenir"/>
                          <a:ea typeface="Avenir"/>
                          <a:cs typeface="Avenir"/>
                          <a:sym typeface="Avenir"/>
                        </a:rPr>
                        <a:t>Economic opportunity gap</a:t>
                      </a:r>
                      <a:endParaRPr sz="1600">
                        <a:latin typeface="Avenir"/>
                        <a:ea typeface="Avenir"/>
                        <a:cs typeface="Avenir"/>
                        <a:sym typeface="Avenir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Avenir"/>
                          <a:ea typeface="Avenir"/>
                          <a:cs typeface="Avenir"/>
                          <a:sym typeface="Avenir"/>
                        </a:rPr>
                        <a:t>384,350 people (10.7%) un/underemployed </a:t>
                      </a:r>
                      <a:endParaRPr sz="1600">
                        <a:latin typeface="Avenir"/>
                        <a:ea typeface="Avenir"/>
                        <a:cs typeface="Avenir"/>
                        <a:sym typeface="Avenir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latin typeface="Avenir"/>
                          <a:ea typeface="Avenir"/>
                          <a:cs typeface="Avenir"/>
                          <a:sym typeface="Avenir"/>
                        </a:rPr>
                        <a:t>504,693 poor/ working poor households</a:t>
                      </a:r>
                      <a:endParaRPr sz="1600">
                        <a:latin typeface="Avenir"/>
                        <a:ea typeface="Avenir"/>
                        <a:cs typeface="Avenir"/>
                        <a:sym typeface="Avenir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latin typeface="Avenir"/>
                          <a:ea typeface="Avenir"/>
                          <a:cs typeface="Avenir"/>
                          <a:sym typeface="Avenir"/>
                        </a:rPr>
                        <a:t>Community Colleges</a:t>
                      </a:r>
                      <a:endParaRPr sz="1600">
                        <a:latin typeface="Avenir"/>
                        <a:ea typeface="Avenir"/>
                        <a:cs typeface="Avenir"/>
                        <a:sym typeface="Avenir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latin typeface="Avenir"/>
                          <a:ea typeface="Avenir"/>
                          <a:cs typeface="Avenir"/>
                          <a:sym typeface="Avenir"/>
                        </a:rPr>
                        <a:t>12% graduation rate after three years</a:t>
                      </a:r>
                      <a:endParaRPr sz="1600">
                        <a:latin typeface="Avenir"/>
                        <a:ea typeface="Avenir"/>
                        <a:cs typeface="Avenir"/>
                        <a:sym typeface="Avenir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latin typeface="Avenir"/>
                          <a:ea typeface="Avenir"/>
                          <a:cs typeface="Avenir"/>
                          <a:sym typeface="Avenir"/>
                        </a:rPr>
                        <a:t>Opportunity Youth  </a:t>
                      </a:r>
                      <a:endParaRPr sz="1600">
                        <a:latin typeface="Avenir"/>
                        <a:ea typeface="Avenir"/>
                        <a:cs typeface="Avenir"/>
                        <a:sym typeface="Avenir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latin typeface="Avenir"/>
                          <a:ea typeface="Avenir"/>
                          <a:cs typeface="Avenir"/>
                          <a:sym typeface="Avenir"/>
                        </a:rPr>
                        <a:t> 46,746 youth 16-24 out of work, out of school</a:t>
                      </a:r>
                      <a:endParaRPr sz="1600">
                        <a:latin typeface="Avenir"/>
                        <a:ea typeface="Avenir"/>
                        <a:cs typeface="Avenir"/>
                        <a:sym typeface="Avenir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latin typeface="Avenir"/>
                          <a:ea typeface="Avenir"/>
                          <a:cs typeface="Avenir"/>
                          <a:sym typeface="Avenir"/>
                        </a:rPr>
                        <a:t>Achievement Gap </a:t>
                      </a:r>
                      <a:endParaRPr sz="1600">
                        <a:latin typeface="Avenir"/>
                        <a:ea typeface="Avenir"/>
                        <a:cs typeface="Avenir"/>
                        <a:sym typeface="Avenir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latin typeface="Avenir"/>
                          <a:ea typeface="Avenir"/>
                          <a:cs typeface="Avenir"/>
                          <a:sym typeface="Avenir"/>
                        </a:rPr>
                        <a:t>238,730 students not ELA proficient (44%)</a:t>
                      </a:r>
                      <a:endParaRPr sz="1600">
                        <a:latin typeface="Avenir"/>
                        <a:ea typeface="Avenir"/>
                        <a:cs typeface="Avenir"/>
                        <a:sym typeface="Avenir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latin typeface="Avenir"/>
                          <a:ea typeface="Avenir"/>
                          <a:cs typeface="Avenir"/>
                          <a:sym typeface="Avenir"/>
                        </a:rPr>
                        <a:t>301,780 students not Math proficient (56%)</a:t>
                      </a:r>
                      <a:endParaRPr sz="1600">
                        <a:latin typeface="Avenir"/>
                        <a:ea typeface="Avenir"/>
                        <a:cs typeface="Avenir"/>
                        <a:sym typeface="Avenir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latin typeface="Avenir"/>
                          <a:ea typeface="Avenir"/>
                          <a:cs typeface="Avenir"/>
                          <a:sym typeface="Avenir"/>
                        </a:rPr>
                        <a:t>Ready for Kindergarten  </a:t>
                      </a:r>
                      <a:endParaRPr sz="1600">
                        <a:latin typeface="Avenir"/>
                        <a:ea typeface="Avenir"/>
                        <a:cs typeface="Avenir"/>
                        <a:sym typeface="Avenir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latin typeface="Avenir"/>
                          <a:ea typeface="Avenir"/>
                          <a:cs typeface="Avenir"/>
                          <a:sym typeface="Avenir"/>
                        </a:rPr>
                        <a:t>Age 4: 18 month achievement gap for poor children</a:t>
                      </a:r>
                      <a:endParaRPr sz="1600">
                        <a:latin typeface="Avenir"/>
                        <a:ea typeface="Avenir"/>
                        <a:cs typeface="Avenir"/>
                        <a:sym typeface="Avenir"/>
                      </a:endParaRPr>
                    </a:p>
                  </a:txBody>
                  <a:tcPr marT="63500" marB="63500" marR="63500" marL="63500"/>
                </a:tc>
              </a:tr>
              <a:tr h="4476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latin typeface="Avenir"/>
                          <a:ea typeface="Avenir"/>
                          <a:cs typeface="Avenir"/>
                          <a:sym typeface="Avenir"/>
                        </a:rPr>
                        <a:t>Infant/toddler care </a:t>
                      </a:r>
                      <a:endParaRPr sz="1600">
                        <a:latin typeface="Avenir"/>
                        <a:ea typeface="Avenir"/>
                        <a:cs typeface="Avenir"/>
                        <a:sym typeface="Avenir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600">
                          <a:latin typeface="Avenir"/>
                          <a:ea typeface="Avenir"/>
                          <a:cs typeface="Avenir"/>
                          <a:sym typeface="Avenir"/>
                        </a:rPr>
                        <a:t>Government subsidized slots for only 22% of FC low income</a:t>
                      </a:r>
                      <a:endParaRPr sz="1600">
                        <a:latin typeface="Avenir"/>
                        <a:ea typeface="Avenir"/>
                        <a:cs typeface="Avenir"/>
                        <a:sym typeface="Avenir"/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 txBox="1"/>
          <p:nvPr/>
        </p:nvSpPr>
        <p:spPr>
          <a:xfrm>
            <a:off x="1990846" y="659757"/>
            <a:ext cx="715315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Plausible | Doable | Testable</a:t>
            </a:r>
            <a:endParaRPr/>
          </a:p>
        </p:txBody>
      </p:sp>
      <p:sp>
        <p:nvSpPr>
          <p:cNvPr id="173" name="Google Shape;173;p27"/>
          <p:cNvSpPr txBox="1"/>
          <p:nvPr/>
        </p:nvSpPr>
        <p:spPr>
          <a:xfrm>
            <a:off x="694475" y="2303350"/>
            <a:ext cx="77112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91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AutoNum type="arabicPeriod"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Is it plausible - realistic or believable?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4191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AutoNum type="arabicPeriod"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Is it doable - are the resources </a:t>
            </a: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available?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4191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AutoNum type="arabicPeriod"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Is it testable - can it be reproduced?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4191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AutoNum type="arabicPeriod"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Why is it important that plans be </a:t>
            </a: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plausible</a:t>
            </a: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, doable, and testable? 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8"/>
          <p:cNvSpPr txBox="1"/>
          <p:nvPr/>
        </p:nvSpPr>
        <p:spPr>
          <a:xfrm>
            <a:off x="736500" y="2212675"/>
            <a:ext cx="7935000" cy="31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Reduce traumatic head injury in bicycle accidents. 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79" name="Google Shape;179;p28"/>
          <p:cNvSpPr txBox="1"/>
          <p:nvPr/>
        </p:nvSpPr>
        <p:spPr>
          <a:xfrm>
            <a:off x="1877491" y="659757"/>
            <a:ext cx="7153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Create a ToC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9"/>
          <p:cNvSpPr txBox="1"/>
          <p:nvPr/>
        </p:nvSpPr>
        <p:spPr>
          <a:xfrm>
            <a:off x="736500" y="2212675"/>
            <a:ext cx="7935000" cy="31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venir"/>
              <a:buChar char="●"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Philanthropic Strategies by Paul Brest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venir"/>
              <a:buChar char="●"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Change maps at other organizations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venir"/>
              <a:buChar char="●"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Blank change map for you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85" name="Google Shape;185;p29"/>
          <p:cNvSpPr txBox="1"/>
          <p:nvPr/>
        </p:nvSpPr>
        <p:spPr>
          <a:xfrm>
            <a:off x="1877491" y="659757"/>
            <a:ext cx="7153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Resources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0"/>
          <p:cNvSpPr txBox="1"/>
          <p:nvPr/>
        </p:nvSpPr>
        <p:spPr>
          <a:xfrm>
            <a:off x="736500" y="2212675"/>
            <a:ext cx="7935000" cy="31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You are welcome to keep your resources when you leave today! 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91" name="Google Shape;191;p30"/>
          <p:cNvSpPr txBox="1"/>
          <p:nvPr/>
        </p:nvSpPr>
        <p:spPr>
          <a:xfrm>
            <a:off x="1877491" y="659757"/>
            <a:ext cx="7153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Thank you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/>
        </p:nvSpPr>
        <p:spPr>
          <a:xfrm>
            <a:off x="1990846" y="659757"/>
            <a:ext cx="6192455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4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Where We’re Headed Today</a:t>
            </a:r>
            <a:endParaRPr/>
          </a:p>
        </p:txBody>
      </p:sp>
      <p:sp>
        <p:nvSpPr>
          <p:cNvPr id="92" name="Google Shape;92;p14"/>
          <p:cNvSpPr txBox="1"/>
          <p:nvPr/>
        </p:nvSpPr>
        <p:spPr>
          <a:xfrm>
            <a:off x="842650" y="1995000"/>
            <a:ext cx="7676700" cy="40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Define the term theory of change.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Explain the importance of having theory of change.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Apply theory of change practices to engaged philanthropy.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/>
        </p:nvSpPr>
        <p:spPr>
          <a:xfrm>
            <a:off x="682906" y="2280213"/>
            <a:ext cx="7789762" cy="3046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nir"/>
              <a:buChar char="•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Go around the room and review the outcomes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nir"/>
              <a:buChar char="•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Place one action from your hand you think matches the outcome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nir"/>
              <a:buChar char="•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Take a few moments to review the actions placed by your outcome and choose your favorite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1333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5"/>
          <p:cNvSpPr txBox="1"/>
          <p:nvPr/>
        </p:nvSpPr>
        <p:spPr>
          <a:xfrm>
            <a:off x="1990846" y="659757"/>
            <a:ext cx="6192455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Actions and Outcomes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/>
        </p:nvSpPr>
        <p:spPr>
          <a:xfrm>
            <a:off x="682906" y="2280213"/>
            <a:ext cx="7789800" cy="30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What is your name?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What keeps you busy?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Read your favorite action with your outcome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1333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6"/>
          <p:cNvSpPr txBox="1"/>
          <p:nvPr/>
        </p:nvSpPr>
        <p:spPr>
          <a:xfrm>
            <a:off x="1990846" y="659757"/>
            <a:ext cx="6192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Introduce Yourself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/>
          <p:nvPr/>
        </p:nvSpPr>
        <p:spPr>
          <a:xfrm>
            <a:off x="1966225" y="560350"/>
            <a:ext cx="68409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Making the Link</a:t>
            </a:r>
            <a:endParaRPr/>
          </a:p>
        </p:txBody>
      </p:sp>
      <p:sp>
        <p:nvSpPr>
          <p:cNvPr id="110" name="Google Shape;110;p17"/>
          <p:cNvSpPr txBox="1"/>
          <p:nvPr/>
        </p:nvSpPr>
        <p:spPr>
          <a:xfrm>
            <a:off x="694475" y="2303346"/>
            <a:ext cx="77898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What if there is no evidence linking the actions and outcomes?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/>
        </p:nvSpPr>
        <p:spPr>
          <a:xfrm>
            <a:off x="1990850" y="659750"/>
            <a:ext cx="67557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Theory of Change</a:t>
            </a:r>
            <a:endParaRPr/>
          </a:p>
        </p:txBody>
      </p:sp>
      <p:sp>
        <p:nvSpPr>
          <p:cNvPr id="116" name="Google Shape;116;p18"/>
          <p:cNvSpPr txBox="1"/>
          <p:nvPr/>
        </p:nvSpPr>
        <p:spPr>
          <a:xfrm>
            <a:off x="694475" y="2303350"/>
            <a:ext cx="71775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The hypothesis that shows how actions and short-term outcomes can lead to long-term impact.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/>
          <p:nvPr/>
        </p:nvSpPr>
        <p:spPr>
          <a:xfrm>
            <a:off x="1990850" y="659750"/>
            <a:ext cx="67557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Key Players</a:t>
            </a:r>
            <a:endParaRPr/>
          </a:p>
        </p:txBody>
      </p:sp>
      <p:sp>
        <p:nvSpPr>
          <p:cNvPr id="122" name="Google Shape;122;p19"/>
          <p:cNvSpPr txBox="1"/>
          <p:nvPr/>
        </p:nvSpPr>
        <p:spPr>
          <a:xfrm>
            <a:off x="694475" y="2303350"/>
            <a:ext cx="71775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Leadership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Broad range of stakeholders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Foundational </a:t>
            </a: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representatives</a:t>
            </a: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/>
          <p:nvPr/>
        </p:nvSpPr>
        <p:spPr>
          <a:xfrm>
            <a:off x="1990850" y="659750"/>
            <a:ext cx="67557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Change Map</a:t>
            </a:r>
            <a:endParaRPr/>
          </a:p>
        </p:txBody>
      </p:sp>
      <p:sp>
        <p:nvSpPr>
          <p:cNvPr id="128" name="Google Shape;128;p20"/>
          <p:cNvSpPr txBox="1"/>
          <p:nvPr/>
        </p:nvSpPr>
        <p:spPr>
          <a:xfrm>
            <a:off x="694475" y="2303350"/>
            <a:ext cx="71775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 graphic representation of conceptual linkage among an identified issue/problem, intended change, potential strategies, and values that guide the work of an organization.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1"/>
          <p:cNvSpPr txBox="1"/>
          <p:nvPr/>
        </p:nvSpPr>
        <p:spPr>
          <a:xfrm>
            <a:off x="1990850" y="659750"/>
            <a:ext cx="67557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Change Map Image</a:t>
            </a:r>
            <a:endParaRPr/>
          </a:p>
        </p:txBody>
      </p:sp>
      <p:sp>
        <p:nvSpPr>
          <p:cNvPr id="134" name="Google Shape;134;p21"/>
          <p:cNvSpPr txBox="1"/>
          <p:nvPr/>
        </p:nvSpPr>
        <p:spPr>
          <a:xfrm>
            <a:off x="694475" y="2303350"/>
            <a:ext cx="71775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35" name="Google Shape;13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90850" y="1515725"/>
            <a:ext cx="6624351" cy="464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