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comments+xml" PartName="/ppt/comments/comment1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mAuthor clrIdx="0" id="0" initials="" lastIdx="1" name="Kate Elias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m authorId="0" idx="1" dt="2017-12-01T22:19:03.109">
    <p:pos x="297" y="1199"/>
    <p:text>Should this slide refer to "they" or "you"?</p:text>
  </p:cm>
</p:cmLst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2ab6472fac_1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g2ab6472fac_1_1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2ab6472fac_1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g2ab6472fac_1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262d172000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g262d172000_0_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2787342d0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g2787342d0d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247b290d31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g247b290d31_0_2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ab6472fac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g2ab6472fac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262d172000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g262d172000_0_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247b290d31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g247b290d31_0_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247b290d31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g247b290d31_0_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2ab6472fac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g2ab6472fac_1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3" name="Google Shape;13;p2"/>
          <p:cNvSpPr txBox="1"/>
          <p:nvPr>
            <p:ph idx="1" type="body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396331" y="57944"/>
            <a:ext cx="4351338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4623593" y="2285206"/>
            <a:ext cx="5811838" cy="19716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623093" y="370681"/>
            <a:ext cx="5811838" cy="58007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ctrTitle"/>
          </p:nvPr>
        </p:nvSpPr>
        <p:spPr>
          <a:xfrm>
            <a:off x="685800" y="1122363"/>
            <a:ext cx="77724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6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9" name="Google Shape;19;p3"/>
          <p:cNvSpPr txBox="1"/>
          <p:nvPr>
            <p:ph idx="1" type="subTitle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6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png"/><Relationship Id="rId4" Type="http://schemas.openxmlformats.org/officeDocument/2006/relationships/hyperlink" Target="https://www.fidelitycharitable.org/giving-strategies/give/build-your-strategy.shtml" TargetMode="External"/><Relationship Id="rId5" Type="http://schemas.openxmlformats.org/officeDocument/2006/relationships/hyperlink" Target="https://www.charitynavigator.org/index.cfm?bay=content.view&amp;cpid=42" TargetMode="Externa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comments" Target="../comments/comment1.xml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841290" y="2213843"/>
            <a:ext cx="1391968" cy="155286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3"/>
          <p:cNvSpPr txBox="1"/>
          <p:nvPr/>
        </p:nvSpPr>
        <p:spPr>
          <a:xfrm>
            <a:off x="665542" y="3665103"/>
            <a:ext cx="7743463" cy="13619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6000" u="none" cap="none" strike="noStrike">
                <a:solidFill>
                  <a:srgbClr val="262626"/>
                </a:solidFill>
                <a:latin typeface="Avenir"/>
                <a:ea typeface="Avenir"/>
                <a:cs typeface="Avenir"/>
                <a:sym typeface="Avenir"/>
              </a:rPr>
              <a:t>Welcome!</a:t>
            </a:r>
            <a:endParaRPr b="0" i="0" sz="60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86" name="Google Shape;86;p13"/>
          <p:cNvSpPr txBox="1"/>
          <p:nvPr/>
        </p:nvSpPr>
        <p:spPr>
          <a:xfrm>
            <a:off x="665543" y="915548"/>
            <a:ext cx="7743463" cy="7899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Personal Giving Values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2"/>
          <p:cNvSpPr txBox="1"/>
          <p:nvPr/>
        </p:nvSpPr>
        <p:spPr>
          <a:xfrm>
            <a:off x="2142525" y="678550"/>
            <a:ext cx="6963300" cy="98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Giving Plan Review</a:t>
            </a:r>
            <a:endParaRPr/>
          </a:p>
        </p:txBody>
      </p:sp>
      <p:sp>
        <p:nvSpPr>
          <p:cNvPr id="140" name="Google Shape;140;p22"/>
          <p:cNvSpPr txBox="1"/>
          <p:nvPr/>
        </p:nvSpPr>
        <p:spPr>
          <a:xfrm>
            <a:off x="690050" y="2313950"/>
            <a:ext cx="7910400" cy="27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Walk around the room and take a look at how everyone distributed their resources. </a:t>
            </a:r>
            <a:endParaRPr sz="30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In your groups discuss why you you chose to distribute your resources the way you did. </a:t>
            </a:r>
            <a:endParaRPr sz="30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30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</a:br>
            <a:r>
              <a:rPr lang="en-US" sz="30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endParaRPr sz="30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3"/>
          <p:cNvSpPr txBox="1"/>
          <p:nvPr/>
        </p:nvSpPr>
        <p:spPr>
          <a:xfrm>
            <a:off x="2142525" y="678550"/>
            <a:ext cx="6963300" cy="98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Giving Plan Reflections </a:t>
            </a:r>
            <a:endParaRPr/>
          </a:p>
        </p:txBody>
      </p:sp>
      <p:sp>
        <p:nvSpPr>
          <p:cNvPr id="146" name="Google Shape;146;p23"/>
          <p:cNvSpPr txBox="1"/>
          <p:nvPr/>
        </p:nvSpPr>
        <p:spPr>
          <a:xfrm>
            <a:off x="690050" y="2313950"/>
            <a:ext cx="7910400" cy="27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How did having information about a variety of different organizations help you determine where to give?</a:t>
            </a:r>
            <a:endParaRPr sz="30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Did you have a difficult time making these decisions? </a:t>
            </a:r>
            <a:endParaRPr sz="30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4"/>
          <p:cNvSpPr txBox="1"/>
          <p:nvPr/>
        </p:nvSpPr>
        <p:spPr>
          <a:xfrm>
            <a:off x="1769500" y="754750"/>
            <a:ext cx="7336200" cy="98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endParaRPr sz="3600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endParaRPr/>
          </a:p>
        </p:txBody>
      </p:sp>
      <p:sp>
        <p:nvSpPr>
          <p:cNvPr id="152" name="Google Shape;152;p24"/>
          <p:cNvSpPr txBox="1"/>
          <p:nvPr/>
        </p:nvSpPr>
        <p:spPr>
          <a:xfrm>
            <a:off x="694475" y="1912975"/>
            <a:ext cx="7682700" cy="405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Use the handouts to write your giving plan and mission statement.</a:t>
            </a:r>
            <a:endParaRPr sz="30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53" name="Google Shape;153;p24"/>
          <p:cNvSpPr txBox="1"/>
          <p:nvPr/>
        </p:nvSpPr>
        <p:spPr>
          <a:xfrm>
            <a:off x="1966225" y="560350"/>
            <a:ext cx="68409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Personal Giving Plan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5"/>
          <p:cNvSpPr txBox="1"/>
          <p:nvPr/>
        </p:nvSpPr>
        <p:spPr>
          <a:xfrm>
            <a:off x="1990846" y="659757"/>
            <a:ext cx="71532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More Resources</a:t>
            </a:r>
            <a:endParaRPr/>
          </a:p>
        </p:txBody>
      </p:sp>
      <p:sp>
        <p:nvSpPr>
          <p:cNvPr id="159" name="Google Shape;159;p25"/>
          <p:cNvSpPr txBox="1"/>
          <p:nvPr/>
        </p:nvSpPr>
        <p:spPr>
          <a:xfrm>
            <a:off x="694475" y="2303350"/>
            <a:ext cx="7711200" cy="27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u="sng">
                <a:solidFill>
                  <a:schemeClr val="hlink"/>
                </a:solidFill>
                <a:latin typeface="Avenir"/>
                <a:ea typeface="Avenir"/>
                <a:cs typeface="Avenir"/>
                <a:sym typeface="Avenir"/>
                <a:hlinkClick r:id="rId4"/>
              </a:rPr>
              <a:t>https://www.fidelitycharitable.org/</a:t>
            </a:r>
            <a:endParaRPr sz="32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u="sng">
                <a:solidFill>
                  <a:schemeClr val="hlink"/>
                </a:solidFill>
                <a:latin typeface="Avenir"/>
                <a:ea typeface="Avenir"/>
                <a:cs typeface="Avenir"/>
                <a:sym typeface="Avenir"/>
                <a:hlinkClick r:id="rId5"/>
              </a:rPr>
              <a:t>https://www.charitynavigator.org/</a:t>
            </a:r>
            <a:endParaRPr sz="32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6"/>
          <p:cNvSpPr txBox="1"/>
          <p:nvPr/>
        </p:nvSpPr>
        <p:spPr>
          <a:xfrm>
            <a:off x="736500" y="2212675"/>
            <a:ext cx="7935000" cy="31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You are welcome to keep your resources when you leave today.</a:t>
            </a:r>
            <a:endParaRPr sz="32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Thank you! </a:t>
            </a:r>
            <a:endParaRPr sz="32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65" name="Google Shape;165;p26"/>
          <p:cNvSpPr txBox="1"/>
          <p:nvPr/>
        </p:nvSpPr>
        <p:spPr>
          <a:xfrm>
            <a:off x="1877491" y="659757"/>
            <a:ext cx="71532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Thank you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4">
            <a:alphaModFix/>
          </a:blip>
          <a:stretch>
            <a:fillRect b="0" l="0" r="0" t="0"/>
          </a:stretch>
        </a:blipFill>
      </p:bgPr>
    </p:bg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"/>
          <p:cNvSpPr txBox="1"/>
          <p:nvPr/>
        </p:nvSpPr>
        <p:spPr>
          <a:xfrm>
            <a:off x="1990846" y="659757"/>
            <a:ext cx="6192455" cy="6155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400" u="none" cap="none" strike="noStrik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Where We’re Headed Today</a:t>
            </a:r>
            <a:endParaRPr/>
          </a:p>
        </p:txBody>
      </p:sp>
      <p:sp>
        <p:nvSpPr>
          <p:cNvPr id="92" name="Google Shape;92;p14"/>
          <p:cNvSpPr txBox="1"/>
          <p:nvPr/>
        </p:nvSpPr>
        <p:spPr>
          <a:xfrm>
            <a:off x="471525" y="1904875"/>
            <a:ext cx="8378700" cy="40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Identify their personal giving style and evaluator their motivations</a:t>
            </a:r>
            <a:endParaRPr sz="20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en-US" sz="20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</a:br>
            <a:r>
              <a:rPr lang="en-US" sz="20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Distribute philanthropic resources based on personal giving values</a:t>
            </a:r>
            <a:br>
              <a:rPr lang="en-US" sz="20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</a:br>
            <a:endParaRPr sz="20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Design a personal giving plan that includes time, dollars, skills, network, and influence</a:t>
            </a:r>
            <a:br>
              <a:rPr lang="en-US" sz="20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</a:br>
            <a:endParaRPr sz="20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Differentiate the ways that they can give and identify what they should consider when creating a giving plan</a:t>
            </a:r>
            <a:endParaRPr sz="20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5"/>
          <p:cNvSpPr txBox="1"/>
          <p:nvPr/>
        </p:nvSpPr>
        <p:spPr>
          <a:xfrm>
            <a:off x="682906" y="2280213"/>
            <a:ext cx="7789762" cy="30469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What is your name?</a:t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What keeps you busy?</a:t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Giving Mission Statement</a:t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1333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15"/>
          <p:cNvSpPr txBox="1"/>
          <p:nvPr/>
        </p:nvSpPr>
        <p:spPr>
          <a:xfrm>
            <a:off x="1990846" y="659757"/>
            <a:ext cx="6192455" cy="6155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Introduction Questions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6"/>
          <p:cNvSpPr txBox="1"/>
          <p:nvPr/>
        </p:nvSpPr>
        <p:spPr>
          <a:xfrm>
            <a:off x="682906" y="2280213"/>
            <a:ext cx="7789800" cy="30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1333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sz="24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I want to create a better community by donating</a:t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1333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sz="24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money and time to a local organization every month. </a:t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16"/>
          <p:cNvSpPr txBox="1"/>
          <p:nvPr/>
        </p:nvSpPr>
        <p:spPr>
          <a:xfrm>
            <a:off x="1990846" y="659757"/>
            <a:ext cx="6192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Giving Mission Statement 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7"/>
          <p:cNvSpPr txBox="1"/>
          <p:nvPr/>
        </p:nvSpPr>
        <p:spPr>
          <a:xfrm>
            <a:off x="1966225" y="560350"/>
            <a:ext cx="68409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Charitable Resources</a:t>
            </a:r>
            <a:endParaRPr/>
          </a:p>
        </p:txBody>
      </p:sp>
      <p:pic>
        <p:nvPicPr>
          <p:cNvPr descr="Resources.png" id="110" name="Google Shape;110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1507575"/>
            <a:ext cx="8839203" cy="45325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8"/>
          <p:cNvSpPr txBox="1"/>
          <p:nvPr/>
        </p:nvSpPr>
        <p:spPr>
          <a:xfrm>
            <a:off x="2142525" y="678550"/>
            <a:ext cx="6963300" cy="98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Network vs Influence </a:t>
            </a:r>
            <a:endParaRPr/>
          </a:p>
        </p:txBody>
      </p:sp>
      <p:sp>
        <p:nvSpPr>
          <p:cNvPr id="116" name="Google Shape;116;p18"/>
          <p:cNvSpPr txBox="1"/>
          <p:nvPr/>
        </p:nvSpPr>
        <p:spPr>
          <a:xfrm>
            <a:off x="743300" y="1977450"/>
            <a:ext cx="7783500" cy="3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Network </a:t>
            </a:r>
            <a:endParaRPr b="1" sz="30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Your total reach; email lists, contacts, Twitter followers, etc...</a:t>
            </a:r>
            <a:endParaRPr sz="30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Influence</a:t>
            </a:r>
            <a:r>
              <a:rPr lang="en-US" sz="30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endParaRPr sz="30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Your ability to make a change; political or social influence</a:t>
            </a:r>
            <a:endParaRPr sz="30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30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</a:br>
            <a:r>
              <a:rPr lang="en-US" sz="30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endParaRPr sz="30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9"/>
          <p:cNvSpPr txBox="1"/>
          <p:nvPr/>
        </p:nvSpPr>
        <p:spPr>
          <a:xfrm>
            <a:off x="1990850" y="659750"/>
            <a:ext cx="67557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Quiz Time</a:t>
            </a:r>
            <a:endParaRPr/>
          </a:p>
        </p:txBody>
      </p:sp>
      <p:sp>
        <p:nvSpPr>
          <p:cNvPr id="122" name="Google Shape;122;p19"/>
          <p:cNvSpPr txBox="1"/>
          <p:nvPr/>
        </p:nvSpPr>
        <p:spPr>
          <a:xfrm>
            <a:off x="694475" y="2303350"/>
            <a:ext cx="7177500" cy="27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What is Your Giving Style?</a:t>
            </a:r>
            <a:endParaRPr sz="30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0"/>
          <p:cNvSpPr txBox="1"/>
          <p:nvPr/>
        </p:nvSpPr>
        <p:spPr>
          <a:xfrm>
            <a:off x="1769500" y="754750"/>
            <a:ext cx="7336200" cy="98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Organize Your Giving</a:t>
            </a:r>
            <a:endParaRPr/>
          </a:p>
        </p:txBody>
      </p:sp>
      <p:sp>
        <p:nvSpPr>
          <p:cNvPr id="128" name="Google Shape;128;p20"/>
          <p:cNvSpPr txBox="1"/>
          <p:nvPr/>
        </p:nvSpPr>
        <p:spPr>
          <a:xfrm>
            <a:off x="497700" y="2271500"/>
            <a:ext cx="8148600" cy="27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Distribute your resources to the organizations you see hanging around the room. </a:t>
            </a:r>
            <a:endParaRPr sz="30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1"/>
          <p:cNvSpPr txBox="1"/>
          <p:nvPr/>
        </p:nvSpPr>
        <p:spPr>
          <a:xfrm>
            <a:off x="1966225" y="560350"/>
            <a:ext cx="68409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Charitable Resources</a:t>
            </a:r>
            <a:endParaRPr/>
          </a:p>
        </p:txBody>
      </p:sp>
      <p:pic>
        <p:nvPicPr>
          <p:cNvPr descr="Resources.png" id="134" name="Google Shape;134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1507575"/>
            <a:ext cx="8839203" cy="45325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