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Shape 1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Shape 8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Shape 19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Shape 21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Shape 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41290" y="2213843"/>
            <a:ext cx="1391968" cy="155286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Shape 85"/>
          <p:cNvSpPr txBox="1"/>
          <p:nvPr/>
        </p:nvSpPr>
        <p:spPr>
          <a:xfrm>
            <a:off x="665542" y="3665103"/>
            <a:ext cx="7743463" cy="1361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6000" u="none" cap="none" strike="noStrike">
                <a:solidFill>
                  <a:srgbClr val="262626"/>
                </a:solidFill>
                <a:latin typeface="Avenir"/>
                <a:ea typeface="Avenir"/>
                <a:cs typeface="Avenir"/>
                <a:sym typeface="Avenir"/>
              </a:rPr>
              <a:t>Welcome!</a:t>
            </a:r>
            <a:endParaRPr b="0" i="0" sz="6000" u="none" cap="none" strike="noStrik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665543" y="763148"/>
            <a:ext cx="7743600" cy="7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Nonprofit Capacity Building</a:t>
            </a:r>
            <a:endParaRPr sz="32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for Greater Impact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/>
        </p:nvSpPr>
        <p:spPr>
          <a:xfrm>
            <a:off x="1936377" y="659750"/>
            <a:ext cx="6852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Capacity Building Progress</a:t>
            </a:r>
            <a:endParaRPr/>
          </a:p>
        </p:txBody>
      </p:sp>
      <p:sp>
        <p:nvSpPr>
          <p:cNvPr id="141" name="Shape 141"/>
          <p:cNvSpPr txBox="1"/>
          <p:nvPr/>
        </p:nvSpPr>
        <p:spPr>
          <a:xfrm>
            <a:off x="694475" y="2303350"/>
            <a:ext cx="76827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Please stop working!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1936377" y="659750"/>
            <a:ext cx="68526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Capacity Building Roadblocks</a:t>
            </a:r>
            <a:endParaRPr/>
          </a:p>
        </p:txBody>
      </p:sp>
      <p:sp>
        <p:nvSpPr>
          <p:cNvPr id="147" name="Shape 147"/>
          <p:cNvSpPr txBox="1"/>
          <p:nvPr/>
        </p:nvSpPr>
        <p:spPr>
          <a:xfrm>
            <a:off x="694475" y="2303350"/>
            <a:ext cx="76827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prevents capacity building?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/>
        </p:nvSpPr>
        <p:spPr>
          <a:xfrm>
            <a:off x="1990846" y="659757"/>
            <a:ext cx="71531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The OCAT</a:t>
            </a:r>
            <a:endParaRPr/>
          </a:p>
        </p:txBody>
      </p:sp>
      <p:sp>
        <p:nvSpPr>
          <p:cNvPr id="153" name="Shape 153"/>
          <p:cNvSpPr txBox="1"/>
          <p:nvPr/>
        </p:nvSpPr>
        <p:spPr>
          <a:xfrm>
            <a:off x="716400" y="206040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SVP Organizational Capacity Assessment Tool.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4">
            <a:alphaModFix/>
          </a:blip>
          <a:srcRect b="0" l="0" r="0" t="11418"/>
          <a:stretch/>
        </p:blipFill>
        <p:spPr>
          <a:xfrm>
            <a:off x="1857250" y="2835875"/>
            <a:ext cx="5824999" cy="3189450"/>
          </a:xfrm>
          <a:prstGeom prst="rect">
            <a:avLst/>
          </a:prstGeom>
          <a:noFill/>
          <a:ln cap="flat" cmpd="sng" w="38100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/>
        </p:nvSpPr>
        <p:spPr>
          <a:xfrm>
            <a:off x="1990846" y="659757"/>
            <a:ext cx="71531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Laying the Foundation</a:t>
            </a:r>
            <a:endParaRPr/>
          </a:p>
        </p:txBody>
      </p:sp>
      <p:sp>
        <p:nvSpPr>
          <p:cNvPr id="160" name="Shape 160"/>
          <p:cNvSpPr txBox="1"/>
          <p:nvPr/>
        </p:nvSpPr>
        <p:spPr>
          <a:xfrm>
            <a:off x="335566" y="2267811"/>
            <a:ext cx="8290200" cy="24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 your groups, please use the flipchart to write the answer to the questions at the top of your handout.</a:t>
            </a:r>
            <a:endParaRPr sz="3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3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/>
        </p:nvSpPr>
        <p:spPr>
          <a:xfrm>
            <a:off x="1990846" y="659757"/>
            <a:ext cx="715315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OCAT Testimonials</a:t>
            </a:r>
            <a:endParaRPr/>
          </a:p>
        </p:txBody>
      </p:sp>
      <p:sp>
        <p:nvSpPr>
          <p:cNvPr id="166" name="Shape 166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OCAT is a reality check. Once you check reality, figure out where you want to focus your capacity building.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OCAT Testimonials</a:t>
            </a:r>
            <a:endParaRPr/>
          </a:p>
        </p:txBody>
      </p:sp>
      <p:sp>
        <p:nvSpPr>
          <p:cNvPr id="172" name="Shape 172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biggest surprise is that it isn’t as difficult as I thought it was going to be.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OCAT Testimonials</a:t>
            </a:r>
            <a:endParaRPr/>
          </a:p>
        </p:txBody>
      </p:sp>
      <p:sp>
        <p:nvSpPr>
          <p:cNvPr id="178" name="Shape 178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Once we took it, I was excited to go back and measure the impact after one year.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OCAT Testimonials</a:t>
            </a:r>
            <a:endParaRPr/>
          </a:p>
        </p:txBody>
      </p:sp>
      <p:sp>
        <p:nvSpPr>
          <p:cNvPr id="184" name="Shape 184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For measuring impact, OCAT may not be the perfect tool, but it can shape the conversation.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OCAT Testimonials</a:t>
            </a:r>
            <a:endParaRPr/>
          </a:p>
        </p:txBody>
      </p:sp>
      <p:sp>
        <p:nvSpPr>
          <p:cNvPr id="190" name="Shape 190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 value of the OCAT is to generate a conversation that doesn’t normally happen both between the board and the board and staff.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OCAT Testimonials</a:t>
            </a:r>
            <a:endParaRPr/>
          </a:p>
        </p:txBody>
      </p:sp>
      <p:sp>
        <p:nvSpPr>
          <p:cNvPr id="196" name="Shape 196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There is some redundancy, which is good. It helped you look at things through a different lens. It didn’t feel like anything was missing.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4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Where We’re Headed Today</a:t>
            </a:r>
            <a:endParaRPr/>
          </a:p>
        </p:txBody>
      </p:sp>
      <p:sp>
        <p:nvSpPr>
          <p:cNvPr id="92" name="Shape 92"/>
          <p:cNvSpPr txBox="1"/>
          <p:nvPr/>
        </p:nvSpPr>
        <p:spPr>
          <a:xfrm>
            <a:off x="885125" y="2016225"/>
            <a:ext cx="7676700" cy="40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Capacity building role in nonprofits.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Features of successful capacity building initiatives.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Philosophies around measuring impact of capacity building initiatives.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OCAT Testimonials</a:t>
            </a:r>
            <a:endParaRPr/>
          </a:p>
        </p:txBody>
      </p:sp>
      <p:sp>
        <p:nvSpPr>
          <p:cNvPr id="202" name="Shape 202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Which </a:t>
            </a: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of these perspectives resonate the most with you and why?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/>
        </p:nvSpPr>
        <p:spPr>
          <a:xfrm>
            <a:off x="1990846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Real Capacity Building</a:t>
            </a:r>
            <a:endParaRPr/>
          </a:p>
        </p:txBody>
      </p:sp>
      <p:sp>
        <p:nvSpPr>
          <p:cNvPr id="208" name="Shape 208"/>
          <p:cNvSpPr txBox="1"/>
          <p:nvPr/>
        </p:nvSpPr>
        <p:spPr>
          <a:xfrm>
            <a:off x="694475" y="2303350"/>
            <a:ext cx="77112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 do we help organizations be capacity building ready?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/>
        </p:nvSpPr>
        <p:spPr>
          <a:xfrm>
            <a:off x="736500" y="2212675"/>
            <a:ext cx="7935000" cy="31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You are welcome to keep your resources when you leave today.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14" name="Shape 214"/>
          <p:cNvSpPr txBox="1"/>
          <p:nvPr/>
        </p:nvSpPr>
        <p:spPr>
          <a:xfrm>
            <a:off x="1877491" y="659757"/>
            <a:ext cx="7153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Thank you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/>
        </p:nvSpPr>
        <p:spPr>
          <a:xfrm>
            <a:off x="682906" y="2280213"/>
            <a:ext cx="7789762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is your name?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 long have you been a partner?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Would you rather have a 30 hour long day or a team of 3 personal assistants to take care of things for you? Why?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1333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 txBox="1"/>
          <p:nvPr/>
        </p:nvSpPr>
        <p:spPr>
          <a:xfrm>
            <a:off x="1990846" y="659757"/>
            <a:ext cx="6192455" cy="6155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Introduction Questions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Capacity Building</a:t>
            </a:r>
            <a:endParaRPr/>
          </a:p>
        </p:txBody>
      </p:sp>
      <p:sp>
        <p:nvSpPr>
          <p:cNvPr id="104" name="Shape 104"/>
          <p:cNvSpPr txBox="1"/>
          <p:nvPr/>
        </p:nvSpPr>
        <p:spPr>
          <a:xfrm>
            <a:off x="694475" y="2303346"/>
            <a:ext cx="77898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Capacity building is developing core skills, leadership, culture, management practices, strategies, and systems to enhance an organization’s effectiveness, sustainability, and ability to fulfill its mission.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Tools for Capacity Building</a:t>
            </a:r>
            <a:endParaRPr/>
          </a:p>
        </p:txBody>
      </p:sp>
      <p:sp>
        <p:nvSpPr>
          <p:cNvPr id="110" name="Shape 110"/>
          <p:cNvSpPr txBox="1"/>
          <p:nvPr/>
        </p:nvSpPr>
        <p:spPr>
          <a:xfrm>
            <a:off x="694475" y="2303346"/>
            <a:ext cx="77898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tools have you used to evaluate capacity building needs? </a:t>
            </a:r>
            <a:endParaRPr sz="32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/>
        </p:nvSpPr>
        <p:spPr>
          <a:xfrm>
            <a:off x="1990850" y="659750"/>
            <a:ext cx="67557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Capacity Building in a Nonprofit</a:t>
            </a:r>
            <a:endParaRPr/>
          </a:p>
        </p:txBody>
      </p:sp>
      <p:sp>
        <p:nvSpPr>
          <p:cNvPr id="116" name="Shape 116"/>
          <p:cNvSpPr txBox="1"/>
          <p:nvPr/>
        </p:nvSpPr>
        <p:spPr>
          <a:xfrm>
            <a:off x="694475" y="2303350"/>
            <a:ext cx="71775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 your groups, review your handout and use the flipchart to capture capacity building ideas.</a:t>
            </a:r>
            <a:endParaRPr sz="30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2051200" y="754750"/>
            <a:ext cx="73362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Development Advisory Committee </a:t>
            </a:r>
            <a:endParaRPr sz="30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/>
          </a:p>
        </p:txBody>
      </p:sp>
      <p:sp>
        <p:nvSpPr>
          <p:cNvPr id="122" name="Shape 122"/>
          <p:cNvSpPr txBox="1"/>
          <p:nvPr/>
        </p:nvSpPr>
        <p:spPr>
          <a:xfrm>
            <a:off x="694475" y="2303350"/>
            <a:ext cx="76827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List the key qualities and traits the members of this advisory committee should possess to provide a well-balanced set of funding skills.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Determine who in your organization is best suited to interface with this committee and explain why.</a:t>
            </a: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/>
        </p:nvSpPr>
        <p:spPr>
          <a:xfrm>
            <a:off x="2142525" y="678550"/>
            <a:ext cx="69633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Sustaining Membership</a:t>
            </a: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/>
          </a:p>
        </p:txBody>
      </p:sp>
      <p:sp>
        <p:nvSpPr>
          <p:cNvPr id="128" name="Shape 128"/>
          <p:cNvSpPr txBox="1"/>
          <p:nvPr/>
        </p:nvSpPr>
        <p:spPr>
          <a:xfrm>
            <a:off x="694475" y="2303350"/>
            <a:ext cx="7682700" cy="27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Who is your target audience?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 do you convert existing one-time donors into sustaining members?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Who in your organization will spearhead this?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3">
            <a:alphaModFix/>
          </a:blip>
          <a:stretch>
            <a:fillRect b="0" l="0" r="0" t="0"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/>
        </p:nvSpPr>
        <p:spPr>
          <a:xfrm>
            <a:off x="1769500" y="754750"/>
            <a:ext cx="7336200" cy="9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360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/>
          </a:p>
        </p:txBody>
      </p:sp>
      <p:sp>
        <p:nvSpPr>
          <p:cNvPr id="134" name="Shape 134"/>
          <p:cNvSpPr txBox="1"/>
          <p:nvPr/>
        </p:nvSpPr>
        <p:spPr>
          <a:xfrm>
            <a:off x="694475" y="1912975"/>
            <a:ext cx="7682700" cy="40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Who are key stakeholders in recruitment?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How do you advertise for the position to insure good candidates?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What does your organization think is a realistic timeline for having this role filled?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810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venir"/>
              <a:buChar char="●"/>
            </a:pPr>
            <a:r>
              <a:rPr lang="en-US" sz="24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Who will cover the job duties of the Office Manager until that role is filled?</a:t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1966225" y="560350"/>
            <a:ext cx="68409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Office Manager Resignation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