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Author clrIdx="0" id="0" initials="" lastIdx="1" name="Kate Elias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 authorId="0" idx="1" dt="2017-12-23T21:47:01.845">
    <p:pos x="1254" y="415"/>
    <p:text>Added apostrophe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Shape 13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Shape 8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Shape 9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Shape 10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Shape 107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Shape 11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Shape 119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Shape 125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Shape 13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9" name="Shape 19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2" type="body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3" type="body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4" type="body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comments" Target="../comments/comment1.xml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41290" y="2213843"/>
            <a:ext cx="1391968" cy="155286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/>
          <p:nvPr/>
        </p:nvSpPr>
        <p:spPr>
          <a:xfrm>
            <a:off x="665542" y="3665103"/>
            <a:ext cx="7743463" cy="13619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000" u="none" cap="none" strike="noStrike">
                <a:solidFill>
                  <a:srgbClr val="262626"/>
                </a:solidFill>
                <a:latin typeface="Avenir"/>
                <a:ea typeface="Avenir"/>
                <a:cs typeface="Avenir"/>
                <a:sym typeface="Avenir"/>
              </a:rPr>
              <a:t>Welcome!</a:t>
            </a:r>
            <a:endParaRPr b="0" i="0" sz="60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86" name="Shape 86"/>
          <p:cNvSpPr txBox="1"/>
          <p:nvPr/>
        </p:nvSpPr>
        <p:spPr>
          <a:xfrm>
            <a:off x="665543" y="915548"/>
            <a:ext cx="7743463" cy="7899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Board Development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/>
        </p:nvSpPr>
        <p:spPr>
          <a:xfrm>
            <a:off x="1990846" y="659757"/>
            <a:ext cx="6192455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Final Thoughts</a:t>
            </a:r>
            <a:endParaRPr/>
          </a:p>
        </p:txBody>
      </p:sp>
      <p:sp>
        <p:nvSpPr>
          <p:cNvPr id="140" name="Shape 140"/>
          <p:cNvSpPr txBox="1"/>
          <p:nvPr/>
        </p:nvSpPr>
        <p:spPr>
          <a:xfrm>
            <a:off x="885120" y="2263586"/>
            <a:ext cx="7436498" cy="38164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Learn more about boards in reference materials.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Join BoardSource through your SVP affiliate.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/>
        </p:nvSpPr>
        <p:spPr>
          <a:xfrm>
            <a:off x="1990846" y="659757"/>
            <a:ext cx="6192455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4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Where We’re Headed Today</a:t>
            </a:r>
            <a:endParaRPr/>
          </a:p>
        </p:txBody>
      </p:sp>
      <p:sp>
        <p:nvSpPr>
          <p:cNvPr id="92" name="Shape 92"/>
          <p:cNvSpPr txBox="1"/>
          <p:nvPr/>
        </p:nvSpPr>
        <p:spPr>
          <a:xfrm>
            <a:off x="627125" y="2263575"/>
            <a:ext cx="8233500" cy="38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Identify board member responsibilities.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Describe the characteristics of a great board member.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Articulate responsibilities of board members.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Discuss how board members provide value. 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/>
        </p:nvSpPr>
        <p:spPr>
          <a:xfrm>
            <a:off x="677119" y="2219513"/>
            <a:ext cx="7789800" cy="30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Your name</a:t>
            </a:r>
            <a:endParaRPr/>
          </a:p>
          <a:p>
            <a:pPr indent="-1333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Tenure as a Partner/community partner</a:t>
            </a:r>
            <a:endParaRPr/>
          </a:p>
          <a:p>
            <a:pPr indent="-1333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Six-word elevator speech</a:t>
            </a:r>
            <a:endParaRPr/>
          </a:p>
        </p:txBody>
      </p:sp>
      <p:sp>
        <p:nvSpPr>
          <p:cNvPr id="98" name="Shape 98"/>
          <p:cNvSpPr txBox="1"/>
          <p:nvPr/>
        </p:nvSpPr>
        <p:spPr>
          <a:xfrm>
            <a:off x="1990846" y="659757"/>
            <a:ext cx="6192455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Introduction Questions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/>
        </p:nvSpPr>
        <p:spPr>
          <a:xfrm>
            <a:off x="694480" y="2303362"/>
            <a:ext cx="7789762" cy="20621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How do board members provide value?</a:t>
            </a:r>
            <a:endParaRPr/>
          </a:p>
        </p:txBody>
      </p:sp>
      <p:sp>
        <p:nvSpPr>
          <p:cNvPr id="104" name="Shape 104"/>
          <p:cNvSpPr txBox="1"/>
          <p:nvPr/>
        </p:nvSpPr>
        <p:spPr>
          <a:xfrm>
            <a:off x="1990846" y="659757"/>
            <a:ext cx="619245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Board Members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/>
        </p:nvSpPr>
        <p:spPr>
          <a:xfrm>
            <a:off x="694480" y="2303362"/>
            <a:ext cx="7789800" cy="20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The value of board members to SVP boards. </a:t>
            </a:r>
            <a:endParaRPr/>
          </a:p>
        </p:txBody>
      </p:sp>
      <p:sp>
        <p:nvSpPr>
          <p:cNvPr id="110" name="Shape 110"/>
          <p:cNvSpPr txBox="1"/>
          <p:nvPr/>
        </p:nvSpPr>
        <p:spPr>
          <a:xfrm>
            <a:off x="1990846" y="659757"/>
            <a:ext cx="61926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An SVP Story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/>
        </p:nvSpPr>
        <p:spPr>
          <a:xfrm>
            <a:off x="426966" y="2228673"/>
            <a:ext cx="8290200" cy="24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419100" lvl="0" marL="457200" marR="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b="1"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Capable and skilled </a:t>
            </a:r>
            <a:endParaRPr b="1"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419100" lvl="0" marL="457200" marR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Char char="●"/>
            </a:pPr>
            <a:r>
              <a:rPr b="1"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Engagement in strategy</a:t>
            </a:r>
            <a:endParaRPr b="1"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419100" lvl="0" marL="457200" marR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Char char="●"/>
            </a:pPr>
            <a:r>
              <a:rPr b="1"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Focus on important topics</a:t>
            </a:r>
            <a:endParaRPr b="1"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419100" lvl="0" marL="457200" marR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Char char="●"/>
            </a:pPr>
            <a:r>
              <a:rPr b="1"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Positive relationship with the CEO</a:t>
            </a:r>
            <a:endParaRPr b="1"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419100" lvl="0" marL="457200" marR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venir"/>
              <a:buChar char="●"/>
            </a:pPr>
            <a:r>
              <a:rPr b="1"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Influence and respectful dissention </a:t>
            </a:r>
            <a:endParaRPr b="1"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16" name="Shape 116"/>
          <p:cNvSpPr txBox="1"/>
          <p:nvPr/>
        </p:nvSpPr>
        <p:spPr>
          <a:xfrm>
            <a:off x="1990846" y="659757"/>
            <a:ext cx="7153154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Great Board Members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4">
            <a:alphaModFix/>
          </a:blip>
          <a:stretch>
            <a:fillRect b="0" l="0" r="0" t="0"/>
          </a:stretch>
        </a:blip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/>
        </p:nvSpPr>
        <p:spPr>
          <a:xfrm>
            <a:off x="426966" y="2228673"/>
            <a:ext cx="8290200" cy="24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Please review the handouts and answer the questions on the worksheet. </a:t>
            </a:r>
            <a:endParaRPr b="1"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22" name="Shape 122"/>
          <p:cNvSpPr txBox="1"/>
          <p:nvPr/>
        </p:nvSpPr>
        <p:spPr>
          <a:xfrm>
            <a:off x="1990846" y="659757"/>
            <a:ext cx="7153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Board Members’ </a:t>
            </a: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Responsibilities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/>
        </p:nvSpPr>
        <p:spPr>
          <a:xfrm>
            <a:off x="426966" y="2228673"/>
            <a:ext cx="8290200" cy="24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Duty of Care</a:t>
            </a:r>
            <a:endParaRPr b="1"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Duty of Obedience</a:t>
            </a:r>
            <a:endParaRPr b="1"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Duty of Loyalty</a:t>
            </a:r>
            <a:endParaRPr b="1"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28" name="Shape 128"/>
          <p:cNvSpPr txBox="1"/>
          <p:nvPr/>
        </p:nvSpPr>
        <p:spPr>
          <a:xfrm>
            <a:off x="1990846" y="659757"/>
            <a:ext cx="7153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Legal</a:t>
            </a: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 Responsibilities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/>
        </p:nvSpPr>
        <p:spPr>
          <a:xfrm>
            <a:off x="1990846" y="659757"/>
            <a:ext cx="6192455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Case Studies</a:t>
            </a:r>
            <a:endParaRPr/>
          </a:p>
        </p:txBody>
      </p:sp>
      <p:sp>
        <p:nvSpPr>
          <p:cNvPr id="134" name="Shape 134"/>
          <p:cNvSpPr txBox="1"/>
          <p:nvPr/>
        </p:nvSpPr>
        <p:spPr>
          <a:xfrm>
            <a:off x="885120" y="2263586"/>
            <a:ext cx="7436498" cy="18466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Use the materials from this course to complete the board dysfunction worksheet. </a:t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