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67" r:id="rId6"/>
  </p:sldMasterIdLst>
  <p:notesMasterIdLst>
    <p:notesMasterId r:id="rId3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3" r:id="rId23"/>
    <p:sldId id="274" r:id="rId24"/>
    <p:sldId id="276" r:id="rId25"/>
    <p:sldId id="278" r:id="rId26"/>
    <p:sldId id="281" r:id="rId27"/>
    <p:sldId id="282" r:id="rId28"/>
    <p:sldId id="283" r:id="rId29"/>
    <p:sldId id="285" r:id="rId30"/>
    <p:sldId id="286" r:id="rId31"/>
    <p:sldId id="287" r:id="rId32"/>
    <p:sldId id="288" r:id="rId33"/>
    <p:sldId id="289" r:id="rId34"/>
    <p:sldId id="290" r:id="rId35"/>
    <p:sldId id="291" r:id="rId36"/>
    <p:sldId id="29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lsea Hartness" initials="C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46"/>
    <a:srgbClr val="ED8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2" d="100"/>
          <a:sy n="62" d="100"/>
        </p:scale>
        <p:origin x="144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08T11:24:57.548" idx="3">
    <p:pos x="10" y="10"/>
    <p:text>KB- there's a 2 sentence definition in the report and the second sentence expands on the NFP designation that I think will be helpful to mention here if you don't want to highlight.</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3778B5-809F-4964-9951-F09B4841695D}" type="doc">
      <dgm:prSet loTypeId="urn:microsoft.com/office/officeart/2008/layout/VerticalCurvedList" loCatId="list" qsTypeId="urn:microsoft.com/office/officeart/2005/8/quickstyle/simple1" qsCatId="simple" csTypeId="urn:microsoft.com/office/officeart/2005/8/colors/colorful1#1" csCatId="colorful" phldr="1"/>
      <dgm:spPr/>
      <dgm:t>
        <a:bodyPr/>
        <a:lstStyle/>
        <a:p>
          <a:endParaRPr lang="en-US"/>
        </a:p>
      </dgm:t>
    </dgm:pt>
    <dgm:pt modelId="{ADB02C0C-E6C5-401E-9C47-8760EE03CBAD}">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Clarity of Purpose</a:t>
          </a:r>
        </a:p>
      </dgm:t>
    </dgm:pt>
    <dgm:pt modelId="{0E131863-BBE1-4D7B-8487-A8707AF1633A}" type="parTrans" cxnId="{11477304-4D45-4D68-8CF6-4E927F5862A4}">
      <dgm:prSet/>
      <dgm:spPr/>
      <dgm:t>
        <a:bodyPr/>
        <a:lstStyle/>
        <a:p>
          <a:endParaRPr lang="en-US">
            <a:latin typeface="Proxima Nova A"/>
          </a:endParaRPr>
        </a:p>
      </dgm:t>
    </dgm:pt>
    <dgm:pt modelId="{B0E2327A-3DD6-4628-8528-D658249CF5CD}" type="sibTrans" cxnId="{11477304-4D45-4D68-8CF6-4E927F5862A4}">
      <dgm:prSet/>
      <dgm:spPr/>
      <dgm:t>
        <a:bodyPr/>
        <a:lstStyle/>
        <a:p>
          <a:endParaRPr lang="en-US">
            <a:latin typeface="Proxima Nova A"/>
          </a:endParaRPr>
        </a:p>
      </dgm:t>
    </dgm:pt>
    <dgm:pt modelId="{44D50F12-9AE1-45D8-B254-044B206152BC}">
      <dgm:prSet phldrT="[Text]"/>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Sustainable Business Model</a:t>
          </a:r>
        </a:p>
      </dgm:t>
    </dgm:pt>
    <dgm:pt modelId="{566A1C36-7B0C-40AD-BE0C-5E157CCF320E}" type="parTrans" cxnId="{08BB7134-B94F-4B43-BEEB-5DBFD91F32E0}">
      <dgm:prSet/>
      <dgm:spPr/>
      <dgm:t>
        <a:bodyPr/>
        <a:lstStyle/>
        <a:p>
          <a:endParaRPr lang="en-US">
            <a:latin typeface="Proxima Nova A"/>
          </a:endParaRPr>
        </a:p>
      </dgm:t>
    </dgm:pt>
    <dgm:pt modelId="{88E6B01F-166B-43B4-9C42-2E34C74DD736}" type="sibTrans" cxnId="{08BB7134-B94F-4B43-BEEB-5DBFD91F32E0}">
      <dgm:prSet/>
      <dgm:spPr/>
      <dgm:t>
        <a:bodyPr/>
        <a:lstStyle/>
        <a:p>
          <a:endParaRPr lang="en-US">
            <a:latin typeface="Proxima Nova A"/>
          </a:endParaRPr>
        </a:p>
      </dgm:t>
    </dgm:pt>
    <dgm:pt modelId="{E5505AAD-ABE2-47FB-ACAF-645CB30536B8}">
      <dgm:prSet phldrT="[Text]"/>
      <dgm:spPr>
        <a:solidFill>
          <a:schemeClr val="accent1"/>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The Right Leadership</a:t>
          </a:r>
        </a:p>
      </dgm:t>
    </dgm:pt>
    <dgm:pt modelId="{21DB7EA3-1C41-44A7-A396-2C2BAEC0890E}" type="parTrans" cxnId="{96F011C2-E4BE-42A9-BF7C-C7DE19991533}">
      <dgm:prSet/>
      <dgm:spPr/>
      <dgm:t>
        <a:bodyPr/>
        <a:lstStyle/>
        <a:p>
          <a:endParaRPr lang="en-US">
            <a:latin typeface="Proxima Nova A"/>
          </a:endParaRPr>
        </a:p>
      </dgm:t>
    </dgm:pt>
    <dgm:pt modelId="{92349104-E4D9-4DDD-A6FC-D71F3D640DEC}" type="sibTrans" cxnId="{96F011C2-E4BE-42A9-BF7C-C7DE19991533}">
      <dgm:prSet/>
      <dgm:spPr/>
      <dgm:t>
        <a:bodyPr/>
        <a:lstStyle/>
        <a:p>
          <a:endParaRPr lang="en-US">
            <a:latin typeface="Proxima Nova A"/>
          </a:endParaRPr>
        </a:p>
      </dgm:t>
    </dgm:pt>
    <dgm:pt modelId="{0AED2707-FD36-42F7-92DA-FBF2912FE67D}">
      <dgm:prSet/>
      <dgm:spPr>
        <a:solidFill>
          <a:srgbClr val="E66B25"/>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Smart Operations</a:t>
          </a:r>
        </a:p>
      </dgm:t>
    </dgm:pt>
    <dgm:pt modelId="{0A16CF30-354B-4CEC-9670-469DBE3A4302}" type="parTrans" cxnId="{3CBC3783-9937-4D85-921A-6B1B1EC9FAAD}">
      <dgm:prSet/>
      <dgm:spPr/>
      <dgm:t>
        <a:bodyPr/>
        <a:lstStyle/>
        <a:p>
          <a:endParaRPr lang="en-US">
            <a:latin typeface="Proxima Nova A"/>
          </a:endParaRPr>
        </a:p>
      </dgm:t>
    </dgm:pt>
    <dgm:pt modelId="{C79CE990-FBC2-436B-9D5B-FAC5A4BDFF6A}" type="sibTrans" cxnId="{3CBC3783-9937-4D85-921A-6B1B1EC9FAAD}">
      <dgm:prSet/>
      <dgm:spPr/>
      <dgm:t>
        <a:bodyPr/>
        <a:lstStyle/>
        <a:p>
          <a:endParaRPr lang="en-US">
            <a:latin typeface="Proxima Nova A"/>
          </a:endParaRPr>
        </a:p>
      </dgm:t>
    </dgm:pt>
    <dgm:pt modelId="{76185333-1D67-4293-ADF2-BD04E3BD4396}">
      <dgm:prSet/>
      <dgm:spPr>
        <a:solidFill>
          <a:srgbClr val="FFC000"/>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Implementation &amp; Improvement</a:t>
          </a:r>
        </a:p>
      </dgm:t>
    </dgm:pt>
    <dgm:pt modelId="{A397F85B-03F0-44A9-93A1-B2F7263405F2}" type="parTrans" cxnId="{7D9BC5BA-9FF7-4A56-97AA-ADE45906F019}">
      <dgm:prSet/>
      <dgm:spPr/>
      <dgm:t>
        <a:bodyPr/>
        <a:lstStyle/>
        <a:p>
          <a:endParaRPr lang="en-US">
            <a:latin typeface="Proxima Nova A"/>
          </a:endParaRPr>
        </a:p>
      </dgm:t>
    </dgm:pt>
    <dgm:pt modelId="{AE3F574E-E5FB-4FB1-8D01-AAE8A77CA113}" type="sibTrans" cxnId="{7D9BC5BA-9FF7-4A56-97AA-ADE45906F019}">
      <dgm:prSet/>
      <dgm:spPr/>
      <dgm:t>
        <a:bodyPr/>
        <a:lstStyle/>
        <a:p>
          <a:endParaRPr lang="en-US">
            <a:latin typeface="Proxima Nova A"/>
          </a:endParaRPr>
        </a:p>
      </dgm:t>
    </dgm:pt>
    <dgm:pt modelId="{223AB007-EA8E-4A49-B37C-DC032D341B6B}">
      <dgm:prSet/>
      <dgm:spPr>
        <a:solidFill>
          <a:srgbClr val="C00000"/>
        </a:solidFill>
      </dgm:spPr>
      <dgm:t>
        <a:bodyPr/>
        <a:lstStyle/>
        <a:p>
          <a:r>
            <a:rPr lang="en-US" dirty="0">
              <a:latin typeface="Verdana" panose="020B0604030504040204" pitchFamily="34" charset="0"/>
              <a:ea typeface="Verdana" panose="020B0604030504040204" pitchFamily="34" charset="0"/>
              <a:cs typeface="Verdana" panose="020B0604030504040204" pitchFamily="34" charset="0"/>
            </a:rPr>
            <a:t>Strategic Collaborations</a:t>
          </a:r>
        </a:p>
      </dgm:t>
    </dgm:pt>
    <dgm:pt modelId="{7535B188-747C-4584-9525-7F7F8322CDD0}" type="sibTrans" cxnId="{297FA1C3-7B49-44FE-9714-046F16B621E8}">
      <dgm:prSet/>
      <dgm:spPr/>
      <dgm:t>
        <a:bodyPr/>
        <a:lstStyle/>
        <a:p>
          <a:endParaRPr lang="en-US">
            <a:latin typeface="Proxima Nova A"/>
          </a:endParaRPr>
        </a:p>
      </dgm:t>
    </dgm:pt>
    <dgm:pt modelId="{450E0FE1-B5EC-439B-9F12-84EBE1C9505F}" type="parTrans" cxnId="{297FA1C3-7B49-44FE-9714-046F16B621E8}">
      <dgm:prSet/>
      <dgm:spPr/>
      <dgm:t>
        <a:bodyPr/>
        <a:lstStyle/>
        <a:p>
          <a:endParaRPr lang="en-US">
            <a:latin typeface="Proxima Nova A"/>
          </a:endParaRPr>
        </a:p>
      </dgm:t>
    </dgm:pt>
    <dgm:pt modelId="{64D045A9-5950-43DA-9C21-6EC8D4BD6952}" type="pres">
      <dgm:prSet presAssocID="{6A3778B5-809F-4964-9951-F09B4841695D}" presName="Name0" presStyleCnt="0">
        <dgm:presLayoutVars>
          <dgm:chMax val="7"/>
          <dgm:chPref val="7"/>
          <dgm:dir/>
        </dgm:presLayoutVars>
      </dgm:prSet>
      <dgm:spPr/>
    </dgm:pt>
    <dgm:pt modelId="{80A64D11-A440-4E5C-A1FB-EC3D74E437C8}" type="pres">
      <dgm:prSet presAssocID="{6A3778B5-809F-4964-9951-F09B4841695D}" presName="Name1" presStyleCnt="0"/>
      <dgm:spPr/>
    </dgm:pt>
    <dgm:pt modelId="{92238859-8D1B-4340-8D39-4CAA482F8653}" type="pres">
      <dgm:prSet presAssocID="{6A3778B5-809F-4964-9951-F09B4841695D}" presName="cycle" presStyleCnt="0"/>
      <dgm:spPr/>
    </dgm:pt>
    <dgm:pt modelId="{C57965BD-51F8-4FB9-89FB-37F159990605}" type="pres">
      <dgm:prSet presAssocID="{6A3778B5-809F-4964-9951-F09B4841695D}" presName="srcNode" presStyleLbl="node1" presStyleIdx="0" presStyleCnt="6"/>
      <dgm:spPr/>
    </dgm:pt>
    <dgm:pt modelId="{61155EDA-8491-49D6-85BA-70128C83593A}" type="pres">
      <dgm:prSet presAssocID="{6A3778B5-809F-4964-9951-F09B4841695D}" presName="conn" presStyleLbl="parChTrans1D2" presStyleIdx="0" presStyleCnt="1"/>
      <dgm:spPr/>
    </dgm:pt>
    <dgm:pt modelId="{1D1D3DBB-898F-4241-AC9C-7B5F7A826214}" type="pres">
      <dgm:prSet presAssocID="{6A3778B5-809F-4964-9951-F09B4841695D}" presName="extraNode" presStyleLbl="node1" presStyleIdx="0" presStyleCnt="6"/>
      <dgm:spPr/>
    </dgm:pt>
    <dgm:pt modelId="{4170C49F-152E-412A-B1BE-EBD82C7EC6B5}" type="pres">
      <dgm:prSet presAssocID="{6A3778B5-809F-4964-9951-F09B4841695D}" presName="dstNode" presStyleLbl="node1" presStyleIdx="0" presStyleCnt="6"/>
      <dgm:spPr/>
    </dgm:pt>
    <dgm:pt modelId="{7879A077-CF75-4611-AD5B-A6E8447DC610}" type="pres">
      <dgm:prSet presAssocID="{ADB02C0C-E6C5-401E-9C47-8760EE03CBAD}" presName="text_1" presStyleLbl="node1" presStyleIdx="0" presStyleCnt="6">
        <dgm:presLayoutVars>
          <dgm:bulletEnabled val="1"/>
        </dgm:presLayoutVars>
      </dgm:prSet>
      <dgm:spPr/>
    </dgm:pt>
    <dgm:pt modelId="{F69FF8AA-95FF-4536-A109-541F223E3B67}" type="pres">
      <dgm:prSet presAssocID="{ADB02C0C-E6C5-401E-9C47-8760EE03CBAD}" presName="accent_1" presStyleCnt="0"/>
      <dgm:spPr/>
    </dgm:pt>
    <dgm:pt modelId="{F9A61022-67C9-4BD7-A0B4-3C2B97AD3E11}" type="pres">
      <dgm:prSet presAssocID="{ADB02C0C-E6C5-401E-9C47-8760EE03CBAD}" presName="accentRepeatNode" presStyleLbl="solidFgAcc1" presStyleIdx="0" presStyleCnt="6"/>
      <dgm:spPr/>
    </dgm:pt>
    <dgm:pt modelId="{07617E91-F709-4D1C-A971-55AA2D012E0E}" type="pres">
      <dgm:prSet presAssocID="{44D50F12-9AE1-45D8-B254-044B206152BC}" presName="text_2" presStyleLbl="node1" presStyleIdx="1" presStyleCnt="6">
        <dgm:presLayoutVars>
          <dgm:bulletEnabled val="1"/>
        </dgm:presLayoutVars>
      </dgm:prSet>
      <dgm:spPr/>
    </dgm:pt>
    <dgm:pt modelId="{C19B3ABB-98B0-405E-9C4D-977A9DC472B9}" type="pres">
      <dgm:prSet presAssocID="{44D50F12-9AE1-45D8-B254-044B206152BC}" presName="accent_2" presStyleCnt="0"/>
      <dgm:spPr/>
    </dgm:pt>
    <dgm:pt modelId="{1D862436-2941-4FEC-8D3C-F05203DEE324}" type="pres">
      <dgm:prSet presAssocID="{44D50F12-9AE1-45D8-B254-044B206152BC}" presName="accentRepeatNode" presStyleLbl="solidFgAcc1" presStyleIdx="1" presStyleCnt="6"/>
      <dgm:spPr/>
    </dgm:pt>
    <dgm:pt modelId="{3C579220-4831-41B9-8FEB-F27ECC68182D}" type="pres">
      <dgm:prSet presAssocID="{E5505AAD-ABE2-47FB-ACAF-645CB30536B8}" presName="text_3" presStyleLbl="node1" presStyleIdx="2" presStyleCnt="6">
        <dgm:presLayoutVars>
          <dgm:bulletEnabled val="1"/>
        </dgm:presLayoutVars>
      </dgm:prSet>
      <dgm:spPr/>
    </dgm:pt>
    <dgm:pt modelId="{211D0C3A-E18C-4E31-B2CB-49838BAF30A0}" type="pres">
      <dgm:prSet presAssocID="{E5505AAD-ABE2-47FB-ACAF-645CB30536B8}" presName="accent_3" presStyleCnt="0"/>
      <dgm:spPr/>
    </dgm:pt>
    <dgm:pt modelId="{1ECFE54A-6163-470F-9F0C-B01CDA1D2CC0}" type="pres">
      <dgm:prSet presAssocID="{E5505AAD-ABE2-47FB-ACAF-645CB30536B8}" presName="accentRepeatNode" presStyleLbl="solidFgAcc1" presStyleIdx="2" presStyleCnt="6"/>
      <dgm:spPr>
        <a:ln>
          <a:solidFill>
            <a:schemeClr val="accent1"/>
          </a:solidFill>
        </a:ln>
      </dgm:spPr>
    </dgm:pt>
    <dgm:pt modelId="{EC09758D-DDDA-4C68-9928-A84C89677CFC}" type="pres">
      <dgm:prSet presAssocID="{0AED2707-FD36-42F7-92DA-FBF2912FE67D}" presName="text_4" presStyleLbl="node1" presStyleIdx="3" presStyleCnt="6">
        <dgm:presLayoutVars>
          <dgm:bulletEnabled val="1"/>
        </dgm:presLayoutVars>
      </dgm:prSet>
      <dgm:spPr/>
    </dgm:pt>
    <dgm:pt modelId="{5AE50010-6042-4ED1-8D06-22D09DEB3BFF}" type="pres">
      <dgm:prSet presAssocID="{0AED2707-FD36-42F7-92DA-FBF2912FE67D}" presName="accent_4" presStyleCnt="0"/>
      <dgm:spPr/>
    </dgm:pt>
    <dgm:pt modelId="{88A4D1B2-9302-4983-8C28-2FC4D80B92B9}" type="pres">
      <dgm:prSet presAssocID="{0AED2707-FD36-42F7-92DA-FBF2912FE67D}" presName="accentRepeatNode" presStyleLbl="solidFgAcc1" presStyleIdx="3" presStyleCnt="6"/>
      <dgm:spPr>
        <a:ln>
          <a:solidFill>
            <a:srgbClr val="E66B25"/>
          </a:solidFill>
        </a:ln>
      </dgm:spPr>
    </dgm:pt>
    <dgm:pt modelId="{ACAFA413-DCD5-48C0-8561-DE437EF128F2}" type="pres">
      <dgm:prSet presAssocID="{76185333-1D67-4293-ADF2-BD04E3BD4396}" presName="text_5" presStyleLbl="node1" presStyleIdx="4" presStyleCnt="6">
        <dgm:presLayoutVars>
          <dgm:bulletEnabled val="1"/>
        </dgm:presLayoutVars>
      </dgm:prSet>
      <dgm:spPr/>
    </dgm:pt>
    <dgm:pt modelId="{3169E6F8-7C12-44CD-91E2-FF04F4F039BD}" type="pres">
      <dgm:prSet presAssocID="{76185333-1D67-4293-ADF2-BD04E3BD4396}" presName="accent_5" presStyleCnt="0"/>
      <dgm:spPr/>
    </dgm:pt>
    <dgm:pt modelId="{6F38B95D-CC27-4381-BEC1-A09D67088767}" type="pres">
      <dgm:prSet presAssocID="{76185333-1D67-4293-ADF2-BD04E3BD4396}" presName="accentRepeatNode" presStyleLbl="solidFgAcc1" presStyleIdx="4" presStyleCnt="6"/>
      <dgm:spPr>
        <a:ln>
          <a:solidFill>
            <a:srgbClr val="FFC000"/>
          </a:solidFill>
        </a:ln>
      </dgm:spPr>
    </dgm:pt>
    <dgm:pt modelId="{0E17C931-01A8-4028-89BB-48EEC29455CA}" type="pres">
      <dgm:prSet presAssocID="{223AB007-EA8E-4A49-B37C-DC032D341B6B}" presName="text_6" presStyleLbl="node1" presStyleIdx="5" presStyleCnt="6">
        <dgm:presLayoutVars>
          <dgm:bulletEnabled val="1"/>
        </dgm:presLayoutVars>
      </dgm:prSet>
      <dgm:spPr/>
    </dgm:pt>
    <dgm:pt modelId="{DA7BC729-9890-48EF-86DC-22BCDB116C18}" type="pres">
      <dgm:prSet presAssocID="{223AB007-EA8E-4A49-B37C-DC032D341B6B}" presName="accent_6" presStyleCnt="0"/>
      <dgm:spPr/>
    </dgm:pt>
    <dgm:pt modelId="{85D2F53E-3975-43D7-8403-B9000A10FDB6}" type="pres">
      <dgm:prSet presAssocID="{223AB007-EA8E-4A49-B37C-DC032D341B6B}" presName="accentRepeatNode" presStyleLbl="solidFgAcc1" presStyleIdx="5" presStyleCnt="6"/>
      <dgm:spPr>
        <a:ln>
          <a:solidFill>
            <a:srgbClr val="C00000"/>
          </a:solidFill>
        </a:ln>
      </dgm:spPr>
    </dgm:pt>
  </dgm:ptLst>
  <dgm:cxnLst>
    <dgm:cxn modelId="{11477304-4D45-4D68-8CF6-4E927F5862A4}" srcId="{6A3778B5-809F-4964-9951-F09B4841695D}" destId="{ADB02C0C-E6C5-401E-9C47-8760EE03CBAD}" srcOrd="0" destOrd="0" parTransId="{0E131863-BBE1-4D7B-8487-A8707AF1633A}" sibTransId="{B0E2327A-3DD6-4628-8528-D658249CF5CD}"/>
    <dgm:cxn modelId="{50BB1E22-F81B-476C-BD07-E84C7CF5116E}" type="presOf" srcId="{ADB02C0C-E6C5-401E-9C47-8760EE03CBAD}" destId="{7879A077-CF75-4611-AD5B-A6E8447DC610}" srcOrd="0" destOrd="0" presId="urn:microsoft.com/office/officeart/2008/layout/VerticalCurvedList"/>
    <dgm:cxn modelId="{45A6AA29-BA33-45D6-A173-2834D7631FF2}" type="presOf" srcId="{0AED2707-FD36-42F7-92DA-FBF2912FE67D}" destId="{EC09758D-DDDA-4C68-9928-A84C89677CFC}" srcOrd="0" destOrd="0" presId="urn:microsoft.com/office/officeart/2008/layout/VerticalCurvedList"/>
    <dgm:cxn modelId="{99BDE730-2B65-410A-8B22-E53A69F92C41}" type="presOf" srcId="{44D50F12-9AE1-45D8-B254-044B206152BC}" destId="{07617E91-F709-4D1C-A971-55AA2D012E0E}" srcOrd="0" destOrd="0" presId="urn:microsoft.com/office/officeart/2008/layout/VerticalCurvedList"/>
    <dgm:cxn modelId="{CDF47C31-1EE3-45A2-8D55-5A093A6F6D4A}" type="presOf" srcId="{6A3778B5-809F-4964-9951-F09B4841695D}" destId="{64D045A9-5950-43DA-9C21-6EC8D4BD6952}" srcOrd="0" destOrd="0" presId="urn:microsoft.com/office/officeart/2008/layout/VerticalCurvedList"/>
    <dgm:cxn modelId="{89904432-04F2-49F2-8840-2FB312DF0AD2}" type="presOf" srcId="{223AB007-EA8E-4A49-B37C-DC032D341B6B}" destId="{0E17C931-01A8-4028-89BB-48EEC29455CA}" srcOrd="0" destOrd="0" presId="urn:microsoft.com/office/officeart/2008/layout/VerticalCurvedList"/>
    <dgm:cxn modelId="{08BB7134-B94F-4B43-BEEB-5DBFD91F32E0}" srcId="{6A3778B5-809F-4964-9951-F09B4841695D}" destId="{44D50F12-9AE1-45D8-B254-044B206152BC}" srcOrd="1" destOrd="0" parTransId="{566A1C36-7B0C-40AD-BE0C-5E157CCF320E}" sibTransId="{88E6B01F-166B-43B4-9C42-2E34C74DD736}"/>
    <dgm:cxn modelId="{6F2A556D-AD16-422F-83E3-31E23B215A08}" type="presOf" srcId="{B0E2327A-3DD6-4628-8528-D658249CF5CD}" destId="{61155EDA-8491-49D6-85BA-70128C83593A}" srcOrd="0" destOrd="0" presId="urn:microsoft.com/office/officeart/2008/layout/VerticalCurvedList"/>
    <dgm:cxn modelId="{3CBC3783-9937-4D85-921A-6B1B1EC9FAAD}" srcId="{6A3778B5-809F-4964-9951-F09B4841695D}" destId="{0AED2707-FD36-42F7-92DA-FBF2912FE67D}" srcOrd="3" destOrd="0" parTransId="{0A16CF30-354B-4CEC-9670-469DBE3A4302}" sibTransId="{C79CE990-FBC2-436B-9D5B-FAC5A4BDFF6A}"/>
    <dgm:cxn modelId="{C71F4CAF-AD0C-4C02-9DF6-5F7F27F9DA14}" type="presOf" srcId="{E5505AAD-ABE2-47FB-ACAF-645CB30536B8}" destId="{3C579220-4831-41B9-8FEB-F27ECC68182D}" srcOrd="0" destOrd="0" presId="urn:microsoft.com/office/officeart/2008/layout/VerticalCurvedList"/>
    <dgm:cxn modelId="{7D9BC5BA-9FF7-4A56-97AA-ADE45906F019}" srcId="{6A3778B5-809F-4964-9951-F09B4841695D}" destId="{76185333-1D67-4293-ADF2-BD04E3BD4396}" srcOrd="4" destOrd="0" parTransId="{A397F85B-03F0-44A9-93A1-B2F7263405F2}" sibTransId="{AE3F574E-E5FB-4FB1-8D01-AAE8A77CA113}"/>
    <dgm:cxn modelId="{96F011C2-E4BE-42A9-BF7C-C7DE19991533}" srcId="{6A3778B5-809F-4964-9951-F09B4841695D}" destId="{E5505AAD-ABE2-47FB-ACAF-645CB30536B8}" srcOrd="2" destOrd="0" parTransId="{21DB7EA3-1C41-44A7-A396-2C2BAEC0890E}" sibTransId="{92349104-E4D9-4DDD-A6FC-D71F3D640DEC}"/>
    <dgm:cxn modelId="{297FA1C3-7B49-44FE-9714-046F16B621E8}" srcId="{6A3778B5-809F-4964-9951-F09B4841695D}" destId="{223AB007-EA8E-4A49-B37C-DC032D341B6B}" srcOrd="5" destOrd="0" parTransId="{450E0FE1-B5EC-439B-9F12-84EBE1C9505F}" sibTransId="{7535B188-747C-4584-9525-7F7F8322CDD0}"/>
    <dgm:cxn modelId="{984C9AD3-71A8-4EFA-9E72-C2D89A8A0A35}" type="presOf" srcId="{76185333-1D67-4293-ADF2-BD04E3BD4396}" destId="{ACAFA413-DCD5-48C0-8561-DE437EF128F2}" srcOrd="0" destOrd="0" presId="urn:microsoft.com/office/officeart/2008/layout/VerticalCurvedList"/>
    <dgm:cxn modelId="{6EE4481C-7110-4CDF-AA0A-EAD492A778A8}" type="presParOf" srcId="{64D045A9-5950-43DA-9C21-6EC8D4BD6952}" destId="{80A64D11-A440-4E5C-A1FB-EC3D74E437C8}" srcOrd="0" destOrd="0" presId="urn:microsoft.com/office/officeart/2008/layout/VerticalCurvedList"/>
    <dgm:cxn modelId="{6FC579B6-86FB-4B49-9D5C-E5AEE449CE3F}" type="presParOf" srcId="{80A64D11-A440-4E5C-A1FB-EC3D74E437C8}" destId="{92238859-8D1B-4340-8D39-4CAA482F8653}" srcOrd="0" destOrd="0" presId="urn:microsoft.com/office/officeart/2008/layout/VerticalCurvedList"/>
    <dgm:cxn modelId="{25B3FF97-A97B-46AE-B01E-42DC7D1E390F}" type="presParOf" srcId="{92238859-8D1B-4340-8D39-4CAA482F8653}" destId="{C57965BD-51F8-4FB9-89FB-37F159990605}" srcOrd="0" destOrd="0" presId="urn:microsoft.com/office/officeart/2008/layout/VerticalCurvedList"/>
    <dgm:cxn modelId="{F23A64A1-9E45-4F1E-BE54-4A63EAA845C7}" type="presParOf" srcId="{92238859-8D1B-4340-8D39-4CAA482F8653}" destId="{61155EDA-8491-49D6-85BA-70128C83593A}" srcOrd="1" destOrd="0" presId="urn:microsoft.com/office/officeart/2008/layout/VerticalCurvedList"/>
    <dgm:cxn modelId="{67D57EE0-FF55-4631-B1F0-A679C09F388F}" type="presParOf" srcId="{92238859-8D1B-4340-8D39-4CAA482F8653}" destId="{1D1D3DBB-898F-4241-AC9C-7B5F7A826214}" srcOrd="2" destOrd="0" presId="urn:microsoft.com/office/officeart/2008/layout/VerticalCurvedList"/>
    <dgm:cxn modelId="{FA300F13-C31B-4A19-B718-F752F1C2D307}" type="presParOf" srcId="{92238859-8D1B-4340-8D39-4CAA482F8653}" destId="{4170C49F-152E-412A-B1BE-EBD82C7EC6B5}" srcOrd="3" destOrd="0" presId="urn:microsoft.com/office/officeart/2008/layout/VerticalCurvedList"/>
    <dgm:cxn modelId="{904B5D21-352F-4954-84A2-1DF2DC550E30}" type="presParOf" srcId="{80A64D11-A440-4E5C-A1FB-EC3D74E437C8}" destId="{7879A077-CF75-4611-AD5B-A6E8447DC610}" srcOrd="1" destOrd="0" presId="urn:microsoft.com/office/officeart/2008/layout/VerticalCurvedList"/>
    <dgm:cxn modelId="{8BF1AA0D-A9F9-4BB6-8A4F-8700F4452429}" type="presParOf" srcId="{80A64D11-A440-4E5C-A1FB-EC3D74E437C8}" destId="{F69FF8AA-95FF-4536-A109-541F223E3B67}" srcOrd="2" destOrd="0" presId="urn:microsoft.com/office/officeart/2008/layout/VerticalCurvedList"/>
    <dgm:cxn modelId="{108424FC-AD9C-4061-8347-4FBA554F2023}" type="presParOf" srcId="{F69FF8AA-95FF-4536-A109-541F223E3B67}" destId="{F9A61022-67C9-4BD7-A0B4-3C2B97AD3E11}" srcOrd="0" destOrd="0" presId="urn:microsoft.com/office/officeart/2008/layout/VerticalCurvedList"/>
    <dgm:cxn modelId="{65A55DC6-109D-4B21-B2DA-DE1ACCEA040D}" type="presParOf" srcId="{80A64D11-A440-4E5C-A1FB-EC3D74E437C8}" destId="{07617E91-F709-4D1C-A971-55AA2D012E0E}" srcOrd="3" destOrd="0" presId="urn:microsoft.com/office/officeart/2008/layout/VerticalCurvedList"/>
    <dgm:cxn modelId="{46D889D0-C87E-4CA9-AA0F-2886D08B16D8}" type="presParOf" srcId="{80A64D11-A440-4E5C-A1FB-EC3D74E437C8}" destId="{C19B3ABB-98B0-405E-9C4D-977A9DC472B9}" srcOrd="4" destOrd="0" presId="urn:microsoft.com/office/officeart/2008/layout/VerticalCurvedList"/>
    <dgm:cxn modelId="{09F15755-0F20-4036-BC49-9A9EB8FEF463}" type="presParOf" srcId="{C19B3ABB-98B0-405E-9C4D-977A9DC472B9}" destId="{1D862436-2941-4FEC-8D3C-F05203DEE324}" srcOrd="0" destOrd="0" presId="urn:microsoft.com/office/officeart/2008/layout/VerticalCurvedList"/>
    <dgm:cxn modelId="{7B83CFDE-C4B0-4515-A7B7-452066775A42}" type="presParOf" srcId="{80A64D11-A440-4E5C-A1FB-EC3D74E437C8}" destId="{3C579220-4831-41B9-8FEB-F27ECC68182D}" srcOrd="5" destOrd="0" presId="urn:microsoft.com/office/officeart/2008/layout/VerticalCurvedList"/>
    <dgm:cxn modelId="{E312EEA3-EE6D-4717-AAC0-7E4E006AEF69}" type="presParOf" srcId="{80A64D11-A440-4E5C-A1FB-EC3D74E437C8}" destId="{211D0C3A-E18C-4E31-B2CB-49838BAF30A0}" srcOrd="6" destOrd="0" presId="urn:microsoft.com/office/officeart/2008/layout/VerticalCurvedList"/>
    <dgm:cxn modelId="{5FFA745C-7AE6-4E54-8446-B4D44EE22E5E}" type="presParOf" srcId="{211D0C3A-E18C-4E31-B2CB-49838BAF30A0}" destId="{1ECFE54A-6163-470F-9F0C-B01CDA1D2CC0}" srcOrd="0" destOrd="0" presId="urn:microsoft.com/office/officeart/2008/layout/VerticalCurvedList"/>
    <dgm:cxn modelId="{E532AB65-E391-4DC5-AD79-6E091B907467}" type="presParOf" srcId="{80A64D11-A440-4E5C-A1FB-EC3D74E437C8}" destId="{EC09758D-DDDA-4C68-9928-A84C89677CFC}" srcOrd="7" destOrd="0" presId="urn:microsoft.com/office/officeart/2008/layout/VerticalCurvedList"/>
    <dgm:cxn modelId="{3F5C210A-DB9B-420E-92AD-1EB05E932B71}" type="presParOf" srcId="{80A64D11-A440-4E5C-A1FB-EC3D74E437C8}" destId="{5AE50010-6042-4ED1-8D06-22D09DEB3BFF}" srcOrd="8" destOrd="0" presId="urn:microsoft.com/office/officeart/2008/layout/VerticalCurvedList"/>
    <dgm:cxn modelId="{7F32D137-5365-43D1-8F13-A3C69DB26D2B}" type="presParOf" srcId="{5AE50010-6042-4ED1-8D06-22D09DEB3BFF}" destId="{88A4D1B2-9302-4983-8C28-2FC4D80B92B9}" srcOrd="0" destOrd="0" presId="urn:microsoft.com/office/officeart/2008/layout/VerticalCurvedList"/>
    <dgm:cxn modelId="{B282CF5D-60E8-4F2D-8178-3F0D8A1E5E5A}" type="presParOf" srcId="{80A64D11-A440-4E5C-A1FB-EC3D74E437C8}" destId="{ACAFA413-DCD5-48C0-8561-DE437EF128F2}" srcOrd="9" destOrd="0" presId="urn:microsoft.com/office/officeart/2008/layout/VerticalCurvedList"/>
    <dgm:cxn modelId="{32E4FAB9-F8BE-4855-B053-E98B6E31BDC8}" type="presParOf" srcId="{80A64D11-A440-4E5C-A1FB-EC3D74E437C8}" destId="{3169E6F8-7C12-44CD-91E2-FF04F4F039BD}" srcOrd="10" destOrd="0" presId="urn:microsoft.com/office/officeart/2008/layout/VerticalCurvedList"/>
    <dgm:cxn modelId="{135D5C2F-19AE-49DA-B54C-36D7E7278924}" type="presParOf" srcId="{3169E6F8-7C12-44CD-91E2-FF04F4F039BD}" destId="{6F38B95D-CC27-4381-BEC1-A09D67088767}" srcOrd="0" destOrd="0" presId="urn:microsoft.com/office/officeart/2008/layout/VerticalCurvedList"/>
    <dgm:cxn modelId="{8BE773F7-9D60-4A69-BC4B-D7F94347C33C}" type="presParOf" srcId="{80A64D11-A440-4E5C-A1FB-EC3D74E437C8}" destId="{0E17C931-01A8-4028-89BB-48EEC29455CA}" srcOrd="11" destOrd="0" presId="urn:microsoft.com/office/officeart/2008/layout/VerticalCurvedList"/>
    <dgm:cxn modelId="{3AA02959-4D4A-44DC-AF38-D29BD670373B}" type="presParOf" srcId="{80A64D11-A440-4E5C-A1FB-EC3D74E437C8}" destId="{DA7BC729-9890-48EF-86DC-22BCDB116C18}" srcOrd="12" destOrd="0" presId="urn:microsoft.com/office/officeart/2008/layout/VerticalCurvedList"/>
    <dgm:cxn modelId="{A0712B00-A228-4262-949A-53D78C96C59B}" type="presParOf" srcId="{DA7BC729-9890-48EF-86DC-22BCDB116C18}" destId="{85D2F53E-3975-43D7-8403-B9000A10FD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DC70AD-41A1-4252-8BC6-4E79D81039D2}" type="doc">
      <dgm:prSet loTypeId="urn:microsoft.com/office/officeart/2005/8/layout/default#1" loCatId="list" qsTypeId="urn:microsoft.com/office/officeart/2005/8/quickstyle/simple1" qsCatId="simple" csTypeId="urn:microsoft.com/office/officeart/2005/8/colors/colorful1#2" csCatId="colorful" phldr="1"/>
      <dgm:spPr/>
      <dgm:t>
        <a:bodyPr/>
        <a:lstStyle/>
        <a:p>
          <a:endParaRPr lang="en-US"/>
        </a:p>
      </dgm:t>
    </dgm:pt>
    <dgm:pt modelId="{E415C028-E501-4B77-B1E1-631BE5F97037}">
      <dgm:prSet phldrT="[Text]"/>
      <dgm:spPr>
        <a:solidFill>
          <a:schemeClr val="accent6"/>
        </a:solidFill>
      </dgm:spPr>
      <dgm:t>
        <a:bodyPr/>
        <a:lstStyle/>
        <a:p>
          <a:r>
            <a:rPr lang="en-US" dirty="0"/>
            <a:t>Financial Viability</a:t>
          </a:r>
        </a:p>
      </dgm:t>
    </dgm:pt>
    <dgm:pt modelId="{E0F7F2FA-A622-4B82-A7C6-DAD04F474333}" type="parTrans" cxnId="{4CA35CF1-FC2E-4F83-A520-7550DD78A2D0}">
      <dgm:prSet/>
      <dgm:spPr/>
      <dgm:t>
        <a:bodyPr/>
        <a:lstStyle/>
        <a:p>
          <a:endParaRPr lang="en-US"/>
        </a:p>
      </dgm:t>
    </dgm:pt>
    <dgm:pt modelId="{8DD5604F-EDB4-47A0-B404-401C49EEEA03}" type="sibTrans" cxnId="{4CA35CF1-FC2E-4F83-A520-7550DD78A2D0}">
      <dgm:prSet/>
      <dgm:spPr/>
      <dgm:t>
        <a:bodyPr/>
        <a:lstStyle/>
        <a:p>
          <a:endParaRPr lang="en-US"/>
        </a:p>
      </dgm:t>
    </dgm:pt>
    <dgm:pt modelId="{6239273F-7BB7-4678-93A1-6B192CE4C6E5}">
      <dgm:prSet phldrT="[Text]"/>
      <dgm:spPr/>
      <dgm:t>
        <a:bodyPr/>
        <a:lstStyle/>
        <a:p>
          <a:r>
            <a:rPr lang="en-US" dirty="0"/>
            <a:t>Value Proposition</a:t>
          </a:r>
        </a:p>
      </dgm:t>
    </dgm:pt>
    <dgm:pt modelId="{8CE84F53-73D3-41D1-9622-9FA395F7D36F}" type="parTrans" cxnId="{5C35456B-D790-445E-A09D-0CFC00829BE0}">
      <dgm:prSet/>
      <dgm:spPr/>
      <dgm:t>
        <a:bodyPr/>
        <a:lstStyle/>
        <a:p>
          <a:endParaRPr lang="en-US"/>
        </a:p>
      </dgm:t>
    </dgm:pt>
    <dgm:pt modelId="{29E344A2-7347-4698-816C-7C47AFB0317C}" type="sibTrans" cxnId="{5C35456B-D790-445E-A09D-0CFC00829BE0}">
      <dgm:prSet/>
      <dgm:spPr/>
      <dgm:t>
        <a:bodyPr/>
        <a:lstStyle/>
        <a:p>
          <a:endParaRPr lang="en-US"/>
        </a:p>
      </dgm:t>
    </dgm:pt>
    <dgm:pt modelId="{FCBF3915-60FD-4561-A5E8-B9FBA4AB67AD}">
      <dgm:prSet phldrT="[Text]"/>
      <dgm:spPr/>
      <dgm:t>
        <a:bodyPr/>
        <a:lstStyle/>
        <a:p>
          <a:r>
            <a:rPr lang="en-US" dirty="0"/>
            <a:t>Budgeting</a:t>
          </a:r>
        </a:p>
      </dgm:t>
    </dgm:pt>
    <dgm:pt modelId="{EDA39213-FB0B-4E1D-B8B2-F0120BE5616A}" type="parTrans" cxnId="{81D7D09C-1CED-4A21-ABE2-3C9BA3931C47}">
      <dgm:prSet/>
      <dgm:spPr/>
      <dgm:t>
        <a:bodyPr/>
        <a:lstStyle/>
        <a:p>
          <a:endParaRPr lang="en-US"/>
        </a:p>
      </dgm:t>
    </dgm:pt>
    <dgm:pt modelId="{6EABEF51-3BEF-4195-87C8-1D13024B0D85}" type="sibTrans" cxnId="{81D7D09C-1CED-4A21-ABE2-3C9BA3931C47}">
      <dgm:prSet/>
      <dgm:spPr/>
      <dgm:t>
        <a:bodyPr/>
        <a:lstStyle/>
        <a:p>
          <a:endParaRPr lang="en-US"/>
        </a:p>
      </dgm:t>
    </dgm:pt>
    <dgm:pt modelId="{1D00CBEF-72DA-4369-9D2C-27183B837DA7}">
      <dgm:prSet phldrT="[Text]"/>
      <dgm:spPr>
        <a:solidFill>
          <a:srgbClr val="FFC000"/>
        </a:solidFill>
      </dgm:spPr>
      <dgm:t>
        <a:bodyPr/>
        <a:lstStyle/>
        <a:p>
          <a:r>
            <a:rPr lang="en-US" dirty="0"/>
            <a:t>Culture of Philanthropy</a:t>
          </a:r>
        </a:p>
      </dgm:t>
    </dgm:pt>
    <dgm:pt modelId="{3B0BA511-C197-49B5-B092-0229223E2172}" type="parTrans" cxnId="{1CDF2A0B-84B2-4464-8C17-4AAF4113C067}">
      <dgm:prSet/>
      <dgm:spPr/>
      <dgm:t>
        <a:bodyPr/>
        <a:lstStyle/>
        <a:p>
          <a:endParaRPr lang="en-US"/>
        </a:p>
      </dgm:t>
    </dgm:pt>
    <dgm:pt modelId="{A1EFF034-C655-41E9-AC49-DD2FCAC5EE20}" type="sibTrans" cxnId="{1CDF2A0B-84B2-4464-8C17-4AAF4113C067}">
      <dgm:prSet/>
      <dgm:spPr/>
      <dgm:t>
        <a:bodyPr/>
        <a:lstStyle/>
        <a:p>
          <a:endParaRPr lang="en-US"/>
        </a:p>
      </dgm:t>
    </dgm:pt>
    <dgm:pt modelId="{0F0B1EFA-3641-490A-90FE-2A0259042D83}">
      <dgm:prSet phldrT="[Text]"/>
      <dgm:spPr>
        <a:solidFill>
          <a:schemeClr val="accent2"/>
        </a:solidFill>
      </dgm:spPr>
      <dgm:t>
        <a:bodyPr/>
        <a:lstStyle/>
        <a:p>
          <a:r>
            <a:rPr lang="en-US" dirty="0"/>
            <a:t>Development Plan</a:t>
          </a:r>
        </a:p>
      </dgm:t>
    </dgm:pt>
    <dgm:pt modelId="{6EBA8AA7-6E4E-47BB-9E4B-864C54D2F93D}" type="parTrans" cxnId="{F79B6956-3812-4A57-83A4-2B2368594183}">
      <dgm:prSet/>
      <dgm:spPr/>
      <dgm:t>
        <a:bodyPr/>
        <a:lstStyle/>
        <a:p>
          <a:endParaRPr lang="en-US"/>
        </a:p>
      </dgm:t>
    </dgm:pt>
    <dgm:pt modelId="{D1D2A422-2A8F-4000-B84E-8BC62CE31E88}" type="sibTrans" cxnId="{F79B6956-3812-4A57-83A4-2B2368594183}">
      <dgm:prSet/>
      <dgm:spPr/>
      <dgm:t>
        <a:bodyPr/>
        <a:lstStyle/>
        <a:p>
          <a:endParaRPr lang="en-US"/>
        </a:p>
      </dgm:t>
    </dgm:pt>
    <dgm:pt modelId="{A130F2CD-7165-49FF-8869-8D4BE01B5FAF}">
      <dgm:prSet phldrT="[Text]"/>
      <dgm:spPr>
        <a:solidFill>
          <a:srgbClr val="7030A0"/>
        </a:solidFill>
      </dgm:spPr>
      <dgm:t>
        <a:bodyPr/>
        <a:lstStyle/>
        <a:p>
          <a:r>
            <a:rPr lang="en-US" dirty="0"/>
            <a:t>Stable Funding</a:t>
          </a:r>
        </a:p>
      </dgm:t>
    </dgm:pt>
    <dgm:pt modelId="{C310981B-7217-4031-9125-B090884F8D21}" type="parTrans" cxnId="{2295C84E-6608-4F90-A906-7095016A7B31}">
      <dgm:prSet/>
      <dgm:spPr/>
      <dgm:t>
        <a:bodyPr/>
        <a:lstStyle/>
        <a:p>
          <a:endParaRPr lang="en-US"/>
        </a:p>
      </dgm:t>
    </dgm:pt>
    <dgm:pt modelId="{714E3FA3-B029-40C8-A5F6-147D0D307C6A}" type="sibTrans" cxnId="{2295C84E-6608-4F90-A906-7095016A7B31}">
      <dgm:prSet/>
      <dgm:spPr/>
      <dgm:t>
        <a:bodyPr/>
        <a:lstStyle/>
        <a:p>
          <a:endParaRPr lang="en-US"/>
        </a:p>
      </dgm:t>
    </dgm:pt>
    <dgm:pt modelId="{2FB98521-E7FD-4EE9-86D4-D4D3456684C5}" type="pres">
      <dgm:prSet presAssocID="{99DC70AD-41A1-4252-8BC6-4E79D81039D2}" presName="diagram" presStyleCnt="0">
        <dgm:presLayoutVars>
          <dgm:dir/>
          <dgm:resizeHandles val="exact"/>
        </dgm:presLayoutVars>
      </dgm:prSet>
      <dgm:spPr/>
    </dgm:pt>
    <dgm:pt modelId="{6C85144E-837F-4789-AEEB-9725D6BFB6BA}" type="pres">
      <dgm:prSet presAssocID="{E415C028-E501-4B77-B1E1-631BE5F97037}" presName="node" presStyleLbl="node1" presStyleIdx="0" presStyleCnt="6">
        <dgm:presLayoutVars>
          <dgm:bulletEnabled val="1"/>
        </dgm:presLayoutVars>
      </dgm:prSet>
      <dgm:spPr>
        <a:prstGeom prst="roundRect">
          <a:avLst/>
        </a:prstGeom>
      </dgm:spPr>
    </dgm:pt>
    <dgm:pt modelId="{2C554DB7-5661-481D-8BA8-80F7344C2057}" type="pres">
      <dgm:prSet presAssocID="{8DD5604F-EDB4-47A0-B404-401C49EEEA03}" presName="sibTrans" presStyleCnt="0"/>
      <dgm:spPr/>
    </dgm:pt>
    <dgm:pt modelId="{E2E6C12A-AF28-4C7A-987C-498575262CE4}" type="pres">
      <dgm:prSet presAssocID="{6239273F-7BB7-4678-93A1-6B192CE4C6E5}" presName="node" presStyleLbl="node1" presStyleIdx="1" presStyleCnt="6">
        <dgm:presLayoutVars>
          <dgm:bulletEnabled val="1"/>
        </dgm:presLayoutVars>
      </dgm:prSet>
      <dgm:spPr>
        <a:prstGeom prst="roundRect">
          <a:avLst/>
        </a:prstGeom>
      </dgm:spPr>
    </dgm:pt>
    <dgm:pt modelId="{EB94ED2C-6620-4A3F-80F4-D70C4EE33364}" type="pres">
      <dgm:prSet presAssocID="{29E344A2-7347-4698-816C-7C47AFB0317C}" presName="sibTrans" presStyleCnt="0"/>
      <dgm:spPr/>
    </dgm:pt>
    <dgm:pt modelId="{1A3EBE18-3AFC-4EB1-AF6B-8E9674D5F4F2}" type="pres">
      <dgm:prSet presAssocID="{FCBF3915-60FD-4561-A5E8-B9FBA4AB67AD}" presName="node" presStyleLbl="node1" presStyleIdx="2" presStyleCnt="6">
        <dgm:presLayoutVars>
          <dgm:bulletEnabled val="1"/>
        </dgm:presLayoutVars>
      </dgm:prSet>
      <dgm:spPr>
        <a:prstGeom prst="roundRect">
          <a:avLst/>
        </a:prstGeom>
      </dgm:spPr>
    </dgm:pt>
    <dgm:pt modelId="{F2E31354-4A7A-4663-B175-515ACF6B63DB}" type="pres">
      <dgm:prSet presAssocID="{6EABEF51-3BEF-4195-87C8-1D13024B0D85}" presName="sibTrans" presStyleCnt="0"/>
      <dgm:spPr/>
    </dgm:pt>
    <dgm:pt modelId="{121AB990-A066-4A4B-9943-4679C15679FE}" type="pres">
      <dgm:prSet presAssocID="{1D00CBEF-72DA-4369-9D2C-27183B837DA7}" presName="node" presStyleLbl="node1" presStyleIdx="3" presStyleCnt="6">
        <dgm:presLayoutVars>
          <dgm:bulletEnabled val="1"/>
        </dgm:presLayoutVars>
      </dgm:prSet>
      <dgm:spPr>
        <a:prstGeom prst="roundRect">
          <a:avLst/>
        </a:prstGeom>
      </dgm:spPr>
    </dgm:pt>
    <dgm:pt modelId="{FA3B4AD2-A4A5-4CB2-AC5B-A4BDB70EB039}" type="pres">
      <dgm:prSet presAssocID="{A1EFF034-C655-41E9-AC49-DD2FCAC5EE20}" presName="sibTrans" presStyleCnt="0"/>
      <dgm:spPr/>
    </dgm:pt>
    <dgm:pt modelId="{7C0F5F48-BCA8-4DB5-8BEA-72527CE478FD}" type="pres">
      <dgm:prSet presAssocID="{0F0B1EFA-3641-490A-90FE-2A0259042D83}" presName="node" presStyleLbl="node1" presStyleIdx="4" presStyleCnt="6">
        <dgm:presLayoutVars>
          <dgm:bulletEnabled val="1"/>
        </dgm:presLayoutVars>
      </dgm:prSet>
      <dgm:spPr>
        <a:prstGeom prst="roundRect">
          <a:avLst/>
        </a:prstGeom>
      </dgm:spPr>
    </dgm:pt>
    <dgm:pt modelId="{80345B60-6C25-4331-83BA-D028CDB83D26}" type="pres">
      <dgm:prSet presAssocID="{D1D2A422-2A8F-4000-B84E-8BC62CE31E88}" presName="sibTrans" presStyleCnt="0"/>
      <dgm:spPr/>
    </dgm:pt>
    <dgm:pt modelId="{3395593C-5806-47B9-A8CC-FD70D2C55E41}" type="pres">
      <dgm:prSet presAssocID="{A130F2CD-7165-49FF-8869-8D4BE01B5FAF}" presName="node" presStyleLbl="node1" presStyleIdx="5" presStyleCnt="6">
        <dgm:presLayoutVars>
          <dgm:bulletEnabled val="1"/>
        </dgm:presLayoutVars>
      </dgm:prSet>
      <dgm:spPr>
        <a:prstGeom prst="roundRect">
          <a:avLst/>
        </a:prstGeom>
      </dgm:spPr>
    </dgm:pt>
  </dgm:ptLst>
  <dgm:cxnLst>
    <dgm:cxn modelId="{1CDF2A0B-84B2-4464-8C17-4AAF4113C067}" srcId="{99DC70AD-41A1-4252-8BC6-4E79D81039D2}" destId="{1D00CBEF-72DA-4369-9D2C-27183B837DA7}" srcOrd="3" destOrd="0" parTransId="{3B0BA511-C197-49B5-B092-0229223E2172}" sibTransId="{A1EFF034-C655-41E9-AC49-DD2FCAC5EE20}"/>
    <dgm:cxn modelId="{B4865C27-CDD9-41DE-8350-F3654837B28F}" type="presOf" srcId="{99DC70AD-41A1-4252-8BC6-4E79D81039D2}" destId="{2FB98521-E7FD-4EE9-86D4-D4D3456684C5}" srcOrd="0" destOrd="0" presId="urn:microsoft.com/office/officeart/2005/8/layout/default#1"/>
    <dgm:cxn modelId="{4BE50D28-7899-4DAB-8903-D07621E35FD8}" type="presOf" srcId="{6239273F-7BB7-4678-93A1-6B192CE4C6E5}" destId="{E2E6C12A-AF28-4C7A-987C-498575262CE4}" srcOrd="0" destOrd="0" presId="urn:microsoft.com/office/officeart/2005/8/layout/default#1"/>
    <dgm:cxn modelId="{5C35456B-D790-445E-A09D-0CFC00829BE0}" srcId="{99DC70AD-41A1-4252-8BC6-4E79D81039D2}" destId="{6239273F-7BB7-4678-93A1-6B192CE4C6E5}" srcOrd="1" destOrd="0" parTransId="{8CE84F53-73D3-41D1-9622-9FA395F7D36F}" sibTransId="{29E344A2-7347-4698-816C-7C47AFB0317C}"/>
    <dgm:cxn modelId="{2295C84E-6608-4F90-A906-7095016A7B31}" srcId="{99DC70AD-41A1-4252-8BC6-4E79D81039D2}" destId="{A130F2CD-7165-49FF-8869-8D4BE01B5FAF}" srcOrd="5" destOrd="0" parTransId="{C310981B-7217-4031-9125-B090884F8D21}" sibTransId="{714E3FA3-B029-40C8-A5F6-147D0D307C6A}"/>
    <dgm:cxn modelId="{F79B6956-3812-4A57-83A4-2B2368594183}" srcId="{99DC70AD-41A1-4252-8BC6-4E79D81039D2}" destId="{0F0B1EFA-3641-490A-90FE-2A0259042D83}" srcOrd="4" destOrd="0" parTransId="{6EBA8AA7-6E4E-47BB-9E4B-864C54D2F93D}" sibTransId="{D1D2A422-2A8F-4000-B84E-8BC62CE31E88}"/>
    <dgm:cxn modelId="{A326BC89-1CA3-471E-9A42-CD3ABEA7E66C}" type="presOf" srcId="{1D00CBEF-72DA-4369-9D2C-27183B837DA7}" destId="{121AB990-A066-4A4B-9943-4679C15679FE}" srcOrd="0" destOrd="0" presId="urn:microsoft.com/office/officeart/2005/8/layout/default#1"/>
    <dgm:cxn modelId="{6CDC6C91-951F-4040-87CD-075A3E02D052}" type="presOf" srcId="{E415C028-E501-4B77-B1E1-631BE5F97037}" destId="{6C85144E-837F-4789-AEEB-9725D6BFB6BA}" srcOrd="0" destOrd="0" presId="urn:microsoft.com/office/officeart/2005/8/layout/default#1"/>
    <dgm:cxn modelId="{81D7D09C-1CED-4A21-ABE2-3C9BA3931C47}" srcId="{99DC70AD-41A1-4252-8BC6-4E79D81039D2}" destId="{FCBF3915-60FD-4561-A5E8-B9FBA4AB67AD}" srcOrd="2" destOrd="0" parTransId="{EDA39213-FB0B-4E1D-B8B2-F0120BE5616A}" sibTransId="{6EABEF51-3BEF-4195-87C8-1D13024B0D85}"/>
    <dgm:cxn modelId="{EC24E8B1-1A0C-4C07-8E48-B7F9E704D0C7}" type="presOf" srcId="{0F0B1EFA-3641-490A-90FE-2A0259042D83}" destId="{7C0F5F48-BCA8-4DB5-8BEA-72527CE478FD}" srcOrd="0" destOrd="0" presId="urn:microsoft.com/office/officeart/2005/8/layout/default#1"/>
    <dgm:cxn modelId="{387671CA-79AB-4F2A-BD89-99DB6171DF6F}" type="presOf" srcId="{FCBF3915-60FD-4561-A5E8-B9FBA4AB67AD}" destId="{1A3EBE18-3AFC-4EB1-AF6B-8E9674D5F4F2}" srcOrd="0" destOrd="0" presId="urn:microsoft.com/office/officeart/2005/8/layout/default#1"/>
    <dgm:cxn modelId="{CCC0B3DB-D6D7-41B3-84F6-5C6DD1D2BB50}" type="presOf" srcId="{A130F2CD-7165-49FF-8869-8D4BE01B5FAF}" destId="{3395593C-5806-47B9-A8CC-FD70D2C55E41}" srcOrd="0" destOrd="0" presId="urn:microsoft.com/office/officeart/2005/8/layout/default#1"/>
    <dgm:cxn modelId="{4CA35CF1-FC2E-4F83-A520-7550DD78A2D0}" srcId="{99DC70AD-41A1-4252-8BC6-4E79D81039D2}" destId="{E415C028-E501-4B77-B1E1-631BE5F97037}" srcOrd="0" destOrd="0" parTransId="{E0F7F2FA-A622-4B82-A7C6-DAD04F474333}" sibTransId="{8DD5604F-EDB4-47A0-B404-401C49EEEA03}"/>
    <dgm:cxn modelId="{6F935CBA-0F36-4127-9072-9E09D655EE88}" type="presParOf" srcId="{2FB98521-E7FD-4EE9-86D4-D4D3456684C5}" destId="{6C85144E-837F-4789-AEEB-9725D6BFB6BA}" srcOrd="0" destOrd="0" presId="urn:microsoft.com/office/officeart/2005/8/layout/default#1"/>
    <dgm:cxn modelId="{326FDC13-F43B-4F56-869B-DB16E6BF6B5D}" type="presParOf" srcId="{2FB98521-E7FD-4EE9-86D4-D4D3456684C5}" destId="{2C554DB7-5661-481D-8BA8-80F7344C2057}" srcOrd="1" destOrd="0" presId="urn:microsoft.com/office/officeart/2005/8/layout/default#1"/>
    <dgm:cxn modelId="{88054043-7542-407C-BE85-C4DE9E7304E4}" type="presParOf" srcId="{2FB98521-E7FD-4EE9-86D4-D4D3456684C5}" destId="{E2E6C12A-AF28-4C7A-987C-498575262CE4}" srcOrd="2" destOrd="0" presId="urn:microsoft.com/office/officeart/2005/8/layout/default#1"/>
    <dgm:cxn modelId="{B70E36B1-76E7-4824-8F88-962FFF652B9D}" type="presParOf" srcId="{2FB98521-E7FD-4EE9-86D4-D4D3456684C5}" destId="{EB94ED2C-6620-4A3F-80F4-D70C4EE33364}" srcOrd="3" destOrd="0" presId="urn:microsoft.com/office/officeart/2005/8/layout/default#1"/>
    <dgm:cxn modelId="{52E3BB36-D58A-4A7B-BE1B-E7BB91975F47}" type="presParOf" srcId="{2FB98521-E7FD-4EE9-86D4-D4D3456684C5}" destId="{1A3EBE18-3AFC-4EB1-AF6B-8E9674D5F4F2}" srcOrd="4" destOrd="0" presId="urn:microsoft.com/office/officeart/2005/8/layout/default#1"/>
    <dgm:cxn modelId="{787CBD60-B082-4B34-87BD-E8B46AEAD727}" type="presParOf" srcId="{2FB98521-E7FD-4EE9-86D4-D4D3456684C5}" destId="{F2E31354-4A7A-4663-B175-515ACF6B63DB}" srcOrd="5" destOrd="0" presId="urn:microsoft.com/office/officeart/2005/8/layout/default#1"/>
    <dgm:cxn modelId="{7C79CCED-F1C6-4B58-823C-A55F8C0602D1}" type="presParOf" srcId="{2FB98521-E7FD-4EE9-86D4-D4D3456684C5}" destId="{121AB990-A066-4A4B-9943-4679C15679FE}" srcOrd="6" destOrd="0" presId="urn:microsoft.com/office/officeart/2005/8/layout/default#1"/>
    <dgm:cxn modelId="{94D84B50-6FE6-4818-A425-59D32062A51F}" type="presParOf" srcId="{2FB98521-E7FD-4EE9-86D4-D4D3456684C5}" destId="{FA3B4AD2-A4A5-4CB2-AC5B-A4BDB70EB039}" srcOrd="7" destOrd="0" presId="urn:microsoft.com/office/officeart/2005/8/layout/default#1"/>
    <dgm:cxn modelId="{5BC426C2-898C-401F-9664-C5FBC3EDD483}" type="presParOf" srcId="{2FB98521-E7FD-4EE9-86D4-D4D3456684C5}" destId="{7C0F5F48-BCA8-4DB5-8BEA-72527CE478FD}" srcOrd="8" destOrd="0" presId="urn:microsoft.com/office/officeart/2005/8/layout/default#1"/>
    <dgm:cxn modelId="{95DBA897-15CC-48D2-8624-CA12247C84E9}" type="presParOf" srcId="{2FB98521-E7FD-4EE9-86D4-D4D3456684C5}" destId="{80345B60-6C25-4331-83BA-D028CDB83D26}" srcOrd="9" destOrd="0" presId="urn:microsoft.com/office/officeart/2005/8/layout/default#1"/>
    <dgm:cxn modelId="{AD051C72-9EB8-48D6-B27A-2EA83263D31A}" type="presParOf" srcId="{2FB98521-E7FD-4EE9-86D4-D4D3456684C5}" destId="{3395593C-5806-47B9-A8CC-FD70D2C55E41}"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55EDA-8491-49D6-85BA-70128C83593A}">
      <dsp:nvSpPr>
        <dsp:cNvPr id="0" name=""/>
        <dsp:cNvSpPr/>
      </dsp:nvSpPr>
      <dsp:spPr>
        <a:xfrm>
          <a:off x="-4293054" y="-658605"/>
          <a:ext cx="5114915" cy="5114915"/>
        </a:xfrm>
        <a:prstGeom prst="blockArc">
          <a:avLst>
            <a:gd name="adj1" fmla="val 18900000"/>
            <a:gd name="adj2" fmla="val 2700000"/>
            <a:gd name="adj3" fmla="val 422"/>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79A077-CF75-4611-AD5B-A6E8447DC610}">
      <dsp:nvSpPr>
        <dsp:cNvPr id="0" name=""/>
        <dsp:cNvSpPr/>
      </dsp:nvSpPr>
      <dsp:spPr>
        <a:xfrm>
          <a:off x="307142" y="199987"/>
          <a:ext cx="5351882" cy="39982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35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Clarity of Purpose</a:t>
          </a:r>
        </a:p>
      </dsp:txBody>
      <dsp:txXfrm>
        <a:off x="307142" y="199987"/>
        <a:ext cx="5351882" cy="399822"/>
      </dsp:txXfrm>
    </dsp:sp>
    <dsp:sp modelId="{F9A61022-67C9-4BD7-A0B4-3C2B97AD3E11}">
      <dsp:nvSpPr>
        <dsp:cNvPr id="0" name=""/>
        <dsp:cNvSpPr/>
      </dsp:nvSpPr>
      <dsp:spPr>
        <a:xfrm>
          <a:off x="57253" y="150009"/>
          <a:ext cx="499777" cy="499777"/>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617E91-F709-4D1C-A971-55AA2D012E0E}">
      <dsp:nvSpPr>
        <dsp:cNvPr id="0" name=""/>
        <dsp:cNvSpPr/>
      </dsp:nvSpPr>
      <dsp:spPr>
        <a:xfrm>
          <a:off x="636024" y="799644"/>
          <a:ext cx="5023001" cy="39982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35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Sustainable Business Model</a:t>
          </a:r>
        </a:p>
      </dsp:txBody>
      <dsp:txXfrm>
        <a:off x="636024" y="799644"/>
        <a:ext cx="5023001" cy="399822"/>
      </dsp:txXfrm>
    </dsp:sp>
    <dsp:sp modelId="{1D862436-2941-4FEC-8D3C-F05203DEE324}">
      <dsp:nvSpPr>
        <dsp:cNvPr id="0" name=""/>
        <dsp:cNvSpPr/>
      </dsp:nvSpPr>
      <dsp:spPr>
        <a:xfrm>
          <a:off x="386135" y="749666"/>
          <a:ext cx="499777" cy="499777"/>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579220-4831-41B9-8FEB-F27ECC68182D}">
      <dsp:nvSpPr>
        <dsp:cNvPr id="0" name=""/>
        <dsp:cNvSpPr/>
      </dsp:nvSpPr>
      <dsp:spPr>
        <a:xfrm>
          <a:off x="786413" y="1399302"/>
          <a:ext cx="4872612" cy="39982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35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The Right Leadership</a:t>
          </a:r>
        </a:p>
      </dsp:txBody>
      <dsp:txXfrm>
        <a:off x="786413" y="1399302"/>
        <a:ext cx="4872612" cy="399822"/>
      </dsp:txXfrm>
    </dsp:sp>
    <dsp:sp modelId="{1ECFE54A-6163-470F-9F0C-B01CDA1D2CC0}">
      <dsp:nvSpPr>
        <dsp:cNvPr id="0" name=""/>
        <dsp:cNvSpPr/>
      </dsp:nvSpPr>
      <dsp:spPr>
        <a:xfrm>
          <a:off x="536524" y="1349324"/>
          <a:ext cx="499777" cy="499777"/>
        </a:xfrm>
        <a:prstGeom prst="ellipse">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EC09758D-DDDA-4C68-9928-A84C89677CFC}">
      <dsp:nvSpPr>
        <dsp:cNvPr id="0" name=""/>
        <dsp:cNvSpPr/>
      </dsp:nvSpPr>
      <dsp:spPr>
        <a:xfrm>
          <a:off x="786413" y="1998580"/>
          <a:ext cx="4872612" cy="399822"/>
        </a:xfrm>
        <a:prstGeom prst="rect">
          <a:avLst/>
        </a:prstGeom>
        <a:solidFill>
          <a:srgbClr val="E66B2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35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Smart Operations</a:t>
          </a:r>
        </a:p>
      </dsp:txBody>
      <dsp:txXfrm>
        <a:off x="786413" y="1998580"/>
        <a:ext cx="4872612" cy="399822"/>
      </dsp:txXfrm>
    </dsp:sp>
    <dsp:sp modelId="{88A4D1B2-9302-4983-8C28-2FC4D80B92B9}">
      <dsp:nvSpPr>
        <dsp:cNvPr id="0" name=""/>
        <dsp:cNvSpPr/>
      </dsp:nvSpPr>
      <dsp:spPr>
        <a:xfrm>
          <a:off x="536524" y="1948602"/>
          <a:ext cx="499777" cy="499777"/>
        </a:xfrm>
        <a:prstGeom prst="ellipse">
          <a:avLst/>
        </a:prstGeom>
        <a:solidFill>
          <a:schemeClr val="lt1">
            <a:hueOff val="0"/>
            <a:satOff val="0"/>
            <a:lumOff val="0"/>
            <a:alphaOff val="0"/>
          </a:schemeClr>
        </a:solidFill>
        <a:ln w="25400" cap="flat" cmpd="sng" algn="ctr">
          <a:solidFill>
            <a:srgbClr val="E66B25"/>
          </a:solidFill>
          <a:prstDash val="solid"/>
        </a:ln>
        <a:effectLst/>
      </dsp:spPr>
      <dsp:style>
        <a:lnRef idx="2">
          <a:scrgbClr r="0" g="0" b="0"/>
        </a:lnRef>
        <a:fillRef idx="1">
          <a:scrgbClr r="0" g="0" b="0"/>
        </a:fillRef>
        <a:effectRef idx="0">
          <a:scrgbClr r="0" g="0" b="0"/>
        </a:effectRef>
        <a:fontRef idx="minor"/>
      </dsp:style>
    </dsp:sp>
    <dsp:sp modelId="{ACAFA413-DCD5-48C0-8561-DE437EF128F2}">
      <dsp:nvSpPr>
        <dsp:cNvPr id="0" name=""/>
        <dsp:cNvSpPr/>
      </dsp:nvSpPr>
      <dsp:spPr>
        <a:xfrm>
          <a:off x="636024" y="2598237"/>
          <a:ext cx="5023001" cy="399822"/>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35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Implementation &amp; Improvement</a:t>
          </a:r>
        </a:p>
      </dsp:txBody>
      <dsp:txXfrm>
        <a:off x="636024" y="2598237"/>
        <a:ext cx="5023001" cy="399822"/>
      </dsp:txXfrm>
    </dsp:sp>
    <dsp:sp modelId="{6F38B95D-CC27-4381-BEC1-A09D67088767}">
      <dsp:nvSpPr>
        <dsp:cNvPr id="0" name=""/>
        <dsp:cNvSpPr/>
      </dsp:nvSpPr>
      <dsp:spPr>
        <a:xfrm>
          <a:off x="386135" y="2548260"/>
          <a:ext cx="499777" cy="499777"/>
        </a:xfrm>
        <a:prstGeom prst="ellipse">
          <a:avLst/>
        </a:prstGeom>
        <a:solidFill>
          <a:schemeClr val="l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dsp:style>
    </dsp:sp>
    <dsp:sp modelId="{0E17C931-01A8-4028-89BB-48EEC29455CA}">
      <dsp:nvSpPr>
        <dsp:cNvPr id="0" name=""/>
        <dsp:cNvSpPr/>
      </dsp:nvSpPr>
      <dsp:spPr>
        <a:xfrm>
          <a:off x="307142" y="3197895"/>
          <a:ext cx="5351882" cy="399822"/>
        </a:xfrm>
        <a:prstGeom prst="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359"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Verdana" panose="020B0604030504040204" pitchFamily="34" charset="0"/>
              <a:ea typeface="Verdana" panose="020B0604030504040204" pitchFamily="34" charset="0"/>
              <a:cs typeface="Verdana" panose="020B0604030504040204" pitchFamily="34" charset="0"/>
            </a:rPr>
            <a:t>Strategic Collaborations</a:t>
          </a:r>
        </a:p>
      </dsp:txBody>
      <dsp:txXfrm>
        <a:off x="307142" y="3197895"/>
        <a:ext cx="5351882" cy="399822"/>
      </dsp:txXfrm>
    </dsp:sp>
    <dsp:sp modelId="{85D2F53E-3975-43D7-8403-B9000A10FDB6}">
      <dsp:nvSpPr>
        <dsp:cNvPr id="0" name=""/>
        <dsp:cNvSpPr/>
      </dsp:nvSpPr>
      <dsp:spPr>
        <a:xfrm>
          <a:off x="57253" y="3147917"/>
          <a:ext cx="499777" cy="499777"/>
        </a:xfrm>
        <a:prstGeom prst="ellipse">
          <a:avLst/>
        </a:prstGeom>
        <a:solidFill>
          <a:schemeClr val="lt1">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5144E-837F-4789-AEEB-9725D6BFB6BA}">
      <dsp:nvSpPr>
        <dsp:cNvPr id="0" name=""/>
        <dsp:cNvSpPr/>
      </dsp:nvSpPr>
      <dsp:spPr>
        <a:xfrm>
          <a:off x="777491" y="1761"/>
          <a:ext cx="1800123" cy="1080074"/>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Financial Viability</a:t>
          </a:r>
        </a:p>
      </dsp:txBody>
      <dsp:txXfrm>
        <a:off x="830216" y="54486"/>
        <a:ext cx="1694673" cy="974624"/>
      </dsp:txXfrm>
    </dsp:sp>
    <dsp:sp modelId="{E2E6C12A-AF28-4C7A-987C-498575262CE4}">
      <dsp:nvSpPr>
        <dsp:cNvPr id="0" name=""/>
        <dsp:cNvSpPr/>
      </dsp:nvSpPr>
      <dsp:spPr>
        <a:xfrm>
          <a:off x="2757627" y="1761"/>
          <a:ext cx="1800123" cy="10800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Value Proposition</a:t>
          </a:r>
        </a:p>
      </dsp:txBody>
      <dsp:txXfrm>
        <a:off x="2810352" y="54486"/>
        <a:ext cx="1694673" cy="974624"/>
      </dsp:txXfrm>
    </dsp:sp>
    <dsp:sp modelId="{1A3EBE18-3AFC-4EB1-AF6B-8E9674D5F4F2}">
      <dsp:nvSpPr>
        <dsp:cNvPr id="0" name=""/>
        <dsp:cNvSpPr/>
      </dsp:nvSpPr>
      <dsp:spPr>
        <a:xfrm>
          <a:off x="777491" y="1261847"/>
          <a:ext cx="1800123" cy="108007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Budgeting</a:t>
          </a:r>
        </a:p>
      </dsp:txBody>
      <dsp:txXfrm>
        <a:off x="830216" y="1314572"/>
        <a:ext cx="1694673" cy="974624"/>
      </dsp:txXfrm>
    </dsp:sp>
    <dsp:sp modelId="{121AB990-A066-4A4B-9943-4679C15679FE}">
      <dsp:nvSpPr>
        <dsp:cNvPr id="0" name=""/>
        <dsp:cNvSpPr/>
      </dsp:nvSpPr>
      <dsp:spPr>
        <a:xfrm>
          <a:off x="2757627" y="1261847"/>
          <a:ext cx="1800123" cy="1080074"/>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Culture of Philanthropy</a:t>
          </a:r>
        </a:p>
      </dsp:txBody>
      <dsp:txXfrm>
        <a:off x="2810352" y="1314572"/>
        <a:ext cx="1694673" cy="974624"/>
      </dsp:txXfrm>
    </dsp:sp>
    <dsp:sp modelId="{7C0F5F48-BCA8-4DB5-8BEA-72527CE478FD}">
      <dsp:nvSpPr>
        <dsp:cNvPr id="0" name=""/>
        <dsp:cNvSpPr/>
      </dsp:nvSpPr>
      <dsp:spPr>
        <a:xfrm>
          <a:off x="777491" y="2521933"/>
          <a:ext cx="1800123" cy="1080074"/>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Development Plan</a:t>
          </a:r>
        </a:p>
      </dsp:txBody>
      <dsp:txXfrm>
        <a:off x="830216" y="2574658"/>
        <a:ext cx="1694673" cy="974624"/>
      </dsp:txXfrm>
    </dsp:sp>
    <dsp:sp modelId="{3395593C-5806-47B9-A8CC-FD70D2C55E41}">
      <dsp:nvSpPr>
        <dsp:cNvPr id="0" name=""/>
        <dsp:cNvSpPr/>
      </dsp:nvSpPr>
      <dsp:spPr>
        <a:xfrm>
          <a:off x="2757627" y="2521933"/>
          <a:ext cx="1800123" cy="1080074"/>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Stable Funding</a:t>
          </a:r>
        </a:p>
      </dsp:txBody>
      <dsp:txXfrm>
        <a:off x="2810352" y="2574658"/>
        <a:ext cx="1694673" cy="97462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7EA80-DF6D-4A2F-A3B2-FAD9DB875379}" type="datetimeFigureOut">
              <a:rPr lang="en-US" smtClean="0"/>
              <a:t>4/25/2018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D3C0B-F3E5-44DC-BFED-037261687D8B}" type="slidenum">
              <a:rPr lang="en-US" smtClean="0"/>
              <a:t>‹#›</a:t>
            </a:fld>
            <a:endParaRPr lang="en-US"/>
          </a:p>
        </p:txBody>
      </p:sp>
    </p:spTree>
    <p:extLst>
      <p:ext uri="{BB962C8B-B14F-4D97-AF65-F5344CB8AC3E}">
        <p14:creationId xmlns:p14="http://schemas.microsoft.com/office/powerpoint/2010/main" val="56740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5641" rtl="0" eaLnBrk="1" fontAlgn="auto" latinLnBrk="0" hangingPunct="1">
              <a:lnSpc>
                <a:spcPct val="100000"/>
              </a:lnSpc>
              <a:spcBef>
                <a:spcPts val="0"/>
              </a:spcBef>
              <a:spcAft>
                <a:spcPts val="0"/>
              </a:spcAft>
              <a:buClrTx/>
              <a:buSzTx/>
              <a:buFontTx/>
              <a:buNone/>
              <a:tabLst/>
              <a:defRPr/>
            </a:pPr>
            <a:fld id="{600096E9-9445-F84A-9862-3A2E5F512B5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564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524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are helping NPOs consider their readiness.</a:t>
            </a:r>
          </a:p>
        </p:txBody>
      </p:sp>
      <p:sp>
        <p:nvSpPr>
          <p:cNvPr id="4" name="Slide Number Placeholder 3"/>
          <p:cNvSpPr>
            <a:spLocks noGrp="1"/>
          </p:cNvSpPr>
          <p:nvPr>
            <p:ph type="sldNum" sz="quarter" idx="10"/>
          </p:nvPr>
        </p:nvSpPr>
        <p:spPr/>
        <p:txBody>
          <a:bodyPr/>
          <a:lstStyle/>
          <a:p>
            <a:fld id="{590D3C0B-F3E5-44DC-BFED-037261687D8B}" type="slidenum">
              <a:rPr lang="en-US" smtClean="0"/>
              <a:t>26</a:t>
            </a:fld>
            <a:endParaRPr lang="en-US"/>
          </a:p>
        </p:txBody>
      </p:sp>
    </p:spTree>
    <p:extLst>
      <p:ext uri="{BB962C8B-B14F-4D97-AF65-F5344CB8AC3E}">
        <p14:creationId xmlns:p14="http://schemas.microsoft.com/office/powerpoint/2010/main" val="2670551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23677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8027" indent="-178027">
              <a:buFont typeface="Arial" panose="020B0604020202020204" pitchFamily="34" charset="0"/>
              <a:buChar char="•"/>
              <a:defRPr/>
            </a:pPr>
            <a:r>
              <a:rPr lang="en-US" dirty="0"/>
              <a:t>You can learn more about the Mission Capital Effectiveness Framework on our web site at: https://missioncapital.org/what-we-do/</a:t>
            </a:r>
          </a:p>
          <a:p>
            <a:pPr marL="178027" indent="-178027">
              <a:buFont typeface="Arial" panose="020B0604020202020204" pitchFamily="34" charset="0"/>
              <a:buChar char="•"/>
              <a:defRPr/>
            </a:pPr>
            <a:endParaRPr lang="en-US" dirty="0"/>
          </a:p>
          <a:p>
            <a:r>
              <a:rPr lang="en-US" sz="3200" b="1" dirty="0"/>
              <a:t>Clarity of Purpose</a:t>
            </a:r>
            <a:r>
              <a:rPr lang="en-US" sz="3200" dirty="0"/>
              <a:t> </a:t>
            </a:r>
          </a:p>
          <a:p>
            <a:pPr lvl="1"/>
            <a:r>
              <a:rPr lang="en-US" dirty="0"/>
              <a:t>How you define and align your work and impact</a:t>
            </a:r>
          </a:p>
          <a:p>
            <a:r>
              <a:rPr lang="en-US" sz="3200" b="1" dirty="0"/>
              <a:t>Sustainable Business Model </a:t>
            </a:r>
          </a:p>
          <a:p>
            <a:pPr lvl="1"/>
            <a:r>
              <a:rPr lang="en-US" dirty="0"/>
              <a:t>How you develop resources and position your organization for success</a:t>
            </a:r>
          </a:p>
          <a:p>
            <a:r>
              <a:rPr lang="en-US" sz="3200" b="1" dirty="0"/>
              <a:t>The Right Leadership </a:t>
            </a:r>
          </a:p>
          <a:p>
            <a:pPr lvl="1"/>
            <a:r>
              <a:rPr lang="en-US" dirty="0"/>
              <a:t>How staff and board leaders steer and steward organizational effort</a:t>
            </a:r>
          </a:p>
          <a:p>
            <a:pPr>
              <a:lnSpc>
                <a:spcPct val="90000"/>
              </a:lnSpc>
            </a:pPr>
            <a:r>
              <a:rPr lang="en-US" sz="3000" b="1" dirty="0"/>
              <a:t>Smart Operations</a:t>
            </a:r>
          </a:p>
          <a:p>
            <a:pPr lvl="1"/>
            <a:r>
              <a:rPr lang="en-US" dirty="0"/>
              <a:t>How you manage and marshal organizational resources</a:t>
            </a:r>
          </a:p>
          <a:p>
            <a:pPr>
              <a:lnSpc>
                <a:spcPct val="90000"/>
              </a:lnSpc>
            </a:pPr>
            <a:r>
              <a:rPr lang="en-US" sz="3000" b="1" dirty="0"/>
              <a:t>Implementation &amp; Improvement</a:t>
            </a:r>
          </a:p>
          <a:p>
            <a:pPr lvl="1"/>
            <a:r>
              <a:rPr lang="en-US" dirty="0"/>
              <a:t>How you use information to adapt and improve</a:t>
            </a:r>
          </a:p>
          <a:p>
            <a:pPr>
              <a:lnSpc>
                <a:spcPct val="90000"/>
              </a:lnSpc>
            </a:pPr>
            <a:r>
              <a:rPr lang="en-US" sz="3000" b="1" dirty="0"/>
              <a:t>Strategic Collaborations</a:t>
            </a:r>
          </a:p>
          <a:p>
            <a:pPr lvl="1"/>
            <a:r>
              <a:rPr lang="en-US" dirty="0"/>
              <a:t>How you leverage the community for greater impact</a:t>
            </a:r>
          </a:p>
          <a:p>
            <a:pPr marL="178027" indent="-178027">
              <a:buFont typeface="Arial" panose="020B0604020202020204" pitchFamily="34" charset="0"/>
              <a:buChar char="•"/>
              <a:defRPr/>
            </a:pPr>
            <a:endParaRPr lang="en-US" dirty="0"/>
          </a:p>
          <a:p>
            <a:pPr marL="178027" indent="-178027">
              <a:buFont typeface="Arial" panose="020B0604020202020204" pitchFamily="34" charset="0"/>
              <a:buChar char="•"/>
              <a:defRPr/>
            </a:pPr>
            <a:endParaRPr lang="en-US" dirty="0"/>
          </a:p>
          <a:p>
            <a:pPr marL="178027" indent="-178027">
              <a:buFont typeface="Arial" panose="020B0604020202020204" pitchFamily="34" charset="0"/>
              <a:buChar char="•"/>
              <a:defRPr/>
            </a:pPr>
            <a:r>
              <a:rPr lang="en-US" dirty="0"/>
              <a:t>Last year Mission Capital conducted research on the state of the nonprofit sector in Central Texas- On the Verge.</a:t>
            </a:r>
          </a:p>
          <a:p>
            <a:pPr>
              <a:defRPr/>
            </a:pPr>
            <a:endParaRPr lang="en-US" dirty="0"/>
          </a:p>
          <a:p>
            <a:pPr marL="178027" indent="-178027">
              <a:buFont typeface="Arial" panose="020B0604020202020204" pitchFamily="34" charset="0"/>
              <a:buChar char="•"/>
              <a:defRPr/>
            </a:pPr>
            <a:r>
              <a:rPr lang="en-US" dirty="0"/>
              <a:t>Detailed size and scope of our sector, economic impact, challenges and strengths nonprofits are facing.</a:t>
            </a:r>
          </a:p>
          <a:p>
            <a:pPr>
              <a:defRPr/>
            </a:pPr>
            <a:endParaRPr lang="en-US" dirty="0"/>
          </a:p>
          <a:p>
            <a:pPr marL="178027" indent="-178027">
              <a:buFont typeface="Arial" panose="020B0604020202020204" pitchFamily="34" charset="0"/>
              <a:buChar char="•"/>
              <a:defRPr/>
            </a:pPr>
            <a:r>
              <a:rPr lang="en-US" dirty="0"/>
              <a:t>As part of this research we also wanted to learn more how organizations and groups across the country define what it means to be an effective/high performing nonprofit. Looked at more than 15 different frameworks; learned that while there is not a single, universal definition of what it means to be an effective, high performing nonprofit, there were nevertheless many similarities among the frameworks.</a:t>
            </a:r>
          </a:p>
          <a:p>
            <a:pPr>
              <a:defRPr/>
            </a:pPr>
            <a:endParaRPr lang="en-US" dirty="0"/>
          </a:p>
          <a:p>
            <a:pPr marL="178027" indent="-178027">
              <a:buFont typeface="Arial" panose="020B0604020202020204" pitchFamily="34" charset="0"/>
              <a:buChar char="•"/>
              <a:defRPr/>
            </a:pPr>
            <a:r>
              <a:rPr lang="en-US" dirty="0"/>
              <a:t>Some of the frameworks we reviewed seemed to focus on very large nonprofit organizations- over a million or even 5 million plus in size</a:t>
            </a:r>
          </a:p>
          <a:p>
            <a:pPr>
              <a:defRPr/>
            </a:pPr>
            <a:endParaRPr lang="en-US" dirty="0"/>
          </a:p>
          <a:p>
            <a:pPr marL="178027" indent="-178027">
              <a:buFont typeface="Arial" panose="020B0604020202020204" pitchFamily="34" charset="0"/>
              <a:buChar char="•"/>
              <a:defRPr/>
            </a:pPr>
            <a:r>
              <a:rPr lang="en-US" dirty="0"/>
              <a:t>We know from our research of the sector that most nonprofits are smaller- nearly three quarters are less than $100,000. Wanted to ensure a framework that could be applied to organizations of any size or mission area</a:t>
            </a:r>
          </a:p>
          <a:p>
            <a:pPr>
              <a:defRPr/>
            </a:pPr>
            <a:endParaRPr lang="en-US" dirty="0"/>
          </a:p>
          <a:p>
            <a:pPr marL="178027" indent="-178027">
              <a:buFont typeface="Arial" panose="020B0604020202020204" pitchFamily="34" charset="0"/>
              <a:buChar char="•"/>
              <a:defRPr/>
            </a:pPr>
            <a:r>
              <a:rPr lang="en-US" dirty="0"/>
              <a:t>We took what we learned- and based on Mission Capital’s years of experience working with nonprofits and our knowledge of nonprofit best practices- and built out a framework of the key elements that we believe are essential for an organizational to truly thrive and create meaningful results in the community.</a:t>
            </a:r>
          </a:p>
          <a:p>
            <a:pPr marL="178027" indent="-178027">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0096E9-9445-F84A-9862-3A2E5F512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69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Do you have a clear revenue strategy or are you flying by the seat of your pants?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Most new NPOs fly by the seat of their pants when getting started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Why would you want to transition to a clear revenue strategy?</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Do you have at least some earned revenue?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Examples:  fee for service, product sales (Girl Scout cookies), experience sales (tour of El Salvador),  facility rental (SFC, churches)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How else do you earn money off of kids?  (College Forward)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0096E9-9445-F84A-9862-3A2E5F512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56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0096E9-9445-F84A-9862-3A2E5F512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635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b="1" dirty="0"/>
              <a:t>Social Enterprise Defined: </a:t>
            </a:r>
            <a:endParaRPr lang="en-US" b="1" dirty="0">
              <a:solidFill>
                <a:srgbClr val="006C64"/>
              </a:solidFill>
              <a:latin typeface="Verdana"/>
            </a:endParaRPr>
          </a:p>
          <a:p>
            <a:pPr marR="171450" defTabSz="0">
              <a:spcBef>
                <a:spcPts val="600"/>
              </a:spcBef>
              <a:spcAft>
                <a:spcPts val="1500"/>
              </a:spcAft>
            </a:pPr>
            <a:r>
              <a:rPr lang="en-US" sz="1200" dirty="0">
                <a:solidFill>
                  <a:schemeClr val="accent1"/>
                </a:solidFill>
                <a:latin typeface="Verdana"/>
                <a:cs typeface="Verdana"/>
              </a:rPr>
              <a:t>An organization founded with the intention of generating positive community, social, and/or environmental impact, utilizing business principles to deliver that impact </a:t>
            </a:r>
          </a:p>
          <a:p>
            <a:r>
              <a:rPr lang="en-US" dirty="0"/>
              <a:t>AND many non-profits you know ARE social enterprises.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0096E9-9445-F84A-9862-3A2E5F512B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229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har char="•"/>
            </a:pPr>
            <a:r>
              <a:rPr lang="en-US" b="1" dirty="0"/>
              <a:t>Social Impact: </a:t>
            </a:r>
            <a:endParaRPr lang="en-US" dirty="0"/>
          </a:p>
          <a:p>
            <a:pPr>
              <a:spcBef>
                <a:spcPct val="20000"/>
              </a:spcBef>
            </a:pPr>
            <a:endParaRPr lang="en-US" dirty="0">
              <a:solidFill>
                <a:srgbClr val="FFFFFF"/>
              </a:solidFill>
            </a:endParaRPr>
          </a:p>
          <a:p>
            <a:pPr marL="742950" lvl="1" indent="-285750">
              <a:spcBef>
                <a:spcPct val="20000"/>
              </a:spcBef>
              <a:buChar char="•"/>
            </a:pPr>
            <a:r>
              <a:rPr lang="en-US" dirty="0"/>
              <a:t>Currently enrolls 70 Students and is on track to enroll 200 by 2019 </a:t>
            </a:r>
          </a:p>
          <a:p>
            <a:pPr marL="742950" lvl="1" indent="-285750">
              <a:spcBef>
                <a:spcPct val="20000"/>
              </a:spcBef>
              <a:buChar char="•"/>
            </a:pPr>
            <a:r>
              <a:rPr lang="en-US" dirty="0"/>
              <a:t>Ultimately, leading to college degrees which provide higher income opportunities to working adults.</a:t>
            </a:r>
            <a:endParaRPr lang="en-US" dirty="0">
              <a:cs typeface="Calibri"/>
            </a:endParaRPr>
          </a:p>
          <a:p>
            <a:pPr lvl="1">
              <a:spcBef>
                <a:spcPct val="20000"/>
              </a:spcBef>
            </a:pPr>
            <a:endParaRPr lang="en-US" dirty="0">
              <a:cs typeface="Calibri"/>
            </a:endParaRPr>
          </a:p>
          <a:p>
            <a:pPr marL="342900" indent="-342900">
              <a:spcBef>
                <a:spcPct val="20000"/>
              </a:spcBef>
              <a:buChar char="•"/>
            </a:pPr>
            <a:r>
              <a:rPr lang="en-US" b="1" dirty="0"/>
              <a:t>Business/Financial Impact: </a:t>
            </a:r>
            <a:endParaRPr lang="en-US" dirty="0"/>
          </a:p>
          <a:p>
            <a:pPr marL="342900" indent="-342900">
              <a:spcBef>
                <a:spcPct val="20000"/>
              </a:spcBef>
              <a:buChar char="•"/>
            </a:pPr>
            <a:endParaRPr lang="en-US" dirty="0">
              <a:solidFill>
                <a:srgbClr val="FFFFFF"/>
              </a:solidFill>
            </a:endParaRPr>
          </a:p>
          <a:p>
            <a:pPr marL="742950" lvl="1" indent="-285750">
              <a:spcBef>
                <a:spcPct val="20000"/>
              </a:spcBef>
              <a:buChar char="•"/>
            </a:pPr>
            <a:r>
              <a:rPr lang="en-US" dirty="0"/>
              <a:t>Reach their fundraising goal with hopes that it would bridge to sustainability </a:t>
            </a:r>
          </a:p>
          <a:p>
            <a:pPr marL="742950" lvl="1" indent="-285750">
              <a:spcBef>
                <a:spcPct val="20000"/>
              </a:spcBef>
              <a:buChar char="•"/>
            </a:pPr>
            <a:r>
              <a:rPr lang="en-US" dirty="0"/>
              <a:t>Because of lower enrollment and higher than expected costs to support students on nights and weekends, they continue to fundraise.</a:t>
            </a:r>
          </a:p>
          <a:p>
            <a:pPr marL="342900" indent="-342900">
              <a:spcBef>
                <a:spcPct val="20000"/>
              </a:spcBef>
              <a:buChar char="•"/>
            </a:pPr>
            <a:endParaRPr lang="en-US" dirty="0">
              <a:solidFill>
                <a:srgbClr val="FFFFFF"/>
              </a:solidFill>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0D3C0B-F3E5-44DC-BFED-037261687D8B}" type="slidenum">
              <a:rPr lang="en-US" smtClean="0"/>
              <a:t>18</a:t>
            </a:fld>
            <a:endParaRPr lang="en-US"/>
          </a:p>
        </p:txBody>
      </p:sp>
    </p:spTree>
    <p:extLst>
      <p:ext uri="{BB962C8B-B14F-4D97-AF65-F5344CB8AC3E}">
        <p14:creationId xmlns:p14="http://schemas.microsoft.com/office/powerpoint/2010/main" val="392854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20000"/>
              </a:spcBef>
              <a:buChar char="•"/>
            </a:pPr>
            <a:r>
              <a:rPr lang="en-US" b="1" dirty="0">
                <a:solidFill>
                  <a:srgbClr val="FFFFFF"/>
                </a:solidFill>
              </a:rPr>
              <a:t>Social Impact: </a:t>
            </a:r>
            <a:endParaRPr lang="en-US" dirty="0">
              <a:solidFill>
                <a:srgbClr val="FFFFFF"/>
              </a:solidFill>
            </a:endParaRPr>
          </a:p>
          <a:p>
            <a:pPr marL="742950" lvl="1" indent="-285750">
              <a:spcBef>
                <a:spcPct val="20000"/>
              </a:spcBef>
              <a:buChar char="•"/>
            </a:pPr>
            <a:r>
              <a:rPr lang="en-US" dirty="0">
                <a:solidFill>
                  <a:srgbClr val="FFFFFF"/>
                </a:solidFill>
              </a:rPr>
              <a:t>The clinic has been open for four years, serving over 38,0000 pets and the PRI is nearly paid off. </a:t>
            </a:r>
          </a:p>
          <a:p>
            <a:pPr marL="742950" lvl="1" indent="-285750">
              <a:spcBef>
                <a:spcPct val="20000"/>
              </a:spcBef>
              <a:buChar char="•"/>
            </a:pPr>
            <a:r>
              <a:rPr lang="en-US" dirty="0">
                <a:solidFill>
                  <a:srgbClr val="FFFFFF"/>
                </a:solidFill>
              </a:rPr>
              <a:t>The clinic is open four days per week, and now serves about 80 - 100 patients per day for spay/neuter services and healthy pet care such as vaccines, heartworm testing and prevention, and other preventive care services.</a:t>
            </a:r>
          </a:p>
          <a:p>
            <a:pPr marL="342900" indent="-342900">
              <a:spcBef>
                <a:spcPct val="20000"/>
              </a:spcBef>
              <a:buChar char="•"/>
            </a:pPr>
            <a:r>
              <a:rPr lang="en-US" b="1" dirty="0"/>
              <a:t>Business/Financial Impact: </a:t>
            </a:r>
            <a:endParaRPr lang="en-US" dirty="0"/>
          </a:p>
          <a:p>
            <a:pPr marL="742950" lvl="1" indent="-285750">
              <a:spcBef>
                <a:spcPct val="20000"/>
              </a:spcBef>
              <a:buChar char="•"/>
            </a:pPr>
            <a:r>
              <a:rPr lang="en-US" dirty="0"/>
              <a:t>Allowed for quick expansion to meet the needs of an underserved community.</a:t>
            </a:r>
            <a:endParaRPr lang="en-US" dirty="0">
              <a:cs typeface="Calibri"/>
            </a:endParaRPr>
          </a:p>
          <a:p>
            <a:pPr marL="742950" lvl="1" indent="-285750">
              <a:spcBef>
                <a:spcPct val="20000"/>
              </a:spcBef>
              <a:buChar char="•"/>
            </a:pPr>
            <a:r>
              <a:rPr lang="en-US" dirty="0"/>
              <a:t>Loan was affordable, with a rate of 2.2%, allowing them to reinvest more earned revenue into other clinics and programs.</a:t>
            </a:r>
            <a:endParaRPr lang="en-US" dirty="0">
              <a:cs typeface="Calibri"/>
            </a:endParaRPr>
          </a:p>
          <a:p>
            <a:pPr marL="742950" lvl="1" indent="-285750">
              <a:spcBef>
                <a:spcPct val="20000"/>
              </a:spcBef>
              <a:buChar char="•"/>
            </a:pPr>
            <a:r>
              <a:rPr lang="en-US" dirty="0"/>
              <a:t>The payback terms that were in line with the path to sustainability with the clinic, had a grace period for payback that allowed the new clinic to reach a point of revenue.</a:t>
            </a:r>
            <a:endParaRPr lang="en-US" dirty="0">
              <a:cs typeface="Calibri"/>
            </a:endParaRPr>
          </a:p>
          <a:p>
            <a:pPr marL="342900" indent="-342900">
              <a:spcBef>
                <a:spcPct val="20000"/>
              </a:spcBe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0D3C0B-F3E5-44DC-BFED-037261687D8B}" type="slidenum">
              <a:rPr lang="en-US" smtClean="0"/>
              <a:t>19</a:t>
            </a:fld>
            <a:endParaRPr lang="en-US"/>
          </a:p>
        </p:txBody>
      </p:sp>
    </p:spTree>
    <p:extLst>
      <p:ext uri="{BB962C8B-B14F-4D97-AF65-F5344CB8AC3E}">
        <p14:creationId xmlns:p14="http://schemas.microsoft.com/office/powerpoint/2010/main" val="416457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Bef>
                <a:spcPct val="20000"/>
              </a:spcBef>
              <a:buChar char="•"/>
            </a:pPr>
            <a:r>
              <a:rPr lang="en-US" dirty="0"/>
              <a:t>Improve outcomes for  300,000 additional low-income students nationwide through 101 new partners</a:t>
            </a:r>
          </a:p>
          <a:p>
            <a:pPr marL="742950" lvl="1" indent="-285750">
              <a:spcBef>
                <a:spcPct val="20000"/>
              </a:spcBef>
              <a:buChar char="•"/>
            </a:pPr>
            <a:r>
              <a:rPr lang="en-US" dirty="0"/>
              <a:t>Reduce grant reliance for College Forward college success programs, aimed at increasing college completion for low-income and first-generation students</a:t>
            </a:r>
            <a:endParaRPr lang="en-US" dirty="0">
              <a:cs typeface="Calibri"/>
            </a:endParaRPr>
          </a:p>
          <a:p>
            <a:pPr marL="342900" indent="-342900">
              <a:spcBef>
                <a:spcPct val="20000"/>
              </a:spcBef>
              <a:buChar char="•"/>
            </a:pPr>
            <a:r>
              <a:rPr lang="en-US" b="1" dirty="0"/>
              <a:t>Business/Financial Impact: </a:t>
            </a:r>
            <a:endParaRPr lang="en-US" dirty="0"/>
          </a:p>
          <a:p>
            <a:pPr marL="742950" lvl="1" indent="-285750">
              <a:spcBef>
                <a:spcPct val="20000"/>
              </a:spcBef>
              <a:buChar char="•"/>
            </a:pPr>
            <a:r>
              <a:rPr lang="en-US" dirty="0"/>
              <a:t>Expand </a:t>
            </a:r>
            <a:r>
              <a:rPr lang="en-US" dirty="0" err="1"/>
              <a:t>CoPilot</a:t>
            </a:r>
            <a:r>
              <a:rPr lang="en-US" dirty="0"/>
              <a:t> team to steward new partners</a:t>
            </a:r>
            <a:endParaRPr lang="en-US" dirty="0">
              <a:cs typeface="Calibri"/>
            </a:endParaRPr>
          </a:p>
          <a:p>
            <a:pPr marL="742950" lvl="1" indent="-285750">
              <a:spcBef>
                <a:spcPct val="20000"/>
              </a:spcBef>
              <a:buChar char="•"/>
            </a:pPr>
            <a:r>
              <a:rPr lang="en-US" dirty="0"/>
              <a:t>Acquire a total of 101 new </a:t>
            </a:r>
            <a:r>
              <a:rPr lang="en-US" dirty="0" err="1"/>
              <a:t>CoPilot</a:t>
            </a:r>
            <a:r>
              <a:rPr lang="en-US" dirty="0"/>
              <a:t> customers by end of four-year loan period.</a:t>
            </a:r>
            <a:endParaRPr lang="en-US" dirty="0">
              <a:cs typeface="Calibri"/>
            </a:endParaRPr>
          </a:p>
          <a:p>
            <a:pPr marL="742950" lvl="1" indent="-285750">
              <a:spcBef>
                <a:spcPct val="20000"/>
              </a:spcBef>
              <a:buChar char="•"/>
            </a:pPr>
            <a:r>
              <a:rPr lang="en-US" dirty="0"/>
              <a:t>Generate cumulative incremental revenue of approximately $3.8 million</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90D3C0B-F3E5-44DC-BFED-037261687D8B}" type="slidenum">
              <a:rPr lang="en-US" smtClean="0"/>
              <a:t>20</a:t>
            </a:fld>
            <a:endParaRPr lang="en-US"/>
          </a:p>
        </p:txBody>
      </p:sp>
    </p:spTree>
    <p:extLst>
      <p:ext uri="{BB962C8B-B14F-4D97-AF65-F5344CB8AC3E}">
        <p14:creationId xmlns:p14="http://schemas.microsoft.com/office/powerpoint/2010/main" val="145241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Trying new programs, expanding proven ones, or big asset investments – which of these has your organization tried in the last year?</a:t>
            </a: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590D3C0B-F3E5-44DC-BFED-037261687D8B}" type="slidenum">
              <a:rPr lang="en-US" smtClean="0"/>
              <a:t>23</a:t>
            </a:fld>
            <a:endParaRPr lang="en-US"/>
          </a:p>
        </p:txBody>
      </p:sp>
    </p:spTree>
    <p:extLst>
      <p:ext uri="{BB962C8B-B14F-4D97-AF65-F5344CB8AC3E}">
        <p14:creationId xmlns:p14="http://schemas.microsoft.com/office/powerpoint/2010/main" val="2506569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F427A5-690D-FC44-A391-5D2C72A0C456}"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14435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27A5-690D-FC44-A391-5D2C72A0C456}"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38551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27A5-690D-FC44-A391-5D2C72A0C456}"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665113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14"/>
            <a:ext cx="8229600" cy="861295"/>
          </a:xfrm>
        </p:spPr>
        <p:txBody>
          <a:bodyPr/>
          <a:lstStyle>
            <a:lvl1pPr algn="ctr">
              <a:defRPr b="0" i="0">
                <a:solidFill>
                  <a:srgbClr val="006B64"/>
                </a:solidFill>
                <a:latin typeface="Proxima Nova Light"/>
                <a:cs typeface="Proxima Nova Ligh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4pPr>
              <a:buNone/>
              <a:defRPr/>
            </a:lvl4pPr>
          </a:lstStyle>
          <a:p>
            <a:pPr lvl="0"/>
            <a:r>
              <a:rPr lang="en-US"/>
              <a:t>Edit Master text styles</a:t>
            </a:r>
          </a:p>
          <a:p>
            <a:pPr lvl="1"/>
            <a:r>
              <a:rPr lang="en-US"/>
              <a:t>Second level</a:t>
            </a:r>
          </a:p>
          <a:p>
            <a:pPr lvl="2"/>
            <a:r>
              <a:rPr lang="en-US"/>
              <a:t>Third level</a:t>
            </a:r>
          </a:p>
        </p:txBody>
      </p:sp>
      <p:sp>
        <p:nvSpPr>
          <p:cNvPr id="5" name="Rectangle 4"/>
          <p:cNvSpPr/>
          <p:nvPr userDrawn="1"/>
        </p:nvSpPr>
        <p:spPr>
          <a:xfrm flipV="1">
            <a:off x="4114800" y="1119477"/>
            <a:ext cx="914400" cy="274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3807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778721" y="2266673"/>
            <a:ext cx="5444279" cy="971827"/>
          </a:xfrm>
        </p:spPr>
        <p:txBody>
          <a:bodyPr>
            <a:noAutofit/>
          </a:bodyPr>
          <a:lstStyle>
            <a:lvl1pPr marL="0" indent="0" algn="ctr">
              <a:buNone/>
              <a:defRPr sz="3200" b="1" i="0" cap="all">
                <a:solidFill>
                  <a:schemeClr val="accent3"/>
                </a:solidFill>
                <a:latin typeface="Proxima Nova A"/>
                <a:cs typeface="Proxima Nova 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p>
        </p:txBody>
      </p:sp>
      <p:pic>
        <p:nvPicPr>
          <p:cNvPr id="2" name="Picture 1"/>
          <p:cNvPicPr>
            <a:picLocks noChangeAspect="1"/>
          </p:cNvPicPr>
          <p:nvPr userDrawn="1"/>
        </p:nvPicPr>
        <p:blipFill>
          <a:blip r:embed="rId2"/>
          <a:stretch>
            <a:fillRect/>
          </a:stretch>
        </p:blipFill>
        <p:spPr>
          <a:xfrm>
            <a:off x="720772" y="1394680"/>
            <a:ext cx="1485309" cy="3043072"/>
          </a:xfrm>
          <a:prstGeom prst="rect">
            <a:avLst/>
          </a:prstGeom>
        </p:spPr>
      </p:pic>
    </p:spTree>
    <p:extLst>
      <p:ext uri="{BB962C8B-B14F-4D97-AF65-F5344CB8AC3E}">
        <p14:creationId xmlns:p14="http://schemas.microsoft.com/office/powerpoint/2010/main" val="172167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7C47EA-D4C3-8B4B-913B-76FC73A3F45B}" type="slidenum">
              <a:rPr lang="en-US" smtClean="0">
                <a:solidFill>
                  <a:srgbClr val="001C23"/>
                </a:solidFill>
              </a:rPr>
              <a:pPr/>
              <a:t>‹#›</a:t>
            </a:fld>
            <a:endParaRPr lang="en-US" dirty="0">
              <a:solidFill>
                <a:srgbClr val="001C23"/>
              </a:solidFill>
            </a:endParaRPr>
          </a:p>
        </p:txBody>
      </p:sp>
      <p:pic>
        <p:nvPicPr>
          <p:cNvPr id="9" name="Picture 8" descr="Network_of_Leaders.tif"/>
          <p:cNvPicPr>
            <a:picLocks noChangeAspect="1"/>
          </p:cNvPicPr>
          <p:nvPr userDrawn="1"/>
        </p:nvPicPr>
        <p:blipFill rotWithShape="1">
          <a:blip r:embed="rId2">
            <a:extLst>
              <a:ext uri="{28A0092B-C50C-407E-A947-70E740481C1C}">
                <a14:useLocalDpi xmlns:a14="http://schemas.microsoft.com/office/drawing/2010/main" val="0"/>
              </a:ext>
            </a:extLst>
          </a:blip>
          <a:srcRect l="9877" t="34399" r="7518" b="14328"/>
          <a:stretch/>
        </p:blipFill>
        <p:spPr>
          <a:xfrm>
            <a:off x="0" y="1"/>
            <a:ext cx="5715000" cy="6858000"/>
          </a:xfrm>
          <a:prstGeom prst="rect">
            <a:avLst/>
          </a:prstGeom>
        </p:spPr>
      </p:pic>
      <p:sp>
        <p:nvSpPr>
          <p:cNvPr id="7" name="Title 1"/>
          <p:cNvSpPr>
            <a:spLocks noGrp="1"/>
          </p:cNvSpPr>
          <p:nvPr>
            <p:ph type="title" hasCustomPrompt="1"/>
          </p:nvPr>
        </p:nvSpPr>
        <p:spPr>
          <a:xfrm>
            <a:off x="464708" y="1569041"/>
            <a:ext cx="3960091" cy="2533059"/>
          </a:xfrm>
        </p:spPr>
        <p:txBody>
          <a:bodyPr/>
          <a:lstStyle>
            <a:lvl1pPr algn="r">
              <a:defRPr sz="3800" b="1">
                <a:solidFill>
                  <a:schemeClr val="bg1"/>
                </a:solidFill>
                <a:latin typeface="Verdana"/>
                <a:cs typeface="Verdana"/>
              </a:defRPr>
            </a:lvl1pPr>
          </a:lstStyle>
          <a:p>
            <a:r>
              <a:rPr lang="en-US" dirty="0"/>
              <a:t>This is another slide for large overlay text</a:t>
            </a:r>
          </a:p>
        </p:txBody>
      </p:sp>
      <p:sp>
        <p:nvSpPr>
          <p:cNvPr id="8" name="Rectangle 7"/>
          <p:cNvSpPr/>
          <p:nvPr userDrawn="1"/>
        </p:nvSpPr>
        <p:spPr>
          <a:xfrm>
            <a:off x="2413000" y="5829302"/>
            <a:ext cx="2011796" cy="139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Untitled-1-01.png"/>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b="15865"/>
          <a:stretch/>
        </p:blipFill>
        <p:spPr>
          <a:xfrm>
            <a:off x="8138568" y="5575289"/>
            <a:ext cx="992157" cy="1113003"/>
          </a:xfrm>
          <a:prstGeom prst="rect">
            <a:avLst/>
          </a:prstGeom>
        </p:spPr>
      </p:pic>
    </p:spTree>
    <p:extLst>
      <p:ext uri="{BB962C8B-B14F-4D97-AF65-F5344CB8AC3E}">
        <p14:creationId xmlns:p14="http://schemas.microsoft.com/office/powerpoint/2010/main" val="2482379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200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C7C47EA-D4C3-8B4B-913B-76FC73A3F45B}" type="slidenum">
              <a:rPr lang="en-US" smtClean="0">
                <a:solidFill>
                  <a:srgbClr val="001C23"/>
                </a:solidFill>
              </a:rPr>
              <a:pPr/>
              <a:t>‹#›</a:t>
            </a:fld>
            <a:endParaRPr lang="en-US" dirty="0">
              <a:solidFill>
                <a:srgbClr val="001C23"/>
              </a:solidFill>
            </a:endParaRPr>
          </a:p>
        </p:txBody>
      </p:sp>
      <p:pic>
        <p:nvPicPr>
          <p:cNvPr id="4" name="Picture 3" descr="Lasting_Social_Change.tif"/>
          <p:cNvPicPr>
            <a:picLocks noChangeAspect="1"/>
          </p:cNvPicPr>
          <p:nvPr userDrawn="1"/>
        </p:nvPicPr>
        <p:blipFill rotWithShape="1">
          <a:blip r:embed="rId2">
            <a:extLst>
              <a:ext uri="{28A0092B-C50C-407E-A947-70E740481C1C}">
                <a14:useLocalDpi xmlns:a14="http://schemas.microsoft.com/office/drawing/2010/main" val="0"/>
              </a:ext>
            </a:extLst>
          </a:blip>
          <a:srcRect t="23883" b="37324"/>
          <a:stretch/>
        </p:blipFill>
        <p:spPr>
          <a:xfrm>
            <a:off x="0" y="0"/>
            <a:ext cx="9144000" cy="6858000"/>
          </a:xfrm>
          <a:prstGeom prst="rect">
            <a:avLst/>
          </a:prstGeom>
        </p:spPr>
      </p:pic>
      <p:sp>
        <p:nvSpPr>
          <p:cNvPr id="2" name="Title 1"/>
          <p:cNvSpPr>
            <a:spLocks noGrp="1"/>
          </p:cNvSpPr>
          <p:nvPr>
            <p:ph type="title" hasCustomPrompt="1"/>
          </p:nvPr>
        </p:nvSpPr>
        <p:spPr>
          <a:xfrm>
            <a:off x="822960" y="1608668"/>
            <a:ext cx="7578078" cy="3217333"/>
          </a:xfrm>
        </p:spPr>
        <p:txBody>
          <a:bodyPr/>
          <a:lstStyle>
            <a:lvl1pPr algn="ctr">
              <a:defRPr sz="3800"/>
            </a:lvl1pPr>
          </a:lstStyle>
          <a:p>
            <a:r>
              <a:rPr lang="en-US" sz="4000" b="1" i="0" kern="1200" cap="none" baseline="0" dirty="0">
                <a:solidFill>
                  <a:schemeClr val="bg1"/>
                </a:solidFill>
                <a:latin typeface="Verdana"/>
                <a:ea typeface="+mj-ea"/>
                <a:cs typeface="Verdana"/>
              </a:rPr>
              <a:t>Full image slides are to be used with single statements about mission </a:t>
            </a:r>
            <a:br>
              <a:rPr lang="en-US" sz="4000" b="1" i="0" kern="1200" cap="none" baseline="0" dirty="0">
                <a:solidFill>
                  <a:schemeClr val="bg1"/>
                </a:solidFill>
                <a:latin typeface="Verdana"/>
                <a:ea typeface="+mj-ea"/>
                <a:cs typeface="Verdana"/>
              </a:rPr>
            </a:br>
            <a:r>
              <a:rPr lang="en-US" sz="4000" b="1" i="0" kern="1200" cap="none" baseline="0" dirty="0">
                <a:solidFill>
                  <a:schemeClr val="bg1"/>
                </a:solidFill>
                <a:latin typeface="Verdana"/>
                <a:ea typeface="+mj-ea"/>
                <a:cs typeface="Verdana"/>
              </a:rPr>
              <a:t>and vision.</a:t>
            </a:r>
            <a:endParaRPr lang="en-US" sz="4800" dirty="0"/>
          </a:p>
        </p:txBody>
      </p:sp>
    </p:spTree>
    <p:extLst>
      <p:ext uri="{BB962C8B-B14F-4D97-AF65-F5344CB8AC3E}">
        <p14:creationId xmlns:p14="http://schemas.microsoft.com/office/powerpoint/2010/main" val="1031068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63561"/>
            <a:ext cx="4038600" cy="4525963"/>
          </a:xfrm>
        </p:spPr>
        <p:txBody>
          <a:bodyPr/>
          <a:lstStyle>
            <a:lvl1pPr>
              <a:defRPr sz="2800">
                <a:solidFill>
                  <a:srgbClr val="48494B"/>
                </a:solidFill>
              </a:defRPr>
            </a:lvl1pPr>
            <a:lvl2pPr>
              <a:defRPr sz="2400">
                <a:solidFill>
                  <a:srgbClr val="48494B"/>
                </a:solidFill>
              </a:defRPr>
            </a:lvl2pPr>
            <a:lvl3pPr>
              <a:defRPr sz="2000">
                <a:solidFill>
                  <a:srgbClr val="48494B"/>
                </a:solidFill>
              </a:defRPr>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36356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6" name="Rectangle 5"/>
          <p:cNvSpPr/>
          <p:nvPr userDrawn="1"/>
        </p:nvSpPr>
        <p:spPr>
          <a:xfrm flipV="1">
            <a:off x="4114800" y="1119477"/>
            <a:ext cx="914400" cy="274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1"/>
          <p:cNvSpPr>
            <a:spLocks noGrp="1"/>
          </p:cNvSpPr>
          <p:nvPr>
            <p:ph type="title"/>
          </p:nvPr>
        </p:nvSpPr>
        <p:spPr>
          <a:xfrm>
            <a:off x="457200" y="243414"/>
            <a:ext cx="8229600" cy="861295"/>
          </a:xfrm>
        </p:spPr>
        <p:txBody>
          <a:bodyPr/>
          <a:lstStyle>
            <a:lvl1pPr algn="ctr">
              <a:defRPr b="0" i="0">
                <a:solidFill>
                  <a:srgbClr val="006B64"/>
                </a:solidFill>
                <a:latin typeface="Proxima Nova Light"/>
                <a:cs typeface="Proxima Nova Light"/>
              </a:defRPr>
            </a:lvl1pPr>
          </a:lstStyle>
          <a:p>
            <a:r>
              <a:rPr lang="en-US"/>
              <a:t>Click to edit Master title style</a:t>
            </a:r>
            <a:endParaRPr lang="en-US" dirty="0"/>
          </a:p>
        </p:txBody>
      </p:sp>
    </p:spTree>
    <p:extLst>
      <p:ext uri="{BB962C8B-B14F-4D97-AF65-F5344CB8AC3E}">
        <p14:creationId xmlns:p14="http://schemas.microsoft.com/office/powerpoint/2010/main" val="296849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0218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0913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F427A5-690D-FC44-A391-5D2C72A0C456}"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241243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90365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5904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26224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057835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55603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0369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32041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577433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16553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427A5-690D-FC44-A391-5D2C72A0C456}"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82520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F427A5-690D-FC44-A391-5D2C72A0C456}"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290752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F427A5-690D-FC44-A391-5D2C72A0C456}"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89371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F427A5-690D-FC44-A391-5D2C72A0C456}"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395220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427A5-690D-FC44-A391-5D2C72A0C456}"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1589725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427A5-690D-FC44-A391-5D2C72A0C456}"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2977826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427A5-690D-FC44-A391-5D2C72A0C456}"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2B107F-D1CE-244C-82D2-F3C7F8673135}" type="slidenum">
              <a:rPr lang="en-US" smtClean="0"/>
              <a:t>‹#›</a:t>
            </a:fld>
            <a:endParaRPr lang="en-US"/>
          </a:p>
        </p:txBody>
      </p:sp>
    </p:spTree>
    <p:extLst>
      <p:ext uri="{BB962C8B-B14F-4D97-AF65-F5344CB8AC3E}">
        <p14:creationId xmlns:p14="http://schemas.microsoft.com/office/powerpoint/2010/main" val="1172555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27A5-690D-FC44-A391-5D2C72A0C456}" type="datetimeFigureOut">
              <a:rPr lang="en-US" smtClean="0"/>
              <a:t>4/25/2018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B107F-D1CE-244C-82D2-F3C7F8673135}" type="slidenum">
              <a:rPr lang="en-US" smtClean="0"/>
              <a:t>‹#›</a:t>
            </a:fld>
            <a:endParaRPr lang="en-US"/>
          </a:p>
        </p:txBody>
      </p:sp>
    </p:spTree>
    <p:extLst>
      <p:ext uri="{BB962C8B-B14F-4D97-AF65-F5344CB8AC3E}">
        <p14:creationId xmlns:p14="http://schemas.microsoft.com/office/powerpoint/2010/main" val="1124784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0"/>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0" y="6192906"/>
            <a:ext cx="9144000" cy="675677"/>
          </a:xfrm>
          <a:prstGeom prst="rect">
            <a:avLst/>
          </a:prstGeom>
          <a:solidFill>
            <a:srgbClr val="004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457200" y="481325"/>
            <a:ext cx="8229600" cy="5615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9918"/>
            <a:ext cx="8229600" cy="44080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5" name="TextBox 14"/>
          <p:cNvSpPr txBox="1"/>
          <p:nvPr/>
        </p:nvSpPr>
        <p:spPr>
          <a:xfrm>
            <a:off x="372538" y="6192906"/>
            <a:ext cx="2934283" cy="500137"/>
          </a:xfrm>
          <a:prstGeom prst="rect">
            <a:avLst/>
          </a:prstGeom>
          <a:noFill/>
        </p:spPr>
        <p:txBody>
          <a:bodyPr wrap="square" rtlCol="0">
            <a:spAutoFit/>
          </a:bodyPr>
          <a:lstStyle/>
          <a:p>
            <a:pPr>
              <a:spcAft>
                <a:spcPts val="300"/>
              </a:spcAft>
            </a:pPr>
            <a:r>
              <a:rPr lang="en-US" sz="1200" b="0" i="0" cap="none" spc="50" dirty="0" err="1">
                <a:solidFill>
                  <a:schemeClr val="bg1"/>
                </a:solidFill>
                <a:latin typeface="Proxima Nova Regular"/>
                <a:cs typeface="Proxima Nova Regular"/>
              </a:rPr>
              <a:t>MissionCapital.org</a:t>
            </a:r>
            <a:endParaRPr lang="en-US" sz="1200" b="0" i="0" cap="none" spc="50" dirty="0">
              <a:solidFill>
                <a:schemeClr val="bg1"/>
              </a:solidFill>
              <a:latin typeface="Proxima Nova Regular"/>
              <a:cs typeface="Proxima Nova Regular"/>
            </a:endParaRPr>
          </a:p>
          <a:p>
            <a:pPr>
              <a:spcAft>
                <a:spcPts val="300"/>
              </a:spcAft>
            </a:pPr>
            <a:r>
              <a:rPr lang="en-US" sz="1200" b="0" i="0" cap="none" spc="50" dirty="0">
                <a:solidFill>
                  <a:schemeClr val="bg1"/>
                </a:solidFill>
                <a:latin typeface="Proxima Nova Regular"/>
                <a:cs typeface="Proxima Nova Regular"/>
              </a:rPr>
              <a:t>@Mission_Capital</a:t>
            </a:r>
          </a:p>
        </p:txBody>
      </p:sp>
      <p:pic>
        <p:nvPicPr>
          <p:cNvPr id="9" name="Picture 8" descr="mission_capital_1C_whit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3780" y="6318345"/>
            <a:ext cx="876331" cy="445120"/>
          </a:xfrm>
          <a:prstGeom prst="rect">
            <a:avLst/>
          </a:prstGeom>
        </p:spPr>
      </p:pic>
    </p:spTree>
    <p:extLst>
      <p:ext uri="{BB962C8B-B14F-4D97-AF65-F5344CB8AC3E}">
        <p14:creationId xmlns:p14="http://schemas.microsoft.com/office/powerpoint/2010/main" val="900140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dt="0"/>
  <p:txStyles>
    <p:titleStyle>
      <a:lvl1pPr algn="ctr" defTabSz="457200" rtl="0" eaLnBrk="1" latinLnBrk="0" hangingPunct="1">
        <a:spcBef>
          <a:spcPct val="0"/>
        </a:spcBef>
        <a:buNone/>
        <a:defRPr sz="3200" b="0" i="0" kern="1200" cap="all" spc="200">
          <a:solidFill>
            <a:srgbClr val="006B64"/>
          </a:solidFill>
          <a:latin typeface="Proxima Nova Light"/>
          <a:ea typeface="+mj-ea"/>
          <a:cs typeface="Proxima Nova Light"/>
        </a:defRPr>
      </a:lvl1pPr>
    </p:titleStyle>
    <p:bodyStyle>
      <a:lvl1pPr marL="342900" indent="-342900" algn="l" defTabSz="457200" rtl="0" eaLnBrk="1" latinLnBrk="0" hangingPunct="1">
        <a:spcBef>
          <a:spcPct val="20000"/>
        </a:spcBef>
        <a:buClr>
          <a:schemeClr val="accent1"/>
        </a:buClr>
        <a:buFont typeface="Andale Mono"/>
        <a:buChar char="&gt;"/>
        <a:defRPr sz="2800" b="0" i="0" kern="1200">
          <a:solidFill>
            <a:srgbClr val="373737"/>
          </a:solidFill>
          <a:latin typeface="Proxima Nova Light"/>
          <a:ea typeface="+mn-ea"/>
          <a:cs typeface="Proxima Nova Light"/>
        </a:defRPr>
      </a:lvl1pPr>
      <a:lvl2pPr marL="742950" indent="-285750" algn="l" defTabSz="457200" rtl="0" eaLnBrk="1" latinLnBrk="0" hangingPunct="1">
        <a:spcBef>
          <a:spcPct val="20000"/>
        </a:spcBef>
        <a:buClr>
          <a:schemeClr val="accent3"/>
        </a:buClr>
        <a:buFont typeface="Wingdings" charset="2"/>
        <a:buChar char="§"/>
        <a:defRPr sz="2400" b="0" i="0" kern="1200">
          <a:solidFill>
            <a:srgbClr val="373737"/>
          </a:solidFill>
          <a:latin typeface="Proxima Nova Light"/>
          <a:ea typeface="+mn-ea"/>
          <a:cs typeface="Proxima Nova Light"/>
        </a:defRPr>
      </a:lvl2pPr>
      <a:lvl3pPr marL="1143000" indent="-228600" algn="l" defTabSz="457200" rtl="0" eaLnBrk="1" latinLnBrk="0" hangingPunct="1">
        <a:spcBef>
          <a:spcPct val="20000"/>
        </a:spcBef>
        <a:buClr>
          <a:schemeClr val="tx2"/>
        </a:buClr>
        <a:buFont typeface="Arial"/>
        <a:buChar char="•"/>
        <a:defRPr sz="2000" b="0" i="0" kern="1200">
          <a:solidFill>
            <a:srgbClr val="373737"/>
          </a:solidFill>
          <a:latin typeface="Proxima Nova Light"/>
          <a:ea typeface="+mn-ea"/>
          <a:cs typeface="Proxima Nova Light"/>
        </a:defRPr>
      </a:lvl3pPr>
      <a:lvl4pPr marL="1600200" indent="-228600" algn="l" defTabSz="457200" rtl="0" eaLnBrk="1" latinLnBrk="0" hangingPunct="1">
        <a:spcBef>
          <a:spcPct val="20000"/>
        </a:spcBef>
        <a:buFont typeface="Arial"/>
        <a:buChar char="–"/>
        <a:defRPr sz="2000" kern="1200">
          <a:solidFill>
            <a:srgbClr val="48494B"/>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rgbClr val="48494B"/>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87062699"/>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11429" y="3093433"/>
            <a:ext cx="6593032" cy="523220"/>
          </a:xfrm>
          <a:prstGeom prst="rect">
            <a:avLst/>
          </a:prstGeom>
          <a:noFill/>
        </p:spPr>
        <p:txBody>
          <a:bodyPr wrap="none" rtlCol="0">
            <a:spAutoFit/>
          </a:bodyPr>
          <a:lstStyle/>
          <a:p>
            <a:pPr algn="ctr"/>
            <a:r>
              <a:rPr lang="en-US" sz="2800" b="1" dirty="0">
                <a:solidFill>
                  <a:srgbClr val="ED8B00"/>
                </a:solidFill>
                <a:latin typeface="Proxima Nova Bold"/>
                <a:cs typeface="Proxima Nova Bold"/>
              </a:rPr>
              <a:t>Loyola University Water Tower Campus</a:t>
            </a:r>
          </a:p>
        </p:txBody>
      </p:sp>
      <p:sp>
        <p:nvSpPr>
          <p:cNvPr id="5" name="TextBox 4"/>
          <p:cNvSpPr txBox="1"/>
          <p:nvPr/>
        </p:nvSpPr>
        <p:spPr>
          <a:xfrm>
            <a:off x="165559" y="3998055"/>
            <a:ext cx="8800640" cy="954107"/>
          </a:xfrm>
          <a:prstGeom prst="rect">
            <a:avLst/>
          </a:prstGeom>
          <a:noFill/>
        </p:spPr>
        <p:txBody>
          <a:bodyPr wrap="square" rtlCol="0" anchor="t">
            <a:spAutoFit/>
          </a:bodyPr>
          <a:lstStyle/>
          <a:p>
            <a:pPr algn="ctr"/>
            <a:r>
              <a:rPr lang="en-US" sz="2800" b="1" dirty="0">
                <a:solidFill>
                  <a:schemeClr val="tx1">
                    <a:lumMod val="65000"/>
                    <a:lumOff val="35000"/>
                  </a:schemeClr>
                </a:solidFill>
                <a:latin typeface="Proxima Nova Bold"/>
              </a:rPr>
              <a:t>Impact Investing</a:t>
            </a:r>
            <a:r>
              <a:rPr lang="en-US" sz="2800" b="1" dirty="0">
                <a:solidFill>
                  <a:srgbClr val="595959"/>
                </a:solidFill>
                <a:latin typeface="Proxima Nova Bold"/>
              </a:rPr>
              <a:t>: Alternative Financing for Impact</a:t>
            </a:r>
            <a:endParaRPr lang="en-US" dirty="0"/>
          </a:p>
        </p:txBody>
      </p:sp>
      <p:sp>
        <p:nvSpPr>
          <p:cNvPr id="6" name="TextBox 5"/>
          <p:cNvSpPr txBox="1"/>
          <p:nvPr/>
        </p:nvSpPr>
        <p:spPr>
          <a:xfrm>
            <a:off x="1017964" y="5439503"/>
            <a:ext cx="7664099" cy="1323439"/>
          </a:xfrm>
          <a:prstGeom prst="rect">
            <a:avLst/>
          </a:prstGeom>
          <a:noFill/>
        </p:spPr>
        <p:txBody>
          <a:bodyPr wrap="square" rtlCol="0" anchor="t">
            <a:spAutoFit/>
          </a:bodyPr>
          <a:lstStyle/>
          <a:p>
            <a:pPr algn="ctr"/>
            <a:r>
              <a:rPr lang="en-US" sz="2000" dirty="0">
                <a:solidFill>
                  <a:schemeClr val="tx1">
                    <a:lumMod val="65000"/>
                    <a:lumOff val="35000"/>
                  </a:schemeClr>
                </a:solidFill>
                <a:latin typeface="Proxima Nova Semibold"/>
              </a:rPr>
              <a:t>John Thornborrow</a:t>
            </a:r>
            <a:r>
              <a:rPr lang="en-US" sz="2000" dirty="0">
                <a:solidFill>
                  <a:srgbClr val="595959"/>
                </a:solidFill>
                <a:latin typeface="Proxima Nova Semibold"/>
              </a:rPr>
              <a:t>, Board Chair, Mission Capital</a:t>
            </a:r>
          </a:p>
          <a:p>
            <a:pPr algn="ctr"/>
            <a:r>
              <a:rPr lang="en-US" sz="2000" dirty="0">
                <a:solidFill>
                  <a:srgbClr val="595959"/>
                </a:solidFill>
                <a:latin typeface="Proxima Nova Semibold"/>
              </a:rPr>
              <a:t>Madge Vásquez, CEO Mission Capital</a:t>
            </a:r>
          </a:p>
          <a:p>
            <a:pPr algn="ctr"/>
            <a:r>
              <a:rPr lang="en-US" sz="2000" dirty="0">
                <a:solidFill>
                  <a:srgbClr val="595959"/>
                </a:solidFill>
                <a:latin typeface="Proxima Nova Semibold"/>
              </a:rPr>
              <a:t>Mark Newhouse, SVP Denver</a:t>
            </a:r>
          </a:p>
          <a:p>
            <a:pPr algn="ctr"/>
            <a:endParaRPr lang="en-US" sz="2000" dirty="0">
              <a:solidFill>
                <a:srgbClr val="595959"/>
              </a:solidFill>
              <a:latin typeface="Proxima Nova Semibold"/>
            </a:endParaRPr>
          </a:p>
        </p:txBody>
      </p:sp>
      <p:sp>
        <p:nvSpPr>
          <p:cNvPr id="7" name="TextBox 6"/>
          <p:cNvSpPr txBox="1"/>
          <p:nvPr/>
        </p:nvSpPr>
        <p:spPr>
          <a:xfrm>
            <a:off x="875896" y="6596390"/>
            <a:ext cx="7664099" cy="261610"/>
          </a:xfrm>
          <a:prstGeom prst="rect">
            <a:avLst/>
          </a:prstGeom>
          <a:noFill/>
        </p:spPr>
        <p:txBody>
          <a:bodyPr wrap="square" rtlCol="0">
            <a:spAutoFit/>
          </a:bodyPr>
          <a:lstStyle/>
          <a:p>
            <a:pPr algn="ctr"/>
            <a:r>
              <a:rPr lang="en-US" sz="1100" dirty="0" err="1">
                <a:solidFill>
                  <a:srgbClr val="005ED8"/>
                </a:solidFill>
                <a:latin typeface="Proxima Nova Semibold"/>
                <a:cs typeface="Proxima Nova Semibold"/>
              </a:rPr>
              <a:t>www.svpglobalsummit.org</a:t>
            </a:r>
            <a:endParaRPr lang="en-US" sz="1100" dirty="0">
              <a:solidFill>
                <a:srgbClr val="005ED8"/>
              </a:solidFill>
              <a:latin typeface="Proxima Nova Semibold"/>
              <a:cs typeface="Proxima Nova Semibold"/>
            </a:endParaRPr>
          </a:p>
        </p:txBody>
      </p:sp>
    </p:spTree>
    <p:extLst>
      <p:ext uri="{BB962C8B-B14F-4D97-AF65-F5344CB8AC3E}">
        <p14:creationId xmlns:p14="http://schemas.microsoft.com/office/powerpoint/2010/main" val="272042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Why? Because we have to</a:t>
            </a:r>
          </a:p>
        </p:txBody>
      </p:sp>
      <p:sp>
        <p:nvSpPr>
          <p:cNvPr id="5" name="Content Placeholder 4"/>
          <p:cNvSpPr>
            <a:spLocks noGrp="1"/>
          </p:cNvSpPr>
          <p:nvPr>
            <p:ph idx="1"/>
          </p:nvPr>
        </p:nvSpPr>
        <p:spPr>
          <a:xfrm>
            <a:off x="932919" y="1639074"/>
            <a:ext cx="7520940" cy="3388620"/>
          </a:xfrm>
        </p:spPr>
        <p:txBody>
          <a:bodyPr wrap="square">
            <a:spAutoFit/>
          </a:bodyPr>
          <a:lstStyle/>
          <a:p>
            <a:pPr marL="457189" indent="-457189" defTabSz="685800">
              <a:lnSpc>
                <a:spcPct val="140000"/>
              </a:lnSpc>
              <a:buClr>
                <a:schemeClr val="accent2"/>
              </a:buClr>
              <a:buFont typeface="+mj-lt"/>
              <a:buAutoNum type="arabicPeriod"/>
            </a:pPr>
            <a:r>
              <a:rPr lang="en-US" sz="2100" b="1" dirty="0">
                <a:latin typeface="Verdana" panose="020B0604030504040204" pitchFamily="34" charset="0"/>
                <a:ea typeface="Verdana" panose="020B0604030504040204" pitchFamily="34" charset="0"/>
                <a:cs typeface="Verdana" panose="020B0604030504040204" pitchFamily="34" charset="0"/>
              </a:rPr>
              <a:t>Crowded and Fragmented nonprofit sector: </a:t>
            </a:r>
            <a:r>
              <a:rPr lang="en-US" sz="2100" dirty="0">
                <a:latin typeface="Verdana" panose="020B0604030504040204" pitchFamily="34" charset="0"/>
                <a:ea typeface="Verdana" panose="020B0604030504040204" pitchFamily="34" charset="0"/>
                <a:cs typeface="Verdana" panose="020B0604030504040204" pitchFamily="34" charset="0"/>
              </a:rPr>
              <a:t>Limited number of funders spread their dollars across many organizations</a:t>
            </a:r>
            <a:endParaRPr lang="en-US" sz="2100" b="1" dirty="0">
              <a:latin typeface="Verdana" panose="020B0604030504040204" pitchFamily="34" charset="0"/>
              <a:ea typeface="Verdana" panose="020B0604030504040204" pitchFamily="34" charset="0"/>
              <a:cs typeface="Verdana" panose="020B0604030504040204" pitchFamily="34" charset="0"/>
            </a:endParaRPr>
          </a:p>
          <a:p>
            <a:pPr marL="457189" indent="-457189" defTabSz="685800">
              <a:lnSpc>
                <a:spcPct val="140000"/>
              </a:lnSpc>
              <a:buClr>
                <a:schemeClr val="accent2"/>
              </a:buClr>
              <a:buFont typeface="+mj-lt"/>
              <a:buAutoNum type="arabicPeriod"/>
            </a:pPr>
            <a:r>
              <a:rPr lang="en-US" sz="2100" b="1" dirty="0">
                <a:latin typeface="Verdana" panose="020B0604030504040204" pitchFamily="34" charset="0"/>
                <a:ea typeface="Verdana" panose="020B0604030504040204" pitchFamily="34" charset="0"/>
                <a:cs typeface="Verdana" panose="020B0604030504040204" pitchFamily="34" charset="0"/>
              </a:rPr>
              <a:t>Funding gap: </a:t>
            </a:r>
            <a:r>
              <a:rPr lang="en-US" sz="2100" dirty="0">
                <a:latin typeface="Verdana" panose="020B0604030504040204" pitchFamily="34" charset="0"/>
                <a:ea typeface="Verdana" panose="020B0604030504040204" pitchFamily="34" charset="0"/>
                <a:cs typeface="Verdana" panose="020B0604030504040204" pitchFamily="34" charset="0"/>
              </a:rPr>
              <a:t>Currently not enough local capital to solve big problems in CTX </a:t>
            </a:r>
          </a:p>
          <a:p>
            <a:pPr marL="457189" indent="-457189" defTabSz="685800">
              <a:lnSpc>
                <a:spcPct val="140000"/>
              </a:lnSpc>
              <a:buClr>
                <a:schemeClr val="accent2"/>
              </a:buClr>
              <a:buFont typeface="+mj-lt"/>
              <a:buAutoNum type="arabicPeriod"/>
            </a:pPr>
            <a:r>
              <a:rPr lang="en-US" sz="2100" b="1" dirty="0">
                <a:latin typeface="Verdana" panose="020B0604030504040204" pitchFamily="34" charset="0"/>
                <a:ea typeface="Verdana" panose="020B0604030504040204" pitchFamily="34" charset="0"/>
                <a:cs typeface="Verdana" panose="020B0604030504040204" pitchFamily="34" charset="0"/>
              </a:rPr>
              <a:t>Shiny Objects: </a:t>
            </a:r>
            <a:r>
              <a:rPr lang="en-US" sz="2100" dirty="0">
                <a:latin typeface="Verdana" panose="020B0604030504040204" pitchFamily="34" charset="0"/>
                <a:ea typeface="Verdana" panose="020B0604030504040204" pitchFamily="34" charset="0"/>
                <a:cs typeface="Verdana" panose="020B0604030504040204" pitchFamily="34" charset="0"/>
              </a:rPr>
              <a:t>Emergence of for-profit social enterprise models attracting new funding to sector</a:t>
            </a:r>
          </a:p>
        </p:txBody>
      </p:sp>
      <p:sp>
        <p:nvSpPr>
          <p:cNvPr id="2" name="TextBox 1"/>
          <p:cNvSpPr txBox="1"/>
          <p:nvPr/>
        </p:nvSpPr>
        <p:spPr>
          <a:xfrm>
            <a:off x="1875516" y="5528946"/>
            <a:ext cx="5993295" cy="335362"/>
          </a:xfrm>
          <a:prstGeom prst="rect">
            <a:avLst/>
          </a:prstGeom>
          <a:ln w="12700" cmpd="sng">
            <a:noFill/>
          </a:ln>
          <a:extLst>
            <a:ext uri="{C572A759-6A51-4108-AA02-DFA0A04FC94B}">
              <ma14:wrappingTextBoxFlag xmlns:ma14="http://schemas.microsoft.com/office/mac/drawingml/2011/main" xmlns=""/>
            </a:ext>
          </a:extLst>
        </p:spPr>
        <p:style>
          <a:lnRef idx="2">
            <a:schemeClr val="accent2"/>
          </a:lnRef>
          <a:fillRef idx="1">
            <a:schemeClr val="lt1"/>
          </a:fillRef>
          <a:effectRef idx="0">
            <a:schemeClr val="accent2"/>
          </a:effectRef>
          <a:fontRef idx="minor">
            <a:schemeClr val="dk1"/>
          </a:fontRef>
        </p:style>
        <p:txBody>
          <a:bodyPr rot="0" spcFirstLastPara="0" vert="horz" wrap="none" lIns="68580" tIns="34290" rIns="68580" bIns="34290" numCol="1" spcCol="0" rtlCol="0" fromWordArt="0" anchor="t" anchorCtr="0" forceAA="0" compatLnSpc="1">
            <a:prstTxWarp prst="textNoShape">
              <a:avLst/>
            </a:prstTxWarp>
            <a:noAutofit/>
          </a:bodyPr>
          <a:lstStyle/>
          <a:p>
            <a:pPr marL="171450">
              <a:lnSpc>
                <a:spcPct val="200000"/>
              </a:lnSpc>
              <a:spcBef>
                <a:spcPts val="3000"/>
              </a:spcBef>
              <a:spcAft>
                <a:spcPts val="1500"/>
              </a:spcAft>
            </a:pPr>
            <a:r>
              <a:rPr lang="en-US" sz="750" dirty="0">
                <a:solidFill>
                  <a:srgbClr val="006C64"/>
                </a:solidFill>
                <a:latin typeface="Verdana"/>
              </a:rPr>
              <a:t>*Findings from On the Verge (2015)</a:t>
            </a:r>
          </a:p>
        </p:txBody>
      </p:sp>
      <p:sp>
        <p:nvSpPr>
          <p:cNvPr id="6" name="Rectangle 5">
            <a:extLst>
              <a:ext uri="{FF2B5EF4-FFF2-40B4-BE49-F238E27FC236}">
                <a16:creationId xmlns:a16="http://schemas.microsoft.com/office/drawing/2014/main" id="{2F548DA2-76B2-4BE3-B1DE-C4C021D3962A}"/>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D2E6659-A0B4-455B-9277-1882BEDFFA15}"/>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8" name="TextBox 7">
            <a:extLst>
              <a:ext uri="{FF2B5EF4-FFF2-40B4-BE49-F238E27FC236}">
                <a16:creationId xmlns:a16="http://schemas.microsoft.com/office/drawing/2014/main" id="{4CBF6D4D-2C48-40CD-93CE-6093437934AE}"/>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87197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6D3F479-7A1B-4B39-BB77-D2266613F819}"/>
              </a:ext>
            </a:extLst>
          </p:cNvPr>
          <p:cNvSpPr>
            <a:spLocks noGrp="1"/>
          </p:cNvSpPr>
          <p:nvPr>
            <p:ph type="subTitle"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Beyond the grant: what</a:t>
            </a:r>
          </a:p>
        </p:txBody>
      </p:sp>
      <p:sp>
        <p:nvSpPr>
          <p:cNvPr id="3" name="Rectangle 2">
            <a:extLst>
              <a:ext uri="{FF2B5EF4-FFF2-40B4-BE49-F238E27FC236}">
                <a16:creationId xmlns:a16="http://schemas.microsoft.com/office/drawing/2014/main" id="{73F788B4-D6FB-4D57-B31A-242DBD0A7AC4}"/>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8250D7-33BA-4C50-A65D-E9BD9C7C4239}"/>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E7726D0D-4E68-4A9B-B8A1-6E5F67A8699D}"/>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2140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0" dirty="0"/>
              <a:t>One solution: </a:t>
            </a:r>
            <a:r>
              <a:rPr lang="en-US" dirty="0"/>
              <a:t>Alternative financing</a:t>
            </a:r>
          </a:p>
        </p:txBody>
      </p:sp>
      <p:sp>
        <p:nvSpPr>
          <p:cNvPr id="7" name="Text Placeholder 4"/>
          <p:cNvSpPr txBox="1">
            <a:spLocks/>
          </p:cNvSpPr>
          <p:nvPr/>
        </p:nvSpPr>
        <p:spPr>
          <a:xfrm>
            <a:off x="6129338" y="2320883"/>
            <a:ext cx="2487888" cy="2597497"/>
          </a:xfrm>
          <a:prstGeom prst="rect">
            <a:avLst/>
          </a:prstGeom>
        </p:spPr>
        <p:txBody>
          <a:bodyPr>
            <a:normAutofit fontScale="85000" lnSpcReduction="20000"/>
          </a:bodyPr>
          <a:lstStyle>
            <a:lvl1pPr marL="342900" indent="-342900" algn="l" defTabSz="914400" rtl="0" eaLnBrk="1" latinLnBrk="0" hangingPunct="1">
              <a:lnSpc>
                <a:spcPct val="100000"/>
              </a:lnSpc>
              <a:spcBef>
                <a:spcPts val="800"/>
              </a:spcBef>
              <a:buFont typeface="Arial" pitchFamily="34" charset="0"/>
              <a:buNone/>
              <a:defRPr sz="1800" b="0" i="0" kern="1200" baseline="0">
                <a:solidFill>
                  <a:schemeClr val="accent1"/>
                </a:solidFill>
                <a:latin typeface="Verdana"/>
                <a:ea typeface="+mn-ea"/>
                <a:cs typeface="Verdana"/>
              </a:defRPr>
            </a:lvl1pPr>
            <a:lvl2pPr marL="173736" indent="-173736" algn="l" defTabSz="914400" rtl="0" eaLnBrk="1" latinLnBrk="0" hangingPunct="1">
              <a:lnSpc>
                <a:spcPct val="150000"/>
              </a:lnSpc>
              <a:spcBef>
                <a:spcPts val="300"/>
              </a:spcBef>
              <a:buClr>
                <a:schemeClr val="accent2"/>
              </a:buClr>
              <a:buFont typeface="Arial"/>
              <a:buChar char="•"/>
              <a:defRPr sz="2400" b="0" i="0" kern="1200">
                <a:solidFill>
                  <a:schemeClr val="accent1"/>
                </a:solidFill>
                <a:latin typeface="Verdana"/>
                <a:ea typeface="+mn-ea"/>
                <a:cs typeface="Verdana"/>
              </a:defRPr>
            </a:lvl2pPr>
            <a:lvl3pPr marL="402336" indent="-164592" algn="l" defTabSz="914400" rtl="0" eaLnBrk="1" latinLnBrk="0" hangingPunct="1">
              <a:lnSpc>
                <a:spcPct val="150000"/>
              </a:lnSpc>
              <a:spcBef>
                <a:spcPts val="300"/>
              </a:spcBef>
              <a:buClr>
                <a:schemeClr val="accent2"/>
              </a:buClr>
              <a:buFont typeface="Arial"/>
              <a:buChar char="•"/>
              <a:defRPr sz="2400" b="0" i="0" kern="1200">
                <a:solidFill>
                  <a:schemeClr val="accent1"/>
                </a:solidFill>
                <a:latin typeface="Verdana"/>
                <a:ea typeface="+mn-ea"/>
                <a:cs typeface="Verdana"/>
              </a:defRPr>
            </a:lvl3pPr>
            <a:lvl4pPr marL="630936" indent="-164592" algn="l" defTabSz="914400" rtl="0" eaLnBrk="1" latinLnBrk="0" hangingPunct="1">
              <a:lnSpc>
                <a:spcPct val="150000"/>
              </a:lnSpc>
              <a:spcBef>
                <a:spcPts val="300"/>
              </a:spcBef>
              <a:buClr>
                <a:schemeClr val="accent2"/>
              </a:buClr>
              <a:buFont typeface="Arial"/>
              <a:buChar char="•"/>
              <a:defRPr sz="2400" b="0" i="0" kern="1200">
                <a:solidFill>
                  <a:schemeClr val="accent1"/>
                </a:solidFill>
                <a:latin typeface="Verdana"/>
                <a:ea typeface="+mn-ea"/>
                <a:cs typeface="Verdana"/>
              </a:defRPr>
            </a:lvl4pPr>
            <a:lvl5pPr marL="859536" indent="-173736" algn="l" defTabSz="914400" rtl="0" eaLnBrk="1" latinLnBrk="0" hangingPunct="1">
              <a:lnSpc>
                <a:spcPct val="150000"/>
              </a:lnSpc>
              <a:spcBef>
                <a:spcPts val="300"/>
              </a:spcBef>
              <a:buClr>
                <a:schemeClr val="accent2"/>
              </a:buClr>
              <a:buFont typeface="Arial"/>
              <a:buChar char="•"/>
              <a:defRPr sz="2400" b="0" i="0" kern="1200">
                <a:solidFill>
                  <a:schemeClr val="accent1"/>
                </a:solidFill>
                <a:latin typeface="Verdana"/>
                <a:ea typeface="+mn-ea"/>
                <a:cs typeface="Verdana"/>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defTabSz="0"/>
            <a:r>
              <a:rPr lang="en-US" dirty="0">
                <a:solidFill>
                  <a:srgbClr val="7BC24E"/>
                </a:solidFill>
              </a:rPr>
              <a:t>Utilizing financial resources and tools in new ways to reduce the external funding gap in for social impact organizations</a:t>
            </a:r>
          </a:p>
          <a:p>
            <a:pPr marL="0" indent="0" defTabSz="0"/>
            <a:endParaRPr lang="en-US" dirty="0">
              <a:solidFill>
                <a:srgbClr val="7BC24E"/>
              </a:solidFill>
            </a:endParaRPr>
          </a:p>
          <a:p>
            <a:pPr marL="0" indent="0" defTabSz="0"/>
            <a:r>
              <a:rPr lang="en-US" dirty="0">
                <a:solidFill>
                  <a:srgbClr val="7BC24E"/>
                </a:solidFill>
              </a:rPr>
              <a:t>For nonprofits, this typically refers to low-cost loans or capacity building grants (venture philanthropy)</a:t>
            </a:r>
          </a:p>
        </p:txBody>
      </p:sp>
      <p:sp>
        <p:nvSpPr>
          <p:cNvPr id="8" name="Title 1"/>
          <p:cNvSpPr txBox="1">
            <a:spLocks/>
          </p:cNvSpPr>
          <p:nvPr/>
        </p:nvSpPr>
        <p:spPr>
          <a:xfrm>
            <a:off x="6129339" y="1841372"/>
            <a:ext cx="2676525" cy="3853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cap="none" baseline="0">
                <a:solidFill>
                  <a:srgbClr val="0B5A51"/>
                </a:solidFill>
                <a:latin typeface="Verdana"/>
                <a:ea typeface="+mj-ea"/>
                <a:cs typeface="Verdana"/>
              </a:defRPr>
            </a:lvl1pPr>
          </a:lstStyle>
          <a:p>
            <a:r>
              <a:rPr lang="en-US" sz="2000" dirty="0"/>
              <a:t>Defined</a:t>
            </a:r>
          </a:p>
        </p:txBody>
      </p:sp>
      <p:sp>
        <p:nvSpPr>
          <p:cNvPr id="2" name="Rectangle 1">
            <a:extLst>
              <a:ext uri="{FF2B5EF4-FFF2-40B4-BE49-F238E27FC236}">
                <a16:creationId xmlns:a16="http://schemas.microsoft.com/office/drawing/2014/main" id="{79B7A6B4-7D1A-41EA-8148-3B496361E753}"/>
              </a:ext>
            </a:extLst>
          </p:cNvPr>
          <p:cNvSpPr/>
          <p:nvPr/>
        </p:nvSpPr>
        <p:spPr>
          <a:xfrm>
            <a:off x="7569843" y="5301205"/>
            <a:ext cx="1574157" cy="155679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F2291AA-C90F-46DA-94B2-318686249B5E}"/>
              </a:ext>
            </a:extLst>
          </p:cNvPr>
          <p:cNvPicPr>
            <a:picLocks noChangeAspect="1"/>
          </p:cNvPicPr>
          <p:nvPr/>
        </p:nvPicPr>
        <p:blipFill>
          <a:blip r:embed="rId2"/>
          <a:stretch>
            <a:fillRect/>
          </a:stretch>
        </p:blipFill>
        <p:spPr>
          <a:xfrm>
            <a:off x="7628696" y="5348942"/>
            <a:ext cx="1468023" cy="1461320"/>
          </a:xfrm>
          <a:prstGeom prst="rect">
            <a:avLst/>
          </a:prstGeom>
        </p:spPr>
      </p:pic>
    </p:spTree>
    <p:extLst>
      <p:ext uri="{BB962C8B-B14F-4D97-AF65-F5344CB8AC3E}">
        <p14:creationId xmlns:p14="http://schemas.microsoft.com/office/powerpoint/2010/main" val="117780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ACCD8F-F743-4A36-9A97-3DDC1FF59D3F}"/>
              </a:ext>
            </a:extLst>
          </p:cNvPr>
          <p:cNvPicPr>
            <a:picLocks noChangeAspect="1"/>
          </p:cNvPicPr>
          <p:nvPr/>
        </p:nvPicPr>
        <p:blipFill rotWithShape="1">
          <a:blip r:embed="rId2"/>
          <a:srcRect l="23079" t="3471" r="21866" b="86981"/>
          <a:stretch/>
        </p:blipFill>
        <p:spPr>
          <a:xfrm>
            <a:off x="4993278" y="1060002"/>
            <a:ext cx="3607438" cy="1056446"/>
          </a:xfrm>
          <a:prstGeom prst="rect">
            <a:avLst/>
          </a:prstGeom>
        </p:spPr>
      </p:pic>
      <p:pic>
        <p:nvPicPr>
          <p:cNvPr id="6" name="Picture 5">
            <a:extLst>
              <a:ext uri="{FF2B5EF4-FFF2-40B4-BE49-F238E27FC236}">
                <a16:creationId xmlns:a16="http://schemas.microsoft.com/office/drawing/2014/main" id="{FD8E588A-BD5B-4B3F-9638-AFB2051BF594}"/>
              </a:ext>
            </a:extLst>
          </p:cNvPr>
          <p:cNvPicPr>
            <a:picLocks noChangeAspect="1"/>
          </p:cNvPicPr>
          <p:nvPr/>
        </p:nvPicPr>
        <p:blipFill rotWithShape="1">
          <a:blip r:embed="rId2"/>
          <a:srcRect t="14175" b="74252"/>
          <a:stretch/>
        </p:blipFill>
        <p:spPr>
          <a:xfrm>
            <a:off x="0" y="1094902"/>
            <a:ext cx="3991662" cy="780162"/>
          </a:xfrm>
          <a:prstGeom prst="rect">
            <a:avLst/>
          </a:prstGeom>
        </p:spPr>
      </p:pic>
      <p:pic>
        <p:nvPicPr>
          <p:cNvPr id="7" name="Picture 6">
            <a:extLst>
              <a:ext uri="{FF2B5EF4-FFF2-40B4-BE49-F238E27FC236}">
                <a16:creationId xmlns:a16="http://schemas.microsoft.com/office/drawing/2014/main" id="{00539AFD-7609-4477-9F30-8735F98A52D0}"/>
              </a:ext>
            </a:extLst>
          </p:cNvPr>
          <p:cNvPicPr>
            <a:picLocks noChangeAspect="1"/>
          </p:cNvPicPr>
          <p:nvPr/>
        </p:nvPicPr>
        <p:blipFill rotWithShape="1">
          <a:blip r:embed="rId2"/>
          <a:srcRect t="26735" b="59449"/>
          <a:stretch/>
        </p:blipFill>
        <p:spPr>
          <a:xfrm>
            <a:off x="0" y="1856185"/>
            <a:ext cx="3991662" cy="931355"/>
          </a:xfrm>
          <a:prstGeom prst="rect">
            <a:avLst/>
          </a:prstGeom>
        </p:spPr>
      </p:pic>
      <p:pic>
        <p:nvPicPr>
          <p:cNvPr id="8" name="Picture 7">
            <a:extLst>
              <a:ext uri="{FF2B5EF4-FFF2-40B4-BE49-F238E27FC236}">
                <a16:creationId xmlns:a16="http://schemas.microsoft.com/office/drawing/2014/main" id="{484846FB-EC10-4F41-898D-7F767A522279}"/>
              </a:ext>
            </a:extLst>
          </p:cNvPr>
          <p:cNvPicPr>
            <a:picLocks noChangeAspect="1"/>
          </p:cNvPicPr>
          <p:nvPr/>
        </p:nvPicPr>
        <p:blipFill rotWithShape="1">
          <a:blip r:embed="rId2"/>
          <a:srcRect t="39385" b="45453"/>
          <a:stretch/>
        </p:blipFill>
        <p:spPr>
          <a:xfrm>
            <a:off x="0" y="2783451"/>
            <a:ext cx="3991662" cy="1022072"/>
          </a:xfrm>
          <a:prstGeom prst="rect">
            <a:avLst/>
          </a:prstGeom>
        </p:spPr>
      </p:pic>
      <p:pic>
        <p:nvPicPr>
          <p:cNvPr id="9" name="Picture 8">
            <a:extLst>
              <a:ext uri="{FF2B5EF4-FFF2-40B4-BE49-F238E27FC236}">
                <a16:creationId xmlns:a16="http://schemas.microsoft.com/office/drawing/2014/main" id="{659F3158-A185-4389-B2B6-7DC8D4D807CE}"/>
              </a:ext>
            </a:extLst>
          </p:cNvPr>
          <p:cNvPicPr>
            <a:picLocks noChangeAspect="1"/>
          </p:cNvPicPr>
          <p:nvPr/>
        </p:nvPicPr>
        <p:blipFill rotWithShape="1">
          <a:blip r:embed="rId2"/>
          <a:srcRect l="1822" t="54458" r="2360" b="30380"/>
          <a:stretch/>
        </p:blipFill>
        <p:spPr>
          <a:xfrm>
            <a:off x="4799529" y="2672513"/>
            <a:ext cx="3898879" cy="1041890"/>
          </a:xfrm>
          <a:prstGeom prst="rect">
            <a:avLst/>
          </a:prstGeom>
        </p:spPr>
      </p:pic>
      <p:pic>
        <p:nvPicPr>
          <p:cNvPr id="10" name="Picture 9">
            <a:extLst>
              <a:ext uri="{FF2B5EF4-FFF2-40B4-BE49-F238E27FC236}">
                <a16:creationId xmlns:a16="http://schemas.microsoft.com/office/drawing/2014/main" id="{8F3502AC-9480-4AAB-954F-16634D7268B5}"/>
              </a:ext>
            </a:extLst>
          </p:cNvPr>
          <p:cNvPicPr>
            <a:picLocks noChangeAspect="1"/>
          </p:cNvPicPr>
          <p:nvPr/>
        </p:nvPicPr>
        <p:blipFill rotWithShape="1">
          <a:blip r:embed="rId2"/>
          <a:srcRect l="1822" t="69081" b="17820"/>
          <a:stretch/>
        </p:blipFill>
        <p:spPr>
          <a:xfrm>
            <a:off x="4799529" y="3692097"/>
            <a:ext cx="3994937" cy="900094"/>
          </a:xfrm>
          <a:prstGeom prst="rect">
            <a:avLst/>
          </a:prstGeom>
        </p:spPr>
      </p:pic>
      <p:pic>
        <p:nvPicPr>
          <p:cNvPr id="11" name="Picture 10">
            <a:extLst>
              <a:ext uri="{FF2B5EF4-FFF2-40B4-BE49-F238E27FC236}">
                <a16:creationId xmlns:a16="http://schemas.microsoft.com/office/drawing/2014/main" id="{CD91FB81-04A6-4D9E-8B2D-ABC90A1C8CBE}"/>
              </a:ext>
            </a:extLst>
          </p:cNvPr>
          <p:cNvPicPr>
            <a:picLocks noChangeAspect="1"/>
          </p:cNvPicPr>
          <p:nvPr/>
        </p:nvPicPr>
        <p:blipFill rotWithShape="1">
          <a:blip r:embed="rId2"/>
          <a:srcRect l="1822" t="81372" b="5177"/>
          <a:stretch/>
        </p:blipFill>
        <p:spPr>
          <a:xfrm>
            <a:off x="4799529" y="4553535"/>
            <a:ext cx="3994937" cy="924329"/>
          </a:xfrm>
          <a:prstGeom prst="rect">
            <a:avLst/>
          </a:prstGeom>
        </p:spPr>
      </p:pic>
      <p:cxnSp>
        <p:nvCxnSpPr>
          <p:cNvPr id="3" name="Curved Connector 2"/>
          <p:cNvCxnSpPr>
            <a:stCxn id="8" idx="2"/>
            <a:endCxn id="9" idx="0"/>
          </p:cNvCxnSpPr>
          <p:nvPr/>
        </p:nvCxnSpPr>
        <p:spPr>
          <a:xfrm rot="5400000" flipH="1" flipV="1">
            <a:off x="3805894" y="862450"/>
            <a:ext cx="1133010" cy="4753137"/>
          </a:xfrm>
          <a:prstGeom prst="curvedConnector5">
            <a:avLst>
              <a:gd name="adj1" fmla="val -94582"/>
              <a:gd name="adj2" fmla="val 50488"/>
              <a:gd name="adj3" fmla="val 143722"/>
            </a:avLst>
          </a:prstGeom>
          <a:ln w="19050" cmpd="sng">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20E9DDC-BAC4-454E-A937-755CC0B02867}"/>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C7130B8-6F1A-4FF0-9D17-93A05CF3D872}"/>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14" name="TextBox 13">
            <a:extLst>
              <a:ext uri="{FF2B5EF4-FFF2-40B4-BE49-F238E27FC236}">
                <a16:creationId xmlns:a16="http://schemas.microsoft.com/office/drawing/2014/main" id="{1CD79BC5-AE01-4CBB-8D6A-F245C4292D6B}"/>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161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2D2B33-110A-4EFC-9416-446DDC42095A}"/>
              </a:ext>
            </a:extLst>
          </p:cNvPr>
          <p:cNvPicPr>
            <a:picLocks noChangeAspect="1"/>
          </p:cNvPicPr>
          <p:nvPr/>
        </p:nvPicPr>
        <p:blipFill>
          <a:blip r:embed="rId2"/>
          <a:stretch>
            <a:fillRect/>
          </a:stretch>
        </p:blipFill>
        <p:spPr>
          <a:xfrm>
            <a:off x="-416844" y="1907288"/>
            <a:ext cx="10091285" cy="2876260"/>
          </a:xfrm>
          <a:prstGeom prst="rect">
            <a:avLst/>
          </a:prstGeom>
        </p:spPr>
      </p:pic>
      <p:sp>
        <p:nvSpPr>
          <p:cNvPr id="6" name="Title 5">
            <a:extLst>
              <a:ext uri="{FF2B5EF4-FFF2-40B4-BE49-F238E27FC236}">
                <a16:creationId xmlns:a16="http://schemas.microsoft.com/office/drawing/2014/main" id="{A450EBC9-20CE-4519-BD9B-0E8043D7330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Funding Tools</a:t>
            </a:r>
          </a:p>
        </p:txBody>
      </p:sp>
      <p:sp>
        <p:nvSpPr>
          <p:cNvPr id="4" name="Rectangle 3">
            <a:extLst>
              <a:ext uri="{FF2B5EF4-FFF2-40B4-BE49-F238E27FC236}">
                <a16:creationId xmlns:a16="http://schemas.microsoft.com/office/drawing/2014/main" id="{E8F71AE4-C0A7-421C-84BE-2768AF56792D}"/>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3C1C1B-0925-433C-A17D-0171D600E5C7}"/>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8" name="TextBox 7">
            <a:extLst>
              <a:ext uri="{FF2B5EF4-FFF2-40B4-BE49-F238E27FC236}">
                <a16:creationId xmlns:a16="http://schemas.microsoft.com/office/drawing/2014/main" id="{A681FB99-FB9E-43DB-AC30-CF1500607AE6}"/>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9501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03" y="2306537"/>
            <a:ext cx="7793367" cy="2413000"/>
          </a:xfrm>
        </p:spPr>
        <p:txBody>
          <a:bodyPr>
            <a:normAutofit/>
          </a:body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Many nonprofits you know are social enterprises!</a:t>
            </a:r>
            <a:b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b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Nonprofit organizations can be considered social enterprises if they generate a meaningful amount of earned revenue within a program or for an organization as a whole</a:t>
            </a:r>
            <a:br>
              <a:rPr lang="en-US" sz="1200" dirty="0">
                <a:solidFill>
                  <a:schemeClr val="bg1"/>
                </a:solidFill>
              </a:rPr>
            </a:br>
            <a:endParaRPr lang="en-US" sz="1200" dirty="0">
              <a:solidFill>
                <a:schemeClr val="bg1"/>
              </a:solidFill>
            </a:endParaRPr>
          </a:p>
        </p:txBody>
      </p:sp>
    </p:spTree>
    <p:extLst>
      <p:ext uri="{BB962C8B-B14F-4D97-AF65-F5344CB8AC3E}">
        <p14:creationId xmlns:p14="http://schemas.microsoft.com/office/powerpoint/2010/main" val="2768596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ABB148-FC4D-4690-8CF2-3444CA51894A}"/>
              </a:ext>
            </a:extLst>
          </p:cNvPr>
          <p:cNvPicPr>
            <a:picLocks noChangeAspect="1"/>
          </p:cNvPicPr>
          <p:nvPr/>
        </p:nvPicPr>
        <p:blipFill>
          <a:blip r:embed="rId2"/>
          <a:stretch>
            <a:fillRect/>
          </a:stretch>
        </p:blipFill>
        <p:spPr>
          <a:xfrm>
            <a:off x="206498" y="1432039"/>
            <a:ext cx="8559352" cy="3928205"/>
          </a:xfrm>
          <a:prstGeom prst="rect">
            <a:avLst/>
          </a:prstGeom>
        </p:spPr>
      </p:pic>
      <p:sp>
        <p:nvSpPr>
          <p:cNvPr id="3" name="Rectangle 2">
            <a:extLst>
              <a:ext uri="{FF2B5EF4-FFF2-40B4-BE49-F238E27FC236}">
                <a16:creationId xmlns:a16="http://schemas.microsoft.com/office/drawing/2014/main" id="{88C12F05-8B80-4637-A153-9D2D7FE7C203}"/>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CCFFF4-1CB2-4BED-85F7-AF516EC8C9A7}"/>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B2719B39-9C87-4B71-8B67-D5DFE57F1556}"/>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4418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FBE53F5-FF54-42B6-8FB8-D275E6279D24}"/>
              </a:ext>
            </a:extLst>
          </p:cNvPr>
          <p:cNvSpPr>
            <a:spLocks noGrp="1"/>
          </p:cNvSpPr>
          <p:nvPr>
            <p:ph type="subTitle" idx="1"/>
          </p:nvPr>
        </p:nvSpPr>
        <p:spPr>
          <a:xfrm>
            <a:off x="2778721" y="2492380"/>
            <a:ext cx="5444279" cy="971827"/>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Case studies</a:t>
            </a:r>
          </a:p>
        </p:txBody>
      </p:sp>
      <p:sp>
        <p:nvSpPr>
          <p:cNvPr id="3" name="Rectangle 2">
            <a:extLst>
              <a:ext uri="{FF2B5EF4-FFF2-40B4-BE49-F238E27FC236}">
                <a16:creationId xmlns:a16="http://schemas.microsoft.com/office/drawing/2014/main" id="{01853976-1F50-435E-8B55-BF865CA1E4D3}"/>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439A31C-B070-47ED-997E-FC3C13843B95}"/>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357A0454-1F84-4699-8F27-6EE6600A9EF3}"/>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0749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H20170523-87.jpg"/>
          <p:cNvPicPr>
            <a:picLocks noChangeAspect="1"/>
          </p:cNvPicPr>
          <p:nvPr/>
        </p:nvPicPr>
        <p:blipFill rotWithShape="1">
          <a:blip r:embed="rId3">
            <a:extLst>
              <a:ext uri="{28A0092B-C50C-407E-A947-70E740481C1C}">
                <a14:useLocalDpi xmlns:a14="http://schemas.microsoft.com/office/drawing/2010/main" val="0"/>
              </a:ext>
            </a:extLst>
          </a:blip>
          <a:srcRect l="24306" r="10789"/>
          <a:stretch/>
        </p:blipFill>
        <p:spPr>
          <a:xfrm>
            <a:off x="457201" y="1441001"/>
            <a:ext cx="3017428" cy="3098800"/>
          </a:xfrm>
          <a:prstGeom prst="rect">
            <a:avLst/>
          </a:prstGeom>
        </p:spPr>
      </p:pic>
      <p:pic>
        <p:nvPicPr>
          <p:cNvPr id="8" name="Picture 7">
            <a:extLst>
              <a:ext uri="{FF2B5EF4-FFF2-40B4-BE49-F238E27FC236}">
                <a16:creationId xmlns:a16="http://schemas.microsoft.com/office/drawing/2014/main" id="{EA06A831-FD88-449B-8C86-DCB562549AAC}"/>
              </a:ext>
            </a:extLst>
          </p:cNvPr>
          <p:cNvPicPr>
            <a:picLocks noChangeAspect="1"/>
          </p:cNvPicPr>
          <p:nvPr/>
        </p:nvPicPr>
        <p:blipFill rotWithShape="1">
          <a:blip r:embed="rId4"/>
          <a:srcRect l="13513" t="34325" r="14151" b="36410"/>
          <a:stretch/>
        </p:blipFill>
        <p:spPr>
          <a:xfrm>
            <a:off x="457201" y="1441000"/>
            <a:ext cx="1684371" cy="454547"/>
          </a:xfrm>
          <a:prstGeom prst="rect">
            <a:avLst/>
          </a:prstGeom>
        </p:spPr>
      </p:pic>
      <p:sp>
        <p:nvSpPr>
          <p:cNvPr id="11" name="Title 1">
            <a:extLst>
              <a:ext uri="{FF2B5EF4-FFF2-40B4-BE49-F238E27FC236}">
                <a16:creationId xmlns:a16="http://schemas.microsoft.com/office/drawing/2014/main" id="{0B083A00-0589-4CCF-B164-1F614B311101}"/>
              </a:ext>
            </a:extLst>
          </p:cNvPr>
          <p:cNvSpPr>
            <a:spLocks noGrp="1"/>
          </p:cNvSpPr>
          <p:nvPr>
            <p:ph type="title"/>
          </p:nvPr>
        </p:nvSpPr>
        <p:spPr>
          <a:xfrm>
            <a:off x="457201" y="223795"/>
            <a:ext cx="8229600" cy="645971"/>
          </a:xfrm>
        </p:spPr>
        <p:txBody>
          <a:bodyPr/>
          <a:lstStyle/>
          <a:p>
            <a:r>
              <a:rPr lang="en-US" dirty="0"/>
              <a:t>Case 1: </a:t>
            </a:r>
            <a:r>
              <a:rPr lang="en-US" dirty="0" err="1"/>
              <a:t>PelOtonU</a:t>
            </a:r>
            <a:r>
              <a:rPr lang="en-US" dirty="0"/>
              <a:t>	</a:t>
            </a:r>
          </a:p>
        </p:txBody>
      </p:sp>
      <p:graphicFrame>
        <p:nvGraphicFramePr>
          <p:cNvPr id="2" name="Table 1"/>
          <p:cNvGraphicFramePr>
            <a:graphicFrameLocks noGrp="1"/>
          </p:cNvGraphicFramePr>
          <p:nvPr>
            <p:extLst>
              <p:ext uri="{D42A27DB-BD31-4B8C-83A1-F6EECF244321}">
                <p14:modId xmlns:p14="http://schemas.microsoft.com/office/powerpoint/2010/main" val="2112625169"/>
              </p:ext>
            </p:extLst>
          </p:nvPr>
        </p:nvGraphicFramePr>
        <p:xfrm>
          <a:off x="3464304" y="1441000"/>
          <a:ext cx="5270500" cy="3098800"/>
        </p:xfrm>
        <a:graphic>
          <a:graphicData uri="http://schemas.openxmlformats.org/drawingml/2006/table">
            <a:tbl>
              <a:tblPr firstRow="1" bandRow="1"/>
              <a:tblGrid>
                <a:gridCol w="2045578">
                  <a:extLst>
                    <a:ext uri="{9D8B030D-6E8A-4147-A177-3AD203B41FA5}">
                      <a16:colId xmlns:a16="http://schemas.microsoft.com/office/drawing/2014/main" val="20000"/>
                    </a:ext>
                  </a:extLst>
                </a:gridCol>
                <a:gridCol w="3224922">
                  <a:extLst>
                    <a:ext uri="{9D8B030D-6E8A-4147-A177-3AD203B41FA5}">
                      <a16:colId xmlns:a16="http://schemas.microsoft.com/office/drawing/2014/main" val="20001"/>
                    </a:ext>
                  </a:extLst>
                </a:gridCol>
              </a:tblGrid>
              <a:tr h="265308">
                <a:tc>
                  <a:txBody>
                    <a:bodyPr/>
                    <a:lstStyle/>
                    <a:p>
                      <a:pPr marL="365760" indent="0" algn="r" fontAlgn="ctr"/>
                      <a:r>
                        <a:rPr lang="en-US" sz="1300" b="1" i="0" u="none" strike="noStrike" dirty="0">
                          <a:solidFill>
                            <a:srgbClr val="FFFFFF"/>
                          </a:solidFill>
                          <a:effectLst/>
                          <a:latin typeface="Proxima Nova Light"/>
                          <a:cs typeface="Proxima Nova Light"/>
                        </a:rPr>
                        <a:t>Year Founded </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is-IS" sz="1300" b="0" i="0" u="none" strike="noStrike" dirty="0">
                          <a:solidFill>
                            <a:srgbClr val="001C23"/>
                          </a:solidFill>
                          <a:effectLst/>
                          <a:latin typeface="Proxima Nova Light"/>
                          <a:cs typeface="Proxima Nova Light"/>
                        </a:rPr>
                        <a:t>2012</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0"/>
                  </a:ext>
                </a:extLst>
              </a:tr>
              <a:tr h="509392">
                <a:tc>
                  <a:txBody>
                    <a:bodyPr/>
                    <a:lstStyle/>
                    <a:p>
                      <a:pPr marL="365760" indent="0" algn="r" fontAlgn="ctr"/>
                      <a:r>
                        <a:rPr lang="en-US" sz="1300" b="1" i="0" u="none" strike="noStrike" dirty="0">
                          <a:solidFill>
                            <a:srgbClr val="FFFFFF"/>
                          </a:solidFill>
                          <a:effectLst/>
                          <a:latin typeface="Proxima Nova Light"/>
                          <a:cs typeface="Proxima Nova Light"/>
                        </a:rPr>
                        <a:t>Size of Organization</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4 staff, $380K Budget</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1"/>
                  </a:ext>
                </a:extLst>
              </a:tr>
              <a:tr h="509392">
                <a:tc>
                  <a:txBody>
                    <a:bodyPr/>
                    <a:lstStyle/>
                    <a:p>
                      <a:pPr marL="365760" indent="0" algn="r" fontAlgn="ctr"/>
                      <a:r>
                        <a:rPr lang="en-US" sz="1300" b="1" i="0" u="none" strike="noStrike" dirty="0">
                          <a:solidFill>
                            <a:srgbClr val="FFFFFF"/>
                          </a:solidFill>
                          <a:effectLst/>
                          <a:latin typeface="Proxima Nova Light"/>
                          <a:cs typeface="Proxima Nova Light"/>
                        </a:rPr>
                        <a:t>Mission Area</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College completion / workforce development </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2"/>
                  </a:ext>
                </a:extLst>
              </a:tr>
              <a:tr h="265308">
                <a:tc>
                  <a:txBody>
                    <a:bodyPr/>
                    <a:lstStyle/>
                    <a:p>
                      <a:pPr marL="365760" indent="0" algn="r" fontAlgn="ctr"/>
                      <a:r>
                        <a:rPr lang="en-US" sz="1300" b="1" i="0" u="none" strike="noStrike" dirty="0">
                          <a:solidFill>
                            <a:srgbClr val="FFFFFF"/>
                          </a:solidFill>
                          <a:effectLst/>
                          <a:latin typeface="Proxima Nova Light"/>
                          <a:cs typeface="Proxima Nova Light"/>
                        </a:rPr>
                        <a:t>Type of Funding</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Venture Philanthropy</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3"/>
                  </a:ext>
                </a:extLst>
              </a:tr>
              <a:tr h="509392">
                <a:tc>
                  <a:txBody>
                    <a:bodyPr/>
                    <a:lstStyle/>
                    <a:p>
                      <a:pPr algn="r" fontAlgn="ctr"/>
                      <a:r>
                        <a:rPr lang="en-US" sz="1300" b="1" i="0" u="none" strike="noStrike" dirty="0">
                          <a:solidFill>
                            <a:srgbClr val="FFFFFF"/>
                          </a:solidFill>
                          <a:effectLst/>
                          <a:latin typeface="Proxima nova light"/>
                          <a:cs typeface="Proxima nova light"/>
                        </a:rPr>
                        <a:t>Year of Alt Funding</a:t>
                      </a:r>
                      <a:r>
                        <a:rPr lang="en-US" sz="1300" b="1" i="0" u="none" strike="noStrike" baseline="0" dirty="0">
                          <a:solidFill>
                            <a:srgbClr val="FFFFFF"/>
                          </a:solidFill>
                          <a:effectLst/>
                          <a:latin typeface="Proxima nova light"/>
                          <a:cs typeface="Proxima nova light"/>
                        </a:rPr>
                        <a:t> (for case)</a:t>
                      </a:r>
                      <a:endParaRPr lang="en-US" sz="1300" b="1" i="0" u="none" strike="noStrike" dirty="0">
                        <a:solidFill>
                          <a:srgbClr val="FFFFFF"/>
                        </a:solidFill>
                        <a:effectLst/>
                        <a:latin typeface="Proxima nova light"/>
                        <a:cs typeface="Proxima nova light"/>
                      </a:endParaRP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2016</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4"/>
                  </a:ext>
                </a:extLst>
              </a:tr>
              <a:tr h="509392">
                <a:tc>
                  <a:txBody>
                    <a:bodyPr/>
                    <a:lstStyle/>
                    <a:p>
                      <a:pPr marL="365760" indent="0" algn="r" fontAlgn="ctr"/>
                      <a:r>
                        <a:rPr lang="en-US" sz="1300" b="1" i="0" u="none" strike="noStrike" dirty="0">
                          <a:solidFill>
                            <a:srgbClr val="FFFFFF"/>
                          </a:solidFill>
                          <a:effectLst/>
                          <a:latin typeface="Proxima Nova Light"/>
                          <a:cs typeface="Proxima Nova Light"/>
                        </a:rPr>
                        <a:t>Funders</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Individual donors, family foundations, mid-sized foundations </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5"/>
                  </a:ext>
                </a:extLst>
              </a:tr>
              <a:tr h="265308">
                <a:tc>
                  <a:txBody>
                    <a:bodyPr/>
                    <a:lstStyle/>
                    <a:p>
                      <a:pPr marL="365760" indent="0" algn="r" fontAlgn="ctr"/>
                      <a:r>
                        <a:rPr lang="en-US" sz="1300" b="1" i="0" u="none" strike="noStrike" dirty="0">
                          <a:solidFill>
                            <a:srgbClr val="FFFFFF"/>
                          </a:solidFill>
                          <a:effectLst/>
                          <a:latin typeface="Proxima Nova Light"/>
                          <a:cs typeface="Proxima Nova Light"/>
                        </a:rPr>
                        <a:t>Amount</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$300,000 </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6"/>
                  </a:ext>
                </a:extLst>
              </a:tr>
              <a:tr h="265308">
                <a:tc>
                  <a:txBody>
                    <a:bodyPr/>
                    <a:lstStyle/>
                    <a:p>
                      <a:pPr marL="365760" indent="0" algn="r" fontAlgn="ctr"/>
                      <a:r>
                        <a:rPr lang="en-US" sz="1300" b="1" i="0" u="none" strike="noStrike" dirty="0">
                          <a:solidFill>
                            <a:srgbClr val="FFFFFF"/>
                          </a:solidFill>
                          <a:effectLst/>
                          <a:latin typeface="Proxima Nova Light"/>
                          <a:cs typeface="Proxima Nova Light"/>
                        </a:rPr>
                        <a:t>Terms</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Grant funding, no repayment</a:t>
                      </a:r>
                    </a:p>
                  </a:txBody>
                  <a:tcPr marL="12700" marR="12700" marT="1270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7E9D0"/>
                    </a:solidFill>
                  </a:tcPr>
                </a:tc>
                <a:extLst>
                  <a:ext uri="{0D108BD9-81ED-4DB2-BD59-A6C34878D82A}">
                    <a16:rowId xmlns:a16="http://schemas.microsoft.com/office/drawing/2014/main" val="10007"/>
                  </a:ext>
                </a:extLst>
              </a:tr>
            </a:tbl>
          </a:graphicData>
        </a:graphic>
      </p:graphicFrame>
      <p:sp>
        <p:nvSpPr>
          <p:cNvPr id="6" name="Rectangle 5">
            <a:extLst>
              <a:ext uri="{FF2B5EF4-FFF2-40B4-BE49-F238E27FC236}">
                <a16:creationId xmlns:a16="http://schemas.microsoft.com/office/drawing/2014/main" id="{4831CF9B-3BEA-428B-A131-42CD4AE37C93}"/>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92629A0-8EAC-4D6C-9C28-3669E4CF5F79}"/>
              </a:ext>
            </a:extLst>
          </p:cNvPr>
          <p:cNvPicPr>
            <a:picLocks noChangeAspect="1"/>
          </p:cNvPicPr>
          <p:nvPr/>
        </p:nvPicPr>
        <p:blipFill>
          <a:blip r:embed="rId5"/>
          <a:stretch>
            <a:fillRect/>
          </a:stretch>
        </p:blipFill>
        <p:spPr>
          <a:xfrm>
            <a:off x="7743102" y="6262592"/>
            <a:ext cx="1319875" cy="502810"/>
          </a:xfrm>
          <a:prstGeom prst="rect">
            <a:avLst/>
          </a:prstGeom>
        </p:spPr>
      </p:pic>
      <p:sp>
        <p:nvSpPr>
          <p:cNvPr id="9" name="TextBox 8">
            <a:extLst>
              <a:ext uri="{FF2B5EF4-FFF2-40B4-BE49-F238E27FC236}">
                <a16:creationId xmlns:a16="http://schemas.microsoft.com/office/drawing/2014/main" id="{F6BF4834-D8AC-4541-A0AA-F567E6FDE66D}"/>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3DE33DC6-8224-4258-AD71-6B7FC0BB3323}"/>
              </a:ext>
            </a:extLst>
          </p:cNvPr>
          <p:cNvSpPr txBox="1"/>
          <p:nvPr/>
        </p:nvSpPr>
        <p:spPr>
          <a:xfrm>
            <a:off x="397546" y="4825599"/>
            <a:ext cx="8472668" cy="1200329"/>
          </a:xfrm>
          <a:prstGeom prst="rect">
            <a:avLst/>
          </a:prstGeom>
          <a:noFill/>
        </p:spPr>
        <p:txBody>
          <a:bodyPr wrap="square" rtlCol="0" anchor="t">
            <a:spAutoFit/>
          </a:bodyPr>
          <a:lstStyle/>
          <a:p>
            <a:r>
              <a:rPr lang="en-US" spc="300" dirty="0">
                <a:latin typeface="Verdana" panose="020B0604030504040204" pitchFamily="34" charset="0"/>
                <a:ea typeface="Verdana" panose="020B0604030504040204" pitchFamily="34" charset="0"/>
                <a:cs typeface="Verdana" panose="020B0604030504040204" pitchFamily="34" charset="0"/>
              </a:rPr>
              <a:t>IMPACT: Currently enrolls 70 Students and is on track to enroll 200 by 2019.  Leading to degree attainment &amp; higher living wages for working adults. </a:t>
            </a:r>
          </a:p>
          <a:p>
            <a:endParaRPr lang="en-US" spc="3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36810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enLaura1.jpg"/>
          <p:cNvPicPr>
            <a:picLocks noChangeAspect="1"/>
          </p:cNvPicPr>
          <p:nvPr/>
        </p:nvPicPr>
        <p:blipFill rotWithShape="1">
          <a:blip r:embed="rId3">
            <a:extLst>
              <a:ext uri="{28A0092B-C50C-407E-A947-70E740481C1C}">
                <a14:useLocalDpi xmlns:a14="http://schemas.microsoft.com/office/drawing/2010/main" val="0"/>
              </a:ext>
            </a:extLst>
          </a:blip>
          <a:srcRect l="10250" r="1"/>
          <a:stretch/>
        </p:blipFill>
        <p:spPr>
          <a:xfrm>
            <a:off x="361182" y="1492384"/>
            <a:ext cx="4453886" cy="3308395"/>
          </a:xfrm>
          <a:prstGeom prst="rect">
            <a:avLst/>
          </a:prstGeom>
        </p:spPr>
      </p:pic>
      <p:sp>
        <p:nvSpPr>
          <p:cNvPr id="2" name="Title 1">
            <a:extLst>
              <a:ext uri="{FF2B5EF4-FFF2-40B4-BE49-F238E27FC236}">
                <a16:creationId xmlns:a16="http://schemas.microsoft.com/office/drawing/2014/main" id="{64F6F85B-E2DE-4195-A27B-FF2AD637A73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Case 2: </a:t>
            </a:r>
            <a:r>
              <a:rPr lang="en-US" dirty="0" err="1">
                <a:latin typeface="Verdana" panose="020B0604030504040204" pitchFamily="34" charset="0"/>
                <a:ea typeface="Verdana" panose="020B0604030504040204" pitchFamily="34" charset="0"/>
                <a:cs typeface="Verdana" panose="020B0604030504040204" pitchFamily="34" charset="0"/>
              </a:rPr>
              <a:t>Emancipet</a:t>
            </a:r>
            <a:r>
              <a:rPr lang="en-US" dirty="0"/>
              <a:t>	</a:t>
            </a:r>
          </a:p>
        </p:txBody>
      </p:sp>
      <p:pic>
        <p:nvPicPr>
          <p:cNvPr id="6" name="Picture 5">
            <a:extLst>
              <a:ext uri="{FF2B5EF4-FFF2-40B4-BE49-F238E27FC236}">
                <a16:creationId xmlns:a16="http://schemas.microsoft.com/office/drawing/2014/main" id="{D545F43C-F13A-474E-A501-D37124038E71}"/>
              </a:ext>
            </a:extLst>
          </p:cNvPr>
          <p:cNvPicPr>
            <a:picLocks noChangeAspect="1"/>
          </p:cNvPicPr>
          <p:nvPr/>
        </p:nvPicPr>
        <p:blipFill>
          <a:blip r:embed="rId4"/>
          <a:stretch>
            <a:fillRect/>
          </a:stretch>
        </p:blipFill>
        <p:spPr>
          <a:xfrm>
            <a:off x="361182" y="1494019"/>
            <a:ext cx="845161" cy="84727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74643719"/>
              </p:ext>
            </p:extLst>
          </p:nvPr>
        </p:nvGraphicFramePr>
        <p:xfrm>
          <a:off x="3750673" y="1494019"/>
          <a:ext cx="5012860" cy="3306760"/>
        </p:xfrm>
        <a:graphic>
          <a:graphicData uri="http://schemas.openxmlformats.org/drawingml/2006/table">
            <a:tbl>
              <a:tblPr firstRow="1" bandRow="1"/>
              <a:tblGrid>
                <a:gridCol w="2054888">
                  <a:extLst>
                    <a:ext uri="{9D8B030D-6E8A-4147-A177-3AD203B41FA5}">
                      <a16:colId xmlns:a16="http://schemas.microsoft.com/office/drawing/2014/main" val="20000"/>
                    </a:ext>
                  </a:extLst>
                </a:gridCol>
                <a:gridCol w="2957972">
                  <a:extLst>
                    <a:ext uri="{9D8B030D-6E8A-4147-A177-3AD203B41FA5}">
                      <a16:colId xmlns:a16="http://schemas.microsoft.com/office/drawing/2014/main" val="20001"/>
                    </a:ext>
                  </a:extLst>
                </a:gridCol>
              </a:tblGrid>
              <a:tr h="229000">
                <a:tc>
                  <a:txBody>
                    <a:bodyPr/>
                    <a:lstStyle/>
                    <a:p>
                      <a:pPr algn="r" fontAlgn="ctr"/>
                      <a:r>
                        <a:rPr lang="en-US" sz="1300" b="1" i="0" u="none" strike="noStrike" dirty="0">
                          <a:solidFill>
                            <a:srgbClr val="FFFFFF"/>
                          </a:solidFill>
                          <a:effectLst/>
                          <a:latin typeface="Proxima nova light"/>
                          <a:cs typeface="Proxima nova light"/>
                        </a:rPr>
                        <a:t>Year Founded</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1999</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0"/>
                  </a:ext>
                </a:extLst>
              </a:tr>
              <a:tr h="439680">
                <a:tc>
                  <a:txBody>
                    <a:bodyPr/>
                    <a:lstStyle/>
                    <a:p>
                      <a:pPr algn="r" fontAlgn="ctr"/>
                      <a:r>
                        <a:rPr lang="en-US" sz="1300" b="1" i="0" u="none" strike="noStrike" dirty="0">
                          <a:solidFill>
                            <a:srgbClr val="FFFFFF"/>
                          </a:solidFill>
                          <a:effectLst/>
                          <a:latin typeface="Proxima nova light"/>
                          <a:cs typeface="Proxima nova light"/>
                        </a:rPr>
                        <a:t>Size of Organization</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59 staff, $3.9M Revenue</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1"/>
                  </a:ext>
                </a:extLst>
              </a:tr>
              <a:tr h="439680">
                <a:tc>
                  <a:txBody>
                    <a:bodyPr/>
                    <a:lstStyle/>
                    <a:p>
                      <a:pPr algn="r" fontAlgn="ctr"/>
                      <a:r>
                        <a:rPr lang="en-US" sz="1300" b="1" i="0" u="none" strike="noStrike" dirty="0">
                          <a:solidFill>
                            <a:srgbClr val="FFFFFF"/>
                          </a:solidFill>
                          <a:effectLst/>
                          <a:latin typeface="Proxima nova light"/>
                          <a:cs typeface="Proxima nova light"/>
                        </a:rPr>
                        <a:t>Mission Area</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Animal Welfare</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2"/>
                  </a:ext>
                </a:extLst>
              </a:tr>
              <a:tr h="439680">
                <a:tc>
                  <a:txBody>
                    <a:bodyPr/>
                    <a:lstStyle/>
                    <a:p>
                      <a:pPr algn="r" fontAlgn="ctr"/>
                      <a:r>
                        <a:rPr lang="en-US" sz="1300" b="1" i="0" u="none" strike="noStrike" dirty="0">
                          <a:solidFill>
                            <a:srgbClr val="FFFFFF"/>
                          </a:solidFill>
                          <a:effectLst/>
                          <a:latin typeface="Proxima nova light"/>
                          <a:cs typeface="Proxima nova light"/>
                        </a:rPr>
                        <a:t>Type of Funding</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Impact investment, Social impact loan</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3"/>
                  </a:ext>
                </a:extLst>
              </a:tr>
              <a:tr h="439680">
                <a:tc>
                  <a:txBody>
                    <a:bodyPr/>
                    <a:lstStyle/>
                    <a:p>
                      <a:pPr algn="r" fontAlgn="ctr"/>
                      <a:r>
                        <a:rPr lang="en-US" sz="1300" b="1" i="0" u="none" strike="noStrike" dirty="0">
                          <a:solidFill>
                            <a:srgbClr val="FFFFFF"/>
                          </a:solidFill>
                          <a:effectLst/>
                          <a:latin typeface="Proxima nova light"/>
                          <a:cs typeface="Proxima nova light"/>
                        </a:rPr>
                        <a:t>Year of Alt Funding</a:t>
                      </a:r>
                      <a:r>
                        <a:rPr lang="en-US" sz="1300" b="1" i="0" u="none" strike="noStrike" baseline="0" dirty="0">
                          <a:solidFill>
                            <a:srgbClr val="FFFFFF"/>
                          </a:solidFill>
                          <a:effectLst/>
                          <a:latin typeface="Proxima nova light"/>
                          <a:cs typeface="Proxima nova light"/>
                        </a:rPr>
                        <a:t> (for case)</a:t>
                      </a:r>
                      <a:endParaRPr lang="en-US" sz="1300" b="1" i="0" u="none" strike="noStrike" dirty="0">
                        <a:solidFill>
                          <a:srgbClr val="FFFFFF"/>
                        </a:solidFill>
                        <a:effectLst/>
                        <a:latin typeface="Proxima nova light"/>
                        <a:cs typeface="Proxima nova light"/>
                      </a:endParaRP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2013</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4"/>
                  </a:ext>
                </a:extLst>
              </a:tr>
              <a:tr h="439680">
                <a:tc>
                  <a:txBody>
                    <a:bodyPr/>
                    <a:lstStyle/>
                    <a:p>
                      <a:pPr algn="r" fontAlgn="ctr"/>
                      <a:r>
                        <a:rPr lang="en-US" sz="1300" b="1" i="0" u="none" strike="noStrike" dirty="0">
                          <a:solidFill>
                            <a:srgbClr val="FFFFFF"/>
                          </a:solidFill>
                          <a:effectLst/>
                          <a:latin typeface="Proxima nova light"/>
                          <a:cs typeface="Proxima nova light"/>
                        </a:rPr>
                        <a:t>Funders</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ASPCA</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5"/>
                  </a:ext>
                </a:extLst>
              </a:tr>
              <a:tr h="229000">
                <a:tc>
                  <a:txBody>
                    <a:bodyPr/>
                    <a:lstStyle/>
                    <a:p>
                      <a:pPr algn="r" fontAlgn="ctr"/>
                      <a:r>
                        <a:rPr lang="en-US" sz="1300" b="1" i="0" u="none" strike="noStrike">
                          <a:solidFill>
                            <a:srgbClr val="FFFFFF"/>
                          </a:solidFill>
                          <a:effectLst/>
                          <a:latin typeface="Proxima nova light"/>
                          <a:cs typeface="Proxima nova light"/>
                        </a:rPr>
                        <a:t>Amount</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$95,000 </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6"/>
                  </a:ext>
                </a:extLst>
              </a:tr>
              <a:tr h="650360">
                <a:tc>
                  <a:txBody>
                    <a:bodyPr/>
                    <a:lstStyle/>
                    <a:p>
                      <a:pPr algn="r" fontAlgn="ctr"/>
                      <a:r>
                        <a:rPr lang="en-US" sz="1300" b="1" i="0" u="none" strike="noStrike" dirty="0">
                          <a:solidFill>
                            <a:srgbClr val="FFFFFF"/>
                          </a:solidFill>
                          <a:effectLst/>
                          <a:latin typeface="Proxima nova light"/>
                          <a:cs typeface="Proxima nova light"/>
                        </a:rPr>
                        <a:t>Terms</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5-year payback tied to revenue</a:t>
                      </a:r>
                    </a:p>
                  </a:txBody>
                  <a:tcPr marL="10565" marR="10565" marT="1056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7"/>
                  </a:ext>
                </a:extLst>
              </a:tr>
            </a:tbl>
          </a:graphicData>
        </a:graphic>
      </p:graphicFrame>
      <p:sp>
        <p:nvSpPr>
          <p:cNvPr id="8" name="Rectangle 7">
            <a:extLst>
              <a:ext uri="{FF2B5EF4-FFF2-40B4-BE49-F238E27FC236}">
                <a16:creationId xmlns:a16="http://schemas.microsoft.com/office/drawing/2014/main" id="{C02EA93C-09AB-4F8F-BD26-B06678F5E3AF}"/>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396539C-3C00-4004-B23B-B17713FD5519}"/>
              </a:ext>
            </a:extLst>
          </p:cNvPr>
          <p:cNvPicPr>
            <a:picLocks noChangeAspect="1"/>
          </p:cNvPicPr>
          <p:nvPr/>
        </p:nvPicPr>
        <p:blipFill>
          <a:blip r:embed="rId5"/>
          <a:stretch>
            <a:fillRect/>
          </a:stretch>
        </p:blipFill>
        <p:spPr>
          <a:xfrm>
            <a:off x="7743102" y="6262592"/>
            <a:ext cx="1319875" cy="502810"/>
          </a:xfrm>
          <a:prstGeom prst="rect">
            <a:avLst/>
          </a:prstGeom>
        </p:spPr>
      </p:pic>
      <p:sp>
        <p:nvSpPr>
          <p:cNvPr id="10" name="TextBox 9">
            <a:extLst>
              <a:ext uri="{FF2B5EF4-FFF2-40B4-BE49-F238E27FC236}">
                <a16:creationId xmlns:a16="http://schemas.microsoft.com/office/drawing/2014/main" id="{47A6DA2C-21C1-4274-A143-BCEE910DABEC}"/>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a:extLst>
              <a:ext uri="{FF2B5EF4-FFF2-40B4-BE49-F238E27FC236}">
                <a16:creationId xmlns:a16="http://schemas.microsoft.com/office/drawing/2014/main" id="{A2487B00-0708-4969-B18D-27B7817ABE9D}"/>
              </a:ext>
            </a:extLst>
          </p:cNvPr>
          <p:cNvSpPr txBox="1"/>
          <p:nvPr/>
        </p:nvSpPr>
        <p:spPr>
          <a:xfrm>
            <a:off x="306729" y="4801240"/>
            <a:ext cx="8558932" cy="1200329"/>
          </a:xfrm>
          <a:prstGeom prst="rect">
            <a:avLst/>
          </a:prstGeom>
          <a:noFill/>
        </p:spPr>
        <p:txBody>
          <a:bodyPr wrap="square" rtlCol="0" anchor="t">
            <a:spAutoFit/>
          </a:bodyPr>
          <a:lstStyle/>
          <a:p>
            <a:r>
              <a:rPr lang="en-US" spc="300" dirty="0">
                <a:latin typeface="Verdana" panose="020B0604030504040204" pitchFamily="34" charset="0"/>
                <a:ea typeface="Verdana" panose="020B0604030504040204" pitchFamily="34" charset="0"/>
                <a:cs typeface="Verdana" panose="020B0604030504040204" pitchFamily="34" charset="0"/>
              </a:rPr>
              <a:t>IMPACT: Serves over 38,000 pets and the PRI is nearly paid off. Provides affordable healthy pet services for underserved families.</a:t>
            </a:r>
          </a:p>
          <a:p>
            <a:endParaRPr lang="en-US" spc="3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0040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Who we are</a:t>
            </a:r>
          </a:p>
        </p:txBody>
      </p:sp>
      <p:sp>
        <p:nvSpPr>
          <p:cNvPr id="3" name="TextBox 2"/>
          <p:cNvSpPr txBox="1"/>
          <p:nvPr/>
        </p:nvSpPr>
        <p:spPr>
          <a:xfrm>
            <a:off x="-37578" y="1863790"/>
            <a:ext cx="9143999" cy="1077218"/>
          </a:xfrm>
          <a:prstGeom prst="rect">
            <a:avLst/>
          </a:prstGeom>
          <a:solidFill>
            <a:srgbClr val="004046"/>
          </a:solidFill>
          <a:ln>
            <a:solidFill>
              <a:schemeClr val="bg1"/>
            </a:solidFill>
          </a:ln>
        </p:spPr>
        <p:txBody>
          <a:bodyPr wrap="square" rtlCol="0">
            <a:spAutoFit/>
          </a:bodyPr>
          <a:lstStyle/>
          <a:p>
            <a:pPr algn="ctr"/>
            <a:r>
              <a:rPr lang="en-US" sz="1600" dirty="0">
                <a:solidFill>
                  <a:prstClr val="white"/>
                </a:solidFill>
                <a:latin typeface="Verdana" panose="020B0604030504040204" pitchFamily="34" charset="0"/>
                <a:ea typeface="Verdana" panose="020B0604030504040204" pitchFamily="34" charset="0"/>
                <a:cs typeface="Verdana" panose="020B0604030504040204" pitchFamily="34" charset="0"/>
              </a:rPr>
              <a:t>For nearly 20 years, Mission Capital has worked in Austin &amp; the Central Texas Region tackling complex issues and creating lasting social change. With tools and guidance, we combine human, financial, intellectual, social and political capital to fuel the work of mission-driven people and organizations.</a:t>
            </a:r>
            <a:endParaRPr lang="en-US" sz="1200" dirty="0">
              <a:solidFill>
                <a:srgbClr val="001C23"/>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AE4BFD39-63E1-4AB2-8EAB-97ECD2F87927}"/>
              </a:ext>
            </a:extLst>
          </p:cNvPr>
          <p:cNvSpPr/>
          <p:nvPr/>
        </p:nvSpPr>
        <p:spPr>
          <a:xfrm>
            <a:off x="1415441" y="3386661"/>
            <a:ext cx="6237962" cy="1938992"/>
          </a:xfrm>
          <a:prstGeom prst="rect">
            <a:avLst/>
          </a:prstGeom>
        </p:spPr>
        <p:txBody>
          <a:bodyPr wrap="square">
            <a:spAutoFit/>
          </a:bodyPr>
          <a:lstStyle/>
          <a:p>
            <a:pPr algn="ctr"/>
            <a:r>
              <a:rPr lang="en-US" sz="2000" b="1" dirty="0">
                <a:solidFill>
                  <a:srgbClr val="006B64"/>
                </a:solidFill>
                <a:latin typeface="Verdana" panose="020B0604030504040204" pitchFamily="34" charset="0"/>
                <a:ea typeface="Verdana" panose="020B0604030504040204" pitchFamily="34" charset="0"/>
                <a:cs typeface="Verdana" panose="020B0604030504040204" pitchFamily="34" charset="0"/>
              </a:rPr>
              <a:t>Vision</a:t>
            </a:r>
            <a:r>
              <a:rPr lang="en-US" sz="2000" dirty="0">
                <a:solidFill>
                  <a:srgbClr val="006B64"/>
                </a:solidFill>
                <a:latin typeface="Verdana" panose="020B0604030504040204" pitchFamily="34" charset="0"/>
                <a:ea typeface="Verdana" panose="020B0604030504040204" pitchFamily="34" charset="0"/>
                <a:cs typeface="Verdana" panose="020B0604030504040204" pitchFamily="34" charset="0"/>
              </a:rPr>
              <a:t> </a:t>
            </a:r>
          </a:p>
          <a:p>
            <a:pPr algn="ctr"/>
            <a:r>
              <a:rPr lang="en-US" sz="2000" dirty="0">
                <a:solidFill>
                  <a:srgbClr val="006B64"/>
                </a:solidFill>
                <a:latin typeface="Verdana" panose="020B0604030504040204" pitchFamily="34" charset="0"/>
                <a:ea typeface="Verdana" panose="020B0604030504040204" pitchFamily="34" charset="0"/>
                <a:cs typeface="Verdana" panose="020B0604030504040204" pitchFamily="34" charset="0"/>
              </a:rPr>
              <a:t>Complex community problems get solved.</a:t>
            </a:r>
          </a:p>
          <a:p>
            <a:pPr algn="ctr"/>
            <a:endParaRPr lang="en-US" sz="2000" dirty="0">
              <a:solidFill>
                <a:srgbClr val="006B64"/>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b="1" dirty="0">
                <a:solidFill>
                  <a:srgbClr val="006B64"/>
                </a:solidFill>
                <a:latin typeface="Verdana" panose="020B0604030504040204" pitchFamily="34" charset="0"/>
                <a:ea typeface="Verdana" panose="020B0604030504040204" pitchFamily="34" charset="0"/>
                <a:cs typeface="Verdana" panose="020B0604030504040204" pitchFamily="34" charset="0"/>
              </a:rPr>
              <a:t>Mission </a:t>
            </a:r>
          </a:p>
          <a:p>
            <a:pPr algn="ctr"/>
            <a:r>
              <a:rPr lang="en-US" sz="2000" dirty="0">
                <a:solidFill>
                  <a:srgbClr val="006B64"/>
                </a:solidFill>
                <a:latin typeface="Verdana" panose="020B0604030504040204" pitchFamily="34" charset="0"/>
                <a:ea typeface="Verdana" panose="020B0604030504040204" pitchFamily="34" charset="0"/>
                <a:cs typeface="Verdana" panose="020B0604030504040204" pitchFamily="34" charset="0"/>
              </a:rPr>
              <a:t>We multiply the impact of mission-driven people and organizations.</a:t>
            </a:r>
          </a:p>
        </p:txBody>
      </p:sp>
      <p:sp>
        <p:nvSpPr>
          <p:cNvPr id="5" name="Rectangle 4">
            <a:extLst>
              <a:ext uri="{FF2B5EF4-FFF2-40B4-BE49-F238E27FC236}">
                <a16:creationId xmlns:a16="http://schemas.microsoft.com/office/drawing/2014/main" id="{7A0325AE-9E92-41B5-9B4E-10287460F2EA}"/>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5D32866-B98E-4F30-AE02-4B294CFC6E38}"/>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8" name="TextBox 7">
            <a:extLst>
              <a:ext uri="{FF2B5EF4-FFF2-40B4-BE49-F238E27FC236}">
                <a16:creationId xmlns:a16="http://schemas.microsoft.com/office/drawing/2014/main" id="{456D0469-3299-4B51-B9AC-987C7F5B6EE4}"/>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49815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FoGrad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49744"/>
            <a:ext cx="3306764" cy="3306764"/>
          </a:xfrm>
          <a:prstGeom prst="rect">
            <a:avLst/>
          </a:prstGeom>
        </p:spPr>
      </p:pic>
      <p:sp>
        <p:nvSpPr>
          <p:cNvPr id="2" name="Title 1">
            <a:extLst>
              <a:ext uri="{FF2B5EF4-FFF2-40B4-BE49-F238E27FC236}">
                <a16:creationId xmlns:a16="http://schemas.microsoft.com/office/drawing/2014/main" id="{64F6F85B-E2DE-4195-A27B-FF2AD637A73B}"/>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College forward</a:t>
            </a:r>
          </a:p>
        </p:txBody>
      </p:sp>
      <p:pic>
        <p:nvPicPr>
          <p:cNvPr id="6" name="Picture 5">
            <a:extLst>
              <a:ext uri="{FF2B5EF4-FFF2-40B4-BE49-F238E27FC236}">
                <a16:creationId xmlns:a16="http://schemas.microsoft.com/office/drawing/2014/main" id="{E110652F-1944-4313-9FCC-5E85FDE1A175}"/>
              </a:ext>
            </a:extLst>
          </p:cNvPr>
          <p:cNvPicPr>
            <a:picLocks noChangeAspect="1"/>
          </p:cNvPicPr>
          <p:nvPr/>
        </p:nvPicPr>
        <p:blipFill>
          <a:blip r:embed="rId4"/>
          <a:stretch>
            <a:fillRect/>
          </a:stretch>
        </p:blipFill>
        <p:spPr>
          <a:xfrm>
            <a:off x="457200" y="1349743"/>
            <a:ext cx="802152" cy="80215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389069742"/>
              </p:ext>
            </p:extLst>
          </p:nvPr>
        </p:nvGraphicFramePr>
        <p:xfrm>
          <a:off x="3573644" y="1349741"/>
          <a:ext cx="5080071" cy="3306766"/>
        </p:xfrm>
        <a:graphic>
          <a:graphicData uri="http://schemas.openxmlformats.org/drawingml/2006/table">
            <a:tbl>
              <a:tblPr firstRow="1" bandRow="1"/>
              <a:tblGrid>
                <a:gridCol w="1809361">
                  <a:extLst>
                    <a:ext uri="{9D8B030D-6E8A-4147-A177-3AD203B41FA5}">
                      <a16:colId xmlns:a16="http://schemas.microsoft.com/office/drawing/2014/main" val="20000"/>
                    </a:ext>
                  </a:extLst>
                </a:gridCol>
                <a:gridCol w="3270710">
                  <a:extLst>
                    <a:ext uri="{9D8B030D-6E8A-4147-A177-3AD203B41FA5}">
                      <a16:colId xmlns:a16="http://schemas.microsoft.com/office/drawing/2014/main" val="20001"/>
                    </a:ext>
                  </a:extLst>
                </a:gridCol>
              </a:tblGrid>
              <a:tr h="386344">
                <a:tc>
                  <a:txBody>
                    <a:bodyPr/>
                    <a:lstStyle/>
                    <a:p>
                      <a:pPr algn="r" fontAlgn="ctr"/>
                      <a:r>
                        <a:rPr lang="en-US" sz="1300" b="1" i="0" u="none" strike="noStrike" dirty="0">
                          <a:solidFill>
                            <a:srgbClr val="FFFFFF"/>
                          </a:solidFill>
                          <a:effectLst/>
                          <a:latin typeface="Proxima nova light"/>
                          <a:cs typeface="Proxima nova light"/>
                        </a:rPr>
                        <a:t>Year Founded</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is-IS" sz="1300" b="0" i="0" u="none" strike="noStrike" dirty="0">
                          <a:solidFill>
                            <a:srgbClr val="001C23"/>
                          </a:solidFill>
                          <a:effectLst/>
                          <a:latin typeface="Proxima nova light"/>
                          <a:cs typeface="Proxima nova light"/>
                        </a:rPr>
                        <a:t>2003</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0"/>
                  </a:ext>
                </a:extLst>
              </a:tr>
              <a:tr h="386344">
                <a:tc>
                  <a:txBody>
                    <a:bodyPr/>
                    <a:lstStyle/>
                    <a:p>
                      <a:pPr algn="r" fontAlgn="ctr"/>
                      <a:r>
                        <a:rPr lang="en-US" sz="1300" b="1" i="0" u="none" strike="noStrike" dirty="0">
                          <a:solidFill>
                            <a:srgbClr val="FFFFFF"/>
                          </a:solidFill>
                          <a:effectLst/>
                          <a:latin typeface="Proxima nova light"/>
                          <a:cs typeface="Proxima nova light"/>
                        </a:rPr>
                        <a:t>Size of Organization</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a:solidFill>
                            <a:srgbClr val="001C23"/>
                          </a:solidFill>
                          <a:effectLst/>
                          <a:latin typeface="Proxima nova light"/>
                          <a:cs typeface="Proxima nova light"/>
                        </a:rPr>
                        <a:t>25 staff,100 AmeriCorps, $4.4M Budget</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1"/>
                  </a:ext>
                </a:extLst>
              </a:tr>
              <a:tr h="386344">
                <a:tc>
                  <a:txBody>
                    <a:bodyPr/>
                    <a:lstStyle/>
                    <a:p>
                      <a:pPr algn="r" fontAlgn="ctr"/>
                      <a:r>
                        <a:rPr lang="en-US" sz="1300" b="1" i="0" u="none" strike="noStrike" dirty="0">
                          <a:solidFill>
                            <a:srgbClr val="FFFFFF"/>
                          </a:solidFill>
                          <a:effectLst/>
                          <a:latin typeface="Proxima nova light"/>
                          <a:cs typeface="Proxima nova light"/>
                        </a:rPr>
                        <a:t>Mission Area</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a:solidFill>
                            <a:srgbClr val="001C23"/>
                          </a:solidFill>
                          <a:effectLst/>
                          <a:latin typeface="Proxima nova light"/>
                          <a:cs typeface="Proxima nova light"/>
                        </a:rPr>
                        <a:t>College completion / Educational equity</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2"/>
                  </a:ext>
                </a:extLst>
              </a:tr>
              <a:tr h="409205">
                <a:tc>
                  <a:txBody>
                    <a:bodyPr/>
                    <a:lstStyle/>
                    <a:p>
                      <a:pPr algn="r" fontAlgn="ctr"/>
                      <a:r>
                        <a:rPr lang="en-US" sz="1300" b="1" i="0" u="none" strike="noStrike" dirty="0">
                          <a:solidFill>
                            <a:srgbClr val="FFFFFF"/>
                          </a:solidFill>
                          <a:effectLst/>
                          <a:latin typeface="Proxima nova light"/>
                          <a:cs typeface="Proxima nova light"/>
                        </a:rPr>
                        <a:t>Type of Funding</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Impact investment, Social impact loan</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3"/>
                  </a:ext>
                </a:extLst>
              </a:tr>
              <a:tr h="571467">
                <a:tc>
                  <a:txBody>
                    <a:bodyPr/>
                    <a:lstStyle/>
                    <a:p>
                      <a:pPr algn="r" fontAlgn="ctr"/>
                      <a:r>
                        <a:rPr lang="en-US" sz="1300" b="1" i="0" u="none" strike="noStrike" dirty="0">
                          <a:solidFill>
                            <a:srgbClr val="FFFFFF"/>
                          </a:solidFill>
                          <a:effectLst/>
                          <a:latin typeface="Proxima nova light"/>
                          <a:cs typeface="Proxima nova light"/>
                        </a:rPr>
                        <a:t>Year of Alt Funding</a:t>
                      </a:r>
                      <a:r>
                        <a:rPr lang="en-US" sz="1300" b="1" i="0" u="none" strike="noStrike" baseline="0" dirty="0">
                          <a:solidFill>
                            <a:srgbClr val="FFFFFF"/>
                          </a:solidFill>
                          <a:effectLst/>
                          <a:latin typeface="Proxima nova light"/>
                          <a:cs typeface="Proxima nova light"/>
                        </a:rPr>
                        <a:t> (for case)</a:t>
                      </a:r>
                      <a:endParaRPr lang="en-US" sz="1300" b="1" i="0" u="none" strike="noStrike" dirty="0">
                        <a:solidFill>
                          <a:srgbClr val="FFFFFF"/>
                        </a:solidFill>
                        <a:effectLst/>
                        <a:latin typeface="Proxima nova light"/>
                        <a:cs typeface="Proxima nova light"/>
                      </a:endParaRP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2017</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4"/>
                  </a:ext>
                </a:extLst>
              </a:tr>
              <a:tr h="386344">
                <a:tc>
                  <a:txBody>
                    <a:bodyPr/>
                    <a:lstStyle/>
                    <a:p>
                      <a:pPr algn="r" fontAlgn="ctr"/>
                      <a:r>
                        <a:rPr lang="en-US" sz="1300" b="1" i="0" u="none" strike="noStrike" dirty="0">
                          <a:solidFill>
                            <a:srgbClr val="FFFFFF"/>
                          </a:solidFill>
                          <a:effectLst/>
                          <a:latin typeface="Proxima nova light"/>
                          <a:cs typeface="Proxima nova light"/>
                        </a:rPr>
                        <a:t>Funders</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6 local investors</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5"/>
                  </a:ext>
                </a:extLst>
              </a:tr>
              <a:tr h="209251">
                <a:tc>
                  <a:txBody>
                    <a:bodyPr/>
                    <a:lstStyle/>
                    <a:p>
                      <a:pPr algn="r" fontAlgn="ctr"/>
                      <a:r>
                        <a:rPr lang="en-US" sz="1300" b="1" i="0" u="none" strike="noStrike" dirty="0">
                          <a:solidFill>
                            <a:srgbClr val="FFFFFF"/>
                          </a:solidFill>
                          <a:effectLst/>
                          <a:latin typeface="Proxima nova light"/>
                          <a:cs typeface="Proxima nova light"/>
                        </a:rPr>
                        <a:t>Amount</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24E"/>
                    </a:solidFill>
                  </a:tcPr>
                </a:tc>
                <a:tc>
                  <a:txBody>
                    <a:bodyPr/>
                    <a:lstStyle/>
                    <a:p>
                      <a:pPr algn="ctr" fontAlgn="ctr"/>
                      <a:r>
                        <a:rPr lang="is-IS" sz="1300" b="0" i="0" u="none" strike="noStrike" dirty="0">
                          <a:solidFill>
                            <a:srgbClr val="001C23"/>
                          </a:solidFill>
                          <a:effectLst/>
                          <a:latin typeface="Proxima nova light"/>
                          <a:cs typeface="Proxima nova light"/>
                        </a:rPr>
                        <a:t>$200,000</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7E9D0"/>
                    </a:solidFill>
                  </a:tcPr>
                </a:tc>
                <a:extLst>
                  <a:ext uri="{0D108BD9-81ED-4DB2-BD59-A6C34878D82A}">
                    <a16:rowId xmlns:a16="http://schemas.microsoft.com/office/drawing/2014/main" val="10006"/>
                  </a:ext>
                </a:extLst>
              </a:tr>
              <a:tr h="571467">
                <a:tc>
                  <a:txBody>
                    <a:bodyPr/>
                    <a:lstStyle/>
                    <a:p>
                      <a:pPr algn="r" fontAlgn="ctr"/>
                      <a:r>
                        <a:rPr lang="en-US" sz="1300" b="1" i="0" u="none" strike="noStrike" dirty="0">
                          <a:solidFill>
                            <a:srgbClr val="FFFFFF"/>
                          </a:solidFill>
                          <a:effectLst/>
                          <a:latin typeface="Proxima nova light"/>
                          <a:cs typeface="Proxima nova light"/>
                        </a:rPr>
                        <a:t>Terms</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7BC24E"/>
                    </a:solidFill>
                  </a:tcPr>
                </a:tc>
                <a:tc>
                  <a:txBody>
                    <a:bodyPr/>
                    <a:lstStyle/>
                    <a:p>
                      <a:pPr algn="ctr" fontAlgn="ctr"/>
                      <a:r>
                        <a:rPr lang="en-US" sz="1300" b="0" i="0" u="none" strike="noStrike" dirty="0">
                          <a:solidFill>
                            <a:srgbClr val="001C23"/>
                          </a:solidFill>
                          <a:effectLst/>
                          <a:latin typeface="Proxima nova light"/>
                          <a:cs typeface="Proxima nova light"/>
                        </a:rPr>
                        <a:t>4-year payback tied to revenue</a:t>
                      </a:r>
                    </a:p>
                  </a:txBody>
                  <a:tcPr marL="9211" marR="9211" marT="921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7E9D0"/>
                    </a:solidFill>
                  </a:tcPr>
                </a:tc>
                <a:extLst>
                  <a:ext uri="{0D108BD9-81ED-4DB2-BD59-A6C34878D82A}">
                    <a16:rowId xmlns:a16="http://schemas.microsoft.com/office/drawing/2014/main" val="10007"/>
                  </a:ext>
                </a:extLst>
              </a:tr>
            </a:tbl>
          </a:graphicData>
        </a:graphic>
      </p:graphicFrame>
      <p:sp>
        <p:nvSpPr>
          <p:cNvPr id="7" name="Rectangle 6">
            <a:extLst>
              <a:ext uri="{FF2B5EF4-FFF2-40B4-BE49-F238E27FC236}">
                <a16:creationId xmlns:a16="http://schemas.microsoft.com/office/drawing/2014/main" id="{C2D06D1B-49D2-4B03-A1EE-5B42DCA7B4B3}"/>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10F6BB-BD12-4619-B150-53BF5957187C}"/>
              </a:ext>
            </a:extLst>
          </p:cNvPr>
          <p:cNvPicPr>
            <a:picLocks noChangeAspect="1"/>
          </p:cNvPicPr>
          <p:nvPr/>
        </p:nvPicPr>
        <p:blipFill>
          <a:blip r:embed="rId5"/>
          <a:stretch>
            <a:fillRect/>
          </a:stretch>
        </p:blipFill>
        <p:spPr>
          <a:xfrm>
            <a:off x="7743102" y="6262592"/>
            <a:ext cx="1319875" cy="502810"/>
          </a:xfrm>
          <a:prstGeom prst="rect">
            <a:avLst/>
          </a:prstGeom>
        </p:spPr>
      </p:pic>
      <p:sp>
        <p:nvSpPr>
          <p:cNvPr id="9" name="TextBox 8">
            <a:extLst>
              <a:ext uri="{FF2B5EF4-FFF2-40B4-BE49-F238E27FC236}">
                <a16:creationId xmlns:a16="http://schemas.microsoft.com/office/drawing/2014/main" id="{7B330E58-CF17-4292-9CDF-0A4103A26E1A}"/>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15B36200-4456-4A26-9930-09EB6D7745ED}"/>
              </a:ext>
            </a:extLst>
          </p:cNvPr>
          <p:cNvSpPr txBox="1"/>
          <p:nvPr/>
        </p:nvSpPr>
        <p:spPr>
          <a:xfrm>
            <a:off x="306729" y="4959392"/>
            <a:ext cx="8501422" cy="1200329"/>
          </a:xfrm>
          <a:prstGeom prst="rect">
            <a:avLst/>
          </a:prstGeom>
          <a:noFill/>
        </p:spPr>
        <p:txBody>
          <a:bodyPr wrap="square" rtlCol="0" anchor="t">
            <a:spAutoFit/>
          </a:bodyPr>
          <a:lstStyle/>
          <a:p>
            <a:r>
              <a:rPr lang="en-US" spc="300" dirty="0">
                <a:latin typeface="Verdana" panose="020B0604030504040204" pitchFamily="34" charset="0"/>
                <a:ea typeface="Verdana" panose="020B0604030504040204" pitchFamily="34" charset="0"/>
                <a:cs typeface="Verdana" panose="020B0604030504040204" pitchFamily="34" charset="0"/>
              </a:rPr>
              <a:t>IMPACT: Increasing college completion for over 300,000 1st generation &amp; low-income students nationwide through 101 new partners.</a:t>
            </a:r>
          </a:p>
          <a:p>
            <a:endParaRPr lang="en-US" spc="3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811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B86126-48C2-434F-86D7-F562C173663C}"/>
              </a:ext>
            </a:extLst>
          </p:cNvPr>
          <p:cNvSpPr>
            <a:spLocks noGrp="1"/>
          </p:cNvSpPr>
          <p:nvPr>
            <p:ph type="subTitle"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Beyond the grant: When</a:t>
            </a:r>
          </a:p>
        </p:txBody>
      </p:sp>
      <p:sp>
        <p:nvSpPr>
          <p:cNvPr id="3" name="Rectangle 2">
            <a:extLst>
              <a:ext uri="{FF2B5EF4-FFF2-40B4-BE49-F238E27FC236}">
                <a16:creationId xmlns:a16="http://schemas.microsoft.com/office/drawing/2014/main" id="{D93E049F-4B31-429E-860D-6E683F12860F}"/>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33F84F-491A-436D-A041-D0D8EBBE5C9A}"/>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12929DE6-66C6-4C8C-9923-7D8240E5B657}"/>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309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9705-8A1A-4721-99D3-B29F846325DD}"/>
              </a:ext>
            </a:extLst>
          </p:cNvPr>
          <p:cNvSpPr>
            <a:spLocks noGrp="1"/>
          </p:cNvSpPr>
          <p:nvPr>
            <p:ph type="title"/>
          </p:nvPr>
        </p:nvSpPr>
        <p:spPr>
          <a:xfrm>
            <a:off x="75235" y="244006"/>
            <a:ext cx="9144000" cy="645971"/>
          </a:xfrm>
        </p:spPr>
        <p:txBody>
          <a:bodyPr>
            <a:normAutofit fontScale="90000"/>
          </a:bodyPr>
          <a:lstStyle/>
          <a:p>
            <a:r>
              <a:rPr lang="en-US" dirty="0">
                <a:latin typeface="Verdana" panose="020B0604030504040204" pitchFamily="34" charset="0"/>
                <a:ea typeface="Verdana" panose="020B0604030504040204" pitchFamily="34" charset="0"/>
                <a:cs typeface="Verdana" panose="020B0604030504040204" pitchFamily="34" charset="0"/>
              </a:rPr>
              <a:t>Consider alternative funding when:</a:t>
            </a:r>
          </a:p>
        </p:txBody>
      </p:sp>
      <p:sp>
        <p:nvSpPr>
          <p:cNvPr id="3" name="Content Placeholder 2">
            <a:extLst>
              <a:ext uri="{FF2B5EF4-FFF2-40B4-BE49-F238E27FC236}">
                <a16:creationId xmlns:a16="http://schemas.microsoft.com/office/drawing/2014/main" id="{79A33C6A-F848-4BE1-9D0D-F34C9A05352C}"/>
              </a:ext>
            </a:extLst>
          </p:cNvPr>
          <p:cNvSpPr>
            <a:spLocks noGrp="1"/>
          </p:cNvSpPr>
          <p:nvPr>
            <p:ph idx="1"/>
          </p:nvPr>
        </p:nvSpPr>
        <p:spPr>
          <a:xfrm>
            <a:off x="203251" y="1735752"/>
            <a:ext cx="8887968" cy="3080926"/>
          </a:xfrm>
        </p:spPr>
        <p:txBody>
          <a:bodyPr vert="horz" lIns="91440" tIns="45720" rIns="91440" bIns="45720" rtlCol="0" anchor="t">
            <a:no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Experimenting with new service or product delivery options</a:t>
            </a:r>
          </a:p>
          <a:p>
            <a:r>
              <a:rPr lang="en-US" sz="2400" dirty="0">
                <a:latin typeface="Verdana" panose="020B0604030504040204" pitchFamily="34" charset="0"/>
                <a:ea typeface="Verdana" panose="020B0604030504040204" pitchFamily="34" charset="0"/>
                <a:cs typeface="Verdana" panose="020B0604030504040204" pitchFamily="34" charset="0"/>
              </a:rPr>
              <a:t>Scaling up a proven model</a:t>
            </a:r>
          </a:p>
          <a:p>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700" dirty="0">
              <a:latin typeface="Verdana" panose="020B0604030504040204" pitchFamily="34" charset="0"/>
              <a:ea typeface="Verdana" panose="020B0604030504040204" pitchFamily="34" charset="0"/>
              <a:cs typeface="Verdana" panose="020B0604030504040204" pitchFamily="34" charset="0"/>
            </a:endParaRPr>
          </a:p>
          <a:p>
            <a:pPr algn="ctr">
              <a:buFontTx/>
              <a:buChar char="-"/>
            </a:pPr>
            <a:r>
              <a:rPr lang="en-US" sz="2400" dirty="0">
                <a:latin typeface="Verdana" panose="020B0604030504040204" pitchFamily="34" charset="0"/>
                <a:ea typeface="Verdana" panose="020B0604030504040204" pitchFamily="34" charset="0"/>
                <a:cs typeface="Verdana" panose="020B0604030504040204" pitchFamily="34" charset="0"/>
              </a:rPr>
              <a:t>OR  </a:t>
            </a:r>
            <a:r>
              <a:rPr lang="mr-IN" sz="2400" dirty="0">
                <a:solidFill>
                  <a:schemeClr val="accent1"/>
                </a:solidFill>
                <a:latin typeface="Verdana" panose="020B0604030504040204" pitchFamily="34" charset="0"/>
                <a:ea typeface="Verdana" panose="020B0604030504040204" pitchFamily="34" charset="0"/>
              </a:rPr>
              <a:t>-</a:t>
            </a:r>
            <a:r>
              <a:rPr lang="en-US" sz="2400" dirty="0">
                <a:latin typeface="Verdana" panose="020B0604030504040204" pitchFamily="34" charset="0"/>
                <a:ea typeface="Verdana" panose="020B0604030504040204" pitchFamily="34" charset="0"/>
                <a:cs typeface="Verdana" panose="020B0604030504040204" pitchFamily="34" charset="0"/>
              </a:rPr>
              <a:t> </a:t>
            </a:r>
          </a:p>
          <a:p>
            <a:pPr algn="ctr">
              <a:buFontTx/>
              <a:buChar char="-"/>
            </a:pPr>
            <a:endParaRPr lang="en-US" sz="24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sz="2400" dirty="0">
                <a:latin typeface="Verdana" panose="020B0604030504040204" pitchFamily="34" charset="0"/>
                <a:ea typeface="Verdana" panose="020B0604030504040204" pitchFamily="34" charset="0"/>
                <a:cs typeface="Verdana" panose="020B0604030504040204" pitchFamily="34" charset="0"/>
              </a:rPr>
              <a:t>Purchasing high-cost assets, like equipment or property</a:t>
            </a:r>
          </a:p>
        </p:txBody>
      </p:sp>
      <p:sp>
        <p:nvSpPr>
          <p:cNvPr id="4" name="Rectangle 3">
            <a:extLst>
              <a:ext uri="{FF2B5EF4-FFF2-40B4-BE49-F238E27FC236}">
                <a16:creationId xmlns:a16="http://schemas.microsoft.com/office/drawing/2014/main" id="{10BA7985-B34A-4A83-9683-A6D6AE922C07}"/>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D07F36B-3A1F-4062-B848-DED5C426238D}"/>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98C65350-02BC-45C3-AC12-7EC5FFA4B653}"/>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7240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AF38-F8E2-4E8B-92D0-ECF3B077FBF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Capital continuum</a:t>
            </a:r>
          </a:p>
        </p:txBody>
      </p:sp>
      <p:pic>
        <p:nvPicPr>
          <p:cNvPr id="7" name="Picture 6">
            <a:extLst>
              <a:ext uri="{FF2B5EF4-FFF2-40B4-BE49-F238E27FC236}">
                <a16:creationId xmlns:a16="http://schemas.microsoft.com/office/drawing/2014/main" id="{323CFFBA-DAAA-418F-B938-364080E368F2}"/>
              </a:ext>
            </a:extLst>
          </p:cNvPr>
          <p:cNvPicPr>
            <a:picLocks noChangeAspect="1"/>
          </p:cNvPicPr>
          <p:nvPr/>
        </p:nvPicPr>
        <p:blipFill rotWithShape="1">
          <a:blip r:embed="rId3"/>
          <a:srcRect l="3770" t="18887" r="5769" b="23286"/>
          <a:stretch/>
        </p:blipFill>
        <p:spPr>
          <a:xfrm>
            <a:off x="203317" y="2133971"/>
            <a:ext cx="8840047" cy="2593383"/>
          </a:xfrm>
          <a:prstGeom prst="rect">
            <a:avLst/>
          </a:prstGeom>
        </p:spPr>
      </p:pic>
      <p:sp>
        <p:nvSpPr>
          <p:cNvPr id="4" name="Rectangle 3">
            <a:extLst>
              <a:ext uri="{FF2B5EF4-FFF2-40B4-BE49-F238E27FC236}">
                <a16:creationId xmlns:a16="http://schemas.microsoft.com/office/drawing/2014/main" id="{43AD26A7-3353-4D56-8E36-404C7E35D38B}"/>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852584-DF21-485D-BAB3-954EBBA9C9D3}"/>
              </a:ext>
            </a:extLst>
          </p:cNvPr>
          <p:cNvPicPr>
            <a:picLocks noChangeAspect="1"/>
          </p:cNvPicPr>
          <p:nvPr/>
        </p:nvPicPr>
        <p:blipFill>
          <a:blip r:embed="rId4"/>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6D21428D-931C-48B7-BFCB-8D4E0CFFFB38}"/>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44137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681068-8004-4331-9E33-D6243629EB79}"/>
              </a:ext>
            </a:extLst>
          </p:cNvPr>
          <p:cNvSpPr>
            <a:spLocks noGrp="1"/>
          </p:cNvSpPr>
          <p:nvPr>
            <p:ph type="subTitle"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Beyond the grant: How</a:t>
            </a:r>
          </a:p>
        </p:txBody>
      </p:sp>
      <p:sp>
        <p:nvSpPr>
          <p:cNvPr id="3" name="Rectangle 2">
            <a:extLst>
              <a:ext uri="{FF2B5EF4-FFF2-40B4-BE49-F238E27FC236}">
                <a16:creationId xmlns:a16="http://schemas.microsoft.com/office/drawing/2014/main" id="{87A4FBAC-326A-4F96-BD91-3AE51E1B9D5C}"/>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31B327-F1C5-4937-95E2-919C3C8F910C}"/>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E75ADB0F-4A96-4699-8723-5BA9A911FE9D}"/>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334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FDC4-558E-4099-875B-6753E78130B1}"/>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Tools For nonprofits</a:t>
            </a:r>
          </a:p>
        </p:txBody>
      </p:sp>
      <p:sp>
        <p:nvSpPr>
          <p:cNvPr id="3" name="Content Placeholder 2">
            <a:extLst>
              <a:ext uri="{FF2B5EF4-FFF2-40B4-BE49-F238E27FC236}">
                <a16:creationId xmlns:a16="http://schemas.microsoft.com/office/drawing/2014/main" id="{AC9D902A-D9C7-4961-81A3-3E4C4C2FFD32}"/>
              </a:ext>
            </a:extLst>
          </p:cNvPr>
          <p:cNvSpPr>
            <a:spLocks noGrp="1"/>
          </p:cNvSpPr>
          <p:nvPr>
            <p:ph idx="1"/>
          </p:nvPr>
        </p:nvSpPr>
        <p:spPr>
          <a:xfrm>
            <a:off x="896523" y="3896936"/>
            <a:ext cx="7353129" cy="918740"/>
          </a:xfrm>
        </p:spPr>
        <p:txBody>
          <a:bodyPr>
            <a:normAutofit/>
          </a:bodyPr>
          <a:lstStyle/>
          <a:p>
            <a:pPr marL="514350" indent="-514350">
              <a:buFont typeface="+mj-lt"/>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Capacity Building (Venture Philanthropy Grants)</a:t>
            </a:r>
          </a:p>
          <a:p>
            <a:pPr marL="514350" indent="-514350">
              <a:buFont typeface="+mj-lt"/>
              <a:buAutoNum type="arabicPeriod"/>
            </a:pPr>
            <a:r>
              <a:rPr lang="en-US" sz="2000" dirty="0">
                <a:latin typeface="Verdana" panose="020B0604030504040204" pitchFamily="34" charset="0"/>
                <a:ea typeface="Verdana" panose="020B0604030504040204" pitchFamily="34" charset="0"/>
                <a:cs typeface="Verdana" panose="020B0604030504040204" pitchFamily="34" charset="0"/>
              </a:rPr>
              <a:t>Impact Loans</a:t>
            </a:r>
          </a:p>
        </p:txBody>
      </p:sp>
      <p:pic>
        <p:nvPicPr>
          <p:cNvPr id="4" name="Picture 3">
            <a:extLst>
              <a:ext uri="{FF2B5EF4-FFF2-40B4-BE49-F238E27FC236}">
                <a16:creationId xmlns:a16="http://schemas.microsoft.com/office/drawing/2014/main" id="{D0BB0DD9-50E7-4BEB-B7EE-FD4F774665FD}"/>
              </a:ext>
            </a:extLst>
          </p:cNvPr>
          <p:cNvPicPr>
            <a:picLocks noChangeAspect="1"/>
          </p:cNvPicPr>
          <p:nvPr/>
        </p:nvPicPr>
        <p:blipFill rotWithShape="1">
          <a:blip r:embed="rId2"/>
          <a:srcRect l="8319" t="30380" r="8152" b="36338"/>
          <a:stretch/>
        </p:blipFill>
        <p:spPr>
          <a:xfrm>
            <a:off x="896523" y="2096208"/>
            <a:ext cx="7353129" cy="1344566"/>
          </a:xfrm>
          <a:prstGeom prst="rect">
            <a:avLst/>
          </a:prstGeom>
        </p:spPr>
      </p:pic>
      <p:sp>
        <p:nvSpPr>
          <p:cNvPr id="5" name="Rectangle 4">
            <a:extLst>
              <a:ext uri="{FF2B5EF4-FFF2-40B4-BE49-F238E27FC236}">
                <a16:creationId xmlns:a16="http://schemas.microsoft.com/office/drawing/2014/main" id="{F74F0665-2CDC-4C43-AB18-870BFC6F555C}"/>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4CC2A0-54A4-40E3-815D-759038A08D95}"/>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7" name="TextBox 6">
            <a:extLst>
              <a:ext uri="{FF2B5EF4-FFF2-40B4-BE49-F238E27FC236}">
                <a16:creationId xmlns:a16="http://schemas.microsoft.com/office/drawing/2014/main" id="{8D53969F-7DDC-4A8A-9057-DEEEFE731F4F}"/>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49681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717A-DD16-42D7-9BBF-5CF4251C29C1}"/>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cs typeface="Verdana" panose="020B0604030504040204" pitchFamily="34" charset="0"/>
              </a:rPr>
              <a:t>is your organization ready?</a:t>
            </a:r>
          </a:p>
        </p:txBody>
      </p:sp>
      <p:sp>
        <p:nvSpPr>
          <p:cNvPr id="3" name="Content Placeholder 2">
            <a:extLst>
              <a:ext uri="{FF2B5EF4-FFF2-40B4-BE49-F238E27FC236}">
                <a16:creationId xmlns:a16="http://schemas.microsoft.com/office/drawing/2014/main" id="{6EA6B2C4-9733-42E8-84DF-5E311872692C}"/>
              </a:ext>
            </a:extLst>
          </p:cNvPr>
          <p:cNvSpPr>
            <a:spLocks noGrp="1"/>
          </p:cNvSpPr>
          <p:nvPr>
            <p:ph idx="1"/>
          </p:nvPr>
        </p:nvSpPr>
        <p:spPr>
          <a:xfrm>
            <a:off x="0" y="1944689"/>
            <a:ext cx="9144000" cy="3306041"/>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Questions to Consider:</a:t>
            </a:r>
          </a:p>
          <a:p>
            <a:endParaRPr lang="en-US" sz="1800" dirty="0">
              <a:latin typeface="Verdana" panose="020B0604030504040204" pitchFamily="34" charset="0"/>
              <a:ea typeface="Verdana" panose="020B0604030504040204" pitchFamily="34" charset="0"/>
              <a:cs typeface="Verdana" panose="020B0604030504040204" pitchFamily="34" charset="0"/>
            </a:endParaRPr>
          </a:p>
          <a:p>
            <a:pPr lvl="1"/>
            <a:r>
              <a:rPr lang="en-US" sz="2000" dirty="0">
                <a:latin typeface="Verdana" panose="020B0604030504040204" pitchFamily="34" charset="0"/>
                <a:ea typeface="Verdana" panose="020B0604030504040204" pitchFamily="34" charset="0"/>
                <a:cs typeface="Verdana" panose="020B0604030504040204" pitchFamily="34" charset="0"/>
              </a:rPr>
              <a:t>What does my budget look like after this infusion of capital?</a:t>
            </a:r>
          </a:p>
          <a:p>
            <a:pPr marL="457200" lvl="1" indent="0">
              <a:buNone/>
            </a:pPr>
            <a:endParaRPr lang="en-US" sz="1100" dirty="0">
              <a:latin typeface="Verdana" panose="020B0604030504040204" pitchFamily="34" charset="0"/>
              <a:ea typeface="Verdana" panose="020B0604030504040204" pitchFamily="34" charset="0"/>
              <a:cs typeface="Verdana" panose="020B0604030504040204" pitchFamily="34" charset="0"/>
            </a:endParaRPr>
          </a:p>
          <a:p>
            <a:pPr lvl="1"/>
            <a:r>
              <a:rPr lang="en-US" sz="2000" dirty="0">
                <a:latin typeface="Verdana" panose="020B0604030504040204" pitchFamily="34" charset="0"/>
                <a:ea typeface="Verdana" panose="020B0604030504040204" pitchFamily="34" charset="0"/>
                <a:cs typeface="Verdana" panose="020B0604030504040204" pitchFamily="34" charset="0"/>
              </a:rPr>
              <a:t>Where does the money come from to pay back a loan?</a:t>
            </a:r>
          </a:p>
        </p:txBody>
      </p:sp>
      <p:sp>
        <p:nvSpPr>
          <p:cNvPr id="4" name="Rectangle 3">
            <a:extLst>
              <a:ext uri="{FF2B5EF4-FFF2-40B4-BE49-F238E27FC236}">
                <a16:creationId xmlns:a16="http://schemas.microsoft.com/office/drawing/2014/main" id="{D9548F12-2B5F-434C-99F9-F94B5B4B6160}"/>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959115-7367-4D63-AF63-F003F4F952D9}"/>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D4DAB5DA-DD5C-40E5-A639-C74A9B0E8FD9}"/>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8498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1FBC-6F37-497B-9AA5-BB69A39B91CD}"/>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Investor ready checklist</a:t>
            </a:r>
          </a:p>
        </p:txBody>
      </p:sp>
      <p:sp>
        <p:nvSpPr>
          <p:cNvPr id="3" name="Content Placeholder 2">
            <a:extLst>
              <a:ext uri="{FF2B5EF4-FFF2-40B4-BE49-F238E27FC236}">
                <a16:creationId xmlns:a16="http://schemas.microsoft.com/office/drawing/2014/main" id="{83B3F813-47D7-4EF0-9979-F143A2DD87AA}"/>
              </a:ext>
            </a:extLst>
          </p:cNvPr>
          <p:cNvSpPr>
            <a:spLocks noGrp="1"/>
          </p:cNvSpPr>
          <p:nvPr>
            <p:ph idx="1"/>
          </p:nvPr>
        </p:nvSpPr>
        <p:spPr>
          <a:xfrm>
            <a:off x="515074" y="1490429"/>
            <a:ext cx="8229600" cy="4408055"/>
          </a:xfrm>
        </p:spPr>
        <p:txBody>
          <a:bodyPr>
            <a:noAutofit/>
          </a:bodyPr>
          <a:lstStyle/>
          <a:p>
            <a:r>
              <a:rPr lang="en-US" sz="1800" dirty="0">
                <a:latin typeface="Verdana" panose="020B0604030504040204" pitchFamily="34" charset="0"/>
                <a:ea typeface="Verdana" panose="020B0604030504040204" pitchFamily="34" charset="0"/>
                <a:cs typeface="Verdana" panose="020B0604030504040204" pitchFamily="34" charset="0"/>
              </a:rPr>
              <a:t>What investors will look for:</a:t>
            </a:r>
          </a:p>
          <a:p>
            <a:pPr marL="0" indent="0">
              <a:buNone/>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Clear ability to articulate purpose, mission, and vision </a:t>
            </a:r>
            <a:br>
              <a:rPr lang="en-US" sz="1400" dirty="0">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Entrepreneurial leadership present in management team and the board</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 </a:t>
            </a:r>
          </a:p>
          <a:p>
            <a:pPr marL="914400" lvl="1" indent="-457200">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Solid understanding of operating model, and how different types of funding help support both the earned revenue components of your organization and the organization as a whole </a:t>
            </a:r>
            <a:br>
              <a:rPr lang="en-US" sz="1400" dirty="0">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Ability to articulate the problem you are solving for your customer (which may differ from that of your beneficiary) and how you intend to solve it </a:t>
            </a:r>
            <a:br>
              <a:rPr lang="en-US" sz="1400" dirty="0">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Ability to articulate your Unique Value Proposition (UVP), including an understanding of the broader market (who else does what you do) and how you differ from others offering similar services (competition) </a:t>
            </a:r>
            <a:br>
              <a:rPr lang="en-US" sz="1400" dirty="0">
                <a:latin typeface="Verdana" panose="020B0604030504040204" pitchFamily="34" charset="0"/>
                <a:ea typeface="Verdana" panose="020B0604030504040204" pitchFamily="34" charset="0"/>
                <a:cs typeface="Verdana" panose="020B0604030504040204" pitchFamily="34" charset="0"/>
              </a:rPr>
            </a:br>
            <a:endParaRPr lang="en-US" sz="1400" dirty="0">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mj-lt"/>
              <a:buAutoNum type="arabicPeriod"/>
            </a:pPr>
            <a:r>
              <a:rPr lang="en-US" sz="1400" dirty="0">
                <a:latin typeface="Verdana" panose="020B0604030504040204" pitchFamily="34" charset="0"/>
                <a:ea typeface="Verdana" panose="020B0604030504040204" pitchFamily="34" charset="0"/>
                <a:cs typeface="Verdana" panose="020B0604030504040204" pitchFamily="34" charset="0"/>
              </a:rPr>
              <a:t>Clarity about the resources you need to grow, and how you plan to get them</a:t>
            </a:r>
          </a:p>
        </p:txBody>
      </p:sp>
      <p:sp>
        <p:nvSpPr>
          <p:cNvPr id="4" name="Rectangle 3">
            <a:extLst>
              <a:ext uri="{FF2B5EF4-FFF2-40B4-BE49-F238E27FC236}">
                <a16:creationId xmlns:a16="http://schemas.microsoft.com/office/drawing/2014/main" id="{E1C16CAD-D65F-42FE-8C88-9E6124FEBB3D}"/>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D441E2-5199-467E-8FC9-38C80340A4EE}"/>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18A76F02-5A9E-4A5A-8C0E-5526D8FD91A9}"/>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8083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78FE1-6FF7-41CC-AF44-B4E98AC5C091}"/>
              </a:ext>
            </a:extLst>
          </p:cNvPr>
          <p:cNvSpPr>
            <a:spLocks noGrp="1"/>
          </p:cNvSpPr>
          <p:nvPr>
            <p:ph type="title"/>
          </p:nvPr>
        </p:nvSpPr>
        <p:spPr>
          <a:xfrm>
            <a:off x="371897" y="206434"/>
            <a:ext cx="8677061" cy="645971"/>
          </a:xfrm>
        </p:spPr>
        <p:txBody>
          <a:bodyPr>
            <a:no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Mission Capital 2018: </a:t>
            </a:r>
            <a:br>
              <a:rPr lang="en-US" sz="2800" dirty="0">
                <a:latin typeface="Verdana" panose="020B0604030504040204" pitchFamily="34" charset="0"/>
                <a:ea typeface="Verdana" panose="020B0604030504040204" pitchFamily="34" charset="0"/>
                <a:cs typeface="Verdana" panose="020B0604030504040204" pitchFamily="34" charset="0"/>
              </a:rPr>
            </a:br>
            <a:r>
              <a:rPr lang="en-US" sz="2800" dirty="0">
                <a:latin typeface="Verdana" panose="020B0604030504040204" pitchFamily="34" charset="0"/>
                <a:ea typeface="Verdana" panose="020B0604030504040204" pitchFamily="34" charset="0"/>
                <a:cs typeface="Verdana" panose="020B0604030504040204" pitchFamily="34" charset="0"/>
              </a:rPr>
              <a:t>Financial viability support</a:t>
            </a:r>
          </a:p>
        </p:txBody>
      </p:sp>
      <p:sp>
        <p:nvSpPr>
          <p:cNvPr id="3" name="Content Placeholder 2">
            <a:extLst>
              <a:ext uri="{FF2B5EF4-FFF2-40B4-BE49-F238E27FC236}">
                <a16:creationId xmlns:a16="http://schemas.microsoft.com/office/drawing/2014/main" id="{A6F35BEA-F0E9-4BFC-878B-07F43C8C71F6}"/>
              </a:ext>
            </a:extLst>
          </p:cNvPr>
          <p:cNvSpPr>
            <a:spLocks noGrp="1"/>
          </p:cNvSpPr>
          <p:nvPr>
            <p:ph idx="1"/>
          </p:nvPr>
        </p:nvSpPr>
        <p:spPr>
          <a:xfrm>
            <a:off x="457200" y="1908298"/>
            <a:ext cx="8229600" cy="3306041"/>
          </a:xfrm>
        </p:spPr>
        <p:txBody>
          <a:bodyPr>
            <a:normAutofit/>
          </a:bodyPr>
          <a:lstStyle/>
          <a:p>
            <a:r>
              <a:rPr lang="en-US" sz="2400" b="1" dirty="0">
                <a:latin typeface="Verdana" panose="020B0604030504040204" pitchFamily="34" charset="0"/>
                <a:ea typeface="Verdana" panose="020B0604030504040204" pitchFamily="34" charset="0"/>
                <a:cs typeface="Verdana" panose="020B0604030504040204" pitchFamily="34" charset="0"/>
              </a:rPr>
              <a:t>Earned Revenue Activities</a:t>
            </a:r>
          </a:p>
          <a:p>
            <a:pPr lvl="1"/>
            <a:r>
              <a:rPr lang="en-US" sz="2000" dirty="0">
                <a:latin typeface="Verdana" panose="020B0604030504040204" pitchFamily="34" charset="0"/>
                <a:ea typeface="Verdana" panose="020B0604030504040204" pitchFamily="34" charset="0"/>
                <a:cs typeface="Verdana" panose="020B0604030504040204" pitchFamily="34" charset="0"/>
              </a:rPr>
              <a:t>“Is Earned Revenue Right for Me?” Mission Meet-up</a:t>
            </a:r>
          </a:p>
          <a:p>
            <a:pPr lvl="1"/>
            <a:r>
              <a:rPr lang="en-US" sz="2000" dirty="0">
                <a:latin typeface="Verdana" panose="020B0604030504040204" pitchFamily="34" charset="0"/>
                <a:ea typeface="Verdana" panose="020B0604030504040204" pitchFamily="34" charset="0"/>
                <a:cs typeface="Verdana" panose="020B0604030504040204" pitchFamily="34" charset="0"/>
              </a:rPr>
              <a:t>NEW IN SPRING:  Earned Revenue Lab</a:t>
            </a:r>
          </a:p>
          <a:p>
            <a:pPr marL="457200" lvl="1" indent="0">
              <a:buNone/>
            </a:pPr>
            <a:endParaRPr lang="en-US" sz="1800" dirty="0">
              <a:latin typeface="Verdana" panose="020B0604030504040204" pitchFamily="34" charset="0"/>
              <a:ea typeface="Verdana" panose="020B0604030504040204" pitchFamily="34" charset="0"/>
              <a:cs typeface="Verdana" panose="020B0604030504040204" pitchFamily="34" charset="0"/>
            </a:endParaRPr>
          </a:p>
          <a:p>
            <a:r>
              <a:rPr lang="en-US" sz="2400" b="1" dirty="0">
                <a:latin typeface="Verdana" panose="020B0604030504040204" pitchFamily="34" charset="0"/>
                <a:ea typeface="Verdana" panose="020B0604030504040204" pitchFamily="34" charset="0"/>
                <a:cs typeface="Verdana" panose="020B0604030504040204" pitchFamily="34" charset="0"/>
              </a:rPr>
              <a:t>Beyond the Grant Activities</a:t>
            </a:r>
          </a:p>
          <a:p>
            <a:pPr lvl="1"/>
            <a:r>
              <a:rPr lang="en-US" sz="2000" dirty="0">
                <a:latin typeface="Verdana" panose="020B0604030504040204" pitchFamily="34" charset="0"/>
                <a:ea typeface="Verdana" panose="020B0604030504040204" pitchFamily="34" charset="0"/>
                <a:cs typeface="Verdana" panose="020B0604030504040204" pitchFamily="34" charset="0"/>
              </a:rPr>
              <a:t>Self-assessment – is my organization ready to move beyond the grant?</a:t>
            </a:r>
          </a:p>
          <a:p>
            <a:pPr lvl="1"/>
            <a:r>
              <a:rPr lang="en-US" sz="2000" dirty="0">
                <a:latin typeface="Verdana" panose="020B0604030504040204" pitchFamily="34" charset="0"/>
                <a:ea typeface="Verdana" panose="020B0604030504040204" pitchFamily="34" charset="0"/>
                <a:cs typeface="Verdana" panose="020B0604030504040204" pitchFamily="34" charset="0"/>
              </a:rPr>
              <a:t>Customized assistance for organizations ready to move</a:t>
            </a:r>
          </a:p>
        </p:txBody>
      </p:sp>
      <p:sp>
        <p:nvSpPr>
          <p:cNvPr id="4" name="Rectangle 3">
            <a:extLst>
              <a:ext uri="{FF2B5EF4-FFF2-40B4-BE49-F238E27FC236}">
                <a16:creationId xmlns:a16="http://schemas.microsoft.com/office/drawing/2014/main" id="{EB8544BE-F7ED-4906-AA2C-B813C149FFC2}"/>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75D6BE-B983-4986-9AB1-997782AC5097}"/>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774434C2-F96C-4A71-9B9E-F6D76DF85266}"/>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3582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Closing reflection</a:t>
            </a:r>
          </a:p>
        </p:txBody>
      </p:sp>
      <p:sp>
        <p:nvSpPr>
          <p:cNvPr id="3" name="Content Placeholder 2"/>
          <p:cNvSpPr>
            <a:spLocks noGrp="1"/>
          </p:cNvSpPr>
          <p:nvPr>
            <p:ph idx="1"/>
          </p:nvPr>
        </p:nvSpPr>
        <p:spPr>
          <a:xfrm>
            <a:off x="457200" y="1536728"/>
            <a:ext cx="8229600" cy="4408055"/>
          </a:xfrm>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Share with the room: </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b="1" dirty="0">
                <a:latin typeface="Verdana" panose="020B0604030504040204" pitchFamily="34" charset="0"/>
                <a:ea typeface="Verdana" panose="020B0604030504040204" pitchFamily="34" charset="0"/>
                <a:cs typeface="Verdana" panose="020B0604030504040204" pitchFamily="34" charset="0"/>
              </a:rPr>
              <a:t>What is one idea you’ll take back to your SVP Chapter &amp; partners today? </a:t>
            </a:r>
          </a:p>
        </p:txBody>
      </p:sp>
      <p:sp>
        <p:nvSpPr>
          <p:cNvPr id="4" name="Rectangle 3">
            <a:extLst>
              <a:ext uri="{FF2B5EF4-FFF2-40B4-BE49-F238E27FC236}">
                <a16:creationId xmlns:a16="http://schemas.microsoft.com/office/drawing/2014/main" id="{C9BC8BC8-0CD8-4CB3-B449-230F5FD739D0}"/>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5707C0-6C46-4552-9180-8F0ECB90766F}"/>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E0B271FC-9970-4B44-BCF2-57CA2D79C4FD}"/>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2660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Opening Activity</a:t>
            </a:r>
          </a:p>
        </p:txBody>
      </p:sp>
      <p:sp>
        <p:nvSpPr>
          <p:cNvPr id="3" name="Content Placeholder 2"/>
          <p:cNvSpPr>
            <a:spLocks noGrp="1"/>
          </p:cNvSpPr>
          <p:nvPr>
            <p:ph idx="1"/>
          </p:nvPr>
        </p:nvSpPr>
        <p:spPr>
          <a:xfrm>
            <a:off x="457200" y="2083443"/>
            <a:ext cx="8229600" cy="3774530"/>
          </a:xfrm>
        </p:spPr>
        <p:txBody>
          <a:bodyPr/>
          <a:lstStyle/>
          <a:p>
            <a:r>
              <a:rPr lang="en-US" sz="2400" dirty="0">
                <a:latin typeface="Verdana" panose="020B0604030504040204" pitchFamily="34" charset="0"/>
                <a:ea typeface="Verdana" panose="020B0604030504040204" pitchFamily="34" charset="0"/>
                <a:cs typeface="Verdana" panose="020B0604030504040204" pitchFamily="34" charset="0"/>
              </a:rPr>
              <a:t>Introduce yourself to people at your table, include your organization and what you do there, and share your answer to this question:</a:t>
            </a:r>
          </a:p>
          <a:p>
            <a:pPr marL="0" indent="0">
              <a:buNone/>
            </a:pPr>
            <a:endParaRPr lang="en-US" sz="32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b="1" dirty="0">
                <a:latin typeface="Verdana" panose="020B0604030504040204" pitchFamily="34" charset="0"/>
                <a:ea typeface="Verdana" panose="020B0604030504040204" pitchFamily="34" charset="0"/>
                <a:cs typeface="Verdana" panose="020B0604030504040204" pitchFamily="34" charset="0"/>
              </a:rPr>
              <a:t>What does your organization do best?</a:t>
            </a:r>
          </a:p>
          <a:p>
            <a:pPr marL="0" indent="0">
              <a:buNone/>
            </a:pPr>
            <a:endParaRPr lang="en-US" sz="3600" dirty="0"/>
          </a:p>
        </p:txBody>
      </p:sp>
      <p:sp>
        <p:nvSpPr>
          <p:cNvPr id="4" name="Rectangle 3">
            <a:extLst>
              <a:ext uri="{FF2B5EF4-FFF2-40B4-BE49-F238E27FC236}">
                <a16:creationId xmlns:a16="http://schemas.microsoft.com/office/drawing/2014/main" id="{B6A222B5-38D5-4826-A5B0-5F5400CE9B56}"/>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A942C9-75C1-41EA-951D-BF8BE9CB9A3D}"/>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454DF10E-D298-4C12-BE65-DAD6C165CE4B}"/>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4164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Questions?</a:t>
            </a:r>
          </a:p>
        </p:txBody>
      </p:sp>
      <p:sp>
        <p:nvSpPr>
          <p:cNvPr id="3" name="Rectangle 2">
            <a:extLst>
              <a:ext uri="{FF2B5EF4-FFF2-40B4-BE49-F238E27FC236}">
                <a16:creationId xmlns:a16="http://schemas.microsoft.com/office/drawing/2014/main" id="{CE5588A9-0DA6-4A28-BC22-5F8F3D6EF1FD}"/>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5327AE-54F8-4E36-966E-38620A98DD0C}"/>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6C64053B-56E3-4DF6-AB55-FB69EE77BD17}"/>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4539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p:nvPr/>
        </p:nvSpPr>
        <p:spPr>
          <a:xfrm>
            <a:off x="758550" y="749575"/>
            <a:ext cx="7443600" cy="75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5EB8"/>
                </a:solidFill>
                <a:effectLst/>
                <a:uLnTx/>
                <a:uFillTx/>
                <a:latin typeface="Proxima Nova"/>
                <a:ea typeface="Proxima Nova"/>
                <a:cs typeface="Proxima Nova"/>
                <a:sym typeface="Proxima Nova"/>
              </a:rPr>
              <a:t>Mark your calendars for the next…</a:t>
            </a:r>
            <a:endParaRPr kumimoji="0" sz="3600" b="1" i="0" u="none" strike="noStrike" kern="0" cap="none" spc="0" normalizeH="0" baseline="0" noProof="0" dirty="0">
              <a:ln>
                <a:noFill/>
              </a:ln>
              <a:solidFill>
                <a:srgbClr val="005EB8"/>
              </a:solidFill>
              <a:effectLst/>
              <a:uLnTx/>
              <a:uFillTx/>
              <a:latin typeface="Proxima Nova"/>
              <a:ea typeface="Proxima Nova"/>
              <a:cs typeface="Proxima Nova"/>
              <a:sym typeface="Proxima Nova"/>
            </a:endParaRPr>
          </a:p>
        </p:txBody>
      </p:sp>
      <p:sp>
        <p:nvSpPr>
          <p:cNvPr id="65" name="Shape 65"/>
          <p:cNvSpPr txBox="1"/>
          <p:nvPr/>
        </p:nvSpPr>
        <p:spPr>
          <a:xfrm>
            <a:off x="758550" y="2149783"/>
            <a:ext cx="7443600" cy="3099021"/>
          </a:xfrm>
          <a:prstGeom prst="rect">
            <a:avLst/>
          </a:prstGeom>
          <a:noFill/>
          <a:ln>
            <a:noFill/>
          </a:ln>
        </p:spPr>
        <p:txBody>
          <a:bodyPr spcFirstLastPara="1" wrap="square" lIns="91425" tIns="91425" rIns="91425" bIns="91425" anchor="t" anchorCtr="0">
            <a:noAutofit/>
          </a:bodyPr>
          <a:lstStyle/>
          <a:p>
            <a:pPr marL="114300" marR="0" lvl="0" indent="0" algn="l" defTabSz="914400" rtl="0" eaLnBrk="1" fontAlgn="auto" latinLnBrk="0" hangingPunct="1">
              <a:lnSpc>
                <a:spcPct val="150000"/>
              </a:lnSpc>
              <a:spcBef>
                <a:spcPts val="0"/>
              </a:spcBef>
              <a:spcAft>
                <a:spcPts val="0"/>
              </a:spcAft>
              <a:buClr>
                <a:srgbClr val="0097A7"/>
              </a:buClr>
              <a:buSzPts val="1800"/>
              <a:buFont typeface="Arial"/>
              <a:buNone/>
              <a:tabLst/>
              <a:defRPr/>
            </a:pPr>
            <a:r>
              <a:rPr kumimoji="0" lang="en-US" sz="2800" b="1" i="0" u="none" strike="noStrike" kern="0" cap="none" spc="0" normalizeH="0" baseline="0" noProof="0" dirty="0">
                <a:ln>
                  <a:noFill/>
                </a:ln>
                <a:solidFill>
                  <a:srgbClr val="0097A7"/>
                </a:solidFill>
                <a:effectLst/>
                <a:uLnTx/>
                <a:uFillTx/>
                <a:latin typeface="Proxima Nova Semibold"/>
                <a:ea typeface="Proxima Nova Semibold"/>
                <a:cs typeface="Proxima Nova Semibold"/>
                <a:sym typeface="Proxima Nova Semibold"/>
              </a:rPr>
              <a:t>Impact Investing </a:t>
            </a:r>
          </a:p>
          <a:p>
            <a:pPr marL="114300" marR="0" lvl="0" indent="0" algn="l" defTabSz="914400" rtl="0" eaLnBrk="1" fontAlgn="auto" latinLnBrk="0" hangingPunct="1">
              <a:lnSpc>
                <a:spcPct val="150000"/>
              </a:lnSpc>
              <a:spcBef>
                <a:spcPts val="0"/>
              </a:spcBef>
              <a:spcAft>
                <a:spcPts val="0"/>
              </a:spcAft>
              <a:buClr>
                <a:srgbClr val="0097A7"/>
              </a:buClr>
              <a:buSzPts val="1800"/>
              <a:buFont typeface="Arial"/>
              <a:buNone/>
              <a:tabLst/>
              <a:defRPr/>
            </a:pPr>
            <a:r>
              <a:rPr kumimoji="0" lang="en-US" sz="2800" b="1" i="0" u="none" strike="noStrike" kern="0" cap="none" spc="0" normalizeH="0" baseline="0" noProof="0" dirty="0">
                <a:ln>
                  <a:noFill/>
                </a:ln>
                <a:solidFill>
                  <a:srgbClr val="0097A7"/>
                </a:solidFill>
                <a:effectLst/>
                <a:uLnTx/>
                <a:uFillTx/>
                <a:latin typeface="Proxima Nova Semibold"/>
                <a:ea typeface="Proxima Nova Semibold"/>
                <a:cs typeface="Proxima Nova Semibold"/>
                <a:sym typeface="Proxima Nova Semibold"/>
              </a:rPr>
              <a:t>Community of Practice Call </a:t>
            </a:r>
          </a:p>
          <a:p>
            <a:pPr marL="114300" marR="0" lvl="0" indent="0" algn="l" defTabSz="914400" rtl="0" eaLnBrk="1" fontAlgn="auto" latinLnBrk="0" hangingPunct="1">
              <a:lnSpc>
                <a:spcPct val="150000"/>
              </a:lnSpc>
              <a:spcBef>
                <a:spcPts val="0"/>
              </a:spcBef>
              <a:spcAft>
                <a:spcPts val="0"/>
              </a:spcAft>
              <a:buClr>
                <a:srgbClr val="0097A7"/>
              </a:buClr>
              <a:buSzPts val="1800"/>
              <a:buFont typeface="Arial"/>
              <a:buNone/>
              <a:tabLst/>
              <a:defRPr/>
            </a:pPr>
            <a:r>
              <a:rPr kumimoji="0" lang="en-US" sz="2800" b="0" i="0" u="none" strike="noStrike" kern="0" cap="none" spc="0" normalizeH="0" baseline="0" noProof="0" dirty="0">
                <a:ln>
                  <a:noFill/>
                </a:ln>
                <a:solidFill>
                  <a:srgbClr val="0097A7"/>
                </a:solidFill>
                <a:effectLst/>
                <a:uLnTx/>
                <a:uFillTx/>
                <a:latin typeface="Proxima Nova Semibold"/>
                <a:ea typeface="Proxima Nova Semibold"/>
                <a:cs typeface="Proxima Nova Semibold"/>
                <a:sym typeface="Proxima Nova Semibold"/>
              </a:rPr>
              <a:t>Thursday, June 7</a:t>
            </a:r>
            <a:r>
              <a:rPr kumimoji="0" lang="en-US" sz="2800" b="0" i="0" u="none" strike="noStrike" kern="0" cap="none" spc="0" normalizeH="0" baseline="30000" noProof="0" dirty="0">
                <a:ln>
                  <a:noFill/>
                </a:ln>
                <a:solidFill>
                  <a:srgbClr val="0097A7"/>
                </a:solidFill>
                <a:effectLst/>
                <a:uLnTx/>
                <a:uFillTx/>
                <a:latin typeface="Proxima Nova Semibold"/>
                <a:ea typeface="Proxima Nova Semibold"/>
                <a:cs typeface="Proxima Nova Semibold"/>
                <a:sym typeface="Proxima Nova Semibold"/>
              </a:rPr>
              <a:t>th</a:t>
            </a:r>
            <a:endParaRPr kumimoji="0" lang="en-US" sz="2800" b="0" i="0" u="none" strike="noStrike" kern="0" cap="none" spc="0" normalizeH="0" baseline="0" noProof="0" dirty="0">
              <a:ln>
                <a:noFill/>
              </a:ln>
              <a:solidFill>
                <a:srgbClr val="0097A7"/>
              </a:solidFill>
              <a:effectLst/>
              <a:uLnTx/>
              <a:uFillTx/>
              <a:latin typeface="Proxima Nova Semibold"/>
              <a:ea typeface="Proxima Nova Semibold"/>
              <a:cs typeface="Proxima Nova Semibold"/>
              <a:sym typeface="Proxima Nova Semibold"/>
            </a:endParaRPr>
          </a:p>
          <a:p>
            <a:pPr marL="114300" marR="0" lvl="0" indent="0" algn="l" defTabSz="914400" rtl="0" eaLnBrk="1" fontAlgn="auto" latinLnBrk="0" hangingPunct="1">
              <a:lnSpc>
                <a:spcPct val="150000"/>
              </a:lnSpc>
              <a:spcBef>
                <a:spcPts val="0"/>
              </a:spcBef>
              <a:spcAft>
                <a:spcPts val="0"/>
              </a:spcAft>
              <a:buClr>
                <a:srgbClr val="0097A7"/>
              </a:buClr>
              <a:buSzPts val="1800"/>
              <a:buFont typeface="Arial"/>
              <a:buNone/>
              <a:tabLst/>
              <a:defRPr/>
            </a:pPr>
            <a:r>
              <a:rPr kumimoji="0" lang="en-US" sz="2800" b="0" i="0" u="none" strike="noStrike" kern="0" cap="none" spc="0" normalizeH="0" baseline="0" noProof="0" dirty="0">
                <a:ln>
                  <a:noFill/>
                </a:ln>
                <a:solidFill>
                  <a:srgbClr val="0097A7"/>
                </a:solidFill>
                <a:effectLst/>
                <a:uLnTx/>
                <a:uFillTx/>
                <a:latin typeface="Proxima Nova Semibold"/>
                <a:ea typeface="Proxima Nova Semibold"/>
                <a:cs typeface="Proxima Nova Semibold"/>
                <a:sym typeface="Proxima Nova Semibold"/>
              </a:rPr>
              <a:t>5 pm Pacific</a:t>
            </a:r>
            <a:endParaRPr kumimoji="0" sz="2800" b="0" i="0" u="none" strike="noStrike" kern="0" cap="none" spc="0" normalizeH="0" baseline="0" noProof="0" dirty="0">
              <a:ln>
                <a:noFill/>
              </a:ln>
              <a:solidFill>
                <a:srgbClr val="0097A7"/>
              </a:solidFill>
              <a:effectLst/>
              <a:uLnTx/>
              <a:uFillTx/>
              <a:latin typeface="Proxima Nova Semibold"/>
              <a:ea typeface="Proxima Nova Semibold"/>
              <a:cs typeface="Proxima Nova Semibold"/>
              <a:sym typeface="Proxima Nova Semibold"/>
            </a:endParaRPr>
          </a:p>
        </p:txBody>
      </p:sp>
      <p:sp>
        <p:nvSpPr>
          <p:cNvPr id="68" name="Shape 68"/>
          <p:cNvSpPr txBox="1"/>
          <p:nvPr/>
        </p:nvSpPr>
        <p:spPr>
          <a:xfrm>
            <a:off x="3451475" y="6247075"/>
            <a:ext cx="4754400" cy="2871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2267AF"/>
                </a:solidFill>
                <a:effectLst/>
                <a:uLnTx/>
                <a:uFillTx/>
                <a:latin typeface="Proxima Nova"/>
                <a:ea typeface="Proxima Nova"/>
                <a:cs typeface="Proxima Nova"/>
                <a:sym typeface="Proxima Nova"/>
              </a:rPr>
              <a:t>STRETCH</a:t>
            </a:r>
            <a:r>
              <a:rPr kumimoji="0" lang="en" sz="1200" b="0" i="0" u="none" strike="noStrike" kern="0" cap="none" spc="0" normalizeH="0" baseline="0" noProof="0">
                <a:ln>
                  <a:noFill/>
                </a:ln>
                <a:solidFill>
                  <a:srgbClr val="666666"/>
                </a:solidFill>
                <a:effectLst/>
                <a:uLnTx/>
                <a:uFillTx/>
                <a:latin typeface="Proxima Nova"/>
                <a:ea typeface="Proxima Nova"/>
                <a:cs typeface="Proxima Nova"/>
                <a:sym typeface="Proxima Nova"/>
              </a:rPr>
              <a:t>  |  </a:t>
            </a:r>
            <a:r>
              <a:rPr kumimoji="0" lang="en" sz="1200" b="0" i="0" u="none" strike="noStrike" kern="0" cap="none" spc="0" normalizeH="0" baseline="0" noProof="0">
                <a:ln>
                  <a:noFill/>
                </a:ln>
                <a:solidFill>
                  <a:srgbClr val="0097A7"/>
                </a:solidFill>
                <a:effectLst/>
                <a:uLnTx/>
                <a:uFillTx/>
                <a:latin typeface="Proxima Nova"/>
                <a:ea typeface="Proxima Nova"/>
                <a:cs typeface="Proxima Nova"/>
                <a:sym typeface="Proxima Nova"/>
              </a:rPr>
              <a:t>CONNECTION</a:t>
            </a:r>
            <a:r>
              <a:rPr kumimoji="0" lang="en" sz="1200" b="0" i="0" u="none" strike="noStrike" kern="0" cap="none" spc="0" normalizeH="0" baseline="0" noProof="0">
                <a:ln>
                  <a:noFill/>
                </a:ln>
                <a:solidFill>
                  <a:srgbClr val="666666"/>
                </a:solidFill>
                <a:effectLst/>
                <a:uLnTx/>
                <a:uFillTx/>
                <a:latin typeface="Proxima Nova"/>
                <a:ea typeface="Proxima Nova"/>
                <a:cs typeface="Proxima Nova"/>
                <a:sym typeface="Proxima Nova"/>
              </a:rPr>
              <a:t>  |  </a:t>
            </a:r>
            <a:r>
              <a:rPr kumimoji="0" lang="en" sz="1200" b="0" i="0" u="none" strike="noStrike" kern="0" cap="none" spc="0" normalizeH="0" baseline="0" noProof="0">
                <a:ln>
                  <a:noFill/>
                </a:ln>
                <a:solidFill>
                  <a:srgbClr val="674EA7"/>
                </a:solidFill>
                <a:effectLst/>
                <a:uLnTx/>
                <a:uFillTx/>
                <a:latin typeface="Proxima Nova"/>
                <a:ea typeface="Proxima Nova"/>
                <a:cs typeface="Proxima Nova"/>
                <a:sym typeface="Proxima Nova"/>
              </a:rPr>
              <a:t>EQUITY</a:t>
            </a:r>
            <a:r>
              <a:rPr kumimoji="0" lang="en" sz="1200" b="0" i="0" u="none" strike="noStrike" kern="0" cap="none" spc="0" normalizeH="0" baseline="0" noProof="0">
                <a:ln>
                  <a:noFill/>
                </a:ln>
                <a:solidFill>
                  <a:srgbClr val="666666"/>
                </a:solidFill>
                <a:effectLst/>
                <a:uLnTx/>
                <a:uFillTx/>
                <a:latin typeface="Proxima Nova"/>
                <a:ea typeface="Proxima Nova"/>
                <a:cs typeface="Proxima Nova"/>
                <a:sym typeface="Proxima Nova"/>
              </a:rPr>
              <a:t>  |  </a:t>
            </a:r>
            <a:r>
              <a:rPr kumimoji="0" lang="en" sz="1200" b="0" i="0" u="none" strike="noStrike" kern="0" cap="none" spc="0" normalizeH="0" baseline="0" noProof="0">
                <a:ln>
                  <a:noFill/>
                </a:ln>
                <a:solidFill>
                  <a:srgbClr val="E69138"/>
                </a:solidFill>
                <a:effectLst/>
                <a:uLnTx/>
                <a:uFillTx/>
                <a:latin typeface="Proxima Nova"/>
                <a:ea typeface="Proxima Nova"/>
                <a:cs typeface="Proxima Nova"/>
                <a:sym typeface="Proxima Nova"/>
              </a:rPr>
              <a:t>ACCOUNTABILITY</a:t>
            </a:r>
            <a:endParaRPr kumimoji="0" sz="1200" b="0" i="0" u="none" strike="noStrike" kern="0" cap="none" spc="0" normalizeH="0" baseline="0" noProof="0">
              <a:ln>
                <a:noFill/>
              </a:ln>
              <a:solidFill>
                <a:srgbClr val="E69138"/>
              </a:solidFill>
              <a:effectLst/>
              <a:uLnTx/>
              <a:uFillTx/>
              <a:latin typeface="Proxima Nova"/>
              <a:ea typeface="Proxima Nova"/>
              <a:cs typeface="Proxima Nova"/>
              <a:sym typeface="Proxima Nova"/>
            </a:endParaRPr>
          </a:p>
        </p:txBody>
      </p:sp>
      <p:sp>
        <p:nvSpPr>
          <p:cNvPr id="8" name="Shape 111">
            <a:extLst>
              <a:ext uri="{FF2B5EF4-FFF2-40B4-BE49-F238E27FC236}">
                <a16:creationId xmlns:a16="http://schemas.microsoft.com/office/drawing/2014/main" id="{0C646BC3-D38F-43E2-B8E4-8943D5783E65}"/>
              </a:ext>
            </a:extLst>
          </p:cNvPr>
          <p:cNvSpPr txBox="1"/>
          <p:nvPr/>
        </p:nvSpPr>
        <p:spPr>
          <a:xfrm>
            <a:off x="1827300" y="4993910"/>
            <a:ext cx="5306100" cy="50978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34343"/>
                </a:solidFill>
                <a:effectLst/>
                <a:uLnTx/>
                <a:uFillTx/>
                <a:latin typeface="Helvetica Neue"/>
                <a:ea typeface="Helvetica Neue"/>
                <a:cs typeface="Helvetica Neue"/>
                <a:sym typeface="Helvetica Neue"/>
              </a:rPr>
              <a:t>Look for registration e-mail soon!</a:t>
            </a:r>
            <a:endParaRPr kumimoji="0" sz="1800" b="0" i="1" u="none" strike="noStrike" kern="0" cap="none" spc="0" normalizeH="0" baseline="0" noProof="0" dirty="0">
              <a:ln>
                <a:noFill/>
              </a:ln>
              <a:solidFill>
                <a:srgbClr val="434343"/>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434343"/>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434343"/>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434343"/>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969305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Diagram 48"/>
          <p:cNvGraphicFramePr/>
          <p:nvPr>
            <p:extLst/>
          </p:nvPr>
        </p:nvGraphicFramePr>
        <p:xfrm>
          <a:off x="1730898" y="1556321"/>
          <a:ext cx="5710006" cy="3797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0" name="Title 2"/>
          <p:cNvSpPr txBox="1">
            <a:spLocks/>
          </p:cNvSpPr>
          <p:nvPr/>
        </p:nvSpPr>
        <p:spPr>
          <a:xfrm>
            <a:off x="1368823" y="293650"/>
            <a:ext cx="6607776" cy="825727"/>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b="1" i="0" kern="1200" cap="none" baseline="0">
                <a:solidFill>
                  <a:srgbClr val="0B5A51"/>
                </a:solidFill>
                <a:latin typeface="Verdana"/>
                <a:ea typeface="+mj-ea"/>
                <a:cs typeface="Verdana"/>
              </a:defRPr>
            </a:lvl1pPr>
          </a:lstStyle>
          <a:p>
            <a:pPr algn="ctr"/>
            <a:r>
              <a:rPr lang="en-US" sz="2250" b="0" dirty="0"/>
              <a:t>NONPROFIT EFFECTIVESS FRAMEWORK</a:t>
            </a:r>
          </a:p>
        </p:txBody>
      </p:sp>
      <p:sp>
        <p:nvSpPr>
          <p:cNvPr id="4" name="Rectangle 3">
            <a:extLst>
              <a:ext uri="{FF2B5EF4-FFF2-40B4-BE49-F238E27FC236}">
                <a16:creationId xmlns:a16="http://schemas.microsoft.com/office/drawing/2014/main" id="{6B88B527-C3E8-4E97-B3A8-D5C875B94C9B}"/>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A747C9-1DFE-424D-8E6A-8957B3E0A83B}"/>
              </a:ext>
            </a:extLst>
          </p:cNvPr>
          <p:cNvPicPr>
            <a:picLocks noChangeAspect="1"/>
          </p:cNvPicPr>
          <p:nvPr/>
        </p:nvPicPr>
        <p:blipFill>
          <a:blip r:embed="rId8"/>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2C7FDC1E-CD97-4484-B69B-095253685FAF}"/>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835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Core competencies</a:t>
            </a:r>
          </a:p>
        </p:txBody>
      </p:sp>
      <p:graphicFrame>
        <p:nvGraphicFramePr>
          <p:cNvPr id="4" name="Diagram 3"/>
          <p:cNvGraphicFramePr/>
          <p:nvPr>
            <p:extLst/>
          </p:nvPr>
        </p:nvGraphicFramePr>
        <p:xfrm>
          <a:off x="1904379" y="1805052"/>
          <a:ext cx="5335243" cy="3603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ABD8B32-DDE2-4F6F-B84A-C0FC25AFB623}"/>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0BF0B0-E94F-41DD-B33B-195762DA660A}"/>
              </a:ext>
            </a:extLst>
          </p:cNvPr>
          <p:cNvPicPr>
            <a:picLocks noChangeAspect="1"/>
          </p:cNvPicPr>
          <p:nvPr/>
        </p:nvPicPr>
        <p:blipFill>
          <a:blip r:embed="rId7"/>
          <a:stretch>
            <a:fillRect/>
          </a:stretch>
        </p:blipFill>
        <p:spPr>
          <a:xfrm>
            <a:off x="7743102" y="6262592"/>
            <a:ext cx="1319875" cy="502810"/>
          </a:xfrm>
          <a:prstGeom prst="rect">
            <a:avLst/>
          </a:prstGeom>
        </p:spPr>
      </p:pic>
      <p:sp>
        <p:nvSpPr>
          <p:cNvPr id="7" name="TextBox 6">
            <a:extLst>
              <a:ext uri="{FF2B5EF4-FFF2-40B4-BE49-F238E27FC236}">
                <a16:creationId xmlns:a16="http://schemas.microsoft.com/office/drawing/2014/main" id="{B33AE6AC-3980-46B6-AFB8-5E411635D3F3}"/>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2592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46044" y="3051251"/>
            <a:ext cx="8100392" cy="1569660"/>
          </a:xfrm>
          <a:prstGeom prst="rect">
            <a:avLst/>
          </a:prstGeom>
          <a:noFill/>
        </p:spPr>
        <p:txBody>
          <a:bodyPr wrap="square" rtlCol="0">
            <a:spAutoFit/>
          </a:bodyPr>
          <a:lstStyle/>
          <a:p>
            <a:pPr algn="ctr"/>
            <a:r>
              <a:rPr lang="en-US" sz="3200" dirty="0">
                <a:solidFill>
                  <a:srgbClr val="DDDDDD">
                    <a:lumMod val="25000"/>
                  </a:srgbClr>
                </a:solidFill>
                <a:latin typeface="Verdana" panose="020B0604030504040204" pitchFamily="34" charset="0"/>
                <a:ea typeface="Verdana" panose="020B0604030504040204" pitchFamily="34" charset="0"/>
                <a:cs typeface="Verdana" panose="020B0604030504040204" pitchFamily="34" charset="0"/>
              </a:rPr>
              <a:t>Our programs are financially viable and incorporate earned revenue opportunities where possible. </a:t>
            </a:r>
          </a:p>
        </p:txBody>
      </p:sp>
      <p:grpSp>
        <p:nvGrpSpPr>
          <p:cNvPr id="10" name="Group 9"/>
          <p:cNvGrpSpPr/>
          <p:nvPr/>
        </p:nvGrpSpPr>
        <p:grpSpPr>
          <a:xfrm>
            <a:off x="3739376" y="1129197"/>
            <a:ext cx="1665248" cy="999149"/>
            <a:chOff x="1002404" y="2170"/>
            <a:chExt cx="2220330" cy="1332198"/>
          </a:xfrm>
        </p:grpSpPr>
        <p:sp>
          <p:nvSpPr>
            <p:cNvPr id="11" name="Rectangle: Rounded Corners 10"/>
            <p:cNvSpPr/>
            <p:nvPr/>
          </p:nvSpPr>
          <p:spPr>
            <a:xfrm>
              <a:off x="1002404" y="2170"/>
              <a:ext cx="2220330" cy="1332198"/>
            </a:xfrm>
            <a:prstGeom prst="roundRect">
              <a:avLst/>
            </a:prstGeom>
            <a:solidFill>
              <a:schemeClr val="accent6"/>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Rectangle: Rounded Corners 4"/>
            <p:cNvSpPr txBox="1"/>
            <p:nvPr/>
          </p:nvSpPr>
          <p:spPr>
            <a:xfrm>
              <a:off x="1067437" y="67203"/>
              <a:ext cx="2090264" cy="1202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7153" tIns="77153" rIns="77153" bIns="77153" numCol="1" spcCol="1270" anchor="ctr" anchorCtr="0">
              <a:noAutofit/>
            </a:bodyPr>
            <a:lstStyle/>
            <a:p>
              <a:pPr algn="ctr" defTabSz="900113">
                <a:lnSpc>
                  <a:spcPct val="90000"/>
                </a:lnSpc>
                <a:spcBef>
                  <a:spcPct val="0"/>
                </a:spcBef>
                <a:spcAft>
                  <a:spcPct val="35000"/>
                </a:spcAft>
              </a:pPr>
              <a:r>
                <a:rPr lang="en-US" sz="2025" dirty="0">
                  <a:solidFill>
                    <a:prstClr val="white"/>
                  </a:solidFill>
                  <a:latin typeface="Calibri"/>
                </a:rPr>
                <a:t>Financial Viability</a:t>
              </a:r>
            </a:p>
          </p:txBody>
        </p:sp>
      </p:grpSp>
      <p:sp>
        <p:nvSpPr>
          <p:cNvPr id="6" name="Rectangle 5">
            <a:extLst>
              <a:ext uri="{FF2B5EF4-FFF2-40B4-BE49-F238E27FC236}">
                <a16:creationId xmlns:a16="http://schemas.microsoft.com/office/drawing/2014/main" id="{5B8E9FC7-4943-44EB-94A5-576D919F523F}"/>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C659228-E247-4A07-8269-FB5A78047C7A}"/>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9" name="TextBox 8">
            <a:extLst>
              <a:ext uri="{FF2B5EF4-FFF2-40B4-BE49-F238E27FC236}">
                <a16:creationId xmlns:a16="http://schemas.microsoft.com/office/drawing/2014/main" id="{49EC1A69-8579-48FD-8D88-88C7B4CA4E87}"/>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75184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3600" dirty="0">
                <a:latin typeface="Verdana" panose="020B0604030504040204" pitchFamily="34" charset="0"/>
                <a:ea typeface="Verdana" panose="020B0604030504040204" pitchFamily="34" charset="0"/>
                <a:cs typeface="Verdana" panose="020B0604030504040204" pitchFamily="34" charset="0"/>
              </a:rPr>
              <a:t>Beyond the grant background</a:t>
            </a:r>
          </a:p>
        </p:txBody>
      </p:sp>
      <p:sp>
        <p:nvSpPr>
          <p:cNvPr id="3" name="Rectangle 2">
            <a:extLst>
              <a:ext uri="{FF2B5EF4-FFF2-40B4-BE49-F238E27FC236}">
                <a16:creationId xmlns:a16="http://schemas.microsoft.com/office/drawing/2014/main" id="{D4CE9B20-8A5D-429F-BAA2-B91729B0807E}"/>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8E8154-3968-4458-8585-6F2F0F7471CB}"/>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26E33998-2CD5-48B7-AF34-5609B21FE717}"/>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7429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F34F7-F28C-4B5E-A797-DAA1D8179670}"/>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Beyond the grant background</a:t>
            </a:r>
          </a:p>
        </p:txBody>
      </p:sp>
      <p:sp>
        <p:nvSpPr>
          <p:cNvPr id="3" name="Content Placeholder 2">
            <a:extLst>
              <a:ext uri="{FF2B5EF4-FFF2-40B4-BE49-F238E27FC236}">
                <a16:creationId xmlns:a16="http://schemas.microsoft.com/office/drawing/2014/main" id="{A26A470D-8989-4DF7-A4B9-8590B7A02FD4}"/>
              </a:ext>
            </a:extLst>
          </p:cNvPr>
          <p:cNvSpPr>
            <a:spLocks noGrp="1"/>
          </p:cNvSpPr>
          <p:nvPr>
            <p:ph idx="1"/>
          </p:nvPr>
        </p:nvSpPr>
        <p:spPr>
          <a:xfrm>
            <a:off x="87782" y="1944689"/>
            <a:ext cx="8909914" cy="3306041"/>
          </a:xfrm>
        </p:spPr>
        <p:txBody>
          <a:bodyPr>
            <a:norm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Will help nonprofits and funders alike understand alternative financing strategies focusing on: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Why</a:t>
            </a:r>
            <a:r>
              <a:rPr lang="en-US" sz="1800" dirty="0">
                <a:latin typeface="Verdana" panose="020B0604030504040204" pitchFamily="34" charset="0"/>
                <a:ea typeface="Verdana" panose="020B0604030504040204" pitchFamily="34" charset="0"/>
                <a:cs typeface="Verdana" panose="020B0604030504040204" pitchFamily="34" charset="0"/>
              </a:rPr>
              <a:t> </a:t>
            </a:r>
            <a:r>
              <a:rPr lang="mr-IN" sz="1800" dirty="0">
                <a:latin typeface="Verdana" panose="020B0604030504040204" pitchFamily="34" charset="0"/>
                <a:ea typeface="Verdana" panose="020B0604030504040204" pitchFamily="34" charset="0"/>
              </a:rPr>
              <a:t>–</a:t>
            </a:r>
            <a:r>
              <a:rPr lang="en-US" sz="1800" dirty="0">
                <a:latin typeface="Verdana" panose="020B0604030504040204" pitchFamily="34" charset="0"/>
                <a:ea typeface="Verdana" panose="020B0604030504040204" pitchFamily="34" charset="0"/>
                <a:cs typeface="Verdana" panose="020B0604030504040204" pitchFamily="34" charset="0"/>
              </a:rPr>
              <a:t> the value proposition for alternative funding strategies</a:t>
            </a:r>
          </a:p>
          <a:p>
            <a:pPr marL="914400" lvl="1" indent="-457200">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What</a:t>
            </a:r>
            <a:r>
              <a:rPr lang="en-US" sz="1800" dirty="0">
                <a:latin typeface="Verdana" panose="020B0604030504040204" pitchFamily="34" charset="0"/>
                <a:ea typeface="Verdana" panose="020B0604030504040204" pitchFamily="34" charset="0"/>
                <a:cs typeface="Verdana" panose="020B0604030504040204" pitchFamily="34" charset="0"/>
              </a:rPr>
              <a:t> – what are the various financial tools and resources that can be unlocked </a:t>
            </a:r>
          </a:p>
          <a:p>
            <a:pPr marL="914400" lvl="1" indent="-457200">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When</a:t>
            </a:r>
            <a:r>
              <a:rPr lang="en-US" sz="1800" dirty="0">
                <a:latin typeface="Verdana" panose="020B0604030504040204" pitchFamily="34" charset="0"/>
                <a:ea typeface="Verdana" panose="020B0604030504040204" pitchFamily="34" charset="0"/>
                <a:cs typeface="Verdana" panose="020B0604030504040204" pitchFamily="34" charset="0"/>
              </a:rPr>
              <a:t> – when a nonprofit or funder might find a particular tool to be a good match </a:t>
            </a:r>
          </a:p>
          <a:p>
            <a:pPr marL="914400" lvl="1" indent="-457200">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How</a:t>
            </a:r>
            <a:r>
              <a:rPr lang="en-US" sz="1800" dirty="0">
                <a:latin typeface="Verdana" panose="020B0604030504040204" pitchFamily="34" charset="0"/>
                <a:ea typeface="Verdana" panose="020B0604030504040204" pitchFamily="34" charset="0"/>
                <a:cs typeface="Verdana" panose="020B0604030504040204" pitchFamily="34" charset="0"/>
              </a:rPr>
              <a:t> – how to overcome barriers to successfully securing or deploying this financing</a:t>
            </a:r>
          </a:p>
        </p:txBody>
      </p:sp>
      <p:sp>
        <p:nvSpPr>
          <p:cNvPr id="4" name="Rectangle 3">
            <a:extLst>
              <a:ext uri="{FF2B5EF4-FFF2-40B4-BE49-F238E27FC236}">
                <a16:creationId xmlns:a16="http://schemas.microsoft.com/office/drawing/2014/main" id="{1133DF3E-956C-448E-99D0-EA10200C548E}"/>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6952C9-F607-4DE4-90E2-50E22FE6D4F5}"/>
              </a:ext>
            </a:extLst>
          </p:cNvPr>
          <p:cNvPicPr>
            <a:picLocks noChangeAspect="1"/>
          </p:cNvPicPr>
          <p:nvPr/>
        </p:nvPicPr>
        <p:blipFill>
          <a:blip r:embed="rId3"/>
          <a:stretch>
            <a:fillRect/>
          </a:stretch>
        </p:blipFill>
        <p:spPr>
          <a:xfrm>
            <a:off x="7743102" y="6262592"/>
            <a:ext cx="1319875" cy="502810"/>
          </a:xfrm>
          <a:prstGeom prst="rect">
            <a:avLst/>
          </a:prstGeom>
        </p:spPr>
      </p:pic>
      <p:sp>
        <p:nvSpPr>
          <p:cNvPr id="6" name="TextBox 5">
            <a:extLst>
              <a:ext uri="{FF2B5EF4-FFF2-40B4-BE49-F238E27FC236}">
                <a16:creationId xmlns:a16="http://schemas.microsoft.com/office/drawing/2014/main" id="{E1DDA7D9-A81B-4294-9CA0-042D406BDB0B}"/>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44621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25AD058-C463-402B-9E3D-86EF2B32FA2A}"/>
              </a:ext>
            </a:extLst>
          </p:cNvPr>
          <p:cNvSpPr>
            <a:spLocks noGrp="1"/>
          </p:cNvSpPr>
          <p:nvPr>
            <p:ph type="subTitle"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Beyond the Grant: Why</a:t>
            </a:r>
          </a:p>
        </p:txBody>
      </p:sp>
      <p:sp>
        <p:nvSpPr>
          <p:cNvPr id="3" name="Rectangle 2">
            <a:extLst>
              <a:ext uri="{FF2B5EF4-FFF2-40B4-BE49-F238E27FC236}">
                <a16:creationId xmlns:a16="http://schemas.microsoft.com/office/drawing/2014/main" id="{53DC1B33-F704-444C-BCCF-E43956269F22}"/>
              </a:ext>
            </a:extLst>
          </p:cNvPr>
          <p:cNvSpPr/>
          <p:nvPr/>
        </p:nvSpPr>
        <p:spPr>
          <a:xfrm>
            <a:off x="0" y="6192456"/>
            <a:ext cx="9144000" cy="665544"/>
          </a:xfrm>
          <a:prstGeom prst="rect">
            <a:avLst/>
          </a:prstGeom>
          <a:solidFill>
            <a:srgbClr val="0040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B173D8-94CB-469B-BBFC-B3BA7B6EB012}"/>
              </a:ext>
            </a:extLst>
          </p:cNvPr>
          <p:cNvPicPr>
            <a:picLocks noChangeAspect="1"/>
          </p:cNvPicPr>
          <p:nvPr/>
        </p:nvPicPr>
        <p:blipFill>
          <a:blip r:embed="rId2"/>
          <a:stretch>
            <a:fillRect/>
          </a:stretch>
        </p:blipFill>
        <p:spPr>
          <a:xfrm>
            <a:off x="7743102" y="6262592"/>
            <a:ext cx="1319875" cy="502810"/>
          </a:xfrm>
          <a:prstGeom prst="rect">
            <a:avLst/>
          </a:prstGeom>
        </p:spPr>
      </p:pic>
      <p:sp>
        <p:nvSpPr>
          <p:cNvPr id="5" name="TextBox 4">
            <a:extLst>
              <a:ext uri="{FF2B5EF4-FFF2-40B4-BE49-F238E27FC236}">
                <a16:creationId xmlns:a16="http://schemas.microsoft.com/office/drawing/2014/main" id="{41BD3AF2-0A40-42B2-8CFB-C918F28191BE}"/>
              </a:ext>
            </a:extLst>
          </p:cNvPr>
          <p:cNvSpPr txBox="1"/>
          <p:nvPr/>
        </p:nvSpPr>
        <p:spPr>
          <a:xfrm>
            <a:off x="86810" y="6262592"/>
            <a:ext cx="2054506" cy="461665"/>
          </a:xfrm>
          <a:prstGeom prst="rect">
            <a:avLst/>
          </a:prstGeom>
          <a:noFill/>
        </p:spPr>
        <p:txBody>
          <a:bodyPr wrap="squar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MissionCapital.org</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Mission_Capital</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9180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C-PPT-Template-v1-widescreen">
  <a:themeElements>
    <a:clrScheme name="Mission Capital">
      <a:dk1>
        <a:srgbClr val="001C23"/>
      </a:dk1>
      <a:lt1>
        <a:sysClr val="window" lastClr="FFFFFF"/>
      </a:lt1>
      <a:dk2>
        <a:srgbClr val="004046"/>
      </a:dk2>
      <a:lt2>
        <a:srgbClr val="DDDDDD"/>
      </a:lt2>
      <a:accent1>
        <a:srgbClr val="7BC24E"/>
      </a:accent1>
      <a:accent2>
        <a:srgbClr val="0FA347"/>
      </a:accent2>
      <a:accent3>
        <a:srgbClr val="05B9E8"/>
      </a:accent3>
      <a:accent4>
        <a:srgbClr val="F7941D"/>
      </a:accent4>
      <a:accent5>
        <a:srgbClr val="D8DF4F"/>
      </a:accent5>
      <a:accent6>
        <a:srgbClr val="ED1C24"/>
      </a:accent6>
      <a:hlink>
        <a:srgbClr val="009AD0"/>
      </a:hlink>
      <a:folHlink>
        <a:srgbClr val="009A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9e6021f-b76a-4df0-817d-6e2ecb76e390">
      <UserInfo>
        <DisplayName>Melissa Coffin</DisplayName>
        <AccountId>997</AccountId>
        <AccountType/>
      </UserInfo>
      <UserInfo>
        <DisplayName>Madge Vasquez</DisplayName>
        <AccountId>3173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EB50328D09214B90B79334FC616947" ma:contentTypeVersion="8" ma:contentTypeDescription="Create a new document." ma:contentTypeScope="" ma:versionID="e3a5a45876516efa57092e2f8ea32bbb">
  <xsd:schema xmlns:xsd="http://www.w3.org/2001/XMLSchema" xmlns:xs="http://www.w3.org/2001/XMLSchema" xmlns:p="http://schemas.microsoft.com/office/2006/metadata/properties" xmlns:ns2="b9e6021f-b76a-4df0-817d-6e2ecb76e390" xmlns:ns3="680a2f6e-3c16-4628-866a-ffdd9732e1a5" targetNamespace="http://schemas.microsoft.com/office/2006/metadata/properties" ma:root="true" ma:fieldsID="46effdcb204f98ef9d4767ddd344624e" ns2:_="" ns3:_="">
    <xsd:import namespace="b9e6021f-b76a-4df0-817d-6e2ecb76e390"/>
    <xsd:import namespace="680a2f6e-3c16-4628-866a-ffdd9732e1a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e6021f-b76a-4df0-817d-6e2ecb76e39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0a2f6e-3c16-4628-866a-ffdd9732e1a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6893EF-42AF-4F76-8950-64DA75D9D092}">
  <ds:schemaRefs>
    <ds:schemaRef ds:uri="http://schemas.microsoft.com/sharepoint/v3/contenttype/forms"/>
  </ds:schemaRefs>
</ds:datastoreItem>
</file>

<file path=customXml/itemProps2.xml><?xml version="1.0" encoding="utf-8"?>
<ds:datastoreItem xmlns:ds="http://schemas.openxmlformats.org/officeDocument/2006/customXml" ds:itemID="{C59A3C35-24D6-425C-8834-A2E04F833832}">
  <ds:schemaRefs>
    <ds:schemaRef ds:uri="b9e6021f-b76a-4df0-817d-6e2ecb76e390"/>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01f11ff5-67b9-4b0f-88d6-a7c2fd82335c"/>
    <ds:schemaRef ds:uri="http://www.w3.org/XML/1998/namespace"/>
    <ds:schemaRef ds:uri="http://purl.org/dc/dcmitype/"/>
  </ds:schemaRefs>
</ds:datastoreItem>
</file>

<file path=customXml/itemProps3.xml><?xml version="1.0" encoding="utf-8"?>
<ds:datastoreItem xmlns:ds="http://schemas.openxmlformats.org/officeDocument/2006/customXml" ds:itemID="{718561B6-13E6-44DD-B05E-73E41BDF59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e6021f-b76a-4df0-817d-6e2ecb76e390"/>
    <ds:schemaRef ds:uri="680a2f6e-3c16-4628-866a-ffdd9732e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93</TotalTime>
  <Words>1355</Words>
  <Application>Microsoft Office PowerPoint</Application>
  <PresentationFormat>On-screen Show (4:3)</PresentationFormat>
  <Paragraphs>260</Paragraphs>
  <Slides>31</Slides>
  <Notes>11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Andale Mono</vt:lpstr>
      <vt:lpstr>Arial</vt:lpstr>
      <vt:lpstr>Calibri</vt:lpstr>
      <vt:lpstr>Helvetica Neue</vt:lpstr>
      <vt:lpstr>Proxima Nova</vt:lpstr>
      <vt:lpstr>Proxima Nova A</vt:lpstr>
      <vt:lpstr>Proxima Nova Bold</vt:lpstr>
      <vt:lpstr>Proxima Nova Light</vt:lpstr>
      <vt:lpstr>Proxima Nova Light</vt:lpstr>
      <vt:lpstr>Proxima Nova Regular</vt:lpstr>
      <vt:lpstr>Proxima Nova Semibold</vt:lpstr>
      <vt:lpstr>Verdana</vt:lpstr>
      <vt:lpstr>Wingdings</vt:lpstr>
      <vt:lpstr>Office Theme</vt:lpstr>
      <vt:lpstr>MC-PPT-Template-v1-widescreen</vt:lpstr>
      <vt:lpstr>Simple Light</vt:lpstr>
      <vt:lpstr>PowerPoint Presentation</vt:lpstr>
      <vt:lpstr>Who we are</vt:lpstr>
      <vt:lpstr>Opening Activity</vt:lpstr>
      <vt:lpstr>PowerPoint Presentation</vt:lpstr>
      <vt:lpstr>Core competencies</vt:lpstr>
      <vt:lpstr>PowerPoint Presentation</vt:lpstr>
      <vt:lpstr>PowerPoint Presentation</vt:lpstr>
      <vt:lpstr>Beyond the grant background</vt:lpstr>
      <vt:lpstr>PowerPoint Presentation</vt:lpstr>
      <vt:lpstr>Why? Because we have to</vt:lpstr>
      <vt:lpstr>PowerPoint Presentation</vt:lpstr>
      <vt:lpstr>One solution: Alternative financing</vt:lpstr>
      <vt:lpstr>PowerPoint Presentation</vt:lpstr>
      <vt:lpstr>Funding Tools</vt:lpstr>
      <vt:lpstr>Many nonprofits you know are social enterprises!  Nonprofit organizations can be considered social enterprises if they generate a meaningful amount of earned revenue within a program or for an organization as a whole </vt:lpstr>
      <vt:lpstr>PowerPoint Presentation</vt:lpstr>
      <vt:lpstr>PowerPoint Presentation</vt:lpstr>
      <vt:lpstr>Case 1: PelOtonU </vt:lpstr>
      <vt:lpstr>Case 2: Emancipet </vt:lpstr>
      <vt:lpstr>College forward</vt:lpstr>
      <vt:lpstr>PowerPoint Presentation</vt:lpstr>
      <vt:lpstr>Consider alternative funding when:</vt:lpstr>
      <vt:lpstr>Capital continuum</vt:lpstr>
      <vt:lpstr>PowerPoint Presentation</vt:lpstr>
      <vt:lpstr>Tools For nonprofits</vt:lpstr>
      <vt:lpstr>is your organization ready?</vt:lpstr>
      <vt:lpstr>Investor ready checklist</vt:lpstr>
      <vt:lpstr>Mission Capital 2018:  Financial viability support</vt:lpstr>
      <vt:lpstr>Closing reflection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Castle</dc:creator>
  <cp:lastModifiedBy>Emily Reitman</cp:lastModifiedBy>
  <cp:revision>39</cp:revision>
  <dcterms:created xsi:type="dcterms:W3CDTF">2018-02-20T00:35:07Z</dcterms:created>
  <dcterms:modified xsi:type="dcterms:W3CDTF">2018-04-25T21:23:22Z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0x01010094EB50328D09214B90B79334FC616947</vt:lpwstr>
  </property>
</Properties>
</file>