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12"/>
  </p:notesMasterIdLst>
  <p:sldIdLst>
    <p:sldId id="256" r:id="rId3"/>
    <p:sldId id="258" r:id="rId4"/>
    <p:sldId id="265" r:id="rId5"/>
    <p:sldId id="259" r:id="rId6"/>
    <p:sldId id="260" r:id="rId7"/>
    <p:sldId id="261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A7F8"/>
    <a:srgbClr val="ED8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599"/>
  </p:normalViewPr>
  <p:slideViewPr>
    <p:cSldViewPr snapToGrid="0" snapToObjects="1">
      <p:cViewPr varScale="1">
        <p:scale>
          <a:sx n="62" d="100"/>
          <a:sy n="62" d="100"/>
        </p:scale>
        <p:origin x="71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D5FF87-0D61-7A4C-B44C-E652567058E5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43CDCF-60AF-4D40-AEA7-32EA98CC0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725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F56A5-4F72-463A-A6C4-EE95645CCD7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4312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F56A5-4F72-463A-A6C4-EE95645CCD7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4312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Shape 343"/>
          <p:cNvSpPr>
            <a:spLocks noGrp="1" noRot="1" noChangeAspect="1"/>
          </p:cNvSpPr>
          <p:nvPr>
            <p:ph type="sldImg" idx="2"/>
          </p:nvPr>
        </p:nvSpPr>
        <p:spPr>
          <a:xfrm>
            <a:off x="1082675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44" name="Shape 344"/>
          <p:cNvSpPr txBox="1">
            <a:spLocks noGrp="1"/>
          </p:cNvSpPr>
          <p:nvPr>
            <p:ph type="body" idx="1"/>
          </p:nvPr>
        </p:nvSpPr>
        <p:spPr>
          <a:xfrm>
            <a:off x="673791" y="4343400"/>
            <a:ext cx="5390321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Source: Bridges Ventures 2012</a:t>
            </a:r>
          </a:p>
        </p:txBody>
      </p:sp>
      <p:sp>
        <p:nvSpPr>
          <p:cNvPr id="345" name="Shape 345"/>
          <p:cNvSpPr txBox="1">
            <a:spLocks noGrp="1"/>
          </p:cNvSpPr>
          <p:nvPr>
            <p:ph type="sldNum" idx="12"/>
          </p:nvPr>
        </p:nvSpPr>
        <p:spPr>
          <a:xfrm>
            <a:off x="3816585" y="8685213"/>
            <a:ext cx="2919757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lang="en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824516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F56A5-4F72-463A-A6C4-EE95645CCD72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4312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54765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27A5-690D-FC44-A391-5D2C72A0C456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B107F-D1CE-244C-82D2-F3C7F8673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55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27A5-690D-FC44-A391-5D2C72A0C456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B107F-D1CE-244C-82D2-F3C7F8673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17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27A5-690D-FC44-A391-5D2C72A0C456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B107F-D1CE-244C-82D2-F3C7F8673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1133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957498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064854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452641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866882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904075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14682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826597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03762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27A5-690D-FC44-A391-5D2C72A0C456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B107F-D1CE-244C-82D2-F3C7F8673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4329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27756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 hasCustomPrompt="1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116905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43655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27A5-690D-FC44-A391-5D2C72A0C456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B107F-D1CE-244C-82D2-F3C7F8673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205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27A5-690D-FC44-A391-5D2C72A0C456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B107F-D1CE-244C-82D2-F3C7F8673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526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27A5-690D-FC44-A391-5D2C72A0C456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B107F-D1CE-244C-82D2-F3C7F8673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714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27A5-690D-FC44-A391-5D2C72A0C456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B107F-D1CE-244C-82D2-F3C7F8673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206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27A5-690D-FC44-A391-5D2C72A0C456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B107F-D1CE-244C-82D2-F3C7F8673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725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27A5-690D-FC44-A391-5D2C72A0C456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B107F-D1CE-244C-82D2-F3C7F8673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826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27A5-690D-FC44-A391-5D2C72A0C456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B107F-D1CE-244C-82D2-F3C7F8673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555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427A5-690D-FC44-A391-5D2C72A0C456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2B107F-D1CE-244C-82D2-F3C7F8673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784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57484671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11429" y="3093433"/>
            <a:ext cx="65930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rgbClr val="ED8B00"/>
                </a:solidFill>
                <a:latin typeface="Proxima Nova Bold"/>
                <a:cs typeface="Proxima Nova Bold"/>
              </a:rPr>
              <a:t>Loyola University Water Tower Campus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75896" y="4010971"/>
            <a:ext cx="76640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Proxima Nova Bold"/>
                <a:cs typeface="Proxima Nova Bold"/>
              </a:rPr>
              <a:t>Impact Investing: An Opportunity for SVP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75896" y="4677503"/>
            <a:ext cx="76640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Proxima Nova Semibold"/>
                <a:cs typeface="Proxima Nova Semibold"/>
              </a:rPr>
              <a:t>Impact Investing Track: Session A</a:t>
            </a:r>
          </a:p>
          <a:p>
            <a:pPr algn="ctr"/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Proxima Nova Semibold"/>
                <a:cs typeface="Proxima Nova Semibold"/>
              </a:rPr>
              <a:t>April 27, 2018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75896" y="6596390"/>
            <a:ext cx="76640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err="1">
                <a:solidFill>
                  <a:srgbClr val="005ED8"/>
                </a:solidFill>
                <a:latin typeface="Proxima Nova Semibold"/>
                <a:cs typeface="Proxima Nova Semibold"/>
              </a:rPr>
              <a:t>www.svpglobalsummit.org</a:t>
            </a:r>
            <a:endParaRPr lang="en-US" sz="1100" dirty="0">
              <a:solidFill>
                <a:srgbClr val="005ED8"/>
              </a:solidFill>
              <a:latin typeface="Proxima Nova Semibold"/>
              <a:cs typeface="Proxima Nova Semibold"/>
            </a:endParaRPr>
          </a:p>
        </p:txBody>
      </p:sp>
    </p:spTree>
    <p:extLst>
      <p:ext uri="{BB962C8B-B14F-4D97-AF65-F5344CB8AC3E}">
        <p14:creationId xmlns:p14="http://schemas.microsoft.com/office/powerpoint/2010/main" val="272042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000000"/>
                </a:solidFill>
              </a:rPr>
              <a:t>Definition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1760D-B1C9-45A7-9BC2-02BAA3DEB421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03991" y="1720541"/>
            <a:ext cx="7886700" cy="47745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dirty="0"/>
          </a:p>
          <a:p>
            <a:endParaRPr lang="en-US" b="1" dirty="0"/>
          </a:p>
          <a:p>
            <a:pPr marL="0" indent="0">
              <a:buNone/>
            </a:pPr>
            <a:r>
              <a:rPr lang="en-US" b="1" dirty="0"/>
              <a:t>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ED7D31"/>
                </a:solidFill>
              </a:rPr>
              <a:t>investment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/>
              <a:t>approach intentionally seeking to create both </a:t>
            </a:r>
            <a:r>
              <a:rPr lang="en-US" b="1" dirty="0">
                <a:solidFill>
                  <a:srgbClr val="ED7D31"/>
                </a:solidFill>
              </a:rPr>
              <a:t>financial return and social impact </a:t>
            </a:r>
            <a:r>
              <a:rPr lang="en-US" b="1" dirty="0"/>
              <a:t>that is actively </a:t>
            </a:r>
            <a:r>
              <a:rPr lang="en-US" b="1" dirty="0">
                <a:solidFill>
                  <a:schemeClr val="accent2"/>
                </a:solidFill>
              </a:rPr>
              <a:t>measured</a:t>
            </a:r>
            <a:r>
              <a:rPr lang="en-US" b="1" dirty="0"/>
              <a:t>. </a:t>
            </a:r>
          </a:p>
          <a:p>
            <a:pPr marL="0" indent="0">
              <a:buNone/>
            </a:pPr>
            <a:endParaRPr lang="en-US" b="1" dirty="0">
              <a:effectLst/>
            </a:endParaRPr>
          </a:p>
          <a:p>
            <a:pPr marL="457200" lvl="1" indent="0" algn="r">
              <a:buNone/>
            </a:pPr>
            <a:r>
              <a:rPr lang="en-US" b="1" dirty="0"/>
              <a:t>- World Economic Forum </a:t>
            </a:r>
            <a:endParaRPr lang="en-US" dirty="0"/>
          </a:p>
          <a:p>
            <a:pPr marL="0" indent="0">
              <a:buNone/>
            </a:pP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88675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0CBE8-7729-E049-8521-112E24E3C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Motivation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9F87DBDB-1BBB-BF4B-BB85-8BF4C394D167}"/>
              </a:ext>
            </a:extLst>
          </p:cNvPr>
          <p:cNvSpPr/>
          <p:nvPr/>
        </p:nvSpPr>
        <p:spPr>
          <a:xfrm>
            <a:off x="553453" y="1540043"/>
            <a:ext cx="4680284" cy="442762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Investing</a:t>
            </a:r>
          </a:p>
          <a:p>
            <a:pPr algn="ctr"/>
            <a:r>
              <a:rPr lang="en-US" sz="3200" dirty="0"/>
              <a:t>$40T  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314A71E-ABD6-0F43-BDD9-E437CB044D70}"/>
              </a:ext>
            </a:extLst>
          </p:cNvPr>
          <p:cNvSpPr/>
          <p:nvPr/>
        </p:nvSpPr>
        <p:spPr>
          <a:xfrm>
            <a:off x="5660858" y="3380875"/>
            <a:ext cx="415089" cy="42110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AE36144-2F52-9C4A-8E10-434F629A37A4}"/>
              </a:ext>
            </a:extLst>
          </p:cNvPr>
          <p:cNvSpPr txBox="1"/>
          <p:nvPr/>
        </p:nvSpPr>
        <p:spPr>
          <a:xfrm>
            <a:off x="6160169" y="3244198"/>
            <a:ext cx="13831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Philanthropy</a:t>
            </a:r>
          </a:p>
          <a:p>
            <a:r>
              <a:rPr lang="en-US" dirty="0"/>
              <a:t>$390B</a:t>
            </a:r>
          </a:p>
        </p:txBody>
      </p:sp>
    </p:spTree>
    <p:extLst>
      <p:ext uri="{BB962C8B-B14F-4D97-AF65-F5344CB8AC3E}">
        <p14:creationId xmlns:p14="http://schemas.microsoft.com/office/powerpoint/2010/main" val="2551347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000000"/>
                </a:solidFill>
              </a:rPr>
              <a:t>What is Impact Investing</a:t>
            </a:r>
          </a:p>
        </p:txBody>
      </p:sp>
      <p:pic>
        <p:nvPicPr>
          <p:cNvPr id="5" name="Picture 4" descr="IMG_1921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21601" y="382334"/>
            <a:ext cx="1139350" cy="123562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82342"/>
            <a:ext cx="9144000" cy="635657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EBB4A9D-8905-F244-87F4-8D6E32B81FB6}"/>
              </a:ext>
            </a:extLst>
          </p:cNvPr>
          <p:cNvSpPr txBox="1"/>
          <p:nvPr/>
        </p:nvSpPr>
        <p:spPr>
          <a:xfrm>
            <a:off x="6540500" y="6261100"/>
            <a:ext cx="2603500" cy="3683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244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Shape 34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000000"/>
              </a:buClr>
              <a:buSzPct val="25000"/>
              <a:buFont typeface="Calibri"/>
              <a:buNone/>
            </a:pPr>
            <a:r>
              <a:rPr lang="en" sz="4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What is Impact Investing</a:t>
            </a:r>
          </a:p>
        </p:txBody>
      </p:sp>
      <p:sp>
        <p:nvSpPr>
          <p:cNvPr id="348" name="Shape 34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lang="en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49" name="Shape 349"/>
          <p:cNvPicPr preferRelativeResize="0"/>
          <p:nvPr/>
        </p:nvPicPr>
        <p:blipFill rotWithShape="1">
          <a:blip r:embed="rId3">
            <a:alphaModFix/>
          </a:blip>
          <a:srcRect r="9548" b="6499"/>
          <a:stretch/>
        </p:blipFill>
        <p:spPr>
          <a:xfrm>
            <a:off x="31750" y="274637"/>
            <a:ext cx="9145800" cy="6565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56465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Impact Investing in Perspective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1760D-B1C9-45A7-9BC2-02BAA3DEB421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2" name="Right Arrow 1"/>
          <p:cNvSpPr/>
          <p:nvPr/>
        </p:nvSpPr>
        <p:spPr>
          <a:xfrm>
            <a:off x="302955" y="1584520"/>
            <a:ext cx="2307120" cy="4473938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6D9F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US Assets</a:t>
            </a:r>
          </a:p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$40T</a:t>
            </a:r>
          </a:p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6% CAGR</a:t>
            </a:r>
          </a:p>
        </p:txBody>
      </p:sp>
      <p:sp>
        <p:nvSpPr>
          <p:cNvPr id="3" name="Right Arrow 2"/>
          <p:cNvSpPr/>
          <p:nvPr/>
        </p:nvSpPr>
        <p:spPr>
          <a:xfrm>
            <a:off x="1654601" y="2190364"/>
            <a:ext cx="1607992" cy="3576822"/>
          </a:xfrm>
          <a:prstGeom prst="rightArrow">
            <a:avLst>
              <a:gd name="adj1" fmla="val 50000"/>
              <a:gd name="adj2" fmla="val 50725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ESG</a:t>
            </a:r>
          </a:p>
          <a:p>
            <a:pPr algn="ctr"/>
            <a:r>
              <a:rPr lang="en-US" dirty="0"/>
              <a:t>Assets</a:t>
            </a:r>
          </a:p>
          <a:p>
            <a:pPr algn="ctr"/>
            <a:r>
              <a:rPr lang="en-US" dirty="0"/>
              <a:t>$8T</a:t>
            </a:r>
          </a:p>
          <a:p>
            <a:pPr algn="ctr"/>
            <a:r>
              <a:rPr lang="en-US" dirty="0"/>
              <a:t>15% CAGR</a:t>
            </a:r>
          </a:p>
        </p:txBody>
      </p:sp>
      <p:sp>
        <p:nvSpPr>
          <p:cNvPr id="6" name="Right Arrow 5"/>
          <p:cNvSpPr/>
          <p:nvPr/>
        </p:nvSpPr>
        <p:spPr>
          <a:xfrm>
            <a:off x="2878074" y="2598147"/>
            <a:ext cx="1409906" cy="2726306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tx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Impact Invest</a:t>
            </a:r>
          </a:p>
          <a:p>
            <a:pPr algn="ctr"/>
            <a:r>
              <a:rPr lang="en-US" dirty="0"/>
              <a:t>$25B</a:t>
            </a:r>
          </a:p>
          <a:p>
            <a:pPr algn="ctr"/>
            <a:r>
              <a:rPr lang="en-US" dirty="0"/>
              <a:t>18% CAGR</a:t>
            </a:r>
          </a:p>
        </p:txBody>
      </p:sp>
      <p:sp>
        <p:nvSpPr>
          <p:cNvPr id="7" name="Left Arrow 6"/>
          <p:cNvSpPr/>
          <p:nvPr/>
        </p:nvSpPr>
        <p:spPr>
          <a:xfrm>
            <a:off x="6420317" y="2306879"/>
            <a:ext cx="2027468" cy="3075832"/>
          </a:xfrm>
          <a:prstGeom prst="leftArrow">
            <a:avLst/>
          </a:prstGeom>
          <a:solidFill>
            <a:schemeClr val="tx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Philanthropy</a:t>
            </a:r>
          </a:p>
          <a:p>
            <a:pPr algn="ctr"/>
            <a:r>
              <a:rPr lang="en-US" dirty="0"/>
              <a:t>$390B</a:t>
            </a:r>
          </a:p>
          <a:p>
            <a:pPr algn="ctr"/>
            <a:r>
              <a:rPr lang="en-US" dirty="0"/>
              <a:t>5% CAGR</a:t>
            </a:r>
          </a:p>
        </p:txBody>
      </p:sp>
      <p:sp>
        <p:nvSpPr>
          <p:cNvPr id="10" name="Explosion 1 9"/>
          <p:cNvSpPr/>
          <p:nvPr/>
        </p:nvSpPr>
        <p:spPr>
          <a:xfrm>
            <a:off x="4199472" y="2481641"/>
            <a:ext cx="2353728" cy="2901070"/>
          </a:xfrm>
          <a:prstGeom prst="irregularSeal1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Social </a:t>
            </a:r>
          </a:p>
          <a:p>
            <a:pPr algn="ctr"/>
            <a:r>
              <a:rPr lang="en-US" dirty="0"/>
              <a:t>Impact</a:t>
            </a:r>
          </a:p>
        </p:txBody>
      </p:sp>
    </p:spTree>
    <p:extLst>
      <p:ext uri="{BB962C8B-B14F-4D97-AF65-F5344CB8AC3E}">
        <p14:creationId xmlns:p14="http://schemas.microsoft.com/office/powerpoint/2010/main" val="2493646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000000"/>
                </a:solidFill>
              </a:rPr>
              <a:t>What is Impact Investing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1760D-B1C9-45A7-9BC2-02BAA3DEB421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5" name="Picture 4" descr="IMG_1921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21601" y="382334"/>
            <a:ext cx="1139350" cy="123562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20133" y="254000"/>
            <a:ext cx="9364133" cy="5239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6820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285A4-C737-D546-BE47-C825CD46A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Session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17B83E-AB88-C446-A3CB-D3427C133E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57325"/>
            <a:ext cx="78867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 </a:t>
            </a:r>
            <a:r>
              <a:rPr lang="en-US" b="1" u="sng" dirty="0"/>
              <a:t>Panelists</a:t>
            </a:r>
            <a:endParaRPr lang="en-US" u="sng" dirty="0"/>
          </a:p>
          <a:p>
            <a:pPr lvl="0"/>
            <a:r>
              <a:rPr lang="en-US" dirty="0"/>
              <a:t>Lisa Jones,  SV2 </a:t>
            </a:r>
          </a:p>
          <a:p>
            <a:pPr lvl="0"/>
            <a:r>
              <a:rPr lang="en-US" dirty="0"/>
              <a:t>David Lynn, SVP San Diego </a:t>
            </a:r>
          </a:p>
          <a:p>
            <a:pPr lvl="0"/>
            <a:r>
              <a:rPr lang="en-US" dirty="0"/>
              <a:t>Tasha Seitz,  SVP Chicago</a:t>
            </a:r>
          </a:p>
          <a:p>
            <a:pPr lvl="0"/>
            <a:r>
              <a:rPr lang="en-US" dirty="0"/>
              <a:t>David Smith,  SVP Portland</a:t>
            </a:r>
          </a:p>
          <a:p>
            <a:pPr lvl="0"/>
            <a:r>
              <a:rPr lang="en-US" dirty="0"/>
              <a:t>John </a:t>
            </a:r>
            <a:r>
              <a:rPr lang="en-US" dirty="0" err="1"/>
              <a:t>Thornborrow</a:t>
            </a:r>
            <a:r>
              <a:rPr lang="en-US" dirty="0"/>
              <a:t>, Mission Capital </a:t>
            </a:r>
          </a:p>
          <a:p>
            <a:pPr marL="0" indent="0">
              <a:buNone/>
            </a:pPr>
            <a:r>
              <a:rPr lang="en-US" b="1" u="sng" dirty="0"/>
              <a:t>Moderator</a:t>
            </a:r>
            <a:endParaRPr lang="en-US" u="sng" dirty="0"/>
          </a:p>
          <a:p>
            <a:pPr lvl="0"/>
            <a:r>
              <a:rPr lang="en-US" dirty="0"/>
              <a:t>Bill Brownell, SV2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D12966-6344-8247-976C-1213FA82C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1760D-B1C9-45A7-9BC2-02BAA3DEB421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5917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/>
        </p:nvSpPr>
        <p:spPr>
          <a:xfrm>
            <a:off x="758550" y="749575"/>
            <a:ext cx="7443600" cy="75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5EB8"/>
                </a:solidFill>
                <a:effectLst/>
                <a:uLnTx/>
                <a:uFillTx/>
                <a:latin typeface="Proxima Nova"/>
                <a:ea typeface="Proxima Nova"/>
                <a:cs typeface="Proxima Nova"/>
                <a:sym typeface="Proxima Nova"/>
              </a:rPr>
              <a:t>Mark your calendars for the next…</a:t>
            </a:r>
            <a:endParaRPr kumimoji="0" sz="3600" b="1" i="0" u="none" strike="noStrike" kern="0" cap="none" spc="0" normalizeH="0" baseline="0" noProof="0" dirty="0">
              <a:ln>
                <a:noFill/>
              </a:ln>
              <a:solidFill>
                <a:srgbClr val="005EB8"/>
              </a:solidFill>
              <a:effectLst/>
              <a:uLnTx/>
              <a:uFillTx/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65" name="Shape 65"/>
          <p:cNvSpPr txBox="1"/>
          <p:nvPr/>
        </p:nvSpPr>
        <p:spPr>
          <a:xfrm>
            <a:off x="758550" y="2149783"/>
            <a:ext cx="7443600" cy="30990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97A7"/>
              </a:buClr>
              <a:buSzPts val="1800"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97A7"/>
                </a:solidFill>
                <a:effectLst/>
                <a:uLnTx/>
                <a:uFillTx/>
                <a:latin typeface="Proxima Nova Semibold"/>
                <a:ea typeface="Proxima Nova Semibold"/>
                <a:cs typeface="Proxima Nova Semibold"/>
                <a:sym typeface="Proxima Nova Semibold"/>
              </a:rPr>
              <a:t>Impact Investing </a:t>
            </a:r>
          </a:p>
          <a:p>
            <a:pPr marL="11430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97A7"/>
              </a:buClr>
              <a:buSzPts val="1800"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97A7"/>
                </a:solidFill>
                <a:effectLst/>
                <a:uLnTx/>
                <a:uFillTx/>
                <a:latin typeface="Proxima Nova Semibold"/>
                <a:ea typeface="Proxima Nova Semibold"/>
                <a:cs typeface="Proxima Nova Semibold"/>
                <a:sym typeface="Proxima Nova Semibold"/>
              </a:rPr>
              <a:t>Community of Practice Call </a:t>
            </a:r>
          </a:p>
          <a:p>
            <a:pPr marL="11430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97A7"/>
              </a:buClr>
              <a:buSzPts val="1800"/>
              <a:buFont typeface="Arial"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97A7"/>
                </a:solidFill>
                <a:effectLst/>
                <a:uLnTx/>
                <a:uFillTx/>
                <a:latin typeface="Proxima Nova Semibold"/>
                <a:ea typeface="Proxima Nova Semibold"/>
                <a:cs typeface="Proxima Nova Semibold"/>
                <a:sym typeface="Proxima Nova Semibold"/>
              </a:rPr>
              <a:t>Thursday, June 7</a:t>
            </a:r>
            <a:r>
              <a:rPr kumimoji="0" lang="en-US" sz="2800" b="0" i="0" u="none" strike="noStrike" kern="0" cap="none" spc="0" normalizeH="0" baseline="30000" noProof="0" dirty="0">
                <a:ln>
                  <a:noFill/>
                </a:ln>
                <a:solidFill>
                  <a:srgbClr val="0097A7"/>
                </a:solidFill>
                <a:effectLst/>
                <a:uLnTx/>
                <a:uFillTx/>
                <a:latin typeface="Proxima Nova Semibold"/>
                <a:ea typeface="Proxima Nova Semibold"/>
                <a:cs typeface="Proxima Nova Semibold"/>
                <a:sym typeface="Proxima Nova Semibold"/>
              </a:rPr>
              <a:t>th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0097A7"/>
              </a:solidFill>
              <a:effectLst/>
              <a:uLnTx/>
              <a:uFillTx/>
              <a:latin typeface="Proxima Nova Semibold"/>
              <a:ea typeface="Proxima Nova Semibold"/>
              <a:cs typeface="Proxima Nova Semibold"/>
              <a:sym typeface="Proxima Nova Semibold"/>
            </a:endParaRPr>
          </a:p>
          <a:p>
            <a:pPr marL="11430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97A7"/>
              </a:buClr>
              <a:buSzPts val="1800"/>
              <a:buFont typeface="Arial"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97A7"/>
                </a:solidFill>
                <a:effectLst/>
                <a:uLnTx/>
                <a:uFillTx/>
                <a:latin typeface="Proxima Nova Semibold"/>
                <a:ea typeface="Proxima Nova Semibold"/>
                <a:cs typeface="Proxima Nova Semibold"/>
                <a:sym typeface="Proxima Nova Semibold"/>
              </a:rPr>
              <a:t>5 pm Pacific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0097A7"/>
              </a:solidFill>
              <a:effectLst/>
              <a:uLnTx/>
              <a:uFillTx/>
              <a:latin typeface="Proxima Nova Semibold"/>
              <a:ea typeface="Proxima Nova Semibold"/>
              <a:cs typeface="Proxima Nova Semibold"/>
              <a:sym typeface="Proxima Nova Semibold"/>
            </a:endParaRPr>
          </a:p>
        </p:txBody>
      </p:sp>
      <p:sp>
        <p:nvSpPr>
          <p:cNvPr id="68" name="Shape 68"/>
          <p:cNvSpPr txBox="1"/>
          <p:nvPr/>
        </p:nvSpPr>
        <p:spPr>
          <a:xfrm>
            <a:off x="3451475" y="6247075"/>
            <a:ext cx="4754400" cy="28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" sz="1200" b="0" i="0" u="none" strike="noStrike" kern="0" cap="none" spc="0" normalizeH="0" baseline="0" noProof="0">
                <a:ln>
                  <a:noFill/>
                </a:ln>
                <a:solidFill>
                  <a:srgbClr val="2267AF"/>
                </a:solidFill>
                <a:effectLst/>
                <a:uLnTx/>
                <a:uFillTx/>
                <a:latin typeface="Proxima Nova"/>
                <a:ea typeface="Proxima Nova"/>
                <a:cs typeface="Proxima Nova"/>
                <a:sym typeface="Proxima Nova"/>
              </a:rPr>
              <a:t>STRETCH</a:t>
            </a:r>
            <a:r>
              <a:rPr kumimoji="0" lang="en" sz="1200" b="0" i="0" u="none" strike="noStrike" kern="0" cap="none" spc="0" normalizeH="0" baseline="0" noProof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Proxima Nova"/>
                <a:ea typeface="Proxima Nova"/>
                <a:cs typeface="Proxima Nova"/>
                <a:sym typeface="Proxima Nova"/>
              </a:rPr>
              <a:t>  |  </a:t>
            </a:r>
            <a:r>
              <a:rPr kumimoji="0" lang="en" sz="1200" b="0" i="0" u="none" strike="noStrike" kern="0" cap="none" spc="0" normalizeH="0" baseline="0" noProof="0">
                <a:ln>
                  <a:noFill/>
                </a:ln>
                <a:solidFill>
                  <a:srgbClr val="0097A7"/>
                </a:solidFill>
                <a:effectLst/>
                <a:uLnTx/>
                <a:uFillTx/>
                <a:latin typeface="Proxima Nova"/>
                <a:ea typeface="Proxima Nova"/>
                <a:cs typeface="Proxima Nova"/>
                <a:sym typeface="Proxima Nova"/>
              </a:rPr>
              <a:t>CONNECTION</a:t>
            </a:r>
            <a:r>
              <a:rPr kumimoji="0" lang="en" sz="1200" b="0" i="0" u="none" strike="noStrike" kern="0" cap="none" spc="0" normalizeH="0" baseline="0" noProof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Proxima Nova"/>
                <a:ea typeface="Proxima Nova"/>
                <a:cs typeface="Proxima Nova"/>
                <a:sym typeface="Proxima Nova"/>
              </a:rPr>
              <a:t>  |  </a:t>
            </a:r>
            <a:r>
              <a:rPr kumimoji="0" lang="en" sz="1200" b="0" i="0" u="none" strike="noStrike" kern="0" cap="none" spc="0" normalizeH="0" baseline="0" noProof="0">
                <a:ln>
                  <a:noFill/>
                </a:ln>
                <a:solidFill>
                  <a:srgbClr val="674EA7"/>
                </a:solidFill>
                <a:effectLst/>
                <a:uLnTx/>
                <a:uFillTx/>
                <a:latin typeface="Proxima Nova"/>
                <a:ea typeface="Proxima Nova"/>
                <a:cs typeface="Proxima Nova"/>
                <a:sym typeface="Proxima Nova"/>
              </a:rPr>
              <a:t>EQUITY</a:t>
            </a:r>
            <a:r>
              <a:rPr kumimoji="0" lang="en" sz="1200" b="0" i="0" u="none" strike="noStrike" kern="0" cap="none" spc="0" normalizeH="0" baseline="0" noProof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Proxima Nova"/>
                <a:ea typeface="Proxima Nova"/>
                <a:cs typeface="Proxima Nova"/>
                <a:sym typeface="Proxima Nova"/>
              </a:rPr>
              <a:t>  |  </a:t>
            </a:r>
            <a:r>
              <a:rPr kumimoji="0" lang="en" sz="1200" b="0" i="0" u="none" strike="noStrike" kern="0" cap="none" spc="0" normalizeH="0" baseline="0" noProof="0">
                <a:ln>
                  <a:noFill/>
                </a:ln>
                <a:solidFill>
                  <a:srgbClr val="E69138"/>
                </a:solidFill>
                <a:effectLst/>
                <a:uLnTx/>
                <a:uFillTx/>
                <a:latin typeface="Proxima Nova"/>
                <a:ea typeface="Proxima Nova"/>
                <a:cs typeface="Proxima Nova"/>
                <a:sym typeface="Proxima Nova"/>
              </a:rPr>
              <a:t>ACCOUNTABILITY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E69138"/>
              </a:solidFill>
              <a:effectLst/>
              <a:uLnTx/>
              <a:uFillTx/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8" name="Shape 111">
            <a:extLst>
              <a:ext uri="{FF2B5EF4-FFF2-40B4-BE49-F238E27FC236}">
                <a16:creationId xmlns:a16="http://schemas.microsoft.com/office/drawing/2014/main" id="{0C646BC3-D38F-43E2-B8E4-8943D5783E65}"/>
              </a:ext>
            </a:extLst>
          </p:cNvPr>
          <p:cNvSpPr txBox="1"/>
          <p:nvPr/>
        </p:nvSpPr>
        <p:spPr>
          <a:xfrm>
            <a:off x="1827300" y="4993910"/>
            <a:ext cx="5306100" cy="509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Helvetica Neue"/>
                <a:ea typeface="Helvetica Neue"/>
                <a:cs typeface="Helvetica Neue"/>
                <a:sym typeface="Helvetica Neue"/>
              </a:rPr>
              <a:t>Look for registration e-mail soon!</a:t>
            </a:r>
            <a:endParaRPr kumimoji="0" sz="1800" b="0" i="1" u="none" strike="noStrike" kern="0" cap="none" spc="0" normalizeH="0" baseline="0" noProof="0" dirty="0">
              <a:ln>
                <a:noFill/>
              </a:ln>
              <a:solidFill>
                <a:srgbClr val="434343"/>
              </a:solidFill>
              <a:effectLst/>
              <a:uLnTx/>
              <a:uFillTx/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434343"/>
              </a:solidFill>
              <a:effectLst/>
              <a:uLnTx/>
              <a:uFillTx/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434343"/>
              </a:solidFill>
              <a:effectLst/>
              <a:uLnTx/>
              <a:uFillTx/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434343"/>
              </a:solidFill>
              <a:effectLst/>
              <a:uLnTx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132582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151</Words>
  <Application>Microsoft Office PowerPoint</Application>
  <PresentationFormat>On-screen Show (4:3)</PresentationFormat>
  <Paragraphs>62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Helvetica Neue</vt:lpstr>
      <vt:lpstr>Proxima Nova</vt:lpstr>
      <vt:lpstr>Proxima Nova Bold</vt:lpstr>
      <vt:lpstr>Proxima Nova Semibold</vt:lpstr>
      <vt:lpstr>Office Theme</vt:lpstr>
      <vt:lpstr>Simple Light</vt:lpstr>
      <vt:lpstr>PowerPoint Presentation</vt:lpstr>
      <vt:lpstr>Definition</vt:lpstr>
      <vt:lpstr>Motivation</vt:lpstr>
      <vt:lpstr>What is Impact Investing</vt:lpstr>
      <vt:lpstr>What is Impact Investing</vt:lpstr>
      <vt:lpstr>Impact Investing in Perspective</vt:lpstr>
      <vt:lpstr>What is Impact Investing</vt:lpstr>
      <vt:lpstr>Today’s Session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Castle</dc:creator>
  <cp:lastModifiedBy>Emily Reitman</cp:lastModifiedBy>
  <cp:revision>12</cp:revision>
  <dcterms:created xsi:type="dcterms:W3CDTF">2018-02-20T00:35:07Z</dcterms:created>
  <dcterms:modified xsi:type="dcterms:W3CDTF">2018-04-25T21:26:04Z</dcterms:modified>
</cp:coreProperties>
</file>