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1"/>
  </p:notes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6" r:id="rId4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5">
          <p15:clr>
            <a:srgbClr val="A4A3A4"/>
          </p15:clr>
        </p15:guide>
        <p15:guide id="2" orient="horz" pos="764">
          <p15:clr>
            <a:srgbClr val="A4A3A4"/>
          </p15:clr>
        </p15:guide>
        <p15:guide id="3" orient="horz" pos="426">
          <p15:clr>
            <a:srgbClr val="A4A3A4"/>
          </p15:clr>
        </p15:guide>
        <p15:guide id="4" orient="horz" pos="255">
          <p15:clr>
            <a:srgbClr val="A4A3A4"/>
          </p15:clr>
        </p15:guide>
        <p15:guide id="5" pos="5600">
          <p15:clr>
            <a:srgbClr val="A4A3A4"/>
          </p15:clr>
        </p15:guide>
        <p15:guide id="6" pos="3914">
          <p15:clr>
            <a:srgbClr val="A4A3A4"/>
          </p15:clr>
        </p15:guide>
        <p15:guide id="7" pos="1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BA33"/>
    <a:srgbClr val="D83D60"/>
    <a:srgbClr val="43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00"/>
    <p:restoredTop sz="94640"/>
  </p:normalViewPr>
  <p:slideViewPr>
    <p:cSldViewPr snapToGrid="0">
      <p:cViewPr>
        <p:scale>
          <a:sx n="113" d="100"/>
          <a:sy n="113" d="100"/>
        </p:scale>
        <p:origin x="144" y="336"/>
      </p:cViewPr>
      <p:guideLst>
        <p:guide orient="horz" pos="3015"/>
        <p:guide orient="horz" pos="764"/>
        <p:guide orient="horz" pos="426"/>
        <p:guide orient="horz" pos="255"/>
        <p:guide pos="5600"/>
        <p:guide pos="3914"/>
        <p:guide pos="143"/>
      </p:guideLst>
    </p:cSldViewPr>
  </p:slideViewPr>
  <p:notesTextViewPr>
    <p:cViewPr>
      <p:scale>
        <a:sx n="85" d="100"/>
        <a:sy n="8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B0671-A66D-E846-88C7-0BFC0A6E7B29}" type="datetimeFigureOut">
              <a:rPr lang="en-US" smtClean="0"/>
              <a:t>10/20/16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0D810-CACE-9046-B16D-C0CBEBEB6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3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0D810-CACE-9046-B16D-C0CBEBEB6B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8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0D810-CACE-9046-B16D-C0CBEBEB6B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30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0D810-CACE-9046-B16D-C0CBEBEB6B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49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0D810-CACE-9046-B16D-C0CBEBEB6BC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67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0D810-CACE-9046-B16D-C0CBEBEB6BC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0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0D810-CACE-9046-B16D-C0CBEBEB6BC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24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0D810-CACE-9046-B16D-C0CBEBEB6BC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70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0D810-CACE-9046-B16D-C0CBEBEB6BC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55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0D810-CACE-9046-B16D-C0CBEBEB6BC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254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0D810-CACE-9046-B16D-C0CBEBEB6BC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10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0D810-CACE-9046-B16D-C0CBEBEB6B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0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0D810-CACE-9046-B16D-C0CBEBEB6B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4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0D810-CACE-9046-B16D-C0CBEBEB6B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12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0D810-CACE-9046-B16D-C0CBEBEB6B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70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0D810-CACE-9046-B16D-C0CBEBEB6B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07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0D810-CACE-9046-B16D-C0CBEBEB6B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38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0D810-CACE-9046-B16D-C0CBEBEB6B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25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0D810-CACE-9046-B16D-C0CBEBEB6B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00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35416" y="1212851"/>
            <a:ext cx="8654584" cy="3573462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56841" y="163398"/>
            <a:ext cx="5869334" cy="620827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06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2"/>
            <a:r>
              <a:rPr lang="en-GB" dirty="0" smtClean="0"/>
              <a:t>Fourth level</a:t>
            </a:r>
          </a:p>
          <a:p>
            <a:pPr lvl="2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4" name="Picture 3" descr="header-Strip-Oran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5415" y="684355"/>
            <a:ext cx="5996878" cy="99948"/>
          </a:xfrm>
          <a:prstGeom prst="rect">
            <a:avLst/>
          </a:prstGeom>
        </p:spPr>
      </p:pic>
      <p:pic>
        <p:nvPicPr>
          <p:cNvPr id="5" name="Picture 4" descr="header-Strip-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5415" y="684355"/>
            <a:ext cx="5996878" cy="9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74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2"/>
            <a:r>
              <a:rPr lang="en-GB" dirty="0" smtClean="0"/>
              <a:t>Fourth level</a:t>
            </a:r>
          </a:p>
          <a:p>
            <a:pPr lvl="2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177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841" y="163398"/>
            <a:ext cx="5869334" cy="620827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722313" y="2174488"/>
            <a:ext cx="7772400" cy="2152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i="0" kern="1200" cap="all" baseline="0">
                <a:solidFill>
                  <a:schemeClr val="bg1"/>
                </a:solidFill>
                <a:latin typeface="Gotham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063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74488"/>
            <a:ext cx="7772400" cy="2152244"/>
          </a:xfrm>
        </p:spPr>
        <p:txBody>
          <a:bodyPr anchor="t">
            <a:normAutofit/>
          </a:bodyPr>
          <a:lstStyle>
            <a:lvl1pPr algn="ctr">
              <a:defRPr sz="4000" b="1" cap="all" baseline="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33707"/>
            <a:ext cx="7772400" cy="916878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676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2"/>
            <a:r>
              <a:rPr lang="en-GB" dirty="0" smtClean="0"/>
              <a:t>Fourth level</a:t>
            </a:r>
          </a:p>
          <a:p>
            <a:pPr lvl="2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4" name="Picture 3" descr="header-Strip-Oran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5415" y="684355"/>
            <a:ext cx="5996878" cy="99948"/>
          </a:xfrm>
          <a:prstGeom prst="rect">
            <a:avLst/>
          </a:prstGeom>
        </p:spPr>
      </p:pic>
      <p:pic>
        <p:nvPicPr>
          <p:cNvPr id="5" name="Picture 4" descr="header-Strip-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5415" y="684355"/>
            <a:ext cx="5996878" cy="999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4989600"/>
            <a:ext cx="9144000" cy="153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28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5416" y="938213"/>
            <a:ext cx="4260384" cy="3848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2"/>
            <a:r>
              <a:rPr lang="en-GB" dirty="0" smtClean="0"/>
              <a:t>Fourth level</a:t>
            </a:r>
          </a:p>
          <a:p>
            <a:pPr lvl="2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38213"/>
            <a:ext cx="4241800" cy="384810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2"/>
            <a:r>
              <a:rPr lang="en-GB" dirty="0" smtClean="0"/>
              <a:t>Fourth level</a:t>
            </a:r>
          </a:p>
          <a:p>
            <a:pPr lvl="2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6" name="Picture 5" descr="header-Strip-Oran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5415" y="684355"/>
            <a:ext cx="5996878" cy="99948"/>
          </a:xfrm>
          <a:prstGeom prst="rect">
            <a:avLst/>
          </a:prstGeom>
        </p:spPr>
      </p:pic>
      <p:pic>
        <p:nvPicPr>
          <p:cNvPr id="7" name="Picture 6" descr="header-Strip-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5415" y="684355"/>
            <a:ext cx="5996878" cy="9994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989600"/>
            <a:ext cx="9144000" cy="153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28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35416" y="944563"/>
            <a:ext cx="4261972" cy="686594"/>
          </a:xfrm>
        </p:spPr>
        <p:txBody>
          <a:bodyPr anchor="b">
            <a:noAutofit/>
          </a:bodyPr>
          <a:lstStyle>
            <a:lvl1pPr marL="0" indent="0">
              <a:buNone/>
              <a:defRPr sz="18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944563"/>
            <a:ext cx="4258049" cy="686594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258049" cy="31551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2"/>
            <a:r>
              <a:rPr lang="en-GB" dirty="0" smtClean="0"/>
              <a:t>Fourth level</a:t>
            </a:r>
          </a:p>
          <a:p>
            <a:pPr lvl="2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7" name="Picture 6" descr="header-Strip-Oran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5415" y="684355"/>
            <a:ext cx="5996878" cy="99948"/>
          </a:xfrm>
          <a:prstGeom prst="rect">
            <a:avLst/>
          </a:prstGeom>
        </p:spPr>
      </p:pic>
      <p:pic>
        <p:nvPicPr>
          <p:cNvPr id="8" name="Picture 7" descr="header-Strip-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5415" y="684355"/>
            <a:ext cx="5996878" cy="9994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989600"/>
            <a:ext cx="9144000" cy="153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0"/>
          </p:nvPr>
        </p:nvSpPr>
        <p:spPr>
          <a:xfrm>
            <a:off x="235416" y="1631157"/>
            <a:ext cx="4261972" cy="31551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2"/>
            <a:r>
              <a:rPr lang="en-GB" dirty="0" smtClean="0"/>
              <a:t>Fourth level</a:t>
            </a:r>
          </a:p>
          <a:p>
            <a:pPr lvl="2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15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3" name="Picture 2" descr="header-Strip-Oran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5415" y="684355"/>
            <a:ext cx="5996878" cy="99948"/>
          </a:xfrm>
          <a:prstGeom prst="rect">
            <a:avLst/>
          </a:prstGeom>
        </p:spPr>
      </p:pic>
      <p:pic>
        <p:nvPicPr>
          <p:cNvPr id="4" name="Picture 3" descr="header-Strip-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5415" y="684355"/>
            <a:ext cx="5996878" cy="99948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4989600"/>
            <a:ext cx="9144000" cy="153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07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989600"/>
            <a:ext cx="9144000" cy="153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46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936624"/>
            <a:ext cx="3008313" cy="639609"/>
          </a:xfrm>
        </p:spPr>
        <p:txBody>
          <a:bodyPr anchor="b">
            <a:noAutofit/>
          </a:bodyPr>
          <a:lstStyle>
            <a:lvl1pPr algn="l">
              <a:defRPr sz="1800" b="0" i="0">
                <a:latin typeface="Gotham Book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44563"/>
            <a:ext cx="5111750" cy="3841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2"/>
            <a:r>
              <a:rPr lang="en-GB" dirty="0" smtClean="0"/>
              <a:t>Fourth level</a:t>
            </a:r>
          </a:p>
          <a:p>
            <a:pPr lvl="2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97483"/>
            <a:ext cx="3008313" cy="30888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989600"/>
            <a:ext cx="9144000" cy="153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6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071"/>
            <a:ext cx="9144000" cy="5143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7013" y="4176654"/>
            <a:ext cx="8640000" cy="720000"/>
          </a:xfrm>
          <a:blipFill rotWithShape="1">
            <a:blip r:embed="rId2"/>
            <a:stretch>
              <a:fillRect/>
            </a:stretch>
          </a:blipFill>
        </p:spPr>
        <p:txBody>
          <a:bodyPr anchor="t">
            <a:noAutofit/>
          </a:bodyPr>
          <a:lstStyle>
            <a:lvl1pPr algn="l">
              <a:defRPr sz="1600" b="0" i="0">
                <a:latin typeface="Gotham Book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624" y="4551590"/>
            <a:ext cx="5986462" cy="345064"/>
          </a:xfrm>
        </p:spPr>
        <p:txBody>
          <a:bodyPr anchor="t">
            <a:normAutofit/>
          </a:bodyPr>
          <a:lstStyle>
            <a:lvl1pPr marL="0" indent="0">
              <a:buNone/>
              <a:defRPr sz="1200">
                <a:latin typeface="Gotham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999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5416" y="165100"/>
            <a:ext cx="5996878" cy="517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415" y="950847"/>
            <a:ext cx="8654585" cy="3835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7" name="Picture 6" descr="TPW_Logo_web_140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833" y="173039"/>
            <a:ext cx="2331534" cy="61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7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400" b="0" i="0" kern="1200" baseline="0">
          <a:solidFill>
            <a:schemeClr val="tx1"/>
          </a:solidFill>
          <a:latin typeface="Gotham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4"/>
        </a:buClr>
        <a:buSzPct val="50000"/>
        <a:buFont typeface="Wingdings" charset="2"/>
        <a:buChar char="u"/>
        <a:defRPr sz="2400" kern="1200" baseline="0">
          <a:solidFill>
            <a:schemeClr val="tx1"/>
          </a:solidFill>
          <a:latin typeface="Gotham Book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4"/>
        </a:buClr>
        <a:buSzPct val="50000"/>
        <a:buFont typeface="Wingdings" charset="2"/>
        <a:buChar char="u"/>
        <a:defRPr sz="1800" kern="1200" baseline="0">
          <a:solidFill>
            <a:schemeClr val="tx1"/>
          </a:solidFill>
          <a:latin typeface="Gotham Book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3"/>
        </a:buClr>
        <a:buSzPct val="50000"/>
        <a:buFont typeface="Wingdings" charset="2"/>
        <a:buChar char="u"/>
        <a:defRPr sz="1800" kern="1200" baseline="0">
          <a:solidFill>
            <a:srgbClr val="7F7F7F"/>
          </a:solidFill>
          <a:latin typeface="Gotham Book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3"/>
        </a:buClr>
        <a:buSzPct val="50000"/>
        <a:buFont typeface="Wingdings" charset="2"/>
        <a:buChar char="u"/>
        <a:defRPr sz="1800" kern="1200" baseline="0">
          <a:solidFill>
            <a:schemeClr val="tx2"/>
          </a:solidFill>
          <a:latin typeface="Gotham Book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3"/>
        </a:buClr>
        <a:buSzPct val="50000"/>
        <a:buFont typeface="Wingdings" charset="2"/>
        <a:buChar char="u"/>
        <a:defRPr sz="1800" kern="1200" baseline="0">
          <a:solidFill>
            <a:schemeClr val="tx2"/>
          </a:solidFill>
          <a:latin typeface="Gotham Book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lang="en-US" sz="4800" spc="-128" dirty="0" smtClean="0">
                <a:solidFill>
                  <a:schemeClr val="bg2">
                    <a:lumMod val="95000"/>
                  </a:schemeClr>
                </a:solidFill>
              </a:rPr>
              <a:t>8-Step Roadmap </a:t>
            </a:r>
            <a:r>
              <a:rPr lang="en-US" sz="4800" spc="-128" dirty="0">
                <a:solidFill>
                  <a:schemeClr val="bg2">
                    <a:lumMod val="95000"/>
                  </a:schemeClr>
                </a:solidFill>
              </a:rPr>
              <a:t>for </a:t>
            </a:r>
            <a:r>
              <a:rPr lang="en-US" sz="4800" spc="-128" dirty="0" smtClean="0">
                <a:solidFill>
                  <a:schemeClr val="bg2">
                    <a:lumMod val="95000"/>
                  </a:schemeClr>
                </a:solidFill>
              </a:rPr>
              <a:t>Change</a:t>
            </a:r>
            <a:endParaRPr lang="en-US" sz="4800" spc="-128" dirty="0">
              <a:solidFill>
                <a:schemeClr val="bg2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51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A Child’s Life: Downward Trajectory</a:t>
            </a:r>
            <a:endParaRPr lang="en-US" dirty="0"/>
          </a:p>
        </p:txBody>
      </p:sp>
      <p:pic>
        <p:nvPicPr>
          <p:cNvPr id="4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0450" y="1104541"/>
            <a:ext cx="5344755" cy="334686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67"/>
          <p:cNvSpPr/>
          <p:nvPr/>
        </p:nvSpPr>
        <p:spPr>
          <a:xfrm rot="16580450">
            <a:off x="5249173" y="1989250"/>
            <a:ext cx="960346" cy="357501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6" name="Shape 68"/>
          <p:cNvSpPr/>
          <p:nvPr/>
        </p:nvSpPr>
        <p:spPr>
          <a:xfrm>
            <a:off x="3968570" y="3013469"/>
            <a:ext cx="1760776" cy="42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lnSpc>
                <a:spcPts val="2800"/>
              </a:lnSpc>
              <a:defRPr sz="2400" b="1" spc="-48">
                <a:solidFill>
                  <a:srgbClr val="DB0962"/>
                </a:solidFill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lang="en-GB" sz="1600" b="1" spc="-48" dirty="0" smtClean="0">
                <a:solidFill>
                  <a:srgbClr val="DB0962"/>
                </a:solidFill>
              </a:rPr>
              <a:t>3</a:t>
            </a:r>
            <a:r>
              <a:rPr lang="en-GB" sz="1600" b="1" spc="-48" baseline="30000" dirty="0" smtClean="0">
                <a:solidFill>
                  <a:srgbClr val="DB0962"/>
                </a:solidFill>
              </a:rPr>
              <a:t>rd</a:t>
            </a:r>
            <a:r>
              <a:rPr lang="en-GB" sz="1600" b="1" spc="-48" dirty="0" smtClean="0">
                <a:solidFill>
                  <a:srgbClr val="DB0962"/>
                </a:solidFill>
              </a:rPr>
              <a:t> Grade Can’t Read</a:t>
            </a:r>
            <a:endParaRPr sz="1600" b="1" spc="-48" dirty="0">
              <a:solidFill>
                <a:srgbClr val="DB0962"/>
              </a:solidFill>
            </a:endParaRPr>
          </a:p>
        </p:txBody>
      </p:sp>
      <p:sp>
        <p:nvSpPr>
          <p:cNvPr id="9" name="Shape 71"/>
          <p:cNvSpPr/>
          <p:nvPr/>
        </p:nvSpPr>
        <p:spPr>
          <a:xfrm rot="14986631">
            <a:off x="1829063" y="1112667"/>
            <a:ext cx="136118" cy="1703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10" name="Shape 53"/>
          <p:cNvSpPr/>
          <p:nvPr/>
        </p:nvSpPr>
        <p:spPr>
          <a:xfrm>
            <a:off x="6851948" y="4374752"/>
            <a:ext cx="673508" cy="421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ts val="2800"/>
              </a:lnSpc>
              <a:defRPr sz="1600" b="1" spc="-32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1600" b="1" spc="-32" dirty="0">
                <a:solidFill>
                  <a:srgbClr val="58595B"/>
                </a:solidFill>
              </a:rPr>
              <a:t>18 yrs</a:t>
            </a:r>
          </a:p>
        </p:txBody>
      </p:sp>
      <p:sp>
        <p:nvSpPr>
          <p:cNvPr id="11" name="Shape 55"/>
          <p:cNvSpPr/>
          <p:nvPr/>
        </p:nvSpPr>
        <p:spPr>
          <a:xfrm>
            <a:off x="2088890" y="4374752"/>
            <a:ext cx="612141" cy="421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ts val="2800"/>
              </a:lnSpc>
              <a:defRPr sz="1600" b="1" spc="-32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1600" b="1" spc="-32" dirty="0">
                <a:solidFill>
                  <a:srgbClr val="58595B"/>
                </a:solidFill>
              </a:rPr>
              <a:t>0 yrs</a:t>
            </a:r>
          </a:p>
        </p:txBody>
      </p:sp>
    </p:spTree>
    <p:extLst>
      <p:ext uri="{BB962C8B-B14F-4D97-AF65-F5344CB8AC3E}">
        <p14:creationId xmlns:p14="http://schemas.microsoft.com/office/powerpoint/2010/main" val="177400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A Child’s Life: Downward Trajectory</a:t>
            </a:r>
            <a:endParaRPr lang="en-US" dirty="0"/>
          </a:p>
        </p:txBody>
      </p:sp>
      <p:pic>
        <p:nvPicPr>
          <p:cNvPr id="4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0450" y="1104541"/>
            <a:ext cx="5344755" cy="334686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67"/>
          <p:cNvSpPr/>
          <p:nvPr/>
        </p:nvSpPr>
        <p:spPr>
          <a:xfrm rot="16784500">
            <a:off x="4714995" y="1213859"/>
            <a:ext cx="1315164" cy="437621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6" name="Shape 68"/>
          <p:cNvSpPr/>
          <p:nvPr/>
        </p:nvSpPr>
        <p:spPr>
          <a:xfrm>
            <a:off x="3274251" y="2425960"/>
            <a:ext cx="4075553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lnSpc>
                <a:spcPts val="2800"/>
              </a:lnSpc>
              <a:defRPr sz="2400" b="1" spc="-48">
                <a:solidFill>
                  <a:srgbClr val="DB0962"/>
                </a:solidFill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lang="en-GB" sz="1600" b="1" spc="-48" smtClean="0">
                <a:solidFill>
                  <a:srgbClr val="DB0962"/>
                </a:solidFill>
              </a:rPr>
              <a:t>1</a:t>
            </a:r>
            <a:r>
              <a:rPr lang="en-GB" sz="1600" b="1" spc="-48" baseline="30000" smtClean="0">
                <a:solidFill>
                  <a:srgbClr val="DB0962"/>
                </a:solidFill>
              </a:rPr>
              <a:t>st</a:t>
            </a:r>
            <a:r>
              <a:rPr lang="en-GB" sz="1600" b="1" spc="-48" smtClean="0">
                <a:solidFill>
                  <a:srgbClr val="DB0962"/>
                </a:solidFill>
              </a:rPr>
              <a:t> Grade, Not Ready To Learn</a:t>
            </a:r>
            <a:endParaRPr sz="1600" b="1" spc="-48" dirty="0">
              <a:solidFill>
                <a:srgbClr val="DB0962"/>
              </a:solidFill>
            </a:endParaRPr>
          </a:p>
        </p:txBody>
      </p:sp>
      <p:sp>
        <p:nvSpPr>
          <p:cNvPr id="9" name="Shape 71"/>
          <p:cNvSpPr/>
          <p:nvPr/>
        </p:nvSpPr>
        <p:spPr>
          <a:xfrm rot="14986631">
            <a:off x="1829063" y="1112667"/>
            <a:ext cx="136118" cy="1703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10" name="Shape 53"/>
          <p:cNvSpPr/>
          <p:nvPr/>
        </p:nvSpPr>
        <p:spPr>
          <a:xfrm>
            <a:off x="6851948" y="4374752"/>
            <a:ext cx="673508" cy="421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ts val="2800"/>
              </a:lnSpc>
              <a:defRPr sz="1600" b="1" spc="-32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1600" b="1" spc="-32" dirty="0">
                <a:solidFill>
                  <a:srgbClr val="58595B"/>
                </a:solidFill>
              </a:rPr>
              <a:t>18 yrs</a:t>
            </a:r>
          </a:p>
        </p:txBody>
      </p:sp>
      <p:sp>
        <p:nvSpPr>
          <p:cNvPr id="11" name="Shape 55"/>
          <p:cNvSpPr/>
          <p:nvPr/>
        </p:nvSpPr>
        <p:spPr>
          <a:xfrm>
            <a:off x="2088890" y="4374752"/>
            <a:ext cx="612141" cy="421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ts val="2800"/>
              </a:lnSpc>
              <a:defRPr sz="1600" b="1" spc="-32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1600" b="1" spc="-32" dirty="0">
                <a:solidFill>
                  <a:srgbClr val="58595B"/>
                </a:solidFill>
              </a:rPr>
              <a:t>0 yrs</a:t>
            </a:r>
          </a:p>
        </p:txBody>
      </p:sp>
    </p:spTree>
    <p:extLst>
      <p:ext uri="{BB962C8B-B14F-4D97-AF65-F5344CB8AC3E}">
        <p14:creationId xmlns:p14="http://schemas.microsoft.com/office/powerpoint/2010/main" val="200754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A Child’s Life: Downward Trajectory</a:t>
            </a:r>
            <a:endParaRPr lang="en-US" dirty="0"/>
          </a:p>
        </p:txBody>
      </p:sp>
      <p:pic>
        <p:nvPicPr>
          <p:cNvPr id="4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0450" y="1104541"/>
            <a:ext cx="5344755" cy="334686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67"/>
          <p:cNvSpPr/>
          <p:nvPr/>
        </p:nvSpPr>
        <p:spPr>
          <a:xfrm rot="18819818">
            <a:off x="2602966" y="1750629"/>
            <a:ext cx="1303384" cy="15302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10" name="Shape 53"/>
          <p:cNvSpPr/>
          <p:nvPr/>
        </p:nvSpPr>
        <p:spPr>
          <a:xfrm>
            <a:off x="6851948" y="4374752"/>
            <a:ext cx="673508" cy="421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ts val="2800"/>
              </a:lnSpc>
              <a:defRPr sz="1600" b="1" spc="-32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1600" b="1" spc="-32" dirty="0">
                <a:solidFill>
                  <a:srgbClr val="58595B"/>
                </a:solidFill>
              </a:rPr>
              <a:t>18 yrs</a:t>
            </a:r>
          </a:p>
        </p:txBody>
      </p:sp>
      <p:sp>
        <p:nvSpPr>
          <p:cNvPr id="11" name="Shape 55"/>
          <p:cNvSpPr/>
          <p:nvPr/>
        </p:nvSpPr>
        <p:spPr>
          <a:xfrm>
            <a:off x="2088890" y="4374752"/>
            <a:ext cx="612141" cy="421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ts val="2800"/>
              </a:lnSpc>
              <a:defRPr sz="1600" b="1" spc="-32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1600" b="1" spc="-32" dirty="0">
                <a:solidFill>
                  <a:srgbClr val="58595B"/>
                </a:solidFill>
              </a:rPr>
              <a:t>0 yrs</a:t>
            </a:r>
          </a:p>
        </p:txBody>
      </p:sp>
      <p:sp>
        <p:nvSpPr>
          <p:cNvPr id="12" name="Shape 67"/>
          <p:cNvSpPr/>
          <p:nvPr/>
        </p:nvSpPr>
        <p:spPr>
          <a:xfrm rot="18137864">
            <a:off x="3810480" y="2445953"/>
            <a:ext cx="1303384" cy="18353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9" name="Shape 71"/>
          <p:cNvSpPr/>
          <p:nvPr/>
        </p:nvSpPr>
        <p:spPr>
          <a:xfrm rot="14986631">
            <a:off x="1829063" y="1112667"/>
            <a:ext cx="136118" cy="1703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6" name="Shape 68"/>
          <p:cNvSpPr/>
          <p:nvPr/>
        </p:nvSpPr>
        <p:spPr>
          <a:xfrm>
            <a:off x="2665050" y="1706242"/>
            <a:ext cx="4075553" cy="42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lnSpc>
                <a:spcPts val="2800"/>
              </a:lnSpc>
              <a:defRPr sz="2400" b="1" spc="-48">
                <a:solidFill>
                  <a:srgbClr val="DB0962"/>
                </a:solidFill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lang="en-GB" sz="1600" b="1" spc="-48" smtClean="0">
                <a:solidFill>
                  <a:srgbClr val="DB0962"/>
                </a:solidFill>
              </a:rPr>
              <a:t>No Pre-School Learning</a:t>
            </a:r>
            <a:endParaRPr sz="1600" b="1" spc="-48" dirty="0">
              <a:solidFill>
                <a:srgbClr val="DB0962"/>
              </a:solidFill>
            </a:endParaRPr>
          </a:p>
        </p:txBody>
      </p:sp>
      <p:sp>
        <p:nvSpPr>
          <p:cNvPr id="13" name="Shape 67"/>
          <p:cNvSpPr/>
          <p:nvPr/>
        </p:nvSpPr>
        <p:spPr>
          <a:xfrm rot="16494449">
            <a:off x="5504775" y="2516569"/>
            <a:ext cx="1303384" cy="214141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936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A Child’s Life: Downward Trajectory</a:t>
            </a:r>
            <a:endParaRPr lang="en-US" dirty="0"/>
          </a:p>
        </p:txBody>
      </p:sp>
      <p:pic>
        <p:nvPicPr>
          <p:cNvPr id="4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0450" y="1104541"/>
            <a:ext cx="5344755" cy="334686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67"/>
          <p:cNvSpPr/>
          <p:nvPr/>
        </p:nvSpPr>
        <p:spPr>
          <a:xfrm rot="18819818">
            <a:off x="2602966" y="1750629"/>
            <a:ext cx="1303384" cy="15302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10" name="Shape 53"/>
          <p:cNvSpPr/>
          <p:nvPr/>
        </p:nvSpPr>
        <p:spPr>
          <a:xfrm>
            <a:off x="6851948" y="4374752"/>
            <a:ext cx="673508" cy="421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ts val="2800"/>
              </a:lnSpc>
              <a:defRPr sz="1600" b="1" spc="-32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1600" b="1" spc="-32" dirty="0">
                <a:solidFill>
                  <a:srgbClr val="58595B"/>
                </a:solidFill>
              </a:rPr>
              <a:t>18 yrs</a:t>
            </a:r>
          </a:p>
        </p:txBody>
      </p:sp>
      <p:sp>
        <p:nvSpPr>
          <p:cNvPr id="11" name="Shape 55"/>
          <p:cNvSpPr/>
          <p:nvPr/>
        </p:nvSpPr>
        <p:spPr>
          <a:xfrm>
            <a:off x="2088890" y="4374752"/>
            <a:ext cx="612141" cy="421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ts val="2800"/>
              </a:lnSpc>
              <a:defRPr sz="1600" b="1" spc="-32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1600" b="1" spc="-32" dirty="0">
                <a:solidFill>
                  <a:srgbClr val="58595B"/>
                </a:solidFill>
              </a:rPr>
              <a:t>0 yrs</a:t>
            </a:r>
          </a:p>
        </p:txBody>
      </p:sp>
      <p:sp>
        <p:nvSpPr>
          <p:cNvPr id="12" name="Shape 67"/>
          <p:cNvSpPr/>
          <p:nvPr/>
        </p:nvSpPr>
        <p:spPr>
          <a:xfrm rot="18137864">
            <a:off x="3810480" y="2445953"/>
            <a:ext cx="1303384" cy="18353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9" name="Shape 71"/>
          <p:cNvSpPr/>
          <p:nvPr/>
        </p:nvSpPr>
        <p:spPr>
          <a:xfrm rot="14986631">
            <a:off x="1829063" y="1112667"/>
            <a:ext cx="136118" cy="1703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13" name="Shape 67"/>
          <p:cNvSpPr/>
          <p:nvPr/>
        </p:nvSpPr>
        <p:spPr>
          <a:xfrm rot="16494449">
            <a:off x="5504775" y="2516569"/>
            <a:ext cx="1303384" cy="214141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pic>
        <p:nvPicPr>
          <p:cNvPr id="14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30445" y="1104540"/>
            <a:ext cx="5344760" cy="3346868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67"/>
          <p:cNvSpPr/>
          <p:nvPr/>
        </p:nvSpPr>
        <p:spPr>
          <a:xfrm rot="18819818">
            <a:off x="4626116" y="1799413"/>
            <a:ext cx="3131486" cy="11602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16" name="Shape 67"/>
          <p:cNvSpPr/>
          <p:nvPr/>
        </p:nvSpPr>
        <p:spPr>
          <a:xfrm>
            <a:off x="2902032" y="3705673"/>
            <a:ext cx="1789121" cy="6088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17" name="Shape 67"/>
          <p:cNvSpPr/>
          <p:nvPr/>
        </p:nvSpPr>
        <p:spPr>
          <a:xfrm rot="1371278">
            <a:off x="4824515" y="2695173"/>
            <a:ext cx="493180" cy="104776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2" name="Oval 1"/>
          <p:cNvSpPr/>
          <p:nvPr/>
        </p:nvSpPr>
        <p:spPr>
          <a:xfrm>
            <a:off x="4689267" y="3669010"/>
            <a:ext cx="99203" cy="94891"/>
          </a:xfrm>
          <a:prstGeom prst="ellipse">
            <a:avLst/>
          </a:prstGeom>
          <a:solidFill>
            <a:srgbClr val="D83D60"/>
          </a:solidFill>
          <a:ln>
            <a:solidFill>
              <a:srgbClr val="D83D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hape 67"/>
          <p:cNvSpPr/>
          <p:nvPr/>
        </p:nvSpPr>
        <p:spPr>
          <a:xfrm rot="3556314">
            <a:off x="4624391" y="3190651"/>
            <a:ext cx="493180" cy="42910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6" name="Shape 68"/>
          <p:cNvSpPr/>
          <p:nvPr/>
        </p:nvSpPr>
        <p:spPr>
          <a:xfrm>
            <a:off x="2873425" y="3990940"/>
            <a:ext cx="4075553" cy="42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lnSpc>
                <a:spcPts val="2800"/>
              </a:lnSpc>
              <a:defRPr sz="2400" b="1" spc="-48">
                <a:solidFill>
                  <a:srgbClr val="DB0962"/>
                </a:solidFill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lang="en-GB" sz="1600" b="1" spc="-48" dirty="0" smtClean="0">
                <a:solidFill>
                  <a:srgbClr val="82BA33"/>
                </a:solidFill>
              </a:rPr>
              <a:t>Quality Pre-School </a:t>
            </a:r>
            <a:endParaRPr sz="1600" b="1" spc="-48" dirty="0">
              <a:solidFill>
                <a:srgbClr val="82BA33"/>
              </a:solidFill>
            </a:endParaRPr>
          </a:p>
        </p:txBody>
      </p:sp>
      <p:sp>
        <p:nvSpPr>
          <p:cNvPr id="21" name="Shape 67"/>
          <p:cNvSpPr/>
          <p:nvPr/>
        </p:nvSpPr>
        <p:spPr>
          <a:xfrm>
            <a:off x="6584484" y="3716455"/>
            <a:ext cx="1789121" cy="6088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20" name="Shape 68"/>
          <p:cNvSpPr/>
          <p:nvPr/>
        </p:nvSpPr>
        <p:spPr>
          <a:xfrm>
            <a:off x="6560264" y="3955902"/>
            <a:ext cx="1500410" cy="42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lnSpc>
                <a:spcPts val="2800"/>
              </a:lnSpc>
              <a:defRPr sz="2400" b="1" spc="-48">
                <a:solidFill>
                  <a:srgbClr val="DB0962"/>
                </a:solidFill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1600" b="1" spc="-48" dirty="0">
                <a:solidFill>
                  <a:srgbClr val="DB0962"/>
                </a:solidFill>
              </a:rPr>
              <a:t>Unemployed/jail</a:t>
            </a:r>
          </a:p>
        </p:txBody>
      </p:sp>
    </p:spTree>
    <p:extLst>
      <p:ext uri="{BB962C8B-B14F-4D97-AF65-F5344CB8AC3E}">
        <p14:creationId xmlns:p14="http://schemas.microsoft.com/office/powerpoint/2010/main" val="182782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A Child’s Life: Downward Trajectory</a:t>
            </a:r>
            <a:endParaRPr lang="en-US" dirty="0"/>
          </a:p>
        </p:txBody>
      </p:sp>
      <p:pic>
        <p:nvPicPr>
          <p:cNvPr id="4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0450" y="1104541"/>
            <a:ext cx="5344755" cy="334686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67"/>
          <p:cNvSpPr/>
          <p:nvPr/>
        </p:nvSpPr>
        <p:spPr>
          <a:xfrm rot="18819818">
            <a:off x="2602966" y="1750629"/>
            <a:ext cx="1303384" cy="15302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10" name="Shape 53"/>
          <p:cNvSpPr/>
          <p:nvPr/>
        </p:nvSpPr>
        <p:spPr>
          <a:xfrm>
            <a:off x="6851948" y="4374752"/>
            <a:ext cx="673508" cy="421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ts val="2800"/>
              </a:lnSpc>
              <a:defRPr sz="1600" b="1" spc="-32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1600" b="1" spc="-32" dirty="0">
                <a:solidFill>
                  <a:srgbClr val="58595B"/>
                </a:solidFill>
              </a:rPr>
              <a:t>18 yrs</a:t>
            </a:r>
          </a:p>
        </p:txBody>
      </p:sp>
      <p:sp>
        <p:nvSpPr>
          <p:cNvPr id="11" name="Shape 55"/>
          <p:cNvSpPr/>
          <p:nvPr/>
        </p:nvSpPr>
        <p:spPr>
          <a:xfrm>
            <a:off x="2088890" y="4374752"/>
            <a:ext cx="612141" cy="421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ts val="2800"/>
              </a:lnSpc>
              <a:defRPr sz="1600" b="1" spc="-32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1600" b="1" spc="-32" dirty="0">
                <a:solidFill>
                  <a:srgbClr val="58595B"/>
                </a:solidFill>
              </a:rPr>
              <a:t>0 yrs</a:t>
            </a:r>
          </a:p>
        </p:txBody>
      </p:sp>
      <p:sp>
        <p:nvSpPr>
          <p:cNvPr id="12" name="Shape 67"/>
          <p:cNvSpPr/>
          <p:nvPr/>
        </p:nvSpPr>
        <p:spPr>
          <a:xfrm rot="18137864">
            <a:off x="3810480" y="2445953"/>
            <a:ext cx="1303384" cy="18353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9" name="Shape 71"/>
          <p:cNvSpPr/>
          <p:nvPr/>
        </p:nvSpPr>
        <p:spPr>
          <a:xfrm rot="14986631">
            <a:off x="1829063" y="1112667"/>
            <a:ext cx="136118" cy="1703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13" name="Shape 67"/>
          <p:cNvSpPr/>
          <p:nvPr/>
        </p:nvSpPr>
        <p:spPr>
          <a:xfrm rot="16494449">
            <a:off x="5504775" y="2516569"/>
            <a:ext cx="1303384" cy="214141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pic>
        <p:nvPicPr>
          <p:cNvPr id="14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30445" y="1104540"/>
            <a:ext cx="5344760" cy="3346868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67"/>
          <p:cNvSpPr/>
          <p:nvPr/>
        </p:nvSpPr>
        <p:spPr>
          <a:xfrm rot="18819818">
            <a:off x="4626116" y="1799413"/>
            <a:ext cx="3131486" cy="11602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16" name="Shape 67"/>
          <p:cNvSpPr/>
          <p:nvPr/>
        </p:nvSpPr>
        <p:spPr>
          <a:xfrm>
            <a:off x="3840480" y="3705673"/>
            <a:ext cx="850673" cy="6088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17" name="Shape 67"/>
          <p:cNvSpPr/>
          <p:nvPr/>
        </p:nvSpPr>
        <p:spPr>
          <a:xfrm rot="1371278">
            <a:off x="4824515" y="2695173"/>
            <a:ext cx="493180" cy="104776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2" name="Oval 1"/>
          <p:cNvSpPr/>
          <p:nvPr/>
        </p:nvSpPr>
        <p:spPr>
          <a:xfrm>
            <a:off x="4689267" y="3669010"/>
            <a:ext cx="99203" cy="94891"/>
          </a:xfrm>
          <a:prstGeom prst="ellipse">
            <a:avLst/>
          </a:prstGeom>
          <a:solidFill>
            <a:srgbClr val="D83D60"/>
          </a:solidFill>
          <a:ln>
            <a:solidFill>
              <a:srgbClr val="D83D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hape 67"/>
          <p:cNvSpPr/>
          <p:nvPr/>
        </p:nvSpPr>
        <p:spPr>
          <a:xfrm rot="3556314">
            <a:off x="4624391" y="3190651"/>
            <a:ext cx="493180" cy="42910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22" name="Shape 67"/>
          <p:cNvSpPr/>
          <p:nvPr/>
        </p:nvSpPr>
        <p:spPr>
          <a:xfrm>
            <a:off x="4883682" y="3955901"/>
            <a:ext cx="947863" cy="2630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6" name="Shape 68"/>
          <p:cNvSpPr/>
          <p:nvPr/>
        </p:nvSpPr>
        <p:spPr>
          <a:xfrm>
            <a:off x="3798852" y="3821655"/>
            <a:ext cx="4075553" cy="42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lnSpc>
                <a:spcPts val="2800"/>
              </a:lnSpc>
              <a:defRPr sz="2400" b="1" spc="-48">
                <a:solidFill>
                  <a:srgbClr val="DB0962"/>
                </a:solidFill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lang="en-GB" sz="1600" b="1" spc="-48" dirty="0" smtClean="0">
                <a:solidFill>
                  <a:srgbClr val="82BA33"/>
                </a:solidFill>
              </a:rPr>
              <a:t>1</a:t>
            </a:r>
            <a:r>
              <a:rPr lang="en-GB" sz="1600" b="1" spc="-48" baseline="30000" dirty="0" smtClean="0">
                <a:solidFill>
                  <a:srgbClr val="82BA33"/>
                </a:solidFill>
              </a:rPr>
              <a:t>st</a:t>
            </a:r>
            <a:r>
              <a:rPr lang="en-GB" sz="1600" b="1" spc="-48" dirty="0" smtClean="0">
                <a:solidFill>
                  <a:srgbClr val="82BA33"/>
                </a:solidFill>
              </a:rPr>
              <a:t> Grade Ready To Learn</a:t>
            </a:r>
            <a:endParaRPr sz="1600" b="1" spc="-48" dirty="0">
              <a:solidFill>
                <a:srgbClr val="82BA33"/>
              </a:solidFill>
            </a:endParaRPr>
          </a:p>
        </p:txBody>
      </p:sp>
      <p:sp>
        <p:nvSpPr>
          <p:cNvPr id="21" name="Shape 67"/>
          <p:cNvSpPr/>
          <p:nvPr/>
        </p:nvSpPr>
        <p:spPr>
          <a:xfrm>
            <a:off x="6584484" y="3716455"/>
            <a:ext cx="1789121" cy="6088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20" name="Shape 68"/>
          <p:cNvSpPr/>
          <p:nvPr/>
        </p:nvSpPr>
        <p:spPr>
          <a:xfrm>
            <a:off x="6560264" y="3955902"/>
            <a:ext cx="1500410" cy="42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lnSpc>
                <a:spcPts val="2800"/>
              </a:lnSpc>
              <a:defRPr sz="2400" b="1" spc="-48">
                <a:solidFill>
                  <a:srgbClr val="DB0962"/>
                </a:solidFill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1600" b="1" spc="-48" dirty="0">
                <a:solidFill>
                  <a:srgbClr val="DB0962"/>
                </a:solidFill>
              </a:rPr>
              <a:t>Unemployed/jail</a:t>
            </a:r>
          </a:p>
        </p:txBody>
      </p:sp>
    </p:spTree>
    <p:extLst>
      <p:ext uri="{BB962C8B-B14F-4D97-AF65-F5344CB8AC3E}">
        <p14:creationId xmlns:p14="http://schemas.microsoft.com/office/powerpoint/2010/main" val="80731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A Child’s Life: Downward Trajectory</a:t>
            </a:r>
            <a:endParaRPr lang="en-US" dirty="0"/>
          </a:p>
        </p:txBody>
      </p:sp>
      <p:pic>
        <p:nvPicPr>
          <p:cNvPr id="4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0450" y="1104541"/>
            <a:ext cx="5344755" cy="334686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67"/>
          <p:cNvSpPr/>
          <p:nvPr/>
        </p:nvSpPr>
        <p:spPr>
          <a:xfrm rot="18819818">
            <a:off x="2602966" y="1750629"/>
            <a:ext cx="1303384" cy="15302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10" name="Shape 53"/>
          <p:cNvSpPr/>
          <p:nvPr/>
        </p:nvSpPr>
        <p:spPr>
          <a:xfrm>
            <a:off x="6851948" y="4374752"/>
            <a:ext cx="673508" cy="421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ts val="2800"/>
              </a:lnSpc>
              <a:defRPr sz="1600" b="1" spc="-32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1600" b="1" spc="-32" dirty="0">
                <a:solidFill>
                  <a:srgbClr val="58595B"/>
                </a:solidFill>
              </a:rPr>
              <a:t>18 yrs</a:t>
            </a:r>
          </a:p>
        </p:txBody>
      </p:sp>
      <p:sp>
        <p:nvSpPr>
          <p:cNvPr id="11" name="Shape 55"/>
          <p:cNvSpPr/>
          <p:nvPr/>
        </p:nvSpPr>
        <p:spPr>
          <a:xfrm>
            <a:off x="2088890" y="4374752"/>
            <a:ext cx="612141" cy="421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ts val="2800"/>
              </a:lnSpc>
              <a:defRPr sz="1600" b="1" spc="-32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1600" b="1" spc="-32" dirty="0">
                <a:solidFill>
                  <a:srgbClr val="58595B"/>
                </a:solidFill>
              </a:rPr>
              <a:t>0 yrs</a:t>
            </a:r>
          </a:p>
        </p:txBody>
      </p:sp>
      <p:sp>
        <p:nvSpPr>
          <p:cNvPr id="12" name="Shape 67"/>
          <p:cNvSpPr/>
          <p:nvPr/>
        </p:nvSpPr>
        <p:spPr>
          <a:xfrm rot="18137864">
            <a:off x="3810480" y="2445953"/>
            <a:ext cx="1303384" cy="18353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9" name="Shape 71"/>
          <p:cNvSpPr/>
          <p:nvPr/>
        </p:nvSpPr>
        <p:spPr>
          <a:xfrm rot="14986631">
            <a:off x="1829063" y="1112667"/>
            <a:ext cx="136118" cy="1703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13" name="Shape 67"/>
          <p:cNvSpPr/>
          <p:nvPr/>
        </p:nvSpPr>
        <p:spPr>
          <a:xfrm rot="16494449">
            <a:off x="5504775" y="2516569"/>
            <a:ext cx="1303384" cy="214141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pic>
        <p:nvPicPr>
          <p:cNvPr id="14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30445" y="1104540"/>
            <a:ext cx="5344760" cy="3346868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67"/>
          <p:cNvSpPr/>
          <p:nvPr/>
        </p:nvSpPr>
        <p:spPr>
          <a:xfrm rot="18819818">
            <a:off x="4626116" y="1799413"/>
            <a:ext cx="3131486" cy="11602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17" name="Shape 67"/>
          <p:cNvSpPr/>
          <p:nvPr/>
        </p:nvSpPr>
        <p:spPr>
          <a:xfrm rot="1371278">
            <a:off x="4824515" y="2695173"/>
            <a:ext cx="493180" cy="104776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19" name="Shape 67"/>
          <p:cNvSpPr/>
          <p:nvPr/>
        </p:nvSpPr>
        <p:spPr>
          <a:xfrm rot="3556314">
            <a:off x="4624391" y="3190651"/>
            <a:ext cx="493180" cy="42910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6" name="Shape 68"/>
          <p:cNvSpPr/>
          <p:nvPr/>
        </p:nvSpPr>
        <p:spPr>
          <a:xfrm>
            <a:off x="4814171" y="3414701"/>
            <a:ext cx="4075553" cy="42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lnSpc>
                <a:spcPts val="2800"/>
              </a:lnSpc>
              <a:defRPr sz="2400" b="1" spc="-48">
                <a:solidFill>
                  <a:srgbClr val="DB0962"/>
                </a:solidFill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lang="en-GB" sz="1600" dirty="0" smtClean="0">
                <a:solidFill>
                  <a:srgbClr val="82BA33"/>
                </a:solidFill>
              </a:rPr>
              <a:t>Reading by 3</a:t>
            </a:r>
            <a:r>
              <a:rPr lang="en-GB" sz="1600" baseline="30000" dirty="0" smtClean="0">
                <a:solidFill>
                  <a:srgbClr val="82BA33"/>
                </a:solidFill>
              </a:rPr>
              <a:t>rd</a:t>
            </a:r>
            <a:r>
              <a:rPr lang="en-GB" sz="1600" dirty="0" smtClean="0">
                <a:solidFill>
                  <a:srgbClr val="82BA33"/>
                </a:solidFill>
              </a:rPr>
              <a:t> Grade</a:t>
            </a:r>
            <a:endParaRPr sz="1600" b="1" spc="-48" dirty="0">
              <a:solidFill>
                <a:srgbClr val="82BA33"/>
              </a:solidFill>
            </a:endParaRPr>
          </a:p>
        </p:txBody>
      </p:sp>
      <p:sp>
        <p:nvSpPr>
          <p:cNvPr id="21" name="Shape 67"/>
          <p:cNvSpPr/>
          <p:nvPr/>
        </p:nvSpPr>
        <p:spPr>
          <a:xfrm>
            <a:off x="6584484" y="3716455"/>
            <a:ext cx="1789121" cy="6088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20" name="Shape 68"/>
          <p:cNvSpPr/>
          <p:nvPr/>
        </p:nvSpPr>
        <p:spPr>
          <a:xfrm>
            <a:off x="6560264" y="3955902"/>
            <a:ext cx="1500410" cy="42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lnSpc>
                <a:spcPts val="2800"/>
              </a:lnSpc>
              <a:defRPr sz="2400" b="1" spc="-48">
                <a:solidFill>
                  <a:srgbClr val="DB0962"/>
                </a:solidFill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1600" b="1" spc="-48" dirty="0">
                <a:solidFill>
                  <a:srgbClr val="DB0962"/>
                </a:solidFill>
              </a:rPr>
              <a:t>Unemployed/jail</a:t>
            </a:r>
          </a:p>
        </p:txBody>
      </p:sp>
    </p:spTree>
    <p:extLst>
      <p:ext uri="{BB962C8B-B14F-4D97-AF65-F5344CB8AC3E}">
        <p14:creationId xmlns:p14="http://schemas.microsoft.com/office/powerpoint/2010/main" val="88665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A Child’s Life: Downward Trajectory</a:t>
            </a:r>
            <a:endParaRPr lang="en-US" dirty="0"/>
          </a:p>
        </p:txBody>
      </p:sp>
      <p:pic>
        <p:nvPicPr>
          <p:cNvPr id="4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0450" y="1104541"/>
            <a:ext cx="5344755" cy="334686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67"/>
          <p:cNvSpPr/>
          <p:nvPr/>
        </p:nvSpPr>
        <p:spPr>
          <a:xfrm rot="18819818">
            <a:off x="2602966" y="1750629"/>
            <a:ext cx="1303384" cy="15302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10" name="Shape 53"/>
          <p:cNvSpPr/>
          <p:nvPr/>
        </p:nvSpPr>
        <p:spPr>
          <a:xfrm>
            <a:off x="6851948" y="4374752"/>
            <a:ext cx="673508" cy="421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ts val="2800"/>
              </a:lnSpc>
              <a:defRPr sz="1600" b="1" spc="-32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1600" b="1" spc="-32" dirty="0">
                <a:solidFill>
                  <a:srgbClr val="58595B"/>
                </a:solidFill>
              </a:rPr>
              <a:t>18 yrs</a:t>
            </a:r>
          </a:p>
        </p:txBody>
      </p:sp>
      <p:sp>
        <p:nvSpPr>
          <p:cNvPr id="11" name="Shape 55"/>
          <p:cNvSpPr/>
          <p:nvPr/>
        </p:nvSpPr>
        <p:spPr>
          <a:xfrm>
            <a:off x="2088890" y="4374752"/>
            <a:ext cx="612141" cy="421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ts val="2800"/>
              </a:lnSpc>
              <a:defRPr sz="1600" b="1" spc="-32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1600" b="1" spc="-32" dirty="0">
                <a:solidFill>
                  <a:srgbClr val="58595B"/>
                </a:solidFill>
              </a:rPr>
              <a:t>0 yrs</a:t>
            </a:r>
          </a:p>
        </p:txBody>
      </p:sp>
      <p:sp>
        <p:nvSpPr>
          <p:cNvPr id="12" name="Shape 67"/>
          <p:cNvSpPr/>
          <p:nvPr/>
        </p:nvSpPr>
        <p:spPr>
          <a:xfrm rot="18137864">
            <a:off x="3810480" y="2445953"/>
            <a:ext cx="1303384" cy="18353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9" name="Shape 71"/>
          <p:cNvSpPr/>
          <p:nvPr/>
        </p:nvSpPr>
        <p:spPr>
          <a:xfrm rot="14986631">
            <a:off x="1829063" y="1112667"/>
            <a:ext cx="136118" cy="1703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13" name="Shape 67"/>
          <p:cNvSpPr/>
          <p:nvPr/>
        </p:nvSpPr>
        <p:spPr>
          <a:xfrm rot="16494449">
            <a:off x="5504775" y="2516569"/>
            <a:ext cx="1303384" cy="214141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pic>
        <p:nvPicPr>
          <p:cNvPr id="14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30445" y="1104540"/>
            <a:ext cx="5344760" cy="3346868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67"/>
          <p:cNvSpPr/>
          <p:nvPr/>
        </p:nvSpPr>
        <p:spPr>
          <a:xfrm rot="18819818">
            <a:off x="5085514" y="1602815"/>
            <a:ext cx="2587955" cy="11602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6" name="Shape 68"/>
          <p:cNvSpPr/>
          <p:nvPr/>
        </p:nvSpPr>
        <p:spPr>
          <a:xfrm>
            <a:off x="5586083" y="2945659"/>
            <a:ext cx="4075553" cy="42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lnSpc>
                <a:spcPts val="2800"/>
              </a:lnSpc>
              <a:defRPr sz="2400" b="1" spc="-48">
                <a:solidFill>
                  <a:srgbClr val="DB0962"/>
                </a:solidFill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lang="en-GB" sz="1600" dirty="0" smtClean="0">
                <a:solidFill>
                  <a:srgbClr val="82BA33"/>
                </a:solidFill>
              </a:rPr>
              <a:t>Graduates High School</a:t>
            </a:r>
            <a:endParaRPr sz="1600" b="1" spc="-48" dirty="0">
              <a:solidFill>
                <a:srgbClr val="82BA33"/>
              </a:solidFill>
            </a:endParaRPr>
          </a:p>
        </p:txBody>
      </p:sp>
      <p:sp>
        <p:nvSpPr>
          <p:cNvPr id="21" name="Shape 67"/>
          <p:cNvSpPr/>
          <p:nvPr/>
        </p:nvSpPr>
        <p:spPr>
          <a:xfrm>
            <a:off x="6584484" y="3716455"/>
            <a:ext cx="1789121" cy="6088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20" name="Shape 68"/>
          <p:cNvSpPr/>
          <p:nvPr/>
        </p:nvSpPr>
        <p:spPr>
          <a:xfrm>
            <a:off x="6560264" y="3955902"/>
            <a:ext cx="1500410" cy="42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lnSpc>
                <a:spcPts val="2800"/>
              </a:lnSpc>
              <a:defRPr sz="2400" b="1" spc="-48">
                <a:solidFill>
                  <a:srgbClr val="DB0962"/>
                </a:solidFill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1600" b="1" spc="-48" dirty="0">
                <a:solidFill>
                  <a:srgbClr val="DB0962"/>
                </a:solidFill>
              </a:rPr>
              <a:t>Unemployed/jail</a:t>
            </a:r>
          </a:p>
        </p:txBody>
      </p:sp>
    </p:spTree>
    <p:extLst>
      <p:ext uri="{BB962C8B-B14F-4D97-AF65-F5344CB8AC3E}">
        <p14:creationId xmlns:p14="http://schemas.microsoft.com/office/powerpoint/2010/main" val="16288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A Child’s Life: Downward Trajectory</a:t>
            </a:r>
            <a:endParaRPr lang="en-US" dirty="0"/>
          </a:p>
        </p:txBody>
      </p:sp>
      <p:pic>
        <p:nvPicPr>
          <p:cNvPr id="4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0450" y="1104541"/>
            <a:ext cx="5344755" cy="334686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67"/>
          <p:cNvSpPr/>
          <p:nvPr/>
        </p:nvSpPr>
        <p:spPr>
          <a:xfrm rot="18819818">
            <a:off x="2602966" y="1750629"/>
            <a:ext cx="1303384" cy="15302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10" name="Shape 53"/>
          <p:cNvSpPr/>
          <p:nvPr/>
        </p:nvSpPr>
        <p:spPr>
          <a:xfrm>
            <a:off x="6851948" y="4374752"/>
            <a:ext cx="673508" cy="421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ts val="2800"/>
              </a:lnSpc>
              <a:defRPr sz="1600" b="1" spc="-32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1600" b="1" spc="-32" dirty="0">
                <a:solidFill>
                  <a:srgbClr val="58595B"/>
                </a:solidFill>
              </a:rPr>
              <a:t>18 yrs</a:t>
            </a:r>
          </a:p>
        </p:txBody>
      </p:sp>
      <p:sp>
        <p:nvSpPr>
          <p:cNvPr id="11" name="Shape 55"/>
          <p:cNvSpPr/>
          <p:nvPr/>
        </p:nvSpPr>
        <p:spPr>
          <a:xfrm>
            <a:off x="2088890" y="4374752"/>
            <a:ext cx="612141" cy="421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ts val="2800"/>
              </a:lnSpc>
              <a:defRPr sz="1600" b="1" spc="-32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1600" b="1" spc="-32" dirty="0">
                <a:solidFill>
                  <a:srgbClr val="58595B"/>
                </a:solidFill>
              </a:rPr>
              <a:t>0 yrs</a:t>
            </a:r>
          </a:p>
        </p:txBody>
      </p:sp>
      <p:sp>
        <p:nvSpPr>
          <p:cNvPr id="12" name="Shape 67"/>
          <p:cNvSpPr/>
          <p:nvPr/>
        </p:nvSpPr>
        <p:spPr>
          <a:xfrm rot="18137864">
            <a:off x="3810480" y="2445953"/>
            <a:ext cx="1303384" cy="18353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9" name="Shape 71"/>
          <p:cNvSpPr/>
          <p:nvPr/>
        </p:nvSpPr>
        <p:spPr>
          <a:xfrm rot="14986631">
            <a:off x="1829063" y="1112667"/>
            <a:ext cx="136118" cy="1703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13" name="Shape 67"/>
          <p:cNvSpPr/>
          <p:nvPr/>
        </p:nvSpPr>
        <p:spPr>
          <a:xfrm rot="16494449">
            <a:off x="5504775" y="2516569"/>
            <a:ext cx="1303384" cy="214141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pic>
        <p:nvPicPr>
          <p:cNvPr id="14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30445" y="1104540"/>
            <a:ext cx="5344760" cy="3346868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67"/>
          <p:cNvSpPr/>
          <p:nvPr/>
        </p:nvSpPr>
        <p:spPr>
          <a:xfrm rot="18819818">
            <a:off x="5910330" y="1249840"/>
            <a:ext cx="1612086" cy="11602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6" name="Shape 68"/>
          <p:cNvSpPr/>
          <p:nvPr/>
        </p:nvSpPr>
        <p:spPr>
          <a:xfrm>
            <a:off x="6335828" y="2322435"/>
            <a:ext cx="4075553" cy="42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lnSpc>
                <a:spcPts val="2800"/>
              </a:lnSpc>
              <a:defRPr sz="2400" b="1" spc="-48">
                <a:solidFill>
                  <a:srgbClr val="DB0962"/>
                </a:solidFill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lang="en-GB" sz="1600" dirty="0" smtClean="0">
                <a:solidFill>
                  <a:srgbClr val="82BA33"/>
                </a:solidFill>
              </a:rPr>
              <a:t>College or Vo-Tech</a:t>
            </a:r>
            <a:endParaRPr sz="1600" b="1" spc="-48" dirty="0">
              <a:solidFill>
                <a:srgbClr val="82BA33"/>
              </a:solidFill>
            </a:endParaRPr>
          </a:p>
        </p:txBody>
      </p:sp>
      <p:sp>
        <p:nvSpPr>
          <p:cNvPr id="21" name="Shape 67"/>
          <p:cNvSpPr/>
          <p:nvPr/>
        </p:nvSpPr>
        <p:spPr>
          <a:xfrm>
            <a:off x="6584484" y="3716455"/>
            <a:ext cx="1789121" cy="6088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20" name="Shape 68"/>
          <p:cNvSpPr/>
          <p:nvPr/>
        </p:nvSpPr>
        <p:spPr>
          <a:xfrm>
            <a:off x="6560264" y="3955902"/>
            <a:ext cx="1500410" cy="42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lnSpc>
                <a:spcPts val="2800"/>
              </a:lnSpc>
              <a:defRPr sz="2400" b="1" spc="-48">
                <a:solidFill>
                  <a:srgbClr val="DB0962"/>
                </a:solidFill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1600" b="1" spc="-48" dirty="0">
                <a:solidFill>
                  <a:srgbClr val="DB0962"/>
                </a:solidFill>
              </a:rPr>
              <a:t>Unemployed/jail</a:t>
            </a:r>
          </a:p>
        </p:txBody>
      </p:sp>
    </p:spTree>
    <p:extLst>
      <p:ext uri="{BB962C8B-B14F-4D97-AF65-F5344CB8AC3E}">
        <p14:creationId xmlns:p14="http://schemas.microsoft.com/office/powerpoint/2010/main" val="10866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A Child’s Life: Downward Trajectory</a:t>
            </a:r>
            <a:endParaRPr lang="en-US" dirty="0"/>
          </a:p>
        </p:txBody>
      </p:sp>
      <p:pic>
        <p:nvPicPr>
          <p:cNvPr id="4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0450" y="1104541"/>
            <a:ext cx="5344755" cy="334686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67"/>
          <p:cNvSpPr/>
          <p:nvPr/>
        </p:nvSpPr>
        <p:spPr>
          <a:xfrm rot="18819818">
            <a:off x="2602966" y="1750629"/>
            <a:ext cx="1303384" cy="15302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10" name="Shape 53"/>
          <p:cNvSpPr/>
          <p:nvPr/>
        </p:nvSpPr>
        <p:spPr>
          <a:xfrm>
            <a:off x="6851948" y="4374752"/>
            <a:ext cx="673508" cy="421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ts val="2800"/>
              </a:lnSpc>
              <a:defRPr sz="1600" b="1" spc="-32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1600" b="1" spc="-32" dirty="0">
                <a:solidFill>
                  <a:srgbClr val="58595B"/>
                </a:solidFill>
              </a:rPr>
              <a:t>18 yrs</a:t>
            </a:r>
          </a:p>
        </p:txBody>
      </p:sp>
      <p:sp>
        <p:nvSpPr>
          <p:cNvPr id="11" name="Shape 55"/>
          <p:cNvSpPr/>
          <p:nvPr/>
        </p:nvSpPr>
        <p:spPr>
          <a:xfrm>
            <a:off x="2088890" y="4374752"/>
            <a:ext cx="612141" cy="421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ts val="2800"/>
              </a:lnSpc>
              <a:defRPr sz="1600" b="1" spc="-32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1600" b="1" spc="-32" dirty="0">
                <a:solidFill>
                  <a:srgbClr val="58595B"/>
                </a:solidFill>
              </a:rPr>
              <a:t>0 yrs</a:t>
            </a:r>
          </a:p>
        </p:txBody>
      </p:sp>
      <p:sp>
        <p:nvSpPr>
          <p:cNvPr id="12" name="Shape 67"/>
          <p:cNvSpPr/>
          <p:nvPr/>
        </p:nvSpPr>
        <p:spPr>
          <a:xfrm rot="18137864">
            <a:off x="3810480" y="2445953"/>
            <a:ext cx="1303384" cy="18353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9" name="Shape 71"/>
          <p:cNvSpPr/>
          <p:nvPr/>
        </p:nvSpPr>
        <p:spPr>
          <a:xfrm rot="14986631">
            <a:off x="1829063" y="1112667"/>
            <a:ext cx="136118" cy="1703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13" name="Shape 67"/>
          <p:cNvSpPr/>
          <p:nvPr/>
        </p:nvSpPr>
        <p:spPr>
          <a:xfrm rot="16494449">
            <a:off x="5504775" y="2516569"/>
            <a:ext cx="1303384" cy="214141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pic>
        <p:nvPicPr>
          <p:cNvPr id="14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30445" y="1104540"/>
            <a:ext cx="5344760" cy="3346868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67"/>
          <p:cNvSpPr/>
          <p:nvPr/>
        </p:nvSpPr>
        <p:spPr>
          <a:xfrm rot="17920531">
            <a:off x="6754017" y="935924"/>
            <a:ext cx="630158" cy="11602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6" name="Shape 68"/>
          <p:cNvSpPr/>
          <p:nvPr/>
        </p:nvSpPr>
        <p:spPr>
          <a:xfrm>
            <a:off x="6895974" y="1493479"/>
            <a:ext cx="4075553" cy="42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lnSpc>
                <a:spcPts val="2800"/>
              </a:lnSpc>
              <a:defRPr sz="2400" b="1" spc="-48">
                <a:solidFill>
                  <a:srgbClr val="DB0962"/>
                </a:solidFill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lang="en-GB" sz="1600" dirty="0" smtClean="0">
                <a:solidFill>
                  <a:srgbClr val="82BA33"/>
                </a:solidFill>
              </a:rPr>
              <a:t>Employed</a:t>
            </a:r>
            <a:endParaRPr sz="1600" b="1" spc="-48" dirty="0">
              <a:solidFill>
                <a:srgbClr val="82BA33"/>
              </a:solidFill>
            </a:endParaRPr>
          </a:p>
        </p:txBody>
      </p:sp>
      <p:sp>
        <p:nvSpPr>
          <p:cNvPr id="21" name="Shape 67"/>
          <p:cNvSpPr/>
          <p:nvPr/>
        </p:nvSpPr>
        <p:spPr>
          <a:xfrm>
            <a:off x="6584484" y="3716455"/>
            <a:ext cx="1789121" cy="6088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20" name="Shape 68"/>
          <p:cNvSpPr/>
          <p:nvPr/>
        </p:nvSpPr>
        <p:spPr>
          <a:xfrm>
            <a:off x="6560264" y="3955902"/>
            <a:ext cx="1500410" cy="42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lnSpc>
                <a:spcPts val="2800"/>
              </a:lnSpc>
              <a:defRPr sz="2400" b="1" spc="-48">
                <a:solidFill>
                  <a:srgbClr val="DB0962"/>
                </a:solidFill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1600" b="1" spc="-48" dirty="0">
                <a:solidFill>
                  <a:srgbClr val="DB0962"/>
                </a:solidFill>
              </a:rPr>
              <a:t>Unemployed/jail</a:t>
            </a:r>
          </a:p>
        </p:txBody>
      </p:sp>
    </p:spTree>
    <p:extLst>
      <p:ext uri="{BB962C8B-B14F-4D97-AF65-F5344CB8AC3E}">
        <p14:creationId xmlns:p14="http://schemas.microsoft.com/office/powerpoint/2010/main" val="75942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5415" y="950847"/>
            <a:ext cx="8654585" cy="998269"/>
          </a:xfrm>
        </p:spPr>
        <p:txBody>
          <a:bodyPr/>
          <a:lstStyle/>
          <a:p>
            <a:r>
              <a:rPr lang="en-US" dirty="0" smtClean="0"/>
              <a:t>How will the world look if you can achieve change?</a:t>
            </a:r>
          </a:p>
          <a:p>
            <a:r>
              <a:rPr lang="en-US" dirty="0" smtClean="0"/>
              <a:t>What will success look like?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Articulate Vision &amp; Theory of Change</a:t>
            </a:r>
            <a:endParaRPr lang="en-US" dirty="0"/>
          </a:p>
        </p:txBody>
      </p:sp>
      <p:sp>
        <p:nvSpPr>
          <p:cNvPr id="4" name="Shape 260"/>
          <p:cNvSpPr/>
          <p:nvPr/>
        </p:nvSpPr>
        <p:spPr>
          <a:xfrm>
            <a:off x="-2408712" y="3204733"/>
            <a:ext cx="5288253" cy="1"/>
          </a:xfrm>
          <a:prstGeom prst="line">
            <a:avLst/>
          </a:prstGeom>
          <a:ln w="88900">
            <a:solidFill>
              <a:srgbClr val="58595B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pic>
        <p:nvPicPr>
          <p:cNvPr id="5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00315" y="2159891"/>
            <a:ext cx="2089685" cy="20896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929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Vision: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you see the world and/or what you believe/value</a:t>
            </a:r>
          </a:p>
          <a:p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 is strategic philanthropy?</a:t>
            </a:r>
          </a:p>
          <a:p>
            <a:pPr lvl="0"/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 is </a:t>
            </a:r>
            <a:r>
              <a:rPr lang="en-US" i="1" spc="-72" dirty="0">
                <a:solidFill>
                  <a:schemeClr val="tx1">
                    <a:lumMod val="95000"/>
                    <a:lumOff val="5000"/>
                  </a:schemeClr>
                </a:solidFill>
              </a:rPr>
              <a:t>8-step ‘roadmap for making strategic philanthropic investments?’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6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5415" y="950847"/>
            <a:ext cx="8654585" cy="998269"/>
          </a:xfrm>
        </p:spPr>
        <p:txBody>
          <a:bodyPr/>
          <a:lstStyle/>
          <a:p>
            <a:r>
              <a:rPr lang="en-US" dirty="0" smtClean="0"/>
              <a:t>What intervention is needed for change?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Articulate Vision &amp; Theory of Change</a:t>
            </a:r>
            <a:endParaRPr lang="en-US" dirty="0"/>
          </a:p>
        </p:txBody>
      </p:sp>
      <p:pic>
        <p:nvPicPr>
          <p:cNvPr id="5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00315" y="2159891"/>
            <a:ext cx="2089685" cy="208968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269"/>
          <p:cNvSpPr/>
          <p:nvPr/>
        </p:nvSpPr>
        <p:spPr>
          <a:xfrm flipV="1">
            <a:off x="2262314" y="3204733"/>
            <a:ext cx="4538001" cy="1"/>
          </a:xfrm>
          <a:prstGeom prst="line">
            <a:avLst/>
          </a:prstGeom>
          <a:ln w="88900">
            <a:solidFill>
              <a:srgbClr val="58595B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9" name="Shape 271"/>
          <p:cNvSpPr/>
          <p:nvPr/>
        </p:nvSpPr>
        <p:spPr>
          <a:xfrm>
            <a:off x="-2852771" y="3204733"/>
            <a:ext cx="5288253" cy="1"/>
          </a:xfrm>
          <a:prstGeom prst="line">
            <a:avLst/>
          </a:prstGeom>
          <a:ln w="88900">
            <a:solidFill>
              <a:srgbClr val="58595B"/>
            </a:solidFill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827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5415" y="950847"/>
            <a:ext cx="8654585" cy="998269"/>
          </a:xfrm>
        </p:spPr>
        <p:txBody>
          <a:bodyPr/>
          <a:lstStyle/>
          <a:p>
            <a:r>
              <a:rPr lang="en-US" dirty="0" smtClean="0"/>
              <a:t>Your hypothesis?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Articulate Vision &amp; Theory of Change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32" y="1883833"/>
            <a:ext cx="9144000" cy="211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8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else is working on the problem?</a:t>
            </a:r>
          </a:p>
          <a:p>
            <a:r>
              <a:rPr lang="en-US" dirty="0" smtClean="0"/>
              <a:t>Which </a:t>
            </a:r>
            <a:r>
              <a:rPr lang="en-US" dirty="0" err="1" smtClean="0"/>
              <a:t>organisations</a:t>
            </a:r>
            <a:r>
              <a:rPr lang="en-US" dirty="0" smtClean="0"/>
              <a:t> and individuals are doing the best work?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415" y="165100"/>
            <a:ext cx="6131517" cy="5175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Assess Market &amp; Conduct Due Diligence</a:t>
            </a:r>
            <a:endParaRPr lang="en-US" dirty="0"/>
          </a:p>
        </p:txBody>
      </p:sp>
      <p:sp>
        <p:nvSpPr>
          <p:cNvPr id="4" name="Shape 294"/>
          <p:cNvSpPr/>
          <p:nvPr/>
        </p:nvSpPr>
        <p:spPr>
          <a:xfrm>
            <a:off x="-250360" y="3795280"/>
            <a:ext cx="5932060" cy="1"/>
          </a:xfrm>
          <a:prstGeom prst="line">
            <a:avLst/>
          </a:prstGeom>
          <a:ln w="88900">
            <a:solidFill>
              <a:srgbClr val="58595B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pic>
        <p:nvPicPr>
          <p:cNvPr id="5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6014" y="2468649"/>
            <a:ext cx="7692174" cy="202671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296"/>
          <p:cNvSpPr/>
          <p:nvPr/>
        </p:nvSpPr>
        <p:spPr>
          <a:xfrm>
            <a:off x="-250360" y="4523942"/>
            <a:ext cx="2623581" cy="1"/>
          </a:xfrm>
          <a:prstGeom prst="line">
            <a:avLst/>
          </a:prstGeom>
          <a:ln w="88900">
            <a:solidFill>
              <a:srgbClr val="DB2462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pic>
        <p:nvPicPr>
          <p:cNvPr id="7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77343" y="2159579"/>
            <a:ext cx="1389589" cy="12636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4264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  <p:bldP spid="5" grpId="0" animBg="1" advAuto="0"/>
      <p:bldP spid="6" grpId="0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448" y="1509682"/>
            <a:ext cx="8655050" cy="271786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415" y="165100"/>
            <a:ext cx="6283918" cy="5175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 Identify Levers of Change in “Ecosystem”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20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415" y="165100"/>
            <a:ext cx="6283918" cy="5175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 Identify Levers of Change in “Ecosystem”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448" y="1219200"/>
            <a:ext cx="8655050" cy="300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5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415" y="165100"/>
            <a:ext cx="6283918" cy="5175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 Identify Levers of Change in “Ecosystem”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399" y="1219200"/>
            <a:ext cx="8636001" cy="300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2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415" y="165100"/>
            <a:ext cx="6283918" cy="5175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 Identify Levers of Change in “Ecosystem”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399" y="1202267"/>
            <a:ext cx="8974666" cy="331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1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415" y="165100"/>
            <a:ext cx="6283918" cy="517525"/>
          </a:xfrm>
        </p:spPr>
        <p:txBody>
          <a:bodyPr>
            <a:noAutofit/>
          </a:bodyPr>
          <a:lstStyle/>
          <a:p>
            <a:r>
              <a:rPr lang="en-US" sz="1600" dirty="0"/>
              <a:t>5</a:t>
            </a:r>
            <a:r>
              <a:rPr lang="en-US" sz="1600" dirty="0" smtClean="0"/>
              <a:t>. Identify Effective Ways &amp; Partners to Advance Solutions</a:t>
            </a:r>
            <a:endParaRPr lang="en-US" sz="1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220" y="2188909"/>
            <a:ext cx="3103031" cy="1722692"/>
          </a:xfrm>
        </p:spPr>
      </p:pic>
    </p:spTree>
    <p:extLst>
      <p:ext uri="{BB962C8B-B14F-4D97-AF65-F5344CB8AC3E}">
        <p14:creationId xmlns:p14="http://schemas.microsoft.com/office/powerpoint/2010/main" val="40637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415" y="165100"/>
            <a:ext cx="6283918" cy="517525"/>
          </a:xfrm>
        </p:spPr>
        <p:txBody>
          <a:bodyPr>
            <a:normAutofit/>
          </a:bodyPr>
          <a:lstStyle/>
          <a:p>
            <a:r>
              <a:rPr lang="en-US" sz="1600" dirty="0" smtClean="0"/>
              <a:t>5. </a:t>
            </a:r>
            <a:r>
              <a:rPr lang="en-US" sz="1600" dirty="0"/>
              <a:t>Identify Effective Ways &amp; Partners to Advance Solutions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39" y="1889987"/>
            <a:ext cx="4450057" cy="178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3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415" y="165100"/>
            <a:ext cx="6283918" cy="517525"/>
          </a:xfrm>
        </p:spPr>
        <p:txBody>
          <a:bodyPr>
            <a:normAutofit/>
          </a:bodyPr>
          <a:lstStyle/>
          <a:p>
            <a:r>
              <a:rPr lang="en-US" sz="1600" dirty="0"/>
              <a:t>5. Identify Effective Ways &amp; Partners to Advance Solutions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39" y="1892304"/>
            <a:ext cx="5729326" cy="196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  <a:defRPr sz="1800" spc="0">
                <a:solidFill>
                  <a:srgbClr val="000000"/>
                </a:solidFill>
              </a:defRPr>
            </a:pPr>
            <a:r>
              <a:rPr lang="en-US" sz="3600" spc="-14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Leverages </a:t>
            </a:r>
            <a:r>
              <a:rPr lang="en-US" sz="3600" spc="-144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private resources for greatest public benefit.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strategic philanthropy?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28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415" y="165100"/>
            <a:ext cx="6283918" cy="517525"/>
          </a:xfrm>
        </p:spPr>
        <p:txBody>
          <a:bodyPr>
            <a:normAutofit/>
          </a:bodyPr>
          <a:lstStyle/>
          <a:p>
            <a:r>
              <a:rPr lang="en-US" sz="1600" dirty="0"/>
              <a:t>5. Identify Effective Ways &amp; Partners to Advance Solutions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39" y="1885953"/>
            <a:ext cx="6972339" cy="198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7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415" y="165100"/>
            <a:ext cx="6283918" cy="517525"/>
          </a:xfrm>
        </p:spPr>
        <p:txBody>
          <a:bodyPr>
            <a:normAutofit/>
          </a:bodyPr>
          <a:lstStyle/>
          <a:p>
            <a:r>
              <a:rPr lang="en-US" sz="1600" dirty="0"/>
              <a:t>5. Identify Effective Ways &amp; Partners to Advance Solutions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39" y="1885954"/>
            <a:ext cx="8258214" cy="177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415" y="146247"/>
            <a:ext cx="6431198" cy="517525"/>
          </a:xfrm>
        </p:spPr>
        <p:txBody>
          <a:bodyPr>
            <a:noAutofit/>
          </a:bodyPr>
          <a:lstStyle/>
          <a:p>
            <a:r>
              <a:rPr lang="en-US" sz="1600" dirty="0"/>
              <a:t>6</a:t>
            </a:r>
            <a:r>
              <a:rPr lang="en-US" sz="1600" dirty="0" smtClean="0"/>
              <a:t>. Consider your comparative advantage – your value add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74800"/>
            <a:ext cx="9205661" cy="198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6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415" y="146247"/>
            <a:ext cx="6431198" cy="517525"/>
          </a:xfrm>
        </p:spPr>
        <p:txBody>
          <a:bodyPr>
            <a:noAutofit/>
          </a:bodyPr>
          <a:lstStyle/>
          <a:p>
            <a:r>
              <a:rPr lang="en-US" sz="1600" dirty="0"/>
              <a:t>6</a:t>
            </a:r>
            <a:r>
              <a:rPr lang="en-US" sz="1600" dirty="0" smtClean="0"/>
              <a:t>. Consider your comparative advantage – your value add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4800"/>
            <a:ext cx="9205660" cy="198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9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415" y="146247"/>
            <a:ext cx="6431198" cy="517525"/>
          </a:xfrm>
        </p:spPr>
        <p:txBody>
          <a:bodyPr>
            <a:noAutofit/>
          </a:bodyPr>
          <a:lstStyle/>
          <a:p>
            <a:r>
              <a:rPr lang="en-US" sz="1600" dirty="0"/>
              <a:t>6</a:t>
            </a:r>
            <a:r>
              <a:rPr lang="en-US" sz="1600" dirty="0" smtClean="0"/>
              <a:t>. Consider your comparative advantage – your value add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74800"/>
            <a:ext cx="9205661" cy="198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7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your short-term and long-term goals?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Define Performance Measures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0567"/>
            <a:ext cx="8119866" cy="291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Seek Leverage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178" y="1574952"/>
            <a:ext cx="5672667" cy="269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2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Philanthropic Investment Portfolio Allocation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385289"/>
            <a:ext cx="4748389" cy="317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6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Philanthropic Investment Portfolio Allocation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415034"/>
            <a:ext cx="4748389" cy="316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5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400">
              <a:spcBef>
                <a:spcPts val="0"/>
              </a:spcBef>
              <a:buClrTx/>
              <a:buSzTx/>
              <a:buNone/>
              <a:defRPr/>
            </a:pPr>
            <a:r>
              <a:rPr lang="en-US" b="1" dirty="0"/>
              <a:t>Tracy Mack Parker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  <a:defRPr/>
            </a:pPr>
            <a:endParaRPr lang="en-US" dirty="0"/>
          </a:p>
          <a:p>
            <a:pPr marL="0" lvl="0" indent="0" defTabSz="914400">
              <a:spcBef>
                <a:spcPts val="0"/>
              </a:spcBef>
              <a:buClrTx/>
              <a:buSzTx/>
              <a:buNone/>
              <a:defRPr/>
            </a:pPr>
            <a:r>
              <a:rPr lang="en-US" dirty="0" err="1"/>
              <a:t>tracy@tpw.org</a:t>
            </a:r>
            <a:endParaRPr lang="en-US" dirty="0"/>
          </a:p>
          <a:p>
            <a:pPr marL="0" lvl="0" indent="0" defTabSz="914400">
              <a:spcBef>
                <a:spcPts val="0"/>
              </a:spcBef>
              <a:buClrTx/>
              <a:buSzTx/>
              <a:buNone/>
              <a:defRPr/>
            </a:pPr>
            <a:endParaRPr lang="en-US" dirty="0"/>
          </a:p>
          <a:p>
            <a:pPr marL="0" lvl="0" indent="0" defTabSz="914400">
              <a:spcBef>
                <a:spcPts val="0"/>
              </a:spcBef>
              <a:buClrTx/>
              <a:buSzTx/>
              <a:buNone/>
              <a:defRPr/>
            </a:pPr>
            <a:r>
              <a:rPr lang="en-US" dirty="0" err="1"/>
              <a:t>www.tpw.org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49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for Change</a:t>
            </a:r>
            <a:endParaRPr lang="en-US" dirty="0"/>
          </a:p>
        </p:txBody>
      </p:sp>
      <p:sp>
        <p:nvSpPr>
          <p:cNvPr id="8" name="Shape 29"/>
          <p:cNvSpPr/>
          <p:nvPr/>
        </p:nvSpPr>
        <p:spPr>
          <a:xfrm>
            <a:off x="1014922" y="1705944"/>
            <a:ext cx="1885607" cy="690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ctr">
              <a:lnSpc>
                <a:spcPts val="2800"/>
              </a:lnSpc>
              <a:defRPr sz="1800" spc="0">
                <a:solidFill>
                  <a:srgbClr val="000000"/>
                </a:solidFill>
              </a:defRPr>
            </a:pPr>
            <a:r>
              <a:rPr sz="2400" b="1" spc="-48">
                <a:solidFill>
                  <a:srgbClr val="58595B"/>
                </a:solidFill>
              </a:rPr>
              <a:t>Root causes</a:t>
            </a:r>
            <a:br>
              <a:rPr sz="2400" b="1" spc="-48">
                <a:solidFill>
                  <a:srgbClr val="58595B"/>
                </a:solidFill>
              </a:rPr>
            </a:br>
            <a:r>
              <a:rPr sz="2400" b="1" spc="-48">
                <a:solidFill>
                  <a:srgbClr val="58595B"/>
                </a:solidFill>
              </a:rPr>
              <a:t>of problems</a:t>
            </a:r>
          </a:p>
        </p:txBody>
      </p:sp>
      <p:sp>
        <p:nvSpPr>
          <p:cNvPr id="9" name="Shape 30"/>
          <p:cNvSpPr/>
          <p:nvPr/>
        </p:nvSpPr>
        <p:spPr>
          <a:xfrm>
            <a:off x="3111624" y="1705944"/>
            <a:ext cx="2164959" cy="690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ctr">
              <a:lnSpc>
                <a:spcPts val="2800"/>
              </a:lnSpc>
              <a:defRPr sz="1800" spc="0">
                <a:solidFill>
                  <a:srgbClr val="000000"/>
                </a:solidFill>
              </a:defRPr>
            </a:pPr>
            <a:r>
              <a:rPr lang="en-US" sz="2400" b="1" spc="-48" dirty="0" smtClean="0">
                <a:solidFill>
                  <a:srgbClr val="58595B"/>
                </a:solidFill>
              </a:rPr>
              <a:t>Upstream  s</a:t>
            </a:r>
            <a:r>
              <a:rPr sz="2400" b="1" spc="-48" dirty="0" smtClean="0">
                <a:solidFill>
                  <a:srgbClr val="58595B"/>
                </a:solidFill>
              </a:rPr>
              <a:t>olutions</a:t>
            </a:r>
            <a:endParaRPr sz="2400" b="1" spc="-48" dirty="0">
              <a:solidFill>
                <a:srgbClr val="58595B"/>
              </a:solidFill>
            </a:endParaRPr>
          </a:p>
        </p:txBody>
      </p:sp>
      <p:sp>
        <p:nvSpPr>
          <p:cNvPr id="10" name="Shape 31"/>
          <p:cNvSpPr/>
          <p:nvPr/>
        </p:nvSpPr>
        <p:spPr>
          <a:xfrm>
            <a:off x="5276583" y="1705944"/>
            <a:ext cx="2164959" cy="916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ctr">
              <a:lnSpc>
                <a:spcPts val="2800"/>
              </a:lnSpc>
              <a:defRPr sz="1800" spc="0">
                <a:solidFill>
                  <a:srgbClr val="000000"/>
                </a:solidFill>
              </a:defRPr>
            </a:pPr>
            <a:r>
              <a:rPr sz="2400" b="1" spc="-48">
                <a:solidFill>
                  <a:srgbClr val="58595B"/>
                </a:solidFill>
              </a:rPr>
              <a:t>Lasting</a:t>
            </a:r>
            <a:br>
              <a:rPr sz="2400" b="1" spc="-48">
                <a:solidFill>
                  <a:srgbClr val="58595B"/>
                </a:solidFill>
              </a:rPr>
            </a:br>
            <a:r>
              <a:rPr sz="2400" b="1" spc="-48">
                <a:solidFill>
                  <a:srgbClr val="58595B"/>
                </a:solidFill>
              </a:rPr>
              <a:t>change</a:t>
            </a:r>
          </a:p>
        </p:txBody>
      </p:sp>
      <p:pic>
        <p:nvPicPr>
          <p:cNvPr id="11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3263" y="2558639"/>
            <a:ext cx="6891525" cy="64955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522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Define the Problem. Ask “Why 5x?”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616" y="1528235"/>
            <a:ext cx="6729828" cy="251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A Child’s Life: Possible Trajectories</a:t>
            </a:r>
            <a:endParaRPr lang="en-US" dirty="0"/>
          </a:p>
        </p:txBody>
      </p:sp>
      <p:sp>
        <p:nvSpPr>
          <p:cNvPr id="4" name="Shape 53"/>
          <p:cNvSpPr/>
          <p:nvPr/>
        </p:nvSpPr>
        <p:spPr>
          <a:xfrm>
            <a:off x="6851948" y="4374752"/>
            <a:ext cx="673508" cy="421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ts val="2800"/>
              </a:lnSpc>
              <a:defRPr sz="1600" b="1" spc="-32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1600" b="1" spc="-32" dirty="0">
                <a:solidFill>
                  <a:srgbClr val="58595B"/>
                </a:solidFill>
              </a:rPr>
              <a:t>18 yrs</a:t>
            </a:r>
          </a:p>
        </p:txBody>
      </p:sp>
      <p:sp>
        <p:nvSpPr>
          <p:cNvPr id="6" name="Shape 55"/>
          <p:cNvSpPr/>
          <p:nvPr/>
        </p:nvSpPr>
        <p:spPr>
          <a:xfrm>
            <a:off x="2088890" y="4374752"/>
            <a:ext cx="612141" cy="421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ts val="2800"/>
              </a:lnSpc>
              <a:defRPr sz="1600" b="1" spc="-32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1600" b="1" spc="-32" dirty="0">
                <a:solidFill>
                  <a:srgbClr val="58595B"/>
                </a:solidFill>
              </a:rPr>
              <a:t>0 yrs</a:t>
            </a:r>
          </a:p>
        </p:txBody>
      </p:sp>
      <p:sp>
        <p:nvSpPr>
          <p:cNvPr id="8" name="Shape 58"/>
          <p:cNvSpPr/>
          <p:nvPr/>
        </p:nvSpPr>
        <p:spPr>
          <a:xfrm rot="16396183">
            <a:off x="7281451" y="3113976"/>
            <a:ext cx="488011" cy="18184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9" name="Shape 59"/>
          <p:cNvSpPr/>
          <p:nvPr/>
        </p:nvSpPr>
        <p:spPr>
          <a:xfrm rot="14986631">
            <a:off x="413781" y="894457"/>
            <a:ext cx="235425" cy="2946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pic>
        <p:nvPicPr>
          <p:cNvPr id="10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0445" y="1104540"/>
            <a:ext cx="5344760" cy="33468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614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A Child’s Life: Downward Trajectory</a:t>
            </a:r>
            <a:endParaRPr lang="en-US" dirty="0"/>
          </a:p>
        </p:txBody>
      </p:sp>
      <p:pic>
        <p:nvPicPr>
          <p:cNvPr id="4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0450" y="1104541"/>
            <a:ext cx="5344755" cy="334686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67"/>
          <p:cNvSpPr/>
          <p:nvPr/>
        </p:nvSpPr>
        <p:spPr>
          <a:xfrm rot="16396183">
            <a:off x="6938450" y="3731808"/>
            <a:ext cx="250107" cy="9938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6" name="Shape 68"/>
          <p:cNvSpPr/>
          <p:nvPr/>
        </p:nvSpPr>
        <p:spPr>
          <a:xfrm>
            <a:off x="6560264" y="3955902"/>
            <a:ext cx="1500410" cy="42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lnSpc>
                <a:spcPts val="2800"/>
              </a:lnSpc>
              <a:defRPr sz="2400" b="1" spc="-48">
                <a:solidFill>
                  <a:srgbClr val="DB0962"/>
                </a:solidFill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1600" b="1" spc="-48" dirty="0">
                <a:solidFill>
                  <a:srgbClr val="DB0962"/>
                </a:solidFill>
              </a:rPr>
              <a:t>Unemployed/jail</a:t>
            </a:r>
          </a:p>
        </p:txBody>
      </p:sp>
      <p:sp>
        <p:nvSpPr>
          <p:cNvPr id="9" name="Shape 71"/>
          <p:cNvSpPr/>
          <p:nvPr/>
        </p:nvSpPr>
        <p:spPr>
          <a:xfrm rot="14986631">
            <a:off x="1829063" y="1112667"/>
            <a:ext cx="136118" cy="1703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10" name="Shape 53"/>
          <p:cNvSpPr/>
          <p:nvPr/>
        </p:nvSpPr>
        <p:spPr>
          <a:xfrm>
            <a:off x="6851948" y="4374752"/>
            <a:ext cx="673508" cy="421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ts val="2800"/>
              </a:lnSpc>
              <a:defRPr sz="1600" b="1" spc="-32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1600" b="1" spc="-32" dirty="0">
                <a:solidFill>
                  <a:srgbClr val="58595B"/>
                </a:solidFill>
              </a:rPr>
              <a:t>18 yrs</a:t>
            </a:r>
          </a:p>
        </p:txBody>
      </p:sp>
      <p:sp>
        <p:nvSpPr>
          <p:cNvPr id="11" name="Shape 55"/>
          <p:cNvSpPr/>
          <p:nvPr/>
        </p:nvSpPr>
        <p:spPr>
          <a:xfrm>
            <a:off x="2088890" y="4374752"/>
            <a:ext cx="612141" cy="421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ts val="2800"/>
              </a:lnSpc>
              <a:defRPr sz="1600" b="1" spc="-32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1600" b="1" spc="-32" dirty="0">
                <a:solidFill>
                  <a:srgbClr val="58595B"/>
                </a:solidFill>
              </a:rPr>
              <a:t>0 yrs</a:t>
            </a:r>
          </a:p>
        </p:txBody>
      </p:sp>
    </p:spTree>
    <p:extLst>
      <p:ext uri="{BB962C8B-B14F-4D97-AF65-F5344CB8AC3E}">
        <p14:creationId xmlns:p14="http://schemas.microsoft.com/office/powerpoint/2010/main" val="185306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A Child’s Life: Downward Trajectory</a:t>
            </a:r>
            <a:endParaRPr lang="en-US" dirty="0"/>
          </a:p>
        </p:txBody>
      </p:sp>
      <p:pic>
        <p:nvPicPr>
          <p:cNvPr id="4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0450" y="1104541"/>
            <a:ext cx="5344755" cy="334686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67"/>
          <p:cNvSpPr/>
          <p:nvPr/>
        </p:nvSpPr>
        <p:spPr>
          <a:xfrm rot="16396183">
            <a:off x="6481471" y="3247976"/>
            <a:ext cx="250107" cy="19092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6" name="Shape 68"/>
          <p:cNvSpPr/>
          <p:nvPr/>
        </p:nvSpPr>
        <p:spPr>
          <a:xfrm>
            <a:off x="5646306" y="3792483"/>
            <a:ext cx="176077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lnSpc>
                <a:spcPts val="2800"/>
              </a:lnSpc>
              <a:defRPr sz="2400" b="1" spc="-48">
                <a:solidFill>
                  <a:srgbClr val="DB0962"/>
                </a:solidFill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lang="en-GB" sz="1600" b="1" spc="-48" dirty="0" smtClean="0">
                <a:solidFill>
                  <a:srgbClr val="DB0962"/>
                </a:solidFill>
              </a:rPr>
              <a:t>High School Dropout</a:t>
            </a:r>
            <a:endParaRPr sz="1600" b="1" spc="-48" dirty="0">
              <a:solidFill>
                <a:srgbClr val="DB0962"/>
              </a:solidFill>
            </a:endParaRPr>
          </a:p>
        </p:txBody>
      </p:sp>
      <p:sp>
        <p:nvSpPr>
          <p:cNvPr id="9" name="Shape 71"/>
          <p:cNvSpPr/>
          <p:nvPr/>
        </p:nvSpPr>
        <p:spPr>
          <a:xfrm rot="14986631">
            <a:off x="1829063" y="1112667"/>
            <a:ext cx="136118" cy="1703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10" name="Shape 53"/>
          <p:cNvSpPr/>
          <p:nvPr/>
        </p:nvSpPr>
        <p:spPr>
          <a:xfrm>
            <a:off x="6851948" y="4374752"/>
            <a:ext cx="673508" cy="421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ts val="2800"/>
              </a:lnSpc>
              <a:defRPr sz="1600" b="1" spc="-32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1600" b="1" spc="-32" dirty="0">
                <a:solidFill>
                  <a:srgbClr val="58595B"/>
                </a:solidFill>
              </a:rPr>
              <a:t>18 yrs</a:t>
            </a:r>
          </a:p>
        </p:txBody>
      </p:sp>
      <p:sp>
        <p:nvSpPr>
          <p:cNvPr id="11" name="Shape 55"/>
          <p:cNvSpPr/>
          <p:nvPr/>
        </p:nvSpPr>
        <p:spPr>
          <a:xfrm>
            <a:off x="2088890" y="4374752"/>
            <a:ext cx="612141" cy="421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ts val="2800"/>
              </a:lnSpc>
              <a:defRPr sz="1600" b="1" spc="-32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1600" b="1" spc="-32" dirty="0">
                <a:solidFill>
                  <a:srgbClr val="58595B"/>
                </a:solidFill>
              </a:rPr>
              <a:t>0 yrs</a:t>
            </a:r>
          </a:p>
        </p:txBody>
      </p:sp>
    </p:spTree>
    <p:extLst>
      <p:ext uri="{BB962C8B-B14F-4D97-AF65-F5344CB8AC3E}">
        <p14:creationId xmlns:p14="http://schemas.microsoft.com/office/powerpoint/2010/main" val="133652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A Child’s Life: Downward Trajectory</a:t>
            </a:r>
            <a:endParaRPr lang="en-US" dirty="0"/>
          </a:p>
        </p:txBody>
      </p:sp>
      <p:pic>
        <p:nvPicPr>
          <p:cNvPr id="4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0450" y="1104541"/>
            <a:ext cx="5344755" cy="334686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67"/>
          <p:cNvSpPr/>
          <p:nvPr/>
        </p:nvSpPr>
        <p:spPr>
          <a:xfrm rot="16580450">
            <a:off x="5803957" y="2609097"/>
            <a:ext cx="657088" cy="27300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6" name="Shape 68"/>
          <p:cNvSpPr/>
          <p:nvPr/>
        </p:nvSpPr>
        <p:spPr>
          <a:xfrm>
            <a:off x="4809167" y="3425698"/>
            <a:ext cx="1760776" cy="42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lnSpc>
                <a:spcPts val="2800"/>
              </a:lnSpc>
              <a:defRPr sz="2400" b="1" spc="-48">
                <a:solidFill>
                  <a:srgbClr val="DB0962"/>
                </a:solidFill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lang="en-GB" sz="1600" b="1" spc="-48" smtClean="0">
                <a:solidFill>
                  <a:srgbClr val="DB0962"/>
                </a:solidFill>
              </a:rPr>
              <a:t>Teenage Pregnancy</a:t>
            </a:r>
            <a:endParaRPr sz="1600" b="1" spc="-48" dirty="0">
              <a:solidFill>
                <a:srgbClr val="DB0962"/>
              </a:solidFill>
            </a:endParaRPr>
          </a:p>
        </p:txBody>
      </p:sp>
      <p:sp>
        <p:nvSpPr>
          <p:cNvPr id="9" name="Shape 71"/>
          <p:cNvSpPr/>
          <p:nvPr/>
        </p:nvSpPr>
        <p:spPr>
          <a:xfrm rot="14986631">
            <a:off x="1829063" y="1112667"/>
            <a:ext cx="136118" cy="1703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38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10" name="Shape 53"/>
          <p:cNvSpPr/>
          <p:nvPr/>
        </p:nvSpPr>
        <p:spPr>
          <a:xfrm>
            <a:off x="6851948" y="4374752"/>
            <a:ext cx="673508" cy="421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ts val="2800"/>
              </a:lnSpc>
              <a:defRPr sz="1600" b="1" spc="-32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1600" b="1" spc="-32" dirty="0">
                <a:solidFill>
                  <a:srgbClr val="58595B"/>
                </a:solidFill>
              </a:rPr>
              <a:t>18 yrs</a:t>
            </a:r>
          </a:p>
        </p:txBody>
      </p:sp>
      <p:sp>
        <p:nvSpPr>
          <p:cNvPr id="11" name="Shape 55"/>
          <p:cNvSpPr/>
          <p:nvPr/>
        </p:nvSpPr>
        <p:spPr>
          <a:xfrm>
            <a:off x="2088890" y="4374752"/>
            <a:ext cx="612141" cy="421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ts val="2800"/>
              </a:lnSpc>
              <a:defRPr sz="1600" b="1" spc="-32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1600" b="1" spc="-32" dirty="0">
                <a:solidFill>
                  <a:srgbClr val="58595B"/>
                </a:solidFill>
              </a:rPr>
              <a:t>0 yrs</a:t>
            </a:r>
          </a:p>
        </p:txBody>
      </p:sp>
    </p:spTree>
    <p:extLst>
      <p:ext uri="{BB962C8B-B14F-4D97-AF65-F5344CB8AC3E}">
        <p14:creationId xmlns:p14="http://schemas.microsoft.com/office/powerpoint/2010/main" val="186970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W 2014">
  <a:themeElements>
    <a:clrScheme name="TPW Colors 1">
      <a:dk1>
        <a:srgbClr val="000000"/>
      </a:dk1>
      <a:lt1>
        <a:srgbClr val="333333"/>
      </a:lt1>
      <a:dk2>
        <a:srgbClr val="7F7F7F"/>
      </a:dk2>
      <a:lt2>
        <a:srgbClr val="FFFFFF"/>
      </a:lt2>
      <a:accent1>
        <a:srgbClr val="D0004F"/>
      </a:accent1>
      <a:accent2>
        <a:srgbClr val="F06D19"/>
      </a:accent2>
      <a:accent3>
        <a:srgbClr val="FFF30C"/>
      </a:accent3>
      <a:accent4>
        <a:srgbClr val="B5D424"/>
      </a:accent4>
      <a:accent5>
        <a:srgbClr val="6AB834"/>
      </a:accent5>
      <a:accent6>
        <a:srgbClr val="575186"/>
      </a:accent6>
      <a:hlink>
        <a:srgbClr val="575186"/>
      </a:hlink>
      <a:folHlink>
        <a:srgbClr val="6B68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TPW 2014.thmx</Template>
  <TotalTime>1177</TotalTime>
  <Words>511</Words>
  <Application>Microsoft Macintosh PowerPoint</Application>
  <PresentationFormat>On-screen Show (16:9)</PresentationFormat>
  <Paragraphs>120</Paragraphs>
  <Slides>39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Calibri</vt:lpstr>
      <vt:lpstr>Gotham</vt:lpstr>
      <vt:lpstr>Gotham Book</vt:lpstr>
      <vt:lpstr>Gotham Light</vt:lpstr>
      <vt:lpstr>Wingdings</vt:lpstr>
      <vt:lpstr>Arial</vt:lpstr>
      <vt:lpstr>TPW 2014</vt:lpstr>
      <vt:lpstr>8-Step Roadmap for Change</vt:lpstr>
      <vt:lpstr>Agenda</vt:lpstr>
      <vt:lpstr>What is strategic philanthropy?</vt:lpstr>
      <vt:lpstr>Roadmap for Change</vt:lpstr>
      <vt:lpstr>1. Define the Problem. Ask “Why 5x?”</vt:lpstr>
      <vt:lpstr>1. A Child’s Life: Possible Trajectories</vt:lpstr>
      <vt:lpstr>1. A Child’s Life: Downward Trajectory</vt:lpstr>
      <vt:lpstr>1. A Child’s Life: Downward Trajectory</vt:lpstr>
      <vt:lpstr>1. A Child’s Life: Downward Trajectory</vt:lpstr>
      <vt:lpstr>1. A Child’s Life: Downward Trajectory</vt:lpstr>
      <vt:lpstr>1. A Child’s Life: Downward Trajectory</vt:lpstr>
      <vt:lpstr>1. A Child’s Life: Downward Trajectory</vt:lpstr>
      <vt:lpstr>1. A Child’s Life: Downward Trajectory</vt:lpstr>
      <vt:lpstr>1. A Child’s Life: Downward Trajectory</vt:lpstr>
      <vt:lpstr>1. A Child’s Life: Downward Trajectory</vt:lpstr>
      <vt:lpstr>1. A Child’s Life: Downward Trajectory</vt:lpstr>
      <vt:lpstr>1. A Child’s Life: Downward Trajectory</vt:lpstr>
      <vt:lpstr>1. A Child’s Life: Downward Trajectory</vt:lpstr>
      <vt:lpstr>2. Articulate Vision &amp; Theory of Change</vt:lpstr>
      <vt:lpstr>2. Articulate Vision &amp; Theory of Change</vt:lpstr>
      <vt:lpstr>2. Articulate Vision &amp; Theory of Change</vt:lpstr>
      <vt:lpstr>3. Assess Market &amp; Conduct Due Diligence</vt:lpstr>
      <vt:lpstr>4. Identify Levers of Change in “Ecosystem”</vt:lpstr>
      <vt:lpstr>4. Identify Levers of Change in “Ecosystem”</vt:lpstr>
      <vt:lpstr>4. Identify Levers of Change in “Ecosystem”</vt:lpstr>
      <vt:lpstr>4. Identify Levers of Change in “Ecosystem”</vt:lpstr>
      <vt:lpstr>5. Identify Effective Ways &amp; Partners to Advance Solutions</vt:lpstr>
      <vt:lpstr>5. Identify Effective Ways &amp; Partners to Advance Solutions</vt:lpstr>
      <vt:lpstr>5. Identify Effective Ways &amp; Partners to Advance Solutions</vt:lpstr>
      <vt:lpstr>5. Identify Effective Ways &amp; Partners to Advance Solutions</vt:lpstr>
      <vt:lpstr>5. Identify Effective Ways &amp; Partners to Advance Solutions</vt:lpstr>
      <vt:lpstr>6. Consider your comparative advantage – your value add</vt:lpstr>
      <vt:lpstr>6. Consider your comparative advantage – your value add</vt:lpstr>
      <vt:lpstr>6. Consider your comparative advantage – your value add</vt:lpstr>
      <vt:lpstr>7. Define Performance Measures</vt:lpstr>
      <vt:lpstr>8. Seek Leverage</vt:lpstr>
      <vt:lpstr>Philanthropic Investment Portfolio Allocation</vt:lpstr>
      <vt:lpstr>Philanthropic Investment Portfolio Allocation</vt:lpstr>
      <vt:lpstr>Contact</vt:lpstr>
    </vt:vector>
  </TitlesOfParts>
  <Company>Bob Jenkins Big Bricks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Jenkins</dc:creator>
  <cp:lastModifiedBy>TPW London</cp:lastModifiedBy>
  <cp:revision>71</cp:revision>
  <dcterms:created xsi:type="dcterms:W3CDTF">2014-09-09T19:21:02Z</dcterms:created>
  <dcterms:modified xsi:type="dcterms:W3CDTF">2016-10-20T13:29:52Z</dcterms:modified>
</cp:coreProperties>
</file>