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586" r:id="rId3"/>
    <p:sldId id="506" r:id="rId4"/>
    <p:sldId id="507" r:id="rId5"/>
    <p:sldId id="584" r:id="rId6"/>
    <p:sldId id="470" r:id="rId7"/>
    <p:sldId id="472" r:id="rId8"/>
    <p:sldId id="473" r:id="rId9"/>
    <p:sldId id="474" r:id="rId10"/>
    <p:sldId id="475" r:id="rId11"/>
    <p:sldId id="476" r:id="rId12"/>
    <p:sldId id="502" r:id="rId13"/>
    <p:sldId id="478" r:id="rId14"/>
    <p:sldId id="479" r:id="rId15"/>
    <p:sldId id="481" r:id="rId16"/>
    <p:sldId id="482" r:id="rId17"/>
    <p:sldId id="585" r:id="rId18"/>
    <p:sldId id="353" r:id="rId19"/>
    <p:sldId id="505" r:id="rId20"/>
    <p:sldId id="504" r:id="rId21"/>
    <p:sldId id="587" r:id="rId22"/>
    <p:sldId id="495" r:id="rId23"/>
    <p:sldId id="516" r:id="rId24"/>
    <p:sldId id="496" r:id="rId25"/>
    <p:sldId id="497" r:id="rId26"/>
    <p:sldId id="498" r:id="rId27"/>
    <p:sldId id="499" r:id="rId28"/>
    <p:sldId id="500" r:id="rId29"/>
    <p:sldId id="501" r:id="rId30"/>
    <p:sldId id="503" r:id="rId31"/>
    <p:sldId id="430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ABFC6"/>
    <a:srgbClr val="FF17FF"/>
    <a:srgbClr val="8AC0C6"/>
    <a:srgbClr val="094355"/>
    <a:srgbClr val="79B2BA"/>
    <a:srgbClr val="CCC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1"/>
    <p:restoredTop sz="93155" autoAdjust="0"/>
  </p:normalViewPr>
  <p:slideViewPr>
    <p:cSldViewPr snapToGrid="0">
      <p:cViewPr varScale="1">
        <p:scale>
          <a:sx n="104" d="100"/>
          <a:sy n="104" d="100"/>
        </p:scale>
        <p:origin x="2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ellykaschner/Downloads/Slide%2029%20new%20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Silicon Valley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1.7000000000000001E-2</c:v>
                </c:pt>
                <c:pt idx="1">
                  <c:v>0.02</c:v>
                </c:pt>
                <c:pt idx="2">
                  <c:v>2.1999999999999999E-2</c:v>
                </c:pt>
                <c:pt idx="3">
                  <c:v>2.3E-2</c:v>
                </c:pt>
                <c:pt idx="4">
                  <c:v>2.9000000000000001E-2</c:v>
                </c:pt>
                <c:pt idx="5">
                  <c:v>3.6999999999999998E-2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F-7442-BBC0-6D5CEBF38D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California</c:v>
                </c:pt>
              </c:strCache>
            </c:strRef>
          </c:tx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Sheet1!$C$2:$C$7</c:f>
              <c:numCache>
                <c:formatCode>0.0%</c:formatCode>
                <c:ptCount val="6"/>
                <c:pt idx="0">
                  <c:v>0.02</c:v>
                </c:pt>
                <c:pt idx="1">
                  <c:v>1.9E-2</c:v>
                </c:pt>
                <c:pt idx="2">
                  <c:v>2.1000000000000001E-2</c:v>
                </c:pt>
                <c:pt idx="3">
                  <c:v>2.1000000000000001E-2</c:v>
                </c:pt>
                <c:pt idx="4">
                  <c:v>2.1999999999999999E-2</c:v>
                </c:pt>
                <c:pt idx="5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F-7442-BBC0-6D5CEBF38D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317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Sheet1!$D$2:$D$7</c:f>
              <c:numCache>
                <c:formatCode>0.0%</c:formatCode>
                <c:ptCount val="6"/>
                <c:pt idx="0">
                  <c:v>2.1000000000000001E-2</c:v>
                </c:pt>
                <c:pt idx="1">
                  <c:v>0.02</c:v>
                </c:pt>
                <c:pt idx="2">
                  <c:v>2.1000000000000001E-2</c:v>
                </c:pt>
                <c:pt idx="3">
                  <c:v>2.1000000000000001E-2</c:v>
                </c:pt>
                <c:pt idx="4">
                  <c:v>2.1999999999999999E-2</c:v>
                </c:pt>
                <c:pt idx="5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F-7442-BBC0-6D5CEBF38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4911624"/>
        <c:axId val="2093986616"/>
      </c:lineChart>
      <c:catAx>
        <c:axId val="2114911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93986616"/>
        <c:crosses val="autoZero"/>
        <c:auto val="1"/>
        <c:lblAlgn val="ctr"/>
        <c:lblOffset val="100"/>
        <c:noMultiLvlLbl val="0"/>
      </c:catAx>
      <c:valAx>
        <c:axId val="2093986616"/>
        <c:scaling>
          <c:orientation val="minMax"/>
          <c:max val="0.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14911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'Wealth 7'!$N$8:$AA$8</c:f>
              <c:strCache>
                <c:ptCount val="14"/>
                <c:pt idx="0">
                  <c:v>1950-1954</c:v>
                </c:pt>
                <c:pt idx="1">
                  <c:v>1955-1959</c:v>
                </c:pt>
                <c:pt idx="2">
                  <c:v>1960-1964</c:v>
                </c:pt>
                <c:pt idx="3">
                  <c:v>1965-1969</c:v>
                </c:pt>
                <c:pt idx="4">
                  <c:v>1970-1974</c:v>
                </c:pt>
                <c:pt idx="5">
                  <c:v>1975-1979</c:v>
                </c:pt>
                <c:pt idx="6">
                  <c:v>1980-1984</c:v>
                </c:pt>
                <c:pt idx="7">
                  <c:v>1985-1989</c:v>
                </c:pt>
                <c:pt idx="8">
                  <c:v>1990-1994</c:v>
                </c:pt>
                <c:pt idx="9">
                  <c:v>1995-1999</c:v>
                </c:pt>
                <c:pt idx="10">
                  <c:v>2000-2004</c:v>
                </c:pt>
                <c:pt idx="11">
                  <c:v>2005-2009</c:v>
                </c:pt>
                <c:pt idx="12">
                  <c:v>2010-2014</c:v>
                </c:pt>
                <c:pt idx="13">
                  <c:v>2015</c:v>
                </c:pt>
              </c:strCache>
            </c:strRef>
          </c:cat>
          <c:val>
            <c:numRef>
              <c:f>'Wealth 7'!$N$11:$AA$11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11</c:v>
                </c:pt>
                <c:pt idx="7">
                  <c:v>15</c:v>
                </c:pt>
                <c:pt idx="8">
                  <c:v>23</c:v>
                </c:pt>
                <c:pt idx="9">
                  <c:v>33</c:v>
                </c:pt>
                <c:pt idx="10">
                  <c:v>51</c:v>
                </c:pt>
                <c:pt idx="11">
                  <c:v>75</c:v>
                </c:pt>
                <c:pt idx="12">
                  <c:v>93</c:v>
                </c:pt>
                <c:pt idx="13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3-9E43-BC95-FBAB2602B886}"/>
            </c:ext>
          </c:extLst>
        </c:ser>
        <c:ser>
          <c:idx val="0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'Wealth 7'!$N$8:$AA$8</c:f>
              <c:strCache>
                <c:ptCount val="14"/>
                <c:pt idx="0">
                  <c:v>1950-1954</c:v>
                </c:pt>
                <c:pt idx="1">
                  <c:v>1955-1959</c:v>
                </c:pt>
                <c:pt idx="2">
                  <c:v>1960-1964</c:v>
                </c:pt>
                <c:pt idx="3">
                  <c:v>1965-1969</c:v>
                </c:pt>
                <c:pt idx="4">
                  <c:v>1970-1974</c:v>
                </c:pt>
                <c:pt idx="5">
                  <c:v>1975-1979</c:v>
                </c:pt>
                <c:pt idx="6">
                  <c:v>1980-1984</c:v>
                </c:pt>
                <c:pt idx="7">
                  <c:v>1985-1989</c:v>
                </c:pt>
                <c:pt idx="8">
                  <c:v>1990-1994</c:v>
                </c:pt>
                <c:pt idx="9">
                  <c:v>1995-1999</c:v>
                </c:pt>
                <c:pt idx="10">
                  <c:v>2000-2004</c:v>
                </c:pt>
                <c:pt idx="11">
                  <c:v>2005-2009</c:v>
                </c:pt>
                <c:pt idx="12">
                  <c:v>2010-2014</c:v>
                </c:pt>
                <c:pt idx="13">
                  <c:v>2015</c:v>
                </c:pt>
              </c:strCache>
            </c:strRef>
          </c:cat>
          <c:val>
            <c:numRef>
              <c:f>'Wealth 7'!$N$9:$AA$9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5</c:v>
                </c:pt>
                <c:pt idx="6">
                  <c:v>4</c:v>
                </c:pt>
                <c:pt idx="7">
                  <c:v>8</c:v>
                </c:pt>
                <c:pt idx="8">
                  <c:v>10</c:v>
                </c:pt>
                <c:pt idx="9">
                  <c:v>18</c:v>
                </c:pt>
                <c:pt idx="10">
                  <c:v>24</c:v>
                </c:pt>
                <c:pt idx="11">
                  <c:v>18</c:v>
                </c:pt>
                <c:pt idx="12">
                  <c:v>10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3-9E43-BC95-FBAB2602B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2113932264"/>
        <c:axId val="2116067080"/>
      </c:barChart>
      <c:catAx>
        <c:axId val="211393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16067080"/>
        <c:crosses val="autoZero"/>
        <c:auto val="1"/>
        <c:lblAlgn val="ctr"/>
        <c:lblOffset val="100"/>
        <c:noMultiLvlLbl val="0"/>
      </c:catAx>
      <c:valAx>
        <c:axId val="211606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13932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"$"#,##0</c:formatCode>
                <c:ptCount val="9"/>
                <c:pt idx="0">
                  <c:v>47</c:v>
                </c:pt>
                <c:pt idx="1">
                  <c:v>70</c:v>
                </c:pt>
                <c:pt idx="2">
                  <c:v>56</c:v>
                </c:pt>
                <c:pt idx="3">
                  <c:v>57</c:v>
                </c:pt>
                <c:pt idx="4">
                  <c:v>83</c:v>
                </c:pt>
                <c:pt idx="5">
                  <c:v>79</c:v>
                </c:pt>
                <c:pt idx="6">
                  <c:v>103</c:v>
                </c:pt>
                <c:pt idx="7">
                  <c:v>114</c:v>
                </c:pt>
                <c:pt idx="8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3F45-ADB9-168B49103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2116139208"/>
        <c:axId val="2116143000"/>
      </c:barChart>
      <c:catAx>
        <c:axId val="211613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143000"/>
        <c:crosses val="autoZero"/>
        <c:auto val="1"/>
        <c:lblAlgn val="ctr"/>
        <c:lblOffset val="100"/>
        <c:noMultiLvlLbl val="0"/>
      </c:catAx>
      <c:valAx>
        <c:axId val="2116143000"/>
        <c:scaling>
          <c:orientation val="minMax"/>
        </c:scaling>
        <c:delete val="0"/>
        <c:axPos val="l"/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13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B839CCC-9AA0-9F4F-A6E3-A0A1C8128F28}" type="datetimeFigureOut">
              <a:rPr lang="en-US"/>
              <a:pPr>
                <a:defRPr/>
              </a:pPr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CFFF0C8-FF56-D140-9F99-A80142D79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B292AB-73DF-B74D-AF3C-4535D4F8D4C6}" type="datetimeFigureOut">
              <a:rPr lang="en-US" altLang="en-US"/>
              <a:pPr>
                <a:defRPr/>
              </a:pPr>
              <a:t>4/27/18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5FF943-69E1-D641-B178-EEE5D144D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786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Use headers to tell the story: active </a:t>
            </a:r>
          </a:p>
          <a:p>
            <a:r>
              <a:rPr lang="en-US" altLang="en-US" dirty="0">
                <a:ea typeface="ＭＳ Ｐゴシック" charset="-128"/>
              </a:rPr>
              <a:t>Economic growth in SV to Explosive Economic Growth in SV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Just read headers and know what the deck is about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OR if the picture makes the point no header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341F6EB5-CA27-A34A-8639-4B47143DA417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458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Ask your nurse, teacher, police officer, fire fighter where they live – it’s likely not here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More stats: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Transportation: 78 </a:t>
            </a:r>
            <a:r>
              <a:rPr lang="en-US" altLang="en-US" dirty="0" err="1">
                <a:ea typeface="ＭＳ Ｐゴシック" charset="-128"/>
              </a:rPr>
              <a:t>hrs</a:t>
            </a:r>
            <a:r>
              <a:rPr lang="en-US" altLang="en-US" dirty="0">
                <a:ea typeface="ＭＳ Ｐゴシック" charset="-128"/>
              </a:rPr>
              <a:t> in traffic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30% of workers commute to another county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Education: 50% of 3</a:t>
            </a:r>
            <a:r>
              <a:rPr lang="en-US" altLang="en-US" baseline="30000" dirty="0">
                <a:ea typeface="ＭＳ Ｐゴシック" charset="-128"/>
              </a:rPr>
              <a:t>rd</a:t>
            </a:r>
            <a:r>
              <a:rPr lang="en-US" altLang="en-US" dirty="0">
                <a:ea typeface="ＭＳ Ｐゴシック" charset="-128"/>
              </a:rPr>
              <a:t> graders in SM county are failing to meet grade-level reading requirements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45% of 8</a:t>
            </a:r>
            <a:r>
              <a:rPr lang="en-US" altLang="en-US" baseline="30000" dirty="0">
                <a:ea typeface="ＭＳ Ｐゴシック" charset="-128"/>
              </a:rPr>
              <a:t>th</a:t>
            </a:r>
            <a:r>
              <a:rPr lang="en-US" altLang="en-US" dirty="0">
                <a:ea typeface="ＭＳ Ｐゴシック" charset="-128"/>
              </a:rPr>
              <a:t> graders are below proficient on state algebra test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67% of tech workers in SV are born outside US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D267668-9D72-354A-A28D-E18FDCA7E3FF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1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We both live and work in Silicon Valley: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Social Impact Advisors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Work with both nonprofits and funders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Raising our kids and families here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Deeply involved in the community as volunteers, donors, etc</a:t>
            </a:r>
            <a:r>
              <a:rPr lang="en-US" altLang="en-US" b="1">
                <a:ea typeface="ＭＳ Ｐゴシック" charset="-128"/>
              </a:rPr>
              <a:t>.</a:t>
            </a:r>
            <a:endParaRPr lang="en-US" altLang="en-US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1AE8AB9F-0F7C-8F44-BCDC-B5A153CF6325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39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charset="-128"/>
              </a:rPr>
              <a:t>local government ecosystem is highly fragmented;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ea typeface="ＭＳ Ｐゴシック" charset="-128"/>
              </a:rPr>
              <a:t>60 municipalities (towns, cities, unincorporated areas)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ea typeface="ＭＳ Ｐゴシック" charset="-128"/>
              </a:rPr>
              <a:t>55 separate school districts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C0A2736-8A5E-1742-B24C-3360861FF2F3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92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How many community-based organizations operating in Silicon Valley, what issues are they addressing and what are their needs?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Are local CBOs struggling to meet demand, and if so why?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en-US" altLang="en-US" dirty="0">
                <a:ea typeface="ＭＳ Ｐゴシック" charset="-128"/>
              </a:rPr>
              <a:t>How much new wealth is being created and how much is being channeled toward philanthropy?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en-US" altLang="en-US" dirty="0">
                <a:ea typeface="ＭＳ Ｐゴシック" charset="-128"/>
              </a:rPr>
              <a:t>Within SV philanthropy where is the money going, and how much is being directed to local organizations and issues?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en-US" altLang="en-US" dirty="0">
                <a:ea typeface="ＭＳ Ｐゴシック" charset="-128"/>
              </a:rPr>
              <a:t>What are the motivations and barriers to giving overall, and specifically to giving locally?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dirty="0">
                <a:ea typeface="ＭＳ Ｐゴシック" charset="-128"/>
              </a:rPr>
              <a:t>Caveats: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There is no aggregated or streamlined data in our sector – we had to cobble together data from a variety of sources, often with varying timelines, levels of analysis, and was often self-reported.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Some of it was apples to oranges and we had to figure out how to create analogous comparisons across different data sets.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Some organizations were able to provide complete data sets while others could only share aggregated high level numbers.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4B1E9145-CF29-D94A-BDA9-3E899C0159D1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3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800">
                <a:ea typeface="ＭＳ Ｐゴシック" charset="-128"/>
              </a:rPr>
              <a:t>21 Unicorn companies in last few years</a:t>
            </a:r>
          </a:p>
          <a:p>
            <a:pPr eaLnBrk="1" hangingPunct="1"/>
            <a:r>
              <a:rPr lang="en-US" altLang="en-US" sz="800">
                <a:ea typeface="ＭＳ Ｐゴシック" charset="-128"/>
              </a:rPr>
              <a:t>$833B in sales each year from SV companies</a:t>
            </a:r>
          </a:p>
          <a:p>
            <a:pPr eaLnBrk="1" hangingPunct="1"/>
            <a:r>
              <a:rPr lang="en-US" altLang="en-US" sz="800">
                <a:ea typeface="ＭＳ Ｐゴシック" charset="-128"/>
              </a:rPr>
              <a:t>CA economy is 6</a:t>
            </a:r>
            <a:r>
              <a:rPr lang="en-US" altLang="en-US" sz="800" baseline="30000">
                <a:ea typeface="ＭＳ Ｐゴシック" charset="-128"/>
              </a:rPr>
              <a:t>th</a:t>
            </a:r>
            <a:r>
              <a:rPr lang="en-US" altLang="en-US" sz="800">
                <a:ea typeface="ＭＳ Ｐゴシック" charset="-128"/>
              </a:rPr>
              <a:t> in world; SV is a significant share of that</a:t>
            </a:r>
          </a:p>
          <a:p>
            <a:pPr eaLnBrk="1" hangingPunct="1"/>
            <a:r>
              <a:rPr lang="en-US" altLang="en-US" sz="800">
                <a:ea typeface="ＭＳ Ｐゴシック" charset="-128"/>
              </a:rPr>
              <a:t>76,000 Millionaires and Billionaires in SV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3348A61F-1681-664C-BC05-676D6423D79C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9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There are 72% more SV-based private foundations with more than $10M in assets in 2015 than a decade earlier.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Total combined assets of all SV-based private foundations grew 80% in that same period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As of 2015 there are 1,146 private foundations in the two counties with combined assets of $31.6B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30F0E49D-02E9-154F-883A-30E40B91999F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4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E12DB048-06FE-D047-9E68-9050ADBA3F75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36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FF943-69E1-D641-B178-EEE5D144DB68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4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FF943-69E1-D641-B178-EEE5D144DB6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28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921125"/>
            <a:ext cx="12192000" cy="293687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1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15435"/>
            <a:ext cx="12192000" cy="293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2986" y="1415434"/>
            <a:ext cx="3376246" cy="2936875"/>
          </a:xfrm>
        </p:spPr>
        <p:txBody>
          <a:bodyPr anchor="ctr"/>
          <a:lstStyle>
            <a:lvl1pPr algn="r">
              <a:lnSpc>
                <a:spcPts val="6000"/>
              </a:lnSpc>
              <a:defRPr sz="6000"/>
            </a:lvl1pPr>
          </a:lstStyle>
          <a:p>
            <a:r>
              <a:rPr lang="en-US" dirty="0"/>
              <a:t>The giving code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4924" y="1415435"/>
            <a:ext cx="5553075" cy="1563688"/>
          </a:xfrm>
        </p:spPr>
        <p:txBody>
          <a:bodyPr lIns="0" tIns="274320" rIns="0" bIns="274320" anchor="b"/>
          <a:lstStyle>
            <a:lvl1pPr marL="0" indent="0" algn="l">
              <a:buNone/>
              <a:defRPr sz="32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114924" y="2979123"/>
            <a:ext cx="55530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272" y="5837771"/>
            <a:ext cx="3135728" cy="764108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114925" y="2979122"/>
            <a:ext cx="5553076" cy="1373188"/>
          </a:xfrm>
        </p:spPr>
        <p:txBody>
          <a:bodyPr lIns="0" tIns="274320" rIns="0" bIns="274320"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Author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2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356350"/>
            <a:ext cx="8211961" cy="329875"/>
          </a:xfr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38198" y="6167357"/>
            <a:ext cx="2286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675" y="6356351"/>
            <a:ext cx="561974" cy="329874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94B264B-69B2-C444-8CF2-D946B61FF66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129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830"/>
          <a:stretch/>
        </p:blipFill>
        <p:spPr>
          <a:xfrm>
            <a:off x="-6626" y="0"/>
            <a:ext cx="12192000" cy="2862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04" b="12"/>
          <a:stretch/>
        </p:blipFill>
        <p:spPr>
          <a:xfrm>
            <a:off x="0" y="2902226"/>
            <a:ext cx="12185374" cy="39557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649895"/>
            <a:ext cx="12192000" cy="24062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508742" y="1649895"/>
            <a:ext cx="1148858" cy="2406290"/>
          </a:xfrm>
        </p:spPr>
        <p:txBody>
          <a:bodyPr lIns="0" tIns="274320" rIns="0" bIns="274320" anchor="ctr"/>
          <a:lstStyle>
            <a:lvl1pPr marL="0" indent="0" algn="l">
              <a:buNone/>
              <a:defRPr sz="115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15508" y="1649895"/>
            <a:ext cx="7438292" cy="2406289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 rot="16200000">
            <a:off x="928932" y="2406037"/>
            <a:ext cx="2406289" cy="8940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defRPr sz="6000" kern="1200" cap="all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05458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4F73-3593-5C46-A247-B92EEC5BE8C1}" type="datetime1">
              <a:rPr lang="en-US" altLang="en-US" smtClean="0"/>
              <a:t>4/27/18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675" y="6356351"/>
            <a:ext cx="561974" cy="329874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94B264B-69B2-C444-8CF2-D946B61FF66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41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8786-C95D-3B48-9707-64EE1694B25A}" type="datetime1">
              <a:rPr lang="en-US" altLang="en-US" smtClean="0"/>
              <a:t>4/27/18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675" y="6356351"/>
            <a:ext cx="561974" cy="329874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94B264B-69B2-C444-8CF2-D946B61FF66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23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5DE2-AD92-E34D-9294-AD202D4CA931}" type="datetime1">
              <a:rPr lang="en-US" altLang="en-US" smtClean="0"/>
              <a:t>4/27/18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9CE36-EDA5-8245-B862-A132DAB27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5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 defTabSz="412750"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14300" algn="ctr" defTabSz="412750"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228600" algn="ctr" defTabSz="412750"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342900" algn="ctr" defTabSz="412750"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457200" algn="ctr" defTabSz="412750"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004856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064" y="6356349"/>
            <a:ext cx="1353735" cy="329875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609600"/>
            <a:ext cx="10515600" cy="5486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584961"/>
            <a:ext cx="10515600" cy="42062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C2EC17-9565-B84E-9091-39847227018E}" type="datetime1">
              <a:rPr lang="en-US" altLang="en-US" smtClean="0"/>
              <a:t>4/27/18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675" y="6356351"/>
            <a:ext cx="561974" cy="329874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94B264B-69B2-C444-8CF2-D946B61FF66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9857045" y="6356350"/>
            <a:ext cx="4156" cy="32987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 cap="all" baseline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impact.io/giving-code" TargetMode="Externa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openimpact.io/giving-cod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openimpact.io/giving-cod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-74950" y="1400444"/>
            <a:ext cx="5294806" cy="2936875"/>
          </a:xfrm>
        </p:spPr>
        <p:txBody>
          <a:bodyPr/>
          <a:lstStyle/>
          <a:p>
            <a:pPr algn="ctr"/>
            <a:r>
              <a:rPr lang="en-US" altLang="en-US" sz="4800" i="1" dirty="0"/>
              <a:t>The Giving Code </a:t>
            </a:r>
            <a:br>
              <a:rPr lang="en-US" altLang="en-US" sz="4400" dirty="0"/>
            </a:br>
            <a:r>
              <a:rPr lang="en-US" altLang="en-US" sz="4400" dirty="0"/>
              <a:t>&amp; </a:t>
            </a:r>
            <a:br>
              <a:rPr lang="en-US" altLang="en-US" sz="4400" dirty="0"/>
            </a:br>
            <a:r>
              <a:rPr lang="en-US" altLang="en-US" sz="4400" i="1" dirty="0"/>
              <a:t>The Giving journey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489679" y="1505374"/>
            <a:ext cx="6088602" cy="1488737"/>
          </a:xfrm>
        </p:spPr>
        <p:txBody>
          <a:bodyPr/>
          <a:lstStyle/>
          <a:p>
            <a:r>
              <a:rPr lang="en-US" altLang="en-US" dirty="0"/>
              <a:t>Insights on New Philanthropy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74686" y="2919162"/>
            <a:ext cx="6712314" cy="1373188"/>
          </a:xfrm>
        </p:spPr>
        <p:txBody>
          <a:bodyPr/>
          <a:lstStyle/>
          <a:p>
            <a:r>
              <a:rPr lang="en-US" altLang="en-US" dirty="0"/>
              <a:t>Presentation for the SVPI Conference</a:t>
            </a:r>
          </a:p>
          <a:p>
            <a:r>
              <a:rPr lang="en-US" altLang="en-US" dirty="0"/>
              <a:t>April 27</a:t>
            </a:r>
            <a:r>
              <a:rPr lang="en-US" altLang="en-US" baseline="30000" dirty="0"/>
              <a:t>th</a:t>
            </a:r>
            <a:r>
              <a:rPr lang="en-US" altLang="en-US" dirty="0"/>
              <a:t>, 2018 - Chicago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Individual Giving is Increasing</a:t>
            </a:r>
            <a:br>
              <a:rPr lang="en-US" altLang="en-US" dirty="0"/>
            </a:br>
            <a:r>
              <a:rPr lang="en-US" altLang="en-US" sz="1800" dirty="0">
                <a:solidFill>
                  <a:srgbClr val="D1D3D4">
                    <a:lumMod val="75000"/>
                  </a:srgbClr>
                </a:solidFill>
              </a:rPr>
              <a:t>CHARITABLE GIVING AS % OF ADJUSTED GROSS INCOME, 2008-2013</a:t>
            </a:r>
            <a:endParaRPr lang="en-US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IRS Statement of Income Datasets, 2008-2013 Giving USA/Chronicle of Philanthropy “How America Gives” Methodology. </a:t>
            </a:r>
            <a:br>
              <a:rPr lang="en-US" dirty="0"/>
            </a:br>
            <a:r>
              <a:rPr lang="en-US" dirty="0"/>
              <a:t>[Itemized Contributions as % of AGI. Approximately 80% of donations by individuals in US made by itemizers]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4B264B-69B2-C444-8CF2-D946B61FF660}" type="slidenum">
              <a:rPr lang="en-US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</a:t>
            </a:fld>
            <a:endParaRPr lang="en-US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438656" y="2087696"/>
          <a:ext cx="9070848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0240535" y="2551913"/>
            <a:ext cx="142853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rgbClr val="A2B427"/>
                </a:solidFill>
                <a:latin typeface="Franklin Gothic Medium" panose="020B0603020102020204"/>
              </a:rPr>
              <a:t>SILICON VALLEY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2"/>
          <a:stretch/>
        </p:blipFill>
        <p:spPr>
          <a:xfrm>
            <a:off x="9371966" y="2281917"/>
            <a:ext cx="914400" cy="85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65325"/>
          <a:stretch/>
        </p:blipFill>
        <p:spPr>
          <a:xfrm>
            <a:off x="9511600" y="3476304"/>
            <a:ext cx="656409" cy="6126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149745" y="3650894"/>
            <a:ext cx="99379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Medium" panose="020B0603020102020204"/>
              </a:rPr>
              <a:t>CALIFORNIA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71010" y="4276231"/>
            <a:ext cx="119763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Medium" panose="020B0603020102020204"/>
              </a:rPr>
              <a:t>UNITED STATES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5387"/>
          <a:stretch/>
        </p:blipFill>
        <p:spPr>
          <a:xfrm>
            <a:off x="9507203" y="4057411"/>
            <a:ext cx="656409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1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foundations With &gt; $10M doubled since 2000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CE36-EDA5-8245-B862-A132DAB272AB}" type="slidenum">
              <a:rPr lang="en-US" alt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Medium"/>
              </a:rPr>
              <a:pPr>
                <a:defRPr/>
              </a:pPr>
              <a:t>11</a:t>
            </a:fld>
            <a:endParaRPr lang="en-US" altLang="en-US">
              <a:solidFill>
                <a:srgbClr val="000000">
                  <a:lumMod val="50000"/>
                  <a:lumOff val="50000"/>
                </a:srgbClr>
              </a:solidFill>
              <a:latin typeface="Franklin Gothic Medium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838200" y="1800225"/>
          <a:ext cx="10337800" cy="412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071563" y="6098718"/>
            <a:ext cx="214313" cy="21431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76" y="6084430"/>
            <a:ext cx="4214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Franklin Gothic Book"/>
              </a:rPr>
              <a:t>NEW FOUNDATIONS $10M+ ADDED EACH TIME PERIOD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212667" y="1928813"/>
            <a:ext cx="0" cy="3717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96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SV-Based DAFs: leading national providers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sz="1800" dirty="0">
                <a:solidFill>
                  <a:srgbClr val="D1D3D4">
                    <a:lumMod val="75000"/>
                  </a:srgbClr>
                </a:solidFill>
              </a:rPr>
              <a:t>GROWTH IN NUMBER AND AVERAGE ASSETS OF SV-BASED DONOR-ADVISED FUNDS, 2005-2015</a:t>
            </a:r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"/>
          <a:stretch/>
        </p:blipFill>
        <p:spPr>
          <a:xfrm>
            <a:off x="633887" y="1372128"/>
            <a:ext cx="8445706" cy="488632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CE36-EDA5-8245-B862-A132DAB272A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313893" y="1707443"/>
            <a:ext cx="2497107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</a:rPr>
              <a:t>946%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</a:rPr>
              <a:t>Growth in assets to 2.2B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4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Growth in </a:t>
            </a:r>
            <a:r>
              <a:rPr lang="en-US" altLang="en-US" dirty="0" err="1"/>
              <a:t>SV</a:t>
            </a:r>
            <a:r>
              <a:rPr lang="en-US" altLang="en-US" dirty="0"/>
              <a:t> Corporate Contributions</a:t>
            </a:r>
            <a:br>
              <a:rPr lang="en-US" altLang="en-US" dirty="0"/>
            </a:br>
            <a:r>
              <a:rPr lang="en-US" altLang="en-US" sz="1800" dirty="0">
                <a:solidFill>
                  <a:srgbClr val="D1D3D4">
                    <a:lumMod val="75000"/>
                  </a:srgbClr>
                </a:solidFill>
              </a:rPr>
              <a:t>to locally based nonprofits, 2007-2015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CE36-EDA5-8245-B862-A132DAB272AB}" type="slidenum">
              <a:rPr lang="en-US" alt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Medium"/>
              </a:rPr>
              <a:pPr>
                <a:defRPr/>
              </a:pPr>
              <a:t>13</a:t>
            </a:fld>
            <a:endParaRPr lang="en-US" altLang="en-US">
              <a:solidFill>
                <a:srgbClr val="000000">
                  <a:lumMod val="50000"/>
                  <a:lumOff val="50000"/>
                </a:srgbClr>
              </a:solidFill>
              <a:latin typeface="Franklin Gothic Medium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997040" y="1661925"/>
          <a:ext cx="8326831" cy="447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ular Callout 3"/>
          <p:cNvSpPr/>
          <p:nvPr/>
        </p:nvSpPr>
        <p:spPr>
          <a:xfrm>
            <a:off x="2628846" y="3580446"/>
            <a:ext cx="718975" cy="753510"/>
          </a:xfrm>
          <a:custGeom>
            <a:avLst/>
            <a:gdLst>
              <a:gd name="connsiteX0" fmla="*/ 0 w 796413"/>
              <a:gd name="connsiteY0" fmla="*/ 0 h 678426"/>
              <a:gd name="connsiteX1" fmla="*/ 132736 w 796413"/>
              <a:gd name="connsiteY1" fmla="*/ 0 h 678426"/>
              <a:gd name="connsiteX2" fmla="*/ 132736 w 796413"/>
              <a:gd name="connsiteY2" fmla="*/ 0 h 678426"/>
              <a:gd name="connsiteX3" fmla="*/ 331839 w 796413"/>
              <a:gd name="connsiteY3" fmla="*/ 0 h 678426"/>
              <a:gd name="connsiteX4" fmla="*/ 796413 w 796413"/>
              <a:gd name="connsiteY4" fmla="*/ 0 h 678426"/>
              <a:gd name="connsiteX5" fmla="*/ 796413 w 796413"/>
              <a:gd name="connsiteY5" fmla="*/ 395749 h 678426"/>
              <a:gd name="connsiteX6" fmla="*/ 796413 w 796413"/>
              <a:gd name="connsiteY6" fmla="*/ 395749 h 678426"/>
              <a:gd name="connsiteX7" fmla="*/ 796413 w 796413"/>
              <a:gd name="connsiteY7" fmla="*/ 565355 h 678426"/>
              <a:gd name="connsiteX8" fmla="*/ 796413 w 796413"/>
              <a:gd name="connsiteY8" fmla="*/ 678426 h 678426"/>
              <a:gd name="connsiteX9" fmla="*/ 331839 w 796413"/>
              <a:gd name="connsiteY9" fmla="*/ 678426 h 678426"/>
              <a:gd name="connsiteX10" fmla="*/ 222765 w 796413"/>
              <a:gd name="connsiteY10" fmla="*/ 767992 h 678426"/>
              <a:gd name="connsiteX11" fmla="*/ 132736 w 796413"/>
              <a:gd name="connsiteY11" fmla="*/ 678426 h 678426"/>
              <a:gd name="connsiteX12" fmla="*/ 0 w 796413"/>
              <a:gd name="connsiteY12" fmla="*/ 678426 h 678426"/>
              <a:gd name="connsiteX13" fmla="*/ 0 w 796413"/>
              <a:gd name="connsiteY13" fmla="*/ 565355 h 678426"/>
              <a:gd name="connsiteX14" fmla="*/ 0 w 796413"/>
              <a:gd name="connsiteY14" fmla="*/ 395749 h 678426"/>
              <a:gd name="connsiteX15" fmla="*/ 0 w 796413"/>
              <a:gd name="connsiteY15" fmla="*/ 395749 h 678426"/>
              <a:gd name="connsiteX16" fmla="*/ 0 w 796413"/>
              <a:gd name="connsiteY16" fmla="*/ 0 h 678426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32736 w 796413"/>
              <a:gd name="connsiteY11" fmla="*/ 678426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208936 w 796413"/>
              <a:gd name="connsiteY11" fmla="*/ 687951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627113 w 796413"/>
              <a:gd name="connsiteY9" fmla="*/ 683189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3230"/>
              <a:gd name="connsiteX1" fmla="*/ 132736 w 796413"/>
              <a:gd name="connsiteY1" fmla="*/ 0 h 763230"/>
              <a:gd name="connsiteX2" fmla="*/ 132736 w 796413"/>
              <a:gd name="connsiteY2" fmla="*/ 0 h 763230"/>
              <a:gd name="connsiteX3" fmla="*/ 331839 w 796413"/>
              <a:gd name="connsiteY3" fmla="*/ 0 h 763230"/>
              <a:gd name="connsiteX4" fmla="*/ 796413 w 796413"/>
              <a:gd name="connsiteY4" fmla="*/ 0 h 763230"/>
              <a:gd name="connsiteX5" fmla="*/ 796413 w 796413"/>
              <a:gd name="connsiteY5" fmla="*/ 395749 h 763230"/>
              <a:gd name="connsiteX6" fmla="*/ 796413 w 796413"/>
              <a:gd name="connsiteY6" fmla="*/ 395749 h 763230"/>
              <a:gd name="connsiteX7" fmla="*/ 796413 w 796413"/>
              <a:gd name="connsiteY7" fmla="*/ 565355 h 763230"/>
              <a:gd name="connsiteX8" fmla="*/ 796413 w 796413"/>
              <a:gd name="connsiteY8" fmla="*/ 678426 h 763230"/>
              <a:gd name="connsiteX9" fmla="*/ 627113 w 796413"/>
              <a:gd name="connsiteY9" fmla="*/ 683189 h 763230"/>
              <a:gd name="connsiteX10" fmla="*/ 398977 w 796413"/>
              <a:gd name="connsiteY10" fmla="*/ 763230 h 763230"/>
              <a:gd name="connsiteX11" fmla="*/ 185123 w 796413"/>
              <a:gd name="connsiteY11" fmla="*/ 683188 h 763230"/>
              <a:gd name="connsiteX12" fmla="*/ 0 w 796413"/>
              <a:gd name="connsiteY12" fmla="*/ 678426 h 763230"/>
              <a:gd name="connsiteX13" fmla="*/ 0 w 796413"/>
              <a:gd name="connsiteY13" fmla="*/ 565355 h 763230"/>
              <a:gd name="connsiteX14" fmla="*/ 0 w 796413"/>
              <a:gd name="connsiteY14" fmla="*/ 395749 h 763230"/>
              <a:gd name="connsiteX15" fmla="*/ 0 w 796413"/>
              <a:gd name="connsiteY15" fmla="*/ 395749 h 763230"/>
              <a:gd name="connsiteX16" fmla="*/ 0 w 796413"/>
              <a:gd name="connsiteY16" fmla="*/ 0 h 763230"/>
              <a:gd name="connsiteX0" fmla="*/ 0 w 796413"/>
              <a:gd name="connsiteY0" fmla="*/ 0 h 829905"/>
              <a:gd name="connsiteX1" fmla="*/ 132736 w 796413"/>
              <a:gd name="connsiteY1" fmla="*/ 0 h 829905"/>
              <a:gd name="connsiteX2" fmla="*/ 132736 w 796413"/>
              <a:gd name="connsiteY2" fmla="*/ 0 h 829905"/>
              <a:gd name="connsiteX3" fmla="*/ 331839 w 796413"/>
              <a:gd name="connsiteY3" fmla="*/ 0 h 829905"/>
              <a:gd name="connsiteX4" fmla="*/ 796413 w 796413"/>
              <a:gd name="connsiteY4" fmla="*/ 0 h 829905"/>
              <a:gd name="connsiteX5" fmla="*/ 796413 w 796413"/>
              <a:gd name="connsiteY5" fmla="*/ 395749 h 829905"/>
              <a:gd name="connsiteX6" fmla="*/ 796413 w 796413"/>
              <a:gd name="connsiteY6" fmla="*/ 395749 h 829905"/>
              <a:gd name="connsiteX7" fmla="*/ 796413 w 796413"/>
              <a:gd name="connsiteY7" fmla="*/ 565355 h 829905"/>
              <a:gd name="connsiteX8" fmla="*/ 796413 w 796413"/>
              <a:gd name="connsiteY8" fmla="*/ 678426 h 829905"/>
              <a:gd name="connsiteX9" fmla="*/ 627113 w 796413"/>
              <a:gd name="connsiteY9" fmla="*/ 683189 h 829905"/>
              <a:gd name="connsiteX10" fmla="*/ 398977 w 796413"/>
              <a:gd name="connsiteY10" fmla="*/ 829905 h 829905"/>
              <a:gd name="connsiteX11" fmla="*/ 185123 w 796413"/>
              <a:gd name="connsiteY11" fmla="*/ 683188 h 829905"/>
              <a:gd name="connsiteX12" fmla="*/ 0 w 796413"/>
              <a:gd name="connsiteY12" fmla="*/ 678426 h 829905"/>
              <a:gd name="connsiteX13" fmla="*/ 0 w 796413"/>
              <a:gd name="connsiteY13" fmla="*/ 565355 h 829905"/>
              <a:gd name="connsiteX14" fmla="*/ 0 w 796413"/>
              <a:gd name="connsiteY14" fmla="*/ 395749 h 829905"/>
              <a:gd name="connsiteX15" fmla="*/ 0 w 796413"/>
              <a:gd name="connsiteY15" fmla="*/ 395749 h 829905"/>
              <a:gd name="connsiteX16" fmla="*/ 0 w 796413"/>
              <a:gd name="connsiteY16" fmla="*/ 0 h 829905"/>
              <a:gd name="connsiteX0" fmla="*/ 0 w 796413"/>
              <a:gd name="connsiteY0" fmla="*/ 0 h 834668"/>
              <a:gd name="connsiteX1" fmla="*/ 132736 w 796413"/>
              <a:gd name="connsiteY1" fmla="*/ 0 h 834668"/>
              <a:gd name="connsiteX2" fmla="*/ 132736 w 796413"/>
              <a:gd name="connsiteY2" fmla="*/ 0 h 834668"/>
              <a:gd name="connsiteX3" fmla="*/ 331839 w 796413"/>
              <a:gd name="connsiteY3" fmla="*/ 0 h 834668"/>
              <a:gd name="connsiteX4" fmla="*/ 796413 w 796413"/>
              <a:gd name="connsiteY4" fmla="*/ 0 h 834668"/>
              <a:gd name="connsiteX5" fmla="*/ 796413 w 796413"/>
              <a:gd name="connsiteY5" fmla="*/ 395749 h 834668"/>
              <a:gd name="connsiteX6" fmla="*/ 796413 w 796413"/>
              <a:gd name="connsiteY6" fmla="*/ 395749 h 834668"/>
              <a:gd name="connsiteX7" fmla="*/ 796413 w 796413"/>
              <a:gd name="connsiteY7" fmla="*/ 565355 h 834668"/>
              <a:gd name="connsiteX8" fmla="*/ 796413 w 796413"/>
              <a:gd name="connsiteY8" fmla="*/ 678426 h 834668"/>
              <a:gd name="connsiteX9" fmla="*/ 627113 w 796413"/>
              <a:gd name="connsiteY9" fmla="*/ 683189 h 834668"/>
              <a:gd name="connsiteX10" fmla="*/ 413264 w 796413"/>
              <a:gd name="connsiteY10" fmla="*/ 834668 h 834668"/>
              <a:gd name="connsiteX11" fmla="*/ 185123 w 796413"/>
              <a:gd name="connsiteY11" fmla="*/ 683188 h 834668"/>
              <a:gd name="connsiteX12" fmla="*/ 0 w 796413"/>
              <a:gd name="connsiteY12" fmla="*/ 678426 h 834668"/>
              <a:gd name="connsiteX13" fmla="*/ 0 w 796413"/>
              <a:gd name="connsiteY13" fmla="*/ 565355 h 834668"/>
              <a:gd name="connsiteX14" fmla="*/ 0 w 796413"/>
              <a:gd name="connsiteY14" fmla="*/ 395749 h 834668"/>
              <a:gd name="connsiteX15" fmla="*/ 0 w 796413"/>
              <a:gd name="connsiteY15" fmla="*/ 395749 h 834668"/>
              <a:gd name="connsiteX16" fmla="*/ 0 w 796413"/>
              <a:gd name="connsiteY16" fmla="*/ 0 h 83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6413" h="834668">
                <a:moveTo>
                  <a:pt x="0" y="0"/>
                </a:moveTo>
                <a:lnTo>
                  <a:pt x="132736" y="0"/>
                </a:lnTo>
                <a:lnTo>
                  <a:pt x="132736" y="0"/>
                </a:lnTo>
                <a:lnTo>
                  <a:pt x="331839" y="0"/>
                </a:lnTo>
                <a:lnTo>
                  <a:pt x="796413" y="0"/>
                </a:lnTo>
                <a:lnTo>
                  <a:pt x="796413" y="395749"/>
                </a:lnTo>
                <a:lnTo>
                  <a:pt x="796413" y="395749"/>
                </a:lnTo>
                <a:lnTo>
                  <a:pt x="796413" y="565355"/>
                </a:lnTo>
                <a:lnTo>
                  <a:pt x="796413" y="678426"/>
                </a:lnTo>
                <a:lnTo>
                  <a:pt x="627113" y="683189"/>
                </a:lnTo>
                <a:lnTo>
                  <a:pt x="413264" y="834668"/>
                </a:lnTo>
                <a:lnTo>
                  <a:pt x="185123" y="683188"/>
                </a:lnTo>
                <a:lnTo>
                  <a:pt x="0" y="678426"/>
                </a:lnTo>
                <a:lnTo>
                  <a:pt x="0" y="565355"/>
                </a:lnTo>
                <a:lnTo>
                  <a:pt x="0" y="395749"/>
                </a:lnTo>
                <a:lnTo>
                  <a:pt x="0" y="3957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Franklin Gothic Medium"/>
              </a:rPr>
              <a:t>$47M</a:t>
            </a:r>
          </a:p>
        </p:txBody>
      </p:sp>
      <p:sp>
        <p:nvSpPr>
          <p:cNvPr id="9" name="Rectangular Callout 3"/>
          <p:cNvSpPr/>
          <p:nvPr/>
        </p:nvSpPr>
        <p:spPr>
          <a:xfrm>
            <a:off x="3476575" y="2927984"/>
            <a:ext cx="718975" cy="753510"/>
          </a:xfrm>
          <a:custGeom>
            <a:avLst/>
            <a:gdLst>
              <a:gd name="connsiteX0" fmla="*/ 0 w 796413"/>
              <a:gd name="connsiteY0" fmla="*/ 0 h 678426"/>
              <a:gd name="connsiteX1" fmla="*/ 132736 w 796413"/>
              <a:gd name="connsiteY1" fmla="*/ 0 h 678426"/>
              <a:gd name="connsiteX2" fmla="*/ 132736 w 796413"/>
              <a:gd name="connsiteY2" fmla="*/ 0 h 678426"/>
              <a:gd name="connsiteX3" fmla="*/ 331839 w 796413"/>
              <a:gd name="connsiteY3" fmla="*/ 0 h 678426"/>
              <a:gd name="connsiteX4" fmla="*/ 796413 w 796413"/>
              <a:gd name="connsiteY4" fmla="*/ 0 h 678426"/>
              <a:gd name="connsiteX5" fmla="*/ 796413 w 796413"/>
              <a:gd name="connsiteY5" fmla="*/ 395749 h 678426"/>
              <a:gd name="connsiteX6" fmla="*/ 796413 w 796413"/>
              <a:gd name="connsiteY6" fmla="*/ 395749 h 678426"/>
              <a:gd name="connsiteX7" fmla="*/ 796413 w 796413"/>
              <a:gd name="connsiteY7" fmla="*/ 565355 h 678426"/>
              <a:gd name="connsiteX8" fmla="*/ 796413 w 796413"/>
              <a:gd name="connsiteY8" fmla="*/ 678426 h 678426"/>
              <a:gd name="connsiteX9" fmla="*/ 331839 w 796413"/>
              <a:gd name="connsiteY9" fmla="*/ 678426 h 678426"/>
              <a:gd name="connsiteX10" fmla="*/ 222765 w 796413"/>
              <a:gd name="connsiteY10" fmla="*/ 767992 h 678426"/>
              <a:gd name="connsiteX11" fmla="*/ 132736 w 796413"/>
              <a:gd name="connsiteY11" fmla="*/ 678426 h 678426"/>
              <a:gd name="connsiteX12" fmla="*/ 0 w 796413"/>
              <a:gd name="connsiteY12" fmla="*/ 678426 h 678426"/>
              <a:gd name="connsiteX13" fmla="*/ 0 w 796413"/>
              <a:gd name="connsiteY13" fmla="*/ 565355 h 678426"/>
              <a:gd name="connsiteX14" fmla="*/ 0 w 796413"/>
              <a:gd name="connsiteY14" fmla="*/ 395749 h 678426"/>
              <a:gd name="connsiteX15" fmla="*/ 0 w 796413"/>
              <a:gd name="connsiteY15" fmla="*/ 395749 h 678426"/>
              <a:gd name="connsiteX16" fmla="*/ 0 w 796413"/>
              <a:gd name="connsiteY16" fmla="*/ 0 h 678426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32736 w 796413"/>
              <a:gd name="connsiteY11" fmla="*/ 678426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208936 w 796413"/>
              <a:gd name="connsiteY11" fmla="*/ 687951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627113 w 796413"/>
              <a:gd name="connsiteY9" fmla="*/ 683189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3230"/>
              <a:gd name="connsiteX1" fmla="*/ 132736 w 796413"/>
              <a:gd name="connsiteY1" fmla="*/ 0 h 763230"/>
              <a:gd name="connsiteX2" fmla="*/ 132736 w 796413"/>
              <a:gd name="connsiteY2" fmla="*/ 0 h 763230"/>
              <a:gd name="connsiteX3" fmla="*/ 331839 w 796413"/>
              <a:gd name="connsiteY3" fmla="*/ 0 h 763230"/>
              <a:gd name="connsiteX4" fmla="*/ 796413 w 796413"/>
              <a:gd name="connsiteY4" fmla="*/ 0 h 763230"/>
              <a:gd name="connsiteX5" fmla="*/ 796413 w 796413"/>
              <a:gd name="connsiteY5" fmla="*/ 395749 h 763230"/>
              <a:gd name="connsiteX6" fmla="*/ 796413 w 796413"/>
              <a:gd name="connsiteY6" fmla="*/ 395749 h 763230"/>
              <a:gd name="connsiteX7" fmla="*/ 796413 w 796413"/>
              <a:gd name="connsiteY7" fmla="*/ 565355 h 763230"/>
              <a:gd name="connsiteX8" fmla="*/ 796413 w 796413"/>
              <a:gd name="connsiteY8" fmla="*/ 678426 h 763230"/>
              <a:gd name="connsiteX9" fmla="*/ 627113 w 796413"/>
              <a:gd name="connsiteY9" fmla="*/ 683189 h 763230"/>
              <a:gd name="connsiteX10" fmla="*/ 398977 w 796413"/>
              <a:gd name="connsiteY10" fmla="*/ 763230 h 763230"/>
              <a:gd name="connsiteX11" fmla="*/ 185123 w 796413"/>
              <a:gd name="connsiteY11" fmla="*/ 683188 h 763230"/>
              <a:gd name="connsiteX12" fmla="*/ 0 w 796413"/>
              <a:gd name="connsiteY12" fmla="*/ 678426 h 763230"/>
              <a:gd name="connsiteX13" fmla="*/ 0 w 796413"/>
              <a:gd name="connsiteY13" fmla="*/ 565355 h 763230"/>
              <a:gd name="connsiteX14" fmla="*/ 0 w 796413"/>
              <a:gd name="connsiteY14" fmla="*/ 395749 h 763230"/>
              <a:gd name="connsiteX15" fmla="*/ 0 w 796413"/>
              <a:gd name="connsiteY15" fmla="*/ 395749 h 763230"/>
              <a:gd name="connsiteX16" fmla="*/ 0 w 796413"/>
              <a:gd name="connsiteY16" fmla="*/ 0 h 763230"/>
              <a:gd name="connsiteX0" fmla="*/ 0 w 796413"/>
              <a:gd name="connsiteY0" fmla="*/ 0 h 829905"/>
              <a:gd name="connsiteX1" fmla="*/ 132736 w 796413"/>
              <a:gd name="connsiteY1" fmla="*/ 0 h 829905"/>
              <a:gd name="connsiteX2" fmla="*/ 132736 w 796413"/>
              <a:gd name="connsiteY2" fmla="*/ 0 h 829905"/>
              <a:gd name="connsiteX3" fmla="*/ 331839 w 796413"/>
              <a:gd name="connsiteY3" fmla="*/ 0 h 829905"/>
              <a:gd name="connsiteX4" fmla="*/ 796413 w 796413"/>
              <a:gd name="connsiteY4" fmla="*/ 0 h 829905"/>
              <a:gd name="connsiteX5" fmla="*/ 796413 w 796413"/>
              <a:gd name="connsiteY5" fmla="*/ 395749 h 829905"/>
              <a:gd name="connsiteX6" fmla="*/ 796413 w 796413"/>
              <a:gd name="connsiteY6" fmla="*/ 395749 h 829905"/>
              <a:gd name="connsiteX7" fmla="*/ 796413 w 796413"/>
              <a:gd name="connsiteY7" fmla="*/ 565355 h 829905"/>
              <a:gd name="connsiteX8" fmla="*/ 796413 w 796413"/>
              <a:gd name="connsiteY8" fmla="*/ 678426 h 829905"/>
              <a:gd name="connsiteX9" fmla="*/ 627113 w 796413"/>
              <a:gd name="connsiteY9" fmla="*/ 683189 h 829905"/>
              <a:gd name="connsiteX10" fmla="*/ 398977 w 796413"/>
              <a:gd name="connsiteY10" fmla="*/ 829905 h 829905"/>
              <a:gd name="connsiteX11" fmla="*/ 185123 w 796413"/>
              <a:gd name="connsiteY11" fmla="*/ 683188 h 829905"/>
              <a:gd name="connsiteX12" fmla="*/ 0 w 796413"/>
              <a:gd name="connsiteY12" fmla="*/ 678426 h 829905"/>
              <a:gd name="connsiteX13" fmla="*/ 0 w 796413"/>
              <a:gd name="connsiteY13" fmla="*/ 565355 h 829905"/>
              <a:gd name="connsiteX14" fmla="*/ 0 w 796413"/>
              <a:gd name="connsiteY14" fmla="*/ 395749 h 829905"/>
              <a:gd name="connsiteX15" fmla="*/ 0 w 796413"/>
              <a:gd name="connsiteY15" fmla="*/ 395749 h 829905"/>
              <a:gd name="connsiteX16" fmla="*/ 0 w 796413"/>
              <a:gd name="connsiteY16" fmla="*/ 0 h 829905"/>
              <a:gd name="connsiteX0" fmla="*/ 0 w 796413"/>
              <a:gd name="connsiteY0" fmla="*/ 0 h 834668"/>
              <a:gd name="connsiteX1" fmla="*/ 132736 w 796413"/>
              <a:gd name="connsiteY1" fmla="*/ 0 h 834668"/>
              <a:gd name="connsiteX2" fmla="*/ 132736 w 796413"/>
              <a:gd name="connsiteY2" fmla="*/ 0 h 834668"/>
              <a:gd name="connsiteX3" fmla="*/ 331839 w 796413"/>
              <a:gd name="connsiteY3" fmla="*/ 0 h 834668"/>
              <a:gd name="connsiteX4" fmla="*/ 796413 w 796413"/>
              <a:gd name="connsiteY4" fmla="*/ 0 h 834668"/>
              <a:gd name="connsiteX5" fmla="*/ 796413 w 796413"/>
              <a:gd name="connsiteY5" fmla="*/ 395749 h 834668"/>
              <a:gd name="connsiteX6" fmla="*/ 796413 w 796413"/>
              <a:gd name="connsiteY6" fmla="*/ 395749 h 834668"/>
              <a:gd name="connsiteX7" fmla="*/ 796413 w 796413"/>
              <a:gd name="connsiteY7" fmla="*/ 565355 h 834668"/>
              <a:gd name="connsiteX8" fmla="*/ 796413 w 796413"/>
              <a:gd name="connsiteY8" fmla="*/ 678426 h 834668"/>
              <a:gd name="connsiteX9" fmla="*/ 627113 w 796413"/>
              <a:gd name="connsiteY9" fmla="*/ 683189 h 834668"/>
              <a:gd name="connsiteX10" fmla="*/ 413264 w 796413"/>
              <a:gd name="connsiteY10" fmla="*/ 834668 h 834668"/>
              <a:gd name="connsiteX11" fmla="*/ 185123 w 796413"/>
              <a:gd name="connsiteY11" fmla="*/ 683188 h 834668"/>
              <a:gd name="connsiteX12" fmla="*/ 0 w 796413"/>
              <a:gd name="connsiteY12" fmla="*/ 678426 h 834668"/>
              <a:gd name="connsiteX13" fmla="*/ 0 w 796413"/>
              <a:gd name="connsiteY13" fmla="*/ 565355 h 834668"/>
              <a:gd name="connsiteX14" fmla="*/ 0 w 796413"/>
              <a:gd name="connsiteY14" fmla="*/ 395749 h 834668"/>
              <a:gd name="connsiteX15" fmla="*/ 0 w 796413"/>
              <a:gd name="connsiteY15" fmla="*/ 395749 h 834668"/>
              <a:gd name="connsiteX16" fmla="*/ 0 w 796413"/>
              <a:gd name="connsiteY16" fmla="*/ 0 h 83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6413" h="834668">
                <a:moveTo>
                  <a:pt x="0" y="0"/>
                </a:moveTo>
                <a:lnTo>
                  <a:pt x="132736" y="0"/>
                </a:lnTo>
                <a:lnTo>
                  <a:pt x="132736" y="0"/>
                </a:lnTo>
                <a:lnTo>
                  <a:pt x="331839" y="0"/>
                </a:lnTo>
                <a:lnTo>
                  <a:pt x="796413" y="0"/>
                </a:lnTo>
                <a:lnTo>
                  <a:pt x="796413" y="395749"/>
                </a:lnTo>
                <a:lnTo>
                  <a:pt x="796413" y="395749"/>
                </a:lnTo>
                <a:lnTo>
                  <a:pt x="796413" y="565355"/>
                </a:lnTo>
                <a:lnTo>
                  <a:pt x="796413" y="678426"/>
                </a:lnTo>
                <a:lnTo>
                  <a:pt x="627113" y="683189"/>
                </a:lnTo>
                <a:lnTo>
                  <a:pt x="413264" y="834668"/>
                </a:lnTo>
                <a:lnTo>
                  <a:pt x="185123" y="683188"/>
                </a:lnTo>
                <a:lnTo>
                  <a:pt x="0" y="678426"/>
                </a:lnTo>
                <a:lnTo>
                  <a:pt x="0" y="565355"/>
                </a:lnTo>
                <a:lnTo>
                  <a:pt x="0" y="395749"/>
                </a:lnTo>
                <a:lnTo>
                  <a:pt x="0" y="3957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Franklin Gothic Medium"/>
              </a:rPr>
              <a:t>$70M</a:t>
            </a:r>
          </a:p>
        </p:txBody>
      </p:sp>
      <p:sp>
        <p:nvSpPr>
          <p:cNvPr id="10" name="Rectangular Callout 3"/>
          <p:cNvSpPr/>
          <p:nvPr/>
        </p:nvSpPr>
        <p:spPr>
          <a:xfrm>
            <a:off x="4314772" y="3323271"/>
            <a:ext cx="718975" cy="753510"/>
          </a:xfrm>
          <a:custGeom>
            <a:avLst/>
            <a:gdLst>
              <a:gd name="connsiteX0" fmla="*/ 0 w 796413"/>
              <a:gd name="connsiteY0" fmla="*/ 0 h 678426"/>
              <a:gd name="connsiteX1" fmla="*/ 132736 w 796413"/>
              <a:gd name="connsiteY1" fmla="*/ 0 h 678426"/>
              <a:gd name="connsiteX2" fmla="*/ 132736 w 796413"/>
              <a:gd name="connsiteY2" fmla="*/ 0 h 678426"/>
              <a:gd name="connsiteX3" fmla="*/ 331839 w 796413"/>
              <a:gd name="connsiteY3" fmla="*/ 0 h 678426"/>
              <a:gd name="connsiteX4" fmla="*/ 796413 w 796413"/>
              <a:gd name="connsiteY4" fmla="*/ 0 h 678426"/>
              <a:gd name="connsiteX5" fmla="*/ 796413 w 796413"/>
              <a:gd name="connsiteY5" fmla="*/ 395749 h 678426"/>
              <a:gd name="connsiteX6" fmla="*/ 796413 w 796413"/>
              <a:gd name="connsiteY6" fmla="*/ 395749 h 678426"/>
              <a:gd name="connsiteX7" fmla="*/ 796413 w 796413"/>
              <a:gd name="connsiteY7" fmla="*/ 565355 h 678426"/>
              <a:gd name="connsiteX8" fmla="*/ 796413 w 796413"/>
              <a:gd name="connsiteY8" fmla="*/ 678426 h 678426"/>
              <a:gd name="connsiteX9" fmla="*/ 331839 w 796413"/>
              <a:gd name="connsiteY9" fmla="*/ 678426 h 678426"/>
              <a:gd name="connsiteX10" fmla="*/ 222765 w 796413"/>
              <a:gd name="connsiteY10" fmla="*/ 767992 h 678426"/>
              <a:gd name="connsiteX11" fmla="*/ 132736 w 796413"/>
              <a:gd name="connsiteY11" fmla="*/ 678426 h 678426"/>
              <a:gd name="connsiteX12" fmla="*/ 0 w 796413"/>
              <a:gd name="connsiteY12" fmla="*/ 678426 h 678426"/>
              <a:gd name="connsiteX13" fmla="*/ 0 w 796413"/>
              <a:gd name="connsiteY13" fmla="*/ 565355 h 678426"/>
              <a:gd name="connsiteX14" fmla="*/ 0 w 796413"/>
              <a:gd name="connsiteY14" fmla="*/ 395749 h 678426"/>
              <a:gd name="connsiteX15" fmla="*/ 0 w 796413"/>
              <a:gd name="connsiteY15" fmla="*/ 395749 h 678426"/>
              <a:gd name="connsiteX16" fmla="*/ 0 w 796413"/>
              <a:gd name="connsiteY16" fmla="*/ 0 h 678426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32736 w 796413"/>
              <a:gd name="connsiteY11" fmla="*/ 678426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208936 w 796413"/>
              <a:gd name="connsiteY11" fmla="*/ 687951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627113 w 796413"/>
              <a:gd name="connsiteY9" fmla="*/ 683189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3230"/>
              <a:gd name="connsiteX1" fmla="*/ 132736 w 796413"/>
              <a:gd name="connsiteY1" fmla="*/ 0 h 763230"/>
              <a:gd name="connsiteX2" fmla="*/ 132736 w 796413"/>
              <a:gd name="connsiteY2" fmla="*/ 0 h 763230"/>
              <a:gd name="connsiteX3" fmla="*/ 331839 w 796413"/>
              <a:gd name="connsiteY3" fmla="*/ 0 h 763230"/>
              <a:gd name="connsiteX4" fmla="*/ 796413 w 796413"/>
              <a:gd name="connsiteY4" fmla="*/ 0 h 763230"/>
              <a:gd name="connsiteX5" fmla="*/ 796413 w 796413"/>
              <a:gd name="connsiteY5" fmla="*/ 395749 h 763230"/>
              <a:gd name="connsiteX6" fmla="*/ 796413 w 796413"/>
              <a:gd name="connsiteY6" fmla="*/ 395749 h 763230"/>
              <a:gd name="connsiteX7" fmla="*/ 796413 w 796413"/>
              <a:gd name="connsiteY7" fmla="*/ 565355 h 763230"/>
              <a:gd name="connsiteX8" fmla="*/ 796413 w 796413"/>
              <a:gd name="connsiteY8" fmla="*/ 678426 h 763230"/>
              <a:gd name="connsiteX9" fmla="*/ 627113 w 796413"/>
              <a:gd name="connsiteY9" fmla="*/ 683189 h 763230"/>
              <a:gd name="connsiteX10" fmla="*/ 398977 w 796413"/>
              <a:gd name="connsiteY10" fmla="*/ 763230 h 763230"/>
              <a:gd name="connsiteX11" fmla="*/ 185123 w 796413"/>
              <a:gd name="connsiteY11" fmla="*/ 683188 h 763230"/>
              <a:gd name="connsiteX12" fmla="*/ 0 w 796413"/>
              <a:gd name="connsiteY12" fmla="*/ 678426 h 763230"/>
              <a:gd name="connsiteX13" fmla="*/ 0 w 796413"/>
              <a:gd name="connsiteY13" fmla="*/ 565355 h 763230"/>
              <a:gd name="connsiteX14" fmla="*/ 0 w 796413"/>
              <a:gd name="connsiteY14" fmla="*/ 395749 h 763230"/>
              <a:gd name="connsiteX15" fmla="*/ 0 w 796413"/>
              <a:gd name="connsiteY15" fmla="*/ 395749 h 763230"/>
              <a:gd name="connsiteX16" fmla="*/ 0 w 796413"/>
              <a:gd name="connsiteY16" fmla="*/ 0 h 763230"/>
              <a:gd name="connsiteX0" fmla="*/ 0 w 796413"/>
              <a:gd name="connsiteY0" fmla="*/ 0 h 829905"/>
              <a:gd name="connsiteX1" fmla="*/ 132736 w 796413"/>
              <a:gd name="connsiteY1" fmla="*/ 0 h 829905"/>
              <a:gd name="connsiteX2" fmla="*/ 132736 w 796413"/>
              <a:gd name="connsiteY2" fmla="*/ 0 h 829905"/>
              <a:gd name="connsiteX3" fmla="*/ 331839 w 796413"/>
              <a:gd name="connsiteY3" fmla="*/ 0 h 829905"/>
              <a:gd name="connsiteX4" fmla="*/ 796413 w 796413"/>
              <a:gd name="connsiteY4" fmla="*/ 0 h 829905"/>
              <a:gd name="connsiteX5" fmla="*/ 796413 w 796413"/>
              <a:gd name="connsiteY5" fmla="*/ 395749 h 829905"/>
              <a:gd name="connsiteX6" fmla="*/ 796413 w 796413"/>
              <a:gd name="connsiteY6" fmla="*/ 395749 h 829905"/>
              <a:gd name="connsiteX7" fmla="*/ 796413 w 796413"/>
              <a:gd name="connsiteY7" fmla="*/ 565355 h 829905"/>
              <a:gd name="connsiteX8" fmla="*/ 796413 w 796413"/>
              <a:gd name="connsiteY8" fmla="*/ 678426 h 829905"/>
              <a:gd name="connsiteX9" fmla="*/ 627113 w 796413"/>
              <a:gd name="connsiteY9" fmla="*/ 683189 h 829905"/>
              <a:gd name="connsiteX10" fmla="*/ 398977 w 796413"/>
              <a:gd name="connsiteY10" fmla="*/ 829905 h 829905"/>
              <a:gd name="connsiteX11" fmla="*/ 185123 w 796413"/>
              <a:gd name="connsiteY11" fmla="*/ 683188 h 829905"/>
              <a:gd name="connsiteX12" fmla="*/ 0 w 796413"/>
              <a:gd name="connsiteY12" fmla="*/ 678426 h 829905"/>
              <a:gd name="connsiteX13" fmla="*/ 0 w 796413"/>
              <a:gd name="connsiteY13" fmla="*/ 565355 h 829905"/>
              <a:gd name="connsiteX14" fmla="*/ 0 w 796413"/>
              <a:gd name="connsiteY14" fmla="*/ 395749 h 829905"/>
              <a:gd name="connsiteX15" fmla="*/ 0 w 796413"/>
              <a:gd name="connsiteY15" fmla="*/ 395749 h 829905"/>
              <a:gd name="connsiteX16" fmla="*/ 0 w 796413"/>
              <a:gd name="connsiteY16" fmla="*/ 0 h 829905"/>
              <a:gd name="connsiteX0" fmla="*/ 0 w 796413"/>
              <a:gd name="connsiteY0" fmla="*/ 0 h 834668"/>
              <a:gd name="connsiteX1" fmla="*/ 132736 w 796413"/>
              <a:gd name="connsiteY1" fmla="*/ 0 h 834668"/>
              <a:gd name="connsiteX2" fmla="*/ 132736 w 796413"/>
              <a:gd name="connsiteY2" fmla="*/ 0 h 834668"/>
              <a:gd name="connsiteX3" fmla="*/ 331839 w 796413"/>
              <a:gd name="connsiteY3" fmla="*/ 0 h 834668"/>
              <a:gd name="connsiteX4" fmla="*/ 796413 w 796413"/>
              <a:gd name="connsiteY4" fmla="*/ 0 h 834668"/>
              <a:gd name="connsiteX5" fmla="*/ 796413 w 796413"/>
              <a:gd name="connsiteY5" fmla="*/ 395749 h 834668"/>
              <a:gd name="connsiteX6" fmla="*/ 796413 w 796413"/>
              <a:gd name="connsiteY6" fmla="*/ 395749 h 834668"/>
              <a:gd name="connsiteX7" fmla="*/ 796413 w 796413"/>
              <a:gd name="connsiteY7" fmla="*/ 565355 h 834668"/>
              <a:gd name="connsiteX8" fmla="*/ 796413 w 796413"/>
              <a:gd name="connsiteY8" fmla="*/ 678426 h 834668"/>
              <a:gd name="connsiteX9" fmla="*/ 627113 w 796413"/>
              <a:gd name="connsiteY9" fmla="*/ 683189 h 834668"/>
              <a:gd name="connsiteX10" fmla="*/ 413264 w 796413"/>
              <a:gd name="connsiteY10" fmla="*/ 834668 h 834668"/>
              <a:gd name="connsiteX11" fmla="*/ 185123 w 796413"/>
              <a:gd name="connsiteY11" fmla="*/ 683188 h 834668"/>
              <a:gd name="connsiteX12" fmla="*/ 0 w 796413"/>
              <a:gd name="connsiteY12" fmla="*/ 678426 h 834668"/>
              <a:gd name="connsiteX13" fmla="*/ 0 w 796413"/>
              <a:gd name="connsiteY13" fmla="*/ 565355 h 834668"/>
              <a:gd name="connsiteX14" fmla="*/ 0 w 796413"/>
              <a:gd name="connsiteY14" fmla="*/ 395749 h 834668"/>
              <a:gd name="connsiteX15" fmla="*/ 0 w 796413"/>
              <a:gd name="connsiteY15" fmla="*/ 395749 h 834668"/>
              <a:gd name="connsiteX16" fmla="*/ 0 w 796413"/>
              <a:gd name="connsiteY16" fmla="*/ 0 h 83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6413" h="834668">
                <a:moveTo>
                  <a:pt x="0" y="0"/>
                </a:moveTo>
                <a:lnTo>
                  <a:pt x="132736" y="0"/>
                </a:lnTo>
                <a:lnTo>
                  <a:pt x="132736" y="0"/>
                </a:lnTo>
                <a:lnTo>
                  <a:pt x="331839" y="0"/>
                </a:lnTo>
                <a:lnTo>
                  <a:pt x="796413" y="0"/>
                </a:lnTo>
                <a:lnTo>
                  <a:pt x="796413" y="395749"/>
                </a:lnTo>
                <a:lnTo>
                  <a:pt x="796413" y="395749"/>
                </a:lnTo>
                <a:lnTo>
                  <a:pt x="796413" y="565355"/>
                </a:lnTo>
                <a:lnTo>
                  <a:pt x="796413" y="678426"/>
                </a:lnTo>
                <a:lnTo>
                  <a:pt x="627113" y="683189"/>
                </a:lnTo>
                <a:lnTo>
                  <a:pt x="413264" y="834668"/>
                </a:lnTo>
                <a:lnTo>
                  <a:pt x="185123" y="683188"/>
                </a:lnTo>
                <a:lnTo>
                  <a:pt x="0" y="678426"/>
                </a:lnTo>
                <a:lnTo>
                  <a:pt x="0" y="565355"/>
                </a:lnTo>
                <a:lnTo>
                  <a:pt x="0" y="395749"/>
                </a:lnTo>
                <a:lnTo>
                  <a:pt x="0" y="3957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Franklin Gothic Medium"/>
              </a:rPr>
              <a:t>$56M</a:t>
            </a:r>
          </a:p>
        </p:txBody>
      </p:sp>
      <p:sp>
        <p:nvSpPr>
          <p:cNvPr id="11" name="Rectangular Callout 3"/>
          <p:cNvSpPr/>
          <p:nvPr/>
        </p:nvSpPr>
        <p:spPr>
          <a:xfrm>
            <a:off x="5162499" y="3294696"/>
            <a:ext cx="718975" cy="753510"/>
          </a:xfrm>
          <a:custGeom>
            <a:avLst/>
            <a:gdLst>
              <a:gd name="connsiteX0" fmla="*/ 0 w 796413"/>
              <a:gd name="connsiteY0" fmla="*/ 0 h 678426"/>
              <a:gd name="connsiteX1" fmla="*/ 132736 w 796413"/>
              <a:gd name="connsiteY1" fmla="*/ 0 h 678426"/>
              <a:gd name="connsiteX2" fmla="*/ 132736 w 796413"/>
              <a:gd name="connsiteY2" fmla="*/ 0 h 678426"/>
              <a:gd name="connsiteX3" fmla="*/ 331839 w 796413"/>
              <a:gd name="connsiteY3" fmla="*/ 0 h 678426"/>
              <a:gd name="connsiteX4" fmla="*/ 796413 w 796413"/>
              <a:gd name="connsiteY4" fmla="*/ 0 h 678426"/>
              <a:gd name="connsiteX5" fmla="*/ 796413 w 796413"/>
              <a:gd name="connsiteY5" fmla="*/ 395749 h 678426"/>
              <a:gd name="connsiteX6" fmla="*/ 796413 w 796413"/>
              <a:gd name="connsiteY6" fmla="*/ 395749 h 678426"/>
              <a:gd name="connsiteX7" fmla="*/ 796413 w 796413"/>
              <a:gd name="connsiteY7" fmla="*/ 565355 h 678426"/>
              <a:gd name="connsiteX8" fmla="*/ 796413 w 796413"/>
              <a:gd name="connsiteY8" fmla="*/ 678426 h 678426"/>
              <a:gd name="connsiteX9" fmla="*/ 331839 w 796413"/>
              <a:gd name="connsiteY9" fmla="*/ 678426 h 678426"/>
              <a:gd name="connsiteX10" fmla="*/ 222765 w 796413"/>
              <a:gd name="connsiteY10" fmla="*/ 767992 h 678426"/>
              <a:gd name="connsiteX11" fmla="*/ 132736 w 796413"/>
              <a:gd name="connsiteY11" fmla="*/ 678426 h 678426"/>
              <a:gd name="connsiteX12" fmla="*/ 0 w 796413"/>
              <a:gd name="connsiteY12" fmla="*/ 678426 h 678426"/>
              <a:gd name="connsiteX13" fmla="*/ 0 w 796413"/>
              <a:gd name="connsiteY13" fmla="*/ 565355 h 678426"/>
              <a:gd name="connsiteX14" fmla="*/ 0 w 796413"/>
              <a:gd name="connsiteY14" fmla="*/ 395749 h 678426"/>
              <a:gd name="connsiteX15" fmla="*/ 0 w 796413"/>
              <a:gd name="connsiteY15" fmla="*/ 395749 h 678426"/>
              <a:gd name="connsiteX16" fmla="*/ 0 w 796413"/>
              <a:gd name="connsiteY16" fmla="*/ 0 h 678426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32736 w 796413"/>
              <a:gd name="connsiteY11" fmla="*/ 678426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208936 w 796413"/>
              <a:gd name="connsiteY11" fmla="*/ 687951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627113 w 796413"/>
              <a:gd name="connsiteY9" fmla="*/ 683189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3230"/>
              <a:gd name="connsiteX1" fmla="*/ 132736 w 796413"/>
              <a:gd name="connsiteY1" fmla="*/ 0 h 763230"/>
              <a:gd name="connsiteX2" fmla="*/ 132736 w 796413"/>
              <a:gd name="connsiteY2" fmla="*/ 0 h 763230"/>
              <a:gd name="connsiteX3" fmla="*/ 331839 w 796413"/>
              <a:gd name="connsiteY3" fmla="*/ 0 h 763230"/>
              <a:gd name="connsiteX4" fmla="*/ 796413 w 796413"/>
              <a:gd name="connsiteY4" fmla="*/ 0 h 763230"/>
              <a:gd name="connsiteX5" fmla="*/ 796413 w 796413"/>
              <a:gd name="connsiteY5" fmla="*/ 395749 h 763230"/>
              <a:gd name="connsiteX6" fmla="*/ 796413 w 796413"/>
              <a:gd name="connsiteY6" fmla="*/ 395749 h 763230"/>
              <a:gd name="connsiteX7" fmla="*/ 796413 w 796413"/>
              <a:gd name="connsiteY7" fmla="*/ 565355 h 763230"/>
              <a:gd name="connsiteX8" fmla="*/ 796413 w 796413"/>
              <a:gd name="connsiteY8" fmla="*/ 678426 h 763230"/>
              <a:gd name="connsiteX9" fmla="*/ 627113 w 796413"/>
              <a:gd name="connsiteY9" fmla="*/ 683189 h 763230"/>
              <a:gd name="connsiteX10" fmla="*/ 398977 w 796413"/>
              <a:gd name="connsiteY10" fmla="*/ 763230 h 763230"/>
              <a:gd name="connsiteX11" fmla="*/ 185123 w 796413"/>
              <a:gd name="connsiteY11" fmla="*/ 683188 h 763230"/>
              <a:gd name="connsiteX12" fmla="*/ 0 w 796413"/>
              <a:gd name="connsiteY12" fmla="*/ 678426 h 763230"/>
              <a:gd name="connsiteX13" fmla="*/ 0 w 796413"/>
              <a:gd name="connsiteY13" fmla="*/ 565355 h 763230"/>
              <a:gd name="connsiteX14" fmla="*/ 0 w 796413"/>
              <a:gd name="connsiteY14" fmla="*/ 395749 h 763230"/>
              <a:gd name="connsiteX15" fmla="*/ 0 w 796413"/>
              <a:gd name="connsiteY15" fmla="*/ 395749 h 763230"/>
              <a:gd name="connsiteX16" fmla="*/ 0 w 796413"/>
              <a:gd name="connsiteY16" fmla="*/ 0 h 763230"/>
              <a:gd name="connsiteX0" fmla="*/ 0 w 796413"/>
              <a:gd name="connsiteY0" fmla="*/ 0 h 829905"/>
              <a:gd name="connsiteX1" fmla="*/ 132736 w 796413"/>
              <a:gd name="connsiteY1" fmla="*/ 0 h 829905"/>
              <a:gd name="connsiteX2" fmla="*/ 132736 w 796413"/>
              <a:gd name="connsiteY2" fmla="*/ 0 h 829905"/>
              <a:gd name="connsiteX3" fmla="*/ 331839 w 796413"/>
              <a:gd name="connsiteY3" fmla="*/ 0 h 829905"/>
              <a:gd name="connsiteX4" fmla="*/ 796413 w 796413"/>
              <a:gd name="connsiteY4" fmla="*/ 0 h 829905"/>
              <a:gd name="connsiteX5" fmla="*/ 796413 w 796413"/>
              <a:gd name="connsiteY5" fmla="*/ 395749 h 829905"/>
              <a:gd name="connsiteX6" fmla="*/ 796413 w 796413"/>
              <a:gd name="connsiteY6" fmla="*/ 395749 h 829905"/>
              <a:gd name="connsiteX7" fmla="*/ 796413 w 796413"/>
              <a:gd name="connsiteY7" fmla="*/ 565355 h 829905"/>
              <a:gd name="connsiteX8" fmla="*/ 796413 w 796413"/>
              <a:gd name="connsiteY8" fmla="*/ 678426 h 829905"/>
              <a:gd name="connsiteX9" fmla="*/ 627113 w 796413"/>
              <a:gd name="connsiteY9" fmla="*/ 683189 h 829905"/>
              <a:gd name="connsiteX10" fmla="*/ 398977 w 796413"/>
              <a:gd name="connsiteY10" fmla="*/ 829905 h 829905"/>
              <a:gd name="connsiteX11" fmla="*/ 185123 w 796413"/>
              <a:gd name="connsiteY11" fmla="*/ 683188 h 829905"/>
              <a:gd name="connsiteX12" fmla="*/ 0 w 796413"/>
              <a:gd name="connsiteY12" fmla="*/ 678426 h 829905"/>
              <a:gd name="connsiteX13" fmla="*/ 0 w 796413"/>
              <a:gd name="connsiteY13" fmla="*/ 565355 h 829905"/>
              <a:gd name="connsiteX14" fmla="*/ 0 w 796413"/>
              <a:gd name="connsiteY14" fmla="*/ 395749 h 829905"/>
              <a:gd name="connsiteX15" fmla="*/ 0 w 796413"/>
              <a:gd name="connsiteY15" fmla="*/ 395749 h 829905"/>
              <a:gd name="connsiteX16" fmla="*/ 0 w 796413"/>
              <a:gd name="connsiteY16" fmla="*/ 0 h 829905"/>
              <a:gd name="connsiteX0" fmla="*/ 0 w 796413"/>
              <a:gd name="connsiteY0" fmla="*/ 0 h 834668"/>
              <a:gd name="connsiteX1" fmla="*/ 132736 w 796413"/>
              <a:gd name="connsiteY1" fmla="*/ 0 h 834668"/>
              <a:gd name="connsiteX2" fmla="*/ 132736 w 796413"/>
              <a:gd name="connsiteY2" fmla="*/ 0 h 834668"/>
              <a:gd name="connsiteX3" fmla="*/ 331839 w 796413"/>
              <a:gd name="connsiteY3" fmla="*/ 0 h 834668"/>
              <a:gd name="connsiteX4" fmla="*/ 796413 w 796413"/>
              <a:gd name="connsiteY4" fmla="*/ 0 h 834668"/>
              <a:gd name="connsiteX5" fmla="*/ 796413 w 796413"/>
              <a:gd name="connsiteY5" fmla="*/ 395749 h 834668"/>
              <a:gd name="connsiteX6" fmla="*/ 796413 w 796413"/>
              <a:gd name="connsiteY6" fmla="*/ 395749 h 834668"/>
              <a:gd name="connsiteX7" fmla="*/ 796413 w 796413"/>
              <a:gd name="connsiteY7" fmla="*/ 565355 h 834668"/>
              <a:gd name="connsiteX8" fmla="*/ 796413 w 796413"/>
              <a:gd name="connsiteY8" fmla="*/ 678426 h 834668"/>
              <a:gd name="connsiteX9" fmla="*/ 627113 w 796413"/>
              <a:gd name="connsiteY9" fmla="*/ 683189 h 834668"/>
              <a:gd name="connsiteX10" fmla="*/ 413264 w 796413"/>
              <a:gd name="connsiteY10" fmla="*/ 834668 h 834668"/>
              <a:gd name="connsiteX11" fmla="*/ 185123 w 796413"/>
              <a:gd name="connsiteY11" fmla="*/ 683188 h 834668"/>
              <a:gd name="connsiteX12" fmla="*/ 0 w 796413"/>
              <a:gd name="connsiteY12" fmla="*/ 678426 h 834668"/>
              <a:gd name="connsiteX13" fmla="*/ 0 w 796413"/>
              <a:gd name="connsiteY13" fmla="*/ 565355 h 834668"/>
              <a:gd name="connsiteX14" fmla="*/ 0 w 796413"/>
              <a:gd name="connsiteY14" fmla="*/ 395749 h 834668"/>
              <a:gd name="connsiteX15" fmla="*/ 0 w 796413"/>
              <a:gd name="connsiteY15" fmla="*/ 395749 h 834668"/>
              <a:gd name="connsiteX16" fmla="*/ 0 w 796413"/>
              <a:gd name="connsiteY16" fmla="*/ 0 h 83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6413" h="834668">
                <a:moveTo>
                  <a:pt x="0" y="0"/>
                </a:moveTo>
                <a:lnTo>
                  <a:pt x="132736" y="0"/>
                </a:lnTo>
                <a:lnTo>
                  <a:pt x="132736" y="0"/>
                </a:lnTo>
                <a:lnTo>
                  <a:pt x="331839" y="0"/>
                </a:lnTo>
                <a:lnTo>
                  <a:pt x="796413" y="0"/>
                </a:lnTo>
                <a:lnTo>
                  <a:pt x="796413" y="395749"/>
                </a:lnTo>
                <a:lnTo>
                  <a:pt x="796413" y="395749"/>
                </a:lnTo>
                <a:lnTo>
                  <a:pt x="796413" y="565355"/>
                </a:lnTo>
                <a:lnTo>
                  <a:pt x="796413" y="678426"/>
                </a:lnTo>
                <a:lnTo>
                  <a:pt x="627113" y="683189"/>
                </a:lnTo>
                <a:lnTo>
                  <a:pt x="413264" y="834668"/>
                </a:lnTo>
                <a:lnTo>
                  <a:pt x="185123" y="683188"/>
                </a:lnTo>
                <a:lnTo>
                  <a:pt x="0" y="678426"/>
                </a:lnTo>
                <a:lnTo>
                  <a:pt x="0" y="565355"/>
                </a:lnTo>
                <a:lnTo>
                  <a:pt x="0" y="395749"/>
                </a:lnTo>
                <a:lnTo>
                  <a:pt x="0" y="3957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Franklin Gothic Medium"/>
              </a:rPr>
              <a:t>$57M</a:t>
            </a:r>
            <a:endParaRPr lang="en-US" sz="1400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2" name="Rectangular Callout 3"/>
          <p:cNvSpPr/>
          <p:nvPr/>
        </p:nvSpPr>
        <p:spPr>
          <a:xfrm>
            <a:off x="6005462" y="2556508"/>
            <a:ext cx="718975" cy="753510"/>
          </a:xfrm>
          <a:custGeom>
            <a:avLst/>
            <a:gdLst>
              <a:gd name="connsiteX0" fmla="*/ 0 w 796413"/>
              <a:gd name="connsiteY0" fmla="*/ 0 h 678426"/>
              <a:gd name="connsiteX1" fmla="*/ 132736 w 796413"/>
              <a:gd name="connsiteY1" fmla="*/ 0 h 678426"/>
              <a:gd name="connsiteX2" fmla="*/ 132736 w 796413"/>
              <a:gd name="connsiteY2" fmla="*/ 0 h 678426"/>
              <a:gd name="connsiteX3" fmla="*/ 331839 w 796413"/>
              <a:gd name="connsiteY3" fmla="*/ 0 h 678426"/>
              <a:gd name="connsiteX4" fmla="*/ 796413 w 796413"/>
              <a:gd name="connsiteY4" fmla="*/ 0 h 678426"/>
              <a:gd name="connsiteX5" fmla="*/ 796413 w 796413"/>
              <a:gd name="connsiteY5" fmla="*/ 395749 h 678426"/>
              <a:gd name="connsiteX6" fmla="*/ 796413 w 796413"/>
              <a:gd name="connsiteY6" fmla="*/ 395749 h 678426"/>
              <a:gd name="connsiteX7" fmla="*/ 796413 w 796413"/>
              <a:gd name="connsiteY7" fmla="*/ 565355 h 678426"/>
              <a:gd name="connsiteX8" fmla="*/ 796413 w 796413"/>
              <a:gd name="connsiteY8" fmla="*/ 678426 h 678426"/>
              <a:gd name="connsiteX9" fmla="*/ 331839 w 796413"/>
              <a:gd name="connsiteY9" fmla="*/ 678426 h 678426"/>
              <a:gd name="connsiteX10" fmla="*/ 222765 w 796413"/>
              <a:gd name="connsiteY10" fmla="*/ 767992 h 678426"/>
              <a:gd name="connsiteX11" fmla="*/ 132736 w 796413"/>
              <a:gd name="connsiteY11" fmla="*/ 678426 h 678426"/>
              <a:gd name="connsiteX12" fmla="*/ 0 w 796413"/>
              <a:gd name="connsiteY12" fmla="*/ 678426 h 678426"/>
              <a:gd name="connsiteX13" fmla="*/ 0 w 796413"/>
              <a:gd name="connsiteY13" fmla="*/ 565355 h 678426"/>
              <a:gd name="connsiteX14" fmla="*/ 0 w 796413"/>
              <a:gd name="connsiteY14" fmla="*/ 395749 h 678426"/>
              <a:gd name="connsiteX15" fmla="*/ 0 w 796413"/>
              <a:gd name="connsiteY15" fmla="*/ 395749 h 678426"/>
              <a:gd name="connsiteX16" fmla="*/ 0 w 796413"/>
              <a:gd name="connsiteY16" fmla="*/ 0 h 678426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32736 w 796413"/>
              <a:gd name="connsiteY11" fmla="*/ 678426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208936 w 796413"/>
              <a:gd name="connsiteY11" fmla="*/ 687951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627113 w 796413"/>
              <a:gd name="connsiteY9" fmla="*/ 683189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3230"/>
              <a:gd name="connsiteX1" fmla="*/ 132736 w 796413"/>
              <a:gd name="connsiteY1" fmla="*/ 0 h 763230"/>
              <a:gd name="connsiteX2" fmla="*/ 132736 w 796413"/>
              <a:gd name="connsiteY2" fmla="*/ 0 h 763230"/>
              <a:gd name="connsiteX3" fmla="*/ 331839 w 796413"/>
              <a:gd name="connsiteY3" fmla="*/ 0 h 763230"/>
              <a:gd name="connsiteX4" fmla="*/ 796413 w 796413"/>
              <a:gd name="connsiteY4" fmla="*/ 0 h 763230"/>
              <a:gd name="connsiteX5" fmla="*/ 796413 w 796413"/>
              <a:gd name="connsiteY5" fmla="*/ 395749 h 763230"/>
              <a:gd name="connsiteX6" fmla="*/ 796413 w 796413"/>
              <a:gd name="connsiteY6" fmla="*/ 395749 h 763230"/>
              <a:gd name="connsiteX7" fmla="*/ 796413 w 796413"/>
              <a:gd name="connsiteY7" fmla="*/ 565355 h 763230"/>
              <a:gd name="connsiteX8" fmla="*/ 796413 w 796413"/>
              <a:gd name="connsiteY8" fmla="*/ 678426 h 763230"/>
              <a:gd name="connsiteX9" fmla="*/ 627113 w 796413"/>
              <a:gd name="connsiteY9" fmla="*/ 683189 h 763230"/>
              <a:gd name="connsiteX10" fmla="*/ 398977 w 796413"/>
              <a:gd name="connsiteY10" fmla="*/ 763230 h 763230"/>
              <a:gd name="connsiteX11" fmla="*/ 185123 w 796413"/>
              <a:gd name="connsiteY11" fmla="*/ 683188 h 763230"/>
              <a:gd name="connsiteX12" fmla="*/ 0 w 796413"/>
              <a:gd name="connsiteY12" fmla="*/ 678426 h 763230"/>
              <a:gd name="connsiteX13" fmla="*/ 0 w 796413"/>
              <a:gd name="connsiteY13" fmla="*/ 565355 h 763230"/>
              <a:gd name="connsiteX14" fmla="*/ 0 w 796413"/>
              <a:gd name="connsiteY14" fmla="*/ 395749 h 763230"/>
              <a:gd name="connsiteX15" fmla="*/ 0 w 796413"/>
              <a:gd name="connsiteY15" fmla="*/ 395749 h 763230"/>
              <a:gd name="connsiteX16" fmla="*/ 0 w 796413"/>
              <a:gd name="connsiteY16" fmla="*/ 0 h 763230"/>
              <a:gd name="connsiteX0" fmla="*/ 0 w 796413"/>
              <a:gd name="connsiteY0" fmla="*/ 0 h 829905"/>
              <a:gd name="connsiteX1" fmla="*/ 132736 w 796413"/>
              <a:gd name="connsiteY1" fmla="*/ 0 h 829905"/>
              <a:gd name="connsiteX2" fmla="*/ 132736 w 796413"/>
              <a:gd name="connsiteY2" fmla="*/ 0 h 829905"/>
              <a:gd name="connsiteX3" fmla="*/ 331839 w 796413"/>
              <a:gd name="connsiteY3" fmla="*/ 0 h 829905"/>
              <a:gd name="connsiteX4" fmla="*/ 796413 w 796413"/>
              <a:gd name="connsiteY4" fmla="*/ 0 h 829905"/>
              <a:gd name="connsiteX5" fmla="*/ 796413 w 796413"/>
              <a:gd name="connsiteY5" fmla="*/ 395749 h 829905"/>
              <a:gd name="connsiteX6" fmla="*/ 796413 w 796413"/>
              <a:gd name="connsiteY6" fmla="*/ 395749 h 829905"/>
              <a:gd name="connsiteX7" fmla="*/ 796413 w 796413"/>
              <a:gd name="connsiteY7" fmla="*/ 565355 h 829905"/>
              <a:gd name="connsiteX8" fmla="*/ 796413 w 796413"/>
              <a:gd name="connsiteY8" fmla="*/ 678426 h 829905"/>
              <a:gd name="connsiteX9" fmla="*/ 627113 w 796413"/>
              <a:gd name="connsiteY9" fmla="*/ 683189 h 829905"/>
              <a:gd name="connsiteX10" fmla="*/ 398977 w 796413"/>
              <a:gd name="connsiteY10" fmla="*/ 829905 h 829905"/>
              <a:gd name="connsiteX11" fmla="*/ 185123 w 796413"/>
              <a:gd name="connsiteY11" fmla="*/ 683188 h 829905"/>
              <a:gd name="connsiteX12" fmla="*/ 0 w 796413"/>
              <a:gd name="connsiteY12" fmla="*/ 678426 h 829905"/>
              <a:gd name="connsiteX13" fmla="*/ 0 w 796413"/>
              <a:gd name="connsiteY13" fmla="*/ 565355 h 829905"/>
              <a:gd name="connsiteX14" fmla="*/ 0 w 796413"/>
              <a:gd name="connsiteY14" fmla="*/ 395749 h 829905"/>
              <a:gd name="connsiteX15" fmla="*/ 0 w 796413"/>
              <a:gd name="connsiteY15" fmla="*/ 395749 h 829905"/>
              <a:gd name="connsiteX16" fmla="*/ 0 w 796413"/>
              <a:gd name="connsiteY16" fmla="*/ 0 h 829905"/>
              <a:gd name="connsiteX0" fmla="*/ 0 w 796413"/>
              <a:gd name="connsiteY0" fmla="*/ 0 h 834668"/>
              <a:gd name="connsiteX1" fmla="*/ 132736 w 796413"/>
              <a:gd name="connsiteY1" fmla="*/ 0 h 834668"/>
              <a:gd name="connsiteX2" fmla="*/ 132736 w 796413"/>
              <a:gd name="connsiteY2" fmla="*/ 0 h 834668"/>
              <a:gd name="connsiteX3" fmla="*/ 331839 w 796413"/>
              <a:gd name="connsiteY3" fmla="*/ 0 h 834668"/>
              <a:gd name="connsiteX4" fmla="*/ 796413 w 796413"/>
              <a:gd name="connsiteY4" fmla="*/ 0 h 834668"/>
              <a:gd name="connsiteX5" fmla="*/ 796413 w 796413"/>
              <a:gd name="connsiteY5" fmla="*/ 395749 h 834668"/>
              <a:gd name="connsiteX6" fmla="*/ 796413 w 796413"/>
              <a:gd name="connsiteY6" fmla="*/ 395749 h 834668"/>
              <a:gd name="connsiteX7" fmla="*/ 796413 w 796413"/>
              <a:gd name="connsiteY7" fmla="*/ 565355 h 834668"/>
              <a:gd name="connsiteX8" fmla="*/ 796413 w 796413"/>
              <a:gd name="connsiteY8" fmla="*/ 678426 h 834668"/>
              <a:gd name="connsiteX9" fmla="*/ 627113 w 796413"/>
              <a:gd name="connsiteY9" fmla="*/ 683189 h 834668"/>
              <a:gd name="connsiteX10" fmla="*/ 413264 w 796413"/>
              <a:gd name="connsiteY10" fmla="*/ 834668 h 834668"/>
              <a:gd name="connsiteX11" fmla="*/ 185123 w 796413"/>
              <a:gd name="connsiteY11" fmla="*/ 683188 h 834668"/>
              <a:gd name="connsiteX12" fmla="*/ 0 w 796413"/>
              <a:gd name="connsiteY12" fmla="*/ 678426 h 834668"/>
              <a:gd name="connsiteX13" fmla="*/ 0 w 796413"/>
              <a:gd name="connsiteY13" fmla="*/ 565355 h 834668"/>
              <a:gd name="connsiteX14" fmla="*/ 0 w 796413"/>
              <a:gd name="connsiteY14" fmla="*/ 395749 h 834668"/>
              <a:gd name="connsiteX15" fmla="*/ 0 w 796413"/>
              <a:gd name="connsiteY15" fmla="*/ 395749 h 834668"/>
              <a:gd name="connsiteX16" fmla="*/ 0 w 796413"/>
              <a:gd name="connsiteY16" fmla="*/ 0 h 83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6413" h="834668">
                <a:moveTo>
                  <a:pt x="0" y="0"/>
                </a:moveTo>
                <a:lnTo>
                  <a:pt x="132736" y="0"/>
                </a:lnTo>
                <a:lnTo>
                  <a:pt x="132736" y="0"/>
                </a:lnTo>
                <a:lnTo>
                  <a:pt x="331839" y="0"/>
                </a:lnTo>
                <a:lnTo>
                  <a:pt x="796413" y="0"/>
                </a:lnTo>
                <a:lnTo>
                  <a:pt x="796413" y="395749"/>
                </a:lnTo>
                <a:lnTo>
                  <a:pt x="796413" y="395749"/>
                </a:lnTo>
                <a:lnTo>
                  <a:pt x="796413" y="565355"/>
                </a:lnTo>
                <a:lnTo>
                  <a:pt x="796413" y="678426"/>
                </a:lnTo>
                <a:lnTo>
                  <a:pt x="627113" y="683189"/>
                </a:lnTo>
                <a:lnTo>
                  <a:pt x="413264" y="834668"/>
                </a:lnTo>
                <a:lnTo>
                  <a:pt x="185123" y="683188"/>
                </a:lnTo>
                <a:lnTo>
                  <a:pt x="0" y="678426"/>
                </a:lnTo>
                <a:lnTo>
                  <a:pt x="0" y="565355"/>
                </a:lnTo>
                <a:lnTo>
                  <a:pt x="0" y="395749"/>
                </a:lnTo>
                <a:lnTo>
                  <a:pt x="0" y="3957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Franklin Gothic Medium"/>
              </a:rPr>
              <a:t>$83M</a:t>
            </a:r>
          </a:p>
        </p:txBody>
      </p:sp>
      <p:sp>
        <p:nvSpPr>
          <p:cNvPr id="13" name="Rectangular Callout 3"/>
          <p:cNvSpPr/>
          <p:nvPr/>
        </p:nvSpPr>
        <p:spPr>
          <a:xfrm>
            <a:off x="6853189" y="2670807"/>
            <a:ext cx="718975" cy="753510"/>
          </a:xfrm>
          <a:custGeom>
            <a:avLst/>
            <a:gdLst>
              <a:gd name="connsiteX0" fmla="*/ 0 w 796413"/>
              <a:gd name="connsiteY0" fmla="*/ 0 h 678426"/>
              <a:gd name="connsiteX1" fmla="*/ 132736 w 796413"/>
              <a:gd name="connsiteY1" fmla="*/ 0 h 678426"/>
              <a:gd name="connsiteX2" fmla="*/ 132736 w 796413"/>
              <a:gd name="connsiteY2" fmla="*/ 0 h 678426"/>
              <a:gd name="connsiteX3" fmla="*/ 331839 w 796413"/>
              <a:gd name="connsiteY3" fmla="*/ 0 h 678426"/>
              <a:gd name="connsiteX4" fmla="*/ 796413 w 796413"/>
              <a:gd name="connsiteY4" fmla="*/ 0 h 678426"/>
              <a:gd name="connsiteX5" fmla="*/ 796413 w 796413"/>
              <a:gd name="connsiteY5" fmla="*/ 395749 h 678426"/>
              <a:gd name="connsiteX6" fmla="*/ 796413 w 796413"/>
              <a:gd name="connsiteY6" fmla="*/ 395749 h 678426"/>
              <a:gd name="connsiteX7" fmla="*/ 796413 w 796413"/>
              <a:gd name="connsiteY7" fmla="*/ 565355 h 678426"/>
              <a:gd name="connsiteX8" fmla="*/ 796413 w 796413"/>
              <a:gd name="connsiteY8" fmla="*/ 678426 h 678426"/>
              <a:gd name="connsiteX9" fmla="*/ 331839 w 796413"/>
              <a:gd name="connsiteY9" fmla="*/ 678426 h 678426"/>
              <a:gd name="connsiteX10" fmla="*/ 222765 w 796413"/>
              <a:gd name="connsiteY10" fmla="*/ 767992 h 678426"/>
              <a:gd name="connsiteX11" fmla="*/ 132736 w 796413"/>
              <a:gd name="connsiteY11" fmla="*/ 678426 h 678426"/>
              <a:gd name="connsiteX12" fmla="*/ 0 w 796413"/>
              <a:gd name="connsiteY12" fmla="*/ 678426 h 678426"/>
              <a:gd name="connsiteX13" fmla="*/ 0 w 796413"/>
              <a:gd name="connsiteY13" fmla="*/ 565355 h 678426"/>
              <a:gd name="connsiteX14" fmla="*/ 0 w 796413"/>
              <a:gd name="connsiteY14" fmla="*/ 395749 h 678426"/>
              <a:gd name="connsiteX15" fmla="*/ 0 w 796413"/>
              <a:gd name="connsiteY15" fmla="*/ 395749 h 678426"/>
              <a:gd name="connsiteX16" fmla="*/ 0 w 796413"/>
              <a:gd name="connsiteY16" fmla="*/ 0 h 678426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32736 w 796413"/>
              <a:gd name="connsiteY11" fmla="*/ 678426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208936 w 796413"/>
              <a:gd name="connsiteY11" fmla="*/ 687951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627113 w 796413"/>
              <a:gd name="connsiteY9" fmla="*/ 683189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3230"/>
              <a:gd name="connsiteX1" fmla="*/ 132736 w 796413"/>
              <a:gd name="connsiteY1" fmla="*/ 0 h 763230"/>
              <a:gd name="connsiteX2" fmla="*/ 132736 w 796413"/>
              <a:gd name="connsiteY2" fmla="*/ 0 h 763230"/>
              <a:gd name="connsiteX3" fmla="*/ 331839 w 796413"/>
              <a:gd name="connsiteY3" fmla="*/ 0 h 763230"/>
              <a:gd name="connsiteX4" fmla="*/ 796413 w 796413"/>
              <a:gd name="connsiteY4" fmla="*/ 0 h 763230"/>
              <a:gd name="connsiteX5" fmla="*/ 796413 w 796413"/>
              <a:gd name="connsiteY5" fmla="*/ 395749 h 763230"/>
              <a:gd name="connsiteX6" fmla="*/ 796413 w 796413"/>
              <a:gd name="connsiteY6" fmla="*/ 395749 h 763230"/>
              <a:gd name="connsiteX7" fmla="*/ 796413 w 796413"/>
              <a:gd name="connsiteY7" fmla="*/ 565355 h 763230"/>
              <a:gd name="connsiteX8" fmla="*/ 796413 w 796413"/>
              <a:gd name="connsiteY8" fmla="*/ 678426 h 763230"/>
              <a:gd name="connsiteX9" fmla="*/ 627113 w 796413"/>
              <a:gd name="connsiteY9" fmla="*/ 683189 h 763230"/>
              <a:gd name="connsiteX10" fmla="*/ 398977 w 796413"/>
              <a:gd name="connsiteY10" fmla="*/ 763230 h 763230"/>
              <a:gd name="connsiteX11" fmla="*/ 185123 w 796413"/>
              <a:gd name="connsiteY11" fmla="*/ 683188 h 763230"/>
              <a:gd name="connsiteX12" fmla="*/ 0 w 796413"/>
              <a:gd name="connsiteY12" fmla="*/ 678426 h 763230"/>
              <a:gd name="connsiteX13" fmla="*/ 0 w 796413"/>
              <a:gd name="connsiteY13" fmla="*/ 565355 h 763230"/>
              <a:gd name="connsiteX14" fmla="*/ 0 w 796413"/>
              <a:gd name="connsiteY14" fmla="*/ 395749 h 763230"/>
              <a:gd name="connsiteX15" fmla="*/ 0 w 796413"/>
              <a:gd name="connsiteY15" fmla="*/ 395749 h 763230"/>
              <a:gd name="connsiteX16" fmla="*/ 0 w 796413"/>
              <a:gd name="connsiteY16" fmla="*/ 0 h 763230"/>
              <a:gd name="connsiteX0" fmla="*/ 0 w 796413"/>
              <a:gd name="connsiteY0" fmla="*/ 0 h 829905"/>
              <a:gd name="connsiteX1" fmla="*/ 132736 w 796413"/>
              <a:gd name="connsiteY1" fmla="*/ 0 h 829905"/>
              <a:gd name="connsiteX2" fmla="*/ 132736 w 796413"/>
              <a:gd name="connsiteY2" fmla="*/ 0 h 829905"/>
              <a:gd name="connsiteX3" fmla="*/ 331839 w 796413"/>
              <a:gd name="connsiteY3" fmla="*/ 0 h 829905"/>
              <a:gd name="connsiteX4" fmla="*/ 796413 w 796413"/>
              <a:gd name="connsiteY4" fmla="*/ 0 h 829905"/>
              <a:gd name="connsiteX5" fmla="*/ 796413 w 796413"/>
              <a:gd name="connsiteY5" fmla="*/ 395749 h 829905"/>
              <a:gd name="connsiteX6" fmla="*/ 796413 w 796413"/>
              <a:gd name="connsiteY6" fmla="*/ 395749 h 829905"/>
              <a:gd name="connsiteX7" fmla="*/ 796413 w 796413"/>
              <a:gd name="connsiteY7" fmla="*/ 565355 h 829905"/>
              <a:gd name="connsiteX8" fmla="*/ 796413 w 796413"/>
              <a:gd name="connsiteY8" fmla="*/ 678426 h 829905"/>
              <a:gd name="connsiteX9" fmla="*/ 627113 w 796413"/>
              <a:gd name="connsiteY9" fmla="*/ 683189 h 829905"/>
              <a:gd name="connsiteX10" fmla="*/ 398977 w 796413"/>
              <a:gd name="connsiteY10" fmla="*/ 829905 h 829905"/>
              <a:gd name="connsiteX11" fmla="*/ 185123 w 796413"/>
              <a:gd name="connsiteY11" fmla="*/ 683188 h 829905"/>
              <a:gd name="connsiteX12" fmla="*/ 0 w 796413"/>
              <a:gd name="connsiteY12" fmla="*/ 678426 h 829905"/>
              <a:gd name="connsiteX13" fmla="*/ 0 w 796413"/>
              <a:gd name="connsiteY13" fmla="*/ 565355 h 829905"/>
              <a:gd name="connsiteX14" fmla="*/ 0 w 796413"/>
              <a:gd name="connsiteY14" fmla="*/ 395749 h 829905"/>
              <a:gd name="connsiteX15" fmla="*/ 0 w 796413"/>
              <a:gd name="connsiteY15" fmla="*/ 395749 h 829905"/>
              <a:gd name="connsiteX16" fmla="*/ 0 w 796413"/>
              <a:gd name="connsiteY16" fmla="*/ 0 h 829905"/>
              <a:gd name="connsiteX0" fmla="*/ 0 w 796413"/>
              <a:gd name="connsiteY0" fmla="*/ 0 h 834668"/>
              <a:gd name="connsiteX1" fmla="*/ 132736 w 796413"/>
              <a:gd name="connsiteY1" fmla="*/ 0 h 834668"/>
              <a:gd name="connsiteX2" fmla="*/ 132736 w 796413"/>
              <a:gd name="connsiteY2" fmla="*/ 0 h 834668"/>
              <a:gd name="connsiteX3" fmla="*/ 331839 w 796413"/>
              <a:gd name="connsiteY3" fmla="*/ 0 h 834668"/>
              <a:gd name="connsiteX4" fmla="*/ 796413 w 796413"/>
              <a:gd name="connsiteY4" fmla="*/ 0 h 834668"/>
              <a:gd name="connsiteX5" fmla="*/ 796413 w 796413"/>
              <a:gd name="connsiteY5" fmla="*/ 395749 h 834668"/>
              <a:gd name="connsiteX6" fmla="*/ 796413 w 796413"/>
              <a:gd name="connsiteY6" fmla="*/ 395749 h 834668"/>
              <a:gd name="connsiteX7" fmla="*/ 796413 w 796413"/>
              <a:gd name="connsiteY7" fmla="*/ 565355 h 834668"/>
              <a:gd name="connsiteX8" fmla="*/ 796413 w 796413"/>
              <a:gd name="connsiteY8" fmla="*/ 678426 h 834668"/>
              <a:gd name="connsiteX9" fmla="*/ 627113 w 796413"/>
              <a:gd name="connsiteY9" fmla="*/ 683189 h 834668"/>
              <a:gd name="connsiteX10" fmla="*/ 413264 w 796413"/>
              <a:gd name="connsiteY10" fmla="*/ 834668 h 834668"/>
              <a:gd name="connsiteX11" fmla="*/ 185123 w 796413"/>
              <a:gd name="connsiteY11" fmla="*/ 683188 h 834668"/>
              <a:gd name="connsiteX12" fmla="*/ 0 w 796413"/>
              <a:gd name="connsiteY12" fmla="*/ 678426 h 834668"/>
              <a:gd name="connsiteX13" fmla="*/ 0 w 796413"/>
              <a:gd name="connsiteY13" fmla="*/ 565355 h 834668"/>
              <a:gd name="connsiteX14" fmla="*/ 0 w 796413"/>
              <a:gd name="connsiteY14" fmla="*/ 395749 h 834668"/>
              <a:gd name="connsiteX15" fmla="*/ 0 w 796413"/>
              <a:gd name="connsiteY15" fmla="*/ 395749 h 834668"/>
              <a:gd name="connsiteX16" fmla="*/ 0 w 796413"/>
              <a:gd name="connsiteY16" fmla="*/ 0 h 83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6413" h="834668">
                <a:moveTo>
                  <a:pt x="0" y="0"/>
                </a:moveTo>
                <a:lnTo>
                  <a:pt x="132736" y="0"/>
                </a:lnTo>
                <a:lnTo>
                  <a:pt x="132736" y="0"/>
                </a:lnTo>
                <a:lnTo>
                  <a:pt x="331839" y="0"/>
                </a:lnTo>
                <a:lnTo>
                  <a:pt x="796413" y="0"/>
                </a:lnTo>
                <a:lnTo>
                  <a:pt x="796413" y="395749"/>
                </a:lnTo>
                <a:lnTo>
                  <a:pt x="796413" y="395749"/>
                </a:lnTo>
                <a:lnTo>
                  <a:pt x="796413" y="565355"/>
                </a:lnTo>
                <a:lnTo>
                  <a:pt x="796413" y="678426"/>
                </a:lnTo>
                <a:lnTo>
                  <a:pt x="627113" y="683189"/>
                </a:lnTo>
                <a:lnTo>
                  <a:pt x="413264" y="834668"/>
                </a:lnTo>
                <a:lnTo>
                  <a:pt x="185123" y="683188"/>
                </a:lnTo>
                <a:lnTo>
                  <a:pt x="0" y="678426"/>
                </a:lnTo>
                <a:lnTo>
                  <a:pt x="0" y="565355"/>
                </a:lnTo>
                <a:lnTo>
                  <a:pt x="0" y="395749"/>
                </a:lnTo>
                <a:lnTo>
                  <a:pt x="0" y="3957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Franklin Gothic Medium"/>
              </a:rPr>
              <a:t>$79M</a:t>
            </a:r>
          </a:p>
        </p:txBody>
      </p:sp>
      <p:sp>
        <p:nvSpPr>
          <p:cNvPr id="14" name="Rectangular Callout 3"/>
          <p:cNvSpPr/>
          <p:nvPr/>
        </p:nvSpPr>
        <p:spPr>
          <a:xfrm>
            <a:off x="7686628" y="1989769"/>
            <a:ext cx="718975" cy="753510"/>
          </a:xfrm>
          <a:custGeom>
            <a:avLst/>
            <a:gdLst>
              <a:gd name="connsiteX0" fmla="*/ 0 w 796413"/>
              <a:gd name="connsiteY0" fmla="*/ 0 h 678426"/>
              <a:gd name="connsiteX1" fmla="*/ 132736 w 796413"/>
              <a:gd name="connsiteY1" fmla="*/ 0 h 678426"/>
              <a:gd name="connsiteX2" fmla="*/ 132736 w 796413"/>
              <a:gd name="connsiteY2" fmla="*/ 0 h 678426"/>
              <a:gd name="connsiteX3" fmla="*/ 331839 w 796413"/>
              <a:gd name="connsiteY3" fmla="*/ 0 h 678426"/>
              <a:gd name="connsiteX4" fmla="*/ 796413 w 796413"/>
              <a:gd name="connsiteY4" fmla="*/ 0 h 678426"/>
              <a:gd name="connsiteX5" fmla="*/ 796413 w 796413"/>
              <a:gd name="connsiteY5" fmla="*/ 395749 h 678426"/>
              <a:gd name="connsiteX6" fmla="*/ 796413 w 796413"/>
              <a:gd name="connsiteY6" fmla="*/ 395749 h 678426"/>
              <a:gd name="connsiteX7" fmla="*/ 796413 w 796413"/>
              <a:gd name="connsiteY7" fmla="*/ 565355 h 678426"/>
              <a:gd name="connsiteX8" fmla="*/ 796413 w 796413"/>
              <a:gd name="connsiteY8" fmla="*/ 678426 h 678426"/>
              <a:gd name="connsiteX9" fmla="*/ 331839 w 796413"/>
              <a:gd name="connsiteY9" fmla="*/ 678426 h 678426"/>
              <a:gd name="connsiteX10" fmla="*/ 222765 w 796413"/>
              <a:gd name="connsiteY10" fmla="*/ 767992 h 678426"/>
              <a:gd name="connsiteX11" fmla="*/ 132736 w 796413"/>
              <a:gd name="connsiteY11" fmla="*/ 678426 h 678426"/>
              <a:gd name="connsiteX12" fmla="*/ 0 w 796413"/>
              <a:gd name="connsiteY12" fmla="*/ 678426 h 678426"/>
              <a:gd name="connsiteX13" fmla="*/ 0 w 796413"/>
              <a:gd name="connsiteY13" fmla="*/ 565355 h 678426"/>
              <a:gd name="connsiteX14" fmla="*/ 0 w 796413"/>
              <a:gd name="connsiteY14" fmla="*/ 395749 h 678426"/>
              <a:gd name="connsiteX15" fmla="*/ 0 w 796413"/>
              <a:gd name="connsiteY15" fmla="*/ 395749 h 678426"/>
              <a:gd name="connsiteX16" fmla="*/ 0 w 796413"/>
              <a:gd name="connsiteY16" fmla="*/ 0 h 678426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32736 w 796413"/>
              <a:gd name="connsiteY11" fmla="*/ 678426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208936 w 796413"/>
              <a:gd name="connsiteY11" fmla="*/ 687951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627113 w 796413"/>
              <a:gd name="connsiteY9" fmla="*/ 683189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3230"/>
              <a:gd name="connsiteX1" fmla="*/ 132736 w 796413"/>
              <a:gd name="connsiteY1" fmla="*/ 0 h 763230"/>
              <a:gd name="connsiteX2" fmla="*/ 132736 w 796413"/>
              <a:gd name="connsiteY2" fmla="*/ 0 h 763230"/>
              <a:gd name="connsiteX3" fmla="*/ 331839 w 796413"/>
              <a:gd name="connsiteY3" fmla="*/ 0 h 763230"/>
              <a:gd name="connsiteX4" fmla="*/ 796413 w 796413"/>
              <a:gd name="connsiteY4" fmla="*/ 0 h 763230"/>
              <a:gd name="connsiteX5" fmla="*/ 796413 w 796413"/>
              <a:gd name="connsiteY5" fmla="*/ 395749 h 763230"/>
              <a:gd name="connsiteX6" fmla="*/ 796413 w 796413"/>
              <a:gd name="connsiteY6" fmla="*/ 395749 h 763230"/>
              <a:gd name="connsiteX7" fmla="*/ 796413 w 796413"/>
              <a:gd name="connsiteY7" fmla="*/ 565355 h 763230"/>
              <a:gd name="connsiteX8" fmla="*/ 796413 w 796413"/>
              <a:gd name="connsiteY8" fmla="*/ 678426 h 763230"/>
              <a:gd name="connsiteX9" fmla="*/ 627113 w 796413"/>
              <a:gd name="connsiteY9" fmla="*/ 683189 h 763230"/>
              <a:gd name="connsiteX10" fmla="*/ 398977 w 796413"/>
              <a:gd name="connsiteY10" fmla="*/ 763230 h 763230"/>
              <a:gd name="connsiteX11" fmla="*/ 185123 w 796413"/>
              <a:gd name="connsiteY11" fmla="*/ 683188 h 763230"/>
              <a:gd name="connsiteX12" fmla="*/ 0 w 796413"/>
              <a:gd name="connsiteY12" fmla="*/ 678426 h 763230"/>
              <a:gd name="connsiteX13" fmla="*/ 0 w 796413"/>
              <a:gd name="connsiteY13" fmla="*/ 565355 h 763230"/>
              <a:gd name="connsiteX14" fmla="*/ 0 w 796413"/>
              <a:gd name="connsiteY14" fmla="*/ 395749 h 763230"/>
              <a:gd name="connsiteX15" fmla="*/ 0 w 796413"/>
              <a:gd name="connsiteY15" fmla="*/ 395749 h 763230"/>
              <a:gd name="connsiteX16" fmla="*/ 0 w 796413"/>
              <a:gd name="connsiteY16" fmla="*/ 0 h 763230"/>
              <a:gd name="connsiteX0" fmla="*/ 0 w 796413"/>
              <a:gd name="connsiteY0" fmla="*/ 0 h 829905"/>
              <a:gd name="connsiteX1" fmla="*/ 132736 w 796413"/>
              <a:gd name="connsiteY1" fmla="*/ 0 h 829905"/>
              <a:gd name="connsiteX2" fmla="*/ 132736 w 796413"/>
              <a:gd name="connsiteY2" fmla="*/ 0 h 829905"/>
              <a:gd name="connsiteX3" fmla="*/ 331839 w 796413"/>
              <a:gd name="connsiteY3" fmla="*/ 0 h 829905"/>
              <a:gd name="connsiteX4" fmla="*/ 796413 w 796413"/>
              <a:gd name="connsiteY4" fmla="*/ 0 h 829905"/>
              <a:gd name="connsiteX5" fmla="*/ 796413 w 796413"/>
              <a:gd name="connsiteY5" fmla="*/ 395749 h 829905"/>
              <a:gd name="connsiteX6" fmla="*/ 796413 w 796413"/>
              <a:gd name="connsiteY6" fmla="*/ 395749 h 829905"/>
              <a:gd name="connsiteX7" fmla="*/ 796413 w 796413"/>
              <a:gd name="connsiteY7" fmla="*/ 565355 h 829905"/>
              <a:gd name="connsiteX8" fmla="*/ 796413 w 796413"/>
              <a:gd name="connsiteY8" fmla="*/ 678426 h 829905"/>
              <a:gd name="connsiteX9" fmla="*/ 627113 w 796413"/>
              <a:gd name="connsiteY9" fmla="*/ 683189 h 829905"/>
              <a:gd name="connsiteX10" fmla="*/ 398977 w 796413"/>
              <a:gd name="connsiteY10" fmla="*/ 829905 h 829905"/>
              <a:gd name="connsiteX11" fmla="*/ 185123 w 796413"/>
              <a:gd name="connsiteY11" fmla="*/ 683188 h 829905"/>
              <a:gd name="connsiteX12" fmla="*/ 0 w 796413"/>
              <a:gd name="connsiteY12" fmla="*/ 678426 h 829905"/>
              <a:gd name="connsiteX13" fmla="*/ 0 w 796413"/>
              <a:gd name="connsiteY13" fmla="*/ 565355 h 829905"/>
              <a:gd name="connsiteX14" fmla="*/ 0 w 796413"/>
              <a:gd name="connsiteY14" fmla="*/ 395749 h 829905"/>
              <a:gd name="connsiteX15" fmla="*/ 0 w 796413"/>
              <a:gd name="connsiteY15" fmla="*/ 395749 h 829905"/>
              <a:gd name="connsiteX16" fmla="*/ 0 w 796413"/>
              <a:gd name="connsiteY16" fmla="*/ 0 h 829905"/>
              <a:gd name="connsiteX0" fmla="*/ 0 w 796413"/>
              <a:gd name="connsiteY0" fmla="*/ 0 h 834668"/>
              <a:gd name="connsiteX1" fmla="*/ 132736 w 796413"/>
              <a:gd name="connsiteY1" fmla="*/ 0 h 834668"/>
              <a:gd name="connsiteX2" fmla="*/ 132736 w 796413"/>
              <a:gd name="connsiteY2" fmla="*/ 0 h 834668"/>
              <a:gd name="connsiteX3" fmla="*/ 331839 w 796413"/>
              <a:gd name="connsiteY3" fmla="*/ 0 h 834668"/>
              <a:gd name="connsiteX4" fmla="*/ 796413 w 796413"/>
              <a:gd name="connsiteY4" fmla="*/ 0 h 834668"/>
              <a:gd name="connsiteX5" fmla="*/ 796413 w 796413"/>
              <a:gd name="connsiteY5" fmla="*/ 395749 h 834668"/>
              <a:gd name="connsiteX6" fmla="*/ 796413 w 796413"/>
              <a:gd name="connsiteY6" fmla="*/ 395749 h 834668"/>
              <a:gd name="connsiteX7" fmla="*/ 796413 w 796413"/>
              <a:gd name="connsiteY7" fmla="*/ 565355 h 834668"/>
              <a:gd name="connsiteX8" fmla="*/ 796413 w 796413"/>
              <a:gd name="connsiteY8" fmla="*/ 678426 h 834668"/>
              <a:gd name="connsiteX9" fmla="*/ 627113 w 796413"/>
              <a:gd name="connsiteY9" fmla="*/ 683189 h 834668"/>
              <a:gd name="connsiteX10" fmla="*/ 413264 w 796413"/>
              <a:gd name="connsiteY10" fmla="*/ 834668 h 834668"/>
              <a:gd name="connsiteX11" fmla="*/ 185123 w 796413"/>
              <a:gd name="connsiteY11" fmla="*/ 683188 h 834668"/>
              <a:gd name="connsiteX12" fmla="*/ 0 w 796413"/>
              <a:gd name="connsiteY12" fmla="*/ 678426 h 834668"/>
              <a:gd name="connsiteX13" fmla="*/ 0 w 796413"/>
              <a:gd name="connsiteY13" fmla="*/ 565355 h 834668"/>
              <a:gd name="connsiteX14" fmla="*/ 0 w 796413"/>
              <a:gd name="connsiteY14" fmla="*/ 395749 h 834668"/>
              <a:gd name="connsiteX15" fmla="*/ 0 w 796413"/>
              <a:gd name="connsiteY15" fmla="*/ 395749 h 834668"/>
              <a:gd name="connsiteX16" fmla="*/ 0 w 796413"/>
              <a:gd name="connsiteY16" fmla="*/ 0 h 83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6413" h="834668">
                <a:moveTo>
                  <a:pt x="0" y="0"/>
                </a:moveTo>
                <a:lnTo>
                  <a:pt x="132736" y="0"/>
                </a:lnTo>
                <a:lnTo>
                  <a:pt x="132736" y="0"/>
                </a:lnTo>
                <a:lnTo>
                  <a:pt x="331839" y="0"/>
                </a:lnTo>
                <a:lnTo>
                  <a:pt x="796413" y="0"/>
                </a:lnTo>
                <a:lnTo>
                  <a:pt x="796413" y="395749"/>
                </a:lnTo>
                <a:lnTo>
                  <a:pt x="796413" y="395749"/>
                </a:lnTo>
                <a:lnTo>
                  <a:pt x="796413" y="565355"/>
                </a:lnTo>
                <a:lnTo>
                  <a:pt x="796413" y="678426"/>
                </a:lnTo>
                <a:lnTo>
                  <a:pt x="627113" y="683189"/>
                </a:lnTo>
                <a:lnTo>
                  <a:pt x="413264" y="834668"/>
                </a:lnTo>
                <a:lnTo>
                  <a:pt x="185123" y="683188"/>
                </a:lnTo>
                <a:lnTo>
                  <a:pt x="0" y="678426"/>
                </a:lnTo>
                <a:lnTo>
                  <a:pt x="0" y="565355"/>
                </a:lnTo>
                <a:lnTo>
                  <a:pt x="0" y="395749"/>
                </a:lnTo>
                <a:lnTo>
                  <a:pt x="0" y="3957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Franklin Gothic Medium"/>
              </a:rPr>
              <a:t>$103M</a:t>
            </a:r>
            <a:endParaRPr lang="en-US" sz="1400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5" name="Rectangular Callout 3"/>
          <p:cNvSpPr/>
          <p:nvPr/>
        </p:nvSpPr>
        <p:spPr>
          <a:xfrm>
            <a:off x="8534355" y="1680206"/>
            <a:ext cx="718975" cy="753510"/>
          </a:xfrm>
          <a:custGeom>
            <a:avLst/>
            <a:gdLst>
              <a:gd name="connsiteX0" fmla="*/ 0 w 796413"/>
              <a:gd name="connsiteY0" fmla="*/ 0 h 678426"/>
              <a:gd name="connsiteX1" fmla="*/ 132736 w 796413"/>
              <a:gd name="connsiteY1" fmla="*/ 0 h 678426"/>
              <a:gd name="connsiteX2" fmla="*/ 132736 w 796413"/>
              <a:gd name="connsiteY2" fmla="*/ 0 h 678426"/>
              <a:gd name="connsiteX3" fmla="*/ 331839 w 796413"/>
              <a:gd name="connsiteY3" fmla="*/ 0 h 678426"/>
              <a:gd name="connsiteX4" fmla="*/ 796413 w 796413"/>
              <a:gd name="connsiteY4" fmla="*/ 0 h 678426"/>
              <a:gd name="connsiteX5" fmla="*/ 796413 w 796413"/>
              <a:gd name="connsiteY5" fmla="*/ 395749 h 678426"/>
              <a:gd name="connsiteX6" fmla="*/ 796413 w 796413"/>
              <a:gd name="connsiteY6" fmla="*/ 395749 h 678426"/>
              <a:gd name="connsiteX7" fmla="*/ 796413 w 796413"/>
              <a:gd name="connsiteY7" fmla="*/ 565355 h 678426"/>
              <a:gd name="connsiteX8" fmla="*/ 796413 w 796413"/>
              <a:gd name="connsiteY8" fmla="*/ 678426 h 678426"/>
              <a:gd name="connsiteX9" fmla="*/ 331839 w 796413"/>
              <a:gd name="connsiteY9" fmla="*/ 678426 h 678426"/>
              <a:gd name="connsiteX10" fmla="*/ 222765 w 796413"/>
              <a:gd name="connsiteY10" fmla="*/ 767992 h 678426"/>
              <a:gd name="connsiteX11" fmla="*/ 132736 w 796413"/>
              <a:gd name="connsiteY11" fmla="*/ 678426 h 678426"/>
              <a:gd name="connsiteX12" fmla="*/ 0 w 796413"/>
              <a:gd name="connsiteY12" fmla="*/ 678426 h 678426"/>
              <a:gd name="connsiteX13" fmla="*/ 0 w 796413"/>
              <a:gd name="connsiteY13" fmla="*/ 565355 h 678426"/>
              <a:gd name="connsiteX14" fmla="*/ 0 w 796413"/>
              <a:gd name="connsiteY14" fmla="*/ 395749 h 678426"/>
              <a:gd name="connsiteX15" fmla="*/ 0 w 796413"/>
              <a:gd name="connsiteY15" fmla="*/ 395749 h 678426"/>
              <a:gd name="connsiteX16" fmla="*/ 0 w 796413"/>
              <a:gd name="connsiteY16" fmla="*/ 0 h 678426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32736 w 796413"/>
              <a:gd name="connsiteY11" fmla="*/ 678426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208936 w 796413"/>
              <a:gd name="connsiteY11" fmla="*/ 687951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627113 w 796413"/>
              <a:gd name="connsiteY9" fmla="*/ 683189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3230"/>
              <a:gd name="connsiteX1" fmla="*/ 132736 w 796413"/>
              <a:gd name="connsiteY1" fmla="*/ 0 h 763230"/>
              <a:gd name="connsiteX2" fmla="*/ 132736 w 796413"/>
              <a:gd name="connsiteY2" fmla="*/ 0 h 763230"/>
              <a:gd name="connsiteX3" fmla="*/ 331839 w 796413"/>
              <a:gd name="connsiteY3" fmla="*/ 0 h 763230"/>
              <a:gd name="connsiteX4" fmla="*/ 796413 w 796413"/>
              <a:gd name="connsiteY4" fmla="*/ 0 h 763230"/>
              <a:gd name="connsiteX5" fmla="*/ 796413 w 796413"/>
              <a:gd name="connsiteY5" fmla="*/ 395749 h 763230"/>
              <a:gd name="connsiteX6" fmla="*/ 796413 w 796413"/>
              <a:gd name="connsiteY6" fmla="*/ 395749 h 763230"/>
              <a:gd name="connsiteX7" fmla="*/ 796413 w 796413"/>
              <a:gd name="connsiteY7" fmla="*/ 565355 h 763230"/>
              <a:gd name="connsiteX8" fmla="*/ 796413 w 796413"/>
              <a:gd name="connsiteY8" fmla="*/ 678426 h 763230"/>
              <a:gd name="connsiteX9" fmla="*/ 627113 w 796413"/>
              <a:gd name="connsiteY9" fmla="*/ 683189 h 763230"/>
              <a:gd name="connsiteX10" fmla="*/ 398977 w 796413"/>
              <a:gd name="connsiteY10" fmla="*/ 763230 h 763230"/>
              <a:gd name="connsiteX11" fmla="*/ 185123 w 796413"/>
              <a:gd name="connsiteY11" fmla="*/ 683188 h 763230"/>
              <a:gd name="connsiteX12" fmla="*/ 0 w 796413"/>
              <a:gd name="connsiteY12" fmla="*/ 678426 h 763230"/>
              <a:gd name="connsiteX13" fmla="*/ 0 w 796413"/>
              <a:gd name="connsiteY13" fmla="*/ 565355 h 763230"/>
              <a:gd name="connsiteX14" fmla="*/ 0 w 796413"/>
              <a:gd name="connsiteY14" fmla="*/ 395749 h 763230"/>
              <a:gd name="connsiteX15" fmla="*/ 0 w 796413"/>
              <a:gd name="connsiteY15" fmla="*/ 395749 h 763230"/>
              <a:gd name="connsiteX16" fmla="*/ 0 w 796413"/>
              <a:gd name="connsiteY16" fmla="*/ 0 h 763230"/>
              <a:gd name="connsiteX0" fmla="*/ 0 w 796413"/>
              <a:gd name="connsiteY0" fmla="*/ 0 h 829905"/>
              <a:gd name="connsiteX1" fmla="*/ 132736 w 796413"/>
              <a:gd name="connsiteY1" fmla="*/ 0 h 829905"/>
              <a:gd name="connsiteX2" fmla="*/ 132736 w 796413"/>
              <a:gd name="connsiteY2" fmla="*/ 0 h 829905"/>
              <a:gd name="connsiteX3" fmla="*/ 331839 w 796413"/>
              <a:gd name="connsiteY3" fmla="*/ 0 h 829905"/>
              <a:gd name="connsiteX4" fmla="*/ 796413 w 796413"/>
              <a:gd name="connsiteY4" fmla="*/ 0 h 829905"/>
              <a:gd name="connsiteX5" fmla="*/ 796413 w 796413"/>
              <a:gd name="connsiteY5" fmla="*/ 395749 h 829905"/>
              <a:gd name="connsiteX6" fmla="*/ 796413 w 796413"/>
              <a:gd name="connsiteY6" fmla="*/ 395749 h 829905"/>
              <a:gd name="connsiteX7" fmla="*/ 796413 w 796413"/>
              <a:gd name="connsiteY7" fmla="*/ 565355 h 829905"/>
              <a:gd name="connsiteX8" fmla="*/ 796413 w 796413"/>
              <a:gd name="connsiteY8" fmla="*/ 678426 h 829905"/>
              <a:gd name="connsiteX9" fmla="*/ 627113 w 796413"/>
              <a:gd name="connsiteY9" fmla="*/ 683189 h 829905"/>
              <a:gd name="connsiteX10" fmla="*/ 398977 w 796413"/>
              <a:gd name="connsiteY10" fmla="*/ 829905 h 829905"/>
              <a:gd name="connsiteX11" fmla="*/ 185123 w 796413"/>
              <a:gd name="connsiteY11" fmla="*/ 683188 h 829905"/>
              <a:gd name="connsiteX12" fmla="*/ 0 w 796413"/>
              <a:gd name="connsiteY12" fmla="*/ 678426 h 829905"/>
              <a:gd name="connsiteX13" fmla="*/ 0 w 796413"/>
              <a:gd name="connsiteY13" fmla="*/ 565355 h 829905"/>
              <a:gd name="connsiteX14" fmla="*/ 0 w 796413"/>
              <a:gd name="connsiteY14" fmla="*/ 395749 h 829905"/>
              <a:gd name="connsiteX15" fmla="*/ 0 w 796413"/>
              <a:gd name="connsiteY15" fmla="*/ 395749 h 829905"/>
              <a:gd name="connsiteX16" fmla="*/ 0 w 796413"/>
              <a:gd name="connsiteY16" fmla="*/ 0 h 829905"/>
              <a:gd name="connsiteX0" fmla="*/ 0 w 796413"/>
              <a:gd name="connsiteY0" fmla="*/ 0 h 834668"/>
              <a:gd name="connsiteX1" fmla="*/ 132736 w 796413"/>
              <a:gd name="connsiteY1" fmla="*/ 0 h 834668"/>
              <a:gd name="connsiteX2" fmla="*/ 132736 w 796413"/>
              <a:gd name="connsiteY2" fmla="*/ 0 h 834668"/>
              <a:gd name="connsiteX3" fmla="*/ 331839 w 796413"/>
              <a:gd name="connsiteY3" fmla="*/ 0 h 834668"/>
              <a:gd name="connsiteX4" fmla="*/ 796413 w 796413"/>
              <a:gd name="connsiteY4" fmla="*/ 0 h 834668"/>
              <a:gd name="connsiteX5" fmla="*/ 796413 w 796413"/>
              <a:gd name="connsiteY5" fmla="*/ 395749 h 834668"/>
              <a:gd name="connsiteX6" fmla="*/ 796413 w 796413"/>
              <a:gd name="connsiteY6" fmla="*/ 395749 h 834668"/>
              <a:gd name="connsiteX7" fmla="*/ 796413 w 796413"/>
              <a:gd name="connsiteY7" fmla="*/ 565355 h 834668"/>
              <a:gd name="connsiteX8" fmla="*/ 796413 w 796413"/>
              <a:gd name="connsiteY8" fmla="*/ 678426 h 834668"/>
              <a:gd name="connsiteX9" fmla="*/ 627113 w 796413"/>
              <a:gd name="connsiteY9" fmla="*/ 683189 h 834668"/>
              <a:gd name="connsiteX10" fmla="*/ 413264 w 796413"/>
              <a:gd name="connsiteY10" fmla="*/ 834668 h 834668"/>
              <a:gd name="connsiteX11" fmla="*/ 185123 w 796413"/>
              <a:gd name="connsiteY11" fmla="*/ 683188 h 834668"/>
              <a:gd name="connsiteX12" fmla="*/ 0 w 796413"/>
              <a:gd name="connsiteY12" fmla="*/ 678426 h 834668"/>
              <a:gd name="connsiteX13" fmla="*/ 0 w 796413"/>
              <a:gd name="connsiteY13" fmla="*/ 565355 h 834668"/>
              <a:gd name="connsiteX14" fmla="*/ 0 w 796413"/>
              <a:gd name="connsiteY14" fmla="*/ 395749 h 834668"/>
              <a:gd name="connsiteX15" fmla="*/ 0 w 796413"/>
              <a:gd name="connsiteY15" fmla="*/ 395749 h 834668"/>
              <a:gd name="connsiteX16" fmla="*/ 0 w 796413"/>
              <a:gd name="connsiteY16" fmla="*/ 0 h 83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6413" h="834668">
                <a:moveTo>
                  <a:pt x="0" y="0"/>
                </a:moveTo>
                <a:lnTo>
                  <a:pt x="132736" y="0"/>
                </a:lnTo>
                <a:lnTo>
                  <a:pt x="132736" y="0"/>
                </a:lnTo>
                <a:lnTo>
                  <a:pt x="331839" y="0"/>
                </a:lnTo>
                <a:lnTo>
                  <a:pt x="796413" y="0"/>
                </a:lnTo>
                <a:lnTo>
                  <a:pt x="796413" y="395749"/>
                </a:lnTo>
                <a:lnTo>
                  <a:pt x="796413" y="395749"/>
                </a:lnTo>
                <a:lnTo>
                  <a:pt x="796413" y="565355"/>
                </a:lnTo>
                <a:lnTo>
                  <a:pt x="796413" y="678426"/>
                </a:lnTo>
                <a:lnTo>
                  <a:pt x="627113" y="683189"/>
                </a:lnTo>
                <a:lnTo>
                  <a:pt x="413264" y="834668"/>
                </a:lnTo>
                <a:lnTo>
                  <a:pt x="185123" y="683188"/>
                </a:lnTo>
                <a:lnTo>
                  <a:pt x="0" y="678426"/>
                </a:lnTo>
                <a:lnTo>
                  <a:pt x="0" y="565355"/>
                </a:lnTo>
                <a:lnTo>
                  <a:pt x="0" y="395749"/>
                </a:lnTo>
                <a:lnTo>
                  <a:pt x="0" y="3957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Franklin Gothic Medium"/>
              </a:rPr>
              <a:t>$114M</a:t>
            </a:r>
          </a:p>
        </p:txBody>
      </p:sp>
      <p:sp>
        <p:nvSpPr>
          <p:cNvPr id="16" name="Rectangular Callout 3"/>
          <p:cNvSpPr/>
          <p:nvPr/>
        </p:nvSpPr>
        <p:spPr>
          <a:xfrm>
            <a:off x="9372555" y="1594481"/>
            <a:ext cx="718975" cy="753510"/>
          </a:xfrm>
          <a:custGeom>
            <a:avLst/>
            <a:gdLst>
              <a:gd name="connsiteX0" fmla="*/ 0 w 796413"/>
              <a:gd name="connsiteY0" fmla="*/ 0 h 678426"/>
              <a:gd name="connsiteX1" fmla="*/ 132736 w 796413"/>
              <a:gd name="connsiteY1" fmla="*/ 0 h 678426"/>
              <a:gd name="connsiteX2" fmla="*/ 132736 w 796413"/>
              <a:gd name="connsiteY2" fmla="*/ 0 h 678426"/>
              <a:gd name="connsiteX3" fmla="*/ 331839 w 796413"/>
              <a:gd name="connsiteY3" fmla="*/ 0 h 678426"/>
              <a:gd name="connsiteX4" fmla="*/ 796413 w 796413"/>
              <a:gd name="connsiteY4" fmla="*/ 0 h 678426"/>
              <a:gd name="connsiteX5" fmla="*/ 796413 w 796413"/>
              <a:gd name="connsiteY5" fmla="*/ 395749 h 678426"/>
              <a:gd name="connsiteX6" fmla="*/ 796413 w 796413"/>
              <a:gd name="connsiteY6" fmla="*/ 395749 h 678426"/>
              <a:gd name="connsiteX7" fmla="*/ 796413 w 796413"/>
              <a:gd name="connsiteY7" fmla="*/ 565355 h 678426"/>
              <a:gd name="connsiteX8" fmla="*/ 796413 w 796413"/>
              <a:gd name="connsiteY8" fmla="*/ 678426 h 678426"/>
              <a:gd name="connsiteX9" fmla="*/ 331839 w 796413"/>
              <a:gd name="connsiteY9" fmla="*/ 678426 h 678426"/>
              <a:gd name="connsiteX10" fmla="*/ 222765 w 796413"/>
              <a:gd name="connsiteY10" fmla="*/ 767992 h 678426"/>
              <a:gd name="connsiteX11" fmla="*/ 132736 w 796413"/>
              <a:gd name="connsiteY11" fmla="*/ 678426 h 678426"/>
              <a:gd name="connsiteX12" fmla="*/ 0 w 796413"/>
              <a:gd name="connsiteY12" fmla="*/ 678426 h 678426"/>
              <a:gd name="connsiteX13" fmla="*/ 0 w 796413"/>
              <a:gd name="connsiteY13" fmla="*/ 565355 h 678426"/>
              <a:gd name="connsiteX14" fmla="*/ 0 w 796413"/>
              <a:gd name="connsiteY14" fmla="*/ 395749 h 678426"/>
              <a:gd name="connsiteX15" fmla="*/ 0 w 796413"/>
              <a:gd name="connsiteY15" fmla="*/ 395749 h 678426"/>
              <a:gd name="connsiteX16" fmla="*/ 0 w 796413"/>
              <a:gd name="connsiteY16" fmla="*/ 0 h 678426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32736 w 796413"/>
              <a:gd name="connsiteY11" fmla="*/ 678426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208936 w 796413"/>
              <a:gd name="connsiteY11" fmla="*/ 687951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536626 w 796413"/>
              <a:gd name="connsiteY9" fmla="*/ 678426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7992"/>
              <a:gd name="connsiteX1" fmla="*/ 132736 w 796413"/>
              <a:gd name="connsiteY1" fmla="*/ 0 h 767992"/>
              <a:gd name="connsiteX2" fmla="*/ 132736 w 796413"/>
              <a:gd name="connsiteY2" fmla="*/ 0 h 767992"/>
              <a:gd name="connsiteX3" fmla="*/ 331839 w 796413"/>
              <a:gd name="connsiteY3" fmla="*/ 0 h 767992"/>
              <a:gd name="connsiteX4" fmla="*/ 796413 w 796413"/>
              <a:gd name="connsiteY4" fmla="*/ 0 h 767992"/>
              <a:gd name="connsiteX5" fmla="*/ 796413 w 796413"/>
              <a:gd name="connsiteY5" fmla="*/ 395749 h 767992"/>
              <a:gd name="connsiteX6" fmla="*/ 796413 w 796413"/>
              <a:gd name="connsiteY6" fmla="*/ 395749 h 767992"/>
              <a:gd name="connsiteX7" fmla="*/ 796413 w 796413"/>
              <a:gd name="connsiteY7" fmla="*/ 565355 h 767992"/>
              <a:gd name="connsiteX8" fmla="*/ 796413 w 796413"/>
              <a:gd name="connsiteY8" fmla="*/ 678426 h 767992"/>
              <a:gd name="connsiteX9" fmla="*/ 627113 w 796413"/>
              <a:gd name="connsiteY9" fmla="*/ 683189 h 767992"/>
              <a:gd name="connsiteX10" fmla="*/ 222765 w 796413"/>
              <a:gd name="connsiteY10" fmla="*/ 767992 h 767992"/>
              <a:gd name="connsiteX11" fmla="*/ 185123 w 796413"/>
              <a:gd name="connsiteY11" fmla="*/ 683188 h 767992"/>
              <a:gd name="connsiteX12" fmla="*/ 0 w 796413"/>
              <a:gd name="connsiteY12" fmla="*/ 678426 h 767992"/>
              <a:gd name="connsiteX13" fmla="*/ 0 w 796413"/>
              <a:gd name="connsiteY13" fmla="*/ 565355 h 767992"/>
              <a:gd name="connsiteX14" fmla="*/ 0 w 796413"/>
              <a:gd name="connsiteY14" fmla="*/ 395749 h 767992"/>
              <a:gd name="connsiteX15" fmla="*/ 0 w 796413"/>
              <a:gd name="connsiteY15" fmla="*/ 395749 h 767992"/>
              <a:gd name="connsiteX16" fmla="*/ 0 w 796413"/>
              <a:gd name="connsiteY16" fmla="*/ 0 h 767992"/>
              <a:gd name="connsiteX0" fmla="*/ 0 w 796413"/>
              <a:gd name="connsiteY0" fmla="*/ 0 h 763230"/>
              <a:gd name="connsiteX1" fmla="*/ 132736 w 796413"/>
              <a:gd name="connsiteY1" fmla="*/ 0 h 763230"/>
              <a:gd name="connsiteX2" fmla="*/ 132736 w 796413"/>
              <a:gd name="connsiteY2" fmla="*/ 0 h 763230"/>
              <a:gd name="connsiteX3" fmla="*/ 331839 w 796413"/>
              <a:gd name="connsiteY3" fmla="*/ 0 h 763230"/>
              <a:gd name="connsiteX4" fmla="*/ 796413 w 796413"/>
              <a:gd name="connsiteY4" fmla="*/ 0 h 763230"/>
              <a:gd name="connsiteX5" fmla="*/ 796413 w 796413"/>
              <a:gd name="connsiteY5" fmla="*/ 395749 h 763230"/>
              <a:gd name="connsiteX6" fmla="*/ 796413 w 796413"/>
              <a:gd name="connsiteY6" fmla="*/ 395749 h 763230"/>
              <a:gd name="connsiteX7" fmla="*/ 796413 w 796413"/>
              <a:gd name="connsiteY7" fmla="*/ 565355 h 763230"/>
              <a:gd name="connsiteX8" fmla="*/ 796413 w 796413"/>
              <a:gd name="connsiteY8" fmla="*/ 678426 h 763230"/>
              <a:gd name="connsiteX9" fmla="*/ 627113 w 796413"/>
              <a:gd name="connsiteY9" fmla="*/ 683189 h 763230"/>
              <a:gd name="connsiteX10" fmla="*/ 398977 w 796413"/>
              <a:gd name="connsiteY10" fmla="*/ 763230 h 763230"/>
              <a:gd name="connsiteX11" fmla="*/ 185123 w 796413"/>
              <a:gd name="connsiteY11" fmla="*/ 683188 h 763230"/>
              <a:gd name="connsiteX12" fmla="*/ 0 w 796413"/>
              <a:gd name="connsiteY12" fmla="*/ 678426 h 763230"/>
              <a:gd name="connsiteX13" fmla="*/ 0 w 796413"/>
              <a:gd name="connsiteY13" fmla="*/ 565355 h 763230"/>
              <a:gd name="connsiteX14" fmla="*/ 0 w 796413"/>
              <a:gd name="connsiteY14" fmla="*/ 395749 h 763230"/>
              <a:gd name="connsiteX15" fmla="*/ 0 w 796413"/>
              <a:gd name="connsiteY15" fmla="*/ 395749 h 763230"/>
              <a:gd name="connsiteX16" fmla="*/ 0 w 796413"/>
              <a:gd name="connsiteY16" fmla="*/ 0 h 763230"/>
              <a:gd name="connsiteX0" fmla="*/ 0 w 796413"/>
              <a:gd name="connsiteY0" fmla="*/ 0 h 829905"/>
              <a:gd name="connsiteX1" fmla="*/ 132736 w 796413"/>
              <a:gd name="connsiteY1" fmla="*/ 0 h 829905"/>
              <a:gd name="connsiteX2" fmla="*/ 132736 w 796413"/>
              <a:gd name="connsiteY2" fmla="*/ 0 h 829905"/>
              <a:gd name="connsiteX3" fmla="*/ 331839 w 796413"/>
              <a:gd name="connsiteY3" fmla="*/ 0 h 829905"/>
              <a:gd name="connsiteX4" fmla="*/ 796413 w 796413"/>
              <a:gd name="connsiteY4" fmla="*/ 0 h 829905"/>
              <a:gd name="connsiteX5" fmla="*/ 796413 w 796413"/>
              <a:gd name="connsiteY5" fmla="*/ 395749 h 829905"/>
              <a:gd name="connsiteX6" fmla="*/ 796413 w 796413"/>
              <a:gd name="connsiteY6" fmla="*/ 395749 h 829905"/>
              <a:gd name="connsiteX7" fmla="*/ 796413 w 796413"/>
              <a:gd name="connsiteY7" fmla="*/ 565355 h 829905"/>
              <a:gd name="connsiteX8" fmla="*/ 796413 w 796413"/>
              <a:gd name="connsiteY8" fmla="*/ 678426 h 829905"/>
              <a:gd name="connsiteX9" fmla="*/ 627113 w 796413"/>
              <a:gd name="connsiteY9" fmla="*/ 683189 h 829905"/>
              <a:gd name="connsiteX10" fmla="*/ 398977 w 796413"/>
              <a:gd name="connsiteY10" fmla="*/ 829905 h 829905"/>
              <a:gd name="connsiteX11" fmla="*/ 185123 w 796413"/>
              <a:gd name="connsiteY11" fmla="*/ 683188 h 829905"/>
              <a:gd name="connsiteX12" fmla="*/ 0 w 796413"/>
              <a:gd name="connsiteY12" fmla="*/ 678426 h 829905"/>
              <a:gd name="connsiteX13" fmla="*/ 0 w 796413"/>
              <a:gd name="connsiteY13" fmla="*/ 565355 h 829905"/>
              <a:gd name="connsiteX14" fmla="*/ 0 w 796413"/>
              <a:gd name="connsiteY14" fmla="*/ 395749 h 829905"/>
              <a:gd name="connsiteX15" fmla="*/ 0 w 796413"/>
              <a:gd name="connsiteY15" fmla="*/ 395749 h 829905"/>
              <a:gd name="connsiteX16" fmla="*/ 0 w 796413"/>
              <a:gd name="connsiteY16" fmla="*/ 0 h 829905"/>
              <a:gd name="connsiteX0" fmla="*/ 0 w 796413"/>
              <a:gd name="connsiteY0" fmla="*/ 0 h 834668"/>
              <a:gd name="connsiteX1" fmla="*/ 132736 w 796413"/>
              <a:gd name="connsiteY1" fmla="*/ 0 h 834668"/>
              <a:gd name="connsiteX2" fmla="*/ 132736 w 796413"/>
              <a:gd name="connsiteY2" fmla="*/ 0 h 834668"/>
              <a:gd name="connsiteX3" fmla="*/ 331839 w 796413"/>
              <a:gd name="connsiteY3" fmla="*/ 0 h 834668"/>
              <a:gd name="connsiteX4" fmla="*/ 796413 w 796413"/>
              <a:gd name="connsiteY4" fmla="*/ 0 h 834668"/>
              <a:gd name="connsiteX5" fmla="*/ 796413 w 796413"/>
              <a:gd name="connsiteY5" fmla="*/ 395749 h 834668"/>
              <a:gd name="connsiteX6" fmla="*/ 796413 w 796413"/>
              <a:gd name="connsiteY6" fmla="*/ 395749 h 834668"/>
              <a:gd name="connsiteX7" fmla="*/ 796413 w 796413"/>
              <a:gd name="connsiteY7" fmla="*/ 565355 h 834668"/>
              <a:gd name="connsiteX8" fmla="*/ 796413 w 796413"/>
              <a:gd name="connsiteY8" fmla="*/ 678426 h 834668"/>
              <a:gd name="connsiteX9" fmla="*/ 627113 w 796413"/>
              <a:gd name="connsiteY9" fmla="*/ 683189 h 834668"/>
              <a:gd name="connsiteX10" fmla="*/ 413264 w 796413"/>
              <a:gd name="connsiteY10" fmla="*/ 834668 h 834668"/>
              <a:gd name="connsiteX11" fmla="*/ 185123 w 796413"/>
              <a:gd name="connsiteY11" fmla="*/ 683188 h 834668"/>
              <a:gd name="connsiteX12" fmla="*/ 0 w 796413"/>
              <a:gd name="connsiteY12" fmla="*/ 678426 h 834668"/>
              <a:gd name="connsiteX13" fmla="*/ 0 w 796413"/>
              <a:gd name="connsiteY13" fmla="*/ 565355 h 834668"/>
              <a:gd name="connsiteX14" fmla="*/ 0 w 796413"/>
              <a:gd name="connsiteY14" fmla="*/ 395749 h 834668"/>
              <a:gd name="connsiteX15" fmla="*/ 0 w 796413"/>
              <a:gd name="connsiteY15" fmla="*/ 395749 h 834668"/>
              <a:gd name="connsiteX16" fmla="*/ 0 w 796413"/>
              <a:gd name="connsiteY16" fmla="*/ 0 h 83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6413" h="834668">
                <a:moveTo>
                  <a:pt x="0" y="0"/>
                </a:moveTo>
                <a:lnTo>
                  <a:pt x="132736" y="0"/>
                </a:lnTo>
                <a:lnTo>
                  <a:pt x="132736" y="0"/>
                </a:lnTo>
                <a:lnTo>
                  <a:pt x="331839" y="0"/>
                </a:lnTo>
                <a:lnTo>
                  <a:pt x="796413" y="0"/>
                </a:lnTo>
                <a:lnTo>
                  <a:pt x="796413" y="395749"/>
                </a:lnTo>
                <a:lnTo>
                  <a:pt x="796413" y="395749"/>
                </a:lnTo>
                <a:lnTo>
                  <a:pt x="796413" y="565355"/>
                </a:lnTo>
                <a:lnTo>
                  <a:pt x="796413" y="678426"/>
                </a:lnTo>
                <a:lnTo>
                  <a:pt x="627113" y="683189"/>
                </a:lnTo>
                <a:lnTo>
                  <a:pt x="413264" y="834668"/>
                </a:lnTo>
                <a:lnTo>
                  <a:pt x="185123" y="683188"/>
                </a:lnTo>
                <a:lnTo>
                  <a:pt x="0" y="678426"/>
                </a:lnTo>
                <a:lnTo>
                  <a:pt x="0" y="565355"/>
                </a:lnTo>
                <a:lnTo>
                  <a:pt x="0" y="395749"/>
                </a:lnTo>
                <a:lnTo>
                  <a:pt x="0" y="3957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Franklin Gothic Medium"/>
              </a:rPr>
              <a:t>$117M</a:t>
            </a:r>
            <a:endParaRPr lang="en-US" sz="1400" dirty="0">
              <a:solidFill>
                <a:srgbClr val="000000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9911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MONEY GOING? ~90% IS leaving the region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4B264B-69B2-C444-8CF2-D946B61FF66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3996" y="5550432"/>
            <a:ext cx="8147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18" y="1244599"/>
            <a:ext cx="8441764" cy="57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99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1434" t="-1" r="39166" b="11943"/>
          <a:stretch/>
        </p:blipFill>
        <p:spPr>
          <a:xfrm>
            <a:off x="9600887" y="2047795"/>
            <a:ext cx="1775791" cy="2631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76449" y="2932981"/>
            <a:ext cx="3037305" cy="177704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8232" y="2942435"/>
            <a:ext cx="2906530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5400" dirty="0">
                <a:solidFill>
                  <a:srgbClr val="FFFFFF"/>
                </a:solidFill>
                <a:latin typeface="Franklin Gothic Medium"/>
              </a:rPr>
              <a:t>30%</a:t>
            </a:r>
            <a:br>
              <a:rPr lang="en-US" altLang="en-US" sz="4400" dirty="0">
                <a:solidFill>
                  <a:srgbClr val="FFFFFF"/>
                </a:solidFill>
                <a:latin typeface="Franklin Gothic Book"/>
              </a:rPr>
            </a:br>
            <a:r>
              <a:rPr lang="en-US" altLang="en-US" sz="2500" dirty="0">
                <a:solidFill>
                  <a:srgbClr val="FFFFFF"/>
                </a:solidFill>
                <a:latin typeface="Franklin Gothic Book"/>
              </a:rPr>
              <a:t>residents rely </a:t>
            </a:r>
            <a:r>
              <a:rPr lang="en-US" altLang="en-US" sz="2500">
                <a:solidFill>
                  <a:srgbClr val="FFFFFF"/>
                </a:solidFill>
                <a:latin typeface="Franklin Gothic Book"/>
              </a:rPr>
              <a:t>on assistance</a:t>
            </a:r>
            <a:endParaRPr lang="en-US" altLang="en-US" sz="250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6451" y="4839368"/>
            <a:ext cx="7577348" cy="85981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9741" y="4954736"/>
            <a:ext cx="759405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3200" dirty="0">
                <a:solidFill>
                  <a:srgbClr val="FFFFFF"/>
                </a:solidFill>
                <a:latin typeface="Franklin Gothic Book"/>
              </a:rPr>
              <a:t>Middle class is declining: </a:t>
            </a:r>
            <a:r>
              <a:rPr lang="en-US" altLang="en-US" sz="3200" dirty="0">
                <a:solidFill>
                  <a:srgbClr val="FFFFFF"/>
                </a:solidFill>
                <a:latin typeface="Franklin Gothic Medium"/>
              </a:rPr>
              <a:t>~11%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59740" y="2041066"/>
            <a:ext cx="2122164" cy="781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9740" y="2112949"/>
            <a:ext cx="207171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dirty="0">
                <a:solidFill>
                  <a:srgbClr val="FFFFFF"/>
                </a:solidFill>
                <a:latin typeface="Franklin Gothic Medium"/>
              </a:rPr>
              <a:t>1 in 3 </a:t>
            </a:r>
            <a:br>
              <a:rPr lang="en-US" altLang="en-US" dirty="0">
                <a:solidFill>
                  <a:srgbClr val="FFFFFF"/>
                </a:solidFill>
                <a:latin typeface="Franklin Gothic Medium"/>
              </a:rPr>
            </a:br>
            <a:r>
              <a:rPr lang="en-US" altLang="en-US" dirty="0">
                <a:solidFill>
                  <a:srgbClr val="FFFFFF"/>
                </a:solidFill>
                <a:latin typeface="Franklin Gothic Book"/>
              </a:rPr>
              <a:t>SV kids hungry</a:t>
            </a:r>
            <a:endParaRPr lang="en-US" altLang="en-US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Prosperity Paradox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76667" y="2041066"/>
            <a:ext cx="3497877" cy="78177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6666" y="2111830"/>
            <a:ext cx="349787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dirty="0">
                <a:solidFill>
                  <a:srgbClr val="FFFFFF"/>
                </a:solidFill>
                <a:latin typeface="Franklin Gothic Medium"/>
              </a:rPr>
              <a:t>Low income families </a:t>
            </a:r>
            <a:br>
              <a:rPr lang="en-US" altLang="en-US" dirty="0">
                <a:solidFill>
                  <a:srgbClr val="FFFFFF"/>
                </a:solidFill>
                <a:latin typeface="Franklin Gothic Medium"/>
              </a:rPr>
            </a:br>
            <a:r>
              <a:rPr lang="en-US" altLang="en-US" dirty="0">
                <a:solidFill>
                  <a:srgbClr val="FFFFFF"/>
                </a:solidFill>
                <a:latin typeface="Franklin Gothic Medium"/>
              </a:rPr>
              <a:t>earn less than ‘89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1742" y="2930253"/>
            <a:ext cx="2551157" cy="17797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1239" y="3028836"/>
            <a:ext cx="244988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6600" dirty="0">
                <a:solidFill>
                  <a:srgbClr val="FFFFFF"/>
                </a:solidFill>
                <a:latin typeface="Franklin Gothic Medium"/>
              </a:rPr>
              <a:t>17%</a:t>
            </a:r>
            <a:br>
              <a:rPr lang="en-US" altLang="en-US" sz="5400" dirty="0">
                <a:solidFill>
                  <a:srgbClr val="FFFFFF"/>
                </a:solidFill>
                <a:latin typeface="Franklin Gothic Book"/>
              </a:rPr>
            </a:br>
            <a:r>
              <a:rPr lang="en-US" altLang="en-US" dirty="0">
                <a:solidFill>
                  <a:srgbClr val="FFFFFF"/>
                </a:solidFill>
                <a:latin typeface="Franklin Gothic Book"/>
              </a:rPr>
              <a:t>earn &lt;$35,000/year</a:t>
            </a:r>
            <a:endParaRPr lang="en-US" altLang="en-US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CE36-EDA5-8245-B862-A132DAB272AB}" type="slidenum">
              <a:rPr lang="en-US" alt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Medium"/>
              </a:rPr>
              <a:pPr>
                <a:defRPr/>
              </a:pPr>
              <a:t>15</a:t>
            </a:fld>
            <a:endParaRPr lang="en-US" altLang="en-US">
              <a:solidFill>
                <a:srgbClr val="000000">
                  <a:lumMod val="50000"/>
                  <a:lumOff val="50000"/>
                </a:srgbClr>
              </a:solidFill>
              <a:latin typeface="Franklin Gothic Medium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0311" y="1799013"/>
            <a:ext cx="10830800" cy="4115388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0311" y="1704946"/>
            <a:ext cx="10830800" cy="94067"/>
          </a:xfrm>
          <a:prstGeom prst="rect">
            <a:avLst/>
          </a:prstGeom>
          <a:solidFill>
            <a:schemeClr val="bg2"/>
          </a:solidFill>
          <a:ln>
            <a:solidFill>
              <a:srgbClr val="D1D3D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2" name="Picture 1" descr="shutterstock_13838255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"/>
          <a:stretch/>
        </p:blipFill>
        <p:spPr>
          <a:xfrm>
            <a:off x="818787" y="2038808"/>
            <a:ext cx="2831355" cy="36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8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Rising Cost of Living is disrupting quality of life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143935" y="2932981"/>
            <a:ext cx="2654419" cy="177704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934" y="3054047"/>
            <a:ext cx="2687840" cy="157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000" dirty="0">
                <a:solidFill>
                  <a:srgbClr val="FFFFFF"/>
                </a:solidFill>
                <a:latin typeface="Franklin Gothic Book"/>
              </a:rPr>
              <a:t>Rent is </a:t>
            </a:r>
            <a:r>
              <a:rPr lang="en-US" altLang="en-US" sz="6000" dirty="0">
                <a:solidFill>
                  <a:srgbClr val="FFFFFF"/>
                </a:solidFill>
                <a:latin typeface="Franklin Gothic Medium"/>
              </a:rPr>
              <a:t>227%</a:t>
            </a:r>
            <a:br>
              <a:rPr lang="en-US" altLang="en-US" sz="4400" dirty="0">
                <a:solidFill>
                  <a:srgbClr val="FFFFFF"/>
                </a:solidFill>
                <a:latin typeface="Franklin Gothic Book"/>
              </a:rPr>
            </a:br>
            <a:r>
              <a:rPr lang="en-US" altLang="en-US" sz="2000" dirty="0">
                <a:solidFill>
                  <a:srgbClr val="FFFFFF"/>
                </a:solidFill>
                <a:latin typeface="Franklin Gothic Book"/>
              </a:rPr>
              <a:t>higher than national average</a:t>
            </a:r>
            <a:endParaRPr lang="en-US" altLang="en-US" sz="320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4839368"/>
            <a:ext cx="7667166" cy="8598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199" y="4838832"/>
            <a:ext cx="766716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2000" dirty="0">
                <a:solidFill>
                  <a:srgbClr val="FFFFFF"/>
                </a:solidFill>
                <a:latin typeface="Franklin Gothic Book"/>
              </a:rPr>
              <a:t>Only </a:t>
            </a:r>
            <a:r>
              <a:rPr lang="en-US" altLang="en-US" sz="4000" dirty="0">
                <a:solidFill>
                  <a:srgbClr val="FFFFFF"/>
                </a:solidFill>
                <a:latin typeface="Franklin Gothic Medium"/>
              </a:rPr>
              <a:t>27%</a:t>
            </a:r>
            <a:r>
              <a:rPr lang="en-US" altLang="en-US" sz="2000" dirty="0">
                <a:solidFill>
                  <a:srgbClr val="FFFFFF"/>
                </a:solidFill>
                <a:latin typeface="Franklin Gothic Book"/>
              </a:rPr>
              <a:t> of first-time home buyers in SMC can afford a home</a:t>
            </a:r>
            <a:endParaRPr lang="en-US" altLang="en-US" sz="200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2041066"/>
            <a:ext cx="4993258" cy="781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198" y="2193766"/>
            <a:ext cx="499326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FF"/>
                </a:solidFill>
                <a:latin typeface="Franklin Gothic Medium"/>
              </a:rPr>
              <a:t>Median house costs $830,361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98615" y="2041066"/>
            <a:ext cx="5455184" cy="78177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9956" y="2245524"/>
            <a:ext cx="537713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2000" dirty="0">
                <a:solidFill>
                  <a:srgbClr val="FFFFFF"/>
                </a:solidFill>
                <a:latin typeface="Franklin Gothic Medium"/>
              </a:rPr>
              <a:t>94k income required to rent an apartment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98614" y="2930253"/>
            <a:ext cx="2623463" cy="17797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5324" y="2985553"/>
            <a:ext cx="2606752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6000" dirty="0">
                <a:solidFill>
                  <a:srgbClr val="FFFFFF"/>
                </a:solidFill>
                <a:latin typeface="Franklin Gothic Medium"/>
              </a:rPr>
              <a:t>7500</a:t>
            </a:r>
            <a:br>
              <a:rPr lang="en-US" altLang="en-US" sz="3200" dirty="0">
                <a:solidFill>
                  <a:srgbClr val="FFFFFF"/>
                </a:solidFill>
                <a:latin typeface="Franklin Gothic Book"/>
              </a:rPr>
            </a:br>
            <a:r>
              <a:rPr lang="en-US" altLang="en-US" sz="2000" dirty="0">
                <a:solidFill>
                  <a:srgbClr val="FFFFFF"/>
                </a:solidFill>
                <a:latin typeface="Franklin Gothic Book"/>
              </a:rPr>
              <a:t>residents moved </a:t>
            </a:r>
            <a:br>
              <a:rPr lang="en-US" altLang="en-US" sz="2000" dirty="0">
                <a:solidFill>
                  <a:srgbClr val="FFFFFF"/>
                </a:solidFill>
                <a:latin typeface="Franklin Gothic Book"/>
              </a:rPr>
            </a:br>
            <a:r>
              <a:rPr lang="en-US" altLang="en-US" sz="2000" dirty="0">
                <a:solidFill>
                  <a:srgbClr val="FFFFFF"/>
                </a:solidFill>
                <a:latin typeface="Franklin Gothic Book"/>
              </a:rPr>
              <a:t>away in 2015</a:t>
            </a:r>
            <a:endParaRPr lang="en-US" altLang="en-US" sz="3200" dirty="0">
              <a:solidFill>
                <a:srgbClr val="FFFFFF"/>
              </a:solidFill>
              <a:latin typeface="Franklin Gothic Medium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38198" y="2942778"/>
            <a:ext cx="2219724" cy="17672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CE36-EDA5-8245-B862-A132DAB272AB}" type="slidenum">
              <a:rPr lang="en-US" alt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Medium"/>
              </a:rPr>
              <a:pPr>
                <a:defRPr/>
              </a:pPr>
              <a:t>16</a:t>
            </a:fld>
            <a:endParaRPr lang="en-US" altLang="en-US">
              <a:solidFill>
                <a:srgbClr val="000000">
                  <a:lumMod val="50000"/>
                  <a:lumOff val="50000"/>
                </a:srgbClr>
              </a:solidFill>
              <a:latin typeface="Franklin Gothic Medium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311" y="1799013"/>
            <a:ext cx="10830800" cy="4115388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0311" y="1704946"/>
            <a:ext cx="10830800" cy="94067"/>
          </a:xfrm>
          <a:prstGeom prst="rect">
            <a:avLst/>
          </a:prstGeom>
          <a:solidFill>
            <a:schemeClr val="bg2"/>
          </a:solidFill>
          <a:ln>
            <a:solidFill>
              <a:srgbClr val="D1D3D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/>
          <a:stretch/>
        </p:blipFill>
        <p:spPr>
          <a:xfrm>
            <a:off x="8622336" y="2930252"/>
            <a:ext cx="2737902" cy="2768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7137014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http://</a:t>
            </a:r>
            <a:r>
              <a:rPr lang="en-US" sz="1050" dirty="0" err="1">
                <a:solidFill>
                  <a:srgbClr val="000000"/>
                </a:solidFill>
              </a:rPr>
              <a:t>www.tulsakids.com</a:t>
            </a:r>
            <a:r>
              <a:rPr lang="en-US" sz="1050" dirty="0">
                <a:solidFill>
                  <a:srgbClr val="000000"/>
                </a:solidFill>
              </a:rPr>
              <a:t>/Time-Out/Web-2015/This-working-single-mom-lives-in-a-garage-with-daughter/</a:t>
            </a:r>
          </a:p>
        </p:txBody>
      </p:sp>
    </p:spTree>
    <p:extLst>
      <p:ext uri="{BB962C8B-B14F-4D97-AF65-F5344CB8AC3E}">
        <p14:creationId xmlns:p14="http://schemas.microsoft.com/office/powerpoint/2010/main" val="4029404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219" y="2123959"/>
            <a:ext cx="10912591" cy="3728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778435" y="549835"/>
            <a:ext cx="10515600" cy="548640"/>
          </a:xfrm>
        </p:spPr>
        <p:txBody>
          <a:bodyPr/>
          <a:lstStyle/>
          <a:p>
            <a:r>
              <a:rPr lang="en-US" altLang="en-US" dirty="0"/>
              <a:t>Perfect storm for community based organizations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6467" y="2241152"/>
            <a:ext cx="2439624" cy="18466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  <a:latin typeface="+mj-lt"/>
              </a:rPr>
              <a:t>80%</a:t>
            </a:r>
          </a:p>
          <a:p>
            <a:pPr algn="ctr"/>
            <a:r>
              <a:rPr lang="en-US" sz="2000" dirty="0">
                <a:latin typeface="+mn-lt"/>
              </a:rPr>
              <a:t>Reporting increased demand</a:t>
            </a:r>
          </a:p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01975" y="3981521"/>
            <a:ext cx="2439624" cy="18466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accent3"/>
                </a:solidFill>
                <a:latin typeface="+mj-lt"/>
              </a:rPr>
              <a:t>47%</a:t>
            </a:r>
          </a:p>
          <a:p>
            <a:pPr algn="ctr"/>
            <a:r>
              <a:rPr lang="en-US" sz="2000" dirty="0">
                <a:latin typeface="+mn-lt"/>
              </a:rPr>
              <a:t>had less than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3 months cash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on hand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4698" y="2465270"/>
            <a:ext cx="2829775" cy="27699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+mj-lt"/>
              </a:rPr>
              <a:t>46%</a:t>
            </a:r>
          </a:p>
          <a:p>
            <a:pPr algn="ctr"/>
            <a:r>
              <a:rPr lang="en-US" sz="2000" dirty="0">
                <a:latin typeface="+mn-lt"/>
              </a:rPr>
              <a:t>Report doing business in SV is hard: </a:t>
            </a:r>
          </a:p>
          <a:p>
            <a:pPr algn="ctr"/>
            <a:endParaRPr lang="en-US" sz="2000" dirty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Talent,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Wages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Rent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CE36-EDA5-8245-B862-A132DAB272A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88119" y="2226740"/>
            <a:ext cx="6340" cy="3570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21297" y="2226741"/>
            <a:ext cx="11291" cy="36302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10840" y="2236391"/>
            <a:ext cx="2439624" cy="18466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  <a:latin typeface="+mj-lt"/>
              </a:rPr>
              <a:t>30%</a:t>
            </a:r>
          </a:p>
          <a:p>
            <a:pPr algn="ctr"/>
            <a:r>
              <a:rPr lang="en-US" sz="2000" dirty="0">
                <a:latin typeface="+mn-lt"/>
              </a:rPr>
              <a:t>are running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deficits</a:t>
            </a:r>
          </a:p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3931" y="4081906"/>
            <a:ext cx="2439624" cy="12311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accent3"/>
                </a:solidFill>
                <a:latin typeface="+mj-lt"/>
              </a:rPr>
              <a:t>54%</a:t>
            </a:r>
          </a:p>
          <a:p>
            <a:pPr algn="ctr"/>
            <a:r>
              <a:rPr lang="en-US" sz="2000" dirty="0">
                <a:latin typeface="+mn-lt"/>
              </a:rPr>
              <a:t>Wait list for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9648" y="1526988"/>
            <a:ext cx="2525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DEMAND IS UP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26827" y="1526988"/>
            <a:ext cx="3092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CBOs STRUGGLING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9058" y="1526988"/>
            <a:ext cx="385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COSTS ARE RISING =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808316" y="5883835"/>
            <a:ext cx="1090556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 cap="all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4476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16000"/>
          </a:xfrm>
        </p:spPr>
        <p:txBody>
          <a:bodyPr/>
          <a:lstStyle/>
          <a:p>
            <a:r>
              <a:rPr lang="en-US" altLang="en-US" dirty="0"/>
              <a:t>Large INSTITUTIONS Capture the Most Resources </a:t>
            </a:r>
            <a:br>
              <a:rPr lang="en-US" altLang="en-US" dirty="0"/>
            </a:br>
            <a:r>
              <a:rPr lang="en-US" altLang="en-US" dirty="0"/>
              <a:t>                   </a:t>
            </a:r>
            <a:r>
              <a:rPr lang="en-US" altLang="en-US" sz="1800" dirty="0">
                <a:solidFill>
                  <a:srgbClr val="D1D3D4">
                    <a:lumMod val="75000"/>
                  </a:srgbClr>
                </a:solidFill>
              </a:rPr>
              <a:t>3,145 ACTIVE PUBLIC CHARITIES REPORTED REVENUES OF $20.5B</a:t>
            </a:r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" b="43"/>
          <a:stretch/>
        </p:blipFill>
        <p:spPr>
          <a:xfrm>
            <a:off x="1494617" y="1832784"/>
            <a:ext cx="9410948" cy="435984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CE36-EDA5-8245-B862-A132DAB272A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07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" y="0"/>
            <a:ext cx="12185375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CE36-EDA5-8245-B862-A132DAB272AB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09117" y="2540672"/>
            <a:ext cx="1634846" cy="37866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en-US" dirty="0">
                <a:latin typeface="+mj-lt"/>
              </a:rPr>
              <a:t>Traffic increases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85733" y="2540672"/>
            <a:ext cx="2352568" cy="9550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en-US" dirty="0">
                <a:latin typeface="+mj-lt"/>
              </a:rPr>
              <a:t>Lack of </a:t>
            </a:r>
            <a:br>
              <a:rPr lang="en-US" altLang="en-US" dirty="0">
                <a:latin typeface="+mj-lt"/>
              </a:rPr>
            </a:br>
            <a:r>
              <a:rPr lang="en-US" altLang="en-US" dirty="0">
                <a:latin typeface="+mj-lt"/>
              </a:rPr>
              <a:t>Affordable Housing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641368" y="2540672"/>
            <a:ext cx="2375485" cy="151942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en-US" dirty="0">
                <a:latin typeface="+mj-lt"/>
              </a:rPr>
              <a:t>Our first responders don’t live here</a:t>
            </a:r>
          </a:p>
          <a:p>
            <a:pPr algn="ctr"/>
            <a:endParaRPr lang="en-US" altLang="en-US" dirty="0">
              <a:latin typeface="+mj-lt"/>
            </a:endParaRPr>
          </a:p>
          <a:p>
            <a:pPr algn="ctr"/>
            <a:endParaRPr lang="en-US" altLang="en-US" dirty="0">
              <a:latin typeface="+mj-lt"/>
            </a:endParaRPr>
          </a:p>
          <a:p>
            <a:pPr algn="ctr"/>
            <a:endParaRPr lang="en-US" altLang="en-US" dirty="0">
              <a:latin typeface="+mj-lt"/>
            </a:endParaRPr>
          </a:p>
          <a:p>
            <a:pPr algn="ctr"/>
            <a:endParaRPr lang="en-US" altLang="en-US" dirty="0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857045" y="6356349"/>
            <a:ext cx="1496754" cy="329876"/>
            <a:chOff x="9857045" y="6356349"/>
            <a:chExt cx="1496754" cy="32987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0064" y="6356349"/>
              <a:ext cx="1353735" cy="329875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H="1">
              <a:off x="9857045" y="6356350"/>
              <a:ext cx="4156" cy="3298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838200" y="2627806"/>
            <a:ext cx="4258336" cy="42446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i="1" dirty="0">
                <a:solidFill>
                  <a:schemeClr val="accent1"/>
                </a:solidFill>
                <a:latin typeface="Georgia"/>
                <a:cs typeface="Georgia"/>
              </a:rPr>
              <a:t>How does this affect me?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687681" y="2395492"/>
            <a:ext cx="0" cy="9550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446818" y="2395492"/>
            <a:ext cx="0" cy="9550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298823" y="1957294"/>
            <a:ext cx="12147177" cy="2285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 cap="all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r>
              <a:rPr lang="en-US" altLang="en-US"/>
              <a:t> </a:t>
            </a:r>
            <a:endParaRPr lang="en-US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8823" y="2074540"/>
            <a:ext cx="12147177" cy="17799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cap="all" dirty="0">
                <a:latin typeface="+mj-lt"/>
                <a:ea typeface="ＭＳ Ｐゴシック" charset="0"/>
                <a:cs typeface="ＭＳ Ｐゴシック" charset="0"/>
              </a:rPr>
              <a:t>The philanthropic landscape is changing - new intermediaries: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Whitney medium"/>
                <a:ea typeface="Georgia" charset="0"/>
                <a:cs typeface="Whitney medium"/>
              </a:rPr>
              <a:t>Family offices and wealth advisors are gatekeepers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Whitney medium"/>
                <a:ea typeface="Georgia" charset="0"/>
                <a:cs typeface="Whitney medium"/>
              </a:rPr>
              <a:t>Hybrid structures for impact investing (LLC)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Whitney medium"/>
                <a:ea typeface="Georgia" charset="0"/>
                <a:cs typeface="Whitney medium"/>
              </a:rPr>
              <a:t>New giving vehicles, such as DAFs </a:t>
            </a:r>
            <a:r>
              <a:rPr lang="en-US" altLang="en-US" dirty="0">
                <a:solidFill>
                  <a:schemeClr val="accent1"/>
                </a:solidFill>
                <a:latin typeface="Whitney medium"/>
                <a:ea typeface="Georgia" charset="0"/>
                <a:cs typeface="Whitney medium"/>
              </a:rPr>
              <a:t>(Donor-Advised Funds) </a:t>
            </a:r>
          </a:p>
        </p:txBody>
      </p:sp>
    </p:spTree>
    <p:extLst>
      <p:ext uri="{BB962C8B-B14F-4D97-AF65-F5344CB8AC3E}">
        <p14:creationId xmlns:p14="http://schemas.microsoft.com/office/powerpoint/2010/main" val="169338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890310" y="1514108"/>
            <a:ext cx="10719569" cy="4833810"/>
          </a:xfrm>
          <a:prstGeom prst="rect">
            <a:avLst/>
          </a:prstGeom>
          <a:solidFill>
            <a:srgbClr val="9AAC2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pic>
        <p:nvPicPr>
          <p:cNvPr id="320" name="Open_Impact_white reversal on 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16122" y="6337307"/>
            <a:ext cx="1197145" cy="43815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1165243" y="1697312"/>
            <a:ext cx="10444636" cy="4467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Who is in the room? (SVP members, nonprofits, leaders/staff)</a:t>
            </a:r>
          </a:p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What questions do you have about new donors?</a:t>
            </a:r>
          </a:p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Presentation on Giving Code data &amp; discussion</a:t>
            </a:r>
          </a:p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Presentation on Giving Journey data &amp; discussion </a:t>
            </a:r>
          </a:p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Conversation and report back</a:t>
            </a:r>
          </a:p>
        </p:txBody>
      </p:sp>
      <p:sp>
        <p:nvSpPr>
          <p:cNvPr id="7" name="Shape 284"/>
          <p:cNvSpPr/>
          <p:nvPr/>
        </p:nvSpPr>
        <p:spPr>
          <a:xfrm>
            <a:off x="1082149" y="752833"/>
            <a:ext cx="9276054" cy="154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>
              <a:defRPr sz="7700"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lang="en-US" sz="3850" b="1" dirty="0"/>
              <a:t>Agenda</a:t>
            </a:r>
            <a:endParaRPr sz="3850" b="1" dirty="0"/>
          </a:p>
        </p:txBody>
      </p:sp>
    </p:spTree>
    <p:extLst>
      <p:ext uri="{BB962C8B-B14F-4D97-AF65-F5344CB8AC3E}">
        <p14:creationId xmlns:p14="http://schemas.microsoft.com/office/powerpoint/2010/main" val="56585081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677" y="-7206"/>
            <a:ext cx="12399751" cy="697486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-42677" y="750015"/>
            <a:ext cx="12399751" cy="4232880"/>
          </a:xfrm>
          <a:prstGeom prst="rect">
            <a:avLst/>
          </a:prstGeom>
          <a:solidFill>
            <a:srgbClr val="646F75">
              <a:alpha val="7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83" name="Shape 183"/>
          <p:cNvSpPr/>
          <p:nvPr/>
        </p:nvSpPr>
        <p:spPr>
          <a:xfrm>
            <a:off x="831255" y="1434123"/>
            <a:ext cx="9696701" cy="154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>
            <a:lvl1pPr>
              <a:defRPr sz="77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lang="en-US" sz="3600" b="1" dirty="0">
                <a:latin typeface="+mn-lt"/>
              </a:rPr>
              <a:t>WHY the gap?</a:t>
            </a:r>
            <a:r>
              <a:rPr sz="3600" b="1" dirty="0">
                <a:latin typeface="+mn-lt"/>
              </a:rPr>
              <a:t> Barriers</a:t>
            </a:r>
            <a:r>
              <a:rPr lang="en-US" sz="3600" b="1" dirty="0">
                <a:latin typeface="+mn-lt"/>
              </a:rPr>
              <a:t> to connection </a:t>
            </a:r>
            <a:endParaRPr sz="3600" b="1" dirty="0">
              <a:latin typeface="+mn-lt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619491" y="2613116"/>
            <a:ext cx="2595479" cy="1514504"/>
          </a:xfrm>
          <a:prstGeom prst="rect">
            <a:avLst/>
          </a:prstGeom>
          <a:solidFill>
            <a:srgbClr val="9AAC2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85" name="Shape 185"/>
          <p:cNvSpPr/>
          <p:nvPr/>
        </p:nvSpPr>
        <p:spPr>
          <a:xfrm>
            <a:off x="614448" y="2906622"/>
            <a:ext cx="2595478" cy="11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/>
          <a:p>
            <a:pPr algn="ctr">
              <a:defRPr sz="5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500" b="1"/>
              <a:t>knowledge &amp; </a:t>
            </a:r>
            <a:br>
              <a:rPr sz="2500" b="1"/>
            </a:br>
            <a:r>
              <a:rPr sz="2500" b="1"/>
              <a:t>information</a:t>
            </a:r>
          </a:p>
        </p:txBody>
      </p:sp>
      <p:sp>
        <p:nvSpPr>
          <p:cNvPr id="186" name="Shape 186"/>
          <p:cNvSpPr/>
          <p:nvPr/>
        </p:nvSpPr>
        <p:spPr>
          <a:xfrm>
            <a:off x="3398814" y="2613116"/>
            <a:ext cx="2595480" cy="1514504"/>
          </a:xfrm>
          <a:prstGeom prst="rect">
            <a:avLst/>
          </a:prstGeom>
          <a:solidFill>
            <a:srgbClr val="3998D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87" name="Shape 187"/>
          <p:cNvSpPr/>
          <p:nvPr/>
        </p:nvSpPr>
        <p:spPr>
          <a:xfrm>
            <a:off x="3438743" y="2906622"/>
            <a:ext cx="2515622" cy="11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/>
          <a:p>
            <a:pPr algn="ctr">
              <a:defRPr sz="5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500" b="1" dirty="0"/>
              <a:t>NETWORK</a:t>
            </a:r>
            <a:r>
              <a:rPr lang="en-US" sz="2500" b="1" dirty="0"/>
              <a:t>S</a:t>
            </a:r>
            <a:r>
              <a:rPr sz="2500" b="1" dirty="0"/>
              <a:t> &amp; </a:t>
            </a:r>
            <a:br>
              <a:rPr sz="2500" b="1" dirty="0"/>
            </a:br>
            <a:r>
              <a:rPr sz="2500" b="1" dirty="0"/>
              <a:t>experience</a:t>
            </a:r>
          </a:p>
        </p:txBody>
      </p:sp>
      <p:sp>
        <p:nvSpPr>
          <p:cNvPr id="188" name="Shape 188"/>
          <p:cNvSpPr/>
          <p:nvPr/>
        </p:nvSpPr>
        <p:spPr>
          <a:xfrm>
            <a:off x="6178141" y="2613116"/>
            <a:ext cx="2595479" cy="1514504"/>
          </a:xfrm>
          <a:prstGeom prst="rect">
            <a:avLst/>
          </a:prstGeom>
          <a:solidFill>
            <a:srgbClr val="6A2F7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89" name="Shape 189"/>
          <p:cNvSpPr/>
          <p:nvPr/>
        </p:nvSpPr>
        <p:spPr>
          <a:xfrm>
            <a:off x="6218067" y="2906622"/>
            <a:ext cx="2515622" cy="11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/>
          <a:p>
            <a:pPr algn="ctr">
              <a:defRPr sz="5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500" b="1"/>
              <a:t>mindset &amp; </a:t>
            </a:r>
            <a:br>
              <a:rPr sz="2500" b="1"/>
            </a:br>
            <a:r>
              <a:rPr sz="2500" b="1"/>
              <a:t>language</a:t>
            </a:r>
          </a:p>
        </p:txBody>
      </p:sp>
      <p:sp>
        <p:nvSpPr>
          <p:cNvPr id="190" name="Shape 190"/>
          <p:cNvSpPr/>
          <p:nvPr/>
        </p:nvSpPr>
        <p:spPr>
          <a:xfrm>
            <a:off x="8997394" y="2613116"/>
            <a:ext cx="2595479" cy="1514504"/>
          </a:xfrm>
          <a:prstGeom prst="rect">
            <a:avLst/>
          </a:prstGeom>
          <a:solidFill>
            <a:srgbClr val="F6B63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91" name="Shape 191"/>
          <p:cNvSpPr/>
          <p:nvPr/>
        </p:nvSpPr>
        <p:spPr>
          <a:xfrm>
            <a:off x="9037320" y="2906622"/>
            <a:ext cx="2515622" cy="11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>
            <a:lvl1pPr algn="ctr">
              <a:defRPr sz="5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sz="2500" b="1"/>
              <a:t>empathy &amp; insight</a:t>
            </a:r>
          </a:p>
        </p:txBody>
      </p:sp>
      <p:pic>
        <p:nvPicPr>
          <p:cNvPr id="192" name="Open_Impact_white reversal on blac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16121" y="6337308"/>
            <a:ext cx="1197146" cy="4381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971025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890310" y="1514108"/>
            <a:ext cx="10719569" cy="4833810"/>
          </a:xfrm>
          <a:prstGeom prst="rect">
            <a:avLst/>
          </a:prstGeom>
          <a:solidFill>
            <a:srgbClr val="9AAC2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pic>
        <p:nvPicPr>
          <p:cNvPr id="320" name="Open_Impact_white reversal on 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16122" y="6337307"/>
            <a:ext cx="1197145" cy="43815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1165243" y="1697312"/>
            <a:ext cx="10444636" cy="4467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Questions?</a:t>
            </a:r>
          </a:p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How is your local social sector landscape changing?</a:t>
            </a:r>
          </a:p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What do you see happening with philanthropy and CBOs? Are the dynamics similar or different?</a:t>
            </a:r>
          </a:p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What can you take away from this data?</a:t>
            </a:r>
          </a:p>
        </p:txBody>
      </p:sp>
      <p:sp>
        <p:nvSpPr>
          <p:cNvPr id="7" name="Shape 284"/>
          <p:cNvSpPr/>
          <p:nvPr/>
        </p:nvSpPr>
        <p:spPr>
          <a:xfrm>
            <a:off x="1082149" y="752833"/>
            <a:ext cx="9276054" cy="154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>
              <a:defRPr sz="7700"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lang="en-US" sz="3850" b="1" dirty="0"/>
              <a:t>Q&amp;A/ Discussion (10 min.)</a:t>
            </a:r>
            <a:endParaRPr sz="3850" b="1" dirty="0"/>
          </a:p>
        </p:txBody>
      </p:sp>
    </p:spTree>
    <p:extLst>
      <p:ext uri="{BB962C8B-B14F-4D97-AF65-F5344CB8AC3E}">
        <p14:creationId xmlns:p14="http://schemas.microsoft.com/office/powerpoint/2010/main" val="303153780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9242" y="-89574"/>
            <a:ext cx="12510483" cy="703714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1674025" y="1193114"/>
            <a:ext cx="7003966" cy="4643092"/>
          </a:xfrm>
          <a:prstGeom prst="rect">
            <a:avLst/>
          </a:prstGeom>
          <a:solidFill>
            <a:srgbClr val="646F75">
              <a:alpha val="7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71" name="Shape 171"/>
          <p:cNvSpPr/>
          <p:nvPr/>
        </p:nvSpPr>
        <p:spPr>
          <a:xfrm>
            <a:off x="-167372" y="-79374"/>
            <a:ext cx="1341715" cy="6968084"/>
          </a:xfrm>
          <a:prstGeom prst="rect">
            <a:avLst/>
          </a:prstGeom>
          <a:solidFill>
            <a:srgbClr val="A5B13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72" name="Shape 172"/>
          <p:cNvSpPr/>
          <p:nvPr/>
        </p:nvSpPr>
        <p:spPr>
          <a:xfrm>
            <a:off x="2091109" y="1396908"/>
            <a:ext cx="7048559" cy="3749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>
            <a:lvl1pPr>
              <a:lnSpc>
                <a:spcPct val="80000"/>
              </a:lnSpc>
              <a:defRPr sz="92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sz="4600" b="1" dirty="0"/>
              <a:t>THE GIVING JOURNEY</a:t>
            </a:r>
          </a:p>
        </p:txBody>
      </p:sp>
      <p:sp>
        <p:nvSpPr>
          <p:cNvPr id="173" name="Shape 173"/>
          <p:cNvSpPr/>
          <p:nvPr/>
        </p:nvSpPr>
        <p:spPr>
          <a:xfrm>
            <a:off x="2111848" y="2410805"/>
            <a:ext cx="6874011" cy="342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/>
          <a:p>
            <a:pPr>
              <a:lnSpc>
                <a:spcPct val="80000"/>
              </a:lnSpc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800" b="1" dirty="0"/>
              <a:t>Formative </a:t>
            </a:r>
            <a:r>
              <a:rPr lang="en-US" sz="2800" b="1" dirty="0"/>
              <a:t>e</a:t>
            </a:r>
            <a:r>
              <a:rPr sz="2800" b="1" dirty="0"/>
              <a:t>xperiences</a:t>
            </a:r>
            <a:r>
              <a:rPr lang="en-US" sz="2800" b="1" dirty="0"/>
              <a:t> shape giving</a:t>
            </a:r>
            <a:endParaRPr sz="2800" b="1" dirty="0"/>
          </a:p>
          <a:p>
            <a:pPr>
              <a:lnSpc>
                <a:spcPct val="80000"/>
              </a:lnSpc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2800" b="1" dirty="0"/>
          </a:p>
          <a:p>
            <a:pPr>
              <a:lnSpc>
                <a:spcPct val="80000"/>
              </a:lnSpc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800" b="1" dirty="0"/>
              <a:t>The </a:t>
            </a:r>
            <a:r>
              <a:rPr lang="en-US" sz="2800" b="1" dirty="0"/>
              <a:t>w</a:t>
            </a:r>
            <a:r>
              <a:rPr sz="2800" b="1" dirty="0"/>
              <a:t>ealth </a:t>
            </a:r>
            <a:r>
              <a:rPr lang="en-US" sz="2800" b="1" dirty="0"/>
              <a:t>e</a:t>
            </a:r>
            <a:r>
              <a:rPr sz="2800" b="1" dirty="0"/>
              <a:t>vent and “</a:t>
            </a:r>
            <a:r>
              <a:rPr lang="en-US" sz="2800" b="1" dirty="0"/>
              <a:t>p</a:t>
            </a:r>
            <a:r>
              <a:rPr sz="2800" b="1" dirty="0"/>
              <a:t>ause” </a:t>
            </a:r>
          </a:p>
          <a:p>
            <a:pPr>
              <a:lnSpc>
                <a:spcPct val="80000"/>
              </a:lnSpc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2800" b="1" dirty="0"/>
          </a:p>
          <a:p>
            <a:pPr>
              <a:lnSpc>
                <a:spcPct val="80000"/>
              </a:lnSpc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800" b="1" dirty="0"/>
              <a:t>Getting </a:t>
            </a:r>
            <a:r>
              <a:rPr lang="en-US" sz="2800" b="1" dirty="0"/>
              <a:t>u</a:t>
            </a:r>
            <a:r>
              <a:rPr sz="2800" b="1" dirty="0"/>
              <a:t>nstuck &amp; </a:t>
            </a:r>
            <a:r>
              <a:rPr lang="en-US" sz="2800" b="1" dirty="0"/>
              <a:t>s</a:t>
            </a:r>
            <a:r>
              <a:rPr sz="2800" b="1" dirty="0"/>
              <a:t>tarting to </a:t>
            </a:r>
            <a:r>
              <a:rPr lang="en-US" sz="2800" b="1" dirty="0"/>
              <a:t>g</a:t>
            </a:r>
            <a:r>
              <a:rPr sz="2800" b="1" dirty="0"/>
              <a:t>ive</a:t>
            </a:r>
          </a:p>
          <a:p>
            <a:pPr>
              <a:lnSpc>
                <a:spcPct val="80000"/>
              </a:lnSpc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2800" b="1" dirty="0"/>
          </a:p>
          <a:p>
            <a:pPr>
              <a:lnSpc>
                <a:spcPct val="80000"/>
              </a:lnSpc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Ramping up - accelerators</a:t>
            </a:r>
            <a:endParaRPr sz="2800" b="1" dirty="0"/>
          </a:p>
          <a:p>
            <a:pPr>
              <a:lnSpc>
                <a:spcPct val="80000"/>
              </a:lnSpc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2800" b="1" dirty="0"/>
          </a:p>
          <a:p>
            <a:pPr>
              <a:lnSpc>
                <a:spcPct val="80000"/>
              </a:lnSpc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800" b="1" dirty="0"/>
              <a:t>Actualized </a:t>
            </a:r>
            <a:r>
              <a:rPr lang="en-US" sz="2800" b="1" dirty="0"/>
              <a:t>p</a:t>
            </a:r>
            <a:r>
              <a:rPr sz="2800" b="1" dirty="0"/>
              <a:t>hilanthropy</a:t>
            </a:r>
          </a:p>
        </p:txBody>
      </p:sp>
      <p:sp>
        <p:nvSpPr>
          <p:cNvPr id="174" name="Shape 174"/>
          <p:cNvSpPr/>
          <p:nvPr/>
        </p:nvSpPr>
        <p:spPr>
          <a:xfrm>
            <a:off x="2155028" y="3677291"/>
            <a:ext cx="5907230" cy="0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75" name="Shape 175"/>
          <p:cNvSpPr/>
          <p:nvPr/>
        </p:nvSpPr>
        <p:spPr>
          <a:xfrm>
            <a:off x="2155028" y="2984740"/>
            <a:ext cx="5907230" cy="0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76" name="Shape 176"/>
          <p:cNvSpPr/>
          <p:nvPr/>
        </p:nvSpPr>
        <p:spPr>
          <a:xfrm>
            <a:off x="2155028" y="4363896"/>
            <a:ext cx="5907230" cy="0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77" name="Shape 177"/>
          <p:cNvSpPr/>
          <p:nvPr/>
        </p:nvSpPr>
        <p:spPr>
          <a:xfrm>
            <a:off x="2155028" y="5053474"/>
            <a:ext cx="5907230" cy="0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pic>
        <p:nvPicPr>
          <p:cNvPr id="178" name="Open_Impact_white reversal on blac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16121" y="6337308"/>
            <a:ext cx="1197146" cy="4381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637187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4B264B-69B2-C444-8CF2-D946B61FF660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18" y="1021448"/>
            <a:ext cx="10322496" cy="5836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6118" y="328706"/>
            <a:ext cx="85162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cap="all" dirty="0">
                <a:latin typeface="+mj-lt"/>
                <a:ea typeface="ＭＳ Ｐゴシック" charset="0"/>
                <a:cs typeface="ＭＳ Ｐゴシック" charset="0"/>
              </a:rPr>
              <a:t>Where are you/ your members on the journey?  </a:t>
            </a:r>
            <a:endParaRPr lang="en-US" sz="2800" cap="all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44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202572" y="-1284728"/>
            <a:ext cx="14475958" cy="814272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-202572" y="1380899"/>
            <a:ext cx="14488864" cy="4166849"/>
          </a:xfrm>
          <a:prstGeom prst="rect">
            <a:avLst/>
          </a:prstGeom>
          <a:solidFill>
            <a:srgbClr val="646F75">
              <a:alpha val="7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 defTabSz="825500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endParaRPr sz="1600" dirty="0"/>
          </a:p>
        </p:txBody>
      </p:sp>
      <p:sp>
        <p:nvSpPr>
          <p:cNvPr id="197" name="Shape 197"/>
          <p:cNvSpPr/>
          <p:nvPr/>
        </p:nvSpPr>
        <p:spPr>
          <a:xfrm>
            <a:off x="945272" y="2948789"/>
            <a:ext cx="1031070" cy="103106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98" name="Shape 198"/>
          <p:cNvSpPr/>
          <p:nvPr/>
        </p:nvSpPr>
        <p:spPr>
          <a:xfrm>
            <a:off x="2882180" y="2948789"/>
            <a:ext cx="1031070" cy="1031068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99" name="Shape 199"/>
          <p:cNvSpPr/>
          <p:nvPr/>
        </p:nvSpPr>
        <p:spPr>
          <a:xfrm>
            <a:off x="4829357" y="2948789"/>
            <a:ext cx="1031070" cy="1031068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00" name="Shape 200"/>
          <p:cNvSpPr/>
          <p:nvPr/>
        </p:nvSpPr>
        <p:spPr>
          <a:xfrm>
            <a:off x="6813797" y="2948789"/>
            <a:ext cx="1031070" cy="1031068"/>
          </a:xfrm>
          <a:prstGeom prst="ellipse">
            <a:avLst/>
          </a:prstGeom>
          <a:blipFill>
            <a:blip r:embed="rId6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01" name="Shape 201"/>
          <p:cNvSpPr/>
          <p:nvPr/>
        </p:nvSpPr>
        <p:spPr>
          <a:xfrm>
            <a:off x="8999600" y="2948789"/>
            <a:ext cx="1031070" cy="1031068"/>
          </a:xfrm>
          <a:prstGeom prst="ellipse">
            <a:avLst/>
          </a:prstGeom>
          <a:blipFill>
            <a:blip r:embed="rId7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pic>
        <p:nvPicPr>
          <p:cNvPr id="203" name="Open_Impact_white reversal on black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216121" y="6337308"/>
            <a:ext cx="1197146" cy="43815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831256" y="770503"/>
            <a:ext cx="11949607" cy="154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/>
          <a:p>
            <a:pPr>
              <a:defRPr sz="54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3000" b="1" dirty="0"/>
              <a:t>Mindsets and motives </a:t>
            </a:r>
            <a:r>
              <a:rPr lang="en-US" sz="3000" b="1"/>
              <a:t>for giving</a:t>
            </a:r>
            <a:endParaRPr sz="3000" b="1" dirty="0"/>
          </a:p>
        </p:txBody>
      </p:sp>
      <p:sp>
        <p:nvSpPr>
          <p:cNvPr id="206" name="Shape 206"/>
          <p:cNvSpPr/>
          <p:nvPr/>
        </p:nvSpPr>
        <p:spPr>
          <a:xfrm>
            <a:off x="432948" y="4050675"/>
            <a:ext cx="2055720" cy="11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>
            <a:lvl1pPr algn="ctr">
              <a:defRPr sz="4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lang="en-US" sz="2000" b="1" dirty="0"/>
              <a:t>personal</a:t>
            </a:r>
            <a:endParaRPr sz="2000" b="1" dirty="0"/>
          </a:p>
        </p:txBody>
      </p:sp>
      <p:sp>
        <p:nvSpPr>
          <p:cNvPr id="207" name="Shape 207"/>
          <p:cNvSpPr/>
          <p:nvPr/>
        </p:nvSpPr>
        <p:spPr>
          <a:xfrm>
            <a:off x="432948" y="3035360"/>
            <a:ext cx="2055720" cy="1052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/>
          <a:p>
            <a:pPr algn="ctr">
              <a:defRPr sz="92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4600" b="1" dirty="0"/>
              <a:t>1</a:t>
            </a:r>
          </a:p>
          <a:p>
            <a:pPr algn="ctr">
              <a:defRPr sz="7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3500" b="1" dirty="0"/>
          </a:p>
        </p:txBody>
      </p:sp>
      <p:sp>
        <p:nvSpPr>
          <p:cNvPr id="208" name="Shape 208"/>
          <p:cNvSpPr/>
          <p:nvPr/>
        </p:nvSpPr>
        <p:spPr>
          <a:xfrm>
            <a:off x="2344456" y="4050675"/>
            <a:ext cx="2055720" cy="11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/>
          <a:p>
            <a:pPr algn="ctr">
              <a:defRPr sz="4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000" b="1" dirty="0"/>
              <a:t>Connected</a:t>
            </a:r>
            <a:endParaRPr sz="2000" b="1" dirty="0"/>
          </a:p>
        </p:txBody>
      </p:sp>
      <p:sp>
        <p:nvSpPr>
          <p:cNvPr id="209" name="Shape 209"/>
          <p:cNvSpPr/>
          <p:nvPr/>
        </p:nvSpPr>
        <p:spPr>
          <a:xfrm>
            <a:off x="2344456" y="3035360"/>
            <a:ext cx="2055720" cy="1052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/>
          <a:p>
            <a:pPr algn="ctr">
              <a:defRPr sz="92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4600" b="1" dirty="0"/>
              <a:t>2</a:t>
            </a:r>
          </a:p>
          <a:p>
            <a:pPr algn="ctr">
              <a:defRPr sz="7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3500" b="1" dirty="0"/>
          </a:p>
        </p:txBody>
      </p:sp>
      <p:sp>
        <p:nvSpPr>
          <p:cNvPr id="210" name="Shape 210"/>
          <p:cNvSpPr/>
          <p:nvPr/>
        </p:nvSpPr>
        <p:spPr>
          <a:xfrm>
            <a:off x="4400176" y="4050675"/>
            <a:ext cx="2055720" cy="11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>
            <a:lvl1pPr algn="ctr">
              <a:defRPr sz="4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lang="en-US" sz="2000" b="1" dirty="0"/>
              <a:t>High impact</a:t>
            </a:r>
            <a:endParaRPr sz="2000" b="1" dirty="0"/>
          </a:p>
        </p:txBody>
      </p:sp>
      <p:sp>
        <p:nvSpPr>
          <p:cNvPr id="211" name="Shape 211"/>
          <p:cNvSpPr/>
          <p:nvPr/>
        </p:nvSpPr>
        <p:spPr>
          <a:xfrm>
            <a:off x="4322678" y="3035360"/>
            <a:ext cx="2055720" cy="1052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/>
          <a:p>
            <a:pPr algn="ctr">
              <a:defRPr sz="92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4600" b="1" dirty="0"/>
              <a:t>3</a:t>
            </a:r>
          </a:p>
          <a:p>
            <a:pPr algn="ctr">
              <a:defRPr sz="7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3500" b="1" dirty="0"/>
          </a:p>
        </p:txBody>
      </p:sp>
      <p:sp>
        <p:nvSpPr>
          <p:cNvPr id="212" name="Shape 212"/>
          <p:cNvSpPr/>
          <p:nvPr/>
        </p:nvSpPr>
        <p:spPr>
          <a:xfrm>
            <a:off x="6378398" y="4050675"/>
            <a:ext cx="2055722" cy="11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>
            <a:lvl1pPr algn="ctr">
              <a:defRPr sz="4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lang="en-US" sz="2000" b="1" dirty="0"/>
              <a:t>innovative</a:t>
            </a:r>
            <a:endParaRPr sz="2000" b="1" dirty="0"/>
          </a:p>
        </p:txBody>
      </p:sp>
      <p:sp>
        <p:nvSpPr>
          <p:cNvPr id="213" name="Shape 213"/>
          <p:cNvSpPr/>
          <p:nvPr/>
        </p:nvSpPr>
        <p:spPr>
          <a:xfrm>
            <a:off x="6279039" y="3035360"/>
            <a:ext cx="2055722" cy="1052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/>
          <a:p>
            <a:pPr algn="ctr">
              <a:defRPr sz="92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4600" b="1" dirty="0"/>
              <a:t>4</a:t>
            </a:r>
          </a:p>
          <a:p>
            <a:pPr algn="ctr">
              <a:defRPr sz="7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3500" b="1" dirty="0"/>
          </a:p>
        </p:txBody>
      </p:sp>
      <p:sp>
        <p:nvSpPr>
          <p:cNvPr id="214" name="Shape 214"/>
          <p:cNvSpPr/>
          <p:nvPr/>
        </p:nvSpPr>
        <p:spPr>
          <a:xfrm>
            <a:off x="8484066" y="4050675"/>
            <a:ext cx="2055720" cy="11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/>
          <a:p>
            <a:pPr algn="ctr">
              <a:defRPr sz="4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000" b="1" dirty="0"/>
              <a:t>portfolio</a:t>
            </a:r>
            <a:endParaRPr sz="2000" b="1" dirty="0"/>
          </a:p>
        </p:txBody>
      </p:sp>
      <p:sp>
        <p:nvSpPr>
          <p:cNvPr id="215" name="Shape 215"/>
          <p:cNvSpPr/>
          <p:nvPr/>
        </p:nvSpPr>
        <p:spPr>
          <a:xfrm>
            <a:off x="8484066" y="3035360"/>
            <a:ext cx="2055720" cy="1052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/>
          <a:p>
            <a:pPr algn="ctr">
              <a:defRPr sz="92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4600" b="1" dirty="0"/>
              <a:t>5</a:t>
            </a:r>
          </a:p>
          <a:p>
            <a:pPr algn="ctr">
              <a:defRPr sz="7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3500" b="1" dirty="0"/>
          </a:p>
        </p:txBody>
      </p:sp>
      <p:sp>
        <p:nvSpPr>
          <p:cNvPr id="217" name="Shape 217"/>
          <p:cNvSpPr/>
          <p:nvPr/>
        </p:nvSpPr>
        <p:spPr>
          <a:xfrm>
            <a:off x="10385406" y="3035360"/>
            <a:ext cx="2055720" cy="1052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4" tIns="28574" rIns="28574" bIns="28574"/>
          <a:lstStyle/>
          <a:p>
            <a:pPr algn="ctr">
              <a:defRPr sz="92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4600" b="1" dirty="0"/>
          </a:p>
          <a:p>
            <a:pPr algn="ctr">
              <a:defRPr sz="7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3500" b="1" dirty="0"/>
          </a:p>
        </p:txBody>
      </p:sp>
    </p:spTree>
    <p:extLst>
      <p:ext uri="{BB962C8B-B14F-4D97-AF65-F5344CB8AC3E}">
        <p14:creationId xmlns:p14="http://schemas.microsoft.com/office/powerpoint/2010/main" val="146197467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1814167" y="600433"/>
            <a:ext cx="7320067" cy="154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>
              <a:defRPr sz="7700"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sz="3850" b="1" dirty="0"/>
              <a:t>Personal</a:t>
            </a:r>
            <a:r>
              <a:rPr lang="en-US" sz="3850" b="1" dirty="0"/>
              <a:t>/ Values</a:t>
            </a:r>
            <a:endParaRPr sz="3850" b="1" dirty="0"/>
          </a:p>
        </p:txBody>
      </p:sp>
      <p:pic>
        <p:nvPicPr>
          <p:cNvPr id="234" name="Open_Impact_w-tag_black on gray-filtered.png"/>
          <p:cNvPicPr>
            <a:picLocks noChangeAspect="1"/>
          </p:cNvPicPr>
          <p:nvPr/>
        </p:nvPicPr>
        <p:blipFill>
          <a:blip r:embed="rId2">
            <a:alphaModFix amt="41966"/>
            <a:extLst/>
          </a:blip>
          <a:srcRect r="7096" b="30176"/>
          <a:stretch>
            <a:fillRect/>
          </a:stretch>
        </p:blipFill>
        <p:spPr>
          <a:xfrm>
            <a:off x="10203488" y="6330003"/>
            <a:ext cx="1310966" cy="379479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6875904" y="1996899"/>
            <a:ext cx="4841918" cy="860156"/>
          </a:xfrm>
          <a:prstGeom prst="rect">
            <a:avLst/>
          </a:prstGeom>
          <a:solidFill>
            <a:srgbClr val="3998D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sp>
        <p:nvSpPr>
          <p:cNvPr id="236" name="Shape 236"/>
          <p:cNvSpPr/>
          <p:nvPr/>
        </p:nvSpPr>
        <p:spPr>
          <a:xfrm>
            <a:off x="873489" y="1996899"/>
            <a:ext cx="5020617" cy="860156"/>
          </a:xfrm>
          <a:prstGeom prst="rect">
            <a:avLst/>
          </a:prstGeom>
          <a:solidFill>
            <a:srgbClr val="9AAC2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sp>
        <p:nvSpPr>
          <p:cNvPr id="237" name="Shape 237"/>
          <p:cNvSpPr/>
          <p:nvPr/>
        </p:nvSpPr>
        <p:spPr>
          <a:xfrm>
            <a:off x="885808" y="2137870"/>
            <a:ext cx="4995978" cy="61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 algn="ctr">
              <a:defRPr sz="6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sz="3000" b="1" dirty="0"/>
              <a:t>DONOR behavior</a:t>
            </a:r>
          </a:p>
        </p:txBody>
      </p:sp>
      <p:sp>
        <p:nvSpPr>
          <p:cNvPr id="238" name="Shape 238"/>
          <p:cNvSpPr/>
          <p:nvPr/>
        </p:nvSpPr>
        <p:spPr>
          <a:xfrm>
            <a:off x="896151" y="2966945"/>
            <a:ext cx="4997955" cy="341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Sh</a:t>
            </a:r>
            <a:r>
              <a:rPr sz="2400" b="1" dirty="0"/>
              <a:t>aped by personal experiences</a:t>
            </a:r>
            <a:endParaRPr lang="en-US" sz="2400" b="1"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400" b="1" dirty="0"/>
              <a:t>Gratitude, </a:t>
            </a:r>
            <a:r>
              <a:rPr lang="en-US" sz="2400" b="1" dirty="0"/>
              <a:t>family, </a:t>
            </a:r>
            <a:r>
              <a:rPr sz="2400" b="1" dirty="0"/>
              <a:t>faith and work</a:t>
            </a:r>
            <a:endParaRPr lang="en-US" sz="2400" b="1"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First the </a:t>
            </a:r>
            <a:r>
              <a:rPr lang="en-US" sz="2400" b="1" i="1" dirty="0"/>
              <a:t>why</a:t>
            </a:r>
            <a:r>
              <a:rPr lang="en-US" sz="2400" b="1" dirty="0"/>
              <a:t>, then the how</a:t>
            </a:r>
            <a:endParaRPr sz="2400" b="1" dirty="0"/>
          </a:p>
        </p:txBody>
      </p:sp>
      <p:sp>
        <p:nvSpPr>
          <p:cNvPr id="239" name="Shape 239"/>
          <p:cNvSpPr/>
          <p:nvPr/>
        </p:nvSpPr>
        <p:spPr>
          <a:xfrm>
            <a:off x="501656" y="408069"/>
            <a:ext cx="1031069" cy="1031069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sp>
        <p:nvSpPr>
          <p:cNvPr id="240" name="Shape 240"/>
          <p:cNvSpPr/>
          <p:nvPr/>
        </p:nvSpPr>
        <p:spPr>
          <a:xfrm>
            <a:off x="-10671" y="527709"/>
            <a:ext cx="2055721" cy="1052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algn="ctr">
              <a:defRPr sz="92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4600" b="1" dirty="0"/>
              <a:t>1</a:t>
            </a:r>
            <a:endParaRPr sz="4600" b="1" dirty="0"/>
          </a:p>
          <a:p>
            <a:pPr algn="ctr">
              <a:defRPr sz="7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3500" b="1" dirty="0"/>
          </a:p>
        </p:txBody>
      </p:sp>
      <p:sp>
        <p:nvSpPr>
          <p:cNvPr id="241" name="Shape 241"/>
          <p:cNvSpPr/>
          <p:nvPr/>
        </p:nvSpPr>
        <p:spPr>
          <a:xfrm>
            <a:off x="6841212" y="2966945"/>
            <a:ext cx="5020617" cy="341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400" b="1" dirty="0"/>
              <a:t>Start with</a:t>
            </a:r>
            <a:r>
              <a:rPr lang="en-US" sz="2400" b="1" dirty="0"/>
              <a:t> </a:t>
            </a:r>
            <a:r>
              <a:rPr sz="2400" b="1" dirty="0"/>
              <a:t>the donor</a:t>
            </a:r>
            <a:r>
              <a:rPr lang="en-US" sz="2400" b="1" dirty="0"/>
              <a:t>/ member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400" b="1" dirty="0"/>
              <a:t>Understand their journey</a:t>
            </a:r>
            <a:r>
              <a:rPr lang="en-US" sz="2400" b="1" dirty="0"/>
              <a:t> &amp; stage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400" b="1" dirty="0"/>
              <a:t>Ask them questions</a:t>
            </a:r>
            <a:r>
              <a:rPr lang="en-US" sz="2400" b="1" dirty="0"/>
              <a:t> about their values/ motives: </a:t>
            </a:r>
            <a:r>
              <a:rPr lang="en-US" sz="2400" b="1" i="1" dirty="0"/>
              <a:t>why?</a:t>
            </a:r>
            <a:endParaRPr sz="2400" b="1" i="1" dirty="0"/>
          </a:p>
        </p:txBody>
      </p:sp>
      <p:sp>
        <p:nvSpPr>
          <p:cNvPr id="243" name="Shape 243"/>
          <p:cNvSpPr/>
          <p:nvPr/>
        </p:nvSpPr>
        <p:spPr>
          <a:xfrm>
            <a:off x="6781529" y="2137870"/>
            <a:ext cx="4995979" cy="61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 algn="ctr">
              <a:defRPr sz="6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lang="en-US" sz="3000" b="1" dirty="0"/>
              <a:t>Advice</a:t>
            </a:r>
          </a:p>
        </p:txBody>
      </p:sp>
      <p:sp>
        <p:nvSpPr>
          <p:cNvPr id="2" name="Triangle 1"/>
          <p:cNvSpPr/>
          <p:nvPr/>
        </p:nvSpPr>
        <p:spPr>
          <a:xfrm rot="5400000">
            <a:off x="5254448" y="3957725"/>
            <a:ext cx="2214102" cy="591006"/>
          </a:xfrm>
          <a:prstGeom prst="triangle">
            <a:avLst>
              <a:gd name="adj" fmla="val 52430"/>
            </a:avLst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5BFC40-397F-6B46-B1D5-0C50AB84A526}"/>
              </a:ext>
            </a:extLst>
          </p:cNvPr>
          <p:cNvGrpSpPr/>
          <p:nvPr/>
        </p:nvGrpSpPr>
        <p:grpSpPr>
          <a:xfrm>
            <a:off x="3677673" y="5538582"/>
            <a:ext cx="5120338" cy="1271040"/>
            <a:chOff x="6589756" y="4064001"/>
            <a:chExt cx="5367047" cy="1603309"/>
          </a:xfrm>
        </p:grpSpPr>
        <p:sp>
          <p:nvSpPr>
            <p:cNvPr id="14" name="Shape 235">
              <a:extLst>
                <a:ext uri="{FF2B5EF4-FFF2-40B4-BE49-F238E27FC236}">
                  <a16:creationId xmlns:a16="http://schemas.microsoft.com/office/drawing/2014/main" id="{A6091887-085F-4145-8680-52461C5FCB9C}"/>
                </a:ext>
              </a:extLst>
            </p:cNvPr>
            <p:cNvSpPr/>
            <p:nvPr/>
          </p:nvSpPr>
          <p:spPr>
            <a:xfrm>
              <a:off x="6693647" y="4064001"/>
              <a:ext cx="5229412" cy="1568822"/>
            </a:xfrm>
            <a:prstGeom prst="rect">
              <a:avLst/>
            </a:prstGeom>
            <a:solidFill>
              <a:srgbClr val="3998D6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1"/>
            </a:p>
          </p:txBody>
        </p:sp>
        <p:sp>
          <p:nvSpPr>
            <p:cNvPr id="15" name="Shape 243">
              <a:extLst>
                <a:ext uri="{FF2B5EF4-FFF2-40B4-BE49-F238E27FC236}">
                  <a16:creationId xmlns:a16="http://schemas.microsoft.com/office/drawing/2014/main" id="{C061E55A-6F57-EB4A-9E8E-19BA6285AEEA}"/>
                </a:ext>
              </a:extLst>
            </p:cNvPr>
            <p:cNvSpPr/>
            <p:nvPr/>
          </p:nvSpPr>
          <p:spPr>
            <a:xfrm>
              <a:off x="6589756" y="4272000"/>
              <a:ext cx="5367047" cy="13953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8575" tIns="28575" rIns="28575" bIns="28575"/>
            <a:lstStyle>
              <a:lvl1pPr algn="ctr">
                <a:defRPr sz="6000" cap="all">
                  <a:solidFill>
                    <a:srgbClr val="FFFFFF"/>
                  </a:solidFill>
                  <a:latin typeface="Geogrotesque Bold"/>
                  <a:ea typeface="Geogrotesque Bold"/>
                  <a:cs typeface="Geogrotesque Bold"/>
                  <a:sym typeface="Geogrotesque Bold"/>
                </a:defRPr>
              </a:lvl1pPr>
            </a:lstStyle>
            <a:p>
              <a:r>
                <a:rPr lang="en-US" sz="3000" b="1" dirty="0"/>
                <a:t>What has shaped you?</a:t>
              </a:r>
            </a:p>
            <a:p>
              <a:r>
                <a:rPr lang="en-US" sz="3000" b="1" dirty="0"/>
                <a:t>Why do you give? </a:t>
              </a:r>
            </a:p>
            <a:p>
              <a:endParaRPr lang="en-US" sz="3000" b="1" dirty="0"/>
            </a:p>
            <a:p>
              <a:endParaRPr lang="en-US" sz="3000" b="1" dirty="0"/>
            </a:p>
            <a:p>
              <a:endParaRPr lang="en-US" sz="3000" b="1" dirty="0"/>
            </a:p>
            <a:p>
              <a:endParaRPr lang="en-US" sz="3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4794059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1814167" y="600433"/>
            <a:ext cx="7320067" cy="154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>
              <a:defRPr sz="7700"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lang="en-US" sz="3850" b="1" dirty="0"/>
              <a:t>Connected/ Social</a:t>
            </a:r>
            <a:endParaRPr sz="3850" b="1" dirty="0"/>
          </a:p>
        </p:txBody>
      </p:sp>
      <p:pic>
        <p:nvPicPr>
          <p:cNvPr id="221" name="Open_Impact_w-tag_black on gray-filtered.png"/>
          <p:cNvPicPr>
            <a:picLocks noChangeAspect="1"/>
          </p:cNvPicPr>
          <p:nvPr/>
        </p:nvPicPr>
        <p:blipFill>
          <a:blip r:embed="rId2">
            <a:alphaModFix amt="41966"/>
            <a:extLst/>
          </a:blip>
          <a:srcRect r="7096" b="30176"/>
          <a:stretch>
            <a:fillRect/>
          </a:stretch>
        </p:blipFill>
        <p:spPr>
          <a:xfrm>
            <a:off x="10203488" y="6330003"/>
            <a:ext cx="1310966" cy="379479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6875904" y="1996899"/>
            <a:ext cx="4841918" cy="860156"/>
          </a:xfrm>
          <a:prstGeom prst="rect">
            <a:avLst/>
          </a:prstGeom>
          <a:solidFill>
            <a:srgbClr val="3998D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23" name="Shape 223"/>
          <p:cNvSpPr/>
          <p:nvPr/>
        </p:nvSpPr>
        <p:spPr>
          <a:xfrm>
            <a:off x="873489" y="1996899"/>
            <a:ext cx="5020617" cy="860156"/>
          </a:xfrm>
          <a:prstGeom prst="rect">
            <a:avLst/>
          </a:prstGeom>
          <a:solidFill>
            <a:srgbClr val="9AAC2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24" name="Shape 224"/>
          <p:cNvSpPr/>
          <p:nvPr/>
        </p:nvSpPr>
        <p:spPr>
          <a:xfrm>
            <a:off x="885808" y="2137870"/>
            <a:ext cx="4995978" cy="61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 algn="ctr">
              <a:defRPr sz="6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sz="3000" b="1" dirty="0"/>
              <a:t>DONOR behavior</a:t>
            </a:r>
          </a:p>
        </p:txBody>
      </p:sp>
      <p:sp>
        <p:nvSpPr>
          <p:cNvPr id="225" name="Shape 225"/>
          <p:cNvSpPr/>
          <p:nvPr/>
        </p:nvSpPr>
        <p:spPr>
          <a:xfrm>
            <a:off x="896151" y="2966945"/>
            <a:ext cx="4985635" cy="341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400" b="1" dirty="0"/>
              <a:t>Want to build relationships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Learn by doing, experiential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Influenced by peer networks</a:t>
            </a:r>
            <a:endParaRPr sz="2400" b="1" dirty="0"/>
          </a:p>
        </p:txBody>
      </p:sp>
      <p:sp>
        <p:nvSpPr>
          <p:cNvPr id="226" name="Shape 226"/>
          <p:cNvSpPr/>
          <p:nvPr/>
        </p:nvSpPr>
        <p:spPr>
          <a:xfrm>
            <a:off x="501656" y="408069"/>
            <a:ext cx="1031069" cy="1031069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27" name="Shape 227"/>
          <p:cNvSpPr/>
          <p:nvPr/>
        </p:nvSpPr>
        <p:spPr>
          <a:xfrm>
            <a:off x="-10671" y="527709"/>
            <a:ext cx="2055721" cy="1052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algn="ctr">
              <a:defRPr sz="92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4600" b="1" dirty="0"/>
              <a:t>2</a:t>
            </a:r>
            <a:endParaRPr sz="4600" b="1" dirty="0"/>
          </a:p>
          <a:p>
            <a:pPr algn="ctr">
              <a:defRPr sz="7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3500" b="1" dirty="0"/>
          </a:p>
        </p:txBody>
      </p:sp>
      <p:sp>
        <p:nvSpPr>
          <p:cNvPr id="228" name="Shape 228"/>
          <p:cNvSpPr/>
          <p:nvPr/>
        </p:nvSpPr>
        <p:spPr>
          <a:xfrm>
            <a:off x="6841212" y="2966945"/>
            <a:ext cx="5020617" cy="341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Cultivate, cultivate, cultivate</a:t>
            </a:r>
            <a:endParaRPr sz="2400" b="1"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Engage them; make giving social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A</a:t>
            </a:r>
            <a:r>
              <a:rPr sz="2400" b="1" dirty="0"/>
              <a:t>ctivate </a:t>
            </a:r>
            <a:r>
              <a:rPr lang="en-US" sz="2400" b="1" dirty="0"/>
              <a:t>your/ their networks</a:t>
            </a:r>
            <a:endParaRPr sz="2400" b="1" dirty="0"/>
          </a:p>
        </p:txBody>
      </p:sp>
      <p:sp>
        <p:nvSpPr>
          <p:cNvPr id="230" name="Shape 230"/>
          <p:cNvSpPr/>
          <p:nvPr/>
        </p:nvSpPr>
        <p:spPr>
          <a:xfrm>
            <a:off x="6781529" y="2137870"/>
            <a:ext cx="4995979" cy="61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 algn="ctr">
              <a:defRPr sz="6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lang="en-US" sz="3000" b="1" dirty="0"/>
              <a:t>Advice</a:t>
            </a:r>
            <a:endParaRPr sz="3000" b="1" dirty="0"/>
          </a:p>
        </p:txBody>
      </p:sp>
      <p:sp>
        <p:nvSpPr>
          <p:cNvPr id="13" name="Triangle 12"/>
          <p:cNvSpPr/>
          <p:nvPr/>
        </p:nvSpPr>
        <p:spPr>
          <a:xfrm rot="5400000">
            <a:off x="5176933" y="3668603"/>
            <a:ext cx="2214102" cy="591006"/>
          </a:xfrm>
          <a:prstGeom prst="triangle">
            <a:avLst>
              <a:gd name="adj" fmla="val 52430"/>
            </a:avLst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350D0A-432D-394E-ACFC-45725C3E634F}"/>
              </a:ext>
            </a:extLst>
          </p:cNvPr>
          <p:cNvGrpSpPr/>
          <p:nvPr/>
        </p:nvGrpSpPr>
        <p:grpSpPr>
          <a:xfrm>
            <a:off x="3620006" y="5419120"/>
            <a:ext cx="5120338" cy="1246320"/>
            <a:chOff x="6369569" y="3721084"/>
            <a:chExt cx="5367047" cy="1572131"/>
          </a:xfrm>
        </p:grpSpPr>
        <p:sp>
          <p:nvSpPr>
            <p:cNvPr id="15" name="Shape 235">
              <a:extLst>
                <a:ext uri="{FF2B5EF4-FFF2-40B4-BE49-F238E27FC236}">
                  <a16:creationId xmlns:a16="http://schemas.microsoft.com/office/drawing/2014/main" id="{B5E22815-07E9-5643-BADB-7187456740BE}"/>
                </a:ext>
              </a:extLst>
            </p:cNvPr>
            <p:cNvSpPr/>
            <p:nvPr/>
          </p:nvSpPr>
          <p:spPr>
            <a:xfrm>
              <a:off x="6473457" y="3721084"/>
              <a:ext cx="5229412" cy="1568824"/>
            </a:xfrm>
            <a:prstGeom prst="rect">
              <a:avLst/>
            </a:prstGeom>
            <a:solidFill>
              <a:srgbClr val="3998D6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1"/>
            </a:p>
          </p:txBody>
        </p:sp>
        <p:sp>
          <p:nvSpPr>
            <p:cNvPr id="16" name="Shape 243">
              <a:extLst>
                <a:ext uri="{FF2B5EF4-FFF2-40B4-BE49-F238E27FC236}">
                  <a16:creationId xmlns:a16="http://schemas.microsoft.com/office/drawing/2014/main" id="{802F5A1B-F0CD-3C49-92CB-A94E1BECC073}"/>
                </a:ext>
              </a:extLst>
            </p:cNvPr>
            <p:cNvSpPr/>
            <p:nvPr/>
          </p:nvSpPr>
          <p:spPr>
            <a:xfrm>
              <a:off x="6369569" y="3897905"/>
              <a:ext cx="5367047" cy="13953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8575" tIns="28575" rIns="28575" bIns="28575"/>
            <a:lstStyle>
              <a:lvl1pPr algn="ctr">
                <a:defRPr sz="6000" cap="all">
                  <a:solidFill>
                    <a:srgbClr val="FFFFFF"/>
                  </a:solidFill>
                  <a:latin typeface="Geogrotesque Bold"/>
                  <a:ea typeface="Geogrotesque Bold"/>
                  <a:cs typeface="Geogrotesque Bold"/>
                  <a:sym typeface="Geogrotesque Bold"/>
                </a:defRPr>
              </a:lvl1pPr>
            </a:lstStyle>
            <a:p>
              <a:r>
                <a:rPr lang="en-US" sz="3000" b="1" dirty="0"/>
                <a:t>Which networks matter?</a:t>
              </a:r>
            </a:p>
            <a:p>
              <a:r>
                <a:rPr lang="en-US" sz="3000" b="1" dirty="0"/>
                <a:t>How do you learn? </a:t>
              </a:r>
            </a:p>
            <a:p>
              <a:endParaRPr lang="en-US" sz="3000" b="1" dirty="0"/>
            </a:p>
            <a:p>
              <a:endParaRPr lang="en-US" sz="3000" b="1" dirty="0"/>
            </a:p>
            <a:p>
              <a:endParaRPr lang="en-US" sz="3000" b="1" dirty="0"/>
            </a:p>
            <a:p>
              <a:endParaRPr lang="en-US" sz="3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10246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1814167" y="600433"/>
            <a:ext cx="7320067" cy="154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>
              <a:defRPr sz="7700"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sz="3850" b="1" dirty="0"/>
              <a:t>High</a:t>
            </a:r>
            <a:r>
              <a:rPr lang="en-US" sz="3850" b="1" dirty="0"/>
              <a:t>-</a:t>
            </a:r>
            <a:r>
              <a:rPr sz="3850" b="1" dirty="0"/>
              <a:t>Impact</a:t>
            </a:r>
          </a:p>
        </p:txBody>
      </p:sp>
      <p:pic>
        <p:nvPicPr>
          <p:cNvPr id="260" name="Open_Impact_w-tag_black on gray-filtered.png"/>
          <p:cNvPicPr>
            <a:picLocks noChangeAspect="1"/>
          </p:cNvPicPr>
          <p:nvPr/>
        </p:nvPicPr>
        <p:blipFill>
          <a:blip r:embed="rId2">
            <a:alphaModFix amt="41966"/>
            <a:extLst/>
          </a:blip>
          <a:srcRect r="7096" b="30176"/>
          <a:stretch>
            <a:fillRect/>
          </a:stretch>
        </p:blipFill>
        <p:spPr>
          <a:xfrm>
            <a:off x="10203488" y="6330003"/>
            <a:ext cx="1310966" cy="379479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6875904" y="1996899"/>
            <a:ext cx="4841918" cy="860156"/>
          </a:xfrm>
          <a:prstGeom prst="rect">
            <a:avLst/>
          </a:prstGeom>
          <a:solidFill>
            <a:srgbClr val="3998D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sp>
        <p:nvSpPr>
          <p:cNvPr id="262" name="Shape 262"/>
          <p:cNvSpPr/>
          <p:nvPr/>
        </p:nvSpPr>
        <p:spPr>
          <a:xfrm>
            <a:off x="873489" y="1996899"/>
            <a:ext cx="5020617" cy="860156"/>
          </a:xfrm>
          <a:prstGeom prst="rect">
            <a:avLst/>
          </a:prstGeom>
          <a:solidFill>
            <a:srgbClr val="9AAC2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sp>
        <p:nvSpPr>
          <p:cNvPr id="263" name="Shape 263"/>
          <p:cNvSpPr/>
          <p:nvPr/>
        </p:nvSpPr>
        <p:spPr>
          <a:xfrm>
            <a:off x="885808" y="2137870"/>
            <a:ext cx="4995978" cy="61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 algn="ctr">
              <a:defRPr sz="6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sz="3000" b="1" dirty="0"/>
              <a:t>DONOR behavior</a:t>
            </a:r>
          </a:p>
        </p:txBody>
      </p:sp>
      <p:sp>
        <p:nvSpPr>
          <p:cNvPr id="264" name="Shape 264"/>
          <p:cNvSpPr/>
          <p:nvPr/>
        </p:nvSpPr>
        <p:spPr>
          <a:xfrm>
            <a:off x="896151" y="2966945"/>
            <a:ext cx="4984269" cy="341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400" b="1" dirty="0"/>
              <a:t>Focus on root causes</a:t>
            </a:r>
            <a:r>
              <a:rPr lang="en-US" sz="2400" b="1" dirty="0"/>
              <a:t>, strategic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Systems-thinkers, scale</a:t>
            </a:r>
            <a:r>
              <a:rPr sz="2400" b="1" dirty="0"/>
              <a:t> </a:t>
            </a:r>
            <a:endParaRPr lang="en-US" sz="2400" b="1"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400" b="1" dirty="0"/>
              <a:t>Want to hear about outcomes</a:t>
            </a:r>
            <a:r>
              <a:rPr lang="en-US" sz="2400" b="1" dirty="0"/>
              <a:t>/ ROI</a:t>
            </a:r>
            <a:endParaRPr sz="2400" b="1" dirty="0"/>
          </a:p>
        </p:txBody>
      </p:sp>
      <p:sp>
        <p:nvSpPr>
          <p:cNvPr id="265" name="Shape 265"/>
          <p:cNvSpPr/>
          <p:nvPr/>
        </p:nvSpPr>
        <p:spPr>
          <a:xfrm>
            <a:off x="501656" y="408069"/>
            <a:ext cx="1031069" cy="1031069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sp>
        <p:nvSpPr>
          <p:cNvPr id="266" name="Shape 266"/>
          <p:cNvSpPr/>
          <p:nvPr/>
        </p:nvSpPr>
        <p:spPr>
          <a:xfrm>
            <a:off x="-10671" y="527709"/>
            <a:ext cx="2055721" cy="1052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algn="ctr">
              <a:defRPr sz="92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4600" b="1" dirty="0"/>
              <a:t>3</a:t>
            </a:r>
            <a:endParaRPr sz="4600" b="1" dirty="0"/>
          </a:p>
          <a:p>
            <a:pPr algn="ctr">
              <a:defRPr sz="7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3500" b="1" dirty="0"/>
          </a:p>
        </p:txBody>
      </p:sp>
      <p:sp>
        <p:nvSpPr>
          <p:cNvPr id="267" name="Shape 267"/>
          <p:cNvSpPr/>
          <p:nvPr/>
        </p:nvSpPr>
        <p:spPr>
          <a:xfrm>
            <a:off x="6841212" y="2966945"/>
            <a:ext cx="5020617" cy="341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400" b="1" dirty="0"/>
              <a:t>Lead with impact</a:t>
            </a:r>
            <a:r>
              <a:rPr lang="en-US" sz="2400" b="1" dirty="0"/>
              <a:t>, donors </a:t>
            </a:r>
            <a:r>
              <a:rPr sz="2400" b="1" dirty="0"/>
              <a:t>follow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Emphasize the ecosystem (place)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Appeal to both head and heart</a:t>
            </a:r>
            <a:endParaRPr sz="2400" b="1" dirty="0"/>
          </a:p>
          <a:p>
            <a:pPr>
              <a:lnSpc>
                <a:spcPct val="150000"/>
              </a:lnSpc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2000" b="1" dirty="0"/>
          </a:p>
        </p:txBody>
      </p:sp>
      <p:sp>
        <p:nvSpPr>
          <p:cNvPr id="269" name="Shape 269"/>
          <p:cNvSpPr/>
          <p:nvPr/>
        </p:nvSpPr>
        <p:spPr>
          <a:xfrm>
            <a:off x="6781529" y="2137870"/>
            <a:ext cx="4995979" cy="61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 algn="ctr">
              <a:defRPr sz="6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lang="en-US" sz="3000" b="1" dirty="0"/>
              <a:t>Advice</a:t>
            </a:r>
          </a:p>
        </p:txBody>
      </p:sp>
      <p:sp>
        <p:nvSpPr>
          <p:cNvPr id="13" name="Triangle 12"/>
          <p:cNvSpPr/>
          <p:nvPr/>
        </p:nvSpPr>
        <p:spPr>
          <a:xfrm rot="5400000">
            <a:off x="5330648" y="3527296"/>
            <a:ext cx="2214102" cy="591006"/>
          </a:xfrm>
          <a:prstGeom prst="triangle">
            <a:avLst>
              <a:gd name="adj" fmla="val 52430"/>
            </a:avLst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8B2AF0-7823-994D-BD22-129DB2643CB3}"/>
              </a:ext>
            </a:extLst>
          </p:cNvPr>
          <p:cNvGrpSpPr/>
          <p:nvPr/>
        </p:nvGrpSpPr>
        <p:grpSpPr>
          <a:xfrm>
            <a:off x="3743575" y="5246134"/>
            <a:ext cx="5120338" cy="1243699"/>
            <a:chOff x="6589756" y="4064001"/>
            <a:chExt cx="5367047" cy="1568822"/>
          </a:xfrm>
        </p:grpSpPr>
        <p:sp>
          <p:nvSpPr>
            <p:cNvPr id="15" name="Shape 235">
              <a:extLst>
                <a:ext uri="{FF2B5EF4-FFF2-40B4-BE49-F238E27FC236}">
                  <a16:creationId xmlns:a16="http://schemas.microsoft.com/office/drawing/2014/main" id="{30F34FA4-7259-4449-B618-354944692D96}"/>
                </a:ext>
              </a:extLst>
            </p:cNvPr>
            <p:cNvSpPr/>
            <p:nvPr/>
          </p:nvSpPr>
          <p:spPr>
            <a:xfrm>
              <a:off x="6693647" y="4064001"/>
              <a:ext cx="5229412" cy="1568822"/>
            </a:xfrm>
            <a:prstGeom prst="rect">
              <a:avLst/>
            </a:prstGeom>
            <a:solidFill>
              <a:srgbClr val="3998D6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1"/>
            </a:p>
          </p:txBody>
        </p:sp>
        <p:sp>
          <p:nvSpPr>
            <p:cNvPr id="16" name="Shape 243">
              <a:extLst>
                <a:ext uri="{FF2B5EF4-FFF2-40B4-BE49-F238E27FC236}">
                  <a16:creationId xmlns:a16="http://schemas.microsoft.com/office/drawing/2014/main" id="{F5C151AC-DB55-7F4D-8F3F-37B6ACCE2934}"/>
                </a:ext>
              </a:extLst>
            </p:cNvPr>
            <p:cNvSpPr/>
            <p:nvPr/>
          </p:nvSpPr>
          <p:spPr>
            <a:xfrm>
              <a:off x="6589756" y="4131715"/>
              <a:ext cx="5367047" cy="13953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8575" tIns="28575" rIns="28575" bIns="28575"/>
            <a:lstStyle>
              <a:lvl1pPr algn="ctr">
                <a:defRPr sz="6000" cap="all">
                  <a:solidFill>
                    <a:srgbClr val="FFFFFF"/>
                  </a:solidFill>
                  <a:latin typeface="Geogrotesque Bold"/>
                  <a:ea typeface="Geogrotesque Bold"/>
                  <a:cs typeface="Geogrotesque Bold"/>
                  <a:sym typeface="Geogrotesque Bold"/>
                </a:defRPr>
              </a:lvl1pPr>
            </a:lstStyle>
            <a:p>
              <a:r>
                <a:rPr lang="en-US" sz="3000" b="1" dirty="0"/>
                <a:t>What is your aspiration for local impact? </a:t>
              </a:r>
            </a:p>
            <a:p>
              <a:endParaRPr lang="en-US" sz="3000" b="1" dirty="0"/>
            </a:p>
            <a:p>
              <a:endParaRPr lang="en-US" sz="3000" b="1" dirty="0"/>
            </a:p>
            <a:p>
              <a:endParaRPr lang="en-US" sz="3000" b="1" dirty="0"/>
            </a:p>
            <a:p>
              <a:endParaRPr lang="en-US" sz="3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6432813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1814167" y="600433"/>
            <a:ext cx="7320067" cy="154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>
              <a:defRPr sz="7700"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sz="3850" b="1"/>
              <a:t>Innovative</a:t>
            </a:r>
          </a:p>
        </p:txBody>
      </p:sp>
      <p:pic>
        <p:nvPicPr>
          <p:cNvPr id="273" name="Open_Impact_w-tag_black on gray-filtered.png"/>
          <p:cNvPicPr>
            <a:picLocks noChangeAspect="1"/>
          </p:cNvPicPr>
          <p:nvPr/>
        </p:nvPicPr>
        <p:blipFill>
          <a:blip r:embed="rId2">
            <a:alphaModFix amt="41966"/>
            <a:extLst/>
          </a:blip>
          <a:srcRect r="7096" b="30176"/>
          <a:stretch>
            <a:fillRect/>
          </a:stretch>
        </p:blipFill>
        <p:spPr>
          <a:xfrm>
            <a:off x="10203488" y="6330003"/>
            <a:ext cx="1310966" cy="379479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6875904" y="1996899"/>
            <a:ext cx="4841918" cy="860156"/>
          </a:xfrm>
          <a:prstGeom prst="rect">
            <a:avLst/>
          </a:prstGeom>
          <a:solidFill>
            <a:srgbClr val="3998D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sp>
        <p:nvSpPr>
          <p:cNvPr id="275" name="Shape 275"/>
          <p:cNvSpPr/>
          <p:nvPr/>
        </p:nvSpPr>
        <p:spPr>
          <a:xfrm>
            <a:off x="873489" y="1996899"/>
            <a:ext cx="5020617" cy="860156"/>
          </a:xfrm>
          <a:prstGeom prst="rect">
            <a:avLst/>
          </a:prstGeom>
          <a:solidFill>
            <a:srgbClr val="9AAC2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sp>
        <p:nvSpPr>
          <p:cNvPr id="276" name="Shape 276"/>
          <p:cNvSpPr/>
          <p:nvPr/>
        </p:nvSpPr>
        <p:spPr>
          <a:xfrm>
            <a:off x="885808" y="2137870"/>
            <a:ext cx="4995978" cy="61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 algn="ctr">
              <a:defRPr sz="6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sz="3000" b="1" dirty="0"/>
              <a:t>DONOR behavior</a:t>
            </a:r>
          </a:p>
        </p:txBody>
      </p:sp>
      <p:sp>
        <p:nvSpPr>
          <p:cNvPr id="277" name="Shape 277"/>
          <p:cNvSpPr/>
          <p:nvPr/>
        </p:nvSpPr>
        <p:spPr>
          <a:xfrm>
            <a:off x="896152" y="2966945"/>
            <a:ext cx="5226454" cy="341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Love disruption, innovation</a:t>
            </a:r>
            <a:endParaRPr sz="2400" b="1"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Start with small bets, agile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Build trust through iteration</a:t>
            </a:r>
            <a:endParaRPr sz="2400" b="1" dirty="0"/>
          </a:p>
        </p:txBody>
      </p:sp>
      <p:sp>
        <p:nvSpPr>
          <p:cNvPr id="278" name="Shape 278"/>
          <p:cNvSpPr/>
          <p:nvPr/>
        </p:nvSpPr>
        <p:spPr>
          <a:xfrm>
            <a:off x="501656" y="408069"/>
            <a:ext cx="1031069" cy="1031069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sp>
        <p:nvSpPr>
          <p:cNvPr id="279" name="Shape 279"/>
          <p:cNvSpPr/>
          <p:nvPr/>
        </p:nvSpPr>
        <p:spPr>
          <a:xfrm>
            <a:off x="-10671" y="527709"/>
            <a:ext cx="2055721" cy="1052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algn="ctr">
              <a:defRPr sz="92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4600" b="1" dirty="0"/>
              <a:t>4</a:t>
            </a:r>
            <a:endParaRPr sz="4600" b="1" dirty="0"/>
          </a:p>
          <a:p>
            <a:pPr algn="ctr">
              <a:defRPr sz="7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3500" b="1" dirty="0"/>
          </a:p>
        </p:txBody>
      </p:sp>
      <p:sp>
        <p:nvSpPr>
          <p:cNvPr id="280" name="Shape 280"/>
          <p:cNvSpPr/>
          <p:nvPr/>
        </p:nvSpPr>
        <p:spPr>
          <a:xfrm>
            <a:off x="6841211" y="2966945"/>
            <a:ext cx="4936297" cy="341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Emphasize your differentiation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Start small and build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Prove with a prototype, then grow</a:t>
            </a:r>
          </a:p>
        </p:txBody>
      </p:sp>
      <p:sp>
        <p:nvSpPr>
          <p:cNvPr id="282" name="Shape 282"/>
          <p:cNvSpPr/>
          <p:nvPr/>
        </p:nvSpPr>
        <p:spPr>
          <a:xfrm>
            <a:off x="6781529" y="2137870"/>
            <a:ext cx="4995979" cy="61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 algn="ctr">
              <a:defRPr sz="6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lang="en-US" sz="3000" b="1" dirty="0"/>
              <a:t>Advice</a:t>
            </a:r>
          </a:p>
          <a:p>
            <a:endParaRPr sz="3000" b="1" dirty="0"/>
          </a:p>
        </p:txBody>
      </p:sp>
      <p:sp>
        <p:nvSpPr>
          <p:cNvPr id="13" name="Triangle 12"/>
          <p:cNvSpPr/>
          <p:nvPr/>
        </p:nvSpPr>
        <p:spPr>
          <a:xfrm rot="5400000">
            <a:off x="5176933" y="3668603"/>
            <a:ext cx="2214102" cy="591006"/>
          </a:xfrm>
          <a:prstGeom prst="triangle">
            <a:avLst>
              <a:gd name="adj" fmla="val 52430"/>
            </a:avLst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B322B8-A5EF-0842-9AD9-F94B5D923FBC}"/>
              </a:ext>
            </a:extLst>
          </p:cNvPr>
          <p:cNvGrpSpPr/>
          <p:nvPr/>
        </p:nvGrpSpPr>
        <p:grpSpPr>
          <a:xfrm>
            <a:off x="3895975" y="5398534"/>
            <a:ext cx="5120338" cy="1243699"/>
            <a:chOff x="6589756" y="4064001"/>
            <a:chExt cx="5367047" cy="1568822"/>
          </a:xfrm>
        </p:grpSpPr>
        <p:sp>
          <p:nvSpPr>
            <p:cNvPr id="19" name="Shape 235">
              <a:extLst>
                <a:ext uri="{FF2B5EF4-FFF2-40B4-BE49-F238E27FC236}">
                  <a16:creationId xmlns:a16="http://schemas.microsoft.com/office/drawing/2014/main" id="{16777CBF-E6B9-554C-8779-6038EB1CC803}"/>
                </a:ext>
              </a:extLst>
            </p:cNvPr>
            <p:cNvSpPr/>
            <p:nvPr/>
          </p:nvSpPr>
          <p:spPr>
            <a:xfrm>
              <a:off x="6693647" y="4064001"/>
              <a:ext cx="5229412" cy="1568822"/>
            </a:xfrm>
            <a:prstGeom prst="rect">
              <a:avLst/>
            </a:prstGeom>
            <a:solidFill>
              <a:srgbClr val="3998D6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1"/>
            </a:p>
          </p:txBody>
        </p:sp>
        <p:sp>
          <p:nvSpPr>
            <p:cNvPr id="20" name="Shape 243">
              <a:extLst>
                <a:ext uri="{FF2B5EF4-FFF2-40B4-BE49-F238E27FC236}">
                  <a16:creationId xmlns:a16="http://schemas.microsoft.com/office/drawing/2014/main" id="{DB7DD05B-6107-3C4A-8743-9D6C01761C69}"/>
                </a:ext>
              </a:extLst>
            </p:cNvPr>
            <p:cNvSpPr/>
            <p:nvPr/>
          </p:nvSpPr>
          <p:spPr>
            <a:xfrm>
              <a:off x="6589756" y="4131715"/>
              <a:ext cx="5367047" cy="13953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8575" tIns="28575" rIns="28575" bIns="28575"/>
            <a:lstStyle>
              <a:lvl1pPr algn="ctr">
                <a:defRPr sz="6000" cap="all">
                  <a:solidFill>
                    <a:srgbClr val="FFFFFF"/>
                  </a:solidFill>
                  <a:latin typeface="Geogrotesque Bold"/>
                  <a:ea typeface="Geogrotesque Bold"/>
                  <a:cs typeface="Geogrotesque Bold"/>
                  <a:sym typeface="Geogrotesque Bold"/>
                </a:defRPr>
              </a:lvl1pPr>
            </a:lstStyle>
            <a:p>
              <a:r>
                <a:rPr lang="en-US" sz="3000" b="1" dirty="0"/>
                <a:t>What are you trying to disrupt or change? </a:t>
              </a:r>
            </a:p>
            <a:p>
              <a:endParaRPr lang="en-US" sz="3000" b="1" dirty="0"/>
            </a:p>
            <a:p>
              <a:endParaRPr lang="en-US" sz="3000" b="1" dirty="0"/>
            </a:p>
            <a:p>
              <a:endParaRPr lang="en-US" sz="3000" b="1" dirty="0"/>
            </a:p>
            <a:p>
              <a:endParaRPr lang="en-US" sz="3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226107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1814167" y="600433"/>
            <a:ext cx="7320067" cy="154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>
              <a:defRPr sz="7700"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sz="3850" b="1"/>
              <a:t>Portfolio</a:t>
            </a:r>
          </a:p>
        </p:txBody>
      </p:sp>
      <p:pic>
        <p:nvPicPr>
          <p:cNvPr id="286" name="Open_Impact_w-tag_black on gray-filtered.png"/>
          <p:cNvPicPr>
            <a:picLocks noChangeAspect="1"/>
          </p:cNvPicPr>
          <p:nvPr/>
        </p:nvPicPr>
        <p:blipFill>
          <a:blip r:embed="rId2">
            <a:alphaModFix amt="41966"/>
            <a:extLst/>
          </a:blip>
          <a:srcRect r="7096" b="30176"/>
          <a:stretch>
            <a:fillRect/>
          </a:stretch>
        </p:blipFill>
        <p:spPr>
          <a:xfrm>
            <a:off x="10203488" y="6330003"/>
            <a:ext cx="1310966" cy="379479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6875904" y="1996899"/>
            <a:ext cx="4841918" cy="860156"/>
          </a:xfrm>
          <a:prstGeom prst="rect">
            <a:avLst/>
          </a:prstGeom>
          <a:solidFill>
            <a:srgbClr val="3998D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sp>
        <p:nvSpPr>
          <p:cNvPr id="288" name="Shape 288"/>
          <p:cNvSpPr/>
          <p:nvPr/>
        </p:nvSpPr>
        <p:spPr>
          <a:xfrm>
            <a:off x="873489" y="1996899"/>
            <a:ext cx="5020617" cy="860156"/>
          </a:xfrm>
          <a:prstGeom prst="rect">
            <a:avLst/>
          </a:prstGeom>
          <a:solidFill>
            <a:srgbClr val="9AAC2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sp>
        <p:nvSpPr>
          <p:cNvPr id="289" name="Shape 289"/>
          <p:cNvSpPr/>
          <p:nvPr/>
        </p:nvSpPr>
        <p:spPr>
          <a:xfrm>
            <a:off x="885808" y="2137870"/>
            <a:ext cx="4995978" cy="61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 algn="ctr">
              <a:defRPr sz="6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sz="3000" b="1" dirty="0"/>
              <a:t>DONOR behavior</a:t>
            </a:r>
          </a:p>
        </p:txBody>
      </p:sp>
      <p:sp>
        <p:nvSpPr>
          <p:cNvPr id="290" name="Shape 290"/>
          <p:cNvSpPr/>
          <p:nvPr/>
        </p:nvSpPr>
        <p:spPr>
          <a:xfrm>
            <a:off x="798796" y="2981935"/>
            <a:ext cx="5892457" cy="341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400" b="1" dirty="0"/>
              <a:t>Approach giving as “investing” </a:t>
            </a:r>
            <a:endParaRPr lang="en-US" sz="2400" b="1"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U</a:t>
            </a:r>
            <a:r>
              <a:rPr sz="2400" b="1" dirty="0"/>
              <a:t>se multiple vehicles</a:t>
            </a:r>
            <a:r>
              <a:rPr lang="en-US" sz="2400" b="1" dirty="0"/>
              <a:t> to give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400" b="1" dirty="0"/>
              <a:t>Diversified across issues</a:t>
            </a:r>
            <a:r>
              <a:rPr lang="en-US" sz="2400" b="1" dirty="0"/>
              <a:t>,</a:t>
            </a:r>
            <a:r>
              <a:rPr sz="2400" b="1" dirty="0"/>
              <a:t>  </a:t>
            </a:r>
            <a:r>
              <a:rPr lang="en-US" sz="2400" b="1" dirty="0"/>
              <a:t>areas, </a:t>
            </a:r>
            <a:r>
              <a:rPr sz="2400" b="1" dirty="0"/>
              <a:t>orgs</a:t>
            </a:r>
          </a:p>
        </p:txBody>
      </p:sp>
      <p:sp>
        <p:nvSpPr>
          <p:cNvPr id="291" name="Shape 291"/>
          <p:cNvSpPr/>
          <p:nvPr/>
        </p:nvSpPr>
        <p:spPr>
          <a:xfrm>
            <a:off x="501656" y="408069"/>
            <a:ext cx="1031069" cy="1031069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sp>
        <p:nvSpPr>
          <p:cNvPr id="292" name="Shape 292"/>
          <p:cNvSpPr/>
          <p:nvPr/>
        </p:nvSpPr>
        <p:spPr>
          <a:xfrm>
            <a:off x="-10671" y="527709"/>
            <a:ext cx="2055721" cy="1052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algn="ctr">
              <a:defRPr sz="92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4600" b="1" dirty="0"/>
              <a:t>5</a:t>
            </a:r>
            <a:endParaRPr sz="4600" b="1" dirty="0"/>
          </a:p>
          <a:p>
            <a:pPr algn="ctr">
              <a:defRPr sz="7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3500" b="1" dirty="0"/>
          </a:p>
        </p:txBody>
      </p:sp>
      <p:sp>
        <p:nvSpPr>
          <p:cNvPr id="293" name="Shape 293"/>
          <p:cNvSpPr/>
          <p:nvPr/>
        </p:nvSpPr>
        <p:spPr>
          <a:xfrm>
            <a:off x="6841212" y="2966945"/>
            <a:ext cx="4876611" cy="341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400" b="1" dirty="0"/>
              <a:t>Understand </a:t>
            </a:r>
            <a:r>
              <a:rPr lang="en-US" sz="2400" b="1" dirty="0"/>
              <a:t>portfolio approach</a:t>
            </a:r>
            <a:endParaRPr sz="2400" b="1"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sz="2400" b="1" dirty="0"/>
              <a:t>Offer multiple options </a:t>
            </a:r>
            <a:r>
              <a:rPr lang="en-US" sz="2400" b="1" dirty="0"/>
              <a:t>to give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400" b="1" dirty="0"/>
              <a:t>Make the case for how you fit into their portfolio</a:t>
            </a:r>
            <a:endParaRPr sz="2400" b="1" dirty="0"/>
          </a:p>
          <a:p>
            <a:pPr marL="114300" indent="-114300">
              <a:lnSpc>
                <a:spcPct val="150000"/>
              </a:lnSpc>
              <a:buSzPct val="100000"/>
              <a:buChar char="•"/>
              <a:defRPr sz="4000"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endParaRPr sz="2000" b="1" dirty="0"/>
          </a:p>
        </p:txBody>
      </p:sp>
      <p:sp>
        <p:nvSpPr>
          <p:cNvPr id="295" name="Shape 295"/>
          <p:cNvSpPr/>
          <p:nvPr/>
        </p:nvSpPr>
        <p:spPr>
          <a:xfrm>
            <a:off x="6781529" y="2137870"/>
            <a:ext cx="4995979" cy="61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 algn="ctr">
              <a:defRPr sz="6000" cap="all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lang="en-US" sz="3000" b="1" dirty="0"/>
              <a:t>Advice</a:t>
            </a:r>
          </a:p>
        </p:txBody>
      </p:sp>
      <p:sp>
        <p:nvSpPr>
          <p:cNvPr id="13" name="Triangle 12"/>
          <p:cNvSpPr/>
          <p:nvPr/>
        </p:nvSpPr>
        <p:spPr>
          <a:xfrm rot="5400000">
            <a:off x="5406848" y="3603496"/>
            <a:ext cx="2214102" cy="591006"/>
          </a:xfrm>
          <a:prstGeom prst="triangle">
            <a:avLst>
              <a:gd name="adj" fmla="val 52430"/>
            </a:avLst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8D5A5F-42D8-6E4C-B131-4B901EC4E150}"/>
              </a:ext>
            </a:extLst>
          </p:cNvPr>
          <p:cNvGrpSpPr/>
          <p:nvPr/>
        </p:nvGrpSpPr>
        <p:grpSpPr>
          <a:xfrm>
            <a:off x="3895975" y="5398534"/>
            <a:ext cx="5120338" cy="1243699"/>
            <a:chOff x="6589756" y="4064001"/>
            <a:chExt cx="5367047" cy="1568822"/>
          </a:xfrm>
        </p:grpSpPr>
        <p:sp>
          <p:nvSpPr>
            <p:cNvPr id="15" name="Shape 235">
              <a:extLst>
                <a:ext uri="{FF2B5EF4-FFF2-40B4-BE49-F238E27FC236}">
                  <a16:creationId xmlns:a16="http://schemas.microsoft.com/office/drawing/2014/main" id="{53701191-F768-1E47-8748-0BF41EB475A2}"/>
                </a:ext>
              </a:extLst>
            </p:cNvPr>
            <p:cNvSpPr/>
            <p:nvPr/>
          </p:nvSpPr>
          <p:spPr>
            <a:xfrm>
              <a:off x="6693647" y="4064001"/>
              <a:ext cx="5229412" cy="1568822"/>
            </a:xfrm>
            <a:prstGeom prst="rect">
              <a:avLst/>
            </a:prstGeom>
            <a:solidFill>
              <a:srgbClr val="3998D6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1"/>
            </a:p>
          </p:txBody>
        </p:sp>
        <p:sp>
          <p:nvSpPr>
            <p:cNvPr id="16" name="Shape 243">
              <a:extLst>
                <a:ext uri="{FF2B5EF4-FFF2-40B4-BE49-F238E27FC236}">
                  <a16:creationId xmlns:a16="http://schemas.microsoft.com/office/drawing/2014/main" id="{C6A573EF-A78B-BD49-8F59-6085DA63C4C0}"/>
                </a:ext>
              </a:extLst>
            </p:cNvPr>
            <p:cNvSpPr/>
            <p:nvPr/>
          </p:nvSpPr>
          <p:spPr>
            <a:xfrm>
              <a:off x="6589756" y="4131715"/>
              <a:ext cx="5367047" cy="13953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8575" tIns="28575" rIns="28575" bIns="28575"/>
            <a:lstStyle>
              <a:lvl1pPr algn="ctr">
                <a:defRPr sz="6000" cap="all">
                  <a:solidFill>
                    <a:srgbClr val="FFFFFF"/>
                  </a:solidFill>
                  <a:latin typeface="Geogrotesque Bold"/>
                  <a:ea typeface="Geogrotesque Bold"/>
                  <a:cs typeface="Geogrotesque Bold"/>
                  <a:sym typeface="Geogrotesque Bold"/>
                </a:defRPr>
              </a:lvl1pPr>
            </a:lstStyle>
            <a:p>
              <a:r>
                <a:rPr lang="en-US" sz="3000" b="1" dirty="0"/>
                <a:t>What does your portfolio look like? </a:t>
              </a:r>
            </a:p>
            <a:p>
              <a:endParaRPr lang="en-US" sz="3000" b="1" dirty="0"/>
            </a:p>
            <a:p>
              <a:endParaRPr lang="en-US" sz="3000" b="1" dirty="0"/>
            </a:p>
            <a:p>
              <a:endParaRPr lang="en-US" sz="3000" b="1" dirty="0"/>
            </a:p>
            <a:p>
              <a:endParaRPr lang="en-US" sz="3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0151624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95834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3" r="2353"/>
          <a:stretch/>
        </p:blipFill>
        <p:spPr>
          <a:xfrm>
            <a:off x="5899355" y="0"/>
            <a:ext cx="6286019" cy="6858000"/>
          </a:xfrm>
          <a:prstGeom prst="rect">
            <a:avLst/>
          </a:prstGeom>
        </p:spPr>
      </p:pic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00756" y="609600"/>
            <a:ext cx="10515600" cy="54864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About 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709" y="5054508"/>
            <a:ext cx="3782849" cy="921798"/>
          </a:xfrm>
          <a:prstGeom prst="rect">
            <a:avLst/>
          </a:prstGeom>
        </p:spPr>
      </p:pic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0" y="1209340"/>
            <a:ext cx="5455353" cy="189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0" eaLnBrk="1" hangingPunct="1">
              <a:buFont typeface="Arial" charset="0"/>
              <a:buNone/>
            </a:pPr>
            <a:r>
              <a:rPr lang="en-US" altLang="en-US" sz="2800" dirty="0">
                <a:solidFill>
                  <a:schemeClr val="bg1"/>
                </a:solidFill>
                <a:ea typeface="ＭＳ Ｐゴシック" charset="-128"/>
              </a:rPr>
              <a:t>Co-founders of </a:t>
            </a:r>
            <a:r>
              <a:rPr lang="en-US" altLang="en-US" sz="2800" b="1" i="1" dirty="0">
                <a:solidFill>
                  <a:schemeClr val="accent4"/>
                </a:solidFill>
                <a:latin typeface="Georgia" charset="0"/>
                <a:ea typeface="Georgia" charset="0"/>
                <a:cs typeface="Georgia" charset="0"/>
              </a:rPr>
              <a:t>Open Impact </a:t>
            </a:r>
          </a:p>
          <a:p>
            <a:pPr marL="338138" indent="0" eaLnBrk="1" hangingPunct="1">
              <a:buFont typeface="Arial" charset="0"/>
              <a:buNone/>
            </a:pPr>
            <a:r>
              <a:rPr lang="en-US" altLang="en-US" sz="2600" dirty="0">
                <a:solidFill>
                  <a:schemeClr val="bg1"/>
                </a:solidFill>
                <a:ea typeface="ＭＳ Ｐゴシック" charset="-128"/>
              </a:rPr>
              <a:t>We partner with exceptional leaders </a:t>
            </a:r>
            <a:r>
              <a:rPr lang="en-US" altLang="en-US" sz="2600" b="1" dirty="0">
                <a:solidFill>
                  <a:schemeClr val="accent4"/>
                </a:solidFill>
                <a:latin typeface="Georgia" charset="0"/>
                <a:ea typeface="Georgia" charset="0"/>
                <a:cs typeface="Georgia" charset="0"/>
              </a:rPr>
              <a:t>to envision, design, </a:t>
            </a:r>
            <a:br>
              <a:rPr lang="en-US" altLang="en-US" sz="2600" b="1" dirty="0">
                <a:solidFill>
                  <a:schemeClr val="accent4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altLang="en-US" sz="2600" b="1" dirty="0">
                <a:solidFill>
                  <a:schemeClr val="accent4"/>
                </a:solidFill>
                <a:latin typeface="Georgia" charset="0"/>
                <a:ea typeface="Georgia" charset="0"/>
                <a:cs typeface="Georgia" charset="0"/>
              </a:rPr>
              <a:t>and accelerate </a:t>
            </a:r>
            <a:r>
              <a:rPr lang="en-US" altLang="en-US" sz="2600" dirty="0">
                <a:solidFill>
                  <a:schemeClr val="bg1"/>
                </a:solidFill>
                <a:ea typeface="ＭＳ Ｐゴシック" charset="-128"/>
              </a:rPr>
              <a:t>the work of social change.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altLang="en-US" sz="2800" dirty="0">
              <a:solidFill>
                <a:schemeClr val="bg1"/>
              </a:solidFill>
              <a:latin typeface="+mj-lt"/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altLang="en-US" sz="2800" dirty="0">
              <a:solidFill>
                <a:schemeClr val="bg1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7" name="Content Placeholder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951" y="3005666"/>
            <a:ext cx="2896160" cy="37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31761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890310" y="1514108"/>
            <a:ext cx="10719569" cy="4833810"/>
          </a:xfrm>
          <a:prstGeom prst="rect">
            <a:avLst/>
          </a:prstGeom>
          <a:solidFill>
            <a:srgbClr val="9AAC2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1"/>
          </a:p>
        </p:txBody>
      </p:sp>
      <p:pic>
        <p:nvPicPr>
          <p:cNvPr id="320" name="Open_Impact_white reversal on 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16122" y="6337307"/>
            <a:ext cx="1197145" cy="43815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1165243" y="1697312"/>
            <a:ext cx="10444636" cy="4467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/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How are you innovating your SVP model to stay relevant? </a:t>
            </a:r>
          </a:p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What is your unique value proposition in your community? </a:t>
            </a:r>
          </a:p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Are you making giving social, fun, experiential,  and rewarding?</a:t>
            </a:r>
          </a:p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Are you diversifying your network? (millennials, women, families)</a:t>
            </a:r>
          </a:p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Have you thought about your donors’ learning journey?</a:t>
            </a:r>
          </a:p>
          <a:p>
            <a:pPr marL="457200" indent="-457200">
              <a:buFont typeface="Arial" panose="020B0604020202020204" pitchFamily="34" charset="0"/>
              <a:buChar char="•"/>
              <a:defRPr sz="5600">
                <a:solidFill>
                  <a:srgbClr val="FFFFFF"/>
                </a:solidFill>
                <a:latin typeface="Geogrotesque Bold"/>
                <a:ea typeface="Geogrotesque Bold"/>
                <a:cs typeface="Geogrotesque Bold"/>
                <a:sym typeface="Geogrotesque Bold"/>
              </a:defRPr>
            </a:pPr>
            <a:r>
              <a:rPr lang="en-US" sz="2800" b="1" dirty="0"/>
              <a:t>What else?</a:t>
            </a:r>
            <a:endParaRPr sz="2800" b="1" dirty="0"/>
          </a:p>
        </p:txBody>
      </p:sp>
      <p:sp>
        <p:nvSpPr>
          <p:cNvPr id="7" name="Shape 284"/>
          <p:cNvSpPr/>
          <p:nvPr/>
        </p:nvSpPr>
        <p:spPr>
          <a:xfrm>
            <a:off x="1082149" y="752833"/>
            <a:ext cx="9276054" cy="154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/>
          <a:lstStyle>
            <a:lvl1pPr>
              <a:defRPr sz="7700">
                <a:latin typeface="Geogrotesque Bold"/>
                <a:ea typeface="Geogrotesque Bold"/>
                <a:cs typeface="Geogrotesque Bold"/>
                <a:sym typeface="Geogrotesque Bold"/>
              </a:defRPr>
            </a:lvl1pPr>
          </a:lstStyle>
          <a:p>
            <a:r>
              <a:rPr lang="en-US" sz="3850" b="1" dirty="0"/>
              <a:t>Q&amp;A/ Discussion </a:t>
            </a:r>
          </a:p>
        </p:txBody>
      </p:sp>
    </p:spTree>
    <p:extLst>
      <p:ext uri="{BB962C8B-B14F-4D97-AF65-F5344CB8AC3E}">
        <p14:creationId xmlns:p14="http://schemas.microsoft.com/office/powerpoint/2010/main" val="8828109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charset="-128"/>
              </a:rPr>
              <a:t>THANK YOU!! </a:t>
            </a:r>
            <a:r>
              <a:rPr lang="en-US" altLang="en-US">
                <a:ea typeface="ＭＳ Ｐゴシック" charset="-128"/>
              </a:rPr>
              <a:t>Download </a:t>
            </a:r>
            <a:r>
              <a:rPr lang="en-US" altLang="en-US" dirty="0">
                <a:ea typeface="ＭＳ Ｐゴシック" charset="-128"/>
              </a:rPr>
              <a:t>both Reports online</a:t>
            </a: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141" y="1774508"/>
            <a:ext cx="3119770" cy="396557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CE36-EDA5-8245-B862-A132DAB272AB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43200" y="5981700"/>
            <a:ext cx="6591300" cy="5486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 cap="all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en-US" sz="1800" dirty="0" err="1">
                <a:solidFill>
                  <a:schemeClr val="accent1"/>
                </a:solidFill>
                <a:ea typeface="ＭＳ Ｐゴシック" charset="-128"/>
              </a:rPr>
              <a:t>www.openimpact.io</a:t>
            </a:r>
            <a:r>
              <a:rPr lang="en-US" altLang="en-US" sz="1800" dirty="0">
                <a:solidFill>
                  <a:schemeClr val="accent1"/>
                </a:solidFill>
                <a:ea typeface="ＭＳ Ｐゴシック" charset="-128"/>
              </a:rPr>
              <a:t>/giving-code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55" y="1774508"/>
            <a:ext cx="3062218" cy="39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6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You can Download both Reports online</a:t>
            </a: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141" y="1774508"/>
            <a:ext cx="3119770" cy="396557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CE36-EDA5-8245-B862-A132DAB272A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43200" y="5981700"/>
            <a:ext cx="6591300" cy="5486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 cap="all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en-US" sz="1800" dirty="0" err="1">
                <a:solidFill>
                  <a:schemeClr val="accent1"/>
                </a:solidFill>
                <a:ea typeface="ＭＳ Ｐゴシック" charset="-128"/>
              </a:rPr>
              <a:t>www.openimpact.io</a:t>
            </a:r>
            <a:r>
              <a:rPr lang="en-US" altLang="en-US" sz="1800" dirty="0">
                <a:solidFill>
                  <a:schemeClr val="accent1"/>
                </a:solidFill>
                <a:ea typeface="ＭＳ Ｐゴシック" charset="-128"/>
              </a:rPr>
              <a:t>/giving-code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55" y="1774508"/>
            <a:ext cx="3062218" cy="39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 rot="5400000">
            <a:off x="5343524" y="3535644"/>
            <a:ext cx="747059" cy="429189"/>
          </a:xfrm>
          <a:prstGeom prst="triangle">
            <a:avLst/>
          </a:prstGeom>
          <a:solidFill>
            <a:srgbClr val="8ABFC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" b="2"/>
          <a:stretch/>
        </p:blipFill>
        <p:spPr>
          <a:xfrm>
            <a:off x="113120" y="2168173"/>
            <a:ext cx="5257557" cy="3240531"/>
          </a:xfrm>
          <a:prstGeom prst="rect">
            <a:avLst/>
          </a:prstGeom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884518"/>
          </a:xfrm>
        </p:spPr>
        <p:txBody>
          <a:bodyPr/>
          <a:lstStyle/>
          <a:p>
            <a:r>
              <a:rPr lang="en-US" altLang="en-US" dirty="0"/>
              <a:t>Silicon valley PHILANTHROPY has lessons for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CE36-EDA5-8245-B862-A132DAB272A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209" y="1867647"/>
            <a:ext cx="6146207" cy="4153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3768" y="5468475"/>
            <a:ext cx="280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Our region of study</a:t>
            </a:r>
          </a:p>
        </p:txBody>
      </p:sp>
    </p:spTree>
    <p:extLst>
      <p:ext uri="{BB962C8B-B14F-4D97-AF65-F5344CB8AC3E}">
        <p14:creationId xmlns:p14="http://schemas.microsoft.com/office/powerpoint/2010/main" val="277838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1723" y="3108437"/>
            <a:ext cx="5257801" cy="843899"/>
          </a:xfrm>
          <a:prstGeom prst="rect">
            <a:avLst/>
          </a:prstGeom>
          <a:solidFill>
            <a:schemeClr val="accent3"/>
          </a:solidFill>
          <a:ln>
            <a:solidFill>
              <a:srgbClr val="8AC0C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1148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2400" dirty="0">
                <a:solidFill>
                  <a:srgbClr val="FFFFFF"/>
                </a:solidFill>
                <a:latin typeface="Franklin Gothic Medium"/>
              </a:rPr>
              <a:t>SUPPLY SIDE (philanthropic funding)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09662" y="1638233"/>
            <a:ext cx="1721922" cy="1639926"/>
            <a:chOff x="8158348" y="1374503"/>
            <a:chExt cx="1721922" cy="1639926"/>
          </a:xfrm>
        </p:grpSpPr>
        <p:sp>
          <p:nvSpPr>
            <p:cNvPr id="28" name="Regular Pentagon 27"/>
            <p:cNvSpPr/>
            <p:nvPr/>
          </p:nvSpPr>
          <p:spPr>
            <a:xfrm>
              <a:off x="8158348" y="1374503"/>
              <a:ext cx="1721922" cy="1639926"/>
            </a:xfrm>
            <a:prstGeom prst="pentagon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Franklin Gothic Book"/>
              </a:endParaRPr>
            </a:p>
          </p:txBody>
        </p:sp>
        <p:pic>
          <p:nvPicPr>
            <p:cNvPr id="29" name="Picture 28" descr="Giving icons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07" b="9668"/>
            <a:stretch/>
          </p:blipFill>
          <p:spPr>
            <a:xfrm>
              <a:off x="8646371" y="1815170"/>
              <a:ext cx="745876" cy="95782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838200" y="3973724"/>
            <a:ext cx="10606548" cy="15527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274320" rIns="36576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2600" b="1" i="1" dirty="0">
                <a:solidFill>
                  <a:srgbClr val="A2B427"/>
                </a:solidFill>
                <a:latin typeface="Georgia" charset="0"/>
                <a:ea typeface="Georgia" charset="0"/>
                <a:cs typeface="Georgia" charset="0"/>
              </a:rPr>
              <a:t>How can these two groups leverage their </a:t>
            </a:r>
            <a:br>
              <a:rPr lang="en-US" altLang="en-US" sz="2600" b="1" i="1" dirty="0">
                <a:solidFill>
                  <a:srgbClr val="A2B427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altLang="en-US" sz="2600" b="1" i="1" dirty="0">
                <a:solidFill>
                  <a:srgbClr val="A2B427"/>
                </a:solidFill>
                <a:latin typeface="Georgia" charset="0"/>
                <a:ea typeface="Georgia" charset="0"/>
                <a:cs typeface="Georgia" charset="0"/>
              </a:rPr>
              <a:t>collective strengths to meet community challenges? </a:t>
            </a:r>
          </a:p>
          <a:p>
            <a:pPr algn="ctr" eaLnBrk="1" hangingPunct="1"/>
            <a:endParaRPr lang="en-US" altLang="en-US" sz="2600" b="1" i="1" dirty="0">
              <a:solidFill>
                <a:srgbClr val="A2B427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 eaLnBrk="1" hangingPunct="1"/>
            <a:r>
              <a:rPr lang="en-US" altLang="en-US" sz="2600" b="1" i="1" dirty="0">
                <a:solidFill>
                  <a:srgbClr val="A2B427"/>
                </a:solidFill>
                <a:latin typeface="Georgia" charset="0"/>
                <a:ea typeface="Georgia" charset="0"/>
                <a:cs typeface="Georgia" charset="0"/>
              </a:rPr>
              <a:t>How can we help the social capital market work better?</a:t>
            </a: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29492" y="609600"/>
            <a:ext cx="10724308" cy="548640"/>
          </a:xfrm>
        </p:spPr>
        <p:txBody>
          <a:bodyPr/>
          <a:lstStyle/>
          <a:p>
            <a:r>
              <a:rPr lang="en-US" altLang="en-US" dirty="0"/>
              <a:t>WHAT IS HAPPENING WITH NEW / Silicon valley PHILANTHROPY?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4B264B-69B2-C444-8CF2-D946B61FF660}" type="slidenum">
              <a:rPr lang="en-US" alt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Medium"/>
              </a:rPr>
              <a:pPr/>
              <a:t>6</a:t>
            </a:fld>
            <a:endParaRPr lang="en-US" altLang="en-US">
              <a:solidFill>
                <a:srgbClr val="000000">
                  <a:lumMod val="50000"/>
                  <a:lumOff val="50000"/>
                </a:srgbClr>
              </a:solidFill>
              <a:latin typeface="Franklin Gothic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91652" y="-8408504"/>
            <a:ext cx="184731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9492" y="5764696"/>
            <a:ext cx="3008230" cy="532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199" y="6075082"/>
            <a:ext cx="5257800" cy="11726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43298" y="6075082"/>
            <a:ext cx="5257800" cy="11726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46259" y="3102839"/>
            <a:ext cx="5257801" cy="843901"/>
          </a:xfrm>
          <a:prstGeom prst="rect">
            <a:avLst/>
          </a:prstGeom>
          <a:solidFill>
            <a:schemeClr val="tx2"/>
          </a:solidFill>
          <a:ln>
            <a:solidFill>
              <a:srgbClr val="09435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1148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2400" dirty="0">
                <a:solidFill>
                  <a:srgbClr val="FFFFFF"/>
                </a:solidFill>
                <a:latin typeface="Franklin Gothic Medium"/>
              </a:rPr>
              <a:t>DEMAND SIDE (nonprofits)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914198" y="1632636"/>
            <a:ext cx="1721922" cy="1639926"/>
            <a:chOff x="2671948" y="1374503"/>
            <a:chExt cx="1721922" cy="1639926"/>
          </a:xfrm>
        </p:grpSpPr>
        <p:sp>
          <p:nvSpPr>
            <p:cNvPr id="33" name="Regular Pentagon 32"/>
            <p:cNvSpPr/>
            <p:nvPr/>
          </p:nvSpPr>
          <p:spPr>
            <a:xfrm>
              <a:off x="2671948" y="1374503"/>
              <a:ext cx="1721922" cy="1639926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Franklin Gothic Book"/>
              </a:endParaRPr>
            </a:p>
          </p:txBody>
        </p:sp>
        <p:pic>
          <p:nvPicPr>
            <p:cNvPr id="34" name="Picture 33" descr="Giving icons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5"/>
            <a:stretch/>
          </p:blipFill>
          <p:spPr>
            <a:xfrm>
              <a:off x="3196625" y="1850444"/>
              <a:ext cx="672569" cy="957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48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77733" y="3581780"/>
            <a:ext cx="3904488" cy="3287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7733" y="2175869"/>
            <a:ext cx="3904488" cy="3287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5956"/>
            <a:ext cx="10515600" cy="420624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b="1" i="1" dirty="0">
                <a:solidFill>
                  <a:schemeClr val="accent1"/>
                </a:solidFill>
                <a:latin typeface="Georgia"/>
                <a:cs typeface="Georgia"/>
              </a:rPr>
              <a:t>QUANTITATIVE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+mj-lt"/>
              </a:rPr>
              <a:t>EXISTING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1800" dirty="0"/>
              <a:t>Local foundations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1800" dirty="0"/>
              <a:t>Nonprofit Finance Fund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1800" dirty="0"/>
              <a:t>Foundation Center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+mj-lt"/>
              </a:rPr>
              <a:t>NEW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1800" dirty="0"/>
              <a:t>Nonprofit survey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500"/>
              </a:spcAft>
            </a:pPr>
            <a:r>
              <a:rPr lang="en-US" altLang="en-US" sz="1800" dirty="0"/>
              <a:t>Donor Advised Funds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b="1" i="1" dirty="0">
                <a:solidFill>
                  <a:schemeClr val="accent1"/>
                </a:solidFill>
                <a:latin typeface="Georgia"/>
                <a:cs typeface="Georgia"/>
              </a:rPr>
              <a:t>QUALITATIVE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800" dirty="0"/>
              <a:t>300 stakeholders conversations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"/>
          <a:stretch/>
        </p:blipFill>
        <p:spPr bwMode="auto">
          <a:xfrm>
            <a:off x="5585790" y="0"/>
            <a:ext cx="66062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79189" cy="1006475"/>
          </a:xfrm>
        </p:spPr>
        <p:txBody>
          <a:bodyPr/>
          <a:lstStyle/>
          <a:p>
            <a:r>
              <a:rPr lang="en-US" dirty="0"/>
              <a:t>We gathered lots </a:t>
            </a:r>
            <a:br>
              <a:rPr lang="en-US" dirty="0"/>
            </a:br>
            <a:r>
              <a:rPr lang="en-US" dirty="0"/>
              <a:t>of data thanks to </a:t>
            </a:r>
            <a:br>
              <a:rPr lang="en-US" dirty="0"/>
            </a:br>
            <a:r>
              <a:rPr lang="en-US" dirty="0"/>
              <a:t>13 partners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42454" y="4634115"/>
            <a:ext cx="38967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vignett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0"/>
            <a:ext cx="660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4B264B-69B2-C444-8CF2-D946B61FF660}" type="slidenum">
              <a:rPr lang="en-US" altLang="en-US" smtClean="0">
                <a:solidFill>
                  <a:srgbClr val="FFFFFF"/>
                </a:solidFill>
              </a:rPr>
              <a:pPr/>
              <a:t>7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857045" y="6356349"/>
            <a:ext cx="1496754" cy="329876"/>
            <a:chOff x="9857045" y="6356349"/>
            <a:chExt cx="1496754" cy="3298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0064" y="6356349"/>
              <a:ext cx="1353735" cy="329875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H="1">
              <a:off x="9857045" y="6356350"/>
              <a:ext cx="4156" cy="3298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231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Economic Growth in Silicon Valley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"/>
          <a:stretch/>
        </p:blipFill>
        <p:spPr>
          <a:xfrm>
            <a:off x="6897031" y="2018581"/>
            <a:ext cx="4456768" cy="26853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2932981"/>
            <a:ext cx="3289328" cy="177704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1450" y="2932980"/>
            <a:ext cx="2501659" cy="17770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937485"/>
            <a:ext cx="105156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3600" dirty="0">
                <a:solidFill>
                  <a:srgbClr val="FFFFFF"/>
                </a:solidFill>
                <a:latin typeface="Franklin Gothic Book"/>
              </a:rPr>
              <a:t>California global economic </a:t>
            </a:r>
            <a:r>
              <a:rPr lang="en-US" altLang="en-US" sz="3600">
                <a:solidFill>
                  <a:srgbClr val="FFFFFF"/>
                </a:solidFill>
                <a:latin typeface="Franklin Gothic Book"/>
              </a:rPr>
              <a:t>status driven by SV</a:t>
            </a:r>
            <a:endParaRPr lang="en-US" altLang="en-US" sz="360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1449" y="2984495"/>
            <a:ext cx="2501660" cy="1661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5400" dirty="0">
                <a:solidFill>
                  <a:srgbClr val="FFFFFF"/>
                </a:solidFill>
                <a:latin typeface="Franklin Gothic Medium"/>
              </a:rPr>
              <a:t>76K</a:t>
            </a:r>
            <a:br>
              <a:rPr lang="en-US" altLang="en-US" sz="4400" dirty="0">
                <a:solidFill>
                  <a:srgbClr val="FFFFFF"/>
                </a:solidFill>
                <a:latin typeface="Franklin Gothic Book"/>
              </a:rPr>
            </a:br>
            <a:r>
              <a:rPr lang="en-US" altLang="en-US" sz="2400" dirty="0">
                <a:solidFill>
                  <a:srgbClr val="FFFFFF"/>
                </a:solidFill>
                <a:latin typeface="Franklin Gothic Book"/>
              </a:rPr>
              <a:t>Millionaires and Billionaires in SV</a:t>
            </a:r>
            <a:endParaRPr lang="en-US" altLang="en-US" sz="360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019000"/>
            <a:ext cx="3289327" cy="150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6000" dirty="0">
                <a:solidFill>
                  <a:srgbClr val="FFFFFF"/>
                </a:solidFill>
                <a:latin typeface="Franklin Gothic Medium"/>
              </a:rPr>
              <a:t>$833B</a:t>
            </a:r>
            <a:br>
              <a:rPr lang="en-US" altLang="en-US" sz="4400" dirty="0">
                <a:solidFill>
                  <a:srgbClr val="FFFFFF"/>
                </a:solidFill>
                <a:latin typeface="Franklin Gothic Book"/>
              </a:rPr>
            </a:br>
            <a:r>
              <a:rPr lang="en-US" altLang="en-US" sz="3200" dirty="0">
                <a:solidFill>
                  <a:srgbClr val="FFFFFF"/>
                </a:solidFill>
                <a:latin typeface="Franklin Gothic Book"/>
              </a:rPr>
              <a:t>in annual sales</a:t>
            </a:r>
            <a:endParaRPr lang="en-US" altLang="en-US" sz="440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199" y="4839368"/>
            <a:ext cx="10515600" cy="85981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199" y="4937483"/>
            <a:ext cx="10515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2800" dirty="0">
                <a:solidFill>
                  <a:srgbClr val="FFFFFF"/>
                </a:solidFill>
                <a:latin typeface="Franklin Gothic Book"/>
              </a:rPr>
              <a:t>California global economic status driven by SV</a:t>
            </a:r>
            <a:endParaRPr lang="en-US" altLang="en-US" sz="280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199" y="2041066"/>
            <a:ext cx="5924909" cy="781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198" y="2090248"/>
            <a:ext cx="592491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3000" dirty="0">
                <a:solidFill>
                  <a:srgbClr val="FFFFFF"/>
                </a:solidFill>
                <a:latin typeface="Franklin Gothic Medium"/>
              </a:rPr>
              <a:t>21</a:t>
            </a:r>
            <a:r>
              <a:rPr lang="en-US" altLang="en-US" sz="2800" dirty="0">
                <a:solidFill>
                  <a:srgbClr val="FFFFFF"/>
                </a:solidFill>
                <a:latin typeface="Franklin Gothic Book"/>
              </a:rPr>
              <a:t> Unicorns</a:t>
            </a:r>
            <a:endParaRPr lang="en-US" altLang="en-US" sz="280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CE36-EDA5-8245-B862-A132DAB272AB}" type="slidenum">
              <a:rPr lang="en-US" alt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Medium"/>
              </a:rPr>
              <a:pPr>
                <a:defRPr/>
              </a:pPr>
              <a:t>8</a:t>
            </a:fld>
            <a:endParaRPr lang="en-US" altLang="en-US">
              <a:solidFill>
                <a:srgbClr val="000000">
                  <a:lumMod val="50000"/>
                  <a:lumOff val="50000"/>
                </a:srgbClr>
              </a:solidFill>
              <a:latin typeface="Franklin Gothic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311" y="1799013"/>
            <a:ext cx="10830800" cy="4115388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311" y="1704946"/>
            <a:ext cx="10830800" cy="94067"/>
          </a:xfrm>
          <a:prstGeom prst="rect">
            <a:avLst/>
          </a:prstGeom>
          <a:solidFill>
            <a:schemeClr val="bg2"/>
          </a:solidFill>
          <a:ln>
            <a:solidFill>
              <a:srgbClr val="D1D3D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1407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All Segments, Philanthropy Is growing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rPr>
              <a:t>individual</a:t>
            </a:r>
          </a:p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private foundations</a:t>
            </a:r>
          </a:p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rPr>
              <a:t>donor advised funds</a:t>
            </a:r>
          </a:p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corporate giving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CE36-EDA5-8245-B862-A132DAB272A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05085" y="2536722"/>
            <a:ext cx="4601496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1" y="3426541"/>
            <a:ext cx="4601496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1" y="4281948"/>
            <a:ext cx="4601496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4917" y="5171767"/>
            <a:ext cx="4601496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976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iving Code">
      <a:dk1>
        <a:srgbClr val="000000"/>
      </a:dk1>
      <a:lt1>
        <a:srgbClr val="FFFFFF"/>
      </a:lt1>
      <a:dk2>
        <a:srgbClr val="005568"/>
      </a:dk2>
      <a:lt2>
        <a:srgbClr val="D1D3D4"/>
      </a:lt2>
      <a:accent1>
        <a:srgbClr val="A2B427"/>
      </a:accent1>
      <a:accent2>
        <a:srgbClr val="093266"/>
      </a:accent2>
      <a:accent3>
        <a:srgbClr val="8AC0C6"/>
      </a:accent3>
      <a:accent4>
        <a:srgbClr val="FDB71A"/>
      </a:accent4>
      <a:accent5>
        <a:srgbClr val="781E77"/>
      </a:accent5>
      <a:accent6>
        <a:srgbClr val="D75532"/>
      </a:accent6>
      <a:hlink>
        <a:srgbClr val="A2B427"/>
      </a:hlink>
      <a:folHlink>
        <a:srgbClr val="8AC0C6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12910</TotalTime>
  <Words>1372</Words>
  <Application>Microsoft Macintosh PowerPoint</Application>
  <PresentationFormat>Widescreen</PresentationFormat>
  <Paragraphs>286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Franklin Gothic Book</vt:lpstr>
      <vt:lpstr>Franklin Gothic Medium</vt:lpstr>
      <vt:lpstr>Geogrotesque Bold</vt:lpstr>
      <vt:lpstr>Georgia</vt:lpstr>
      <vt:lpstr>Helvetica Light</vt:lpstr>
      <vt:lpstr>Whitney medium</vt:lpstr>
      <vt:lpstr>Office Theme</vt:lpstr>
      <vt:lpstr>The Giving Code  &amp;  The Giving journey</vt:lpstr>
      <vt:lpstr>PowerPoint Presentation</vt:lpstr>
      <vt:lpstr>About Us</vt:lpstr>
      <vt:lpstr>You can Download both Reports online</vt:lpstr>
      <vt:lpstr>Silicon valley PHILANTHROPY has lessons for others</vt:lpstr>
      <vt:lpstr>WHAT IS HAPPENING WITH NEW / Silicon valley PHILANTHROPY?</vt:lpstr>
      <vt:lpstr>We gathered lots  of data thanks to  13 partners </vt:lpstr>
      <vt:lpstr>Economic Growth in Silicon Valley</vt:lpstr>
      <vt:lpstr>Across All Segments, Philanthropy Is growing</vt:lpstr>
      <vt:lpstr>Individual Giving is Increasing CHARITABLE GIVING AS % OF ADJUSTED GROSS INCOME, 2008-2013</vt:lpstr>
      <vt:lpstr>private foundations With &gt; $10M doubled since 2000 </vt:lpstr>
      <vt:lpstr>SV-Based DAFs: leading national providers  GROWTH IN NUMBER AND AVERAGE ASSETS OF SV-BASED DONOR-ADVISED FUNDS, 2005-2015</vt:lpstr>
      <vt:lpstr>Growth in SV Corporate Contributions to locally based nonprofits, 2007-2015</vt:lpstr>
      <vt:lpstr>WHERE IS THE MONEY GOING? ~90% IS leaving the region</vt:lpstr>
      <vt:lpstr>The Prosperity Paradox</vt:lpstr>
      <vt:lpstr>Rising Cost of Living is disrupting quality of life </vt:lpstr>
      <vt:lpstr>Perfect storm for community based organizations</vt:lpstr>
      <vt:lpstr>Large INSTITUTIONS Capture the Most Resources                     3,145 ACTIVE PUBLIC CHARITIES REPORTED REVENUES OF $20.5B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 Download both Reports online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Giving Code</dc:title>
  <dc:creator>heathermcleodgrant@gmail.com</dc:creator>
  <cp:lastModifiedBy>heathermcleodgrant@gmail.com</cp:lastModifiedBy>
  <cp:revision>430</cp:revision>
  <cp:lastPrinted>2018-02-15T04:54:01Z</cp:lastPrinted>
  <dcterms:created xsi:type="dcterms:W3CDTF">2016-09-19T21:34:18Z</dcterms:created>
  <dcterms:modified xsi:type="dcterms:W3CDTF">2018-04-27T16:01:48Z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30377366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D6.0.9</vt:lpwstr>
  </property>
</Properties>
</file>