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449" r:id="rId3"/>
    <p:sldId id="417" r:id="rId4"/>
    <p:sldId id="444" r:id="rId5"/>
    <p:sldId id="426" r:id="rId6"/>
    <p:sldId id="515" r:id="rId7"/>
    <p:sldId id="514" r:id="rId8"/>
    <p:sldId id="450" r:id="rId9"/>
    <p:sldId id="414" r:id="rId10"/>
    <p:sldId id="452" r:id="rId11"/>
    <p:sldId id="416" r:id="rId12"/>
    <p:sldId id="451" r:id="rId13"/>
    <p:sldId id="445" r:id="rId14"/>
    <p:sldId id="402" r:id="rId15"/>
    <p:sldId id="318" r:id="rId16"/>
    <p:sldId id="446" r:id="rId17"/>
    <p:sldId id="386" r:id="rId18"/>
    <p:sldId id="511" r:id="rId19"/>
    <p:sldId id="518" r:id="rId20"/>
    <p:sldId id="517" r:id="rId21"/>
    <p:sldId id="512" r:id="rId22"/>
    <p:sldId id="296" r:id="rId23"/>
    <p:sldId id="5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3" clrIdx="0"/>
  <p:cmAuthor id="2" name="Diane Johns" initials="DJ" lastIdx="2" clrIdx="1">
    <p:extLst/>
  </p:cmAuthor>
  <p:cmAuthor id="3" name="Diane Johns" initials="DJ [2]" lastIdx="1" clrIdx="2">
    <p:extLst/>
  </p:cmAuthor>
  <p:cmAuthor id="4" name="Diane Johns" initials="DJ [3]" lastIdx="1" clrIdx="3">
    <p:extLst/>
  </p:cmAuthor>
  <p:cmAuthor id="5" name="Diane Johns" initials="DJ [4]" lastIdx="1" clrIdx="4">
    <p:extLst/>
  </p:cmAuthor>
  <p:cmAuthor id="6" name="Diane Johns" initials="DJ [5]" lastIdx="1" clrIdx="5">
    <p:extLst/>
  </p:cmAuthor>
  <p:cmAuthor id="7" name="Diane Johns" initials="DJ [6]" lastIdx="1" clrIdx="6">
    <p:extLst/>
  </p:cmAuthor>
  <p:cmAuthor id="8" name="Diane Johns" initials="DJ [7]" lastIdx="1" clrIdx="7">
    <p:extLst/>
  </p:cmAuthor>
  <p:cmAuthor id="9" name="Diane Johns" initials="DJ [8]" lastIdx="1" clrIdx="8">
    <p:extLst/>
  </p:cmAuthor>
  <p:cmAuthor id="10" name="Diane Johns" initials="DJ [9]" lastIdx="1" clrIdx="9">
    <p:extLst/>
  </p:cmAuthor>
  <p:cmAuthor id="11" name="Diane Johns" initials="DJ [10]" lastIdx="1" clrIdx="10">
    <p:extLst/>
  </p:cmAuthor>
  <p:cmAuthor id="12" name="Diane Johns" initials="DJ [11]" lastIdx="1" clrIdx="11">
    <p:extLst/>
  </p:cmAuthor>
  <p:cmAuthor id="13" name="Christopher Raimond" initials="CR" lastIdx="1" clrIdx="12">
    <p:extLst/>
  </p:cmAuthor>
  <p:cmAuthor id="14" name="Christopher Raimond" initials="CR [2]" lastIdx="0" clrIdx="1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CDDDF"/>
    <a:srgbClr val="5A5954"/>
    <a:srgbClr val="248D95"/>
    <a:srgbClr val="575E69"/>
    <a:srgbClr val="52514C"/>
    <a:srgbClr val="F2F2F2"/>
    <a:srgbClr val="4C9987"/>
    <a:srgbClr val="79988D"/>
    <a:srgbClr val="456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6" autoAdjust="0"/>
    <p:restoredTop sz="85000" autoAdjust="0"/>
  </p:normalViewPr>
  <p:slideViewPr>
    <p:cSldViewPr snapToGrid="0" snapToObjects="1">
      <p:cViewPr varScale="1">
        <p:scale>
          <a:sx n="66" d="100"/>
          <a:sy n="66" d="100"/>
        </p:scale>
        <p:origin x="5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3840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A032-2398-DD4B-BB9B-34BAFE1C64D6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89D15-CD54-DB4D-A8A4-900C81CBB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4D0EF-F183-1546-8782-2532A6395F2B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CF487-F4AE-4A42-8B5E-83E33F2EC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F487-F4AE-4A42-8B5E-83E33F2EC2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57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/>
                </a:solidFill>
              </a:rPr>
              <a:t>Communities are less confined to or defined by place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/>
              <a:t>Technology allows us to build relationships and engage others through networking and fluid communication.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F487-F4AE-4A42-8B5E-83E33F2EC2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5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 by millennials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women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next generation is not willing to wait for change or in line for their turn.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F487-F4AE-4A42-8B5E-83E33F2EC2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6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8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F487-F4AE-4A42-8B5E-83E33F2EC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29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4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F487-F4AE-4A42-8B5E-83E33F2EC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8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15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 by millennials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women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next generation is not willing to wait for change or in line for their turn.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F487-F4AE-4A42-8B5E-83E33F2EC2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63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F487-F4AE-4A42-8B5E-83E33F2EC2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4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11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6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4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9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2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demanding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of the companies we do business with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people are conscious, and are economically motivated by engagement.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F487-F4AE-4A42-8B5E-83E33F2EC2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ADAC-2F05-BA4A-823B-1C3490673F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4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68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Copy Only">
    <p:bg>
      <p:bgPr>
        <a:gradFill>
          <a:gsLst>
            <a:gs pos="100000">
              <a:schemeClr val="accent5"/>
            </a:gs>
            <a:gs pos="30000">
              <a:schemeClr val="accent1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93763" y="1215702"/>
            <a:ext cx="822897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93763" y="864997"/>
            <a:ext cx="712311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Small text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allout -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93763" y="2786063"/>
            <a:ext cx="8718070" cy="2263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accent5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93763" y="2397258"/>
            <a:ext cx="7123112" cy="350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Small text</a:t>
            </a:r>
          </a:p>
        </p:txBody>
      </p:sp>
      <p:sp>
        <p:nvSpPr>
          <p:cNvPr id="12" name="Parallelogram 11"/>
          <p:cNvSpPr/>
          <p:nvPr userDrawn="1"/>
        </p:nvSpPr>
        <p:spPr>
          <a:xfrm>
            <a:off x="10861040" y="1733117"/>
            <a:ext cx="6035921" cy="5352045"/>
          </a:xfrm>
          <a:prstGeom prst="parallelogram">
            <a:avLst/>
          </a:prstGeom>
          <a:gradFill>
            <a:gsLst>
              <a:gs pos="100000">
                <a:schemeClr val="accent6">
                  <a:alpha val="72000"/>
                </a:schemeClr>
              </a:gs>
              <a:gs pos="0">
                <a:schemeClr val="accent1">
                  <a:alpha val="9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Callout -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93763" y="2786063"/>
            <a:ext cx="8718070" cy="2263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accent5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93763" y="2397258"/>
            <a:ext cx="7123112" cy="350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Small text</a:t>
            </a:r>
          </a:p>
        </p:txBody>
      </p:sp>
      <p:sp>
        <p:nvSpPr>
          <p:cNvPr id="12" name="Parallelogram 11"/>
          <p:cNvSpPr/>
          <p:nvPr userDrawn="1"/>
        </p:nvSpPr>
        <p:spPr>
          <a:xfrm flipH="1">
            <a:off x="-4785360" y="1733117"/>
            <a:ext cx="6035921" cy="5352045"/>
          </a:xfrm>
          <a:prstGeom prst="parallelogram">
            <a:avLst/>
          </a:prstGeom>
          <a:gradFill>
            <a:gsLst>
              <a:gs pos="100000">
                <a:schemeClr val="accent6">
                  <a:alpha val="72000"/>
                </a:schemeClr>
              </a:gs>
              <a:gs pos="0">
                <a:schemeClr val="accent1">
                  <a:alpha val="9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28674" y="2781073"/>
            <a:ext cx="3871663" cy="464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Borrower Name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28674" y="3429427"/>
            <a:ext cx="3871663" cy="320842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2"/>
              </a:buClr>
              <a:buFont typeface=".AppleSystemUIFont" charset="-12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BORROWER TYPE</a:t>
            </a:r>
          </a:p>
        </p:txBody>
      </p:sp>
    </p:spTree>
    <p:extLst>
      <p:ext uri="{BB962C8B-B14F-4D97-AF65-F5344CB8AC3E}">
        <p14:creationId xmlns:p14="http://schemas.microsoft.com/office/powerpoint/2010/main" val="89139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28674" y="1324124"/>
            <a:ext cx="3565525" cy="45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BORROWER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8675" y="3091666"/>
            <a:ext cx="2746812" cy="421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$XXX,XXXX.XX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28674" y="4138255"/>
            <a:ext cx="2981326" cy="12125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smtClean="0">
                <a:solidFill>
                  <a:schemeClr val="tx1"/>
                </a:solidFill>
                <a:effectLst/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Project description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28674" y="2718487"/>
            <a:ext cx="2981326" cy="341726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2"/>
              </a:buClr>
              <a:buFont typeface=".AppleSystemUIFont" charset="-12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828674" y="3797304"/>
            <a:ext cx="2981326" cy="348905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2"/>
              </a:buClr>
              <a:buFont typeface=".AppleSystemUIFont" charset="-12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28674" y="1810993"/>
            <a:ext cx="2981326" cy="5610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800" i="1" smtClean="0">
                <a:solidFill>
                  <a:schemeClr val="accent1"/>
                </a:solidFill>
                <a:effectLst/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Location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allout -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36965" y="2583762"/>
            <a:ext cx="8718070" cy="7582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accent5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36965" y="3342011"/>
            <a:ext cx="8718070" cy="128257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Small text</a:t>
            </a:r>
          </a:p>
        </p:txBody>
      </p:sp>
      <p:sp>
        <p:nvSpPr>
          <p:cNvPr id="12" name="Parallelogram 11"/>
          <p:cNvSpPr/>
          <p:nvPr userDrawn="1"/>
        </p:nvSpPr>
        <p:spPr>
          <a:xfrm>
            <a:off x="10861040" y="1733117"/>
            <a:ext cx="6035921" cy="5352045"/>
          </a:xfrm>
          <a:prstGeom prst="parallelogram">
            <a:avLst/>
          </a:prstGeom>
          <a:gradFill>
            <a:gsLst>
              <a:gs pos="100000">
                <a:schemeClr val="accent6">
                  <a:alpha val="72000"/>
                </a:schemeClr>
              </a:gs>
              <a:gs pos="0">
                <a:schemeClr val="accent1">
                  <a:alpha val="9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Grey">
    <p:bg>
      <p:bgPr>
        <a:gradFill>
          <a:gsLst>
            <a:gs pos="67000">
              <a:srgbClr val="4D7F95"/>
            </a:gs>
            <a:gs pos="100000">
              <a:schemeClr val="accent5"/>
            </a:gs>
            <a:gs pos="0">
              <a:schemeClr val="accent4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13000">
                <a:srgbClr val="555867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50850" y="2165731"/>
            <a:ext cx="8284535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100000"/>
              <a:buFont typeface=".AppleSystemUIFont" charset="-120"/>
              <a:buChar char="|"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accent2"/>
              </a:buCl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0763" y="1244600"/>
            <a:ext cx="5486400" cy="6905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93763" y="2443163"/>
            <a:ext cx="4668837" cy="2263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accent5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93763" y="2054358"/>
            <a:ext cx="3814680" cy="350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Small text</a:t>
            </a:r>
          </a:p>
        </p:txBody>
      </p:sp>
    </p:spTree>
    <p:extLst>
      <p:ext uri="{BB962C8B-B14F-4D97-AF65-F5344CB8AC3E}">
        <p14:creationId xmlns:p14="http://schemas.microsoft.com/office/powerpoint/2010/main" val="1888035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row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>
            <a:off x="4981353" y="0"/>
            <a:ext cx="9609289" cy="8520546"/>
          </a:xfrm>
          <a:prstGeom prst="parallelogram">
            <a:avLst/>
          </a:prstGeom>
          <a:gradFill>
            <a:gsLst>
              <a:gs pos="100000">
                <a:schemeClr val="bg1">
                  <a:alpha val="74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charset="0"/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29272" y="1855789"/>
            <a:ext cx="4398962" cy="4500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accent5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Borrower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29272" y="2332383"/>
            <a:ext cx="4398962" cy="4500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1" baseline="0">
                <a:solidFill>
                  <a:schemeClr val="accent5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Borrower Location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29273" y="2999246"/>
            <a:ext cx="4398962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chemeClr val="accent2"/>
              </a:buClr>
              <a:buFont typeface=".AppleSystemUIFont" charset="-120"/>
              <a:buNone/>
              <a:defRPr sz="2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20000"/>
              </a:lnSpc>
              <a:buClr>
                <a:schemeClr val="accent2"/>
              </a:buClr>
              <a:defRPr sz="2200"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877195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13000">
                <a:schemeClr val="accent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 userDrawn="1"/>
        </p:nvSpPr>
        <p:spPr>
          <a:xfrm>
            <a:off x="6665448" y="673049"/>
            <a:ext cx="6352034" cy="871537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rPr>
              <a:t>Investors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717304" y="2096990"/>
            <a:ext cx="3929559" cy="3702799"/>
            <a:chOff x="6717304" y="1986632"/>
            <a:chExt cx="3929559" cy="3702799"/>
          </a:xfrm>
        </p:grpSpPr>
        <p:sp>
          <p:nvSpPr>
            <p:cNvPr id="15" name="TextBox 14"/>
            <p:cNvSpPr txBox="1"/>
            <p:nvPr/>
          </p:nvSpPr>
          <p:spPr>
            <a:xfrm>
              <a:off x="8005423" y="2073108"/>
              <a:ext cx="2141797" cy="404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Invest locally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5423" y="3219432"/>
              <a:ext cx="2641440" cy="743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Support social enterprises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5423" y="4581435"/>
              <a:ext cx="25300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Get more than just profits on their investment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0824" y="4724724"/>
              <a:ext cx="766198" cy="7661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6528" y="1986632"/>
              <a:ext cx="867426" cy="61024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7304" y="3222829"/>
              <a:ext cx="945872" cy="725169"/>
            </a:xfrm>
            <a:prstGeom prst="rect">
              <a:avLst/>
            </a:prstGeom>
          </p:spPr>
        </p:pic>
      </p:grpSp>
      <p:sp>
        <p:nvSpPr>
          <p:cNvPr id="21" name="Text Placeholder 1"/>
          <p:cNvSpPr txBox="1">
            <a:spLocks/>
          </p:cNvSpPr>
          <p:nvPr userDrawn="1"/>
        </p:nvSpPr>
        <p:spPr>
          <a:xfrm>
            <a:off x="9015983" y="656573"/>
            <a:ext cx="6352034" cy="871537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rPr>
              <a:t>who want to</a:t>
            </a:r>
          </a:p>
        </p:txBody>
      </p:sp>
    </p:spTree>
    <p:extLst>
      <p:ext uri="{BB962C8B-B14F-4D97-AF65-F5344CB8AC3E}">
        <p14:creationId xmlns:p14="http://schemas.microsoft.com/office/powerpoint/2010/main" val="13707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1" grpId="0" build="p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7135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2498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6766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0621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4693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3379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0247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2187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1568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07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 txBox="1">
            <a:spLocks/>
          </p:cNvSpPr>
          <p:nvPr userDrawn="1"/>
        </p:nvSpPr>
        <p:spPr>
          <a:xfrm>
            <a:off x="834184" y="673049"/>
            <a:ext cx="5195914" cy="871537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mr-IN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"/>
                <a:cs typeface="Mangal" charset="0"/>
              </a:rPr>
              <a:t>…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rPr>
              <a:t>and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rPr>
              <a:t>borrowers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34184" y="2009774"/>
            <a:ext cx="4392312" cy="3579145"/>
            <a:chOff x="834184" y="2592019"/>
            <a:chExt cx="4392312" cy="35791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071" y="5296847"/>
              <a:ext cx="636638" cy="8743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688" y="2592019"/>
              <a:ext cx="741474" cy="73750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184" y="3953352"/>
              <a:ext cx="877835" cy="76316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949896" y="2595379"/>
              <a:ext cx="3276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Patient, flexible, risk tolerant capital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9896" y="3961212"/>
              <a:ext cx="3162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Support where and when they need it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9896" y="5368694"/>
              <a:ext cx="29908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Capital without sacrificing ownership</a:t>
              </a:r>
            </a:p>
          </p:txBody>
        </p:sp>
      </p:grpSp>
      <p:sp>
        <p:nvSpPr>
          <p:cNvPr id="22" name="Text Placeholder 1"/>
          <p:cNvSpPr txBox="1">
            <a:spLocks/>
          </p:cNvSpPr>
          <p:nvPr userDrawn="1"/>
        </p:nvSpPr>
        <p:spPr>
          <a:xfrm>
            <a:off x="4387264" y="640097"/>
            <a:ext cx="2697274" cy="871537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rPr>
              <a:t>who need</a:t>
            </a:r>
          </a:p>
        </p:txBody>
      </p:sp>
    </p:spTree>
    <p:extLst>
      <p:ext uri="{BB962C8B-B14F-4D97-AF65-F5344CB8AC3E}">
        <p14:creationId xmlns:p14="http://schemas.microsoft.com/office/powerpoint/2010/main" val="209754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2" grpId="0" build="p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012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36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 flip="none" rotWithShape="1">
          <a:gsLst>
            <a:gs pos="67000">
              <a:srgbClr val="4D7F95"/>
            </a:gs>
            <a:gs pos="100000">
              <a:schemeClr val="accent5"/>
            </a:gs>
            <a:gs pos="0">
              <a:schemeClr val="accent4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0851" y="864997"/>
            <a:ext cx="8688572" cy="132556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2"/>
              </a:buClr>
              <a:buFont typeface=".AppleSystemUIFont" charset="-120"/>
              <a:buChar char="/"/>
              <a:defRPr sz="14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50851" y="1527778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accent2"/>
              </a:buCl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359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allout - Blue">
    <p:bg>
      <p:bgPr>
        <a:gradFill flip="none" rotWithShape="1">
          <a:gsLst>
            <a:gs pos="67000">
              <a:srgbClr val="4D7F95"/>
            </a:gs>
            <a:gs pos="100000">
              <a:schemeClr val="accent5"/>
            </a:gs>
            <a:gs pos="0">
              <a:schemeClr val="accent4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93763" y="2786063"/>
            <a:ext cx="822897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93763" y="2435358"/>
            <a:ext cx="712311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Small text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allout - Blue">
    <p:bg>
      <p:bgPr>
        <a:gradFill flip="none" rotWithShape="1">
          <a:gsLst>
            <a:gs pos="67000">
              <a:srgbClr val="4D7F95"/>
            </a:gs>
            <a:gs pos="100000">
              <a:schemeClr val="accent5"/>
            </a:gs>
            <a:gs pos="0">
              <a:schemeClr val="accent4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981514" y="2786063"/>
            <a:ext cx="8228972" cy="871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/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34444" y="2435358"/>
            <a:ext cx="7123112" cy="871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Small text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py Only">
    <p:bg>
      <p:bgPr>
        <a:gradFill>
          <a:gsLst>
            <a:gs pos="100000">
              <a:schemeClr val="accent5"/>
            </a:gs>
            <a:gs pos="30000">
              <a:schemeClr val="accent1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93763" y="2786063"/>
            <a:ext cx="822897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93763" y="2435358"/>
            <a:ext cx="712311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Small text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Copy Only">
    <p:bg>
      <p:bgPr>
        <a:gradFill>
          <a:gsLst>
            <a:gs pos="100000">
              <a:schemeClr val="accent5"/>
            </a:gs>
            <a:gs pos="1000">
              <a:schemeClr val="accent1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981514" y="2786063"/>
            <a:ext cx="8228972" cy="68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34444" y="3466214"/>
            <a:ext cx="7123112" cy="16161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2400" b="0" baseline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Small text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49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1" r:id="rId3"/>
    <p:sldLayoutId id="2147483651" r:id="rId4"/>
    <p:sldLayoutId id="2147483652" r:id="rId5"/>
    <p:sldLayoutId id="2147483659" r:id="rId6"/>
    <p:sldLayoutId id="2147483669" r:id="rId7"/>
    <p:sldLayoutId id="2147483670" r:id="rId8"/>
    <p:sldLayoutId id="2147483679" r:id="rId9"/>
    <p:sldLayoutId id="2147483673" r:id="rId10"/>
    <p:sldLayoutId id="2147483654" r:id="rId11"/>
    <p:sldLayoutId id="2147483678" r:id="rId12"/>
    <p:sldLayoutId id="2147483676" r:id="rId13"/>
    <p:sldLayoutId id="2147483677" r:id="rId14"/>
    <p:sldLayoutId id="2147483674" r:id="rId15"/>
    <p:sldLayoutId id="2147483661" r:id="rId16"/>
    <p:sldLayoutId id="2147483656" r:id="rId17"/>
    <p:sldLayoutId id="2147483660" r:id="rId18"/>
    <p:sldLayoutId id="214748366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77324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" y="3561"/>
            <a:ext cx="12185670" cy="6854439"/>
          </a:xfrm>
          <a:prstGeom prst="rect">
            <a:avLst/>
          </a:prstGeom>
        </p:spPr>
      </p:pic>
      <p:pic>
        <p:nvPicPr>
          <p:cNvPr id="9" name="Picture Placeholder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0" y="0"/>
            <a:ext cx="12220596" cy="6934650"/>
          </a:xfrm>
          <a:prstGeom prst="rect">
            <a:avLst/>
          </a:prstGeom>
        </p:spPr>
      </p:pic>
      <p:pic>
        <p:nvPicPr>
          <p:cNvPr id="10" name="Picture Placeholder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5670" cy="6907479"/>
          </a:xfrm>
          <a:prstGeom prst="rect">
            <a:avLst/>
          </a:prstGeom>
        </p:spPr>
      </p:pic>
      <p:pic>
        <p:nvPicPr>
          <p:cNvPr id="12" name="Picture Placeholder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46"/>
          <a:stretch/>
        </p:blipFill>
        <p:spPr>
          <a:xfrm>
            <a:off x="0" y="0"/>
            <a:ext cx="12301202" cy="6907479"/>
          </a:xfrm>
          <a:prstGeom prst="rect">
            <a:avLst/>
          </a:prstGeom>
        </p:spPr>
      </p:pic>
      <p:pic>
        <p:nvPicPr>
          <p:cNvPr id="13" name="Picture Placeholder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256" y="0"/>
            <a:ext cx="12286445" cy="6907478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>
            <a:off x="-2064895" y="0"/>
            <a:ext cx="8482172" cy="8520546"/>
          </a:xfrm>
          <a:prstGeom prst="parallelogram">
            <a:avLst>
              <a:gd name="adj" fmla="val 22416"/>
            </a:avLst>
          </a:prstGeom>
          <a:gradFill>
            <a:gsLst>
              <a:gs pos="99000">
                <a:schemeClr val="accent5"/>
              </a:gs>
              <a:gs pos="0">
                <a:schemeClr val="accent1">
                  <a:alpha val="9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95" y="528118"/>
            <a:ext cx="1521397" cy="59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8882" y="6236579"/>
            <a:ext cx="290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chemeClr val="bg1"/>
                </a:solidFill>
              </a:rPr>
              <a:t>@</a:t>
            </a:r>
            <a:r>
              <a:rPr lang="en-US" sz="1200" b="0" i="0" dirty="0">
                <a:solidFill>
                  <a:schemeClr val="bg1"/>
                </a:solidFill>
              </a:rPr>
              <a:t>BenefitChicago</a:t>
            </a:r>
            <a:endParaRPr lang="en-US" sz="1200" b="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282" y="2322784"/>
            <a:ext cx="43754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The Challenge of Impact Investing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509" y="6316796"/>
            <a:ext cx="207404" cy="1688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072" y="6307412"/>
            <a:ext cx="172388" cy="1723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9" y="6312280"/>
            <a:ext cx="174211" cy="174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904160-B21E-CF45-8CF8-FA7CC4043DE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618" y="6318673"/>
            <a:ext cx="163375" cy="1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repeatCount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repeatCount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repeatCount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99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9DA6EF32-91EA-A84C-AB7C-B3FE5C58C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16476"/>
            <a:ext cx="12192000" cy="6874476"/>
          </a:xfrm>
          <a:prstGeom prst="rect">
            <a:avLst/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5067" y="3180523"/>
            <a:ext cx="8161866" cy="11345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i="1" dirty="0">
                <a:solidFill>
                  <a:schemeClr val="accent2"/>
                </a:solidFill>
              </a:rPr>
              <a:t>Demographics</a:t>
            </a:r>
            <a:r>
              <a:rPr lang="en-US" sz="3200" b="0" i="1" dirty="0">
                <a:solidFill>
                  <a:schemeClr val="accent2"/>
                </a:solidFill>
              </a:rPr>
              <a:t> </a:t>
            </a:r>
            <a:r>
              <a:rPr lang="en-US" sz="3200" b="0" dirty="0"/>
              <a:t>are changing</a:t>
            </a:r>
          </a:p>
        </p:txBody>
      </p:sp>
    </p:spTree>
    <p:extLst>
      <p:ext uri="{BB962C8B-B14F-4D97-AF65-F5344CB8AC3E}">
        <p14:creationId xmlns:p14="http://schemas.microsoft.com/office/powerpoint/2010/main" val="21463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63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5067" y="2812310"/>
            <a:ext cx="8161866" cy="187099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0" dirty="0"/>
              <a:t>There is significant </a:t>
            </a:r>
            <a:r>
              <a:rPr lang="en-US" sz="3200" i="1" dirty="0">
                <a:solidFill>
                  <a:schemeClr val="accent2"/>
                </a:solidFill>
              </a:rPr>
              <a:t>lack of capital </a:t>
            </a:r>
            <a:r>
              <a:rPr lang="en-US" sz="3200" b="0" dirty="0"/>
              <a:t>across the areas that need it most.</a:t>
            </a:r>
          </a:p>
        </p:txBody>
      </p:sp>
    </p:spTree>
    <p:extLst>
      <p:ext uri="{BB962C8B-B14F-4D97-AF65-F5344CB8AC3E}">
        <p14:creationId xmlns:p14="http://schemas.microsoft.com/office/powerpoint/2010/main" val="20694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823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45172" y="1712379"/>
            <a:ext cx="4869712" cy="1838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chemeClr val="accent5"/>
                </a:solidFill>
              </a:rPr>
              <a:t>Areas of persistent poverty have a need for capital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C854B8-5F10-7A4E-89D1-2EF8D27D741A}"/>
              </a:ext>
            </a:extLst>
          </p:cNvPr>
          <p:cNvSpPr txBox="1"/>
          <p:nvPr/>
        </p:nvSpPr>
        <p:spPr>
          <a:xfrm>
            <a:off x="7174642" y="3918357"/>
            <a:ext cx="4378729" cy="119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sz="1400" i="1" dirty="0">
                <a:solidFill>
                  <a:schemeClr val="tx2"/>
                </a:solidFill>
              </a:rPr>
              <a:t>More than 14% of the U.S. population has been </a:t>
            </a:r>
            <a:br>
              <a:rPr lang="en-US" sz="1400" i="1" dirty="0">
                <a:solidFill>
                  <a:schemeClr val="tx2"/>
                </a:solidFill>
              </a:rPr>
            </a:br>
            <a:r>
              <a:rPr lang="en-US" sz="1400" i="1" dirty="0">
                <a:solidFill>
                  <a:schemeClr val="tx2"/>
                </a:solidFill>
              </a:rPr>
              <a:t>living in poverty</a:t>
            </a:r>
          </a:p>
          <a:p>
            <a:pPr>
              <a:lnSpc>
                <a:spcPct val="200000"/>
              </a:lnSpc>
            </a:pPr>
            <a:r>
              <a:rPr lang="en-US" sz="1000" b="1" dirty="0">
                <a:solidFill>
                  <a:schemeClr val="tx2"/>
                </a:solidFill>
              </a:rPr>
              <a:t>Source: </a:t>
            </a:r>
            <a:r>
              <a:rPr lang="en-US" sz="1000" dirty="0">
                <a:solidFill>
                  <a:schemeClr val="tx2"/>
                </a:solidFill>
              </a:rPr>
              <a:t>U.S. Census Bureau, 2015 American Community Survey </a:t>
            </a:r>
          </a:p>
          <a:p>
            <a:pPr lvl="0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872423B-97A3-264B-A26C-A75117E2016E}"/>
              </a:ext>
            </a:extLst>
          </p:cNvPr>
          <p:cNvSpPr/>
          <p:nvPr/>
        </p:nvSpPr>
        <p:spPr>
          <a:xfrm rot="10800000">
            <a:off x="6258494" y="3918357"/>
            <a:ext cx="248492" cy="255318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5" y="642343"/>
            <a:ext cx="6691086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175"/>
            <a:ext cx="12192000" cy="6858000"/>
          </a:xfrm>
          <a:prstGeom prst="rect">
            <a:avLst/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8629" y="2812310"/>
            <a:ext cx="10929257" cy="277152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0" dirty="0"/>
              <a:t>Many of these areas are rich with </a:t>
            </a:r>
            <a:br>
              <a:rPr lang="en-US" sz="3200" b="0" dirty="0"/>
            </a:br>
            <a:r>
              <a:rPr lang="en-US" sz="3200" i="1" dirty="0">
                <a:solidFill>
                  <a:schemeClr val="accent2"/>
                </a:solidFill>
              </a:rPr>
              <a:t>intellectual capital,</a:t>
            </a:r>
            <a:r>
              <a:rPr lang="en-US" sz="3200" i="1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3200" i="1" dirty="0">
                <a:solidFill>
                  <a:schemeClr val="accent2"/>
                </a:solidFill>
              </a:rPr>
              <a:t>social capital, </a:t>
            </a:r>
            <a:r>
              <a:rPr lang="en-US" sz="3200" b="0" dirty="0"/>
              <a:t>and </a:t>
            </a:r>
          </a:p>
          <a:p>
            <a:pPr>
              <a:lnSpc>
                <a:spcPct val="110000"/>
              </a:lnSpc>
            </a:pPr>
            <a:r>
              <a:rPr lang="en-US" sz="3200" i="1" dirty="0">
                <a:solidFill>
                  <a:schemeClr val="accent2"/>
                </a:solidFill>
              </a:rPr>
              <a:t>investor capacity. </a:t>
            </a:r>
          </a:p>
        </p:txBody>
      </p:sp>
    </p:spTree>
    <p:extLst>
      <p:ext uri="{BB962C8B-B14F-4D97-AF65-F5344CB8AC3E}">
        <p14:creationId xmlns:p14="http://schemas.microsoft.com/office/powerpoint/2010/main" val="19274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1125402" y="1716342"/>
            <a:ext cx="7123112" cy="3507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Chicago Capital Landscape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912972" y="1712378"/>
            <a:ext cx="4903911" cy="4441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chemeClr val="accent5"/>
                </a:solidFill>
              </a:rPr>
              <a:t>We need to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bridge the gap </a:t>
            </a:r>
          </a:p>
          <a:p>
            <a:pPr lvl="0"/>
            <a:r>
              <a:rPr lang="en-US" sz="2800" b="0" dirty="0">
                <a:solidFill>
                  <a:schemeClr val="accent4"/>
                </a:solidFill>
              </a:rPr>
              <a:t>between the areas of poverty and capital</a:t>
            </a:r>
          </a:p>
          <a:p>
            <a:pPr lvl="0">
              <a:spcBef>
                <a:spcPts val="0"/>
              </a:spcBef>
            </a:pPr>
            <a:endParaRPr lang="en-US" sz="1200" b="0" dirty="0">
              <a:solidFill>
                <a:srgbClr val="41414D"/>
              </a:solidFill>
            </a:endParaRPr>
          </a:p>
          <a:p>
            <a:pPr lvl="0">
              <a:spcBef>
                <a:spcPts val="0"/>
              </a:spcBef>
            </a:pPr>
            <a:endParaRPr lang="en-US" sz="1200" b="0" dirty="0">
              <a:solidFill>
                <a:srgbClr val="41414D"/>
              </a:solidFill>
            </a:endParaRPr>
          </a:p>
          <a:p>
            <a:pPr lvl="0">
              <a:spcBef>
                <a:spcPts val="0"/>
              </a:spcBef>
            </a:pPr>
            <a:endParaRPr lang="en-US" sz="1200" b="0" dirty="0">
              <a:solidFill>
                <a:srgbClr val="41414D"/>
              </a:solidFill>
            </a:endParaRPr>
          </a:p>
          <a:p>
            <a:pPr lvl="0">
              <a:spcBef>
                <a:spcPts val="0"/>
              </a:spcBef>
            </a:pPr>
            <a:endParaRPr lang="en-US" sz="1200" b="0" dirty="0">
              <a:solidFill>
                <a:srgbClr val="41414D"/>
              </a:solidFill>
            </a:endParaRPr>
          </a:p>
          <a:p>
            <a:pPr lvl="0">
              <a:spcBef>
                <a:spcPts val="0"/>
              </a:spcBef>
            </a:pPr>
            <a:endParaRPr lang="en-US" sz="1200" b="0" dirty="0">
              <a:solidFill>
                <a:srgbClr val="41414D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000" dirty="0">
                <a:solidFill>
                  <a:schemeClr val="tx2"/>
                </a:solidFill>
              </a:rPr>
              <a:t>Source:</a:t>
            </a:r>
            <a:r>
              <a:rPr lang="en-US" sz="1000" b="0" dirty="0">
                <a:solidFill>
                  <a:schemeClr val="tx2"/>
                </a:solidFill>
              </a:rPr>
              <a:t> U.S. Census Bureau, 2015 American Community Survey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1" y="718054"/>
            <a:ext cx="6693988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593" y="-1561495"/>
            <a:ext cx="13628914" cy="90859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3" y="-16476"/>
            <a:ext cx="12192000" cy="6874476"/>
          </a:xfrm>
          <a:prstGeom prst="rect">
            <a:avLst/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5067" y="3180523"/>
            <a:ext cx="8161866" cy="11345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0" dirty="0"/>
              <a:t>Shared </a:t>
            </a:r>
            <a:r>
              <a:rPr lang="en-US" sz="3200" i="1" dirty="0">
                <a:solidFill>
                  <a:schemeClr val="accent2"/>
                </a:solidFill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260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593" y="-1561495"/>
            <a:ext cx="13628914" cy="90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2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44" y="-787401"/>
            <a:ext cx="12197444" cy="81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7395" y="3213463"/>
            <a:ext cx="7797210" cy="93004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What is Impact Investing?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073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0575"/>
            <a:ext cx="12192000" cy="83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/>
            </a:gs>
            <a:gs pos="30000">
              <a:schemeClr val="accent1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627" y="2663024"/>
            <a:ext cx="3884747" cy="152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177" y="5910440"/>
            <a:ext cx="554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@</a:t>
            </a:r>
            <a:r>
              <a:rPr lang="en-US" sz="1400" b="1" dirty="0" err="1"/>
              <a:t>WilliamWTowns</a:t>
            </a:r>
            <a:r>
              <a:rPr lang="en-US" sz="1400" b="1" dirty="0"/>
              <a:t> </a:t>
            </a:r>
            <a:r>
              <a:rPr lang="en-US" sz="1400" b="1" i="1" dirty="0"/>
              <a:t>@</a:t>
            </a:r>
            <a:r>
              <a:rPr lang="en-US" sz="1400" b="1" i="0" dirty="0"/>
              <a:t>BenefitChicago</a:t>
            </a:r>
            <a:endParaRPr lang="en-US" sz="1400" b="1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AA1F7-B360-BE45-A124-FC14D40D43EA}"/>
              </a:ext>
            </a:extLst>
          </p:cNvPr>
          <p:cNvGrpSpPr/>
          <p:nvPr/>
        </p:nvGrpSpPr>
        <p:grpSpPr>
          <a:xfrm>
            <a:off x="5095239" y="5381777"/>
            <a:ext cx="2001522" cy="321223"/>
            <a:chOff x="5253202" y="5543053"/>
            <a:chExt cx="2443602" cy="3921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1068" y="5543053"/>
              <a:ext cx="481785" cy="3921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4204" y="5571183"/>
              <a:ext cx="364041" cy="3640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202" y="5571183"/>
              <a:ext cx="334616" cy="33461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29BBF1-EA5A-8340-AD1F-1CA2D8B1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2762" y="5571183"/>
              <a:ext cx="364042" cy="36404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928052" y="6218217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info@BenefitChicago.org</a:t>
            </a:r>
          </a:p>
        </p:txBody>
      </p:sp>
    </p:spTree>
    <p:extLst>
      <p:ext uri="{BB962C8B-B14F-4D97-AF65-F5344CB8AC3E}">
        <p14:creationId xmlns:p14="http://schemas.microsoft.com/office/powerpoint/2010/main" val="12937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2282550" y="749575"/>
            <a:ext cx="74436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3600" b="1" kern="0" dirty="0">
                <a:solidFill>
                  <a:srgbClr val="005EB8"/>
                </a:solidFill>
                <a:latin typeface="Proxima Nova"/>
                <a:ea typeface="Proxima Nova"/>
                <a:cs typeface="Proxima Nova"/>
                <a:sym typeface="Proxima Nova"/>
              </a:rPr>
              <a:t>Mark your calendars for the next…</a:t>
            </a:r>
            <a:endParaRPr sz="3600" b="1" kern="0" dirty="0">
              <a:solidFill>
                <a:srgbClr val="005EB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2282550" y="2149784"/>
            <a:ext cx="7443600" cy="30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50000"/>
              </a:lnSpc>
              <a:buClr>
                <a:srgbClr val="0097A7"/>
              </a:buClr>
              <a:buSzPts val="1800"/>
            </a:pPr>
            <a:r>
              <a:rPr lang="en-US" sz="2800" b="1" kern="0" dirty="0">
                <a:solidFill>
                  <a:srgbClr val="0097A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Impact Investing </a:t>
            </a:r>
          </a:p>
          <a:p>
            <a:pPr marL="114300">
              <a:lnSpc>
                <a:spcPct val="150000"/>
              </a:lnSpc>
              <a:buClr>
                <a:srgbClr val="0097A7"/>
              </a:buClr>
              <a:buSzPts val="1800"/>
            </a:pPr>
            <a:r>
              <a:rPr lang="en-US" sz="2800" b="1" kern="0" dirty="0">
                <a:solidFill>
                  <a:srgbClr val="0097A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Community of Practice Call </a:t>
            </a:r>
          </a:p>
          <a:p>
            <a:pPr marL="114300">
              <a:lnSpc>
                <a:spcPct val="150000"/>
              </a:lnSpc>
              <a:buClr>
                <a:srgbClr val="0097A7"/>
              </a:buClr>
              <a:buSzPts val="1800"/>
            </a:pPr>
            <a:r>
              <a:rPr lang="en-US" sz="2800" kern="0" dirty="0">
                <a:solidFill>
                  <a:srgbClr val="0097A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Thursday, June 7</a:t>
            </a:r>
            <a:r>
              <a:rPr lang="en-US" sz="2800" kern="0" baseline="30000" dirty="0">
                <a:solidFill>
                  <a:srgbClr val="0097A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th</a:t>
            </a:r>
            <a:endParaRPr lang="en-US" sz="2800" kern="0" dirty="0">
              <a:solidFill>
                <a:srgbClr val="0097A7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114300">
              <a:lnSpc>
                <a:spcPct val="150000"/>
              </a:lnSpc>
              <a:buClr>
                <a:srgbClr val="0097A7"/>
              </a:buClr>
              <a:buSzPts val="1800"/>
            </a:pPr>
            <a:r>
              <a:rPr lang="en-US" sz="2800" kern="0" dirty="0">
                <a:solidFill>
                  <a:srgbClr val="0097A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5 pm Pacific</a:t>
            </a:r>
            <a:endParaRPr sz="2800" kern="0" dirty="0">
              <a:solidFill>
                <a:srgbClr val="0097A7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4975475" y="6247075"/>
            <a:ext cx="4754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" sz="1200" kern="0">
                <a:solidFill>
                  <a:srgbClr val="2267AF"/>
                </a:solidFill>
                <a:latin typeface="Proxima Nova"/>
                <a:ea typeface="Proxima Nova"/>
                <a:cs typeface="Proxima Nova"/>
                <a:sym typeface="Proxima Nova"/>
              </a:rPr>
              <a:t>STRETCH</a:t>
            </a:r>
            <a:r>
              <a:rPr lang="en" sz="12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 |  </a:t>
            </a:r>
            <a:r>
              <a:rPr lang="en" sz="1200" kern="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CONNECTION</a:t>
            </a:r>
            <a:r>
              <a:rPr lang="en" sz="12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 |  </a:t>
            </a:r>
            <a:r>
              <a:rPr lang="en" sz="1200" kern="0">
                <a:solidFill>
                  <a:srgbClr val="674EA7"/>
                </a:solidFill>
                <a:latin typeface="Proxima Nova"/>
                <a:ea typeface="Proxima Nova"/>
                <a:cs typeface="Proxima Nova"/>
                <a:sym typeface="Proxima Nova"/>
              </a:rPr>
              <a:t>EQUITY</a:t>
            </a:r>
            <a:r>
              <a:rPr lang="en" sz="12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 |  </a:t>
            </a:r>
            <a:r>
              <a:rPr lang="en" sz="1200" kern="0">
                <a:solidFill>
                  <a:srgbClr val="E69138"/>
                </a:solidFill>
                <a:latin typeface="Proxima Nova"/>
                <a:ea typeface="Proxima Nova"/>
                <a:cs typeface="Proxima Nova"/>
                <a:sym typeface="Proxima Nova"/>
              </a:rPr>
              <a:t>ACCOUNTABILITY</a:t>
            </a:r>
            <a:endParaRPr sz="1200" kern="0">
              <a:solidFill>
                <a:srgbClr val="E6913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Shape 111">
            <a:extLst>
              <a:ext uri="{FF2B5EF4-FFF2-40B4-BE49-F238E27FC236}">
                <a16:creationId xmlns:a16="http://schemas.microsoft.com/office/drawing/2014/main" id="{0C646BC3-D38F-43E2-B8E4-8943D5783E65}"/>
              </a:ext>
            </a:extLst>
          </p:cNvPr>
          <p:cNvSpPr txBox="1"/>
          <p:nvPr/>
        </p:nvSpPr>
        <p:spPr>
          <a:xfrm>
            <a:off x="3351300" y="4993910"/>
            <a:ext cx="5306100" cy="50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Look for registration e-mail soon!</a:t>
            </a:r>
            <a:endParaRPr i="1" kern="0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rgbClr val="000000"/>
              </a:buClr>
            </a:pPr>
            <a:endParaRPr kern="0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rgbClr val="000000"/>
              </a:buClr>
            </a:pPr>
            <a:endParaRPr kern="0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rgbClr val="000000"/>
              </a:buClr>
            </a:pPr>
            <a:endParaRPr kern="0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3258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150"/>
            <a:ext cx="12172950" cy="6915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5B47C2-E3C4-AF4C-AB06-15C1A8747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31532" y="2495001"/>
            <a:ext cx="7128933" cy="322027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0" dirty="0"/>
              <a:t>Impact investments aim to generate specific</a:t>
            </a:r>
            <a:r>
              <a:rPr lang="en-US" sz="3200" i="1" dirty="0">
                <a:solidFill>
                  <a:schemeClr val="accent2"/>
                </a:solidFill>
              </a:rPr>
              <a:t> beneficial social outcomes </a:t>
            </a:r>
            <a:r>
              <a:rPr lang="en-US" sz="3200" b="0" dirty="0"/>
              <a:t>in addition to </a:t>
            </a:r>
            <a:r>
              <a:rPr lang="en-US" sz="3200" i="1" dirty="0">
                <a:solidFill>
                  <a:schemeClr val="accent2"/>
                </a:solidFill>
              </a:rPr>
              <a:t>financial gain.</a:t>
            </a:r>
            <a:endParaRPr lang="en-US" sz="32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7395" y="3155797"/>
            <a:ext cx="7797210" cy="93004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Why now?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1568"/>
            <a:ext cx="12192000" cy="812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5067" y="3180523"/>
            <a:ext cx="8161866" cy="11345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0" dirty="0"/>
              <a:t>The way things </a:t>
            </a:r>
            <a:r>
              <a:rPr lang="en-US" sz="3200" i="1" dirty="0">
                <a:solidFill>
                  <a:schemeClr val="accent2"/>
                </a:solidFill>
              </a:rPr>
              <a:t>change </a:t>
            </a:r>
            <a:r>
              <a:rPr lang="en-US" sz="3200" b="0" dirty="0"/>
              <a:t>has</a:t>
            </a:r>
            <a:r>
              <a:rPr lang="en-US" sz="3200" dirty="0"/>
              <a:t> </a:t>
            </a:r>
            <a:r>
              <a:rPr lang="en-US" sz="3200" i="1" dirty="0">
                <a:solidFill>
                  <a:schemeClr val="accent2"/>
                </a:solidFill>
              </a:rPr>
              <a:t>changed.</a:t>
            </a:r>
            <a:endParaRPr lang="en-US" sz="32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1568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8154"/>
            <a:ext cx="12192000" cy="8159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5067" y="3180523"/>
            <a:ext cx="8161866" cy="11345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i="1" dirty="0">
                <a:solidFill>
                  <a:schemeClr val="accent2"/>
                </a:solidFill>
              </a:rPr>
              <a:t>Information</a:t>
            </a:r>
            <a:r>
              <a:rPr lang="en-US" sz="3200" b="0" i="1" dirty="0">
                <a:solidFill>
                  <a:schemeClr val="accent2"/>
                </a:solidFill>
              </a:rPr>
              <a:t> </a:t>
            </a:r>
            <a:r>
              <a:rPr lang="en-US" sz="3200" b="0" dirty="0"/>
              <a:t>is everywhere</a:t>
            </a:r>
          </a:p>
        </p:txBody>
      </p:sp>
    </p:spTree>
    <p:extLst>
      <p:ext uri="{BB962C8B-B14F-4D97-AF65-F5344CB8AC3E}">
        <p14:creationId xmlns:p14="http://schemas.microsoft.com/office/powerpoint/2010/main" val="6313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8154"/>
            <a:ext cx="12192000" cy="81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5067" y="3180523"/>
            <a:ext cx="8161866" cy="11345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0" dirty="0"/>
              <a:t>It’s a </a:t>
            </a:r>
            <a:r>
              <a:rPr lang="en-US" sz="3200" i="1" dirty="0">
                <a:solidFill>
                  <a:schemeClr val="accent2"/>
                </a:solidFill>
              </a:rPr>
              <a:t>virtual world</a:t>
            </a:r>
          </a:p>
        </p:txBody>
      </p:sp>
    </p:spTree>
    <p:extLst>
      <p:ext uri="{BB962C8B-B14F-4D97-AF65-F5344CB8AC3E}">
        <p14:creationId xmlns:p14="http://schemas.microsoft.com/office/powerpoint/2010/main" val="1151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enefit Chicago">
      <a:dk1>
        <a:srgbClr val="5E656A"/>
      </a:dk1>
      <a:lt1>
        <a:srgbClr val="FFFFFF"/>
      </a:lt1>
      <a:dk2>
        <a:srgbClr val="41414D"/>
      </a:dk2>
      <a:lt2>
        <a:srgbClr val="E7E6E6"/>
      </a:lt2>
      <a:accent1>
        <a:srgbClr val="4C9987"/>
      </a:accent1>
      <a:accent2>
        <a:srgbClr val="E3CB30"/>
      </a:accent2>
      <a:accent3>
        <a:srgbClr val="B6A632"/>
      </a:accent3>
      <a:accent4>
        <a:srgbClr val="555867"/>
      </a:accent4>
      <a:accent5>
        <a:srgbClr val="4991AA"/>
      </a:accent5>
      <a:accent6>
        <a:srgbClr val="6BB3C6"/>
      </a:accent6>
      <a:hlink>
        <a:srgbClr val="65C3A7"/>
      </a:hlink>
      <a:folHlink>
        <a:srgbClr val="5E65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6080</TotalTime>
  <Words>251</Words>
  <Application>Microsoft Office PowerPoint</Application>
  <PresentationFormat>Widescreen</PresentationFormat>
  <Paragraphs>60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.AppleSystemUIFont</vt:lpstr>
      <vt:lpstr>Arial</vt:lpstr>
      <vt:lpstr>Calibri</vt:lpstr>
      <vt:lpstr>Helvetica Neue</vt:lpstr>
      <vt:lpstr>Mangal</vt:lpstr>
      <vt:lpstr>Proxima Nova</vt:lpstr>
      <vt:lpstr>Proxima Nova Semibold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creative@bluedaring.com</dc:creator>
  <cp:lastModifiedBy>Emily Reitman</cp:lastModifiedBy>
  <cp:revision>386</cp:revision>
  <cp:lastPrinted>2017-11-29T16:06:49Z</cp:lastPrinted>
  <dcterms:created xsi:type="dcterms:W3CDTF">2017-11-01T17:27:35Z</dcterms:created>
  <dcterms:modified xsi:type="dcterms:W3CDTF">2018-04-25T21:27:07Z</dcterms:modified>
</cp:coreProperties>
</file>